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2.xml" Type="http://schemas.openxmlformats.org/officeDocument/2006/relationships/slide" Id="rId47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7" name="Shape 4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7" name="Shape 4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5" name="Shape 4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6" name="Shape 4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3" name="Shape 4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0" name="Shape 4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8" name="Shape 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3" name="Shape 4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0" name="Shape 4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1" name="Shape 4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7" name="Shape 4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4" name="Shape 4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5" name="Shape 4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y="2133599" x="5410200"/>
            <a:ext cy="2209799" cx="5257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y="0" x="914400"/>
            <a:ext cy="6476999" cx="5257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indent="-158750" marL="7429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algn="l" rtl="0" indent="-101600" marL="114300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algn="l" rtl="0" indent="-114300" marL="1600200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algn="l" rtl="0" indent="-127000" marL="20574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algn="l" rtl="0" indent="-127000" marL="25146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algn="l" rtl="0" indent="-127000" marL="29718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algn="l" rtl="0" indent="-127000" marL="34290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algn="l" rtl="0" indent="-127000" marL="38862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371600" x="381000"/>
            <a:ext cy="4495800" cx="815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indent="-158750" marL="7429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algn="l" rtl="0" indent="-101600" marL="114300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algn="l" rtl="0" indent="-114300" marL="1600200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algn="l" rtl="0" indent="-127000" marL="20574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algn="l" rtl="0" indent="-127000" marL="25146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algn="l" rtl="0" indent="-127000" marL="29718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algn="l" rtl="0" indent="-127000" marL="34290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algn="l" rtl="0" indent="-127000" marL="38862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y="-457199" x="2209800"/>
            <a:ext cy="8153399" cx="449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indent="-158750" marL="7429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algn="l" rtl="0" indent="-101600" marL="114300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algn="l" rtl="0" indent="-114300" marL="1600200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algn="l" rtl="0" indent="-127000" marL="20574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algn="l" rtl="0" indent="-127000" marL="25146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algn="l" rtl="0" indent="-127000" marL="29718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algn="l" rtl="0" indent="-127000" marL="34290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algn="l" rtl="0" indent="-127000" marL="38862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4800600" x="1792288"/>
            <a:ext cy="5666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3050" x="457200"/>
            <a:ext cy="1161900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73050" x="3575050"/>
            <a:ext cy="58529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435100" x="457200"/>
            <a:ext cy="46910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371600" x="381000"/>
            <a:ext cy="4495800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1371600" x="4533900"/>
            <a:ext cy="4495800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4406900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2906713" x="722312"/>
            <a:ext cy="15003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6"/><Relationship Target="../slideLayouts/slideLayout12.xml" Type="http://schemas.openxmlformats.org/officeDocument/2006/relationships/slideLayout" Id="rId15"/><Relationship Target="../slideLayouts/slideLayout11.xml" Type="http://schemas.openxmlformats.org/officeDocument/2006/relationships/slideLayout" Id="rId14"/><Relationship Target="../media/image05.jpg" Type="http://schemas.openxmlformats.org/officeDocument/2006/relationships/image" Id="rId2"/><Relationship Target="../slideLayouts/slideLayout9.xml" Type="http://schemas.openxmlformats.org/officeDocument/2006/relationships/slideLayout" Id="rId12"/><Relationship Target="../slideLayouts/slideLayout10.xml" Type="http://schemas.openxmlformats.org/officeDocument/2006/relationships/slideLayout" Id="rId13"/><Relationship Target="../media/image00.jpg" Type="http://schemas.openxmlformats.org/officeDocument/2006/relationships/image" Id="rId1"/><Relationship Target="../slideLayouts/slideLayout1.xml" Type="http://schemas.openxmlformats.org/officeDocument/2006/relationships/slideLayout" Id="rId4"/><Relationship Target="../slideLayouts/slideLayout7.xml" Type="http://schemas.openxmlformats.org/officeDocument/2006/relationships/slideLayout" Id="rId10"/><Relationship Target="../media/image01.png" Type="http://schemas.openxmlformats.org/officeDocument/2006/relationships/image" Id="rId3"/><Relationship Target="../slideLayouts/slideLayout8.xml" Type="http://schemas.openxmlformats.org/officeDocument/2006/relationships/slideLayout" Id="rId11"/><Relationship Target="../slideLayouts/slideLayout6.xml" Type="http://schemas.openxmlformats.org/officeDocument/2006/relationships/slideLayout" Id="rId9"/><Relationship Target="../slideLayouts/slideLayout3.xml" Type="http://schemas.openxmlformats.org/officeDocument/2006/relationships/slideLayout" Id="rId6"/><Relationship Target="../slideLayouts/slideLayout2.xml" Type="http://schemas.openxmlformats.org/officeDocument/2006/relationships/slideLayout" Id="rId5"/><Relationship Target="../slideLayouts/slideLayout5.xml" Type="http://schemas.openxmlformats.org/officeDocument/2006/relationships/slideLayout" Id="rId8"/><Relationship Target="../slideLayouts/slideLayout4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idx="1" type="body"/>
          </p:nvPr>
        </p:nvSpPr>
        <p:spPr>
          <a:xfrm>
            <a:off y="1371600" x="381000"/>
            <a:ext cy="4495800" cx="815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90500" marL="34290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marR="0" indent="-158750" marL="7429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algn="l" rtl="0" marR="0" indent="-101600" marL="114300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algn="l" rtl="0" marR="0" indent="-114300" marL="1600200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algn="l" rtl="0" marR="0" indent="-127000" marL="20574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algn="l" rtl="0" marR="0" indent="-127000" marL="25146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algn="l" rtl="0" marR="0" indent="-127000" marL="29718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algn="l" rtl="0" marR="0" indent="-127000" marL="34290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algn="l" rtl="0" marR="0" indent="-127000" marL="388620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/>
        </p:nvSpPr>
        <p:spPr>
          <a:xfrm>
            <a:off y="5943600" x="6156325"/>
            <a:ext cy="457200" cx="3013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hape 8"/>
          <p:cNvCxnSpPr/>
          <p:nvPr/>
        </p:nvCxnSpPr>
        <p:spPr>
          <a:xfrm>
            <a:off y="1219200" x="0"/>
            <a:ext cy="0" cx="9144000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0"/>
            <a:ext cy="457200" cx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114300" x="152400"/>
            <a:ext cy="342899" cx="259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096000" x="0"/>
            <a:ext cy="774599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/>
        </p:nvSpPr>
        <p:spPr>
          <a:xfrm>
            <a:off y="6172200" x="8382000"/>
            <a:ext cy="309600" cx="60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y="6172200" x="152400"/>
            <a:ext cy="306299" cx="3084600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6096000" x="0"/>
            <a:ext cy="0" cx="9144000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6.jpg" Type="http://schemas.openxmlformats.org/officeDocument/2006/relationships/image" Id="rId4"/><Relationship Target="../media/image02.jpg" Type="http://schemas.openxmlformats.org/officeDocument/2006/relationships/image" Id="rId3"/><Relationship Target="../media/image09.jpg" Type="http://schemas.openxmlformats.org/officeDocument/2006/relationships/image" Id="rId6"/><Relationship Target="../media/image08.jpg" Type="http://schemas.openxmlformats.org/officeDocument/2006/relationships/image" Id="rId5"/><Relationship Target="../media/image18.jpg" Type="http://schemas.openxmlformats.org/officeDocument/2006/relationships/image" Id="rId7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4.png" Type="http://schemas.openxmlformats.org/officeDocument/2006/relationships/image" Id="rId4"/><Relationship Target="../media/image14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7.png" Type="http://schemas.openxmlformats.org/officeDocument/2006/relationships/image" Id="rId4"/><Relationship Target="../media/image15.jpg" Type="http://schemas.openxmlformats.org/officeDocument/2006/relationships/image" Id="rId3"/><Relationship Target="../media/image10.pn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http://www.ecs.umass.edu/ece/sdp/sdp14/team4/" Type="http://schemas.openxmlformats.org/officeDocument/2006/relationships/hyperlink" TargetMode="External" Id="rId12"/><Relationship Target="../notesSlides/notesSlide4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http://www.ecs.umass.edu/ece/sdp/sdp07/goeckel/" Type="http://schemas.openxmlformats.org/officeDocument/2006/relationships/hyperlink" TargetMode="External" Id="rId10"/><Relationship Target="http://www.ecs.umass.edu/ece/sdp/sdp04/kilmer" Type="http://schemas.openxmlformats.org/officeDocument/2006/relationships/hyperlink" TargetMode="External" Id="rId4"/><Relationship Target="http://www.ecs.umass.edu/ece/sdp/sdp12/gao/" Type="http://schemas.openxmlformats.org/officeDocument/2006/relationships/hyperlink" TargetMode="External" Id="rId11"/><Relationship Target="http://www.ecs.umass.edu/ece/sdp04/gong" Type="http://schemas.openxmlformats.org/officeDocument/2006/relationships/hyperlink" TargetMode="External" Id="rId3"/><Relationship Target="http://www.ecs.umass.edu/ece/sdp/sdp10/mettu/index.html" Type="http://schemas.openxmlformats.org/officeDocument/2006/relationships/hyperlink" TargetMode="External" Id="rId9"/><Relationship Target="http://www.ecs.umass.edu/sdp/sdp05/burleson" Type="http://schemas.openxmlformats.org/officeDocument/2006/relationships/hyperlink" TargetMode="External" Id="rId6"/><Relationship Target="http://www.ecs.umass.edu/sdp/sdp04/koren" Type="http://schemas.openxmlformats.org/officeDocument/2006/relationships/hyperlink" TargetMode="External" Id="rId5"/><Relationship Target="http://www.ecs.umass.edu/sdp/sdp06/gao" Type="http://schemas.openxmlformats.org/officeDocument/2006/relationships/hyperlink" TargetMode="External" Id="rId8"/><Relationship Target="http://www.ecs.umass.edu/sdp/sdp06/ganz" Type="http://schemas.openxmlformats.org/officeDocument/2006/relationships/hyperlink" TargetMode="External" Id="rId7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https://nfb.org/blindness-statistics" Type="http://schemas.openxmlformats.org/officeDocument/2006/relationships/hyperlink" TargetMode="External" Id="rId4"/><Relationship Target="http://www.lighthouse.org/research/statistics-on-vision-impairment/prevalence-of-vision-impairment/" Type="http://schemas.openxmlformats.org/officeDocument/2006/relationships/hyperlink" TargetMode="External" Id="rId3"/><Relationship Target="http://web.ist.utl.pt/ist150077/doc/localization.pdf" Type="http://schemas.openxmlformats.org/officeDocument/2006/relationships/hyperlink" TargetMode="External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456796" x="331700"/>
            <a:ext cy="7739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BLuEye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y="3295125" x="2298700"/>
            <a:ext cy="427199" cx="17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">
                <a:latin typeface="Cambria"/>
                <a:ea typeface="Cambria"/>
                <a:cs typeface="Cambria"/>
                <a:sym typeface="Cambria"/>
              </a:rPr>
              <a:t>Steve Fialli, EE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y="3263287" x="4960875"/>
            <a:ext cy="427199" cx="164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">
                <a:latin typeface="Cambria"/>
                <a:ea typeface="Cambria"/>
                <a:cs typeface="Cambria"/>
                <a:sym typeface="Cambria"/>
              </a:rPr>
              <a:t>Tom Kelly, EE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y="5723000" x="2231950"/>
            <a:ext cy="427199" cx="18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">
                <a:latin typeface="Cambria"/>
                <a:ea typeface="Cambria"/>
                <a:cs typeface="Cambria"/>
                <a:sym typeface="Cambria"/>
              </a:rPr>
              <a:t>Krista Lohr, CSE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y="5723000" x="4790325"/>
            <a:ext cy="427199" cx="198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">
                <a:latin typeface="Cambria"/>
                <a:ea typeface="Cambria"/>
                <a:cs typeface="Cambria"/>
                <a:sym typeface="Cambria"/>
              </a:rPr>
              <a:t>Divya Reddy, CSE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y="6080675" x="0"/>
            <a:ext cy="533399" cx="444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">
                <a:latin typeface="Cambria"/>
                <a:ea typeface="Cambria"/>
                <a:cs typeface="Cambria"/>
                <a:sym typeface="Cambria"/>
              </a:rPr>
              <a:t>Advisor: Professor Aura Ganz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1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33000" x="5017975"/>
            <a:ext cy="2042976" cx="153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70912" x="5017975"/>
            <a:ext cy="2039903" cx="153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734648" x="2409800"/>
            <a:ext cy="2039669" cx="153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270688" x="2409800"/>
            <a:ext cy="2040364" cx="15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7">
            <a:alphaModFix/>
          </a:blip>
          <a:srcRect t="0" b="47368" r="0" l="0"/>
          <a:stretch/>
        </p:blipFill>
        <p:spPr>
          <a:xfrm>
            <a:off y="0" x="7703503"/>
            <a:ext cy="1230798" cx="144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Our Solution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1397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System of short and long range Bluetooth Low Energy (BLE) beacons set up in Marcus Hall and Engineering Quad.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BLE compatible device (Apple or Android) application communicates with beacons.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Localization calculated using 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RSSI values from beacons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Orientation sensor inside mobile device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Algorithms in application compute shortest path to destination.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Translated to voice instructions.</a:t>
            </a:r>
          </a:p>
          <a:p>
            <a:pPr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Vision Free User Interface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10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Krista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24075" x="0"/>
            <a:ext cy="5143498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>
            <p:ph type="title"/>
          </p:nvPr>
        </p:nvSpPr>
        <p:spPr>
          <a:xfrm>
            <a:off y="26348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Indoor </a:t>
            </a:r>
          </a:p>
        </p:txBody>
      </p:sp>
      <p:sp>
        <p:nvSpPr>
          <p:cNvPr id="147" name="Shape 147"/>
          <p:cNvSpPr/>
          <p:nvPr/>
        </p:nvSpPr>
        <p:spPr>
          <a:xfrm>
            <a:off y="2460425" x="4438350"/>
            <a:ext cy="289500" cx="267300"/>
          </a:xfrm>
          <a:prstGeom prst="ellipse">
            <a:avLst/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y="1406500" x="4360425"/>
            <a:ext cy="289500" cx="267300"/>
          </a:xfrm>
          <a:prstGeom prst="ellipse">
            <a:avLst/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y="1796137" x="5180475"/>
            <a:ext cy="378600" cx="2070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Beacon Deployment 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y="4454516" x="2602825"/>
            <a:ext cy="1754400" cx="68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y="5889575" x="3284250"/>
            <a:ext cy="378600" cx="1569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User</a:t>
            </a:r>
          </a:p>
        </p:txBody>
      </p:sp>
      <p:cxnSp>
        <p:nvCxnSpPr>
          <p:cNvPr id="152" name="Shape 152"/>
          <p:cNvCxnSpPr>
            <a:endCxn id="148" idx="5"/>
          </p:cNvCxnSpPr>
          <p:nvPr/>
        </p:nvCxnSpPr>
        <p:spPr>
          <a:xfrm rot="10800000">
            <a:off y="1653603" x="4588579"/>
            <a:ext cy="287400" cx="59190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53" name="Shape 153"/>
          <p:cNvCxnSpPr>
            <a:endCxn id="147" idx="6"/>
          </p:cNvCxnSpPr>
          <p:nvPr/>
        </p:nvCxnSpPr>
        <p:spPr>
          <a:xfrm flipH="1">
            <a:off y="2126374" x="4705650"/>
            <a:ext cy="478800" cx="76080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54" name="Shape 154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11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Krista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Outdoor 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56258" x="0"/>
            <a:ext cy="2945483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y="1034275" x="141615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949300" x="6063600"/>
            <a:ext cy="533400" cx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032600" x="3356175"/>
            <a:ext cy="533400" cx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93150" x="4230475"/>
            <a:ext cy="533400" cx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949300" x="6770700"/>
            <a:ext cy="533400" cx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032600" x="2481875"/>
            <a:ext cy="533400" cx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y="3649290" x="5394074"/>
            <a:ext cy="1143000" cx="44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y="3954100" x="4400775"/>
            <a:ext cy="533399" cx="8886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User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y="1963712" x="4303625"/>
            <a:ext cy="533399" cx="2943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Beacon Deployment</a:t>
            </a:r>
          </a:p>
        </p:txBody>
      </p:sp>
      <p:cxnSp>
        <p:nvCxnSpPr>
          <p:cNvPr id="171" name="Shape 171"/>
          <p:cNvCxnSpPr>
            <a:endCxn id="165" idx="0"/>
          </p:cNvCxnSpPr>
          <p:nvPr/>
        </p:nvCxnSpPr>
        <p:spPr>
          <a:xfrm flipH="1">
            <a:off y="2582050" x="4497175"/>
            <a:ext cy="311100" cx="2091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72" name="Shape 172"/>
          <p:cNvCxnSpPr>
            <a:stCxn id="170" idx="2"/>
            <a:endCxn id="163" idx="0"/>
          </p:cNvCxnSpPr>
          <p:nvPr/>
        </p:nvCxnSpPr>
        <p:spPr>
          <a:xfrm>
            <a:off y="2497112" x="5775125"/>
            <a:ext cy="452100" cx="5553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73" name="Shape 173"/>
          <p:cNvCxnSpPr>
            <a:endCxn id="166" idx="0"/>
          </p:cNvCxnSpPr>
          <p:nvPr/>
        </p:nvCxnSpPr>
        <p:spPr>
          <a:xfrm>
            <a:off y="2526599" x="6483300"/>
            <a:ext cy="422700" cx="5541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74" name="Shape 174"/>
          <p:cNvCxnSpPr>
            <a:endCxn id="164" idx="0"/>
          </p:cNvCxnSpPr>
          <p:nvPr/>
        </p:nvCxnSpPr>
        <p:spPr>
          <a:xfrm flipH="1">
            <a:off y="2582300" x="3622874"/>
            <a:ext cy="450300" cx="6390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75" name="Shape 175"/>
          <p:cNvCxnSpPr>
            <a:endCxn id="167" idx="0"/>
          </p:cNvCxnSpPr>
          <p:nvPr/>
        </p:nvCxnSpPr>
        <p:spPr>
          <a:xfrm flipH="1">
            <a:off y="2332399" x="2748575"/>
            <a:ext cy="700200" cx="13467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76" name="Shape 176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12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Krista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274650" x="284550"/>
            <a:ext cy="1036200" cx="85748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500" lang="en">
                <a:latin typeface="Cambria"/>
                <a:ea typeface="Cambria"/>
                <a:cs typeface="Cambria"/>
                <a:sym typeface="Cambria"/>
              </a:rPr>
              <a:t>Requirements Analysis: Inputs and Outputs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1234225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Input(s)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User input (requested destination)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▪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Packets sent from beacon to BLE enabled device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y="1234225" x="4676348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Outputs</a:t>
            </a:r>
          </a:p>
          <a:p>
            <a:pPr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Application’s message to notify user of location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13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Tom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System Specifications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12342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Successful navigation without visual information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Localization estimation accurate to 5 feet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Continuous beacon coverage of entire Engineering Quad (no dead zones)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Easy to understand and sufficiently frequent voice instructions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Compatible with Apple and Android devices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Low maintenance (long lasting power source, weather resistance)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14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Tom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y="2561800" x="1946700"/>
            <a:ext cy="1384499" cx="5250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7200" lang="en">
                <a:latin typeface="Cambria"/>
                <a:ea typeface="Cambria"/>
                <a:cs typeface="Cambria"/>
                <a:sym typeface="Cambria"/>
              </a:rPr>
              <a:t>Architecture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15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/>
        </p:nvSpPr>
        <p:spPr>
          <a:xfrm>
            <a:off y="4754325" x="528075"/>
            <a:ext cy="1087500" cx="15507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y="4754325" x="512075"/>
            <a:ext cy="1087500" cx="1550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Gimbal Series 10 BLE Beacon</a:t>
            </a:r>
          </a:p>
        </p:txBody>
      </p:sp>
      <p:sp>
        <p:nvSpPr>
          <p:cNvPr id="208" name="Shape 208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Indoor Block Diagram</a:t>
            </a:r>
          </a:p>
        </p:txBody>
      </p:sp>
      <p:sp>
        <p:nvSpPr>
          <p:cNvPr id="209" name="Shape 209"/>
          <p:cNvSpPr/>
          <p:nvPr/>
        </p:nvSpPr>
        <p:spPr>
          <a:xfrm>
            <a:off y="1447400" x="296250"/>
            <a:ext cy="2944200" cx="85515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y="1926975" x="2678175"/>
            <a:ext cy="831299" cx="15986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y="1926975" x="2702175"/>
            <a:ext cy="831299" cx="1550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Phone Application</a:t>
            </a:r>
          </a:p>
        </p:txBody>
      </p:sp>
      <p:sp>
        <p:nvSpPr>
          <p:cNvPr id="212" name="Shape 212"/>
          <p:cNvSpPr/>
          <p:nvPr/>
        </p:nvSpPr>
        <p:spPr>
          <a:xfrm>
            <a:off y="3061950" x="488075"/>
            <a:ext cy="831299" cx="15986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y="3077975" x="504075"/>
            <a:ext cy="831299" cx="159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BLE Receiver</a:t>
            </a:r>
          </a:p>
        </p:txBody>
      </p:sp>
      <p:sp>
        <p:nvSpPr>
          <p:cNvPr id="214" name="Shape 214"/>
          <p:cNvSpPr/>
          <p:nvPr/>
        </p:nvSpPr>
        <p:spPr>
          <a:xfrm>
            <a:off y="3062000" x="2662175"/>
            <a:ext cy="831299" cx="1614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y="3077975" x="2678175"/>
            <a:ext cy="831299" cx="159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Marcus Hall Floor Plan</a:t>
            </a:r>
          </a:p>
        </p:txBody>
      </p:sp>
      <p:sp>
        <p:nvSpPr>
          <p:cNvPr id="216" name="Shape 216"/>
          <p:cNvSpPr/>
          <p:nvPr/>
        </p:nvSpPr>
        <p:spPr>
          <a:xfrm>
            <a:off y="1926975" x="4852275"/>
            <a:ext cy="831299" cx="15986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y="1942975" x="4868250"/>
            <a:ext cy="831299" cx="159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Orientation Sensor</a:t>
            </a:r>
          </a:p>
        </p:txBody>
      </p:sp>
      <p:sp>
        <p:nvSpPr>
          <p:cNvPr id="218" name="Shape 218"/>
          <p:cNvSpPr/>
          <p:nvPr/>
        </p:nvSpPr>
        <p:spPr>
          <a:xfrm>
            <a:off y="3062000" x="6994425"/>
            <a:ext cy="831299" cx="16146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y="3061950" x="6994425"/>
            <a:ext cy="831299" cx="1614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Voiceover/ TalkBack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y="1447400" x="536050"/>
            <a:ext cy="347700" cx="8057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Mobile Device</a:t>
            </a:r>
          </a:p>
        </p:txBody>
      </p:sp>
      <p:cxnSp>
        <p:nvCxnSpPr>
          <p:cNvPr id="221" name="Shape 221"/>
          <p:cNvCxnSpPr/>
          <p:nvPr/>
        </p:nvCxnSpPr>
        <p:spPr>
          <a:xfrm rot="10800000">
            <a:off y="2758275" x="3453487"/>
            <a:ext cy="3035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22" name="Shape 222"/>
          <p:cNvCxnSpPr/>
          <p:nvPr/>
        </p:nvCxnSpPr>
        <p:spPr>
          <a:xfrm rot="10800000">
            <a:off y="2358600" x="4292750"/>
            <a:ext cy="0" cx="575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23" name="Shape 223"/>
          <p:cNvSpPr/>
          <p:nvPr/>
        </p:nvSpPr>
        <p:spPr>
          <a:xfrm>
            <a:off y="1910975" x="7026375"/>
            <a:ext cy="831299" cx="15507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y="1927025" x="7026375"/>
            <a:ext cy="799200" cx="1550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Speaker</a:t>
            </a:r>
          </a:p>
        </p:txBody>
      </p:sp>
      <p:cxnSp>
        <p:nvCxnSpPr>
          <p:cNvPr id="225" name="Shape 225"/>
          <p:cNvCxnSpPr/>
          <p:nvPr/>
        </p:nvCxnSpPr>
        <p:spPr>
          <a:xfrm>
            <a:off y="3493625" x="6386925"/>
            <a:ext cy="0" cx="607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26" name="Shape 226"/>
          <p:cNvCxnSpPr>
            <a:stCxn id="207" idx="0"/>
            <a:endCxn id="213" idx="2"/>
          </p:cNvCxnSpPr>
          <p:nvPr/>
        </p:nvCxnSpPr>
        <p:spPr>
          <a:xfrm rot="10800000" flipH="1">
            <a:off y="3909225" x="1287425"/>
            <a:ext cy="845100" cx="15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27" name="Shape 227"/>
          <p:cNvCxnSpPr/>
          <p:nvPr/>
        </p:nvCxnSpPr>
        <p:spPr>
          <a:xfrm rot="10800000" flipH="1">
            <a:off y="2768599" x="2100350"/>
            <a:ext cy="302400" cx="588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28" name="Shape 228"/>
          <p:cNvCxnSpPr/>
          <p:nvPr/>
        </p:nvCxnSpPr>
        <p:spPr>
          <a:xfrm>
            <a:off y="2768600" x="4288250"/>
            <a:ext cy="302400" cx="588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29" name="Shape 229"/>
          <p:cNvSpPr/>
          <p:nvPr/>
        </p:nvSpPr>
        <p:spPr>
          <a:xfrm>
            <a:off y="3035300" x="4860300"/>
            <a:ext cy="1140899" cx="15507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y="3062000" x="4888325"/>
            <a:ext cy="1087500" cx="1550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Visionless User Interface</a:t>
            </a:r>
          </a:p>
        </p:txBody>
      </p:sp>
      <p:cxnSp>
        <p:nvCxnSpPr>
          <p:cNvPr id="231" name="Shape 231"/>
          <p:cNvCxnSpPr>
            <a:stCxn id="219" idx="0"/>
            <a:endCxn id="224" idx="2"/>
          </p:cNvCxnSpPr>
          <p:nvPr/>
        </p:nvCxnSpPr>
        <p:spPr>
          <a:xfrm rot="10800000">
            <a:off y="2726250" x="7801725"/>
            <a:ext cy="3357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32" name="Shape 232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16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/>
        </p:nvSpPr>
        <p:spPr>
          <a:xfrm>
            <a:off y="1590600" x="296250"/>
            <a:ext cy="2944200" cx="85515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Outdoor Block Diagram</a:t>
            </a:r>
          </a:p>
        </p:txBody>
      </p:sp>
      <p:sp>
        <p:nvSpPr>
          <p:cNvPr id="240" name="Shape 240"/>
          <p:cNvSpPr/>
          <p:nvPr/>
        </p:nvSpPr>
        <p:spPr>
          <a:xfrm>
            <a:off y="2070175" x="2678175"/>
            <a:ext cy="831299" cx="15986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y="2070175" x="2702175"/>
            <a:ext cy="831299" cx="1550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/>
              <a:t>Phone Application</a:t>
            </a:r>
          </a:p>
        </p:txBody>
      </p:sp>
      <p:sp>
        <p:nvSpPr>
          <p:cNvPr id="242" name="Shape 242"/>
          <p:cNvSpPr/>
          <p:nvPr/>
        </p:nvSpPr>
        <p:spPr>
          <a:xfrm>
            <a:off y="2070175" x="480125"/>
            <a:ext cy="831299" cx="16146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y="2070175" x="504075"/>
            <a:ext cy="831299" cx="159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/>
              <a:t>GPS</a:t>
            </a:r>
          </a:p>
        </p:txBody>
      </p:sp>
      <p:sp>
        <p:nvSpPr>
          <p:cNvPr id="244" name="Shape 244"/>
          <p:cNvSpPr/>
          <p:nvPr/>
        </p:nvSpPr>
        <p:spPr>
          <a:xfrm>
            <a:off y="3205150" x="488075"/>
            <a:ext cy="831299" cx="15986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y="3221175" x="504075"/>
            <a:ext cy="831299" cx="159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/>
              <a:t>BLE Receiver</a:t>
            </a:r>
          </a:p>
        </p:txBody>
      </p:sp>
      <p:sp>
        <p:nvSpPr>
          <p:cNvPr id="246" name="Shape 246"/>
          <p:cNvSpPr/>
          <p:nvPr/>
        </p:nvSpPr>
        <p:spPr>
          <a:xfrm>
            <a:off y="3205200" x="2662175"/>
            <a:ext cy="831299" cx="1614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y="3221175" x="2678175"/>
            <a:ext cy="831299" cx="159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/>
              <a:t>Campus Map</a:t>
            </a:r>
          </a:p>
        </p:txBody>
      </p:sp>
      <p:sp>
        <p:nvSpPr>
          <p:cNvPr id="248" name="Shape 248"/>
          <p:cNvSpPr/>
          <p:nvPr/>
        </p:nvSpPr>
        <p:spPr>
          <a:xfrm>
            <a:off y="2070175" x="4852275"/>
            <a:ext cy="831299" cx="15986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y="2086175" x="4868250"/>
            <a:ext cy="831299" cx="159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/>
              <a:t>Orientation Sensor</a:t>
            </a:r>
          </a:p>
        </p:txBody>
      </p:sp>
      <p:sp>
        <p:nvSpPr>
          <p:cNvPr id="250" name="Shape 250"/>
          <p:cNvSpPr/>
          <p:nvPr/>
        </p:nvSpPr>
        <p:spPr>
          <a:xfrm>
            <a:off y="3205200" x="6994425"/>
            <a:ext cy="831299" cx="16146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/>
        </p:nvSpPr>
        <p:spPr>
          <a:xfrm>
            <a:off y="3205150" x="6994425"/>
            <a:ext cy="831299" cx="1614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/>
              <a:t>Voiceover/ TalkBack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y="1590600" x="536050"/>
            <a:ext cy="347700" cx="8057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/>
              <a:t>Mobile Device</a:t>
            </a:r>
          </a:p>
        </p:txBody>
      </p:sp>
      <p:cxnSp>
        <p:nvCxnSpPr>
          <p:cNvPr id="253" name="Shape 253"/>
          <p:cNvCxnSpPr/>
          <p:nvPr/>
        </p:nvCxnSpPr>
        <p:spPr>
          <a:xfrm>
            <a:off y="2469825" x="2070750"/>
            <a:ext cy="0" cx="623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54" name="Shape 254"/>
          <p:cNvCxnSpPr/>
          <p:nvPr/>
        </p:nvCxnSpPr>
        <p:spPr>
          <a:xfrm rot="10800000">
            <a:off y="2901475" x="3453487"/>
            <a:ext cy="3035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55" name="Shape 255"/>
          <p:cNvCxnSpPr/>
          <p:nvPr/>
        </p:nvCxnSpPr>
        <p:spPr>
          <a:xfrm rot="10800000">
            <a:off y="2501800" x="4292750"/>
            <a:ext cy="0" cx="575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56" name="Shape 256"/>
          <p:cNvSpPr/>
          <p:nvPr/>
        </p:nvSpPr>
        <p:spPr>
          <a:xfrm>
            <a:off y="2054175" x="7026375"/>
            <a:ext cy="831299" cx="15507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y="2070225" x="7026375"/>
            <a:ext cy="799200" cx="1550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/>
              <a:t>Speaker</a:t>
            </a:r>
          </a:p>
        </p:txBody>
      </p:sp>
      <p:cxnSp>
        <p:nvCxnSpPr>
          <p:cNvPr id="258" name="Shape 258"/>
          <p:cNvCxnSpPr/>
          <p:nvPr/>
        </p:nvCxnSpPr>
        <p:spPr>
          <a:xfrm>
            <a:off y="3636825" x="6386925"/>
            <a:ext cy="0" cx="607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59" name="Shape 259"/>
          <p:cNvSpPr/>
          <p:nvPr/>
        </p:nvSpPr>
        <p:spPr>
          <a:xfrm>
            <a:off y="4897525" x="528075"/>
            <a:ext cy="831299" cx="15507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y="4897525" x="512075"/>
            <a:ext cy="831299" cx="1550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/>
              <a:t>Estimote BLE Beacon</a:t>
            </a:r>
          </a:p>
        </p:txBody>
      </p:sp>
      <p:cxnSp>
        <p:nvCxnSpPr>
          <p:cNvPr id="261" name="Shape 261"/>
          <p:cNvCxnSpPr>
            <a:stCxn id="260" idx="0"/>
            <a:endCxn id="245" idx="2"/>
          </p:cNvCxnSpPr>
          <p:nvPr/>
        </p:nvCxnSpPr>
        <p:spPr>
          <a:xfrm rot="10800000" flipH="1">
            <a:off y="4052425" x="1287425"/>
            <a:ext cy="845100" cx="15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62" name="Shape 262"/>
          <p:cNvCxnSpPr/>
          <p:nvPr/>
        </p:nvCxnSpPr>
        <p:spPr>
          <a:xfrm rot="10800000" flipH="1">
            <a:off y="2911799" x="2100350"/>
            <a:ext cy="302400" cx="588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63" name="Shape 263"/>
          <p:cNvCxnSpPr/>
          <p:nvPr/>
        </p:nvCxnSpPr>
        <p:spPr>
          <a:xfrm>
            <a:off y="2911800" x="4288250"/>
            <a:ext cy="302400" cx="588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64" name="Shape 264"/>
          <p:cNvSpPr/>
          <p:nvPr/>
        </p:nvSpPr>
        <p:spPr>
          <a:xfrm>
            <a:off y="3178500" x="4860300"/>
            <a:ext cy="1140899" cx="15507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/>
        </p:nvSpPr>
        <p:spPr>
          <a:xfrm>
            <a:off y="3205200" x="4888325"/>
            <a:ext cy="1087500" cx="1550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"/>
              <a:t>Visionless User Interface</a:t>
            </a:r>
          </a:p>
        </p:txBody>
      </p:sp>
      <p:cxnSp>
        <p:nvCxnSpPr>
          <p:cNvPr id="266" name="Shape 266"/>
          <p:cNvCxnSpPr>
            <a:stCxn id="251" idx="0"/>
            <a:endCxn id="257" idx="2"/>
          </p:cNvCxnSpPr>
          <p:nvPr/>
        </p:nvCxnSpPr>
        <p:spPr>
          <a:xfrm rot="10800000">
            <a:off y="2869450" x="7801725"/>
            <a:ext cy="3357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67" name="Shape 267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17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y="365973" x="345875"/>
            <a:ext cy="10403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User Architecture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121367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User’s Device:</a:t>
            </a:r>
          </a:p>
          <a:p>
            <a:pPr rtl="0" lvl="0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Guides the user using assistive technology software</a:t>
            </a:r>
          </a:p>
          <a:p>
            <a:pPr rtl="0" lvl="1" indent="-381000" marL="13716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TalkBack ------Android</a:t>
            </a:r>
          </a:p>
          <a:p>
            <a:pPr rtl="0" lvl="1" indent="-381000" marL="13716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VoiceOver --- iPhone</a:t>
            </a: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rtl="0" lvl="0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Will use a map to find the location</a:t>
            </a:r>
          </a:p>
          <a:p>
            <a:pPr rtl="0" lvl="1" indent="-381000" marL="13716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GPS-----------------outdoors</a:t>
            </a:r>
          </a:p>
          <a:p>
            <a:pPr rtl="0" lvl="1" indent="-381000" marL="13716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embedded map--- indoors 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18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Environment </a:t>
            </a:r>
            <a:r>
              <a:rPr sz="36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Architecture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12884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Beacon Transmitters:</a:t>
            </a:r>
          </a:p>
          <a:p>
            <a:pPr rtl="0" lvl="0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Beacons transmit data packets at defined time intervals </a:t>
            </a:r>
          </a:p>
          <a:p>
            <a:pPr rtl="0" lvl="0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Packets include beacon identification</a:t>
            </a:r>
          </a:p>
          <a:p>
            <a:pPr rtl="0" lvl="0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RSSI value used to calculate distance to beacon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19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Goals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2183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Develop a system that enables independent indoor and outdoor navigation for the visually impaired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Easy to use and access 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Inexpensive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Practical for facilities to deploy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Potential for widespread implementation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2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Steve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y="2609525" x="2280750"/>
            <a:ext cy="1384499" cx="4582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7200" lang="en">
                <a:latin typeface="Cambria"/>
                <a:ea typeface="Cambria"/>
                <a:cs typeface="Cambria"/>
                <a:sym typeface="Cambria"/>
              </a:rPr>
              <a:t>Hardware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20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Steve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274650" x="457200"/>
            <a:ext cy="1143000" cx="8686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Bluetooth Low Energy (Bluetooth SMART)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12342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Less power consumption than classic Bluetooth technology.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Less power means practical battery life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No need to pair devices, as with classic Bluetooth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Listening to BLE device has minimal impact on battery life of user device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21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48225" x="2234627"/>
            <a:ext cy="1924474" cx="513192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Steve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Beacons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12183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Bluetooth Low Energy (BLE) beacons with Universal Unique Identifier (UUID) deployed throughout environment to serve as reference nodes.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Received Signal Strength Indicator (RSSI) used to determine distance between user node and reference nodes.</a:t>
            </a:r>
          </a:p>
          <a:p>
            <a:pPr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Beacons will have defined coordinates and can be used in  calculations for user localization.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22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Steve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Beacon Choices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23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Tom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52650" x="0"/>
            <a:ext cy="3262950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y="274650" x="-85950"/>
            <a:ext cy="1143000" cx="9676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Gimbal Series 10 Beacons (Indoor Application)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12342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Battery life: 3 months – 1 year (</a:t>
            </a:r>
            <a:r>
              <a:rPr sz="2400" lang="en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3V CR2032 cell battery)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▪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Range: Maximum 50 meters, but adjustable through the SDK for more accurate areas.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▪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Transmit Rate: 645 ms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▪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Cost: $5 each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24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Tom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y="274650" x="457200"/>
            <a:ext cy="1143000" cx="87747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Estimote Beacons (Outdoor Application)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y="12297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Range: 70 meters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Battery Life: 3 Years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Beacon Interval: 200 ms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Weather Resistant?: Yes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Cost: $33 each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25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Tom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y="2797350" x="1996350"/>
            <a:ext cy="1263299" cx="51513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7200" lang="en">
                <a:latin typeface="Cambria"/>
                <a:ea typeface="Cambria"/>
                <a:cs typeface="Cambria"/>
                <a:sym typeface="Cambria"/>
              </a:rPr>
              <a:t>Deployment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26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Tom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47425" x="0"/>
            <a:ext cy="5086350" cx="91440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345" name="Shape 345"/>
          <p:cNvSpPr txBox="1"/>
          <p:nvPr/>
        </p:nvSpPr>
        <p:spPr>
          <a:xfrm>
            <a:off y="4090750" x="3901650"/>
            <a:ext cy="395399" cx="79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52.5 ft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y="4090750" x="4692450"/>
            <a:ext cy="395399" cx="601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18 ft.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y="4090750" x="5379825"/>
            <a:ext cy="257700" cx="945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60 ft.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y="3564050" x="6868050"/>
            <a:ext cy="395399" cx="704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11.5 ft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y="2678325" x="6794325"/>
            <a:ext cy="257700" cx="601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72 ft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y="2420625" x="3598000"/>
            <a:ext cy="257700" cx="79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29 ft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y="3091550" x="2524325"/>
            <a:ext cy="257700" cx="79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29 ft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y="4090750" x="3179775"/>
            <a:ext cy="395399" cx="945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18 ft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27</a:t>
            </a:r>
          </a:p>
        </p:txBody>
      </p:sp>
      <p:cxnSp>
        <p:nvCxnSpPr>
          <p:cNvPr id="354" name="Shape 354"/>
          <p:cNvCxnSpPr>
            <a:stCxn id="346" idx="1"/>
          </p:cNvCxnSpPr>
          <p:nvPr/>
        </p:nvCxnSpPr>
        <p:spPr>
          <a:xfrm>
            <a:off y="4288449" x="4692450"/>
            <a:ext cy="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355" name="Shape 355"/>
          <p:cNvSpPr txBox="1"/>
          <p:nvPr/>
        </p:nvSpPr>
        <p:spPr>
          <a:xfrm>
            <a:off y="373875" x="234025"/>
            <a:ext cy="798899" cx="8496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Gimbal Series 10 Beacon Deployment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Tom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Outdoor picture</a:t>
            </a:r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634525" x="-56775"/>
            <a:ext cy="7717950" cx="93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/>
          <p:nvPr/>
        </p:nvSpPr>
        <p:spPr>
          <a:xfrm>
            <a:off y="1638125" x="3789975"/>
            <a:ext cy="347099" cx="333300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y="2578900" x="5135212"/>
            <a:ext cy="347099" cx="333300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y="2789775" x="7093425"/>
            <a:ext cy="347099" cx="333300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y="5232800" x="2345250"/>
            <a:ext cy="347099" cx="333300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y="5524025" x="5468525"/>
            <a:ext cy="347099" cx="333300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y="860725" x="499775"/>
            <a:ext cy="1305000" cx="27903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/>
        </p:nvSpPr>
        <p:spPr>
          <a:xfrm>
            <a:off y="916325" x="1019225"/>
            <a:ext cy="1068899" cx="24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"/>
              <a:t>Estimote BLE         Beacon Deployment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y="2262850" x="12077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y="1011875" x="685925"/>
            <a:ext cy="347099" cx="333300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y="4287850" x="4732125"/>
            <a:ext cy="347099" cx="333300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y="2578900" x="2678550"/>
            <a:ext cy="347099" cx="333300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28</a:t>
            </a:r>
          </a:p>
        </p:txBody>
      </p:sp>
      <p:sp>
        <p:nvSpPr>
          <p:cNvPr id="375" name="Shape 375"/>
          <p:cNvSpPr/>
          <p:nvPr/>
        </p:nvSpPr>
        <p:spPr>
          <a:xfrm>
            <a:off y="6133775" x="499775"/>
            <a:ext cy="427199" cx="91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y="6133775" x="457200"/>
            <a:ext cy="427199" cx="1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Steve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y="2609525" x="2280750"/>
            <a:ext cy="1384499" cx="4582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7200" lang="en">
                <a:latin typeface="Cambria"/>
                <a:ea typeface="Cambria"/>
                <a:cs typeface="Cambria"/>
                <a:sym typeface="Cambria"/>
              </a:rPr>
              <a:t>Software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29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Krista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What is the problem?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239607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The most common problem faced by visually impaired people is the inability to navigate in unfamiliar environments.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Many solutions for obstacle avoidance but not for complex navigation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Need system that can be easily implemented in various environments at a low cost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Increase accessibility for the blind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3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Steve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Application Using Qt</a:t>
            </a:r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y="12342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Qt provides cross-platform support and can be used to design an application with one code that works for both Android and iOS.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Our code will be implemented on both platforms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Code written in Java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Qt has a framework for mobile devices which includes several libraries relating to both iOS and Android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Bluetooth will be used to communicate between the BLE beacons and the mobile device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Cost: free</a:t>
            </a: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30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Krista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User Interface</a:t>
            </a:r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y="128197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Several menus will help to user pick between different location options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Main menu with “Choose Destination” button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Next menu will display building options, each a separate button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Next menu will display destination options (room number, restroom, etc.), each a separate button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Once a destination is picked, a map will be displayed showing where the user is in their environment (for debugging purposes)</a:t>
            </a:r>
          </a:p>
          <a:p>
            <a:pPr algn="l" rtl="0" lvl="2" marR="0" indent="-381000" marL="1371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The application will automatically determine if the user is indoor or outdoor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31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Krista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y="2609525" x="2206500"/>
            <a:ext cy="1384499" cx="4731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7200" lang="en">
                <a:latin typeface="Cambria"/>
                <a:ea typeface="Cambria"/>
                <a:cs typeface="Cambria"/>
                <a:sym typeface="Cambria"/>
              </a:rPr>
              <a:t>Algorithms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32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Steve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Localization   </a:t>
            </a:r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y="1225375" x="346150"/>
            <a:ext cy="4244400" cx="869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Localization based on node distance from 3 or more reference nodes with defined coordinates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Trilateration (3 reference nodes)</a:t>
            </a:r>
          </a:p>
          <a:p>
            <a:pPr rtl="0" lvl="2" indent="-381000" marL="13716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Linear system of  equations can be used to find coordinates of user node.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Multilateration (more than 3 reference nodes) can be used for increased accuracy.</a:t>
            </a:r>
          </a:p>
          <a:p>
            <a:pPr lvl="0" indent="0" marL="914400">
              <a:spcBef>
                <a:spcPts val="0"/>
              </a:spcBef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y="6080675" x="4484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http://web.ist.utl.pt/ist150077/doc/localization.pdf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53050" x="2544711"/>
            <a:ext cy="2241400" cx="40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33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Steve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Navigation (Indoor)</a:t>
            </a:r>
          </a:p>
        </p:txBody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y="12183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Entrances to classroom and facilities(bathrooms) will be represented as “nodes” on the embedded map 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The shortest path will be calculated using an algorithm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The path will represent the hallway 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The approximate distance to destination will be calculated using the paths between each node 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Voice command will translate distance between each node.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Instructions will be translated until user reaches final destination. 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34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9" name="Shape 4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Navigation (Outdoor)</a:t>
            </a:r>
          </a:p>
        </p:txBody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y="12183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engineering quad can be represented as a graph with nodes and weighted pathways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entrance to each building and other landmarks will be nodes on the graph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distance between these specified nodes will be the weight of the pathways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Paths will only be made on existing walkways in the quad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Shortest path will be determined using an algorithm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Voice instructions will be given when shortest path is determined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Instructions will direct users from one node to the next until destination is reached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Krista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35r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y="2148075" x="2206500"/>
            <a:ext cy="2434500" cx="4731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7200" lang="en">
                <a:latin typeface="Cambria"/>
                <a:ea typeface="Cambria"/>
                <a:cs typeface="Cambria"/>
                <a:sym typeface="Cambria"/>
              </a:rPr>
              <a:t>Moving Forward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36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Tom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3" name="Shape 4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Challenges</a:t>
            </a:r>
          </a:p>
        </p:txBody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y="116607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Hardware: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Figuring out the best placement of beacons to maximize accuracy as well as cost efficiency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Translating RSSI values to real distances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Software: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Interfacing between the beacons and the phone.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Using RSSI values to figure out the direction the user is moving.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Algorithm: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Using a mix of trilateration and increasing/decreasing signal strengths to map out the area of navigation.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Finding fastest route to destination.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37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Tom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MDR Deliverables</a:t>
            </a:r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y="12342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Navigation method complete for indoor and outdoor application (algorithms for determining fastest path to destination)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Main function of visionless user interface complete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Indoor beacon deployment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Communication established between beacon and mobile device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Localization programs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38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Tom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Gantt Chart </a:t>
            </a:r>
          </a:p>
        </p:txBody>
      </p:sp>
      <p:pic>
        <p:nvPicPr>
          <p:cNvPr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16525" x="0"/>
            <a:ext cy="4626216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39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How significant is this problem?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2297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About 285 million people in the world are visually impaired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39 million are blind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246 million have moderate to severe visual impairment.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It is predicted that the numbers will rise up to 75 million blind and 200 million visually impaired by the year 2020. 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Approximately 6,670,000 visually impaired people reported in the United States. (National Federation of the Blind, 2012)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3,412,900 between the ages of 18 and 64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4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Steve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Individual Responsibilities</a:t>
            </a:r>
          </a:p>
        </p:txBody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y="1055000" x="457200"/>
            <a:ext cy="49007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Steve Fialli</a:t>
            </a:r>
          </a:p>
          <a:p>
            <a:pPr rtl="0"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Outdoor localization and beacon deployment</a:t>
            </a:r>
          </a:p>
          <a:p>
            <a:pPr rtl="0"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Outdoor beacon RSSI evaluation</a:t>
            </a:r>
          </a:p>
          <a:p>
            <a:pPr rtl="0"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Outdoor Orientation</a:t>
            </a:r>
          </a:p>
          <a:p>
            <a:pPr rtl="0" lvl="0" indent="-3556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Thomas Kelly</a:t>
            </a:r>
          </a:p>
          <a:p>
            <a:pPr rtl="0"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Indoor localization and beacon deployment</a:t>
            </a:r>
          </a:p>
          <a:p>
            <a:pPr rtl="0"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Indoor beacon RSSI evaluation</a:t>
            </a:r>
          </a:p>
          <a:p>
            <a:pPr rtl="0"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Indoor Orientation</a:t>
            </a:r>
          </a:p>
          <a:p>
            <a:pPr rtl="0" lvl="0" indent="-3556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Krista Lohr</a:t>
            </a:r>
          </a:p>
          <a:p>
            <a:pPr rtl="0"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Outdoor navigation algorithm</a:t>
            </a:r>
          </a:p>
          <a:p>
            <a:pPr rtl="0"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User Interface main menu and outdoor map</a:t>
            </a:r>
          </a:p>
          <a:p>
            <a:pPr rtl="0"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Multi Platform</a:t>
            </a:r>
          </a:p>
          <a:p>
            <a:pPr rtl="0" lvl="0" indent="-3556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Divya Reddy</a:t>
            </a:r>
          </a:p>
          <a:p>
            <a:pPr rtl="0"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Indoor navigation algorithm </a:t>
            </a:r>
          </a:p>
          <a:p>
            <a:pPr rtl="0"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Indoor map</a:t>
            </a:r>
          </a:p>
          <a:p>
            <a:pPr lvl="1" indent="-3556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000" lang="en">
                <a:latin typeface="Cambria"/>
                <a:ea typeface="Cambria"/>
                <a:cs typeface="Cambria"/>
                <a:sym typeface="Cambria"/>
              </a:rPr>
              <a:t>Accessibility 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40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Software Projects</a:t>
            </a:r>
          </a:p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y="129477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Patron Queueing System (2004)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Remote Controlled Home (2004)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5"/>
              </a:rPr>
              <a:t>Network Embedded Systems (2004)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6"/>
              </a:rPr>
              <a:t>Project METS (2005)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7"/>
              </a:rPr>
              <a:t>Wireless Music Sharing (2006)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8"/>
              </a:rPr>
              <a:t>BUNI (2006)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9"/>
              </a:rPr>
              <a:t>iPlanAhead (2010)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10"/>
              </a:rPr>
              <a:t>The Wireless Jukebox (2007)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11"/>
              </a:rPr>
              <a:t>Praser (2012)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12"/>
              </a:rPr>
              <a:t>NavEye (2014)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41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Sources</a:t>
            </a:r>
          </a:p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y="1321850" x="256825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Lighthouse International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http://www.lighthouse.org/research/statistics-on-vision-impairment/prevalence-of-vision-impairment/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National Federation of the Blind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https://nfb.org/blindness-statistics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Localization in Wireless Sensor Networks, Francisco Santos</a:t>
            </a:r>
          </a:p>
          <a:p>
            <a:pPr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5"/>
              </a:rPr>
              <a:t>http://web.ist.utl.pt/ist150077/doc/localization.pdf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42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Effect on Groups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2535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This has a huge effect on the visually impaired population because it provides independence and ultimately furthers integration into society.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Increased career and education opportunities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Improved accessibility 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5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Design Alternatives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3000" lang="en">
                <a:latin typeface="Cambria"/>
                <a:ea typeface="Cambria"/>
                <a:cs typeface="Cambria"/>
                <a:sym typeface="Cambria"/>
              </a:rPr>
              <a:t>Human Aid</a:t>
            </a:r>
          </a:p>
          <a:p>
            <a:pPr rtl="0" lvl="0" indent="-4191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3000" lang="en">
                <a:latin typeface="Cambria"/>
                <a:ea typeface="Cambria"/>
                <a:cs typeface="Cambria"/>
                <a:sym typeface="Cambria"/>
              </a:rPr>
              <a:t>Guide Dog</a:t>
            </a:r>
          </a:p>
          <a:p>
            <a:pPr rtl="0" lvl="0" indent="-4191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3000" lang="en">
                <a:latin typeface="Cambria"/>
                <a:ea typeface="Cambria"/>
                <a:cs typeface="Cambria"/>
                <a:sym typeface="Cambria"/>
              </a:rPr>
              <a:t>GPS</a:t>
            </a:r>
          </a:p>
          <a:p>
            <a:pPr rtl="0" lvl="0" indent="-4191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3000" lang="en">
                <a:latin typeface="Cambria"/>
                <a:ea typeface="Cambria"/>
                <a:cs typeface="Cambria"/>
                <a:sym typeface="Cambria"/>
              </a:rPr>
              <a:t>NavEye (2014 SDP)</a:t>
            </a:r>
          </a:p>
          <a:p>
            <a:pPr rtl="0" lvl="0" indent="-4191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3000" lang="en">
                <a:latin typeface="Cambria"/>
                <a:ea typeface="Cambria"/>
                <a:cs typeface="Cambria"/>
                <a:sym typeface="Cambria"/>
              </a:rPr>
              <a:t>PERCEPT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36500" x="5529000"/>
            <a:ext cy="2184700" cx="21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6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Why not?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2342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Human Aid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Lack of independence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Expensive to hire someone if family/friends are unavailable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Guide Dog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Inconvenient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Not useful for precise or complicated navigation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GPS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While it can navigate easily outdoors, it is not precise enough for indoor navigation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y="6133775" x="8687875"/>
            <a:ext cy="427199" cx="36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7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Why not?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2183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NavEye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Focused on localization rather than navigation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Focused only on indoor environments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PERCEPT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Uses RFID for navigation</a:t>
            </a:r>
          </a:p>
          <a:p>
            <a:pPr rtl="0" lvl="2" indent="-381000" marL="13716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User needs to touch their device to the tag for instructions, meaning only short range communication</a:t>
            </a:r>
          </a:p>
          <a:p>
            <a:pPr rtl="0" lvl="2" indent="-381000" marL="13716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Cannot provide localization information</a:t>
            </a:r>
          </a:p>
          <a:p>
            <a:pPr rtl="0" lvl="2" indent="-381000" marL="13716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Focused only on indoor environments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  8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Divya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Cambria"/>
                <a:ea typeface="Cambria"/>
                <a:cs typeface="Cambria"/>
                <a:sym typeface="Cambria"/>
              </a:rPr>
              <a:t>Our Solution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2108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indent="0" marL="0">
              <a:spcBef>
                <a:spcPts val="0"/>
              </a:spcBef>
              <a:buNone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Scenario: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User arrives in environment covered by our system and opens device application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User navigates application using assistive technology (i.e. Voiceover, TalkBack) and chooses from a list of  destinations (indoor or outdoor).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User receives frequent voice instructions to direct toward destination.</a:t>
            </a:r>
          </a:p>
          <a:p>
            <a:pPr rtl="0" lvl="1" indent="-381000" marL="9144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•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Instructions include direction and distance.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“Wrong Turn” notification when path correction is necessary.</a:t>
            </a:r>
          </a:p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Cambria"/>
              <a:buChar char="▪"/>
            </a:pPr>
            <a:r>
              <a:rPr sz="2400" lang="en">
                <a:latin typeface="Cambria"/>
                <a:ea typeface="Cambria"/>
                <a:cs typeface="Cambria"/>
                <a:sym typeface="Cambria"/>
              </a:rPr>
              <a:t>Notification when user arrives at destination.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y="6133775" x="8592400"/>
            <a:ext cy="427199" cx="46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ambria"/>
                <a:ea typeface="Cambria"/>
                <a:cs typeface="Cambria"/>
                <a:sym typeface="Cambria"/>
              </a:rPr>
              <a:t>  9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y="6133775" x="457200"/>
            <a:ext cy="427199" cx="162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Krista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