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24.xml" Type="http://schemas.openxmlformats.org/officeDocument/2006/relationships/slide" Id="rId29"/><Relationship Target="slides/slide44.xml" Type="http://schemas.openxmlformats.org/officeDocument/2006/relationships/slide" Id="rId4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 this to each of the sides of MDR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digital space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add this to each of the sides of MDR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RSSI vs Distance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add this to each of the sides of MDR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9" name="Shape 3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4" name="Shape 3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3" name="Shape 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2" name="Shape 4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add this to each of the sides of MDR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0" name="Shape 4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9" name="Shape 4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0" name="Shape 4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9" name="Shape 4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0" name="Shape 4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7" name="Shape 4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8" name="Shape 4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5" name="Shape 4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6" name="Shape 4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4" name="Shape 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5" name="Shape 4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5" name="Shape 4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6" name="Shape 4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7" name="Shape 4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4" name="Shape 4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5" name="Shape 4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4" name="Shape 5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5" name="Shape 5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6" name="Shape 5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7" name="Shape 5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4" name="Shape 5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5" name="Shape 5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5" name="Shape 5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6" name="Shape 5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add this to each of the sides of MDR 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2" name="Shape 5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3" name="Shape 5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 block diagram to illustrate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5" name="Shape 5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2" name="Shape 5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3" name="Shape 5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y="2133450" x="5410349"/>
            <a:ext cy="2209799" cx="5257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y="-149" x="914550"/>
            <a:ext cy="6476999" cx="5257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indent="-158750" marL="7429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algn="l" rtl="0" indent="-101600" marL="114300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algn="l" rtl="0" indent="-114300" marL="1600200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algn="l" rtl="0" indent="-127000" marL="20574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algn="l" rtl="0" indent="-127000" marL="25146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algn="l" rtl="0" indent="-127000" marL="29718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algn="l" rtl="0" indent="-127000" marL="34290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algn="l" rtl="0" indent="-127000" marL="38862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609600" x="304800"/>
            <a:ext cy="5330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371600" x="381000"/>
            <a:ext cy="4496100" cx="815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indent="-158750" marL="7429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algn="l" rtl="0" indent="-101600" marL="114300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algn="l" rtl="0" indent="-114300" marL="1600200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algn="l" rtl="0" indent="-127000" marL="20574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algn="l" rtl="0" indent="-127000" marL="25146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algn="l" rtl="0" indent="-127000" marL="29718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algn="l" rtl="0" indent="-127000" marL="34290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algn="l" rtl="0" indent="-127000" marL="38862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609600" x="304800"/>
            <a:ext cy="5330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y="-457049" x="2209650"/>
            <a:ext cy="8153399" cx="449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indent="-158750" marL="7429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algn="l" rtl="0" indent="-101600" marL="114300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algn="l" rtl="0" indent="-114300" marL="1600200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algn="l" rtl="0" indent="-127000" marL="20574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algn="l" rtl="0" indent="-127000" marL="25146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algn="l" rtl="0" indent="-127000" marL="29718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algn="l" rtl="0" indent="-127000" marL="34290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algn="l" rtl="0" indent="-127000" marL="38862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4800600" x="1792288"/>
            <a:ext cy="5666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3050" x="457200"/>
            <a:ext cy="1161900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73050" x="3575050"/>
            <a:ext cy="58526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435100" x="457200"/>
            <a:ext cy="46910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609600" x="304800"/>
            <a:ext cy="5330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609600" x="304800"/>
            <a:ext cy="5330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371600" x="381000"/>
            <a:ext cy="4496100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1371600" x="4533900"/>
            <a:ext cy="4496100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4406900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2906713" x="722312"/>
            <a:ext cy="15003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7"/><Relationship Target="../slideLayouts/slideLayout13.xml" Type="http://schemas.openxmlformats.org/officeDocument/2006/relationships/slideLayout" Id="rId16"/><Relationship Target="../slideLayouts/slideLayout12.xml" Type="http://schemas.openxmlformats.org/officeDocument/2006/relationships/slideLayout" Id="rId15"/><Relationship Target="../slideLayouts/slideLayout11.xml" Type="http://schemas.openxmlformats.org/officeDocument/2006/relationships/slideLayout" Id="rId14"/><Relationship Target="../media/image02.jpg" Type="http://schemas.openxmlformats.org/officeDocument/2006/relationships/image" Id="rId2"/><Relationship Target="../slideLayouts/slideLayout9.xml" Type="http://schemas.openxmlformats.org/officeDocument/2006/relationships/slideLayout" Id="rId12"/><Relationship Target="../slideLayouts/slideLayout10.xml" Type="http://schemas.openxmlformats.org/officeDocument/2006/relationships/slideLayout" Id="rId13"/><Relationship Target="../media/image00.jpg" Type="http://schemas.openxmlformats.org/officeDocument/2006/relationships/image" Id="rId1"/><Relationship Target="../slideLayouts/slideLayout1.xml" Type="http://schemas.openxmlformats.org/officeDocument/2006/relationships/slideLayout" Id="rId4"/><Relationship Target="../slideLayouts/slideLayout7.xml" Type="http://schemas.openxmlformats.org/officeDocument/2006/relationships/slideLayout" Id="rId10"/><Relationship Target="../media/image01.png" Type="http://schemas.openxmlformats.org/officeDocument/2006/relationships/image" Id="rId3"/><Relationship Target="../slideLayouts/slideLayout8.xml" Type="http://schemas.openxmlformats.org/officeDocument/2006/relationships/slideLayout" Id="rId11"/><Relationship Target="../slideLayouts/slideLayout6.xml" Type="http://schemas.openxmlformats.org/officeDocument/2006/relationships/slideLayout" Id="rId9"/><Relationship Target="../slideLayouts/slideLayout3.xml" Type="http://schemas.openxmlformats.org/officeDocument/2006/relationships/slideLayout" Id="rId6"/><Relationship Target="../slideLayouts/slideLayout2.xml" Type="http://schemas.openxmlformats.org/officeDocument/2006/relationships/slideLayout" Id="rId5"/><Relationship Target="../slideLayouts/slideLayout5.xml" Type="http://schemas.openxmlformats.org/officeDocument/2006/relationships/slideLayout" Id="rId8"/><Relationship Target="../slideLayouts/slideLayout4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idx="1" type="body"/>
          </p:nvPr>
        </p:nvSpPr>
        <p:spPr>
          <a:xfrm>
            <a:off y="1371600" x="381000"/>
            <a:ext cy="4496100" cx="815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90500" marL="34290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marR="0" indent="-158750" marL="7429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algn="l" rtl="0" marR="0" indent="-101600" marL="114300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algn="l" rtl="0" marR="0" indent="-114300" marL="1600200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algn="l" rtl="0" marR="0" indent="-127000" marL="20574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algn="l" rtl="0" marR="0" indent="-127000" marL="25146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algn="l" rtl="0" marR="0" indent="-127000" marL="29718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algn="l" rtl="0" marR="0" indent="-127000" marL="34290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algn="l" rtl="0" marR="0" indent="-127000" marL="38862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y="609600" x="304800"/>
            <a:ext cy="5330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/>
        </p:nvSpPr>
        <p:spPr>
          <a:xfrm>
            <a:off y="5943600" x="6156325"/>
            <a:ext cy="457200" cx="3013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hape 8"/>
          <p:cNvCxnSpPr/>
          <p:nvPr/>
        </p:nvCxnSpPr>
        <p:spPr>
          <a:xfrm>
            <a:off y="1219200" x="0"/>
            <a:ext cy="0" cx="9144000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0"/>
            <a:ext cy="457200" cx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114300" x="152400"/>
            <a:ext cy="342899" cx="259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096000" x="0"/>
            <a:ext cy="7743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/>
        </p:nvSpPr>
        <p:spPr>
          <a:xfrm>
            <a:off y="6172200" x="8382000"/>
            <a:ext cy="309600" cx="60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y="6172200" x="152400"/>
            <a:ext cy="306299" cx="3084600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6096000" x="0"/>
            <a:ext cy="0" cx="9144000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2.png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3.png" Type="http://schemas.openxmlformats.org/officeDocument/2006/relationships/image" Id="rId4"/><Relationship Target="../media/image21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4.jpg" Type="http://schemas.openxmlformats.org/officeDocument/2006/relationships/image" Id="rId4"/><Relationship Target="../media/image03.jpg" Type="http://schemas.openxmlformats.org/officeDocument/2006/relationships/image" Id="rId3"/><Relationship Target="../media/image05.jpg" Type="http://schemas.openxmlformats.org/officeDocument/2006/relationships/image" Id="rId6"/><Relationship Target="../media/image08.jpg" Type="http://schemas.openxmlformats.org/officeDocument/2006/relationships/image" Id="rId5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http://www.ijisme.org/attachments/File/v1i10/J04470911013.pdf" Type="http://schemas.openxmlformats.org/officeDocument/2006/relationships/hyperlink" TargetMode="External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7.jpg" Type="http://schemas.openxmlformats.org/officeDocument/2006/relationships/image" Id="rId4"/><Relationship Target="../media/image15.jpg" Type="http://schemas.openxmlformats.org/officeDocument/2006/relationships/image" Id="rId3"/><Relationship Target="../media/image19.jpg" Type="http://schemas.openxmlformats.org/officeDocument/2006/relationships/image" Id="rId5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http://www.ijisme.org/attachments/File/v1i10/J04470911013.pdf" Type="http://schemas.openxmlformats.org/officeDocument/2006/relationships/hyperlink" TargetMode="External" Id="rId4"/><Relationship Target="../media/image33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34.png" Type="http://schemas.openxmlformats.org/officeDocument/2006/relationships/image" Id="rId4"/><Relationship Target="../media/image24.png" Type="http://schemas.openxmlformats.org/officeDocument/2006/relationships/image" Id="rId3"/><Relationship Target="../media/image32.png" Type="http://schemas.openxmlformats.org/officeDocument/2006/relationships/image" Id="rId5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35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https://www.cs.auckland.ac.nz/software/AlgAnim/dijkstra.html" Type="http://schemas.openxmlformats.org/officeDocument/2006/relationships/hyperlink" TargetMode="External" Id="rId4"/><Relationship Target="http://www.ijisme.org/attachments/File/v1i10/J04470911013.pdf" Type="http://schemas.openxmlformats.org/officeDocument/2006/relationships/hyperlink" TargetMode="External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/>
        </p:nvSpPr>
        <p:spPr>
          <a:xfrm>
            <a:off y="3635433" x="1146300"/>
            <a:ext cy="1824299" cx="68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b="1" sz="4800" lang="en"/>
              <a:t>BLuEye </a:t>
            </a:r>
          </a:p>
          <a:p>
            <a:pPr algn="ctr">
              <a:spcBef>
                <a:spcPts val="0"/>
              </a:spcBef>
              <a:buNone/>
            </a:pPr>
            <a:r>
              <a:rPr sz="2400" lang="en"/>
              <a:t>Advisor: Professor Aura Ganz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t="0" b="47368" r="0" l="0"/>
          <a:stretch/>
        </p:blipFill>
        <p:spPr>
          <a:xfrm>
            <a:off y="1898950" x="3563312"/>
            <a:ext cy="1641074" cx="20173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MDR Deliverables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y="1225958" x="399500"/>
            <a:ext cy="4713900" cx="86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</a:t>
            </a:r>
            <a:r>
              <a:rPr sz="2400" lang="en">
                <a:solidFill>
                  <a:schemeClr val="dk1"/>
                </a:solidFill>
              </a:rPr>
              <a:t>: Communication established between beacon and mobile device, Indoor beacon deployment</a:t>
            </a:r>
          </a:p>
          <a:p>
            <a:pPr rt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sz="2400" lang="en"/>
              <a:t>: RSSI Characterization, </a:t>
            </a:r>
            <a:r>
              <a:rPr sz="2400" lang="en">
                <a:solidFill>
                  <a:schemeClr val="dk1"/>
                </a:solidFill>
              </a:rPr>
              <a:t>Indoor beacon deployment, </a:t>
            </a:r>
            <a:r>
              <a:rPr sz="2400" lang="en"/>
              <a:t>Localization Algorithm</a:t>
            </a:r>
          </a:p>
          <a:p>
            <a:pPr rt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sz="2400" lang="en">
                <a:solidFill>
                  <a:schemeClr val="dk1"/>
                </a:solidFill>
              </a:rPr>
              <a:t>: Main Function of iPhone User Interface, Outdoor Navigation Algorithm</a:t>
            </a:r>
          </a:p>
          <a:p>
            <a:pPr rtl="0" lvl="0" indent="0" marL="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457200" marL="137160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sz="2400" lang="en">
                <a:solidFill>
                  <a:schemeClr val="dk1"/>
                </a:solidFill>
              </a:rPr>
              <a:t>: Indoor Navigation algorithm </a:t>
            </a:r>
          </a:p>
          <a:p>
            <a:pPr rt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77" name="Shape 177"/>
          <p:cNvSpPr/>
          <p:nvPr/>
        </p:nvSpPr>
        <p:spPr>
          <a:xfrm>
            <a:off y="1948025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/>
        </p:nvSpPr>
        <p:spPr>
          <a:xfrm>
            <a:off y="3297875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y="4514562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y="5398500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10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/>
        </p:nvSpPr>
        <p:spPr>
          <a:xfrm>
            <a:off y="2111841" x="1384500"/>
            <a:ext cy="2634299" cx="6375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800" lang="en"/>
              <a:t>Communication Between Beacons and Mobile Device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Tom:  </a:t>
            </a:r>
            <a:r>
              <a:rPr sz="2400" lang="en"/>
              <a:t>communication between beacons and mobile device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11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Connecting Beacons to Gimbal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417950" x="457200"/>
            <a:ext cy="4967700" cx="3061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000" lang="en"/>
              <a:t>Through the Gimbal website you are able to create unique beacon ID’s for each bluetooth beacon. </a:t>
            </a:r>
          </a:p>
          <a:p>
            <a:pPr rtl="0" lvl="0" indent="-3556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000" lang="en"/>
              <a:t>Each beacon is labeled Beacon 1 - Beacon 20, and on the outside of each Beacon is labeled with Sharpie in order to quickly identify each beacon.</a:t>
            </a:r>
          </a:p>
          <a:p>
            <a:pPr>
              <a:spcBef>
                <a:spcPts val="0"/>
              </a:spcBef>
              <a:buNone/>
            </a:pPr>
            <a:r>
              <a:rPr sz="2000" lang="en"/>
              <a:t>	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12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Tom:  </a:t>
            </a:r>
            <a:r>
              <a:rPr sz="2400" lang="en"/>
              <a:t>communication between beacons and mobile device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73112" x="3999475"/>
            <a:ext cy="3528399" cx="514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Connecting Application to Gimbal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1230924" x="292550"/>
            <a:ext cy="5154599" cx="5457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Incorporating the code from the SDK’s provided by gimbal into our user interface, we were able to make our app gimbal enabled to connect to our BLE beacons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Once this was achieved, our application was able to start receiving values from the beacons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17174" x="6266525"/>
            <a:ext cy="4684900" cx="263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y="611902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Tom:  </a:t>
            </a:r>
            <a:r>
              <a:rPr sz="2400" lang="en"/>
              <a:t>communication between beacons and mobile device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13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Receiving RSSI Values Through Xcode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187250" x="127100"/>
            <a:ext cy="4967700" cx="4327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Using Gimbal SDK’s, we used a method receivedSighting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This method is called every time the bluetooth antenna receives a signal from the BLE beacons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Gives values of time, RSSI, Beacon ID, and an added feature that converts the RSSI value into distance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Tom:  </a:t>
            </a:r>
            <a:r>
              <a:rPr sz="2400" lang="en"/>
              <a:t>communication between beacons and mobile device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14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66100" x="4159773"/>
            <a:ext cy="3810000" cx="489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Adding to User Interface to Display Beacon Sightings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1600200" x="0"/>
            <a:ext cy="4967700" cx="397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1800" lang="en"/>
              <a:t>Adding to interface to manage beacons</a:t>
            </a:r>
          </a:p>
          <a:p>
            <a:pPr rtl="0" lvl="1" indent="-3429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1800" lang="en"/>
              <a:t>Click manage beacons to go to Beacon Manager Page</a:t>
            </a:r>
          </a:p>
          <a:p>
            <a:pPr rtl="0" lvl="1" indent="-3429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1800" lang="en"/>
              <a:t>Using the receiveSightings method and UILabel’s in Xcode, displayed the RSSI values and RSSI converted to distances on the interface.</a:t>
            </a:r>
          </a:p>
          <a:p>
            <a:pPr lvl="1" indent="-3429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1800" lang="en"/>
              <a:t>Updates continuously with each instance of receiveSightings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39349" x="6511546"/>
            <a:ext cy="3836549" cx="21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38129" x="4156175"/>
            <a:ext cy="3838984" cx="21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y="5438625" x="4286275"/>
            <a:ext cy="225000" cx="1011900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y="5480775" x="5424575"/>
            <a:ext cy="182699" cx="108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Tom:  </a:t>
            </a:r>
            <a:r>
              <a:rPr sz="2400" lang="en"/>
              <a:t>communication between beacons and mobile device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15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/>
        </p:nvSpPr>
        <p:spPr>
          <a:xfrm>
            <a:off y="2598600" x="2250900"/>
            <a:ext cy="1660800" cx="4642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4800" lang="en"/>
              <a:t>Indoor Beacon Deployment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 </a:t>
            </a:r>
            <a:r>
              <a:rPr b="1" sz="2400" lang="en"/>
              <a:t>&amp;</a:t>
            </a:r>
            <a:r>
              <a:rPr b="1" sz="2400" lang="en">
                <a:solidFill>
                  <a:srgbClr val="FF0000"/>
                </a:solidFill>
              </a:rPr>
              <a:t> </a:t>
            </a: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b="1" sz="2400" lang="en"/>
              <a:t>:  </a:t>
            </a:r>
            <a:r>
              <a:rPr sz="2400" lang="en"/>
              <a:t>indoor beacon deployment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16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/>
        </p:nvSpPr>
        <p:spPr>
          <a:xfrm>
            <a:off y="450541" x="143875"/>
            <a:ext cy="812399" cx="571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  </a:t>
            </a:r>
            <a:r>
              <a:rPr sz="3600" lang="en"/>
              <a:t>Indoor Deployment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11800" x="0"/>
            <a:ext cy="4887170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>
            <a:off y="2301500" x="4410375"/>
            <a:ext cy="281999" cx="223800"/>
          </a:xfrm>
          <a:prstGeom prst="ellipse">
            <a:avLst/>
          </a:prstGeom>
          <a:solidFill>
            <a:srgbClr val="0000FF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y="1211800" x="1316875"/>
            <a:ext cy="281999" cx="223800"/>
          </a:xfrm>
          <a:prstGeom prst="ellipse">
            <a:avLst/>
          </a:prstGeom>
          <a:solidFill>
            <a:srgbClr val="0000FF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y="1812233" x="5761250"/>
            <a:ext cy="281999" cx="223800"/>
          </a:xfrm>
          <a:prstGeom prst="ellipse">
            <a:avLst/>
          </a:prstGeom>
          <a:solidFill>
            <a:srgbClr val="0000FF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y="1307416" x="2803475"/>
            <a:ext cy="504900" cx="2070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Beacon Deployment </a:t>
            </a:r>
          </a:p>
        </p:txBody>
      </p:sp>
      <p:cxnSp>
        <p:nvCxnSpPr>
          <p:cNvPr id="245" name="Shape 245"/>
          <p:cNvCxnSpPr>
            <a:endCxn id="242" idx="6"/>
          </p:cNvCxnSpPr>
          <p:nvPr/>
        </p:nvCxnSpPr>
        <p:spPr>
          <a:xfrm rot="10800000">
            <a:off y="1352799" x="1540674"/>
            <a:ext cy="207300" cx="1262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46" name="Shape 246"/>
          <p:cNvCxnSpPr>
            <a:endCxn id="241" idx="0"/>
          </p:cNvCxnSpPr>
          <p:nvPr/>
        </p:nvCxnSpPr>
        <p:spPr>
          <a:xfrm>
            <a:off y="1731200" x="4474275"/>
            <a:ext cy="570300" cx="4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47" name="Shape 247"/>
          <p:cNvCxnSpPr>
            <a:endCxn id="243" idx="2"/>
          </p:cNvCxnSpPr>
          <p:nvPr/>
        </p:nvCxnSpPr>
        <p:spPr>
          <a:xfrm>
            <a:off y="1611233" x="4594250"/>
            <a:ext cy="341999" cx="1167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y="3728831" x="2906750"/>
            <a:ext cy="1438025" cx="5585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y="5260033" x="3525550"/>
            <a:ext cy="665700" cx="1262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USER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y="6133775" x="8599150"/>
            <a:ext cy="427199" cx="45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17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Indoor Beacon Deployment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1216550" x="457200"/>
            <a:ext cy="4967700" cx="5753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Labeled each beacon Beacon 1 - 20, so as the beacon ID’s increase, you increase down the hallway.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A beacon was placed at each destination, providing extra dense coverage of the hallway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From each point in the hall, you are able to receive signals from at least 4 beacons</a:t>
            </a:r>
          </a:p>
          <a:p>
            <a:pPr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Much trial and error occured to find the best placements to maximize signal strength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00200" x="6447150"/>
            <a:ext cy="2239649" cx="2239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 </a:t>
            </a:r>
            <a:r>
              <a:rPr b="1" sz="2400" lang="en"/>
              <a:t>&amp;</a:t>
            </a:r>
            <a:r>
              <a:rPr b="1" sz="2400" lang="en">
                <a:solidFill>
                  <a:srgbClr val="FF0000"/>
                </a:solidFill>
              </a:rPr>
              <a:t> </a:t>
            </a: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b="1" sz="2400" lang="en"/>
              <a:t>:  </a:t>
            </a:r>
            <a:r>
              <a:rPr sz="2400" lang="en"/>
              <a:t>indoor beacon deployment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18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MDR Deliverables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y="1225958" x="399500"/>
            <a:ext cy="4713900" cx="86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</a:t>
            </a:r>
            <a:r>
              <a:rPr sz="2400" lang="en">
                <a:solidFill>
                  <a:schemeClr val="dk1"/>
                </a:solidFill>
              </a:rPr>
              <a:t>: Communication established between beacon and mobile device, Indoor beacon deployment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sz="2400" lang="en"/>
              <a:t>: RSSI Characterization, </a:t>
            </a:r>
            <a:r>
              <a:rPr sz="2400" lang="en">
                <a:solidFill>
                  <a:schemeClr val="dk1"/>
                </a:solidFill>
              </a:rPr>
              <a:t>Indoor beacon deployment, </a:t>
            </a:r>
            <a:r>
              <a:rPr sz="2400" lang="en"/>
              <a:t>Localization Algorithm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sz="2400" lang="en">
                <a:solidFill>
                  <a:schemeClr val="dk1"/>
                </a:solidFill>
              </a:rPr>
              <a:t>: Main Function of iPhone User Interface, Outdoor Navigation Algorithm</a:t>
            </a:r>
          </a:p>
          <a:p>
            <a:pPr rtl="0" lvl="0" indent="0" marL="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457200" marL="137160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sz="2400" lang="en">
                <a:solidFill>
                  <a:schemeClr val="dk1"/>
                </a:solidFill>
              </a:rPr>
              <a:t>: Indoor Navigation algorithm 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66" name="Shape 266"/>
          <p:cNvSpPr/>
          <p:nvPr/>
        </p:nvSpPr>
        <p:spPr>
          <a:xfrm>
            <a:off y="1948025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✓</a:t>
            </a:r>
          </a:p>
        </p:txBody>
      </p:sp>
      <p:sp>
        <p:nvSpPr>
          <p:cNvPr id="267" name="Shape 267"/>
          <p:cNvSpPr/>
          <p:nvPr/>
        </p:nvSpPr>
        <p:spPr>
          <a:xfrm>
            <a:off y="3297875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y="4514562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y="5398500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19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75071" x="2866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Team Members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85449" x="7027600"/>
            <a:ext cy="2155353" cx="161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86749" x="2472125"/>
            <a:ext cy="2152613" cx="1614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487099" x="4870050"/>
            <a:ext cy="2151874" cx="16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487000" x="286600"/>
            <a:ext cy="2152109" cx="161489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y="3710950" x="2472125"/>
            <a:ext cy="2358599" cx="1684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b="1" sz="1800" lang="en"/>
              <a:t>Steve Fialli, EE</a:t>
            </a:r>
          </a:p>
          <a:p>
            <a:pPr algn="ctr"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RSSI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Characterization,</a:t>
            </a:r>
          </a:p>
          <a:p>
            <a:pPr algn="ctr"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Localization methods,</a:t>
            </a:r>
          </a:p>
          <a:p>
            <a:pPr algn="ctr"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Indoor Beacon Deployment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72" name="Shape 72"/>
          <p:cNvSpPr txBox="1"/>
          <p:nvPr/>
        </p:nvSpPr>
        <p:spPr>
          <a:xfrm>
            <a:off y="3710950" x="4870100"/>
            <a:ext cy="2358599" cx="1530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b="1" sz="1800" lang="en"/>
              <a:t>Krista Lohr, CSE</a:t>
            </a:r>
          </a:p>
          <a:p>
            <a:pPr algn="ctr" rtl="0">
              <a:spcBef>
                <a:spcPts val="0"/>
              </a:spcBef>
              <a:buNone/>
            </a:pPr>
            <a:r>
              <a:rPr b="1" lang="en"/>
              <a:t>Outdoor navigation,</a:t>
            </a:r>
          </a:p>
          <a:p>
            <a:pPr algn="ctr" rtl="0">
              <a:spcBef>
                <a:spcPts val="0"/>
              </a:spcBef>
              <a:buNone/>
            </a:pPr>
            <a:r>
              <a:rPr b="1" lang="en"/>
              <a:t>Outdoor Map, User Interface main menu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y="3707725" x="286600"/>
            <a:ext cy="2358599" cx="1614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b="1" sz="1800" lang="en"/>
              <a:t>Tom Kelly, EE</a:t>
            </a:r>
          </a:p>
          <a:p>
            <a:pPr algn="ctr"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Communication established between beacon and mobile device, Indoor beacon deployment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y="3768625" x="6985500"/>
            <a:ext cy="1433099" cx="1614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b="1" sz="1800" lang="en"/>
              <a:t>Divya Reddy, CSE</a:t>
            </a:r>
          </a:p>
          <a:p>
            <a:pPr algn="ctr" rtl="0">
              <a:spcBef>
                <a:spcPts val="0"/>
              </a:spcBef>
              <a:buNone/>
            </a:pPr>
            <a:r>
              <a:rPr b="1" lang="en"/>
              <a:t>Indoor Navigation algorithm, Indoor Map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/>
        </p:nvSpPr>
        <p:spPr>
          <a:xfrm>
            <a:off y="2598600" x="2327700"/>
            <a:ext cy="1660800" cx="4642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4800" lang="en"/>
              <a:t>RSSI Characterization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b="1" sz="2400" lang="en"/>
              <a:t>:  </a:t>
            </a:r>
            <a:r>
              <a:rPr sz="2400" lang="en"/>
              <a:t>RSSI characterization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20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RSSI Characterization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y="1278700" x="609450"/>
            <a:ext cy="4204499" cx="7925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980000"/>
              </a:buClr>
              <a:buSzPct val="100000"/>
              <a:buFont typeface="Arial"/>
              <a:buChar char="❖"/>
            </a:pPr>
            <a:r>
              <a:rPr sz="2400" lang="en"/>
              <a:t>General model for characterizing RSSI values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	RSSI[dBm] = -10nlog(d) +A[dBm]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		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		d = distance from beacon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		n = constant dependent on environment</a:t>
            </a:r>
          </a:p>
          <a:p>
            <a:pPr rtl="0" indent="0" marL="0">
              <a:spcBef>
                <a:spcPts val="0"/>
              </a:spcBef>
              <a:buNone/>
            </a:pPr>
            <a:r>
              <a:rPr sz="2400" lang="en"/>
              <a:t>		A[dBm] = RSSI value measured 1 meter from </a:t>
            </a:r>
          </a:p>
          <a:p>
            <a:pPr rtl="0" lvl="0" indent="457200" marL="457200">
              <a:spcBef>
                <a:spcPts val="0"/>
              </a:spcBef>
              <a:buNone/>
            </a:pPr>
            <a:r>
              <a:rPr sz="2400" lang="en"/>
              <a:t>beacon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84" name="Shape 284"/>
          <p:cNvSpPr txBox="1"/>
          <p:nvPr/>
        </p:nvSpPr>
        <p:spPr>
          <a:xfrm>
            <a:off y="5355300" x="0"/>
            <a:ext cy="648899" cx="4819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 indent="-190500" marL="3429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“Trilateration Based Localization Algorithm for Wireless Sensor Network”</a:t>
            </a:r>
          </a:p>
          <a:p>
            <a:pPr rtl="0" lvl="0" indent="-190500" marL="3429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u="sng" sz="1100" lang="en">
                <a:solidFill>
                  <a:schemeClr val="dk1"/>
                </a:solidFill>
                <a:hlinkClick r:id="rId3"/>
              </a:rPr>
              <a:t>http://www.ijisme.org/attachments/File/v1i10/J04470911013.pdf</a:t>
            </a:r>
          </a:p>
          <a:p>
            <a:pPr rtl="0" lvl="0" indent="-190500" marL="3429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Oguejiofor O.S., Aniedu A.N., Ejiofor H.C., Okolibe A.U.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b="1" sz="2400" lang="en"/>
              <a:t>:  </a:t>
            </a:r>
            <a:r>
              <a:rPr sz="2400" lang="en"/>
              <a:t>RSSI characterization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21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b="1" sz="2400" lang="en"/>
              <a:t>:  </a:t>
            </a:r>
            <a:r>
              <a:rPr sz="2400" lang="en"/>
              <a:t>RSSI characterization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22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133774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RSSI Data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19525" x="1527075"/>
            <a:ext cy="4903124" cx="63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b="1" sz="2400" lang="en"/>
              <a:t>:  </a:t>
            </a:r>
            <a:r>
              <a:rPr sz="2400" lang="en"/>
              <a:t>RSSI characterization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23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RSSI Data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41749" x="695384"/>
            <a:ext cy="4649149" cx="775323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b="1" sz="2400" lang="en"/>
              <a:t>:  </a:t>
            </a:r>
            <a:r>
              <a:rPr sz="2400" lang="en"/>
              <a:t>RSSI characterization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24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07625" x="109050"/>
            <a:ext cy="2838450" cx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525012" x="3486150"/>
            <a:ext cy="2695575" cx="5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674425" x="3912250"/>
            <a:ext cy="704850" cx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y="3698287" x="109050"/>
            <a:ext cy="932999" cx="2901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Define coordinates for the beacons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y="2656050" x="3968925"/>
            <a:ext cy="592200" cx="4692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Convert RSSI to distance in feet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y="4956075" x="109050"/>
            <a:ext cy="932999" cx="3165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Return user location (X and Y Coordinates)</a:t>
            </a:r>
          </a:p>
        </p:txBody>
      </p:sp>
      <p:cxnSp>
        <p:nvCxnSpPr>
          <p:cNvPr id="320" name="Shape 320"/>
          <p:cNvCxnSpPr>
            <a:stCxn id="317" idx="0"/>
          </p:cNvCxnSpPr>
          <p:nvPr/>
        </p:nvCxnSpPr>
        <p:spPr>
          <a:xfrm rot="10800000">
            <a:off y="3401287" x="1457549"/>
            <a:ext cy="297000" cx="1023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321" name="Shape 321"/>
          <p:cNvCxnSpPr/>
          <p:nvPr/>
        </p:nvCxnSpPr>
        <p:spPr>
          <a:xfrm rot="10800000" flipH="1">
            <a:off y="5761400" x="2484975"/>
            <a:ext cy="69299" cx="8052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322" name="Shape 322"/>
          <p:cNvCxnSpPr/>
          <p:nvPr/>
        </p:nvCxnSpPr>
        <p:spPr>
          <a:xfrm rot="10800000">
            <a:off y="2332250" x="5705700"/>
            <a:ext cy="347099" cx="416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323" name="Shape 323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b="1" sz="2400" lang="en"/>
              <a:t>:  </a:t>
            </a:r>
            <a:r>
              <a:rPr sz="2400" lang="en"/>
              <a:t>RSSI characterization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25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/>
        </p:nvSpPr>
        <p:spPr>
          <a:xfrm>
            <a:off y="2598600" x="2250900"/>
            <a:ext cy="1660800" cx="4642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4800" lang="en"/>
              <a:t>Localization Algorithm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b="1" sz="2400" lang="en"/>
              <a:t>:  </a:t>
            </a:r>
            <a:r>
              <a:rPr sz="2400" lang="en"/>
              <a:t>localization algorithm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26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sz="3600" lang="en"/>
              <a:t>Localization Algorithm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1417950" x="457200"/>
            <a:ext cy="4967700" cx="859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1800" lang="en"/>
              <a:t>Algorithm for 2 dimensional trilateration used</a:t>
            </a:r>
          </a:p>
          <a:p>
            <a:pPr rtl="0" lvl="0" indent="-3429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1800" lang="en"/>
              <a:t>Inputs to the algorithm</a:t>
            </a:r>
          </a:p>
          <a:p>
            <a:pPr rtl="0" lvl="1" indent="-3429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1800" lang="en"/>
              <a:t>Distance from user node to at least 3 beacons</a:t>
            </a:r>
          </a:p>
          <a:p>
            <a:pPr rtl="0" lvl="1" indent="-3429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1800" lang="en"/>
              <a:t>X,Y coordinates of each beacon</a:t>
            </a:r>
          </a:p>
          <a:p>
            <a:pPr rtl="0" lvl="0" indent="-3429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1800" lang="en"/>
              <a:t>Algorithms for RSSI characterization and trilateration were tested in Matlab with user defined inputs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22950" x="2313525"/>
            <a:ext cy="2821675" cx="48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y="5273750" x="0"/>
            <a:ext cy="403199" cx="2973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 indent="-190500" marL="342900">
              <a:spcBef>
                <a:spcPts val="48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“Trilateration Based Localization Algorithm for Wireless Sensor Network”</a:t>
            </a:r>
          </a:p>
          <a:p>
            <a:pPr rtl="0" lvl="0" indent="-190500" marL="342900">
              <a:spcBef>
                <a:spcPts val="480"/>
              </a:spcBef>
              <a:buNone/>
            </a:pPr>
            <a:r>
              <a:rPr u="sng" sz="1100" lang="en">
                <a:solidFill>
                  <a:schemeClr val="dk1"/>
                </a:solidFill>
                <a:hlinkClick r:id="rId4"/>
              </a:rPr>
              <a:t>http://www.ijisme.org/attachments/File/v1i10/J04470911013.pdf</a:t>
            </a:r>
          </a:p>
          <a:p>
            <a:pPr rtl="0" lvl="0" indent="-190500" marL="342900">
              <a:spcBef>
                <a:spcPts val="48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Oguejiofor O.S., Aniedu A.N., Ejiofor H.C., Okolibe A.U.</a:t>
            </a:r>
          </a:p>
          <a:p>
            <a:pPr rtl="0" lvl="0" indent="-190500" marL="342900">
              <a:spcBef>
                <a:spcPts val="48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b="1" sz="2400" lang="en"/>
              <a:t>:  </a:t>
            </a:r>
            <a:r>
              <a:rPr sz="2400" lang="en"/>
              <a:t>localization algorithm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27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MDR Deliverables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y="1225958" x="399500"/>
            <a:ext cy="4713900" cx="86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</a:t>
            </a:r>
            <a:r>
              <a:rPr sz="2400" lang="en">
                <a:solidFill>
                  <a:schemeClr val="dk1"/>
                </a:solidFill>
              </a:rPr>
              <a:t>: Communication established between beacon and mobile device, Indoor beacon deployment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sz="2400" lang="en"/>
              <a:t>: RSSI Characterization, </a:t>
            </a:r>
            <a:r>
              <a:rPr sz="2400" lang="en">
                <a:solidFill>
                  <a:schemeClr val="dk1"/>
                </a:solidFill>
              </a:rPr>
              <a:t>Indoor beacon deployment, </a:t>
            </a:r>
            <a:r>
              <a:rPr sz="2400" lang="en"/>
              <a:t>Localization Algorithm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sz="2400" lang="en">
                <a:solidFill>
                  <a:schemeClr val="dk1"/>
                </a:solidFill>
              </a:rPr>
              <a:t>: Main Function of iPhone User Interface, Outdoor Navigation Algorithm</a:t>
            </a:r>
          </a:p>
          <a:p>
            <a:pPr rtl="0" lvl="0" indent="0" marL="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457200" marL="137160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sz="2400" lang="en">
                <a:solidFill>
                  <a:schemeClr val="dk1"/>
                </a:solidFill>
              </a:rPr>
              <a:t>: Indoor Navigation algorithm 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48" name="Shape 348"/>
          <p:cNvSpPr/>
          <p:nvPr/>
        </p:nvSpPr>
        <p:spPr>
          <a:xfrm>
            <a:off y="1948025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✓</a:t>
            </a:r>
          </a:p>
        </p:txBody>
      </p:sp>
      <p:sp>
        <p:nvSpPr>
          <p:cNvPr id="349" name="Shape 349"/>
          <p:cNvSpPr/>
          <p:nvPr/>
        </p:nvSpPr>
        <p:spPr>
          <a:xfrm>
            <a:off y="3297875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✓</a:t>
            </a:r>
          </a:p>
        </p:txBody>
      </p:sp>
      <p:sp>
        <p:nvSpPr>
          <p:cNvPr id="350" name="Shape 350"/>
          <p:cNvSpPr/>
          <p:nvPr/>
        </p:nvSpPr>
        <p:spPr>
          <a:xfrm>
            <a:off y="4514562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y="5398500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28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y="2857350" x="2466600"/>
            <a:ext cy="1143299" cx="42107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/>
              <a:t>User Interface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b="1" sz="2400" lang="en"/>
              <a:t>:  </a:t>
            </a:r>
            <a:r>
              <a:rPr sz="2400" lang="en"/>
              <a:t>main function of user interface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29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What is the problem?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239607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The most common problem faced by visually impaired people is the inability to navigate in unfamiliar environments.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Many solutions for obstacle avoidance but not for complex navigation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Need system that can be easily implemented in various environments at a low cost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Increase accessibility for the blind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3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y="611902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y="609600" x="304800"/>
            <a:ext cy="533099" cx="883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Title Page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y="1371600" x="381000"/>
            <a:ext cy="4496100" cx="5373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When the user opens the application, he/she will see the screen to the right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400" lang="en"/>
              <a:t>Title of application: BLuEye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400" lang="en"/>
              <a:t>Start Navigation button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To choose a destination, the user will click the “Start Navigation” button, which will lead him/her to the next page</a:t>
            </a:r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62200" x="6179125"/>
            <a:ext cy="4714875" cx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b="1" sz="2400" lang="en"/>
              <a:t>:  </a:t>
            </a:r>
            <a:r>
              <a:rPr sz="2400" lang="en"/>
              <a:t>main function of user interface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30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y="609600" x="304800"/>
            <a:ext cy="533099" cx="883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“Outdoor Locations” Page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y="1371600" x="381000"/>
            <a:ext cy="4496100" cx="5373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After clicking the “Start Navigation” button, the user is given the option of four outdoor destinations (Knowles, Marcus, Marston, Paige)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Once clicking one of the buttons: 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400" lang="en"/>
              <a:t>Google maps with drawn route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400" lang="en"/>
              <a:t>Voice instructions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Bottom left corner has a “Back” button to bring the user back to the title page</a:t>
            </a:r>
          </a:p>
        </p:txBody>
      </p:sp>
      <p:pic>
        <p:nvPicPr>
          <p:cNvPr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62212" x="6179125"/>
            <a:ext cy="4714875" cx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b="1" sz="2400" lang="en"/>
              <a:t>:  </a:t>
            </a:r>
            <a:r>
              <a:rPr sz="2400" lang="en"/>
              <a:t>main function of user interface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31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y="609600" x="304800"/>
            <a:ext cy="533099" cx="883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“Indoor Locations” Page</a:t>
            </a: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1371600" x="381000"/>
            <a:ext cy="4496100" cx="5373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Once the user reaches the building, he/she is given options of indoor locations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400" lang="en"/>
              <a:t>Shown to the right are options within Marcus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Once clicking one of the buttons: 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400" lang="en"/>
              <a:t>Floor plan with drawn route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400" lang="en"/>
              <a:t>Voice instructions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Bottom left corner has a “Back” button to bring the user back to the “Outdoor Locations” page</a:t>
            </a:r>
          </a:p>
        </p:txBody>
      </p:sp>
      <p:pic>
        <p:nvPicPr>
          <p:cNvPr id="384" name="Shape 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62200" x="6179125"/>
            <a:ext cy="4714875" cx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b="1" sz="2400" lang="en"/>
              <a:t>:  </a:t>
            </a:r>
            <a:r>
              <a:rPr sz="2400" lang="en"/>
              <a:t>main function of user interface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32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y="2857350" x="1263000"/>
            <a:ext cy="1143299" cx="6618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4800" lang="en"/>
              <a:t>Outdoor Navigation Algorithm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b="1" sz="2400" lang="en"/>
              <a:t>:  </a:t>
            </a:r>
            <a:r>
              <a:rPr sz="2400" lang="en"/>
              <a:t>outdoor navigation algorithm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33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Map of Quad with Nodes</a:t>
            </a:r>
          </a:p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y="1227100" x="457200"/>
            <a:ext cy="4967700" cx="8445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The engineering quad has a simple set of straight pathways between the buildings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Nodes placing: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400" lang="en"/>
              <a:t>Intersection of 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sz="2400" lang="en"/>
              <a:t>      pathways</a:t>
            </a:r>
          </a:p>
          <a:p>
            <a:pPr rtl="0" lvl="0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➢"/>
            </a:pPr>
            <a:r>
              <a:rPr sz="2400" lang="en"/>
              <a:t>Corners</a:t>
            </a:r>
          </a:p>
          <a:p>
            <a:pPr rtl="0" lvl="0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➢"/>
            </a:pPr>
            <a:r>
              <a:rPr sz="2400" lang="en"/>
              <a:t>Building entrances</a:t>
            </a:r>
          </a:p>
          <a:p>
            <a:pPr rtl="0" lvl="0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➢"/>
            </a:pPr>
            <a:r>
              <a:rPr sz="2400" lang="en"/>
              <a:t>Path ends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Route is determined by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sz="2400" lang="en"/>
              <a:t>     connecting the nodes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08800" x="4416525"/>
            <a:ext cy="3305175" cx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b="1" sz="2400" lang="en"/>
              <a:t>:  </a:t>
            </a:r>
            <a:r>
              <a:rPr sz="2400" lang="en"/>
              <a:t>outdoor navigation algorithm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34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y="609600" x="304800"/>
            <a:ext cy="533099" cx="883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Map with Route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y="1371600" x="381000"/>
            <a:ext cy="4496100" cx="5373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A route is determined based on the user’s current location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The blue line on the map gives a visual of the route that will be described to the user with voice instructions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This map will be shown after the “Outdoor Locations” page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The “Next” button on the top left will be clicked when the destination is reached so the user can choose an indoor location</a:t>
            </a:r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84496" x="6192450"/>
            <a:ext cy="4707478" cx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b="1" sz="2400" lang="en"/>
              <a:t>:  </a:t>
            </a:r>
            <a:r>
              <a:rPr sz="2400" lang="en"/>
              <a:t>outdoor navigation algorithm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35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MDR Deliverables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y="1225958" x="399500"/>
            <a:ext cy="4713900" cx="86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</a:t>
            </a:r>
            <a:r>
              <a:rPr sz="2400" lang="en">
                <a:solidFill>
                  <a:schemeClr val="dk1"/>
                </a:solidFill>
              </a:rPr>
              <a:t>: Communication established between beacon and mobile device, Indoor beacon deployment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sz="2400" lang="en"/>
              <a:t>: RSSI Characterization, </a:t>
            </a:r>
            <a:r>
              <a:rPr sz="2400" lang="en">
                <a:solidFill>
                  <a:schemeClr val="dk1"/>
                </a:solidFill>
              </a:rPr>
              <a:t>Indoor beacon deployment, </a:t>
            </a:r>
            <a:r>
              <a:rPr sz="2400" lang="en"/>
              <a:t>Localization Algorithm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sz="2400" lang="en">
                <a:solidFill>
                  <a:schemeClr val="dk1"/>
                </a:solidFill>
              </a:rPr>
              <a:t>: Main Function of iPhone User Interface, Outdoor Navigation Algorithm</a:t>
            </a:r>
          </a:p>
          <a:p>
            <a:pPr rtl="0" lvl="0" indent="0" marL="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457200" marL="137160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sz="2400" lang="en">
                <a:solidFill>
                  <a:schemeClr val="dk1"/>
                </a:solidFill>
              </a:rPr>
              <a:t>: Indoor Navigation algorithm 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18" name="Shape 418"/>
          <p:cNvSpPr/>
          <p:nvPr/>
        </p:nvSpPr>
        <p:spPr>
          <a:xfrm>
            <a:off y="1948025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✓</a:t>
            </a:r>
          </a:p>
        </p:txBody>
      </p:sp>
      <p:sp>
        <p:nvSpPr>
          <p:cNvPr id="419" name="Shape 419"/>
          <p:cNvSpPr/>
          <p:nvPr/>
        </p:nvSpPr>
        <p:spPr>
          <a:xfrm>
            <a:off y="3297875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✓</a:t>
            </a:r>
          </a:p>
        </p:txBody>
      </p:sp>
      <p:sp>
        <p:nvSpPr>
          <p:cNvPr id="420" name="Shape 420"/>
          <p:cNvSpPr/>
          <p:nvPr/>
        </p:nvSpPr>
        <p:spPr>
          <a:xfrm>
            <a:off y="4514562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✓</a:t>
            </a:r>
          </a:p>
        </p:txBody>
      </p:sp>
      <p:sp>
        <p:nvSpPr>
          <p:cNvPr id="421" name="Shape 421"/>
          <p:cNvSpPr/>
          <p:nvPr/>
        </p:nvSpPr>
        <p:spPr>
          <a:xfrm>
            <a:off y="5398500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36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7" name="Shape 427"/>
          <p:cNvSpPr txBox="1"/>
          <p:nvPr/>
        </p:nvSpPr>
        <p:spPr>
          <a:xfrm>
            <a:off y="2277100" x="1371000"/>
            <a:ext cy="3369300" cx="640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800" lang="en"/>
              <a:t>Indoor Navigation Algorithm 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b="1" sz="2400" lang="en"/>
              <a:t>:  </a:t>
            </a:r>
            <a:r>
              <a:rPr sz="2400" lang="en"/>
              <a:t>indoor navigation algorithm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37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Indoor Navigation</a:t>
            </a:r>
            <a:r>
              <a:rPr sz="2400" lang="en"/>
              <a:t> </a:t>
            </a:r>
          </a:p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y="2226100" x="347325"/>
            <a:ext cy="1728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Single Source Shortest Path Problem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sz="2400" lang="en"/>
              <a:t>The process of finding the shortest path from a source vertex “b” to all the other nodes within the graph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 txBox="1"/>
          <p:nvPr/>
        </p:nvSpPr>
        <p:spPr>
          <a:xfrm>
            <a:off y="5726125" x="133150"/>
            <a:ext cy="333000" cx="6112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“10.2 Dijkstra’s Algorithm”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b="1" sz="2400" lang="en"/>
              <a:t>:  </a:t>
            </a:r>
            <a:r>
              <a:rPr sz="2400" lang="en"/>
              <a:t>indoor navigation algorithm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38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Dijkstra’s Algorithm</a:t>
            </a:r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y="1248500" x="457200"/>
            <a:ext cy="3105900" cx="8158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1800" lang="en"/>
              <a:t>A solution to the single-source shortest path problem using graph theory</a:t>
            </a:r>
          </a:p>
          <a:p>
            <a:pPr rtl="0" lvl="0" indent="-3429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u="sng" sz="1800" lang="en"/>
              <a:t>Input:</a:t>
            </a:r>
            <a:r>
              <a:rPr sz="1800" lang="en"/>
              <a:t> Weighted Graph (ex: G{E,V}) </a:t>
            </a:r>
          </a:p>
          <a:p>
            <a:pPr rtl="0" lvl="1" indent="-3429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1800" lang="en"/>
              <a:t>Source vertex (ex: “b”) such that all the edge weights of the node are non-negative</a:t>
            </a:r>
          </a:p>
          <a:p>
            <a:pPr rtl="0" lvl="0" indent="-3429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u="sng" sz="1800" lang="en"/>
              <a:t>Output: </a:t>
            </a:r>
            <a:r>
              <a:rPr sz="1800" lang="en"/>
              <a:t>Length of the shortest paths from the given source vertex(“b”) to all the other vertices within the graph</a:t>
            </a:r>
          </a:p>
        </p:txBody>
      </p:sp>
      <p:pic>
        <p:nvPicPr>
          <p:cNvPr id="445" name="Shape 4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37327" x="2132600"/>
            <a:ext cy="2709549" cx="458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/>
        </p:nvSpPr>
        <p:spPr>
          <a:xfrm>
            <a:off y="5659525" x="93225"/>
            <a:ext cy="399600" cx="4474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“Dijkstra’s Algorithm”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b="1" sz="2400" lang="en"/>
              <a:t>:  </a:t>
            </a:r>
            <a:r>
              <a:rPr sz="2400" lang="en"/>
              <a:t>indoor navigation algorithm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39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>
                <a:solidFill>
                  <a:schemeClr val="dk1"/>
                </a:solidFill>
              </a:rPr>
              <a:t>BLuEye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1397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System of short and long range Bluetooth Low Energy (BLE) beacons set up in Marcus Hall and Engineering Quad.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BLE compatible device application communicates with beacons.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>
                <a:solidFill>
                  <a:schemeClr val="dk1"/>
                </a:solidFill>
              </a:rPr>
              <a:t>Vision Free User Interface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Localization calculated using 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RSSI values from beacons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Orientation sensor inside mobile device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Algorithms in application compute shortest path to destination.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Translated to voice instructions.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 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4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611902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Why use Dijkstra’s?</a:t>
            </a:r>
          </a:p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y="1253900" x="457200"/>
            <a:ext cy="26744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Currently being used in a wide verities of applications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Traffic Information Systems are the most prominent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Routing Systems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Mapping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400" lang="en"/>
              <a:t>MapQuest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400" lang="en"/>
              <a:t>Google Maps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b="1" sz="2400" lang="en"/>
              <a:t>:  </a:t>
            </a:r>
            <a:r>
              <a:rPr sz="2400" lang="en"/>
              <a:t>indoor navigation algorithm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40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93275" x="1379250"/>
            <a:ext cy="5352400" cx="68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>
            <p:ph type="title"/>
          </p:nvPr>
        </p:nvSpPr>
        <p:spPr>
          <a:xfrm>
            <a:off y="301262" x="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Marcus First Floor</a:t>
            </a:r>
            <a:r>
              <a:rPr sz="2400" lang="en"/>
              <a:t> 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b="1" sz="2400" lang="en"/>
              <a:t>:  </a:t>
            </a:r>
            <a:r>
              <a:rPr sz="2400" lang="en"/>
              <a:t>indoor navigation algorithm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y="6133775" x="86686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41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Dijkstra’s Node Graph</a:t>
            </a:r>
            <a:r>
              <a:rPr lang="en"/>
              <a:t> </a:t>
            </a:r>
          </a:p>
        </p:txBody>
      </p:sp>
      <p:pic>
        <p:nvPicPr>
          <p:cNvPr id="470" name="Shape 4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85375" x="0"/>
            <a:ext cy="4760325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y="1997575" x="314262"/>
            <a:ext cy="1980599" cx="5850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BlueNodes: Destination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Red Nodes: Non-Destination Nodes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b="1" sz="2400" lang="en"/>
              <a:t>:  </a:t>
            </a:r>
            <a:r>
              <a:rPr sz="2400" lang="en"/>
              <a:t>indoor navigation algorithm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42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7" name="Shape 4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solidFill>
                  <a:schemeClr val="dk1"/>
                </a:solidFill>
              </a:rPr>
              <a:t>Dijkstra’s </a:t>
            </a:r>
            <a:r>
              <a:rPr sz="3600" lang="en"/>
              <a:t>Implementation</a:t>
            </a:r>
          </a:p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y="1200700" x="190875"/>
            <a:ext cy="2421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Will be implemented in the Indoor Navigation Process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Allows users to tell the application their current location and their destination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u="sng" sz="2400" lang="en"/>
              <a:t>Input</a:t>
            </a:r>
            <a:r>
              <a:rPr sz="2400" lang="en"/>
              <a:t>: Current location of the User, Destination Location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u="sng" sz="2400" lang="en"/>
              <a:t>Output:</a:t>
            </a:r>
            <a:r>
              <a:rPr sz="2400" lang="en"/>
              <a:t> Distance(feet), Shortest path from source to destination</a:t>
            </a:r>
          </a:p>
        </p:txBody>
      </p:sp>
      <p:pic>
        <p:nvPicPr>
          <p:cNvPr id="480" name="Shape 4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560437" x="342250"/>
            <a:ext cy="2466975" cx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Shape 4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412824" x="2999825"/>
            <a:ext cy="2614600" cx="286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973500" x="5866862"/>
            <a:ext cy="762000" cx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b="1" sz="2400" lang="en"/>
              <a:t>:  </a:t>
            </a:r>
            <a:r>
              <a:rPr sz="2400" lang="en"/>
              <a:t>indoor navigation algorithm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43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8" name="Shape 4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9" name="Shape 489"/>
          <p:cNvSpPr txBox="1"/>
          <p:nvPr>
            <p:ph type="title"/>
          </p:nvPr>
        </p:nvSpPr>
        <p:spPr>
          <a:xfrm>
            <a:off y="3209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Codes for Rooms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y="1464250" x="457200"/>
            <a:ext cy="3683099" cx="3891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•0 = Marcus Door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•114 = Room 114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•112 = Room 112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•200 = Men’s Restroom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•201 = Women’s Restroom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•110 = Room 110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•203 = Stairs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•108 = Room 108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y="1464250" x="4572025"/>
            <a:ext cy="3315600" cx="3744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•106 = Room 106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•117 = Room 117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•115 = Room 115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•113 = Room 113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•133 = Room 133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•104 = Room 104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•502 = Marston Door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b="1" sz="2400" lang="en"/>
              <a:t>:  </a:t>
            </a:r>
            <a:r>
              <a:rPr sz="2400" lang="en"/>
              <a:t>indoor navigation algorithm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44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8" name="Shape 49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Example 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y="1417833" x="398074"/>
            <a:ext cy="526500" cx="2078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00" name="Shape 5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8425" x="0"/>
            <a:ext cy="4767325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/>
          <p:nvPr/>
        </p:nvSpPr>
        <p:spPr>
          <a:xfrm>
            <a:off y="1417825" x="398075"/>
            <a:ext cy="1671600" cx="723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Shortest Path From: Stairs to Room 104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Input: Current Location = 203, Destination:104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b="1" sz="2400" lang="en"/>
              <a:t>:  </a:t>
            </a:r>
            <a:r>
              <a:rPr sz="2400" lang="en"/>
              <a:t>indoor navigation algorithm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45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7" name="Shape 5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8" name="Shape 50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Example 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y="1417833" x="398074"/>
            <a:ext cy="526500" cx="2078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10" name="Shape 5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8425" x="0"/>
            <a:ext cy="4767325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 txBox="1"/>
          <p:nvPr/>
        </p:nvSpPr>
        <p:spPr>
          <a:xfrm>
            <a:off y="1417825" x="398075"/>
            <a:ext cy="1671600" cx="7272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Shortest Path From:  Stairs to Room 104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Input: Current Location = 203, Destination:104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Output: 203 109 107 117 115 113 503 501 134 104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Distance: 120.5 feet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12" name="Shape 512"/>
          <p:cNvCxnSpPr/>
          <p:nvPr/>
        </p:nvCxnSpPr>
        <p:spPr>
          <a:xfrm>
            <a:off y="5433125" x="3901725"/>
            <a:ext cy="13199" cx="4820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513" name="Shape 513"/>
          <p:cNvCxnSpPr/>
          <p:nvPr/>
        </p:nvCxnSpPr>
        <p:spPr>
          <a:xfrm rot="10800000">
            <a:off y="3329250" x="8975450"/>
            <a:ext cy="2037299" cx="13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514" name="Shape 514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b="1" sz="2400" lang="en"/>
              <a:t>:  </a:t>
            </a:r>
            <a:r>
              <a:rPr sz="2400" lang="en"/>
              <a:t>indoor navigation algorithm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46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9" name="Shape 5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0" name="Shape 52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User Interaction</a:t>
            </a:r>
          </a:p>
        </p:txBody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y="1600200" x="457200"/>
            <a:ext cy="3258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User interacts with the mobile application via Voiceover.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Current location will be determined by nearest beacon RFID signals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User will have to choose between given options for destination location using the user interface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User does not have to physically enter or memorize any room code number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y="613377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b="1" sz="2400" lang="en"/>
              <a:t>:  </a:t>
            </a:r>
            <a:r>
              <a:rPr sz="2400" lang="en"/>
              <a:t>indoor navigation algorithm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47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7" name="Shape 5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8" name="Shape 52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MDR Deliverables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y="1225958" x="399500"/>
            <a:ext cy="4713900" cx="86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Tom</a:t>
            </a:r>
            <a:r>
              <a:rPr sz="2400" lang="en">
                <a:solidFill>
                  <a:schemeClr val="dk1"/>
                </a:solidFill>
              </a:rPr>
              <a:t>: Communication established between beacon and mobile device, Indoor beacon deployment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  <a:r>
              <a:rPr sz="2400" lang="en"/>
              <a:t>: RSSI Characterization, </a:t>
            </a:r>
            <a:r>
              <a:rPr sz="2400" lang="en">
                <a:solidFill>
                  <a:schemeClr val="dk1"/>
                </a:solidFill>
              </a:rPr>
              <a:t>Indoor beacon deployment, </a:t>
            </a:r>
            <a:r>
              <a:rPr sz="2400" lang="en"/>
              <a:t>Localization Algorithm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  <a:r>
              <a:rPr sz="2400" lang="en">
                <a:solidFill>
                  <a:schemeClr val="dk1"/>
                </a:solidFill>
              </a:rPr>
              <a:t>: Main Function of iPhone User Interface, Outdoor Navigation Algorithm</a:t>
            </a:r>
          </a:p>
          <a:p>
            <a:pPr rtl="0" lvl="0" indent="0" marL="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457200" marL="1371600">
              <a:lnSpc>
                <a:spcPct val="10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0000FF"/>
                </a:solidFill>
              </a:rPr>
              <a:t>Divya</a:t>
            </a:r>
            <a:r>
              <a:rPr sz="2400" lang="en">
                <a:solidFill>
                  <a:schemeClr val="dk1"/>
                </a:solidFill>
              </a:rPr>
              <a:t>: Indoor Navigation algorithm </a:t>
            </a:r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0" marL="1828800">
              <a:lnSpc>
                <a:spcPct val="10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530" name="Shape 530"/>
          <p:cNvSpPr/>
          <p:nvPr/>
        </p:nvSpPr>
        <p:spPr>
          <a:xfrm>
            <a:off y="1948025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✓</a:t>
            </a:r>
          </a:p>
        </p:txBody>
      </p:sp>
      <p:sp>
        <p:nvSpPr>
          <p:cNvPr id="531" name="Shape 531"/>
          <p:cNvSpPr/>
          <p:nvPr/>
        </p:nvSpPr>
        <p:spPr>
          <a:xfrm>
            <a:off y="3297875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✓</a:t>
            </a:r>
          </a:p>
        </p:txBody>
      </p:sp>
      <p:sp>
        <p:nvSpPr>
          <p:cNvPr id="532" name="Shape 532"/>
          <p:cNvSpPr/>
          <p:nvPr/>
        </p:nvSpPr>
        <p:spPr>
          <a:xfrm>
            <a:off y="4514562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✓</a:t>
            </a:r>
          </a:p>
        </p:txBody>
      </p:sp>
      <p:sp>
        <p:nvSpPr>
          <p:cNvPr id="533" name="Shape 533"/>
          <p:cNvSpPr/>
          <p:nvPr/>
        </p:nvSpPr>
        <p:spPr>
          <a:xfrm>
            <a:off y="5398500" x="1326775"/>
            <a:ext cy="412800" cx="426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✓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48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8" name="Shape 5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9" name="Shape 539"/>
          <p:cNvSpPr txBox="1"/>
          <p:nvPr>
            <p:ph type="title"/>
          </p:nvPr>
        </p:nvSpPr>
        <p:spPr>
          <a:xfrm>
            <a:off y="287971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CDR Deliverables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y="1305600" x="516500"/>
            <a:ext cy="4246799" cx="8321399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Indoor System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Program shortest path algorithm in xcode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Instruction generation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Voiceover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User location (localization) complete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Improved accuracy with RSSI values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Outdoor System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Estimote RSSI Characterization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Localization complete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Instruction generation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Voiceover</a:t>
            </a:r>
          </a:p>
          <a:p>
            <a:pPr lvl="0" indent="0" marL="45720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541" name="Shape 541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49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Scenario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2108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User arrives in environment covered by our system and opens device application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User navigates application using assistive technology (i.e. Voiceover) and chooses from a list of  destinations (indoor or outdoor).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User receives frequent voice instructions to direct toward destination.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400" lang="en"/>
              <a:t>Instructions include direction and distance.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“Wrong Turn” notification when path correction is necessary.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Notification when user arrives at destination.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5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y="611902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</a:rPr>
              <a:t>Krista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5" name="Shape 5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6" name="Shape 54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Gantt Chart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50</a:t>
            </a:r>
          </a:p>
        </p:txBody>
      </p:sp>
      <p:pic>
        <p:nvPicPr>
          <p:cNvPr id="548" name="Shape 5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86350" x="95825"/>
            <a:ext cy="2567774" cx="89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2" name="Shape 5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3" name="Shape 553"/>
          <p:cNvSpPr txBox="1"/>
          <p:nvPr>
            <p:ph idx="1" type="body"/>
          </p:nvPr>
        </p:nvSpPr>
        <p:spPr>
          <a:xfrm>
            <a:off y="2821500" x="1903500"/>
            <a:ext cy="1215000" cx="5337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indent="0" marL="0">
              <a:spcBef>
                <a:spcPts val="0"/>
              </a:spcBef>
              <a:buNone/>
            </a:pPr>
            <a:r>
              <a:rPr sz="7200" lang="en"/>
              <a:t>Questions? 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51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8" name="Shape 5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9" name="Shape 55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Sources</a:t>
            </a:r>
          </a:p>
        </p:txBody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y="1600200" x="457200"/>
            <a:ext cy="19553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“Trilateration Based Localization Algorithm for Wireless Sensor Network”</a:t>
            </a:r>
          </a:p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http://www.ijisme.org/attachments/File/v1i10/J04470911013.pdf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Oguejiofor O.S., Aniedu A.N., Ejiofor H.C., Okolibe A.U.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“10.2 Dijkstra’s Algorithm”</a:t>
            </a:r>
          </a:p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4"/>
              </a:rPr>
              <a:t>https://www.cs.auckland.ac.nz/software/AlgAnim/dijkstra.html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“Dijkstra’s Algorithm”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http://math.mit.edu/~rothvoss/18.304.3PM/Presentations/1-Melissa.pdf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52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Requirements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y="1182975" x="457200"/>
            <a:ext cy="490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48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sz="2400" lang="en"/>
              <a:t>User and Facilities Requirements</a:t>
            </a:r>
          </a:p>
          <a:p>
            <a:pPr rtl="0" lvl="1" indent="-368300" marL="914400">
              <a:spcBef>
                <a:spcPts val="48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sz="2200" lang="en"/>
              <a:t>Easy to use and access</a:t>
            </a:r>
          </a:p>
          <a:p>
            <a:pPr rtl="0" lvl="1" indent="-368300" marL="914400">
              <a:spcBef>
                <a:spcPts val="48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200" lang="en"/>
              <a:t>Inexpensive</a:t>
            </a:r>
          </a:p>
          <a:p>
            <a:pPr rtl="0" lvl="1" indent="-368300" marL="914400">
              <a:spcBef>
                <a:spcPts val="48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200" lang="en"/>
              <a:t>Practical for facilities to deploy</a:t>
            </a:r>
          </a:p>
          <a:p>
            <a:pPr rtl="0" lvl="1" indent="-368300" marL="914400">
              <a:spcBef>
                <a:spcPts val="48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200" lang="en">
                <a:solidFill>
                  <a:schemeClr val="dk1"/>
                </a:solidFill>
              </a:rPr>
              <a:t>Compatible will Apple devices</a:t>
            </a:r>
          </a:p>
          <a:p>
            <a:pPr rtl="0" lvl="0" indent="-381000" marL="457200">
              <a:spcBef>
                <a:spcPts val="48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sz="2400" lang="en"/>
              <a:t>System Requirements</a:t>
            </a:r>
          </a:p>
          <a:p>
            <a:pPr rtl="0" lvl="1" indent="-355600" marL="914400">
              <a:spcBef>
                <a:spcPts val="480"/>
              </a:spcBef>
              <a:buClr>
                <a:srgbClr val="840C22"/>
              </a:buClr>
              <a:buSzPct val="90909"/>
              <a:buFont typeface="Times New Roman"/>
              <a:buChar char="➢"/>
            </a:pPr>
            <a:r>
              <a:rPr sz="2200" lang="en"/>
              <a:t>Voice instructions will be given every 15 seconds in outdoor</a:t>
            </a:r>
            <a:r>
              <a:rPr sz="2000" lang="en"/>
              <a:t> </a:t>
            </a:r>
            <a:r>
              <a:rPr sz="2200" lang="en"/>
              <a:t>environment and every 10 seconds in indoor environment</a:t>
            </a:r>
          </a:p>
          <a:p>
            <a:pPr rtl="0" lvl="1" indent="-368300" marL="914400">
              <a:spcBef>
                <a:spcPts val="48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200" lang="en"/>
              <a:t>Complete beacon coverage (communication with at least 4 beacons)</a:t>
            </a:r>
          </a:p>
          <a:p>
            <a:pPr rtl="0" lvl="1" indent="-368300" marL="914400">
              <a:spcBef>
                <a:spcPts val="48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200" lang="en"/>
              <a:t>Provide location that is accurate to 3 feet</a:t>
            </a:r>
          </a:p>
          <a:p>
            <a:pPr rtl="0" lvl="1" indent="-368300" marL="914400">
              <a:spcBef>
                <a:spcPts val="48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sz="2200" lang="en"/>
              <a:t>Provide beacons with a battery life of at least 3 months (2 years for outdoor)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6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y="6119025" x="457200"/>
            <a:ext cy="427199" cx="83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Steve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857404" x="539325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4800" lang="en"/>
              <a:t>System Design </a:t>
            </a:r>
          </a:p>
          <a:p>
            <a:pPr algn="ctr">
              <a:spcBef>
                <a:spcPts val="0"/>
              </a:spcBef>
              <a:buNone/>
            </a:pPr>
            <a:r>
              <a:rPr sz="4800" lang="en"/>
              <a:t>Overview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7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Indoor Block Diagram</a:t>
            </a:r>
          </a:p>
        </p:txBody>
      </p:sp>
      <p:sp>
        <p:nvSpPr>
          <p:cNvPr id="120" name="Shape 120"/>
          <p:cNvSpPr/>
          <p:nvPr/>
        </p:nvSpPr>
        <p:spPr>
          <a:xfrm>
            <a:off y="1417950" x="457200"/>
            <a:ext cy="3531899" cx="82296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dot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y="5114587" x="3682600"/>
            <a:ext cy="831299" cx="1550700"/>
          </a:xfrm>
          <a:prstGeom prst="rect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Digital Space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y="2750387" x="1799675"/>
            <a:ext cy="831299" cx="15507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Voiceover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y="1417950" x="457200"/>
            <a:ext cy="347700" cx="143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/>
              <a:t>Real Time</a:t>
            </a:r>
          </a:p>
        </p:txBody>
      </p:sp>
      <p:cxnSp>
        <p:nvCxnSpPr>
          <p:cNvPr id="124" name="Shape 124"/>
          <p:cNvCxnSpPr>
            <a:stCxn id="121" idx="0"/>
            <a:endCxn id="125" idx="2"/>
          </p:cNvCxnSpPr>
          <p:nvPr/>
        </p:nvCxnSpPr>
        <p:spPr>
          <a:xfrm rot="10800000">
            <a:off y="4819687" x="4457950"/>
            <a:ext cy="294900" cx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26" name="Shape 126"/>
          <p:cNvSpPr txBox="1"/>
          <p:nvPr/>
        </p:nvSpPr>
        <p:spPr>
          <a:xfrm>
            <a:off y="1684575" x="1799675"/>
            <a:ext cy="799200" cx="15507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User</a:t>
            </a:r>
          </a:p>
        </p:txBody>
      </p:sp>
      <p:cxnSp>
        <p:nvCxnSpPr>
          <p:cNvPr id="127" name="Shape 127"/>
          <p:cNvCxnSpPr>
            <a:stCxn id="128" idx="2"/>
            <a:endCxn id="125" idx="0"/>
          </p:cNvCxnSpPr>
          <p:nvPr/>
        </p:nvCxnSpPr>
        <p:spPr>
          <a:xfrm>
            <a:off y="2648587" x="4457950"/>
            <a:ext cy="1027800" cx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28" name="Shape 128"/>
          <p:cNvSpPr txBox="1"/>
          <p:nvPr/>
        </p:nvSpPr>
        <p:spPr>
          <a:xfrm>
            <a:off y="1561087" x="3682600"/>
            <a:ext cy="1087500" cx="1550700"/>
          </a:xfrm>
          <a:prstGeom prst="rect">
            <a:avLst/>
          </a:prstGeom>
          <a:noFill/>
          <a:ln w="28575" cap="flat">
            <a:solidFill>
              <a:srgbClr val="99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Visionless User Interface</a:t>
            </a:r>
          </a:p>
        </p:txBody>
      </p:sp>
      <p:cxnSp>
        <p:nvCxnSpPr>
          <p:cNvPr id="129" name="Shape 129"/>
          <p:cNvCxnSpPr>
            <a:stCxn id="125" idx="1"/>
            <a:endCxn id="130" idx="3"/>
          </p:cNvCxnSpPr>
          <p:nvPr/>
        </p:nvCxnSpPr>
        <p:spPr>
          <a:xfrm rot="10800000">
            <a:off y="4247924" x="3350500"/>
            <a:ext cy="0" cx="3321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31" name="Shape 131"/>
          <p:cNvSpPr txBox="1"/>
          <p:nvPr/>
        </p:nvSpPr>
        <p:spPr>
          <a:xfrm>
            <a:off y="1561087" x="6169425"/>
            <a:ext cy="1087500" cx="155070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Gimbal Series 10 BLE Beacon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y="3676275" x="3682600"/>
            <a:ext cy="1143299" cx="1550700"/>
          </a:xfrm>
          <a:prstGeom prst="rect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Shortest Path Algorithm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y="2911100" x="4451950"/>
            <a:ext cy="415800" cx="1087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choose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destination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y="3848325" x="1799675"/>
            <a:ext cy="799200" cx="15507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Instruction Generation</a:t>
            </a:r>
          </a:p>
        </p:txBody>
      </p:sp>
      <p:cxnSp>
        <p:nvCxnSpPr>
          <p:cNvPr id="133" name="Shape 133"/>
          <p:cNvCxnSpPr>
            <a:stCxn id="130" idx="0"/>
            <a:endCxn id="122" idx="2"/>
          </p:cNvCxnSpPr>
          <p:nvPr/>
        </p:nvCxnSpPr>
        <p:spPr>
          <a:xfrm rot="10800000">
            <a:off y="3581625" x="2575025"/>
            <a:ext cy="266700" cx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34" name="Shape 134"/>
          <p:cNvCxnSpPr>
            <a:stCxn id="122" idx="0"/>
            <a:endCxn id="126" idx="2"/>
          </p:cNvCxnSpPr>
          <p:nvPr/>
        </p:nvCxnSpPr>
        <p:spPr>
          <a:xfrm rot="10800000">
            <a:off y="2483687" x="2575025"/>
            <a:ext cy="266700" cx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35" name="Shape 135"/>
          <p:cNvSpPr txBox="1"/>
          <p:nvPr/>
        </p:nvSpPr>
        <p:spPr>
          <a:xfrm>
            <a:off y="3832275" x="6139412"/>
            <a:ext cy="831299" cx="1598699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Localization</a:t>
            </a:r>
          </a:p>
        </p:txBody>
      </p:sp>
      <p:cxnSp>
        <p:nvCxnSpPr>
          <p:cNvPr id="136" name="Shape 136"/>
          <p:cNvCxnSpPr>
            <a:stCxn id="135" idx="1"/>
            <a:endCxn id="125" idx="3"/>
          </p:cNvCxnSpPr>
          <p:nvPr/>
        </p:nvCxnSpPr>
        <p:spPr>
          <a:xfrm rot="10800000">
            <a:off y="4247924" x="5233412"/>
            <a:ext cy="0" cx="9060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37" name="Shape 137"/>
          <p:cNvSpPr txBox="1"/>
          <p:nvPr/>
        </p:nvSpPr>
        <p:spPr>
          <a:xfrm>
            <a:off y="4040012" x="5230412"/>
            <a:ext cy="415800" cx="91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user location</a:t>
            </a:r>
          </a:p>
        </p:txBody>
      </p:sp>
      <p:cxnSp>
        <p:nvCxnSpPr>
          <p:cNvPr id="138" name="Shape 138"/>
          <p:cNvCxnSpPr>
            <a:stCxn id="131" idx="2"/>
            <a:endCxn id="135" idx="0"/>
          </p:cNvCxnSpPr>
          <p:nvPr/>
        </p:nvCxnSpPr>
        <p:spPr>
          <a:xfrm flipH="1">
            <a:off y="2648587" x="6938775"/>
            <a:ext cy="1183800" cx="60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39" name="Shape 139"/>
          <p:cNvSpPr txBox="1"/>
          <p:nvPr/>
        </p:nvSpPr>
        <p:spPr>
          <a:xfrm>
            <a:off y="5114600" x="5986875"/>
            <a:ext cy="831299" cx="1903799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Gimbal RSSI Characterization</a:t>
            </a:r>
          </a:p>
        </p:txBody>
      </p:sp>
      <p:cxnSp>
        <p:nvCxnSpPr>
          <p:cNvPr id="140" name="Shape 140"/>
          <p:cNvCxnSpPr>
            <a:stCxn id="139" idx="0"/>
            <a:endCxn id="135" idx="2"/>
          </p:cNvCxnSpPr>
          <p:nvPr/>
        </p:nvCxnSpPr>
        <p:spPr>
          <a:xfrm rot="10800000">
            <a:off y="4663700" x="6938774"/>
            <a:ext cy="450900" cx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41" name="Shape 141"/>
          <p:cNvSpPr txBox="1"/>
          <p:nvPr/>
        </p:nvSpPr>
        <p:spPr>
          <a:xfrm>
            <a:off y="4949850" x="457200"/>
            <a:ext cy="347700" cx="143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/>
              <a:t>Offline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6133775" x="8721850"/>
            <a:ext cy="427199" cx="332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8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Outdoor Block Diagram</a:t>
            </a:r>
          </a:p>
        </p:txBody>
      </p:sp>
      <p:sp>
        <p:nvSpPr>
          <p:cNvPr id="148" name="Shape 148"/>
          <p:cNvSpPr/>
          <p:nvPr/>
        </p:nvSpPr>
        <p:spPr>
          <a:xfrm>
            <a:off y="1417950" x="457200"/>
            <a:ext cy="3531899" cx="82296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dot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y="2742362" x="5632875"/>
            <a:ext cy="831299" cx="1550700"/>
          </a:xfrm>
          <a:prstGeom prst="rect">
            <a:avLst/>
          </a:prstGeom>
          <a:noFill/>
          <a:ln w="28575" cap="flat">
            <a:solidFill>
              <a:srgbClr val="99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GPS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y="2750387" x="1799675"/>
            <a:ext cy="831299" cx="15507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Voiceover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1417950" x="457200"/>
            <a:ext cy="347700" cx="143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/>
              <a:t>Real Time</a:t>
            </a:r>
          </a:p>
        </p:txBody>
      </p:sp>
      <p:cxnSp>
        <p:nvCxnSpPr>
          <p:cNvPr id="152" name="Shape 152"/>
          <p:cNvCxnSpPr>
            <a:stCxn id="149" idx="1"/>
            <a:endCxn id="153" idx="3"/>
          </p:cNvCxnSpPr>
          <p:nvPr/>
        </p:nvCxnSpPr>
        <p:spPr>
          <a:xfrm flipH="1">
            <a:off y="3158012" x="5233275"/>
            <a:ext cy="1089899" cx="3996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54" name="Shape 154"/>
          <p:cNvSpPr txBox="1"/>
          <p:nvPr/>
        </p:nvSpPr>
        <p:spPr>
          <a:xfrm>
            <a:off y="1684575" x="1799675"/>
            <a:ext cy="799200" cx="15507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User</a:t>
            </a:r>
          </a:p>
        </p:txBody>
      </p:sp>
      <p:cxnSp>
        <p:nvCxnSpPr>
          <p:cNvPr id="155" name="Shape 155"/>
          <p:cNvCxnSpPr>
            <a:stCxn id="156" idx="2"/>
            <a:endCxn id="153" idx="0"/>
          </p:cNvCxnSpPr>
          <p:nvPr/>
        </p:nvCxnSpPr>
        <p:spPr>
          <a:xfrm>
            <a:off y="2648587" x="4457950"/>
            <a:ext cy="1027800" cx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56" name="Shape 156"/>
          <p:cNvSpPr txBox="1"/>
          <p:nvPr/>
        </p:nvSpPr>
        <p:spPr>
          <a:xfrm>
            <a:off y="1561087" x="3682600"/>
            <a:ext cy="1087500" cx="1550700"/>
          </a:xfrm>
          <a:prstGeom prst="rect">
            <a:avLst/>
          </a:prstGeom>
          <a:noFill/>
          <a:ln w="28575" cap="flat">
            <a:solidFill>
              <a:srgbClr val="99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Visionless User Interface</a:t>
            </a:r>
          </a:p>
        </p:txBody>
      </p:sp>
      <p:cxnSp>
        <p:nvCxnSpPr>
          <p:cNvPr id="157" name="Shape 157"/>
          <p:cNvCxnSpPr>
            <a:stCxn id="153" idx="1"/>
            <a:endCxn id="158" idx="3"/>
          </p:cNvCxnSpPr>
          <p:nvPr/>
        </p:nvCxnSpPr>
        <p:spPr>
          <a:xfrm rot="10800000">
            <a:off y="4247924" x="3350500"/>
            <a:ext cy="0" cx="3321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59" name="Shape 159"/>
          <p:cNvSpPr txBox="1"/>
          <p:nvPr/>
        </p:nvSpPr>
        <p:spPr>
          <a:xfrm>
            <a:off y="1684571" x="6938775"/>
            <a:ext cy="799200" cx="15507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Estimote BLE Beacon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3676275" x="3682600"/>
            <a:ext cy="1143299" cx="1550700"/>
          </a:xfrm>
          <a:prstGeom prst="rect">
            <a:avLst/>
          </a:prstGeom>
          <a:noFill/>
          <a:ln w="28575" cap="flat">
            <a:solidFill>
              <a:srgbClr val="99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Shortest Path Algorithm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y="2911100" x="4451950"/>
            <a:ext cy="415800" cx="1087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choose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lang="en"/>
              <a:t>destination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3848325" x="1799675"/>
            <a:ext cy="799200" cx="15507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Instruction Generation</a:t>
            </a:r>
          </a:p>
        </p:txBody>
      </p:sp>
      <p:cxnSp>
        <p:nvCxnSpPr>
          <p:cNvPr id="161" name="Shape 161"/>
          <p:cNvCxnSpPr>
            <a:stCxn id="158" idx="0"/>
            <a:endCxn id="150" idx="2"/>
          </p:cNvCxnSpPr>
          <p:nvPr/>
        </p:nvCxnSpPr>
        <p:spPr>
          <a:xfrm rot="10800000">
            <a:off y="3581625" x="2575025"/>
            <a:ext cy="266700" cx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62" name="Shape 162"/>
          <p:cNvCxnSpPr>
            <a:stCxn id="150" idx="0"/>
            <a:endCxn id="154" idx="2"/>
          </p:cNvCxnSpPr>
          <p:nvPr/>
        </p:nvCxnSpPr>
        <p:spPr>
          <a:xfrm rot="10800000">
            <a:off y="2483687" x="2575025"/>
            <a:ext cy="266700" cx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63" name="Shape 163"/>
          <p:cNvSpPr txBox="1"/>
          <p:nvPr/>
        </p:nvSpPr>
        <p:spPr>
          <a:xfrm>
            <a:off y="3832275" x="6914762"/>
            <a:ext cy="831299" cx="1598699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Localization</a:t>
            </a:r>
          </a:p>
        </p:txBody>
      </p:sp>
      <p:cxnSp>
        <p:nvCxnSpPr>
          <p:cNvPr id="164" name="Shape 164"/>
          <p:cNvCxnSpPr>
            <a:stCxn id="163" idx="1"/>
            <a:endCxn id="153" idx="3"/>
          </p:cNvCxnSpPr>
          <p:nvPr/>
        </p:nvCxnSpPr>
        <p:spPr>
          <a:xfrm rot="10800000">
            <a:off y="4247924" x="5233262"/>
            <a:ext cy="0" cx="16815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65" name="Shape 165"/>
          <p:cNvSpPr txBox="1"/>
          <p:nvPr/>
        </p:nvSpPr>
        <p:spPr>
          <a:xfrm>
            <a:off y="4040012" x="5618025"/>
            <a:ext cy="415800" cx="91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user location</a:t>
            </a:r>
          </a:p>
        </p:txBody>
      </p:sp>
      <p:cxnSp>
        <p:nvCxnSpPr>
          <p:cNvPr id="166" name="Shape 166"/>
          <p:cNvCxnSpPr>
            <a:stCxn id="159" idx="2"/>
            <a:endCxn id="163" idx="0"/>
          </p:cNvCxnSpPr>
          <p:nvPr/>
        </p:nvCxnSpPr>
        <p:spPr>
          <a:xfrm>
            <a:off y="2483771" x="7714125"/>
            <a:ext cy="1348499" cx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67" name="Shape 167"/>
          <p:cNvSpPr txBox="1"/>
          <p:nvPr/>
        </p:nvSpPr>
        <p:spPr>
          <a:xfrm>
            <a:off y="5114600" x="6762225"/>
            <a:ext cy="831299" cx="1903799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Estimote RSSI Characterization</a:t>
            </a:r>
          </a:p>
        </p:txBody>
      </p:sp>
      <p:cxnSp>
        <p:nvCxnSpPr>
          <p:cNvPr id="168" name="Shape 168"/>
          <p:cNvCxnSpPr>
            <a:stCxn id="167" idx="0"/>
            <a:endCxn id="163" idx="2"/>
          </p:cNvCxnSpPr>
          <p:nvPr/>
        </p:nvCxnSpPr>
        <p:spPr>
          <a:xfrm rot="10800000">
            <a:off y="4663700" x="7714124"/>
            <a:ext cy="450900" cx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69" name="Shape 169"/>
          <p:cNvSpPr txBox="1"/>
          <p:nvPr/>
        </p:nvSpPr>
        <p:spPr>
          <a:xfrm>
            <a:off y="4949850" x="457200"/>
            <a:ext cy="347700" cx="143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/>
              <a:t>Offline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y="6133775" x="8721700"/>
            <a:ext cy="427199" cx="332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9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