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49A107D-D25D-4E7D-9B31-7C32037D5CAF}">
  <a:tblStyle styleId="{F49A107D-D25D-4E7D-9B31-7C32037D5CAF}" styleName="Table_0">
    <a:wholeTbl>
      <a:tcStyle>
        <a:tcBdr>
          <a:left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1" Type="http://schemas.openxmlformats.org/officeDocument/2006/relationships/slide" Target="slides/slide16.xml"/><Relationship Id="rId12" Type="http://schemas.openxmlformats.org/officeDocument/2006/relationships/slide" Target="slides/slide7.xml"/><Relationship Id="rId2" Type="http://schemas.openxmlformats.org/officeDocument/2006/relationships/presProps" Target="presProps.xml"/><Relationship Id="rId22" Type="http://schemas.openxmlformats.org/officeDocument/2006/relationships/slide" Target="slides/slide17.xml"/><Relationship Id="rId13" Type="http://schemas.openxmlformats.org/officeDocument/2006/relationships/slide" Target="slides/slide8.xml"/><Relationship Id="rId1" Type="http://schemas.openxmlformats.org/officeDocument/2006/relationships/theme" Target="theme/theme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3" Type="http://schemas.openxmlformats.org/officeDocument/2006/relationships/tableStyles" Target="tableStyles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1143212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1143212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1143212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143212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1143212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1143212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1143212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1143212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1143212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1143212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1143212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212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1143212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1143212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1143212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1143212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1143212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 rot="5400000">
            <a:off x="5410349" y="2133450"/>
            <a:ext cx="5257500" cy="220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 rot="5400000">
            <a:off x="914550" y="-149"/>
            <a:ext cx="5257500" cy="64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/>
            </a:lvl1pPr>
            <a:lvl2pPr indent="-158750" marL="74295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2pPr>
            <a:lvl3pPr indent="-101600" marL="114300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3pPr>
            <a:lvl4pPr indent="-114300" marL="160020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4pPr>
            <a:lvl5pPr indent="-127000" marL="20574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5pPr>
            <a:lvl6pPr indent="-127000" marL="25146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6pPr>
            <a:lvl7pPr indent="-127000" marL="29718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7pPr>
            <a:lvl8pPr indent="-127000" marL="34290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8pPr>
            <a:lvl9pPr indent="-127000" marL="38862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04800" y="609600"/>
            <a:ext cx="8839199" cy="533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81000" y="1371600"/>
            <a:ext cx="8153399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/>
            </a:lvl1pPr>
            <a:lvl2pPr indent="-158750" marL="74295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2pPr>
            <a:lvl3pPr indent="-101600" marL="114300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3pPr>
            <a:lvl4pPr indent="-114300" marL="160020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4pPr>
            <a:lvl5pPr indent="-127000" marL="20574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5pPr>
            <a:lvl6pPr indent="-127000" marL="25146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6pPr>
            <a:lvl7pPr indent="-127000" marL="29718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7pPr>
            <a:lvl8pPr indent="-127000" marL="34290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8pPr>
            <a:lvl9pPr indent="-127000" marL="38862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SzPct val="100000"/>
              <a:defRPr sz="4800"/>
            </a:lvl1pPr>
            <a:lvl2pPr rtl="0" algn="ctr">
              <a:spcBef>
                <a:spcPts val="0"/>
              </a:spcBef>
              <a:buSzPct val="100000"/>
              <a:defRPr sz="4800"/>
            </a:lvl2pPr>
            <a:lvl3pPr rtl="0" algn="ctr">
              <a:spcBef>
                <a:spcPts val="0"/>
              </a:spcBef>
              <a:buSzPct val="100000"/>
              <a:defRPr sz="4800"/>
            </a:lvl3pPr>
            <a:lvl4pPr rtl="0" algn="ctr">
              <a:spcBef>
                <a:spcPts val="0"/>
              </a:spcBef>
              <a:buSzPct val="100000"/>
              <a:defRPr sz="4800"/>
            </a:lvl4pPr>
            <a:lvl5pPr rtl="0" algn="ctr">
              <a:spcBef>
                <a:spcPts val="0"/>
              </a:spcBef>
              <a:buSzPct val="100000"/>
              <a:defRPr sz="4800"/>
            </a:lvl5pPr>
            <a:lvl6pPr rtl="0" algn="ctr">
              <a:spcBef>
                <a:spcPts val="0"/>
              </a:spcBef>
              <a:buSzPct val="100000"/>
              <a:defRPr sz="4800"/>
            </a:lvl6pPr>
            <a:lvl7pPr rtl="0" algn="ctr">
              <a:spcBef>
                <a:spcPts val="0"/>
              </a:spcBef>
              <a:buSzPct val="100000"/>
              <a:defRPr sz="4800"/>
            </a:lvl7pPr>
            <a:lvl8pPr rtl="0" algn="ctr">
              <a:spcBef>
                <a:spcPts val="0"/>
              </a:spcBef>
              <a:buSzPct val="100000"/>
              <a:defRPr sz="4800"/>
            </a:lvl8pPr>
            <a:lvl9pPr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304800" y="609600"/>
            <a:ext cx="8839199" cy="533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 rot="5400000">
            <a:off x="2209650" y="-457049"/>
            <a:ext cx="4496100" cy="815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/>
            </a:lvl1pPr>
            <a:lvl2pPr indent="-158750" marL="74295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2pPr>
            <a:lvl3pPr indent="-101600" marL="114300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3pPr>
            <a:lvl4pPr indent="-114300" marL="160020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4pPr>
            <a:lvl5pPr indent="-127000" marL="20574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5pPr>
            <a:lvl6pPr indent="-127000" marL="25146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6pPr>
            <a:lvl7pPr indent="-127000" marL="29718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7pPr>
            <a:lvl8pPr indent="-127000" marL="34290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8pPr>
            <a:lvl9pPr indent="-127000" marL="388620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Verdana"/>
              <a:buNone/>
              <a:defRPr/>
            </a:lvl1pPr>
            <a:lvl2pPr indent="0" marL="457200" rtl="0">
              <a:spcBef>
                <a:spcPts val="0"/>
              </a:spcBef>
              <a:buFont typeface="Verdana"/>
              <a:buNone/>
              <a:defRPr/>
            </a:lvl2pPr>
            <a:lvl3pPr indent="0" marL="914400" rtl="0">
              <a:spcBef>
                <a:spcPts val="0"/>
              </a:spcBef>
              <a:buFont typeface="Verdana"/>
              <a:buNone/>
              <a:defRPr/>
            </a:lvl3pPr>
            <a:lvl4pPr indent="0" marL="1371600" rtl="0">
              <a:spcBef>
                <a:spcPts val="0"/>
              </a:spcBef>
              <a:buFont typeface="Verdana"/>
              <a:buNone/>
              <a:defRPr/>
            </a:lvl4pPr>
            <a:lvl5pPr indent="0" marL="1828800" rtl="0">
              <a:spcBef>
                <a:spcPts val="0"/>
              </a:spcBef>
              <a:buFont typeface="Verdana"/>
              <a:buNone/>
              <a:defRPr/>
            </a:lvl5pPr>
            <a:lvl6pPr indent="0" marL="2286000" rtl="0">
              <a:spcBef>
                <a:spcPts val="0"/>
              </a:spcBef>
              <a:buFont typeface="Verdana"/>
              <a:buNone/>
              <a:defRPr/>
            </a:lvl6pPr>
            <a:lvl7pPr indent="0" marL="2743200" rtl="0">
              <a:spcBef>
                <a:spcPts val="0"/>
              </a:spcBef>
              <a:buFont typeface="Verdana"/>
              <a:buNone/>
              <a:defRPr/>
            </a:lvl7pPr>
            <a:lvl8pPr indent="0" marL="3200400" rtl="0">
              <a:spcBef>
                <a:spcPts val="0"/>
              </a:spcBef>
              <a:buFont typeface="Verdana"/>
              <a:buNone/>
              <a:defRPr/>
            </a:lvl8pPr>
            <a:lvl9pPr indent="0" marL="3657600" rtl="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575050" y="273050"/>
            <a:ext cx="5111699" cy="585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Verdana"/>
              <a:buNone/>
              <a:defRPr/>
            </a:lvl1pPr>
            <a:lvl2pPr indent="0" marL="457200" rtl="0">
              <a:spcBef>
                <a:spcPts val="0"/>
              </a:spcBef>
              <a:buFont typeface="Verdana"/>
              <a:buNone/>
              <a:defRPr/>
            </a:lvl2pPr>
            <a:lvl3pPr indent="0" marL="914400" rtl="0">
              <a:spcBef>
                <a:spcPts val="0"/>
              </a:spcBef>
              <a:buFont typeface="Verdana"/>
              <a:buNone/>
              <a:defRPr/>
            </a:lvl3pPr>
            <a:lvl4pPr indent="0" marL="1371600" rtl="0">
              <a:spcBef>
                <a:spcPts val="0"/>
              </a:spcBef>
              <a:buFont typeface="Verdana"/>
              <a:buNone/>
              <a:defRPr/>
            </a:lvl4pPr>
            <a:lvl5pPr indent="0" marL="1828800" rtl="0">
              <a:spcBef>
                <a:spcPts val="0"/>
              </a:spcBef>
              <a:buFont typeface="Verdana"/>
              <a:buNone/>
              <a:defRPr/>
            </a:lvl5pPr>
            <a:lvl6pPr indent="0" marL="2286000" rtl="0">
              <a:spcBef>
                <a:spcPts val="0"/>
              </a:spcBef>
              <a:buFont typeface="Verdana"/>
              <a:buNone/>
              <a:defRPr/>
            </a:lvl6pPr>
            <a:lvl7pPr indent="0" marL="2743200" rtl="0">
              <a:spcBef>
                <a:spcPts val="0"/>
              </a:spcBef>
              <a:buFont typeface="Verdana"/>
              <a:buNone/>
              <a:defRPr/>
            </a:lvl7pPr>
            <a:lvl8pPr indent="0" marL="3200400" rtl="0">
              <a:spcBef>
                <a:spcPts val="0"/>
              </a:spcBef>
              <a:buFont typeface="Verdana"/>
              <a:buNone/>
              <a:defRPr/>
            </a:lvl8pPr>
            <a:lvl9pPr indent="0" marL="3657600" rtl="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04800" y="609600"/>
            <a:ext cx="8839199" cy="533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Verdana"/>
              <a:buNone/>
              <a:defRPr/>
            </a:lvl1pPr>
            <a:lvl2pPr indent="0" marL="457200" rtl="0">
              <a:spcBef>
                <a:spcPts val="0"/>
              </a:spcBef>
              <a:buFont typeface="Verdana"/>
              <a:buNone/>
              <a:defRPr/>
            </a:lvl2pPr>
            <a:lvl3pPr indent="0" marL="914400" rtl="0">
              <a:spcBef>
                <a:spcPts val="0"/>
              </a:spcBef>
              <a:buFont typeface="Verdana"/>
              <a:buNone/>
              <a:defRPr/>
            </a:lvl3pPr>
            <a:lvl4pPr indent="0" marL="1371600" rtl="0">
              <a:spcBef>
                <a:spcPts val="0"/>
              </a:spcBef>
              <a:buFont typeface="Verdana"/>
              <a:buNone/>
              <a:defRPr/>
            </a:lvl4pPr>
            <a:lvl5pPr indent="0" marL="1828800" rtl="0">
              <a:spcBef>
                <a:spcPts val="0"/>
              </a:spcBef>
              <a:buFont typeface="Verdana"/>
              <a:buNone/>
              <a:defRPr/>
            </a:lvl5pPr>
            <a:lvl6pPr indent="0" marL="2286000" rtl="0">
              <a:spcBef>
                <a:spcPts val="0"/>
              </a:spcBef>
              <a:buFont typeface="Verdana"/>
              <a:buNone/>
              <a:defRPr/>
            </a:lvl6pPr>
            <a:lvl7pPr indent="0" marL="2743200" rtl="0">
              <a:spcBef>
                <a:spcPts val="0"/>
              </a:spcBef>
              <a:buFont typeface="Verdana"/>
              <a:buNone/>
              <a:defRPr/>
            </a:lvl7pPr>
            <a:lvl8pPr indent="0" marL="3200400" rtl="0">
              <a:spcBef>
                <a:spcPts val="0"/>
              </a:spcBef>
              <a:buFont typeface="Verdana"/>
              <a:buNone/>
              <a:defRPr/>
            </a:lvl8pPr>
            <a:lvl9pPr indent="0" marL="3657600" rtl="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3" type="body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Verdana"/>
              <a:buNone/>
              <a:defRPr/>
            </a:lvl1pPr>
            <a:lvl2pPr indent="0" marL="457200" rtl="0">
              <a:spcBef>
                <a:spcPts val="0"/>
              </a:spcBef>
              <a:buFont typeface="Verdana"/>
              <a:buNone/>
              <a:defRPr/>
            </a:lvl2pPr>
            <a:lvl3pPr indent="0" marL="914400" rtl="0">
              <a:spcBef>
                <a:spcPts val="0"/>
              </a:spcBef>
              <a:buFont typeface="Verdana"/>
              <a:buNone/>
              <a:defRPr/>
            </a:lvl3pPr>
            <a:lvl4pPr indent="0" marL="1371600" rtl="0">
              <a:spcBef>
                <a:spcPts val="0"/>
              </a:spcBef>
              <a:buFont typeface="Verdana"/>
              <a:buNone/>
              <a:defRPr/>
            </a:lvl4pPr>
            <a:lvl5pPr indent="0" marL="1828800" rtl="0">
              <a:spcBef>
                <a:spcPts val="0"/>
              </a:spcBef>
              <a:buFont typeface="Verdana"/>
              <a:buNone/>
              <a:defRPr/>
            </a:lvl5pPr>
            <a:lvl6pPr indent="0" marL="2286000" rtl="0">
              <a:spcBef>
                <a:spcPts val="0"/>
              </a:spcBef>
              <a:buFont typeface="Verdana"/>
              <a:buNone/>
              <a:defRPr/>
            </a:lvl6pPr>
            <a:lvl7pPr indent="0" marL="2743200" rtl="0">
              <a:spcBef>
                <a:spcPts val="0"/>
              </a:spcBef>
              <a:buFont typeface="Verdana"/>
              <a:buNone/>
              <a:defRPr/>
            </a:lvl7pPr>
            <a:lvl8pPr indent="0" marL="3200400" rtl="0">
              <a:spcBef>
                <a:spcPts val="0"/>
              </a:spcBef>
              <a:buFont typeface="Verdana"/>
              <a:buNone/>
              <a:defRPr/>
            </a:lvl8pPr>
            <a:lvl9pPr indent="0" marL="3657600" rtl="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04800" y="609600"/>
            <a:ext cx="8839199" cy="533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81000" y="1371600"/>
            <a:ext cx="40005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533900" y="1371600"/>
            <a:ext cx="40005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Verdana"/>
              <a:buNone/>
              <a:defRPr/>
            </a:lvl1pPr>
            <a:lvl2pPr indent="0" marL="457200" rtl="0">
              <a:spcBef>
                <a:spcPts val="0"/>
              </a:spcBef>
              <a:buFont typeface="Verdana"/>
              <a:buNone/>
              <a:defRPr/>
            </a:lvl2pPr>
            <a:lvl3pPr indent="0" marL="914400" rtl="0">
              <a:spcBef>
                <a:spcPts val="0"/>
              </a:spcBef>
              <a:buFont typeface="Verdana"/>
              <a:buNone/>
              <a:defRPr/>
            </a:lvl3pPr>
            <a:lvl4pPr indent="0" marL="1371600" rtl="0">
              <a:spcBef>
                <a:spcPts val="0"/>
              </a:spcBef>
              <a:buFont typeface="Verdana"/>
              <a:buNone/>
              <a:defRPr/>
            </a:lvl4pPr>
            <a:lvl5pPr indent="0" marL="1828800" rtl="0">
              <a:spcBef>
                <a:spcPts val="0"/>
              </a:spcBef>
              <a:buFont typeface="Verdana"/>
              <a:buNone/>
              <a:defRPr/>
            </a:lvl5pPr>
            <a:lvl6pPr indent="0" marL="2286000" rtl="0">
              <a:spcBef>
                <a:spcPts val="0"/>
              </a:spcBef>
              <a:buFont typeface="Verdana"/>
              <a:buNone/>
              <a:defRPr/>
            </a:lvl6pPr>
            <a:lvl7pPr indent="0" marL="2743200" rtl="0">
              <a:spcBef>
                <a:spcPts val="0"/>
              </a:spcBef>
              <a:buFont typeface="Verdana"/>
              <a:buNone/>
              <a:defRPr/>
            </a:lvl7pPr>
            <a:lvl8pPr indent="0" marL="3200400" rtl="0">
              <a:spcBef>
                <a:spcPts val="0"/>
              </a:spcBef>
              <a:buFont typeface="Verdana"/>
              <a:buNone/>
              <a:defRPr/>
            </a:lvl8pPr>
            <a:lvl9pPr indent="0" marL="3657600" rtl="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2" Type="http://schemas.openxmlformats.org/officeDocument/2006/relationships/image" Target="../media/image02.jpg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" Type="http://schemas.openxmlformats.org/officeDocument/2006/relationships/image" Target="../media/image00.jpg"/><Relationship Id="rId4" Type="http://schemas.openxmlformats.org/officeDocument/2006/relationships/slideLayout" Target="../slideLayouts/slideLayout1.xml"/><Relationship Id="rId10" Type="http://schemas.openxmlformats.org/officeDocument/2006/relationships/slideLayout" Target="../slideLayouts/slideLayout7.xml"/><Relationship Id="rId3" Type="http://schemas.openxmlformats.org/officeDocument/2006/relationships/image" Target="../media/image01.png"/><Relationship Id="rId11" Type="http://schemas.openxmlformats.org/officeDocument/2006/relationships/slideLayout" Target="../slideLayouts/slideLayout8.xml"/><Relationship Id="rId9" Type="http://schemas.openxmlformats.org/officeDocument/2006/relationships/slideLayout" Target="../slideLayouts/slideLayout6.xml"/><Relationship Id="rId6" Type="http://schemas.openxmlformats.org/officeDocument/2006/relationships/slideLayout" Target="../slideLayouts/slideLayout3.xml"/><Relationship Id="rId5" Type="http://schemas.openxmlformats.org/officeDocument/2006/relationships/slideLayout" Target="../slideLayouts/slideLayout2.xml"/><Relationship Id="rId8" Type="http://schemas.openxmlformats.org/officeDocument/2006/relationships/slideLayout" Target="../slideLayouts/slideLayout5.xml"/><Relationship Id="rId7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idx="1" type="body"/>
          </p:nvPr>
        </p:nvSpPr>
        <p:spPr>
          <a:xfrm>
            <a:off x="381000" y="1371600"/>
            <a:ext cx="8153399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ymbol"/>
              <a:buChar char="▪"/>
              <a:defRPr/>
            </a:lvl1pPr>
            <a:lvl2pPr indent="-158750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2pPr>
            <a:lvl3pPr indent="-101600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3pPr>
            <a:lvl4pPr indent="-114300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4pPr>
            <a:lvl5pPr indent="-127000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5pPr>
            <a:lvl6pPr indent="-127000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6pPr>
            <a:lvl7pPr indent="-127000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7pPr>
            <a:lvl8pPr indent="-127000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8pPr>
            <a:lvl9pPr indent="-127000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 New Roman"/>
              <a:buChar char="•"/>
              <a:defRPr/>
            </a:lvl9pPr>
          </a:lstStyle>
          <a:p/>
        </p:txBody>
      </p:sp>
      <p:sp>
        <p:nvSpPr>
          <p:cNvPr id="6" name="Shape 6"/>
          <p:cNvSpPr txBox="1"/>
          <p:nvPr>
            <p:ph type="title"/>
          </p:nvPr>
        </p:nvSpPr>
        <p:spPr>
          <a:xfrm>
            <a:off x="304800" y="609600"/>
            <a:ext cx="8839199" cy="533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" name="Shape 7"/>
          <p:cNvSpPr txBox="1"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Shape 8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rnd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9" name="Shape 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299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/>
          <p:nvPr/>
        </p:nvSpPr>
        <p:spPr>
          <a:xfrm>
            <a:off x="8382000" y="6172200"/>
            <a:ext cx="609599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152400" y="6172200"/>
            <a:ext cx="3084600" cy="30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t/>
            </a: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rnd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3" Type="http://schemas.openxmlformats.org/officeDocument/2006/relationships/image" Target="../media/image03.jp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3" Type="http://schemas.openxmlformats.org/officeDocument/2006/relationships/hyperlink" Target="http://www.ijisme.org/attachments/File/v1i10/J04470911013.pdf" TargetMode="Externa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07.jpg"/><Relationship Id="rId3" Type="http://schemas.openxmlformats.org/officeDocument/2006/relationships/image" Target="../media/image04.jpg"/><Relationship Id="rId6" Type="http://schemas.openxmlformats.org/officeDocument/2006/relationships/image" Target="../media/image06.jpg"/><Relationship Id="rId5" Type="http://schemas.openxmlformats.org/officeDocument/2006/relationships/image" Target="../media/image05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Relationship Id="rId3" Type="http://schemas.openxmlformats.org/officeDocument/2006/relationships/image" Target="../media/image09.png"/><Relationship Id="rId5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1146300" y="3449000"/>
            <a:ext cx="6851399" cy="182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/>
              <a:t>BLuEye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Advisor: Professor Aura Ganz 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 b="47368" l="0" r="0" t="0"/>
          <a:stretch/>
        </p:blipFill>
        <p:spPr>
          <a:xfrm>
            <a:off x="3563312" y="1579350"/>
            <a:ext cx="2017374" cy="164107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159800" y="466066"/>
            <a:ext cx="50937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Final Product Review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89875" y="6152233"/>
            <a:ext cx="47940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Department of Electrical and Computer Engineering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Outdoor Navigation UI Interface 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46900" y="6135200"/>
            <a:ext cx="5573099" cy="4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Department of Electrical and Computer Engineering 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7562" y="1238650"/>
            <a:ext cx="2668875" cy="475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900" y="1238663"/>
            <a:ext cx="2668875" cy="475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0225" y="1238650"/>
            <a:ext cx="2668875" cy="475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46900" y="6135200"/>
            <a:ext cx="5573099" cy="4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Department of Electrical and Computer Engineering </a:t>
            </a:r>
          </a:p>
        </p:txBody>
      </p:sp>
      <p:sp>
        <p:nvSpPr>
          <p:cNvPr id="185" name="Shape 185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Assumptions 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339575" y="1478133"/>
            <a:ext cx="8029799" cy="2783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480"/>
              </a:spcBef>
              <a:buClr>
                <a:srgbClr val="980000"/>
              </a:buClr>
              <a:buSzPct val="100000"/>
              <a:buFont typeface="Arial"/>
              <a:buChar char="❖"/>
            </a:pPr>
            <a:r>
              <a:rPr lang="en" sz="2400"/>
              <a:t>User can distinguish between a sidewalk and grass</a:t>
            </a:r>
          </a:p>
          <a:p>
            <a:pPr indent="-381000" lvl="0" marL="457200" rtl="0">
              <a:spcBef>
                <a:spcPts val="480"/>
              </a:spcBef>
              <a:buClr>
                <a:srgbClr val="980000"/>
              </a:buClr>
              <a:buSzPct val="100000"/>
              <a:buFont typeface="Noto Symbol"/>
              <a:buChar char="❖"/>
            </a:pPr>
            <a:r>
              <a:rPr lang="en" sz="2400"/>
              <a:t>User can distinguish between a fire door and a wall </a:t>
            </a:r>
          </a:p>
          <a:p>
            <a:pPr indent="-381000" lvl="0" marL="457200" rtl="0">
              <a:spcBef>
                <a:spcPts val="480"/>
              </a:spcBef>
              <a:buClr>
                <a:srgbClr val="980000"/>
              </a:buClr>
              <a:buSzPct val="100000"/>
              <a:buFont typeface="Noto Symbol"/>
              <a:buChar char="❖"/>
            </a:pPr>
            <a:r>
              <a:rPr lang="en" sz="2400"/>
              <a:t>User will hold phone at Up Right Position while they are walking </a:t>
            </a:r>
          </a:p>
          <a:p>
            <a:pPr indent="-381000" lvl="0" marL="457200" rtl="0">
              <a:spcBef>
                <a:spcPts val="480"/>
              </a:spcBef>
              <a:buClr>
                <a:srgbClr val="980000"/>
              </a:buClr>
              <a:buSzPct val="100000"/>
              <a:buFont typeface="Noto Symbol"/>
              <a:buChar char="❖"/>
            </a:pPr>
            <a:r>
              <a:rPr lang="en" sz="2400"/>
              <a:t>User will be trailing on the Right Side of the Hallway</a:t>
            </a:r>
          </a:p>
          <a:p>
            <a:pPr indent="-381000" lvl="0" marL="457200" rtl="0">
              <a:spcBef>
                <a:spcPts val="480"/>
              </a:spcBef>
              <a:buClr>
                <a:srgbClr val="980000"/>
              </a:buClr>
              <a:buSzPct val="100000"/>
              <a:buFont typeface="Noto Symbol"/>
              <a:buChar char="❖"/>
            </a:pPr>
            <a:r>
              <a:rPr lang="en" sz="2400"/>
              <a:t>User will be walking with a cane to avoid unexpected objects (Orientation training)</a:t>
            </a:r>
          </a:p>
          <a:p>
            <a:pPr lvl="0" rtl="0">
              <a:spcBef>
                <a:spcPts val="48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/>
              <a:t>Proposed FDR </a:t>
            </a:r>
            <a:r>
              <a:rPr lang="en" sz="3600">
                <a:solidFill>
                  <a:schemeClr val="dk1"/>
                </a:solidFill>
              </a:rPr>
              <a:t>Deliverables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457200" y="1600200"/>
            <a:ext cx="8229600" cy="212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980000"/>
              </a:buClr>
              <a:buSzPct val="100000"/>
              <a:buFont typeface="Arial"/>
              <a:buChar char="❖"/>
            </a:pPr>
            <a:r>
              <a:rPr lang="en" sz="2400">
                <a:solidFill>
                  <a:schemeClr val="dk1"/>
                </a:solidFill>
              </a:rPr>
              <a:t>Deploy Estimote beacons in the Marcus lobby</a:t>
            </a:r>
          </a:p>
          <a:p>
            <a:pPr indent="-381000" lvl="0" marL="457200" rtl="0">
              <a:spcBef>
                <a:spcPts val="0"/>
              </a:spcBef>
              <a:buClr>
                <a:srgbClr val="980000"/>
              </a:buClr>
              <a:buSzPct val="100000"/>
              <a:buFont typeface="Arial"/>
              <a:buChar char="❖"/>
            </a:pPr>
            <a:r>
              <a:rPr lang="en" sz="2400">
                <a:solidFill>
                  <a:schemeClr val="dk1"/>
                </a:solidFill>
              </a:rPr>
              <a:t>Optimize Localization: Indoor &amp; Outdoor</a:t>
            </a:r>
          </a:p>
          <a:p>
            <a:pPr indent="-381000" lvl="0" marL="457200" rtl="0">
              <a:spcBef>
                <a:spcPts val="0"/>
              </a:spcBef>
              <a:buClr>
                <a:srgbClr val="980000"/>
              </a:buClr>
              <a:buSzPct val="100000"/>
              <a:buFont typeface="Noto Symbol"/>
              <a:buChar char="❖"/>
            </a:pPr>
            <a:r>
              <a:rPr lang="en" sz="2400">
                <a:solidFill>
                  <a:schemeClr val="dk1"/>
                </a:solidFill>
              </a:rPr>
              <a:t>Smooth Transition between Indoor and Outdoor</a:t>
            </a:r>
          </a:p>
          <a:p>
            <a:pPr indent="-381000" lvl="0" marL="457200" rtl="0">
              <a:spcBef>
                <a:spcPts val="0"/>
              </a:spcBef>
              <a:buClr>
                <a:srgbClr val="980000"/>
              </a:buClr>
              <a:buSzPct val="100000"/>
              <a:buFont typeface="Noto Symbol"/>
              <a:buChar char="❖"/>
            </a:pPr>
            <a:r>
              <a:rPr lang="en" sz="2400">
                <a:solidFill>
                  <a:schemeClr val="dk1"/>
                </a:solidFill>
              </a:rPr>
              <a:t>Real Time Navigation Instruction both Indoor and Outdoor</a:t>
            </a:r>
          </a:p>
          <a:p>
            <a:pPr indent="-381000" lvl="0" marL="457200" rtl="0">
              <a:spcBef>
                <a:spcPts val="0"/>
              </a:spcBef>
              <a:buClr>
                <a:srgbClr val="980000"/>
              </a:buClr>
              <a:buSzPct val="100000"/>
              <a:buFont typeface="Noto Symbol"/>
              <a:buChar char="❖"/>
            </a:pPr>
            <a:r>
              <a:rPr lang="en" sz="2400">
                <a:solidFill>
                  <a:schemeClr val="dk1"/>
                </a:solidFill>
              </a:rPr>
              <a:t>Additional Testing to improve accuracy  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mar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Additional Feature</a:t>
            </a:r>
          </a:p>
          <a:p>
            <a:pPr indent="-381000" lvl="0" marL="457200" rtl="0">
              <a:spcBef>
                <a:spcPts val="0"/>
              </a:spcBef>
              <a:buClr>
                <a:srgbClr val="980000"/>
              </a:buClr>
              <a:buSzPct val="100000"/>
              <a:buFont typeface="Noto Symbol"/>
              <a:buChar char="❖"/>
            </a:pPr>
            <a:r>
              <a:rPr lang="en" sz="2400">
                <a:solidFill>
                  <a:schemeClr val="dk1"/>
                </a:solidFill>
              </a:rPr>
              <a:t>Arrival Alert</a:t>
            </a:r>
          </a:p>
          <a:p>
            <a:pPr indent="-381000" lvl="0" marL="457200" rtl="0">
              <a:spcBef>
                <a:spcPts val="0"/>
              </a:spcBef>
              <a:buClr>
                <a:srgbClr val="980000"/>
              </a:buClr>
              <a:buSzPct val="100000"/>
              <a:buFont typeface="Noto Symbol"/>
              <a:buChar char="❖"/>
            </a:pPr>
            <a:r>
              <a:rPr lang="en" sz="2400">
                <a:solidFill>
                  <a:schemeClr val="dk1"/>
                </a:solidFill>
              </a:rPr>
              <a:t>Outdoor Help Button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46900" y="6135200"/>
            <a:ext cx="5573099" cy="4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Department of Electrical and Computer Engineering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-12800" y="409566"/>
            <a:ext cx="8316600" cy="123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152400" rtl="0">
              <a:spcBef>
                <a:spcPts val="0"/>
              </a:spcBef>
              <a:buNone/>
            </a:pPr>
            <a:r>
              <a:rPr lang="en" sz="3600"/>
              <a:t>Demo Outline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580750" y="1351166"/>
            <a:ext cx="7129499" cy="3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48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lang="en" sz="2400">
                <a:solidFill>
                  <a:schemeClr val="dk1"/>
                </a:solidFill>
              </a:rPr>
              <a:t>Outdoor Navigation</a:t>
            </a:r>
          </a:p>
          <a:p>
            <a:pPr indent="-381000" lvl="1" marL="914400" rtl="0">
              <a:spcBef>
                <a:spcPts val="480"/>
              </a:spcBef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lang="en" sz="2400">
                <a:solidFill>
                  <a:schemeClr val="dk1"/>
                </a:solidFill>
              </a:rPr>
              <a:t>“Directional” Navigation </a:t>
            </a:r>
          </a:p>
          <a:p>
            <a:pPr indent="-381000" lvl="1" marL="914400" rtl="0">
              <a:spcBef>
                <a:spcPts val="480"/>
              </a:spcBef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lang="en" sz="2400">
                <a:solidFill>
                  <a:schemeClr val="dk1"/>
                </a:solidFill>
              </a:rPr>
              <a:t>“Wrong Turn”</a:t>
            </a:r>
          </a:p>
          <a:p>
            <a:pPr indent="-381000" lvl="1" marL="914400" rtl="0">
              <a:spcBef>
                <a:spcPts val="480"/>
              </a:spcBef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lang="en" sz="2400">
                <a:solidFill>
                  <a:schemeClr val="dk1"/>
                </a:solidFill>
              </a:rPr>
              <a:t>Guidance to Destination</a:t>
            </a:r>
          </a:p>
          <a:p>
            <a:pPr indent="-381000" lvl="1" marL="914400" rtl="0">
              <a:spcBef>
                <a:spcPts val="480"/>
              </a:spcBef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lang="en" sz="2400">
                <a:solidFill>
                  <a:schemeClr val="dk1"/>
                </a:solidFill>
              </a:rPr>
              <a:t>“HELP” Button</a:t>
            </a:r>
          </a:p>
          <a:p>
            <a:pPr indent="0" lvl="0" marL="457200" rtl="0">
              <a:spcBef>
                <a:spcPts val="48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>
              <a:spcBef>
                <a:spcPts val="48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lang="en" sz="2400">
                <a:solidFill>
                  <a:schemeClr val="dk1"/>
                </a:solidFill>
              </a:rPr>
              <a:t>Transition Between Outdoor and Indoor</a:t>
            </a:r>
          </a:p>
          <a:p>
            <a:pPr lvl="0" rtl="0">
              <a:spcBef>
                <a:spcPts val="48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>
              <a:spcBef>
                <a:spcPts val="480"/>
              </a:spcBef>
              <a:buClr>
                <a:srgbClr val="840C22"/>
              </a:buClr>
              <a:buSzPct val="100000"/>
              <a:buFont typeface="Noto Symbol"/>
              <a:buChar char="❖"/>
            </a:pPr>
            <a:r>
              <a:rPr lang="en" sz="2400">
                <a:solidFill>
                  <a:schemeClr val="dk1"/>
                </a:solidFill>
              </a:rPr>
              <a:t>Indoor  Navigation</a:t>
            </a:r>
          </a:p>
          <a:p>
            <a:pPr indent="-381000" lvl="1" marL="914400" rtl="0">
              <a:spcBef>
                <a:spcPts val="480"/>
              </a:spcBef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lang="en" sz="2400">
                <a:solidFill>
                  <a:schemeClr val="dk1"/>
                </a:solidFill>
              </a:rPr>
              <a:t>Guidance to Destination</a:t>
            </a:r>
          </a:p>
          <a:p>
            <a:pPr indent="-381000" lvl="1" marL="914400" rtl="0">
              <a:spcBef>
                <a:spcPts val="480"/>
              </a:spcBef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lang="en" sz="2400">
                <a:solidFill>
                  <a:schemeClr val="dk1"/>
                </a:solidFill>
              </a:rPr>
              <a:t>Arrival Alert</a:t>
            </a:r>
          </a:p>
          <a:p>
            <a:pPr indent="0" lvl="0" marL="457200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48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457200" rtl="0">
              <a:spcBef>
                <a:spcPts val="48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marL="457200" rtl="0">
              <a:spcBef>
                <a:spcPts val="48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rtl="0">
              <a:spcBef>
                <a:spcPts val="48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457200" rtl="0">
              <a:spcBef>
                <a:spcPts val="48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>
              <a:spcBef>
                <a:spcPts val="48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>
              <a:spcBef>
                <a:spcPts val="48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>
              <a:spcBef>
                <a:spcPts val="40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46900" y="6135200"/>
            <a:ext cx="5573099" cy="4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Department of Electrical and Computer Engineering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1938600" y="2778150"/>
            <a:ext cx="5266799" cy="1301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152400" rtl="0" algn="ctr">
              <a:spcBef>
                <a:spcPts val="0"/>
              </a:spcBef>
              <a:buNone/>
            </a:pPr>
            <a:r>
              <a:rPr b="1" lang="en" sz="7200"/>
              <a:t>Demo Time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46900" y="6135200"/>
            <a:ext cx="5573099" cy="4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Department of Electrical and Computer Engineering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1835700" y="2810850"/>
            <a:ext cx="5472600" cy="1236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7200"/>
              <a:t>Questions?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46900" y="6135200"/>
            <a:ext cx="5573099" cy="4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Department of Electrical and Computer Engineering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RSSI Characterization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609450" y="1278700"/>
            <a:ext cx="7925100" cy="4204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980000"/>
              </a:buClr>
              <a:buSzPct val="100000"/>
              <a:buFont typeface="Arial"/>
              <a:buChar char="❖"/>
            </a:pPr>
            <a:r>
              <a:rPr lang="en" sz="1800"/>
              <a:t>General model for characterizing RSSI values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	RSSI[dBm] = -10nlog(d) +A[dBm]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		d = distance from beacon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		n = constant dependent on environment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		A[dBm] = RSSI value measured 1 meter from </a:t>
            </a:r>
          </a:p>
          <a:p>
            <a:pPr indent="457200" lvl="0" marL="457200" rtl="0">
              <a:spcBef>
                <a:spcPts val="0"/>
              </a:spcBef>
              <a:buNone/>
            </a:pPr>
            <a:r>
              <a:rPr lang="en" sz="1800"/>
              <a:t>beacon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19" name="Shape 219"/>
          <p:cNvSpPr txBox="1"/>
          <p:nvPr/>
        </p:nvSpPr>
        <p:spPr>
          <a:xfrm>
            <a:off x="0" y="5355300"/>
            <a:ext cx="7591800" cy="64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190500" lvl="0" marL="34290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“Trilateration Based Localization Algorithm for Wireless Sensor Network”</a:t>
            </a:r>
          </a:p>
          <a:p>
            <a:pPr indent="-190500" lvl="0" marL="34290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chemeClr val="dk1"/>
                </a:solidFill>
                <a:hlinkClick r:id="rId3"/>
              </a:rPr>
              <a:t>http://www.ijisme.org/attachments/File/v1i10/J04470911013.pdf</a:t>
            </a:r>
          </a:p>
          <a:p>
            <a:pPr indent="-190500" lvl="0" marL="34290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Oguejiofor O.S., Aniedu A.N., Ejiofor H.C., Okolibe A.U.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46900" y="6135200"/>
            <a:ext cx="5573099" cy="4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Department of Electrical and Computer Engineering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12" y="1875616"/>
            <a:ext cx="4807425" cy="3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 b="0" l="0" r="26627" t="0"/>
          <a:stretch/>
        </p:blipFill>
        <p:spPr>
          <a:xfrm>
            <a:off x="5073325" y="1875625"/>
            <a:ext cx="3959499" cy="35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587450" y="1260525"/>
            <a:ext cx="3729599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Indoor (Gimbal) Beacons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5031225" y="1260537"/>
            <a:ext cx="4043700" cy="6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Outdoor (Estimote) Beacons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1833637" y="5480150"/>
            <a:ext cx="14754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n = 2.78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6152925" y="5395258"/>
            <a:ext cx="1800299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n = 3.28 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46900" y="6135200"/>
            <a:ext cx="5573099" cy="4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Department of Electrical and Computer Engineering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286600" y="275071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Team Members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7362" y="1515782"/>
            <a:ext cx="1211174" cy="1616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8637" y="1488316"/>
            <a:ext cx="1211176" cy="161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9812" y="1488682"/>
            <a:ext cx="1211174" cy="1613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462" y="1486950"/>
            <a:ext cx="1211172" cy="161407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2472125" y="3710950"/>
            <a:ext cx="1684199" cy="23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Steve Fialli, EE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RSSI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b="1" lang="en" sz="1200">
                <a:solidFill>
                  <a:schemeClr val="dk1"/>
                </a:solidFill>
              </a:rPr>
              <a:t>Characterization,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Localization methods,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Indoor/Outdoor Beacon Deployment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73" name="Shape 73"/>
          <p:cNvSpPr txBox="1"/>
          <p:nvPr/>
        </p:nvSpPr>
        <p:spPr>
          <a:xfrm>
            <a:off x="4870100" y="3710950"/>
            <a:ext cx="1530600" cy="23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Krista Lohr, CSE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Outdoor navigation,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Outdoor Map, User Interface main menu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286600" y="3707725"/>
            <a:ext cx="1614899" cy="23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Tom Kelly, EE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200">
                <a:solidFill>
                  <a:schemeClr val="dk1"/>
                </a:solidFill>
              </a:rPr>
              <a:t>Communication established between beacon and mobile device, Indoor beacon deployment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6985500" y="3768637"/>
            <a:ext cx="1614899" cy="21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Divya Reddy, CSE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Indoor Navigation algorithm, Indoor Voice Instructions,Indoor Map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46900" y="6135200"/>
            <a:ext cx="5573099" cy="4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Department of Electrical and Computer Engineering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BLuEye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57200" y="12381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lang="en" sz="2400">
                <a:solidFill>
                  <a:schemeClr val="dk1"/>
                </a:solidFill>
              </a:rPr>
              <a:t>System of short and long range Bluetooth Low Energy (BLE) beacons set up in Marcus Hall and Engineering Quad.</a:t>
            </a:r>
          </a:p>
          <a:p>
            <a:pPr indent="-381000" lvl="0" marL="4572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lang="en" sz="2400">
                <a:solidFill>
                  <a:schemeClr val="dk1"/>
                </a:solidFill>
              </a:rPr>
              <a:t>BLE compatible device application communicates with beacons.</a:t>
            </a:r>
          </a:p>
          <a:p>
            <a:pPr indent="-381000" lvl="0" marL="4572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lang="en" sz="2400">
                <a:solidFill>
                  <a:schemeClr val="dk1"/>
                </a:solidFill>
              </a:rPr>
              <a:t>Vision Free User Interface</a:t>
            </a:r>
          </a:p>
          <a:p>
            <a:pPr indent="-381000" lvl="0" marL="4572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lang="en" sz="2400">
                <a:solidFill>
                  <a:schemeClr val="dk1"/>
                </a:solidFill>
              </a:rPr>
              <a:t>Localization calculated using </a:t>
            </a:r>
          </a:p>
          <a:p>
            <a:pPr indent="-381000" lvl="1" marL="9144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lang="en" sz="2400">
                <a:solidFill>
                  <a:schemeClr val="dk1"/>
                </a:solidFill>
              </a:rPr>
              <a:t>RSSI values from beacons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Arial"/>
              <a:buChar char="➢"/>
            </a:pPr>
            <a:r>
              <a:rPr lang="en" sz="2400">
                <a:solidFill>
                  <a:schemeClr val="dk1"/>
                </a:solidFill>
              </a:rPr>
              <a:t>Algorithms in application compute shortest path to destination.</a:t>
            </a:r>
          </a:p>
          <a:p>
            <a:pPr indent="-381000" lvl="1" marL="9144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lang="en" sz="2400">
                <a:solidFill>
                  <a:schemeClr val="dk1"/>
                </a:solidFill>
              </a:rPr>
              <a:t>Translated to voice instructions.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46900" y="6135200"/>
            <a:ext cx="5573099" cy="4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Department of Electrical and Computer Engineering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Scenario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57200" y="1417950"/>
            <a:ext cx="8229600" cy="4402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lang="en" sz="2400">
                <a:solidFill>
                  <a:schemeClr val="dk1"/>
                </a:solidFill>
              </a:rPr>
              <a:t>User arrives in environment covered by our system and opens device application</a:t>
            </a:r>
          </a:p>
          <a:p>
            <a:pPr indent="-381000" lvl="0" marL="4572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lang="en" sz="2400">
                <a:solidFill>
                  <a:schemeClr val="dk1"/>
                </a:solidFill>
              </a:rPr>
              <a:t>User navigates application using assistive technology (i.e. Voiceover) and chooses from a list of destinations (indoor or outdoor).</a:t>
            </a:r>
          </a:p>
          <a:p>
            <a:pPr indent="-381000" lvl="0" marL="4572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lang="en" sz="2400">
                <a:solidFill>
                  <a:schemeClr val="dk1"/>
                </a:solidFill>
              </a:rPr>
              <a:t>User receives frequent voice instructions to direct toward destination.</a:t>
            </a:r>
          </a:p>
          <a:p>
            <a:pPr indent="-381000" lvl="1" marL="9144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➢"/>
            </a:pPr>
            <a:r>
              <a:rPr lang="en" sz="2400">
                <a:solidFill>
                  <a:schemeClr val="dk1"/>
                </a:solidFill>
              </a:rPr>
              <a:t>Instructions include direction and distance.</a:t>
            </a:r>
          </a:p>
          <a:p>
            <a:pPr indent="-381000" lvl="0" marL="457200" rtl="0">
              <a:spcBef>
                <a:spcPts val="0"/>
              </a:spcBef>
              <a:buClr>
                <a:srgbClr val="840C22"/>
              </a:buClr>
              <a:buSzPct val="100000"/>
              <a:buFont typeface="Arial"/>
              <a:buChar char="❖"/>
            </a:pPr>
            <a:r>
              <a:rPr lang="en" sz="2400">
                <a:solidFill>
                  <a:schemeClr val="dk1"/>
                </a:solidFill>
              </a:rPr>
              <a:t>Notification when user arrives at destination.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46900" y="6135200"/>
            <a:ext cx="5573099" cy="4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Department of Electrical and Computer Engineering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Material Cost</a:t>
            </a:r>
          </a:p>
        </p:txBody>
      </p:sp>
      <p:graphicFrame>
        <p:nvGraphicFramePr>
          <p:cNvPr id="96" name="Shape 96"/>
          <p:cNvGraphicFramePr/>
          <p:nvPr/>
        </p:nvGraphicFramePr>
        <p:xfrm>
          <a:off x="686800" y="14178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{F49A107D-D25D-4E7D-9B31-7C32037D5CAF}</a:tableStyleId>
              </a:tblPr>
              <a:tblGrid>
                <a:gridCol w="3619500"/>
                <a:gridCol w="3619500"/>
              </a:tblGrid>
              <a:tr h="508000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</a:rPr>
                        <a:t>Product</a:t>
                      </a:r>
                    </a:p>
                  </a:txBody>
                  <a:tcPr marT="121900" marB="121900" marR="91425" marL="91425">
                    <a:lnL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</a:rPr>
                        <a:t>Cost</a:t>
                      </a:r>
                    </a:p>
                  </a:txBody>
                  <a:tcPr marT="121900" marB="121900" marR="91425" marL="91425">
                    <a:lnL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80000"/>
                    </a:solidFill>
                  </a:tcPr>
                </a:tc>
              </a:tr>
              <a:tr h="508000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b="1" lang="en" sz="1900"/>
                        <a:t>20 Gimbal Beacons</a:t>
                      </a:r>
                    </a:p>
                  </a:txBody>
                  <a:tcPr marT="121900" marB="121900" marR="91425" marL="91425">
                    <a:lnL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$ 100.00</a:t>
                      </a:r>
                    </a:p>
                  </a:txBody>
                  <a:tcPr marT="121900" marB="121900" marR="91425" marL="91425">
                    <a:lnL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8000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b="1" lang="en" sz="1900"/>
                        <a:t>(3 Estimote Developer Kit) x 2 </a:t>
                      </a:r>
                    </a:p>
                  </a:txBody>
                  <a:tcPr marT="121900" marB="121900" marR="91425" marL="91425">
                    <a:lnL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$ 200.00</a:t>
                      </a:r>
                    </a:p>
                  </a:txBody>
                  <a:tcPr marT="121900" marB="121900" marR="91425" marL="91425">
                    <a:lnL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8000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b="1" lang="en" sz="1900"/>
                        <a:t>Apple Developer Kit</a:t>
                      </a:r>
                    </a:p>
                  </a:txBody>
                  <a:tcPr marT="121900" marB="121900" marR="91425" marL="91425">
                    <a:lnL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900"/>
                        <a:t>$ 100.00</a:t>
                      </a:r>
                    </a:p>
                  </a:txBody>
                  <a:tcPr marT="121900" marB="121900" marR="91425" marL="91425">
                    <a:lnL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97" name="Shape 97"/>
          <p:cNvSpPr txBox="1"/>
          <p:nvPr/>
        </p:nvSpPr>
        <p:spPr>
          <a:xfrm>
            <a:off x="3238750" y="4314700"/>
            <a:ext cx="2135100" cy="518700"/>
          </a:xfrm>
          <a:prstGeom prst="rect">
            <a:avLst/>
          </a:prstGeom>
          <a:noFill/>
          <a:ln cap="flat" w="1905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/>
              <a:t>Total Cost : $400.00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46900" y="6135200"/>
            <a:ext cx="5573099" cy="4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Department of Electrical and Computer Engineering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539325" y="28574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/>
              <a:t>System Design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800"/>
              <a:t>Overview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6900" y="6135200"/>
            <a:ext cx="5573099" cy="4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Department of Electrical and Computer Engineering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Indoor Block Diagram</a:t>
            </a:r>
          </a:p>
        </p:txBody>
      </p:sp>
      <p:sp>
        <p:nvSpPr>
          <p:cNvPr id="110" name="Shape 110"/>
          <p:cNvSpPr/>
          <p:nvPr/>
        </p:nvSpPr>
        <p:spPr>
          <a:xfrm>
            <a:off x="457200" y="1417950"/>
            <a:ext cx="8229600" cy="3531899"/>
          </a:xfrm>
          <a:prstGeom prst="rect">
            <a:avLst/>
          </a:prstGeom>
          <a:noFill/>
          <a:ln cap="flat" w="2857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3682600" y="5114587"/>
            <a:ext cx="1550700" cy="831299"/>
          </a:xfrm>
          <a:prstGeom prst="rect">
            <a:avLst/>
          </a:prstGeom>
          <a:noFill/>
          <a:ln cap="flat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Digital Space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1799675" y="2750387"/>
            <a:ext cx="1550700" cy="831299"/>
          </a:xfrm>
          <a:prstGeom prst="rect">
            <a:avLst/>
          </a:prstGeom>
          <a:noFill/>
          <a:ln cap="flat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Voiceover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457200" y="1417950"/>
            <a:ext cx="1430399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Real Time</a:t>
            </a:r>
          </a:p>
        </p:txBody>
      </p:sp>
      <p:cxnSp>
        <p:nvCxnSpPr>
          <p:cNvPr id="114" name="Shape 114"/>
          <p:cNvCxnSpPr>
            <a:stCxn id="111" idx="0"/>
            <a:endCxn id="115" idx="2"/>
          </p:cNvCxnSpPr>
          <p:nvPr/>
        </p:nvCxnSpPr>
        <p:spPr>
          <a:xfrm rot="10800000">
            <a:off x="4457950" y="4819687"/>
            <a:ext cx="0" cy="29490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6" name="Shape 116"/>
          <p:cNvSpPr txBox="1"/>
          <p:nvPr/>
        </p:nvSpPr>
        <p:spPr>
          <a:xfrm>
            <a:off x="1799675" y="1684575"/>
            <a:ext cx="1550700" cy="799200"/>
          </a:xfrm>
          <a:prstGeom prst="rect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User</a:t>
            </a:r>
          </a:p>
        </p:txBody>
      </p:sp>
      <p:cxnSp>
        <p:nvCxnSpPr>
          <p:cNvPr id="117" name="Shape 117"/>
          <p:cNvCxnSpPr>
            <a:stCxn id="118" idx="2"/>
            <a:endCxn id="115" idx="0"/>
          </p:cNvCxnSpPr>
          <p:nvPr/>
        </p:nvCxnSpPr>
        <p:spPr>
          <a:xfrm>
            <a:off x="4457950" y="2648587"/>
            <a:ext cx="0" cy="102780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8" name="Shape 118"/>
          <p:cNvSpPr txBox="1"/>
          <p:nvPr/>
        </p:nvSpPr>
        <p:spPr>
          <a:xfrm>
            <a:off x="3682600" y="1561087"/>
            <a:ext cx="1550700" cy="1087500"/>
          </a:xfrm>
          <a:prstGeom prst="rect">
            <a:avLst/>
          </a:prstGeom>
          <a:noFill/>
          <a:ln cap="flat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Visionless User Interface</a:t>
            </a:r>
          </a:p>
        </p:txBody>
      </p:sp>
      <p:cxnSp>
        <p:nvCxnSpPr>
          <p:cNvPr id="119" name="Shape 119"/>
          <p:cNvCxnSpPr>
            <a:stCxn id="115" idx="1"/>
            <a:endCxn id="120" idx="3"/>
          </p:cNvCxnSpPr>
          <p:nvPr/>
        </p:nvCxnSpPr>
        <p:spPr>
          <a:xfrm rot="10800000">
            <a:off x="3350500" y="4247924"/>
            <a:ext cx="332100" cy="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1" name="Shape 121"/>
          <p:cNvSpPr txBox="1"/>
          <p:nvPr/>
        </p:nvSpPr>
        <p:spPr>
          <a:xfrm>
            <a:off x="6169425" y="1561087"/>
            <a:ext cx="1550700" cy="1087500"/>
          </a:xfrm>
          <a:prstGeom prst="rect">
            <a:avLst/>
          </a:prstGeom>
          <a:noFill/>
          <a:ln cap="flat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Gimbal Series 10 BLE Beacon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682600" y="3676275"/>
            <a:ext cx="1550700" cy="1143299"/>
          </a:xfrm>
          <a:prstGeom prst="rect">
            <a:avLst/>
          </a:prstGeom>
          <a:noFill/>
          <a:ln cap="flat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Shortest Path Algorithm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4451950" y="2911100"/>
            <a:ext cx="1087500" cy="41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choose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destination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1799675" y="3848325"/>
            <a:ext cx="1550700" cy="799200"/>
          </a:xfrm>
          <a:prstGeom prst="rect">
            <a:avLst/>
          </a:prstGeom>
          <a:noFill/>
          <a:ln cap="flat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Instruction Generation</a:t>
            </a:r>
          </a:p>
        </p:txBody>
      </p:sp>
      <p:cxnSp>
        <p:nvCxnSpPr>
          <p:cNvPr id="123" name="Shape 123"/>
          <p:cNvCxnSpPr>
            <a:stCxn id="120" idx="0"/>
            <a:endCxn id="112" idx="2"/>
          </p:cNvCxnSpPr>
          <p:nvPr/>
        </p:nvCxnSpPr>
        <p:spPr>
          <a:xfrm rot="10800000">
            <a:off x="2575025" y="3581625"/>
            <a:ext cx="0" cy="26670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4" name="Shape 124"/>
          <p:cNvCxnSpPr>
            <a:stCxn id="112" idx="0"/>
            <a:endCxn id="116" idx="2"/>
          </p:cNvCxnSpPr>
          <p:nvPr/>
        </p:nvCxnSpPr>
        <p:spPr>
          <a:xfrm rot="10800000">
            <a:off x="2575025" y="2483687"/>
            <a:ext cx="0" cy="26670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5" name="Shape 125"/>
          <p:cNvSpPr txBox="1"/>
          <p:nvPr/>
        </p:nvSpPr>
        <p:spPr>
          <a:xfrm>
            <a:off x="6139412" y="3832275"/>
            <a:ext cx="1598699" cy="831299"/>
          </a:xfrm>
          <a:prstGeom prst="rect">
            <a:avLst/>
          </a:prstGeom>
          <a:noFill/>
          <a:ln cap="flat" w="28575">
            <a:solidFill>
              <a:srgbClr val="00CC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Localization</a:t>
            </a:r>
          </a:p>
        </p:txBody>
      </p:sp>
      <p:cxnSp>
        <p:nvCxnSpPr>
          <p:cNvPr id="126" name="Shape 126"/>
          <p:cNvCxnSpPr>
            <a:stCxn id="125" idx="1"/>
            <a:endCxn id="115" idx="3"/>
          </p:cNvCxnSpPr>
          <p:nvPr/>
        </p:nvCxnSpPr>
        <p:spPr>
          <a:xfrm rot="10800000">
            <a:off x="5233412" y="4247924"/>
            <a:ext cx="906000" cy="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7" name="Shape 127"/>
          <p:cNvSpPr txBox="1"/>
          <p:nvPr/>
        </p:nvSpPr>
        <p:spPr>
          <a:xfrm>
            <a:off x="5230412" y="4040012"/>
            <a:ext cx="911999" cy="41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user location</a:t>
            </a:r>
          </a:p>
        </p:txBody>
      </p:sp>
      <p:cxnSp>
        <p:nvCxnSpPr>
          <p:cNvPr id="128" name="Shape 128"/>
          <p:cNvCxnSpPr>
            <a:stCxn id="121" idx="2"/>
            <a:endCxn id="125" idx="0"/>
          </p:cNvCxnSpPr>
          <p:nvPr/>
        </p:nvCxnSpPr>
        <p:spPr>
          <a:xfrm flipH="1">
            <a:off x="6938775" y="2648587"/>
            <a:ext cx="6000" cy="118380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9" name="Shape 129"/>
          <p:cNvSpPr txBox="1"/>
          <p:nvPr/>
        </p:nvSpPr>
        <p:spPr>
          <a:xfrm>
            <a:off x="5986875" y="5114600"/>
            <a:ext cx="1903799" cy="831299"/>
          </a:xfrm>
          <a:prstGeom prst="rect">
            <a:avLst/>
          </a:prstGeom>
          <a:noFill/>
          <a:ln cap="flat" w="28575">
            <a:solidFill>
              <a:srgbClr val="00CC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Gimbal RSSI Characterization</a:t>
            </a:r>
          </a:p>
        </p:txBody>
      </p:sp>
      <p:cxnSp>
        <p:nvCxnSpPr>
          <p:cNvPr id="130" name="Shape 130"/>
          <p:cNvCxnSpPr>
            <a:stCxn id="129" idx="0"/>
            <a:endCxn id="125" idx="2"/>
          </p:cNvCxnSpPr>
          <p:nvPr/>
        </p:nvCxnSpPr>
        <p:spPr>
          <a:xfrm rot="10800000">
            <a:off x="6938774" y="4663700"/>
            <a:ext cx="0" cy="45090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1" name="Shape 131"/>
          <p:cNvSpPr txBox="1"/>
          <p:nvPr/>
        </p:nvSpPr>
        <p:spPr>
          <a:xfrm>
            <a:off x="523775" y="5282750"/>
            <a:ext cx="1430399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Offline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46900" y="6135200"/>
            <a:ext cx="5573099" cy="4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Department of Electrical and Computer Engineering </a:t>
            </a:r>
          </a:p>
        </p:txBody>
      </p:sp>
      <p:cxnSp>
        <p:nvCxnSpPr>
          <p:cNvPr id="133" name="Shape 133"/>
          <p:cNvCxnSpPr>
            <a:stCxn id="134" idx="2"/>
            <a:endCxn id="135" idx="0"/>
          </p:cNvCxnSpPr>
          <p:nvPr/>
        </p:nvCxnSpPr>
        <p:spPr>
          <a:xfrm>
            <a:off x="6037150" y="15613662"/>
            <a:ext cx="0" cy="100950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Outdoor Block Diagram</a:t>
            </a:r>
          </a:p>
        </p:txBody>
      </p:sp>
      <p:sp>
        <p:nvSpPr>
          <p:cNvPr id="141" name="Shape 141"/>
          <p:cNvSpPr/>
          <p:nvPr/>
        </p:nvSpPr>
        <p:spPr>
          <a:xfrm>
            <a:off x="457200" y="1417950"/>
            <a:ext cx="8229600" cy="3531899"/>
          </a:xfrm>
          <a:prstGeom prst="rect">
            <a:avLst/>
          </a:prstGeom>
          <a:noFill/>
          <a:ln cap="flat" w="2857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5632875" y="2742362"/>
            <a:ext cx="1550700" cy="831299"/>
          </a:xfrm>
          <a:prstGeom prst="rect">
            <a:avLst/>
          </a:prstGeom>
          <a:noFill/>
          <a:ln cap="flat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GPS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1799675" y="2750387"/>
            <a:ext cx="1550700" cy="831299"/>
          </a:xfrm>
          <a:prstGeom prst="rect">
            <a:avLst/>
          </a:prstGeom>
          <a:noFill/>
          <a:ln cap="flat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Voiceover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457200" y="1417950"/>
            <a:ext cx="1430399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Real Time</a:t>
            </a:r>
          </a:p>
        </p:txBody>
      </p:sp>
      <p:cxnSp>
        <p:nvCxnSpPr>
          <p:cNvPr id="145" name="Shape 145"/>
          <p:cNvCxnSpPr>
            <a:endCxn id="146" idx="3"/>
          </p:cNvCxnSpPr>
          <p:nvPr/>
        </p:nvCxnSpPr>
        <p:spPr>
          <a:xfrm flipH="1">
            <a:off x="5233300" y="3173924"/>
            <a:ext cx="384600" cy="107400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47" name="Shape 147"/>
          <p:cNvSpPr txBox="1"/>
          <p:nvPr/>
        </p:nvSpPr>
        <p:spPr>
          <a:xfrm>
            <a:off x="1799675" y="1684575"/>
            <a:ext cx="1550700" cy="799200"/>
          </a:xfrm>
          <a:prstGeom prst="rect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User</a:t>
            </a:r>
          </a:p>
        </p:txBody>
      </p:sp>
      <p:cxnSp>
        <p:nvCxnSpPr>
          <p:cNvPr id="148" name="Shape 148"/>
          <p:cNvCxnSpPr>
            <a:stCxn id="149" idx="2"/>
            <a:endCxn id="146" idx="0"/>
          </p:cNvCxnSpPr>
          <p:nvPr/>
        </p:nvCxnSpPr>
        <p:spPr>
          <a:xfrm>
            <a:off x="4457950" y="2648587"/>
            <a:ext cx="0" cy="102780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49" name="Shape 149"/>
          <p:cNvSpPr txBox="1"/>
          <p:nvPr/>
        </p:nvSpPr>
        <p:spPr>
          <a:xfrm>
            <a:off x="3682600" y="1561087"/>
            <a:ext cx="1550700" cy="1087500"/>
          </a:xfrm>
          <a:prstGeom prst="rect">
            <a:avLst/>
          </a:prstGeom>
          <a:noFill/>
          <a:ln cap="flat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Visionless User Interface</a:t>
            </a:r>
          </a:p>
        </p:txBody>
      </p:sp>
      <p:cxnSp>
        <p:nvCxnSpPr>
          <p:cNvPr id="150" name="Shape 150"/>
          <p:cNvCxnSpPr>
            <a:stCxn id="146" idx="1"/>
            <a:endCxn id="151" idx="3"/>
          </p:cNvCxnSpPr>
          <p:nvPr/>
        </p:nvCxnSpPr>
        <p:spPr>
          <a:xfrm rot="10800000">
            <a:off x="3350500" y="4247924"/>
            <a:ext cx="332100" cy="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2" name="Shape 152"/>
          <p:cNvSpPr txBox="1"/>
          <p:nvPr/>
        </p:nvSpPr>
        <p:spPr>
          <a:xfrm>
            <a:off x="6938775" y="1684571"/>
            <a:ext cx="1550700" cy="799200"/>
          </a:xfrm>
          <a:prstGeom prst="rect">
            <a:avLst/>
          </a:prstGeom>
          <a:noFill/>
          <a:ln cap="flat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Estimote BLE Beacon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3682600" y="3676275"/>
            <a:ext cx="1550700" cy="1143299"/>
          </a:xfrm>
          <a:prstGeom prst="rect">
            <a:avLst/>
          </a:prstGeom>
          <a:noFill/>
          <a:ln cap="flat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Shortest Path Algorithm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4451950" y="2911100"/>
            <a:ext cx="1087500" cy="41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choose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destination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1799675" y="3848325"/>
            <a:ext cx="1550700" cy="799200"/>
          </a:xfrm>
          <a:prstGeom prst="rect">
            <a:avLst/>
          </a:prstGeom>
          <a:noFill/>
          <a:ln cap="flat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Instruction Generation</a:t>
            </a:r>
          </a:p>
        </p:txBody>
      </p:sp>
      <p:cxnSp>
        <p:nvCxnSpPr>
          <p:cNvPr id="154" name="Shape 154"/>
          <p:cNvCxnSpPr>
            <a:stCxn id="151" idx="0"/>
            <a:endCxn id="143" idx="2"/>
          </p:cNvCxnSpPr>
          <p:nvPr/>
        </p:nvCxnSpPr>
        <p:spPr>
          <a:xfrm rot="10800000">
            <a:off x="2575025" y="3581625"/>
            <a:ext cx="0" cy="26670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5" name="Shape 155"/>
          <p:cNvCxnSpPr>
            <a:stCxn id="143" idx="0"/>
            <a:endCxn id="147" idx="2"/>
          </p:cNvCxnSpPr>
          <p:nvPr/>
        </p:nvCxnSpPr>
        <p:spPr>
          <a:xfrm rot="10800000">
            <a:off x="2575025" y="2483687"/>
            <a:ext cx="0" cy="26670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6" name="Shape 156"/>
          <p:cNvSpPr txBox="1"/>
          <p:nvPr/>
        </p:nvSpPr>
        <p:spPr>
          <a:xfrm>
            <a:off x="6914762" y="3832275"/>
            <a:ext cx="1598699" cy="831299"/>
          </a:xfrm>
          <a:prstGeom prst="rect">
            <a:avLst/>
          </a:prstGeom>
          <a:noFill/>
          <a:ln cap="flat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Proximity</a:t>
            </a:r>
          </a:p>
        </p:txBody>
      </p:sp>
      <p:cxnSp>
        <p:nvCxnSpPr>
          <p:cNvPr id="157" name="Shape 157"/>
          <p:cNvCxnSpPr>
            <a:stCxn id="156" idx="1"/>
            <a:endCxn id="146" idx="3"/>
          </p:cNvCxnSpPr>
          <p:nvPr/>
        </p:nvCxnSpPr>
        <p:spPr>
          <a:xfrm rot="10800000">
            <a:off x="5233262" y="4247924"/>
            <a:ext cx="1681500" cy="0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8" name="Shape 158"/>
          <p:cNvSpPr txBox="1"/>
          <p:nvPr/>
        </p:nvSpPr>
        <p:spPr>
          <a:xfrm>
            <a:off x="5618025" y="4040012"/>
            <a:ext cx="911999" cy="41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user location</a:t>
            </a:r>
          </a:p>
        </p:txBody>
      </p:sp>
      <p:cxnSp>
        <p:nvCxnSpPr>
          <p:cNvPr id="159" name="Shape 159"/>
          <p:cNvCxnSpPr>
            <a:stCxn id="152" idx="2"/>
            <a:endCxn id="156" idx="0"/>
          </p:cNvCxnSpPr>
          <p:nvPr/>
        </p:nvCxnSpPr>
        <p:spPr>
          <a:xfrm>
            <a:off x="7714125" y="2483771"/>
            <a:ext cx="0" cy="1348499"/>
          </a:xfrm>
          <a:prstGeom prst="straightConnector1">
            <a:avLst/>
          </a:prstGeom>
          <a:noFill/>
          <a:ln cap="flat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60" name="Shape 160"/>
          <p:cNvSpPr txBox="1"/>
          <p:nvPr/>
        </p:nvSpPr>
        <p:spPr>
          <a:xfrm>
            <a:off x="46900" y="6135200"/>
            <a:ext cx="5573099" cy="4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Department of Electrical and Computer Engineering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Indoor Navigation UI Interface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00" y="1345825"/>
            <a:ext cx="2588510" cy="4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0075" y="1211800"/>
            <a:ext cx="2871750" cy="487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0765" y="1211800"/>
            <a:ext cx="2467146" cy="487753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46900" y="6135200"/>
            <a:ext cx="5573099" cy="4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Department of Electrical and Computer Engineering 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4967050" y="1411550"/>
            <a:ext cx="519299" cy="2396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