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8.xml"/>
  <Override ContentType="application/vnd.openxmlformats-officedocument.presentationml.slide+xml" PartName="/ppt/slides/slide19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1" Type="http://schemas.openxmlformats.org/officeDocument/2006/relationships/theme" Target="theme/theme2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RSSI vs Distance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 rot="5400000">
            <a:off x="5410349" y="2133450"/>
            <a:ext cx="5257500" cy="220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 rot="5400000">
            <a:off x="914550" y="-149"/>
            <a:ext cx="5257500" cy="64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marL="34290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/>
            </a:lvl1pPr>
            <a:lvl2pPr indent="-158750" marL="74295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2pPr>
            <a:lvl3pPr indent="-101600" marL="114300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3pPr>
            <a:lvl4pPr indent="-114300" marL="160020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4pPr>
            <a:lvl5pPr indent="-127000" marL="20574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5pPr>
            <a:lvl6pPr indent="-127000" marL="25146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6pPr>
            <a:lvl7pPr indent="-127000" marL="29718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7pPr>
            <a:lvl8pPr indent="-127000" marL="34290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8pPr>
            <a:lvl9pPr indent="-127000" marL="38862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04800" y="609600"/>
            <a:ext cx="8839199" cy="533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81000" y="1371600"/>
            <a:ext cx="8153399" cy="4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marL="34290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/>
            </a:lvl1pPr>
            <a:lvl2pPr indent="-158750" marL="74295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2pPr>
            <a:lvl3pPr indent="-101600" marL="114300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3pPr>
            <a:lvl4pPr indent="-114300" marL="160020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4pPr>
            <a:lvl5pPr indent="-127000" marL="20574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5pPr>
            <a:lvl6pPr indent="-127000" marL="25146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6pPr>
            <a:lvl7pPr indent="-127000" marL="29718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7pPr>
            <a:lvl8pPr indent="-127000" marL="34290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8pPr>
            <a:lvl9pPr indent="-127000" marL="38862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SzPct val="100000"/>
              <a:defRPr sz="4800"/>
            </a:lvl1pPr>
            <a:lvl2pPr rtl="0" algn="ctr">
              <a:spcBef>
                <a:spcPts val="0"/>
              </a:spcBef>
              <a:buSzPct val="100000"/>
              <a:defRPr sz="4800"/>
            </a:lvl2pPr>
            <a:lvl3pPr rtl="0" algn="ctr">
              <a:spcBef>
                <a:spcPts val="0"/>
              </a:spcBef>
              <a:buSzPct val="100000"/>
              <a:defRPr sz="4800"/>
            </a:lvl3pPr>
            <a:lvl4pPr rtl="0" algn="ctr">
              <a:spcBef>
                <a:spcPts val="0"/>
              </a:spcBef>
              <a:buSzPct val="100000"/>
              <a:defRPr sz="4800"/>
            </a:lvl4pPr>
            <a:lvl5pPr rtl="0" algn="ctr">
              <a:spcBef>
                <a:spcPts val="0"/>
              </a:spcBef>
              <a:buSzPct val="100000"/>
              <a:defRPr sz="4800"/>
            </a:lvl5pPr>
            <a:lvl6pPr rtl="0" algn="ctr">
              <a:spcBef>
                <a:spcPts val="0"/>
              </a:spcBef>
              <a:buSzPct val="100000"/>
              <a:defRPr sz="4800"/>
            </a:lvl6pPr>
            <a:lvl7pPr rtl="0" algn="ctr">
              <a:spcBef>
                <a:spcPts val="0"/>
              </a:spcBef>
              <a:buSzPct val="100000"/>
              <a:defRPr sz="4800"/>
            </a:lvl7pPr>
            <a:lvl8pPr rtl="0" algn="ctr">
              <a:spcBef>
                <a:spcPts val="0"/>
              </a:spcBef>
              <a:buSzPct val="100000"/>
              <a:defRPr sz="4800"/>
            </a:lvl8pPr>
            <a:lvl9pPr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04800" y="609600"/>
            <a:ext cx="8839199" cy="533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 rot="5400000">
            <a:off x="2209650" y="-457049"/>
            <a:ext cx="4496100" cy="815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marL="34290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/>
            </a:lvl1pPr>
            <a:lvl2pPr indent="-158750" marL="74295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2pPr>
            <a:lvl3pPr indent="-101600" marL="114300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3pPr>
            <a:lvl4pPr indent="-114300" marL="160020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4pPr>
            <a:lvl5pPr indent="-127000" marL="20574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5pPr>
            <a:lvl6pPr indent="-127000" marL="25146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6pPr>
            <a:lvl7pPr indent="-127000" marL="29718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7pPr>
            <a:lvl8pPr indent="-127000" marL="34290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8pPr>
            <a:lvl9pPr indent="-127000" marL="38862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Verdana"/>
              <a:buNone/>
              <a:defRPr/>
            </a:lvl1pPr>
            <a:lvl2pPr indent="0" marL="457200" rtl="0">
              <a:spcBef>
                <a:spcPts val="0"/>
              </a:spcBef>
              <a:buFont typeface="Verdana"/>
              <a:buNone/>
              <a:defRPr/>
            </a:lvl2pPr>
            <a:lvl3pPr indent="0" marL="914400" rtl="0">
              <a:spcBef>
                <a:spcPts val="0"/>
              </a:spcBef>
              <a:buFont typeface="Verdana"/>
              <a:buNone/>
              <a:defRPr/>
            </a:lvl3pPr>
            <a:lvl4pPr indent="0" marL="1371600" rtl="0">
              <a:spcBef>
                <a:spcPts val="0"/>
              </a:spcBef>
              <a:buFont typeface="Verdana"/>
              <a:buNone/>
              <a:defRPr/>
            </a:lvl4pPr>
            <a:lvl5pPr indent="0" marL="1828800" rtl="0">
              <a:spcBef>
                <a:spcPts val="0"/>
              </a:spcBef>
              <a:buFont typeface="Verdana"/>
              <a:buNone/>
              <a:defRPr/>
            </a:lvl5pPr>
            <a:lvl6pPr indent="0" marL="2286000" rtl="0">
              <a:spcBef>
                <a:spcPts val="0"/>
              </a:spcBef>
              <a:buFont typeface="Verdana"/>
              <a:buNone/>
              <a:defRPr/>
            </a:lvl6pPr>
            <a:lvl7pPr indent="0" marL="2743200" rtl="0">
              <a:spcBef>
                <a:spcPts val="0"/>
              </a:spcBef>
              <a:buFont typeface="Verdana"/>
              <a:buNone/>
              <a:defRPr/>
            </a:lvl7pPr>
            <a:lvl8pPr indent="0" marL="3200400" rtl="0">
              <a:spcBef>
                <a:spcPts val="0"/>
              </a:spcBef>
              <a:buFont typeface="Verdana"/>
              <a:buNone/>
              <a:defRPr/>
            </a:lvl8pPr>
            <a:lvl9pPr indent="0" marL="3657600" rtl="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575050" y="273050"/>
            <a:ext cx="5111699" cy="585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Verdana"/>
              <a:buNone/>
              <a:defRPr/>
            </a:lvl1pPr>
            <a:lvl2pPr indent="0" marL="457200" rtl="0">
              <a:spcBef>
                <a:spcPts val="0"/>
              </a:spcBef>
              <a:buFont typeface="Verdana"/>
              <a:buNone/>
              <a:defRPr/>
            </a:lvl2pPr>
            <a:lvl3pPr indent="0" marL="914400" rtl="0">
              <a:spcBef>
                <a:spcPts val="0"/>
              </a:spcBef>
              <a:buFont typeface="Verdana"/>
              <a:buNone/>
              <a:defRPr/>
            </a:lvl3pPr>
            <a:lvl4pPr indent="0" marL="1371600" rtl="0">
              <a:spcBef>
                <a:spcPts val="0"/>
              </a:spcBef>
              <a:buFont typeface="Verdana"/>
              <a:buNone/>
              <a:defRPr/>
            </a:lvl4pPr>
            <a:lvl5pPr indent="0" marL="1828800" rtl="0">
              <a:spcBef>
                <a:spcPts val="0"/>
              </a:spcBef>
              <a:buFont typeface="Verdana"/>
              <a:buNone/>
              <a:defRPr/>
            </a:lvl5pPr>
            <a:lvl6pPr indent="0" marL="2286000" rtl="0">
              <a:spcBef>
                <a:spcPts val="0"/>
              </a:spcBef>
              <a:buFont typeface="Verdana"/>
              <a:buNone/>
              <a:defRPr/>
            </a:lvl6pPr>
            <a:lvl7pPr indent="0" marL="2743200" rtl="0">
              <a:spcBef>
                <a:spcPts val="0"/>
              </a:spcBef>
              <a:buFont typeface="Verdana"/>
              <a:buNone/>
              <a:defRPr/>
            </a:lvl7pPr>
            <a:lvl8pPr indent="0" marL="3200400" rtl="0">
              <a:spcBef>
                <a:spcPts val="0"/>
              </a:spcBef>
              <a:buFont typeface="Verdana"/>
              <a:buNone/>
              <a:defRPr/>
            </a:lvl8pPr>
            <a:lvl9pPr indent="0" marL="3657600" rtl="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04800" y="609600"/>
            <a:ext cx="8839199" cy="533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Verdana"/>
              <a:buNone/>
              <a:defRPr/>
            </a:lvl1pPr>
            <a:lvl2pPr indent="0" marL="457200" rtl="0">
              <a:spcBef>
                <a:spcPts val="0"/>
              </a:spcBef>
              <a:buFont typeface="Verdana"/>
              <a:buNone/>
              <a:defRPr/>
            </a:lvl2pPr>
            <a:lvl3pPr indent="0" marL="914400" rtl="0">
              <a:spcBef>
                <a:spcPts val="0"/>
              </a:spcBef>
              <a:buFont typeface="Verdana"/>
              <a:buNone/>
              <a:defRPr/>
            </a:lvl3pPr>
            <a:lvl4pPr indent="0" marL="1371600" rtl="0">
              <a:spcBef>
                <a:spcPts val="0"/>
              </a:spcBef>
              <a:buFont typeface="Verdana"/>
              <a:buNone/>
              <a:defRPr/>
            </a:lvl4pPr>
            <a:lvl5pPr indent="0" marL="1828800" rtl="0">
              <a:spcBef>
                <a:spcPts val="0"/>
              </a:spcBef>
              <a:buFont typeface="Verdana"/>
              <a:buNone/>
              <a:defRPr/>
            </a:lvl5pPr>
            <a:lvl6pPr indent="0" marL="2286000" rtl="0">
              <a:spcBef>
                <a:spcPts val="0"/>
              </a:spcBef>
              <a:buFont typeface="Verdana"/>
              <a:buNone/>
              <a:defRPr/>
            </a:lvl6pPr>
            <a:lvl7pPr indent="0" marL="2743200" rtl="0">
              <a:spcBef>
                <a:spcPts val="0"/>
              </a:spcBef>
              <a:buFont typeface="Verdana"/>
              <a:buNone/>
              <a:defRPr/>
            </a:lvl7pPr>
            <a:lvl8pPr indent="0" marL="3200400" rtl="0">
              <a:spcBef>
                <a:spcPts val="0"/>
              </a:spcBef>
              <a:buFont typeface="Verdana"/>
              <a:buNone/>
              <a:defRPr/>
            </a:lvl8pPr>
            <a:lvl9pPr indent="0" marL="3657600" rtl="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3" type="body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Verdana"/>
              <a:buNone/>
              <a:defRPr/>
            </a:lvl1pPr>
            <a:lvl2pPr indent="0" marL="457200" rtl="0">
              <a:spcBef>
                <a:spcPts val="0"/>
              </a:spcBef>
              <a:buFont typeface="Verdana"/>
              <a:buNone/>
              <a:defRPr/>
            </a:lvl2pPr>
            <a:lvl3pPr indent="0" marL="914400" rtl="0">
              <a:spcBef>
                <a:spcPts val="0"/>
              </a:spcBef>
              <a:buFont typeface="Verdana"/>
              <a:buNone/>
              <a:defRPr/>
            </a:lvl3pPr>
            <a:lvl4pPr indent="0" marL="1371600" rtl="0">
              <a:spcBef>
                <a:spcPts val="0"/>
              </a:spcBef>
              <a:buFont typeface="Verdana"/>
              <a:buNone/>
              <a:defRPr/>
            </a:lvl4pPr>
            <a:lvl5pPr indent="0" marL="1828800" rtl="0">
              <a:spcBef>
                <a:spcPts val="0"/>
              </a:spcBef>
              <a:buFont typeface="Verdana"/>
              <a:buNone/>
              <a:defRPr/>
            </a:lvl5pPr>
            <a:lvl6pPr indent="0" marL="2286000" rtl="0">
              <a:spcBef>
                <a:spcPts val="0"/>
              </a:spcBef>
              <a:buFont typeface="Verdana"/>
              <a:buNone/>
              <a:defRPr/>
            </a:lvl6pPr>
            <a:lvl7pPr indent="0" marL="2743200" rtl="0">
              <a:spcBef>
                <a:spcPts val="0"/>
              </a:spcBef>
              <a:buFont typeface="Verdana"/>
              <a:buNone/>
              <a:defRPr/>
            </a:lvl7pPr>
            <a:lvl8pPr indent="0" marL="3200400" rtl="0">
              <a:spcBef>
                <a:spcPts val="0"/>
              </a:spcBef>
              <a:buFont typeface="Verdana"/>
              <a:buNone/>
              <a:defRPr/>
            </a:lvl8pPr>
            <a:lvl9pPr indent="0" marL="3657600" rtl="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304800" y="609600"/>
            <a:ext cx="8839199" cy="533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81000" y="1371600"/>
            <a:ext cx="4000500" cy="4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533900" y="1371600"/>
            <a:ext cx="4000500" cy="4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Verdana"/>
              <a:buNone/>
              <a:defRPr/>
            </a:lvl1pPr>
            <a:lvl2pPr indent="0" marL="457200" rtl="0">
              <a:spcBef>
                <a:spcPts val="0"/>
              </a:spcBef>
              <a:buFont typeface="Verdana"/>
              <a:buNone/>
              <a:defRPr/>
            </a:lvl2pPr>
            <a:lvl3pPr indent="0" marL="914400" rtl="0">
              <a:spcBef>
                <a:spcPts val="0"/>
              </a:spcBef>
              <a:buFont typeface="Verdana"/>
              <a:buNone/>
              <a:defRPr/>
            </a:lvl3pPr>
            <a:lvl4pPr indent="0" marL="1371600" rtl="0">
              <a:spcBef>
                <a:spcPts val="0"/>
              </a:spcBef>
              <a:buFont typeface="Verdana"/>
              <a:buNone/>
              <a:defRPr/>
            </a:lvl4pPr>
            <a:lvl5pPr indent="0" marL="1828800" rtl="0">
              <a:spcBef>
                <a:spcPts val="0"/>
              </a:spcBef>
              <a:buFont typeface="Verdana"/>
              <a:buNone/>
              <a:defRPr/>
            </a:lvl5pPr>
            <a:lvl6pPr indent="0" marL="2286000" rtl="0">
              <a:spcBef>
                <a:spcPts val="0"/>
              </a:spcBef>
              <a:buFont typeface="Verdana"/>
              <a:buNone/>
              <a:defRPr/>
            </a:lvl6pPr>
            <a:lvl7pPr indent="0" marL="2743200" rtl="0">
              <a:spcBef>
                <a:spcPts val="0"/>
              </a:spcBef>
              <a:buFont typeface="Verdana"/>
              <a:buNone/>
              <a:defRPr/>
            </a:lvl7pPr>
            <a:lvl8pPr indent="0" marL="3200400" rtl="0">
              <a:spcBef>
                <a:spcPts val="0"/>
              </a:spcBef>
              <a:buFont typeface="Verdana"/>
              <a:buNone/>
              <a:defRPr/>
            </a:lvl8pPr>
            <a:lvl9pPr indent="0" marL="3657600" rtl="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6" Type="http://schemas.openxmlformats.org/officeDocument/2006/relationships/theme" Target="../theme/theme3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2" Type="http://schemas.openxmlformats.org/officeDocument/2006/relationships/image" Target="../media/image07.jpg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" Type="http://schemas.openxmlformats.org/officeDocument/2006/relationships/image" Target="../media/image00.jpg"/><Relationship Id="rId4" Type="http://schemas.openxmlformats.org/officeDocument/2006/relationships/slideLayout" Target="../slideLayouts/slideLayout2.xml"/><Relationship Id="rId10" Type="http://schemas.openxmlformats.org/officeDocument/2006/relationships/slideLayout" Target="../slideLayouts/slideLayout8.xml"/><Relationship Id="rId3" Type="http://schemas.openxmlformats.org/officeDocument/2006/relationships/slideLayout" Target="../slideLayouts/slideLayout1.xml"/><Relationship Id="rId11" Type="http://schemas.openxmlformats.org/officeDocument/2006/relationships/slideLayout" Target="../slideLayouts/slideLayout9.xml"/><Relationship Id="rId9" Type="http://schemas.openxmlformats.org/officeDocument/2006/relationships/slideLayout" Target="../slideLayouts/slideLayout7.xml"/><Relationship Id="rId6" Type="http://schemas.openxmlformats.org/officeDocument/2006/relationships/slideLayout" Target="../slideLayouts/slideLayout4.xml"/><Relationship Id="rId5" Type="http://schemas.openxmlformats.org/officeDocument/2006/relationships/slideLayout" Target="../slideLayouts/slideLayout3.xml"/><Relationship Id="rId8" Type="http://schemas.openxmlformats.org/officeDocument/2006/relationships/slideLayout" Target="../slideLayouts/slideLayout6.xml"/><Relationship Id="rId7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idx="1" type="body"/>
          </p:nvPr>
        </p:nvSpPr>
        <p:spPr>
          <a:xfrm>
            <a:off x="381000" y="1371600"/>
            <a:ext cx="8153399" cy="4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/>
            </a:lvl1pPr>
            <a:lvl2pPr indent="-158750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2pPr>
            <a:lvl3pPr indent="-101600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3pPr>
            <a:lvl4pPr indent="-114300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4pPr>
            <a:lvl5pPr indent="-127000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5pPr>
            <a:lvl6pPr indent="-127000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6pPr>
            <a:lvl7pPr indent="-127000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7pPr>
            <a:lvl8pPr indent="-127000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8pPr>
            <a:lvl9pPr indent="-127000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9pPr>
          </a:lstStyle>
          <a:p/>
        </p:txBody>
      </p:sp>
      <p:sp>
        <p:nvSpPr>
          <p:cNvPr id="6" name="Shape 6"/>
          <p:cNvSpPr txBox="1"/>
          <p:nvPr>
            <p:ph type="title"/>
          </p:nvPr>
        </p:nvSpPr>
        <p:spPr>
          <a:xfrm>
            <a:off x="304800" y="609600"/>
            <a:ext cx="8839199" cy="533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" name="Shape 7"/>
          <p:cNvSpPr txBox="1"/>
          <p:nvPr/>
        </p:nvSpPr>
        <p:spPr>
          <a:xfrm>
            <a:off x="6156325" y="5943600"/>
            <a:ext cx="301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Shape 8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rnd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9" name="Shape 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92299" cy="34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/>
        </p:nvSpPr>
        <p:spPr>
          <a:xfrm>
            <a:off x="8382000" y="6172200"/>
            <a:ext cx="609599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/>
        </p:nvSpPr>
        <p:spPr>
          <a:xfrm>
            <a:off x="152400" y="6172200"/>
            <a:ext cx="3084600" cy="30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t/>
            </a:r>
            <a:endParaRPr/>
          </a:p>
        </p:txBody>
      </p:sp>
      <p:cxnSp>
        <p:nvCxnSpPr>
          <p:cNvPr id="13" name="Shape 13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rnd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3" Type="http://schemas.openxmlformats.org/officeDocument/2006/relationships/image" Target="../media/image06.jp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Relationship Id="rId3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3" Type="http://schemas.openxmlformats.org/officeDocument/2006/relationships/hyperlink" Target="http://www.ijisme.org/attachments/File/v1i10/J04470911013.pdf" TargetMode="External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01.jpg"/><Relationship Id="rId3" Type="http://schemas.openxmlformats.org/officeDocument/2006/relationships/image" Target="../media/image02.jpg"/><Relationship Id="rId6" Type="http://schemas.openxmlformats.org/officeDocument/2006/relationships/image" Target="../media/image03.jpg"/><Relationship Id="rId5" Type="http://schemas.openxmlformats.org/officeDocument/2006/relationships/image" Target="../media/image05.jpg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08.png"/><Relationship Id="rId3" Type="http://schemas.openxmlformats.org/officeDocument/2006/relationships/image" Target="../media/image04.png"/><Relationship Id="rId5" Type="http://schemas.openxmlformats.org/officeDocument/2006/relationships/image" Target="../media/image09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685800" y="3034798"/>
            <a:ext cx="7772400" cy="1546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7200"/>
              <a:t>BLuEye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685800" y="446998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/>
              <a:t>Advisor: Professor Ganz</a:t>
            </a: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 b="47368" l="0" r="0" t="0"/>
          <a:stretch/>
        </p:blipFill>
        <p:spPr>
          <a:xfrm>
            <a:off x="3474737" y="1506700"/>
            <a:ext cx="2017374" cy="164107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8589150" y="6245450"/>
            <a:ext cx="4395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1800"/>
              <a:t>1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Outdoor Navigation UI Interface 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50" y="1279962"/>
            <a:ext cx="2647950" cy="471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8025" y="1283671"/>
            <a:ext cx="2647950" cy="470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9900" y="1282507"/>
            <a:ext cx="2647949" cy="470981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8589150" y="6245450"/>
            <a:ext cx="4395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10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532800" y="6198950"/>
            <a:ext cx="1106700" cy="518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Krista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457200" y="1171300"/>
            <a:ext cx="5299199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Title</a:t>
            </a:r>
          </a:p>
          <a:p>
            <a:pPr indent="-381000" lvl="0" marL="457200" rtl="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lang="en" sz="2400"/>
              <a:t>Voiceover reads the label </a:t>
            </a:r>
          </a:p>
          <a:p>
            <a:pPr indent="-381000" lvl="1" marL="914400" rtl="0">
              <a:spcBef>
                <a:spcPts val="0"/>
              </a:spcBef>
              <a:buClr>
                <a:srgbClr val="840C22"/>
              </a:buClr>
              <a:buSzPct val="100000"/>
              <a:buFont typeface="Times New Roman"/>
              <a:buChar char="➢"/>
            </a:pPr>
            <a:r>
              <a:rPr lang="en" sz="2400"/>
              <a:t>ex. “Outdoor Locations”</a:t>
            </a:r>
          </a:p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marL="0" rtl="0">
              <a:spcBef>
                <a:spcPts val="0"/>
              </a:spcBef>
              <a:buNone/>
            </a:pPr>
            <a:r>
              <a:rPr lang="en" sz="2400"/>
              <a:t>Buttons</a:t>
            </a:r>
          </a:p>
          <a:p>
            <a:pPr indent="-381000" lvl="0" marL="457200" rtl="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lang="en" sz="2400"/>
              <a:t>Voiceover reads button label + “button”</a:t>
            </a:r>
          </a:p>
          <a:p>
            <a:pPr indent="-381000" lvl="1" marL="914400" rtl="0">
              <a:spcBef>
                <a:spcPts val="0"/>
              </a:spcBef>
              <a:buClr>
                <a:srgbClr val="840C22"/>
              </a:buClr>
              <a:buSzPct val="100000"/>
              <a:buFont typeface="Times New Roman"/>
              <a:buChar char="➢"/>
            </a:pPr>
            <a:r>
              <a:rPr lang="en" sz="2400"/>
              <a:t>ex. “Marcus button”</a:t>
            </a:r>
          </a:p>
          <a:p>
            <a:pPr indent="-381000" lvl="0" marL="457200" rtl="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lang="en" sz="2400"/>
              <a:t>A hint is given to let user know what button does</a:t>
            </a:r>
          </a:p>
          <a:p>
            <a:pPr indent="-381000" lvl="1" marL="914400" rtl="0">
              <a:spcBef>
                <a:spcPts val="0"/>
              </a:spcBef>
              <a:buClr>
                <a:srgbClr val="840C22"/>
              </a:buClr>
              <a:buSzPct val="100000"/>
              <a:buFont typeface="Times New Roman"/>
              <a:buChar char="➢"/>
            </a:pPr>
            <a:r>
              <a:rPr lang="en" sz="2400"/>
              <a:t>ex. “Choose Marcus as outdoor destination.”</a:t>
            </a:r>
          </a:p>
        </p:txBody>
      </p:sp>
      <p:sp>
        <p:nvSpPr>
          <p:cNvPr id="189" name="Shape 189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Accessibility Using Voiceover 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8850" y="1297712"/>
            <a:ext cx="2647950" cy="471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/>
          <p:nvPr/>
        </p:nvSpPr>
        <p:spPr>
          <a:xfrm>
            <a:off x="5365575" y="3563950"/>
            <a:ext cx="1101300" cy="182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5365575" y="1744250"/>
            <a:ext cx="1101300" cy="182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 txBox="1"/>
          <p:nvPr/>
        </p:nvSpPr>
        <p:spPr>
          <a:xfrm>
            <a:off x="8589150" y="6245450"/>
            <a:ext cx="4395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11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532800" y="6198950"/>
            <a:ext cx="1106700" cy="518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Krista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457200" y="287971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Proposed CDR Deliverables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516500" y="1305600"/>
            <a:ext cx="8321399" cy="4246799"/>
          </a:xfrm>
          <a:prstGeom prst="rect">
            <a:avLst/>
          </a:prstGeom>
          <a:noFill/>
          <a:ln cap="flat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lang="en" sz="2400"/>
              <a:t>Indoor System</a:t>
            </a:r>
          </a:p>
          <a:p>
            <a:pPr indent="-381000" lvl="1" marL="914400" rtl="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➢"/>
            </a:pPr>
            <a:r>
              <a:rPr lang="en" sz="2400"/>
              <a:t>Program shortest path algorithm in Objective-C</a:t>
            </a:r>
          </a:p>
          <a:p>
            <a:pPr indent="-381000" lvl="1" marL="914400" rtl="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➢"/>
            </a:pPr>
            <a:r>
              <a:rPr lang="en" sz="2400"/>
              <a:t>Instruction generation</a:t>
            </a:r>
          </a:p>
          <a:p>
            <a:pPr indent="-381000" lvl="1" marL="914400" rtl="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➢"/>
            </a:pPr>
            <a:r>
              <a:rPr lang="en" sz="2400"/>
              <a:t>Voiceover</a:t>
            </a:r>
          </a:p>
          <a:p>
            <a:pPr indent="-381000" lvl="1" marL="914400" rtl="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➢"/>
            </a:pPr>
            <a:r>
              <a:rPr lang="en" sz="2400"/>
              <a:t>User location (localization) complete</a:t>
            </a:r>
          </a:p>
          <a:p>
            <a:pPr indent="-381000" lvl="1" marL="914400" rtl="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➢"/>
            </a:pPr>
            <a:r>
              <a:rPr lang="en" sz="2400"/>
              <a:t>Improved accuracy with RSSI values</a:t>
            </a:r>
          </a:p>
          <a:p>
            <a:pPr indent="-381000" lvl="0" marL="457200" rtl="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lang="en" sz="2400"/>
              <a:t>Outdoor System</a:t>
            </a:r>
          </a:p>
          <a:p>
            <a:pPr indent="-381000" lvl="1" marL="914400" rtl="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➢"/>
            </a:pPr>
            <a:r>
              <a:rPr lang="en" sz="2400"/>
              <a:t>Estimote RSSI Characterization</a:t>
            </a:r>
          </a:p>
          <a:p>
            <a:pPr indent="-381000" lvl="1" marL="914400" rtl="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➢"/>
            </a:pPr>
            <a:r>
              <a:rPr lang="en" sz="2400"/>
              <a:t>Localization complete</a:t>
            </a:r>
          </a:p>
          <a:p>
            <a:pPr indent="-381000" lvl="1" marL="914400" rtl="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➢"/>
            </a:pPr>
            <a:r>
              <a:rPr lang="en" sz="2400"/>
              <a:t>Instruction generation</a:t>
            </a:r>
          </a:p>
          <a:p>
            <a:pPr indent="-381000" lvl="1" marL="914400" rtl="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➢"/>
            </a:pPr>
            <a:r>
              <a:rPr lang="en" sz="2400"/>
              <a:t>Voiceover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01" name="Shape 201"/>
          <p:cNvSpPr txBox="1"/>
          <p:nvPr/>
        </p:nvSpPr>
        <p:spPr>
          <a:xfrm>
            <a:off x="8589150" y="6245450"/>
            <a:ext cx="4395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12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532800" y="6198950"/>
            <a:ext cx="3633900" cy="518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Steve, Tom, Divya, Krista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457200" y="2675700"/>
            <a:ext cx="8229600" cy="191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marL="152400" algn="ctr">
              <a:spcBef>
                <a:spcPts val="0"/>
              </a:spcBef>
              <a:buNone/>
            </a:pPr>
            <a:r>
              <a:rPr b="1" lang="en" sz="7200"/>
              <a:t>Demo Time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8589150" y="6245450"/>
            <a:ext cx="4395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13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/>
              <a:t>FDR </a:t>
            </a:r>
            <a:r>
              <a:rPr lang="en" sz="3600">
                <a:solidFill>
                  <a:schemeClr val="dk1"/>
                </a:solidFill>
              </a:rPr>
              <a:t>Deliverables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457200" y="1600200"/>
            <a:ext cx="8229600" cy="211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980000"/>
              </a:buClr>
              <a:buSzPct val="100000"/>
              <a:buFont typeface="Arial"/>
              <a:buChar char="❖"/>
            </a:pPr>
            <a:r>
              <a:rPr lang="en" sz="2400">
                <a:solidFill>
                  <a:schemeClr val="dk1"/>
                </a:solidFill>
              </a:rPr>
              <a:t>Deploy Estimote beacons in the lobby Marcus</a:t>
            </a:r>
          </a:p>
          <a:p>
            <a:pPr indent="-381000" lvl="0" marL="457200" rtl="0">
              <a:spcBef>
                <a:spcPts val="0"/>
              </a:spcBef>
              <a:buClr>
                <a:srgbClr val="980000"/>
              </a:buClr>
              <a:buSzPct val="100000"/>
              <a:buFont typeface="Arial"/>
              <a:buChar char="❖"/>
            </a:pPr>
            <a:r>
              <a:rPr lang="en" sz="2400">
                <a:solidFill>
                  <a:schemeClr val="dk1"/>
                </a:solidFill>
              </a:rPr>
              <a:t>Optimize Localization: Indoor &amp; Outdoor</a:t>
            </a:r>
          </a:p>
          <a:p>
            <a:pPr indent="-381000" lvl="0" marL="457200" rtl="0">
              <a:spcBef>
                <a:spcPts val="0"/>
              </a:spcBef>
              <a:buClr>
                <a:srgbClr val="980000"/>
              </a:buClr>
              <a:buSzPct val="100000"/>
              <a:buFont typeface="Noto Symbol"/>
              <a:buChar char="❖"/>
            </a:pPr>
            <a:r>
              <a:rPr lang="en" sz="2400">
                <a:solidFill>
                  <a:schemeClr val="dk1"/>
                </a:solidFill>
              </a:rPr>
              <a:t>Smooth Transition between Indoor and Outdoor</a:t>
            </a:r>
          </a:p>
          <a:p>
            <a:pPr indent="-381000" lvl="0" marL="457200" rtl="0">
              <a:spcBef>
                <a:spcPts val="0"/>
              </a:spcBef>
              <a:buClr>
                <a:srgbClr val="980000"/>
              </a:buClr>
              <a:buSzPct val="100000"/>
              <a:buFont typeface="Noto Symbol"/>
              <a:buChar char="❖"/>
            </a:pPr>
            <a:r>
              <a:rPr lang="en" sz="2400">
                <a:solidFill>
                  <a:schemeClr val="dk1"/>
                </a:solidFill>
              </a:rPr>
              <a:t>Real Time Navigation Instruction Accuracy both Indoor and Outdoor</a:t>
            </a:r>
          </a:p>
          <a:p>
            <a:pPr indent="-381000" lvl="0" marL="457200" rtl="0">
              <a:spcBef>
                <a:spcPts val="0"/>
              </a:spcBef>
              <a:buClr>
                <a:srgbClr val="980000"/>
              </a:buClr>
              <a:buSzPct val="100000"/>
              <a:buFont typeface="Noto Symbol"/>
              <a:buChar char="❖"/>
            </a:pPr>
            <a:r>
              <a:rPr lang="en" sz="2400">
                <a:solidFill>
                  <a:schemeClr val="dk1"/>
                </a:solidFill>
              </a:rPr>
              <a:t>Additional Testing to improve accuracy  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8589150" y="6245450"/>
            <a:ext cx="4395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14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Individual Responsibilities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457200" y="2159500"/>
            <a:ext cx="8229600" cy="3286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marL="152400" rtl="0">
              <a:spcBef>
                <a:spcPts val="0"/>
              </a:spcBef>
              <a:buNone/>
            </a:pPr>
            <a:r>
              <a:rPr lang="en" sz="2400"/>
              <a:t>Krista:</a:t>
            </a:r>
          </a:p>
          <a:p>
            <a:pPr indent="-381000" lvl="0" marL="914400" rtl="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lang="en" sz="2400"/>
              <a:t>Improve Real Time Navigation Instructions for Outdoor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lang="en" sz="2400"/>
              <a:t>  Divya:</a:t>
            </a:r>
          </a:p>
          <a:p>
            <a:pPr indent="-381000" lvl="0" marL="914400" rtl="0">
              <a:spcBef>
                <a:spcPts val="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lang="en" sz="2400"/>
              <a:t>Improve Real Time Navigation Instructions for Indoor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222" name="Shape 222"/>
          <p:cNvSpPr txBox="1"/>
          <p:nvPr/>
        </p:nvSpPr>
        <p:spPr>
          <a:xfrm>
            <a:off x="8589150" y="6245450"/>
            <a:ext cx="4395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15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Individual Responsibilities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457200" y="2065200"/>
            <a:ext cx="8229600" cy="272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152400" rtl="0">
              <a:spcBef>
                <a:spcPts val="0"/>
              </a:spcBef>
              <a:buNone/>
            </a:pPr>
            <a:r>
              <a:rPr lang="en" sz="2400"/>
              <a:t>Steve:</a:t>
            </a:r>
          </a:p>
          <a:p>
            <a:pPr indent="-381000" lvl="0" marL="914400" rtl="0">
              <a:spcBef>
                <a:spcPts val="0"/>
              </a:spcBef>
              <a:buClr>
                <a:srgbClr val="980000"/>
              </a:buClr>
              <a:buSzPct val="100000"/>
              <a:buFont typeface="Noto Symbol"/>
              <a:buChar char="❖"/>
            </a:pPr>
            <a:r>
              <a:rPr lang="en" sz="2400"/>
              <a:t>Optimize Outdoor Localization</a:t>
            </a:r>
          </a:p>
          <a:p>
            <a:pPr indent="-381000" lvl="0" marL="914400" rtl="0">
              <a:spcBef>
                <a:spcPts val="0"/>
              </a:spcBef>
              <a:buClr>
                <a:srgbClr val="980000"/>
              </a:buClr>
              <a:buSzPct val="100000"/>
              <a:buFont typeface="Noto Symbol"/>
              <a:buChar char="❖"/>
            </a:pPr>
            <a:r>
              <a:rPr lang="en" sz="2400"/>
              <a:t>Smooth Transition between Indoor and Outdoor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lang="en" sz="2400"/>
              <a:t>  Tom:</a:t>
            </a:r>
          </a:p>
          <a:p>
            <a:pPr indent="-381000" lvl="0" marL="914400" rtl="0">
              <a:spcBef>
                <a:spcPts val="0"/>
              </a:spcBef>
              <a:buClr>
                <a:srgbClr val="980000"/>
              </a:buClr>
              <a:buSzPct val="100000"/>
              <a:buFont typeface="Noto Symbol"/>
              <a:buChar char="❖"/>
            </a:pPr>
            <a:r>
              <a:rPr lang="en" sz="2400"/>
              <a:t>Optimize Indoor Localization</a:t>
            </a:r>
          </a:p>
          <a:p>
            <a:pPr indent="-381000" lvl="0" marL="914400" rtl="0">
              <a:spcBef>
                <a:spcPts val="0"/>
              </a:spcBef>
              <a:buClr>
                <a:srgbClr val="980000"/>
              </a:buClr>
              <a:buSzPct val="100000"/>
              <a:buFont typeface="Noto Symbol"/>
              <a:buChar char="❖"/>
            </a:pPr>
            <a:r>
              <a:rPr lang="en" sz="2400"/>
              <a:t>Deploy Estimote Beacons in the lobby of Marcus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229" name="Shape 229"/>
          <p:cNvSpPr txBox="1"/>
          <p:nvPr/>
        </p:nvSpPr>
        <p:spPr>
          <a:xfrm>
            <a:off x="8589150" y="6245450"/>
            <a:ext cx="4395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16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457200" y="2665500"/>
            <a:ext cx="8229600" cy="1236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n" sz="7200"/>
              <a:t>Questions?</a:t>
            </a:r>
          </a:p>
          <a:p>
            <a:pPr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 txBox="1"/>
          <p:nvPr/>
        </p:nvSpPr>
        <p:spPr>
          <a:xfrm>
            <a:off x="8589150" y="6245450"/>
            <a:ext cx="4395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17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RSSI Characterization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609450" y="1278700"/>
            <a:ext cx="7925100" cy="4204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980000"/>
              </a:buClr>
              <a:buSzPct val="100000"/>
              <a:buFont typeface="Arial"/>
              <a:buChar char="❖"/>
            </a:pPr>
            <a:r>
              <a:rPr lang="en" sz="2400"/>
              <a:t>General model for characterizing RSSI values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	RSSI[dBm] = -10nlog(d) +A[dBm]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		d = distance from beacon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		n = constant dependent on environment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2400"/>
              <a:t>		A[dBm] = RSSI value measured 1 meter from </a:t>
            </a:r>
          </a:p>
          <a:p>
            <a:pPr indent="457200" lvl="0" marL="457200" rtl="0">
              <a:spcBef>
                <a:spcPts val="0"/>
              </a:spcBef>
              <a:buNone/>
            </a:pPr>
            <a:r>
              <a:rPr lang="en" sz="2400"/>
              <a:t>beacon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42" name="Shape 242"/>
          <p:cNvSpPr txBox="1"/>
          <p:nvPr/>
        </p:nvSpPr>
        <p:spPr>
          <a:xfrm>
            <a:off x="0" y="5355300"/>
            <a:ext cx="4819800" cy="64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190500" lvl="0" marL="342900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“Trilateration Based Localization Algorithm for Wireless Sensor Network”</a:t>
            </a:r>
          </a:p>
          <a:p>
            <a:pPr indent="-190500" lvl="0" marL="342900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chemeClr val="dk1"/>
                </a:solidFill>
                <a:hlinkClick r:id="rId3"/>
              </a:rPr>
              <a:t>http://www.ijisme.org/attachments/File/v1i10/J04470911013.pdf</a:t>
            </a:r>
          </a:p>
          <a:p>
            <a:pPr indent="-190500" lvl="0" marL="342900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Oguejiofor O.S., Aniedu A.N., Ejiofor H.C., Okolibe A.U.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8589150" y="6245450"/>
            <a:ext cx="4395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18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457200" y="6133775"/>
            <a:ext cx="7266300" cy="427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RSSI characterization</a:t>
            </a:r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13377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/>
        </p:nvSpPr>
        <p:spPr>
          <a:xfrm>
            <a:off x="8589150" y="6245450"/>
            <a:ext cx="4395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19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</a:rPr>
              <a:t>Team Members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7600" y="1485449"/>
            <a:ext cx="1614899" cy="215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2125" y="1486749"/>
            <a:ext cx="1614902" cy="215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0050" y="1487099"/>
            <a:ext cx="1614900" cy="215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6600" y="1487000"/>
            <a:ext cx="1614898" cy="215210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2472125" y="3710950"/>
            <a:ext cx="1684199" cy="235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/>
              <a:t>Steve Fialli, EE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RSSI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b="1" lang="en">
                <a:solidFill>
                  <a:schemeClr val="dk1"/>
                </a:solidFill>
              </a:rPr>
              <a:t>Characterization,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Localization methods,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Indoor Beacon Deployment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72" name="Shape 72"/>
          <p:cNvSpPr txBox="1"/>
          <p:nvPr/>
        </p:nvSpPr>
        <p:spPr>
          <a:xfrm>
            <a:off x="4870100" y="3710950"/>
            <a:ext cx="1530600" cy="235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/>
              <a:t>Krista Lohr, CSE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/>
              <a:t>Outdoor Voice Instructions, Accessibility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286600" y="3707725"/>
            <a:ext cx="1614899" cy="235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/>
              <a:t>Tom Kelly, EE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Integration of subsystems, Localization methods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74" name="Shape 74"/>
          <p:cNvSpPr txBox="1"/>
          <p:nvPr/>
        </p:nvSpPr>
        <p:spPr>
          <a:xfrm>
            <a:off x="6985500" y="3768625"/>
            <a:ext cx="1614899" cy="1433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/>
              <a:t>Divya Reddy, CSE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/>
              <a:t>Indoor Voice Instructions, Indoor Map Integration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/>
        </p:nvSpPr>
        <p:spPr>
          <a:xfrm>
            <a:off x="8589150" y="6245450"/>
            <a:ext cx="4395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2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RSSI Data</a:t>
            </a:r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84" y="1341749"/>
            <a:ext cx="7753239" cy="464914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/>
        </p:nvSpPr>
        <p:spPr>
          <a:xfrm>
            <a:off x="457200" y="6133775"/>
            <a:ext cx="7492800" cy="427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RSSI characterization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8589150" y="6245450"/>
            <a:ext cx="4395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20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00" y="2052300"/>
            <a:ext cx="4807425" cy="3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 rotWithShape="1">
          <a:blip r:embed="rId4">
            <a:alphaModFix/>
          </a:blip>
          <a:srcRect b="0" l="0" r="26627" t="0"/>
          <a:stretch/>
        </p:blipFill>
        <p:spPr>
          <a:xfrm>
            <a:off x="4975025" y="2132725"/>
            <a:ext cx="3959499" cy="351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587450" y="1475625"/>
            <a:ext cx="3729599" cy="518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Indoor (Gimbal) Beacons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4822450" y="1446837"/>
            <a:ext cx="4043700" cy="65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Outdoor (Estimote) Beacons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1833612" y="5652350"/>
            <a:ext cx="1475400" cy="518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n = 2.78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5944150" y="5681225"/>
            <a:ext cx="1800299" cy="518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n = 3.28 ?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8589150" y="6245450"/>
            <a:ext cx="4395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21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</a:rPr>
              <a:t>BLuEye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457200" y="12381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lang="en" sz="2400">
                <a:solidFill>
                  <a:schemeClr val="dk1"/>
                </a:solidFill>
              </a:rPr>
              <a:t>System of short and long range Bluetooth Low Energy (BLE) beacons set up in Marcus Hall and Engineering Quad.</a:t>
            </a:r>
          </a:p>
          <a:p>
            <a:pPr indent="-381000" lvl="0" marL="457200" rtl="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lang="en" sz="2400">
                <a:solidFill>
                  <a:schemeClr val="dk1"/>
                </a:solidFill>
              </a:rPr>
              <a:t>BLE compatible device application communicates with beacons.</a:t>
            </a:r>
          </a:p>
          <a:p>
            <a:pPr indent="-381000" lvl="0" marL="457200" rtl="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lang="en" sz="2400">
                <a:solidFill>
                  <a:schemeClr val="dk1"/>
                </a:solidFill>
              </a:rPr>
              <a:t>Vision Free User Interface</a:t>
            </a:r>
          </a:p>
          <a:p>
            <a:pPr indent="-381000" lvl="0" marL="457200" rtl="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lang="en" sz="2400">
                <a:solidFill>
                  <a:schemeClr val="dk1"/>
                </a:solidFill>
              </a:rPr>
              <a:t>Localization calculated using </a:t>
            </a:r>
          </a:p>
          <a:p>
            <a:pPr indent="-381000" lvl="1" marL="914400" rtl="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➢"/>
            </a:pPr>
            <a:r>
              <a:rPr lang="en" sz="2400">
                <a:solidFill>
                  <a:schemeClr val="dk1"/>
                </a:solidFill>
              </a:rPr>
              <a:t>RSSI values from beacons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Arial"/>
              <a:buChar char="➢"/>
            </a:pPr>
            <a:r>
              <a:rPr lang="en" sz="2400">
                <a:solidFill>
                  <a:schemeClr val="dk1"/>
                </a:solidFill>
              </a:rPr>
              <a:t>Algorithms in application compute shortest path to destination.</a:t>
            </a:r>
          </a:p>
          <a:p>
            <a:pPr indent="-381000" lvl="1" marL="91440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➢"/>
            </a:pPr>
            <a:r>
              <a:rPr lang="en" sz="2400">
                <a:solidFill>
                  <a:schemeClr val="dk1"/>
                </a:solidFill>
              </a:rPr>
              <a:t>Translated to voice instructions.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8589150" y="6245450"/>
            <a:ext cx="4395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3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532800" y="6198950"/>
            <a:ext cx="1106700" cy="518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Steve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</a:rPr>
              <a:t>Scenario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57200" y="1417950"/>
            <a:ext cx="8229600" cy="4402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lang="en" sz="2400">
                <a:solidFill>
                  <a:schemeClr val="dk1"/>
                </a:solidFill>
              </a:rPr>
              <a:t>User arrives in environment covered by our system and opens device application</a:t>
            </a:r>
          </a:p>
          <a:p>
            <a:pPr indent="-381000" lvl="0" marL="457200" rtl="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lang="en" sz="2400">
                <a:solidFill>
                  <a:schemeClr val="dk1"/>
                </a:solidFill>
              </a:rPr>
              <a:t>User navigates application using assistive technology (i.e. Voiceover) and chooses from a list of destinations (indoor or outdoor).</a:t>
            </a:r>
          </a:p>
          <a:p>
            <a:pPr indent="-381000" lvl="0" marL="457200" rtl="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lang="en" sz="2400">
                <a:solidFill>
                  <a:schemeClr val="dk1"/>
                </a:solidFill>
              </a:rPr>
              <a:t>User receives frequent voice instructions to direct toward destination.</a:t>
            </a:r>
          </a:p>
          <a:p>
            <a:pPr indent="-381000" lvl="1" marL="914400" rtl="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➢"/>
            </a:pPr>
            <a:r>
              <a:rPr lang="en" sz="2400">
                <a:solidFill>
                  <a:schemeClr val="dk1"/>
                </a:solidFill>
              </a:rPr>
              <a:t>Instructions include direction and distance.</a:t>
            </a:r>
          </a:p>
          <a:p>
            <a:pPr indent="-381000" lvl="0" marL="45720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lang="en" sz="2400">
                <a:solidFill>
                  <a:schemeClr val="dk1"/>
                </a:solidFill>
              </a:rPr>
              <a:t>Notification when user arrives at destination.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8589150" y="6245450"/>
            <a:ext cx="4395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4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532800" y="6198950"/>
            <a:ext cx="1106700" cy="518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Tom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539325" y="28574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/>
              <a:t>System Design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4800"/>
              <a:t>Overview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8589150" y="6245450"/>
            <a:ext cx="4395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5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Indoor Block Diagram</a:t>
            </a:r>
          </a:p>
        </p:txBody>
      </p:sp>
      <p:sp>
        <p:nvSpPr>
          <p:cNvPr id="103" name="Shape 103"/>
          <p:cNvSpPr/>
          <p:nvPr/>
        </p:nvSpPr>
        <p:spPr>
          <a:xfrm>
            <a:off x="457200" y="1417950"/>
            <a:ext cx="8229600" cy="3531899"/>
          </a:xfrm>
          <a:prstGeom prst="rect">
            <a:avLst/>
          </a:prstGeom>
          <a:noFill/>
          <a:ln cap="flat" w="2857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3682600" y="5114587"/>
            <a:ext cx="1550700" cy="831299"/>
          </a:xfrm>
          <a:prstGeom prst="rect">
            <a:avLst/>
          </a:prstGeom>
          <a:noFill/>
          <a:ln cap="flat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Digital Space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1799675" y="2750387"/>
            <a:ext cx="1550700" cy="831299"/>
          </a:xfrm>
          <a:prstGeom prst="rect">
            <a:avLst/>
          </a:prstGeom>
          <a:noFill/>
          <a:ln cap="flat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Voiceover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457200" y="1417950"/>
            <a:ext cx="1430399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Real Time</a:t>
            </a:r>
          </a:p>
        </p:txBody>
      </p:sp>
      <p:cxnSp>
        <p:nvCxnSpPr>
          <p:cNvPr id="107" name="Shape 107"/>
          <p:cNvCxnSpPr>
            <a:stCxn id="104" idx="0"/>
            <a:endCxn id="108" idx="2"/>
          </p:cNvCxnSpPr>
          <p:nvPr/>
        </p:nvCxnSpPr>
        <p:spPr>
          <a:xfrm rot="10800000">
            <a:off x="4457950" y="4819687"/>
            <a:ext cx="0" cy="294900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9" name="Shape 109"/>
          <p:cNvSpPr txBox="1"/>
          <p:nvPr/>
        </p:nvSpPr>
        <p:spPr>
          <a:xfrm>
            <a:off x="1799675" y="1684575"/>
            <a:ext cx="1550700" cy="799200"/>
          </a:xfrm>
          <a:prstGeom prst="rect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User</a:t>
            </a:r>
          </a:p>
        </p:txBody>
      </p:sp>
      <p:cxnSp>
        <p:nvCxnSpPr>
          <p:cNvPr id="110" name="Shape 110"/>
          <p:cNvCxnSpPr>
            <a:stCxn id="111" idx="2"/>
            <a:endCxn id="108" idx="0"/>
          </p:cNvCxnSpPr>
          <p:nvPr/>
        </p:nvCxnSpPr>
        <p:spPr>
          <a:xfrm>
            <a:off x="4457950" y="2648587"/>
            <a:ext cx="0" cy="1027800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1" name="Shape 111"/>
          <p:cNvSpPr txBox="1"/>
          <p:nvPr/>
        </p:nvSpPr>
        <p:spPr>
          <a:xfrm>
            <a:off x="3682600" y="1561087"/>
            <a:ext cx="1550700" cy="1087500"/>
          </a:xfrm>
          <a:prstGeom prst="rect">
            <a:avLst/>
          </a:prstGeom>
          <a:noFill/>
          <a:ln cap="flat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Visionless User Interface</a:t>
            </a:r>
          </a:p>
        </p:txBody>
      </p:sp>
      <p:cxnSp>
        <p:nvCxnSpPr>
          <p:cNvPr id="112" name="Shape 112"/>
          <p:cNvCxnSpPr>
            <a:stCxn id="108" idx="1"/>
            <a:endCxn id="113" idx="3"/>
          </p:cNvCxnSpPr>
          <p:nvPr/>
        </p:nvCxnSpPr>
        <p:spPr>
          <a:xfrm rot="10800000">
            <a:off x="3350500" y="4247924"/>
            <a:ext cx="332100" cy="0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4" name="Shape 114"/>
          <p:cNvSpPr txBox="1"/>
          <p:nvPr/>
        </p:nvSpPr>
        <p:spPr>
          <a:xfrm>
            <a:off x="6169425" y="1561087"/>
            <a:ext cx="1550700" cy="1087500"/>
          </a:xfrm>
          <a:prstGeom prst="rect">
            <a:avLst/>
          </a:prstGeom>
          <a:noFill/>
          <a:ln cap="flat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Gimbal Series 10 BLE Beacon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3682600" y="3676275"/>
            <a:ext cx="1550700" cy="1143299"/>
          </a:xfrm>
          <a:prstGeom prst="rect">
            <a:avLst/>
          </a:prstGeom>
          <a:noFill/>
          <a:ln cap="flat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Shortest Path Algorithm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4451950" y="2911100"/>
            <a:ext cx="10875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choose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destination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1799675" y="3848325"/>
            <a:ext cx="1550700" cy="799200"/>
          </a:xfrm>
          <a:prstGeom prst="rect">
            <a:avLst/>
          </a:prstGeom>
          <a:noFill/>
          <a:ln cap="flat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Instruction Generation</a:t>
            </a:r>
          </a:p>
        </p:txBody>
      </p:sp>
      <p:cxnSp>
        <p:nvCxnSpPr>
          <p:cNvPr id="116" name="Shape 116"/>
          <p:cNvCxnSpPr>
            <a:stCxn id="113" idx="0"/>
            <a:endCxn id="105" idx="2"/>
          </p:cNvCxnSpPr>
          <p:nvPr/>
        </p:nvCxnSpPr>
        <p:spPr>
          <a:xfrm rot="10800000">
            <a:off x="2575025" y="3581625"/>
            <a:ext cx="0" cy="266700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7" name="Shape 117"/>
          <p:cNvCxnSpPr>
            <a:stCxn id="105" idx="0"/>
            <a:endCxn id="109" idx="2"/>
          </p:cNvCxnSpPr>
          <p:nvPr/>
        </p:nvCxnSpPr>
        <p:spPr>
          <a:xfrm rot="10800000">
            <a:off x="2575025" y="2483687"/>
            <a:ext cx="0" cy="266700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8" name="Shape 118"/>
          <p:cNvSpPr txBox="1"/>
          <p:nvPr/>
        </p:nvSpPr>
        <p:spPr>
          <a:xfrm>
            <a:off x="6139412" y="3832275"/>
            <a:ext cx="1598699" cy="831299"/>
          </a:xfrm>
          <a:prstGeom prst="rect">
            <a:avLst/>
          </a:prstGeom>
          <a:noFill/>
          <a:ln cap="flat" w="28575">
            <a:solidFill>
              <a:srgbClr val="00CC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Localization</a:t>
            </a:r>
          </a:p>
        </p:txBody>
      </p:sp>
      <p:cxnSp>
        <p:nvCxnSpPr>
          <p:cNvPr id="119" name="Shape 119"/>
          <p:cNvCxnSpPr>
            <a:stCxn id="118" idx="1"/>
            <a:endCxn id="108" idx="3"/>
          </p:cNvCxnSpPr>
          <p:nvPr/>
        </p:nvCxnSpPr>
        <p:spPr>
          <a:xfrm rot="10800000">
            <a:off x="5233412" y="4247924"/>
            <a:ext cx="906000" cy="0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20" name="Shape 120"/>
          <p:cNvSpPr txBox="1"/>
          <p:nvPr/>
        </p:nvSpPr>
        <p:spPr>
          <a:xfrm>
            <a:off x="5230412" y="4040012"/>
            <a:ext cx="9119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user location</a:t>
            </a:r>
          </a:p>
        </p:txBody>
      </p:sp>
      <p:cxnSp>
        <p:nvCxnSpPr>
          <p:cNvPr id="121" name="Shape 121"/>
          <p:cNvCxnSpPr>
            <a:stCxn id="114" idx="2"/>
            <a:endCxn id="118" idx="0"/>
          </p:cNvCxnSpPr>
          <p:nvPr/>
        </p:nvCxnSpPr>
        <p:spPr>
          <a:xfrm flipH="1">
            <a:off x="6938775" y="2648587"/>
            <a:ext cx="6000" cy="1183800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22" name="Shape 122"/>
          <p:cNvSpPr txBox="1"/>
          <p:nvPr/>
        </p:nvSpPr>
        <p:spPr>
          <a:xfrm>
            <a:off x="5986875" y="5114600"/>
            <a:ext cx="1903799" cy="831299"/>
          </a:xfrm>
          <a:prstGeom prst="rect">
            <a:avLst/>
          </a:prstGeom>
          <a:noFill/>
          <a:ln cap="flat" w="28575">
            <a:solidFill>
              <a:srgbClr val="00CC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Gimbal RSSI Characterization</a:t>
            </a:r>
          </a:p>
        </p:txBody>
      </p:sp>
      <p:cxnSp>
        <p:nvCxnSpPr>
          <p:cNvPr id="123" name="Shape 123"/>
          <p:cNvCxnSpPr>
            <a:stCxn id="122" idx="0"/>
            <a:endCxn id="118" idx="2"/>
          </p:cNvCxnSpPr>
          <p:nvPr/>
        </p:nvCxnSpPr>
        <p:spPr>
          <a:xfrm rot="10800000">
            <a:off x="6938774" y="4663700"/>
            <a:ext cx="0" cy="450900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24" name="Shape 124"/>
          <p:cNvSpPr txBox="1"/>
          <p:nvPr/>
        </p:nvSpPr>
        <p:spPr>
          <a:xfrm>
            <a:off x="457200" y="4949850"/>
            <a:ext cx="1430399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Offline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8589150" y="6245450"/>
            <a:ext cx="4395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6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532800" y="6198950"/>
            <a:ext cx="2732399" cy="518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Steve, Tom, Divya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Indoor Navigation Choices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375" y="1227350"/>
            <a:ext cx="7262499" cy="482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8589150" y="6245450"/>
            <a:ext cx="4395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7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532800" y="6198950"/>
            <a:ext cx="1106700" cy="518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Divya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Indoor Navigation UI Interface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100" y="1345825"/>
            <a:ext cx="2588510" cy="47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8975" y="1345825"/>
            <a:ext cx="2792841" cy="47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7312" y="1345824"/>
            <a:ext cx="2672848" cy="47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8589150" y="6245450"/>
            <a:ext cx="4395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8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532800" y="6198950"/>
            <a:ext cx="1106700" cy="518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Divya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Outdoor Block Diagram</a:t>
            </a:r>
          </a:p>
        </p:txBody>
      </p:sp>
      <p:sp>
        <p:nvSpPr>
          <p:cNvPr id="150" name="Shape 150"/>
          <p:cNvSpPr/>
          <p:nvPr/>
        </p:nvSpPr>
        <p:spPr>
          <a:xfrm>
            <a:off x="457200" y="1417950"/>
            <a:ext cx="8229600" cy="3531899"/>
          </a:xfrm>
          <a:prstGeom prst="rect">
            <a:avLst/>
          </a:prstGeom>
          <a:noFill/>
          <a:ln cap="flat" w="2857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 txBox="1"/>
          <p:nvPr/>
        </p:nvSpPr>
        <p:spPr>
          <a:xfrm>
            <a:off x="5632875" y="2742362"/>
            <a:ext cx="1550700" cy="831299"/>
          </a:xfrm>
          <a:prstGeom prst="rect">
            <a:avLst/>
          </a:prstGeom>
          <a:noFill/>
          <a:ln cap="flat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GPS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1799675" y="2750387"/>
            <a:ext cx="1550700" cy="831299"/>
          </a:xfrm>
          <a:prstGeom prst="rect">
            <a:avLst/>
          </a:prstGeom>
          <a:noFill/>
          <a:ln cap="flat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Voiceover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457200" y="1417950"/>
            <a:ext cx="1430399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Real Time</a:t>
            </a:r>
          </a:p>
        </p:txBody>
      </p:sp>
      <p:cxnSp>
        <p:nvCxnSpPr>
          <p:cNvPr id="154" name="Shape 154"/>
          <p:cNvCxnSpPr>
            <a:stCxn id="151" idx="3"/>
            <a:endCxn id="155" idx="0"/>
          </p:cNvCxnSpPr>
          <p:nvPr/>
        </p:nvCxnSpPr>
        <p:spPr>
          <a:xfrm>
            <a:off x="7183575" y="3158012"/>
            <a:ext cx="530400" cy="674399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56" name="Shape 156"/>
          <p:cNvSpPr txBox="1"/>
          <p:nvPr/>
        </p:nvSpPr>
        <p:spPr>
          <a:xfrm>
            <a:off x="1799675" y="1684575"/>
            <a:ext cx="1550700" cy="799200"/>
          </a:xfrm>
          <a:prstGeom prst="rect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User</a:t>
            </a:r>
          </a:p>
        </p:txBody>
      </p:sp>
      <p:cxnSp>
        <p:nvCxnSpPr>
          <p:cNvPr id="157" name="Shape 157"/>
          <p:cNvCxnSpPr>
            <a:stCxn id="158" idx="2"/>
            <a:endCxn id="159" idx="0"/>
          </p:cNvCxnSpPr>
          <p:nvPr/>
        </p:nvCxnSpPr>
        <p:spPr>
          <a:xfrm>
            <a:off x="4457950" y="2648587"/>
            <a:ext cx="0" cy="1027800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58" name="Shape 158"/>
          <p:cNvSpPr txBox="1"/>
          <p:nvPr/>
        </p:nvSpPr>
        <p:spPr>
          <a:xfrm>
            <a:off x="3682600" y="1561087"/>
            <a:ext cx="1550700" cy="1087500"/>
          </a:xfrm>
          <a:prstGeom prst="rect">
            <a:avLst/>
          </a:prstGeom>
          <a:noFill/>
          <a:ln cap="flat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Visionless User Interface</a:t>
            </a:r>
          </a:p>
        </p:txBody>
      </p:sp>
      <p:cxnSp>
        <p:nvCxnSpPr>
          <p:cNvPr id="160" name="Shape 160"/>
          <p:cNvCxnSpPr>
            <a:stCxn id="159" idx="1"/>
            <a:endCxn id="161" idx="3"/>
          </p:cNvCxnSpPr>
          <p:nvPr/>
        </p:nvCxnSpPr>
        <p:spPr>
          <a:xfrm rot="10800000">
            <a:off x="3350500" y="4247924"/>
            <a:ext cx="332100" cy="0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62" name="Shape 162"/>
          <p:cNvSpPr txBox="1"/>
          <p:nvPr/>
        </p:nvSpPr>
        <p:spPr>
          <a:xfrm>
            <a:off x="6938775" y="1684571"/>
            <a:ext cx="1550700" cy="799200"/>
          </a:xfrm>
          <a:prstGeom prst="rect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Estimote BLE Beacon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3682600" y="3676275"/>
            <a:ext cx="1550700" cy="1143299"/>
          </a:xfrm>
          <a:prstGeom prst="rect">
            <a:avLst/>
          </a:prstGeom>
          <a:noFill/>
          <a:ln cap="flat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Shortest Path Algorithm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4451950" y="2911100"/>
            <a:ext cx="10875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choose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destination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1799675" y="3848325"/>
            <a:ext cx="1550700" cy="799200"/>
          </a:xfrm>
          <a:prstGeom prst="rect">
            <a:avLst/>
          </a:prstGeom>
          <a:noFill/>
          <a:ln cap="flat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Instruction Generation</a:t>
            </a:r>
          </a:p>
        </p:txBody>
      </p:sp>
      <p:cxnSp>
        <p:nvCxnSpPr>
          <p:cNvPr id="164" name="Shape 164"/>
          <p:cNvCxnSpPr>
            <a:stCxn id="161" idx="0"/>
            <a:endCxn id="152" idx="2"/>
          </p:cNvCxnSpPr>
          <p:nvPr/>
        </p:nvCxnSpPr>
        <p:spPr>
          <a:xfrm rot="10800000">
            <a:off x="2575025" y="3581625"/>
            <a:ext cx="0" cy="266700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65" name="Shape 165"/>
          <p:cNvCxnSpPr>
            <a:stCxn id="152" idx="0"/>
            <a:endCxn id="156" idx="2"/>
          </p:cNvCxnSpPr>
          <p:nvPr/>
        </p:nvCxnSpPr>
        <p:spPr>
          <a:xfrm rot="10800000">
            <a:off x="2575025" y="2483687"/>
            <a:ext cx="0" cy="266700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55" name="Shape 155"/>
          <p:cNvSpPr txBox="1"/>
          <p:nvPr/>
        </p:nvSpPr>
        <p:spPr>
          <a:xfrm>
            <a:off x="6914762" y="3832275"/>
            <a:ext cx="1598699" cy="831299"/>
          </a:xfrm>
          <a:prstGeom prst="rect">
            <a:avLst/>
          </a:prstGeom>
          <a:noFill/>
          <a:ln cap="flat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Localization</a:t>
            </a:r>
          </a:p>
        </p:txBody>
      </p:sp>
      <p:cxnSp>
        <p:nvCxnSpPr>
          <p:cNvPr id="166" name="Shape 166"/>
          <p:cNvCxnSpPr>
            <a:stCxn id="155" idx="1"/>
            <a:endCxn id="159" idx="3"/>
          </p:cNvCxnSpPr>
          <p:nvPr/>
        </p:nvCxnSpPr>
        <p:spPr>
          <a:xfrm rot="10800000">
            <a:off x="5233262" y="4247924"/>
            <a:ext cx="1681500" cy="0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67" name="Shape 167"/>
          <p:cNvSpPr txBox="1"/>
          <p:nvPr/>
        </p:nvSpPr>
        <p:spPr>
          <a:xfrm>
            <a:off x="5618025" y="4040012"/>
            <a:ext cx="9119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user location</a:t>
            </a:r>
          </a:p>
        </p:txBody>
      </p:sp>
      <p:cxnSp>
        <p:nvCxnSpPr>
          <p:cNvPr id="168" name="Shape 168"/>
          <p:cNvCxnSpPr>
            <a:stCxn id="162" idx="2"/>
            <a:endCxn id="155" idx="0"/>
          </p:cNvCxnSpPr>
          <p:nvPr/>
        </p:nvCxnSpPr>
        <p:spPr>
          <a:xfrm>
            <a:off x="7714125" y="2483771"/>
            <a:ext cx="0" cy="1348499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69" name="Shape 169"/>
          <p:cNvSpPr txBox="1"/>
          <p:nvPr/>
        </p:nvSpPr>
        <p:spPr>
          <a:xfrm>
            <a:off x="6762225" y="5114600"/>
            <a:ext cx="1903799" cy="831299"/>
          </a:xfrm>
          <a:prstGeom prst="rect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Estimote RSSI Characterization</a:t>
            </a:r>
          </a:p>
        </p:txBody>
      </p:sp>
      <p:cxnSp>
        <p:nvCxnSpPr>
          <p:cNvPr id="170" name="Shape 170"/>
          <p:cNvCxnSpPr>
            <a:stCxn id="169" idx="0"/>
            <a:endCxn id="155" idx="2"/>
          </p:cNvCxnSpPr>
          <p:nvPr/>
        </p:nvCxnSpPr>
        <p:spPr>
          <a:xfrm rot="10800000">
            <a:off x="7714124" y="4663700"/>
            <a:ext cx="0" cy="450900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71" name="Shape 171"/>
          <p:cNvSpPr txBox="1"/>
          <p:nvPr/>
        </p:nvSpPr>
        <p:spPr>
          <a:xfrm>
            <a:off x="457200" y="4949850"/>
            <a:ext cx="1430399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Offline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8589150" y="6245450"/>
            <a:ext cx="4395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9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532800" y="6198950"/>
            <a:ext cx="1106700" cy="518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Krista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