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701" r:id="rId2"/>
    <p:sldMasterId id="2147483703" r:id="rId3"/>
    <p:sldMasterId id="2147483705" r:id="rId4"/>
    <p:sldMasterId id="2147483707" r:id="rId5"/>
    <p:sldMasterId id="2147483709" r:id="rId6"/>
    <p:sldMasterId id="2147483711" r:id="rId7"/>
    <p:sldMasterId id="2147483713" r:id="rId8"/>
    <p:sldMasterId id="2147483715" r:id="rId9"/>
    <p:sldMasterId id="2147483717" r:id="rId10"/>
    <p:sldMasterId id="2147483719" r:id="rId11"/>
    <p:sldMasterId id="2147483721" r:id="rId12"/>
    <p:sldMasterId id="2147483723" r:id="rId13"/>
    <p:sldMasterId id="2147483725" r:id="rId14"/>
    <p:sldMasterId id="2147483731" r:id="rId15"/>
    <p:sldMasterId id="2147483733" r:id="rId16"/>
    <p:sldMasterId id="2147483737" r:id="rId17"/>
    <p:sldMasterId id="2147483739" r:id="rId18"/>
    <p:sldMasterId id="2147483741" r:id="rId19"/>
    <p:sldMasterId id="2147483743" r:id="rId20"/>
    <p:sldMasterId id="2147483745" r:id="rId21"/>
    <p:sldMasterId id="2147483747" r:id="rId22"/>
    <p:sldMasterId id="2147483748" r:id="rId23"/>
    <p:sldMasterId id="2147483749" r:id="rId24"/>
    <p:sldMasterId id="2147483751" r:id="rId25"/>
    <p:sldMasterId id="2147483753" r:id="rId26"/>
    <p:sldMasterId id="2147483755" r:id="rId27"/>
    <p:sldMasterId id="2147483757" r:id="rId28"/>
    <p:sldMasterId id="2147483759" r:id="rId29"/>
    <p:sldMasterId id="2147483761" r:id="rId30"/>
    <p:sldMasterId id="2147483763" r:id="rId31"/>
    <p:sldMasterId id="2147483765" r:id="rId32"/>
    <p:sldMasterId id="2147483767" r:id="rId33"/>
    <p:sldMasterId id="2147483768" r:id="rId34"/>
    <p:sldMasterId id="2147483770" r:id="rId35"/>
    <p:sldMasterId id="2147483772" r:id="rId36"/>
    <p:sldMasterId id="2147483774" r:id="rId37"/>
    <p:sldMasterId id="2147483776" r:id="rId38"/>
    <p:sldMasterId id="2147483778" r:id="rId39"/>
    <p:sldMasterId id="2147483780" r:id="rId40"/>
    <p:sldMasterId id="2147483782" r:id="rId41"/>
    <p:sldMasterId id="2147483784" r:id="rId42"/>
    <p:sldMasterId id="2147483786" r:id="rId43"/>
    <p:sldMasterId id="2147483788" r:id="rId44"/>
    <p:sldMasterId id="2147483790" r:id="rId45"/>
    <p:sldMasterId id="2147483792" r:id="rId46"/>
    <p:sldMasterId id="2147483793" r:id="rId47"/>
  </p:sldMasterIdLst>
  <p:notesMasterIdLst>
    <p:notesMasterId r:id="rId57"/>
  </p:notesMasterIdLst>
  <p:handoutMasterIdLst>
    <p:handoutMasterId r:id="rId58"/>
  </p:handoutMasterIdLst>
  <p:sldIdLst>
    <p:sldId id="422" r:id="rId48"/>
    <p:sldId id="464" r:id="rId49"/>
    <p:sldId id="467" r:id="rId50"/>
    <p:sldId id="482" r:id="rId51"/>
    <p:sldId id="468" r:id="rId52"/>
    <p:sldId id="481" r:id="rId53"/>
    <p:sldId id="480" r:id="rId54"/>
    <p:sldId id="483" r:id="rId55"/>
    <p:sldId id="475" r:id="rId56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59"/>
      <p:bold r:id="rId60"/>
      <p:italic r:id="rId61"/>
      <p:boldItalic r:id="rId62"/>
    </p:embeddedFont>
    <p:embeddedFont>
      <p:font typeface="Microsoft YaHei" panose="020B0503020204020204" pitchFamily="34" charset="-122"/>
      <p:regular r:id="rId63"/>
      <p:bold r:id="rId64"/>
    </p:embeddedFont>
    <p:embeddedFont>
      <p:font typeface="ＭＳ Ｐゴシック" panose="020B0600070205080204" pitchFamily="34" charset="-128"/>
      <p:regular r:id="rId65"/>
    </p:embeddedFont>
    <p:embeddedFont>
      <p:font typeface="宋体" panose="02010600030101010101" pitchFamily="2" charset="-122"/>
      <p:regular r:id="rId66"/>
    </p:embeddedFont>
    <p:embeddedFont>
      <p:font typeface="Georgia" panose="02040502050405020303" pitchFamily="18" charset="0"/>
      <p:regular r:id="rId67"/>
      <p:bold r:id="rId68"/>
      <p:italic r:id="rId69"/>
      <p:boldItalic r:id="rId70"/>
    </p:embeddedFont>
    <p:embeddedFont>
      <p:font typeface="Times" panose="02020603050405020304" pitchFamily="18" charset="0"/>
      <p:regular r:id="rId71"/>
      <p:bold r:id="rId72"/>
      <p:italic r:id="rId73"/>
      <p:boldItalic r:id="rId74"/>
    </p:embeddedFont>
    <p:embeddedFont>
      <p:font typeface="ＭＳ Ｐゴシック" panose="020B0600070205080204" pitchFamily="34" charset="-128"/>
      <p:regular r:id="rId6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H-02" initials="L" lastIdx="2" clrIdx="0">
    <p:extLst>
      <p:ext uri="{19B8F6BF-5375-455C-9EA6-DF929625EA0E}">
        <p15:presenceInfo xmlns:p15="http://schemas.microsoft.com/office/powerpoint/2012/main" userId="LH-0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DDDDD"/>
    <a:srgbClr val="B2B2B2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36" autoAdjust="0"/>
    <p:restoredTop sz="93614" autoAdjust="0"/>
  </p:normalViewPr>
  <p:slideViewPr>
    <p:cSldViewPr>
      <p:cViewPr>
        <p:scale>
          <a:sx n="90" d="100"/>
          <a:sy n="90" d="100"/>
        </p:scale>
        <p:origin x="87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3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168926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>
            <a:lvl1pPr algn="l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3" y="1"/>
            <a:ext cx="3168925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>
            <a:lvl1pPr algn="r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120816"/>
            <a:ext cx="3168926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b" anchorCtr="0" compatLnSpc="1">
            <a:prstTxWarp prst="textNoShape">
              <a:avLst/>
            </a:prstTxWarp>
          </a:bodyPr>
          <a:lstStyle>
            <a:lvl1pPr algn="l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3" y="9120816"/>
            <a:ext cx="3168925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b" anchorCtr="0" compatLnSpc="1">
            <a:prstTxWarp prst="textNoShape">
              <a:avLst/>
            </a:prstTxWarp>
          </a:bodyPr>
          <a:lstStyle>
            <a:lvl1pPr algn="r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1D52709-AD9F-473C-87DA-C23F6A25F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168926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>
            <a:lvl1pPr algn="l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3" y="1"/>
            <a:ext cx="3168925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>
            <a:lvl1pPr algn="r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3841" y="4562868"/>
            <a:ext cx="5847522" cy="43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120816"/>
            <a:ext cx="3168926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b" anchorCtr="0" compatLnSpc="1">
            <a:prstTxWarp prst="textNoShape">
              <a:avLst/>
            </a:prstTxWarp>
          </a:bodyPr>
          <a:lstStyle>
            <a:lvl1pPr algn="l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3" y="9120816"/>
            <a:ext cx="3168925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b" anchorCtr="0" compatLnSpc="1">
            <a:prstTxWarp prst="textNoShape">
              <a:avLst/>
            </a:prstTxWarp>
          </a:bodyPr>
          <a:lstStyle>
            <a:lvl1pPr algn="r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ED09C97-9DAB-444D-8B37-CB5B8DA5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71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5B567C8-80F7-417F-88D3-F8CE1F1E43B8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3F039CF1-8FC8-4B35-8594-AF77D2428188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5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01EE29AA-4F80-4822-BF3A-FB45F16963BA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5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825EB166-AC25-4C31-BEB7-C609F424A81E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5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-208359"/>
            <a:ext cx="1694" cy="41838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100">
              <a:latin typeface="Arial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7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C3B299ED-30DF-4D0C-BC32-CAD86A3A1B40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4A17DE50-31AB-4892-9124-B6795CC941A3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7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3C3A93A4-0D71-4FCF-BD21-A554F56336EA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7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06998103-FEE1-40E7-BC38-D56659600C25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7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-208359"/>
            <a:ext cx="1694" cy="41838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Design a system for monitoring exercise form and intensity in order to prevent injury.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Utilize intensity monitoring to maximize results and minimize injuries.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Accurately detect faults in user’s form.</a:t>
            </a:r>
            <a:endParaRPr lang="en-US" sz="2400" dirty="0" smtClean="0"/>
          </a:p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100" dirty="0">
              <a:latin typeface="Arial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9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830263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endParaRPr lang="en-US" sz="240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1534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38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0.xml"/><Relationship Id="rId4" Type="http://schemas.openxmlformats.org/officeDocument/2006/relationships/image" Target="../media/image8.w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1.xml"/><Relationship Id="rId4" Type="http://schemas.openxmlformats.org/officeDocument/2006/relationships/image" Target="../media/image8.w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2.xml"/><Relationship Id="rId4" Type="http://schemas.openxmlformats.org/officeDocument/2006/relationships/image" Target="../media/image8.w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3.xml"/><Relationship Id="rId4" Type="http://schemas.openxmlformats.org/officeDocument/2006/relationships/image" Target="../media/image8.w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4.xml"/><Relationship Id="rId4" Type="http://schemas.openxmlformats.org/officeDocument/2006/relationships/image" Target="../media/image8.w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5.xml"/><Relationship Id="rId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6.xml"/><Relationship Id="rId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3.xml"/><Relationship Id="rId4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6.xml"/><Relationship Id="rId4" Type="http://schemas.openxmlformats.org/officeDocument/2006/relationships/image" Target="../media/image3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7.xml"/><Relationship Id="rId4" Type="http://schemas.openxmlformats.org/officeDocument/2006/relationships/image" Target="../media/image3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8.xml"/><Relationship Id="rId4" Type="http://schemas.openxmlformats.org/officeDocument/2006/relationships/image" Target="../media/image3.pn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9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0.xml"/><Relationship Id="rId4" Type="http://schemas.openxmlformats.org/officeDocument/2006/relationships/image" Target="../media/image3.pn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1.xml"/><Relationship Id="rId4" Type="http://schemas.openxmlformats.org/officeDocument/2006/relationships/image" Target="../media/image3.pn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2.xml"/><Relationship Id="rId4" Type="http://schemas.openxmlformats.org/officeDocument/2006/relationships/image" Target="../media/image3.pn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3.xml"/><Relationship Id="rId4" Type="http://schemas.openxmlformats.org/officeDocument/2006/relationships/image" Target="../media/image3.pn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4.xml"/><Relationship Id="rId4" Type="http://schemas.openxmlformats.org/officeDocument/2006/relationships/image" Target="../media/image3.pn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5.xml"/><Relationship Id="rId4" Type="http://schemas.openxmlformats.org/officeDocument/2006/relationships/image" Target="../media/image3.pn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6.xml"/><Relationship Id="rId4" Type="http://schemas.openxmlformats.org/officeDocument/2006/relationships/image" Target="../media/image3.pn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7.xml"/><Relationship Id="rId4" Type="http://schemas.openxmlformats.org/officeDocument/2006/relationships/image" Target="../media/image3.pn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8.xml"/><Relationship Id="rId4" Type="http://schemas.openxmlformats.org/officeDocument/2006/relationships/image" Target="../media/image3.pn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9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4.xml"/><Relationship Id="rId4" Type="http://schemas.openxmlformats.org/officeDocument/2006/relationships/image" Target="../media/image8.wmf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0.xml"/><Relationship Id="rId4" Type="http://schemas.openxmlformats.org/officeDocument/2006/relationships/image" Target="../media/image3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1.xml"/><Relationship Id="rId4" Type="http://schemas.openxmlformats.org/officeDocument/2006/relationships/image" Target="../media/image3.png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2.xml"/><Relationship Id="rId4" Type="http://schemas.openxmlformats.org/officeDocument/2006/relationships/image" Target="../media/image3.pn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3.xml"/><Relationship Id="rId4" Type="http://schemas.openxmlformats.org/officeDocument/2006/relationships/image" Target="../media/image3.pn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4.xml"/><Relationship Id="rId4" Type="http://schemas.openxmlformats.org/officeDocument/2006/relationships/image" Target="../media/image3.pn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5.xml"/><Relationship Id="rId4" Type="http://schemas.openxmlformats.org/officeDocument/2006/relationships/image" Target="../media/image3.pn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6.xml"/><Relationship Id="rId4" Type="http://schemas.openxmlformats.org/officeDocument/2006/relationships/image" Target="../media/image3.pn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theme" Target="../theme/theme4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5.xml"/><Relationship Id="rId4" Type="http://schemas.openxmlformats.org/officeDocument/2006/relationships/image" Target="../media/image8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6.xml"/><Relationship Id="rId4" Type="http://schemas.openxmlformats.org/officeDocument/2006/relationships/image" Target="../media/image8.w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7.xml"/><Relationship Id="rId4" Type="http://schemas.openxmlformats.org/officeDocument/2006/relationships/image" Target="../media/image8.w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8.xml"/><Relationship Id="rId4" Type="http://schemas.openxmlformats.org/officeDocument/2006/relationships/image" Target="../media/image8.w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9.xml"/><Relationship Id="rId4" Type="http://schemas.openxmlformats.org/officeDocument/2006/relationships/image" Target="../media/image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C60B3C49-374B-4710-8408-E37002EB1D07}" type="slidenum">
              <a:rPr lang="en-US" sz="1400"/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/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4D24BC99-6EBA-434C-A467-6A52EEA3A000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4D24BC99-6EBA-434C-A467-6A52EEA3A000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881C1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14287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857250"/>
            <a:ext cx="9144000" cy="101600"/>
          </a:xfrm>
          <a:prstGeom prst="rect">
            <a:avLst/>
          </a:prstGeom>
          <a:solidFill>
            <a:srgbClr val="881C1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15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6448425"/>
            <a:ext cx="33289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9300" y="6388100"/>
            <a:ext cx="5575300" cy="431800"/>
          </a:xfrm>
          <a:prstGeom prst="rect">
            <a:avLst/>
          </a:prstGeom>
          <a:solidFill>
            <a:srgbClr val="881C1C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ea typeface="ＭＳ Ｐゴシック" charset="-128"/>
              </a:rPr>
              <a:t>Electrical and Computer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20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C60B3C49-374B-4710-8408-E37002EB1D0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  <p:sp>
        <p:nvSpPr>
          <p:cNvPr id="569349" name="Line 5"/>
          <p:cNvSpPr>
            <a:spLocks noChangeShapeType="1"/>
          </p:cNvSpPr>
          <p:nvPr/>
        </p:nvSpPr>
        <p:spPr bwMode="auto">
          <a:xfrm>
            <a:off x="0" y="7080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233363" y="6553200"/>
            <a:ext cx="23272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CN" sz="1000" smtClean="0">
                <a:solidFill>
                  <a:srgbClr val="000000"/>
                </a:solidFill>
                <a:ea typeface="宋体" pitchFamily="2" charset="-122"/>
              </a:rPr>
              <a:t> ECE232: MIPS Instructions-I </a:t>
            </a:r>
            <a:fld id="{E96BC98A-8841-4889-B384-E2492D613A87}" type="slidenum">
              <a:rPr lang="zh-CN" altLang="en-US" sz="1000" smtClean="0">
                <a:solidFill>
                  <a:srgbClr val="000000"/>
                </a:solidFill>
                <a:ea typeface="宋体" pitchFamily="2" charset="-122"/>
              </a:rPr>
              <a:pPr algn="l" eaLnBrk="0" hangingPunct="0"/>
              <a:t>‹#›</a:t>
            </a:fld>
            <a:endParaRPr lang="en-US" altLang="zh-CN" sz="10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69353" name="Line 9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  <p:sp>
        <p:nvSpPr>
          <p:cNvPr id="569349" name="Line 5"/>
          <p:cNvSpPr>
            <a:spLocks noChangeShapeType="1"/>
          </p:cNvSpPr>
          <p:nvPr/>
        </p:nvSpPr>
        <p:spPr bwMode="auto">
          <a:xfrm>
            <a:off x="0" y="7080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233363" y="6553200"/>
            <a:ext cx="23272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CN" sz="1000" smtClean="0">
                <a:solidFill>
                  <a:srgbClr val="000000"/>
                </a:solidFill>
                <a:ea typeface="宋体" pitchFamily="2" charset="-122"/>
              </a:rPr>
              <a:t> ECE232: MIPS Instructions-I </a:t>
            </a:r>
            <a:fld id="{E96BC98A-8841-4889-B384-E2492D613A87}" type="slidenum">
              <a:rPr lang="zh-CN" altLang="en-US" sz="1000" smtClean="0">
                <a:solidFill>
                  <a:srgbClr val="000000"/>
                </a:solidFill>
                <a:ea typeface="宋体" pitchFamily="2" charset="-122"/>
              </a:rPr>
              <a:pPr algn="l" eaLnBrk="0" hangingPunct="0"/>
              <a:t>‹#›</a:t>
            </a:fld>
            <a:endParaRPr lang="en-US" altLang="zh-CN" sz="10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69353" name="Line 9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881C1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14287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857250"/>
            <a:ext cx="9144000" cy="101600"/>
          </a:xfrm>
          <a:prstGeom prst="rect">
            <a:avLst/>
          </a:prstGeom>
          <a:solidFill>
            <a:srgbClr val="881C1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6448425"/>
            <a:ext cx="33289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9300" y="6388100"/>
            <a:ext cx="5575300" cy="431800"/>
          </a:xfrm>
          <a:prstGeom prst="rect">
            <a:avLst/>
          </a:prstGeom>
          <a:solidFill>
            <a:srgbClr val="881C1C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</a:rPr>
              <a:t>Electrical and Computer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7674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dirty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  <a:endParaRPr lang="en-US" sz="1400" dirty="0">
              <a:solidFill>
                <a:srgbClr val="000000"/>
              </a:solidFill>
              <a:latin typeface="Verdana" charset="0"/>
              <a:ea typeface="Microsoft YaHe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  <a:endParaRPr lang="en-US" sz="1400" dirty="0">
              <a:solidFill>
                <a:srgbClr val="000000"/>
              </a:solidFill>
              <a:latin typeface="Verdana" charset="0"/>
              <a:ea typeface="Microsoft YaHe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  <a:endParaRPr lang="en-US" sz="1400" dirty="0">
              <a:solidFill>
                <a:srgbClr val="000000"/>
              </a:solidFill>
              <a:latin typeface="Verdana" charset="0"/>
              <a:ea typeface="Microsoft YaHe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  <a:endParaRPr lang="en-US" sz="1400" dirty="0">
              <a:solidFill>
                <a:srgbClr val="000000"/>
              </a:solidFill>
              <a:latin typeface="Verdana" charset="0"/>
              <a:ea typeface="Microsoft YaHe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219200"/>
            <a:ext cx="914400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Microsoft YaHei" charset="0"/>
              <a:cs typeface="Microsoft YaHei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382000" y="6172200"/>
            <a:ext cx="609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l" defTabSz="457200" eaLnBrk="1">
              <a:spcBef>
                <a:spcPts val="900"/>
              </a:spcBef>
              <a:buSzPct val="100000"/>
            </a:pPr>
            <a:fld id="{14E5252F-B26E-42AC-A23F-70FE5803681A}" type="slidenum"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pPr algn="l" defTabSz="457200" eaLnBrk="1">
                <a:spcBef>
                  <a:spcPts val="900"/>
                </a:spcBef>
                <a:buSzPct val="100000"/>
              </a:pPr>
              <a:t>‹#›</a:t>
            </a:fld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6096000"/>
            <a:ext cx="914400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438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dt" sz="quarter" idx="4294967295"/>
            <p:custDataLst>
              <p:tags r:id="rId1"/>
            </p:custDataLst>
          </p:nvPr>
        </p:nvSpPr>
        <p:spPr>
          <a:xfrm>
            <a:off x="1143000" y="4495800"/>
            <a:ext cx="6858000" cy="9144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Team 03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Department of Electrical and Computer Engineering</a:t>
            </a:r>
            <a:br>
              <a:rPr lang="en-US" dirty="0"/>
            </a:br>
            <a:r>
              <a:rPr lang="en-US" dirty="0" smtClean="0"/>
              <a:t>6 March 2015</a:t>
            </a:r>
            <a:endParaRPr lang="en-US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Digital Fitness Trainer</a:t>
            </a:r>
          </a:p>
        </p:txBody>
      </p:sp>
      <p:sp>
        <p:nvSpPr>
          <p:cNvPr id="4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84513" y="2902857"/>
            <a:ext cx="6858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3200" kern="0" dirty="0" smtClean="0"/>
              <a:t>CDR</a:t>
            </a:r>
            <a:endParaRPr lang="en-US" sz="32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971800"/>
            <a:ext cx="2286000" cy="38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Ben Sherman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971800"/>
            <a:ext cx="2286000" cy="38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Nate Reynolds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410200"/>
            <a:ext cx="2286000" cy="38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Justin Gardner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5410200"/>
            <a:ext cx="2286000" cy="38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Chris </a:t>
            </a:r>
            <a:r>
              <a:rPr lang="en-US" dirty="0" err="1" smtClean="0"/>
              <a:t>Corbo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6172200"/>
            <a:ext cx="5257800" cy="3048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dirty="0" smtClean="0"/>
              <a:t>Advisor: Professor Duarte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350" y="1471614"/>
            <a:ext cx="1714499" cy="1285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2155" y="1464946"/>
            <a:ext cx="1661160" cy="124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849" y="3614738"/>
            <a:ext cx="2095500" cy="1571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00" y="3314699"/>
            <a:ext cx="1302070" cy="20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362200"/>
            <a:ext cx="4000500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DFT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1821" y="144780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/>
              <a:t>Kinect to track form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 bwMode="auto">
          <a:xfrm rot="16200000" flipH="1">
            <a:off x="3196443" y="1931371"/>
            <a:ext cx="1805339" cy="1295400"/>
          </a:xfrm>
          <a:prstGeom prst="bentConnector3">
            <a:avLst>
              <a:gd name="adj1" fmla="val 34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77421" y="2940442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/>
              <a:t>Sensors to measure</a:t>
            </a:r>
          </a:p>
          <a:p>
            <a:r>
              <a:rPr lang="en-US" dirty="0" smtClean="0"/>
              <a:t>muscle activity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 bwMode="auto">
          <a:xfrm>
            <a:off x="1548654" y="3658532"/>
            <a:ext cx="1902758" cy="560817"/>
          </a:xfrm>
          <a:prstGeom prst="bentConnector3">
            <a:avLst>
              <a:gd name="adj1" fmla="val -3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77421" y="469397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/>
              <a:t>Microcontroller to</a:t>
            </a:r>
          </a:p>
          <a:p>
            <a:r>
              <a:rPr lang="en-US" dirty="0" smtClean="0"/>
              <a:t>send sensor signals</a:t>
            </a:r>
          </a:p>
          <a:p>
            <a:r>
              <a:rPr lang="en-US" dirty="0" smtClean="0"/>
              <a:t>to laptop application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548654" y="4219349"/>
            <a:ext cx="0" cy="5423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799168" y="1640722"/>
            <a:ext cx="914400" cy="20178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/>
            <a:r>
              <a:rPr lang="en-US" dirty="0" smtClean="0"/>
              <a:t>Laptop to display</a:t>
            </a:r>
            <a:br>
              <a:rPr lang="en-US" dirty="0" smtClean="0"/>
            </a:br>
            <a:r>
              <a:rPr lang="en-US" dirty="0" smtClean="0"/>
              <a:t>-rep count</a:t>
            </a:r>
            <a:br>
              <a:rPr lang="en-US" dirty="0" smtClean="0"/>
            </a:br>
            <a:r>
              <a:rPr lang="en-US" dirty="0" smtClean="0"/>
              <a:t>-form feedback</a:t>
            </a:r>
          </a:p>
          <a:p>
            <a:pPr algn="l"/>
            <a:r>
              <a:rPr lang="en-US" dirty="0" smtClean="0"/>
              <a:t>-fatigue estimate</a:t>
            </a:r>
            <a:br>
              <a:rPr lang="en-US" dirty="0" smtClean="0"/>
            </a:br>
            <a:r>
              <a:rPr lang="en-US" dirty="0" smtClean="0"/>
              <a:t>-video of user</a:t>
            </a:r>
            <a:endParaRPr lang="en-US" dirty="0"/>
          </a:p>
        </p:txBody>
      </p:sp>
      <p:cxnSp>
        <p:nvCxnSpPr>
          <p:cNvPr id="37" name="Elbow Connector 36"/>
          <p:cNvCxnSpPr/>
          <p:nvPr/>
        </p:nvCxnSpPr>
        <p:spPr bwMode="auto">
          <a:xfrm rot="10800000" flipV="1">
            <a:off x="5486400" y="1828800"/>
            <a:ext cx="1312768" cy="914400"/>
          </a:xfrm>
          <a:prstGeom prst="bentConnector3">
            <a:avLst>
              <a:gd name="adj1" fmla="val 997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074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from Last Time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Sensors are now Electromyography (EMG) probes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They are simply conductors placed on the surface of the skin that measure a voltage differential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In our case, they measure the twitch of muscle fibers</a:t>
            </a: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Sampling and data </a:t>
            </a:r>
            <a:r>
              <a:rPr lang="en-US" sz="2400" dirty="0"/>
              <a:t>p</a:t>
            </a:r>
            <a:r>
              <a:rPr lang="en-US" sz="2400" dirty="0" smtClean="0"/>
              <a:t>rocessing </a:t>
            </a:r>
            <a:r>
              <a:rPr lang="en-US" sz="2400" dirty="0"/>
              <a:t>c</a:t>
            </a:r>
            <a:r>
              <a:rPr lang="en-US" sz="2400" dirty="0" smtClean="0"/>
              <a:t>hanged to cope with the new sensors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Microprocessor now takes 256 samples at 1 kHz and sends them all at once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Laptop is now using a Fast Fourier Transform (FFT) algorithm rather than modified Beer-Lambert Law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The fatigue threshold is where the median power frequency (MPF) of the signal reaches 60-70% of its original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3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Our Solution: Block Diagram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56" b="1342"/>
          <a:stretch/>
        </p:blipFill>
        <p:spPr>
          <a:xfrm>
            <a:off x="1752600" y="1295400"/>
            <a:ext cx="5519738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46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5638800" cy="4758267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Our Solution: </a:t>
            </a: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Control</a:t>
            </a: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 </a:t>
            </a: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116544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28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Power </a:t>
            </a:r>
            <a:r>
              <a:rPr lang="en-US" sz="2800" dirty="0">
                <a:solidFill>
                  <a:srgbClr val="881C1C"/>
                </a:solidFill>
                <a:latin typeface="Georgia" charset="0"/>
                <a:cs typeface="MS PGothic" charset="0"/>
              </a:rPr>
              <a:t>R</a:t>
            </a:r>
            <a:r>
              <a:rPr lang="en-US" sz="28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equirements: Embedded System and Sensors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Sensor Power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Average current is about 10 mA for six sensors.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Which would require about 250 </a:t>
            </a:r>
            <a:r>
              <a:rPr lang="en-US" dirty="0" err="1" smtClean="0"/>
              <a:t>mAhr</a:t>
            </a:r>
            <a:r>
              <a:rPr lang="en-US" dirty="0" smtClean="0"/>
              <a:t> per sensor in order to achieve a 4 hour battery life.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Embedded System Power Consumption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The system uses 90 mA when transmitting and 40 mA when </a:t>
            </a:r>
            <a:r>
              <a:rPr lang="en-US" dirty="0" smtClean="0"/>
              <a:t>not transmitting.</a:t>
            </a: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This would require 525 </a:t>
            </a:r>
            <a:r>
              <a:rPr lang="en-US" dirty="0" err="1" smtClean="0"/>
              <a:t>mAhr</a:t>
            </a:r>
            <a:r>
              <a:rPr lang="en-US" dirty="0" smtClean="0"/>
              <a:t> for the embedded system in order to achieve 4 hour battery life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428" y="4876800"/>
            <a:ext cx="8154572" cy="1676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/>
            <a:r>
              <a:rPr lang="en-US" sz="2000" dirty="0" smtClean="0"/>
              <a:t>Currently we are using 4 AA batteries. The final design will</a:t>
            </a:r>
            <a:br>
              <a:rPr lang="en-US" sz="2000" dirty="0" smtClean="0"/>
            </a:br>
            <a:r>
              <a:rPr lang="en-US" sz="2000" dirty="0" smtClean="0"/>
              <a:t>use a longer-lasting power source, such as a rechargeable phone</a:t>
            </a:r>
            <a:br>
              <a:rPr lang="en-US" sz="2000" dirty="0" smtClean="0"/>
            </a:br>
            <a:r>
              <a:rPr lang="en-US" sz="2000" dirty="0" smtClean="0"/>
              <a:t>battery.</a:t>
            </a:r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30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Demonstration of functional sensors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Workout with Ben</a:t>
            </a:r>
            <a:endParaRPr lang="en-US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28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Demonstration Overview</a:t>
            </a:r>
            <a:endParaRPr lang="en-US" sz="2800" dirty="0" smtClean="0">
              <a:solidFill>
                <a:srgbClr val="881C1C"/>
              </a:solidFill>
              <a:latin typeface="Georgi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4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FPR Goals</a:t>
            </a:r>
            <a:endParaRPr lang="en-US" sz="3000" dirty="0" smtClean="0">
              <a:solidFill>
                <a:srgbClr val="881C1C"/>
              </a:solidFill>
              <a:latin typeface="Georgia" charset="0"/>
              <a:cs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53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Demonstration of functioning integrated system</a:t>
            </a:r>
            <a:endParaRPr lang="en-US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Fully functional and accurate sensor network integrated into wearable and communicating data to microcontroller.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Consistent Bluetooth communication of data from sensor network to laptop via microcontroller.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Successful real time data processing displayed to user on </a:t>
            </a:r>
            <a:r>
              <a:rPr lang="en-US" sz="2000" dirty="0" smtClean="0"/>
              <a:t>GUI in the form of fatigue indicator</a:t>
            </a:r>
            <a:endParaRPr lang="en-US" sz="20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Accurate fault detection in exercise form displayed to user for multiple workouts.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Useful feedback on GUI to user about exercise quality.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8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defRPr dirty="0"/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2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defRPr dirty="0"/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3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6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7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8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9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0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2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3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4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6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7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8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9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0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neva"/>
        <a:ea typeface="ＭＳ Ｐゴシック"/>
        <a:cs typeface="MS PGothic"/>
      </a:majorFont>
      <a:minorFont>
        <a:latin typeface="Verdana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UMass Amherst</Template>
  <TotalTime>50044</TotalTime>
  <Words>363</Words>
  <Application>Microsoft Office PowerPoint</Application>
  <PresentationFormat>On-screen Show (4:3)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47</vt:i4>
      </vt:variant>
      <vt:variant>
        <vt:lpstr>Slide Titles</vt:lpstr>
      </vt:variant>
      <vt:variant>
        <vt:i4>9</vt:i4>
      </vt:variant>
    </vt:vector>
  </HeadingPairs>
  <TitlesOfParts>
    <vt:vector size="67" baseType="lpstr">
      <vt:lpstr>Verdana</vt:lpstr>
      <vt:lpstr>Times New Roman</vt:lpstr>
      <vt:lpstr>Wingdings</vt:lpstr>
      <vt:lpstr>Microsoft YaHei</vt:lpstr>
      <vt:lpstr>Geneva</vt:lpstr>
      <vt:lpstr>Arial</vt:lpstr>
      <vt:lpstr>ＭＳ Ｐゴシック</vt:lpstr>
      <vt:lpstr>宋体</vt:lpstr>
      <vt:lpstr>Georgia</vt:lpstr>
      <vt:lpstr>Times</vt:lpstr>
      <vt:lpstr>ＭＳ Ｐゴシック</vt:lpstr>
      <vt:lpstr>template</vt:lpstr>
      <vt:lpstr>5_Contemporary Portrait</vt:lpstr>
      <vt:lpstr>4_Contemporary Portrait</vt:lpstr>
      <vt:lpstr>1_template</vt:lpstr>
      <vt:lpstr>2_template</vt:lpstr>
      <vt:lpstr>3_template</vt:lpstr>
      <vt:lpstr>4_template</vt:lpstr>
      <vt:lpstr>5_template</vt:lpstr>
      <vt:lpstr>6_template</vt:lpstr>
      <vt:lpstr>7_template</vt:lpstr>
      <vt:lpstr>8_template</vt:lpstr>
      <vt:lpstr>9_template</vt:lpstr>
      <vt:lpstr>10_template</vt:lpstr>
      <vt:lpstr>11_template</vt:lpstr>
      <vt:lpstr>13_template</vt:lpstr>
      <vt:lpstr>14_template</vt:lpstr>
      <vt:lpstr>15_template</vt:lpstr>
      <vt:lpstr>16_template</vt:lpstr>
      <vt:lpstr>17_template</vt:lpstr>
      <vt:lpstr>18_template</vt:lpstr>
      <vt:lpstr>19_template</vt:lpstr>
      <vt:lpstr>20_template</vt:lpstr>
      <vt:lpstr>12_template</vt:lpstr>
      <vt:lpstr>Blank Presentation</vt:lpstr>
      <vt:lpstr>1_Blank Presentation</vt:lpstr>
      <vt:lpstr>21_template</vt:lpstr>
      <vt:lpstr>22_template</vt:lpstr>
      <vt:lpstr>23_template</vt:lpstr>
      <vt:lpstr>24_template</vt:lpstr>
      <vt:lpstr>25_template</vt:lpstr>
      <vt:lpstr>26_template</vt:lpstr>
      <vt:lpstr>27_template</vt:lpstr>
      <vt:lpstr>28_template</vt:lpstr>
      <vt:lpstr>29_template</vt:lpstr>
      <vt:lpstr>30_template</vt:lpstr>
      <vt:lpstr>31_template</vt:lpstr>
      <vt:lpstr>32_template</vt:lpstr>
      <vt:lpstr>33_template</vt:lpstr>
      <vt:lpstr>34_template</vt:lpstr>
      <vt:lpstr>35_template</vt:lpstr>
      <vt:lpstr>36_template</vt:lpstr>
      <vt:lpstr>37_template</vt:lpstr>
      <vt:lpstr>38_template</vt:lpstr>
      <vt:lpstr>39_template</vt:lpstr>
      <vt:lpstr>40_template</vt:lpstr>
      <vt:lpstr>41_template</vt:lpstr>
      <vt:lpstr>1_Office Theme</vt:lpstr>
      <vt:lpstr>Digital Fitness Trainer</vt:lpstr>
      <vt:lpstr>Team Members</vt:lpstr>
      <vt:lpstr>DFT Overview</vt:lpstr>
      <vt:lpstr>Differences from Last Time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UMass, Amherst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College</dc:title>
  <dc:creator>M. F. Malone</dc:creator>
  <cp:lastModifiedBy>Nate</cp:lastModifiedBy>
  <cp:revision>720</cp:revision>
  <cp:lastPrinted>2012-05-16T15:39:09Z</cp:lastPrinted>
  <dcterms:created xsi:type="dcterms:W3CDTF">2004-08-28T17:13:21Z</dcterms:created>
  <dcterms:modified xsi:type="dcterms:W3CDTF">2015-03-06T03:44:14Z</dcterms:modified>
</cp:coreProperties>
</file>