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4"/>
  </p:notesMasterIdLst>
  <p:sldIdLst>
    <p:sldId id="256" r:id="rId2"/>
    <p:sldId id="271" r:id="rId3"/>
    <p:sldId id="257" r:id="rId4"/>
    <p:sldId id="306" r:id="rId5"/>
    <p:sldId id="258" r:id="rId6"/>
    <p:sldId id="307" r:id="rId7"/>
    <p:sldId id="259" r:id="rId8"/>
    <p:sldId id="308" r:id="rId9"/>
    <p:sldId id="260" r:id="rId10"/>
    <p:sldId id="303" r:id="rId11"/>
    <p:sldId id="309" r:id="rId12"/>
    <p:sldId id="263" r:id="rId13"/>
    <p:sldId id="310" r:id="rId14"/>
    <p:sldId id="264" r:id="rId15"/>
    <p:sldId id="304" r:id="rId16"/>
    <p:sldId id="311" r:id="rId17"/>
    <p:sldId id="267" r:id="rId18"/>
    <p:sldId id="312" r:id="rId19"/>
    <p:sldId id="266" r:id="rId20"/>
    <p:sldId id="270" r:id="rId21"/>
    <p:sldId id="268" r:id="rId22"/>
    <p:sldId id="332" r:id="rId23"/>
    <p:sldId id="269" r:id="rId24"/>
    <p:sldId id="305" r:id="rId25"/>
    <p:sldId id="272" r:id="rId26"/>
    <p:sldId id="330" r:id="rId27"/>
    <p:sldId id="273" r:id="rId28"/>
    <p:sldId id="276" r:id="rId29"/>
    <p:sldId id="293" r:id="rId30"/>
    <p:sldId id="277" r:id="rId31"/>
    <p:sldId id="313" r:id="rId32"/>
    <p:sldId id="279" r:id="rId33"/>
    <p:sldId id="299" r:id="rId34"/>
    <p:sldId id="280" r:id="rId35"/>
    <p:sldId id="298" r:id="rId36"/>
    <p:sldId id="317" r:id="rId37"/>
    <p:sldId id="292" r:id="rId38"/>
    <p:sldId id="281" r:id="rId39"/>
    <p:sldId id="314" r:id="rId40"/>
    <p:sldId id="283" r:id="rId41"/>
    <p:sldId id="300" r:id="rId42"/>
    <p:sldId id="284" r:id="rId43"/>
    <p:sldId id="302" r:id="rId44"/>
    <p:sldId id="291" r:id="rId45"/>
    <p:sldId id="285" r:id="rId46"/>
    <p:sldId id="315" r:id="rId47"/>
    <p:sldId id="287" r:id="rId48"/>
    <p:sldId id="288" r:id="rId49"/>
    <p:sldId id="318" r:id="rId50"/>
    <p:sldId id="319" r:id="rId51"/>
    <p:sldId id="294" r:id="rId52"/>
    <p:sldId id="290" r:id="rId53"/>
    <p:sldId id="326" r:id="rId54"/>
    <p:sldId id="333" r:id="rId55"/>
    <p:sldId id="295" r:id="rId56"/>
    <p:sldId id="316" r:id="rId57"/>
    <p:sldId id="328" r:id="rId58"/>
    <p:sldId id="327" r:id="rId59"/>
    <p:sldId id="323" r:id="rId60"/>
    <p:sldId id="320" r:id="rId61"/>
    <p:sldId id="329" r:id="rId62"/>
    <p:sldId id="33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B084298-D2D0-4D28-862E-267CCAB7691D}">
          <p14:sldIdLst>
            <p14:sldId id="256"/>
          </p14:sldIdLst>
        </p14:section>
        <p14:section name="Introduction" id="{6CB61606-8D23-4A60-B4A2-BF0C930004CA}">
          <p14:sldIdLst>
            <p14:sldId id="271"/>
            <p14:sldId id="257"/>
            <p14:sldId id="306"/>
            <p14:sldId id="258"/>
            <p14:sldId id="307"/>
            <p14:sldId id="259"/>
            <p14:sldId id="308"/>
            <p14:sldId id="260"/>
            <p14:sldId id="303"/>
            <p14:sldId id="309"/>
            <p14:sldId id="263"/>
            <p14:sldId id="310"/>
            <p14:sldId id="264"/>
            <p14:sldId id="304"/>
            <p14:sldId id="311"/>
            <p14:sldId id="267"/>
            <p14:sldId id="312"/>
            <p14:sldId id="266"/>
          </p14:sldIdLst>
        </p14:section>
        <p14:section name="System Description" id="{03E74B1D-B6AC-4D0E-ADC7-4BDBCED15670}">
          <p14:sldIdLst>
            <p14:sldId id="270"/>
            <p14:sldId id="268"/>
            <p14:sldId id="332"/>
            <p14:sldId id="269"/>
          </p14:sldIdLst>
        </p14:section>
        <p14:section name="Controllers" id="{8B7A147C-1D13-4C41-86D3-E2A0D5593385}">
          <p14:sldIdLst>
            <p14:sldId id="305"/>
            <p14:sldId id="272"/>
            <p14:sldId id="330"/>
            <p14:sldId id="273"/>
            <p14:sldId id="276"/>
            <p14:sldId id="293"/>
            <p14:sldId id="277"/>
          </p14:sldIdLst>
        </p14:section>
        <p14:section name="Communications and Sensor" id="{412FA8A1-55BB-451C-AE2E-06A1284CB0E5}">
          <p14:sldIdLst>
            <p14:sldId id="313"/>
            <p14:sldId id="279"/>
            <p14:sldId id="299"/>
            <p14:sldId id="280"/>
            <p14:sldId id="298"/>
            <p14:sldId id="317"/>
            <p14:sldId id="292"/>
            <p14:sldId id="281"/>
          </p14:sldIdLst>
        </p14:section>
        <p14:section name="VR and Barcode" id="{A35FEC31-3ABE-40E9-8BAC-649E9E63B074}">
          <p14:sldIdLst>
            <p14:sldId id="314"/>
            <p14:sldId id="283"/>
            <p14:sldId id="300"/>
            <p14:sldId id="284"/>
            <p14:sldId id="302"/>
            <p14:sldId id="291"/>
            <p14:sldId id="285"/>
          </p14:sldIdLst>
        </p14:section>
        <p14:section name="Mobile Application" id="{896CC5C2-5570-46D2-8978-513E823A713C}">
          <p14:sldIdLst>
            <p14:sldId id="315"/>
            <p14:sldId id="287"/>
            <p14:sldId id="288"/>
            <p14:sldId id="318"/>
            <p14:sldId id="319"/>
            <p14:sldId id="294"/>
            <p14:sldId id="290"/>
          </p14:sldIdLst>
        </p14:section>
        <p14:section name="Conclusion" id="{FB79212C-C920-45AB-B77A-F0FCB85228BB}">
          <p14:sldIdLst>
            <p14:sldId id="326"/>
            <p14:sldId id="333"/>
            <p14:sldId id="295"/>
          </p14:sldIdLst>
        </p14:section>
        <p14:section name="Appendix" id="{C4A6AB3F-F80E-4D05-94A2-95AFABF9348A}">
          <p14:sldIdLst>
            <p14:sldId id="316"/>
            <p14:sldId id="328"/>
            <p14:sldId id="327"/>
            <p14:sldId id="323"/>
            <p14:sldId id="320"/>
            <p14:sldId id="329"/>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AA0000"/>
    <a:srgbClr val="9FAFC1"/>
    <a:srgbClr val="627044"/>
    <a:srgbClr val="A08A5E"/>
    <a:srgbClr val="960000"/>
    <a:srgbClr val="EE0000"/>
    <a:srgbClr val="996633"/>
    <a:srgbClr val="C5A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5" autoAdjust="0"/>
    <p:restoredTop sz="79472" autoAdjust="0"/>
  </p:normalViewPr>
  <p:slideViewPr>
    <p:cSldViewPr snapToGrid="0">
      <p:cViewPr varScale="1">
        <p:scale>
          <a:sx n="73" d="100"/>
          <a:sy n="73" d="100"/>
        </p:scale>
        <p:origin x="1854" y="72"/>
      </p:cViewPr>
      <p:guideLst>
        <p:guide orient="horz" pos="2160"/>
        <p:guide pos="2880"/>
      </p:guideLst>
    </p:cSldViewPr>
  </p:slideViewPr>
  <p:outlineViewPr>
    <p:cViewPr>
      <p:scale>
        <a:sx n="33" d="100"/>
        <a:sy n="33" d="100"/>
      </p:scale>
      <p:origin x="0" y="-165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62C6B-C208-4DAD-800D-2511AEE07EE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3921AB6-01EC-4E5C-B9AA-198B2E70492E}">
      <dgm:prSet phldrT="[Text]"/>
      <dgm:spPr/>
      <dgm:t>
        <a:bodyPr/>
        <a:lstStyle/>
        <a:p>
          <a:r>
            <a:rPr lang="en-US" dirty="0" smtClean="0"/>
            <a:t>Instructions</a:t>
          </a:r>
          <a:endParaRPr lang="en-US" dirty="0"/>
        </a:p>
      </dgm:t>
    </dgm:pt>
    <dgm:pt modelId="{4239CE03-46A9-47AC-AF25-328CB4B5DAE3}" type="parTrans" cxnId="{1402042D-D2C9-46B0-B310-5F680A620203}">
      <dgm:prSet/>
      <dgm:spPr/>
      <dgm:t>
        <a:bodyPr/>
        <a:lstStyle/>
        <a:p>
          <a:endParaRPr lang="en-US"/>
        </a:p>
      </dgm:t>
    </dgm:pt>
    <dgm:pt modelId="{00DE85EC-E3E8-4873-8CD9-77702207294D}" type="sibTrans" cxnId="{1402042D-D2C9-46B0-B310-5F680A620203}">
      <dgm:prSet/>
      <dgm:spPr/>
      <dgm:t>
        <a:bodyPr/>
        <a:lstStyle/>
        <a:p>
          <a:endParaRPr lang="en-US"/>
        </a:p>
      </dgm:t>
    </dgm:pt>
    <dgm:pt modelId="{5681B1CE-83D3-4B5B-96D1-B24805D3680B}">
      <dgm:prSet phldrT="[Text]"/>
      <dgm:spPr/>
      <dgm:t>
        <a:bodyPr/>
        <a:lstStyle/>
        <a:p>
          <a:r>
            <a:rPr lang="en-US" dirty="0" smtClean="0"/>
            <a:t>Push notifications</a:t>
          </a:r>
          <a:endParaRPr lang="en-US" dirty="0"/>
        </a:p>
      </dgm:t>
    </dgm:pt>
    <dgm:pt modelId="{3B8F473E-2A2C-4438-9BEE-6515CD438672}" type="parTrans" cxnId="{1A136FB6-1B94-4537-A936-23AC1C2C52F9}">
      <dgm:prSet/>
      <dgm:spPr/>
      <dgm:t>
        <a:bodyPr/>
        <a:lstStyle/>
        <a:p>
          <a:endParaRPr lang="en-US"/>
        </a:p>
      </dgm:t>
    </dgm:pt>
    <dgm:pt modelId="{06B8440D-E130-4457-9023-2B24DDBF2324}" type="sibTrans" cxnId="{1A136FB6-1B94-4537-A936-23AC1C2C52F9}">
      <dgm:prSet/>
      <dgm:spPr/>
      <dgm:t>
        <a:bodyPr/>
        <a:lstStyle/>
        <a:p>
          <a:endParaRPr lang="en-US"/>
        </a:p>
      </dgm:t>
    </dgm:pt>
    <dgm:pt modelId="{9137B78B-D924-4D57-B842-927208A32A0C}">
      <dgm:prSet phldrT="[Text]"/>
      <dgm:spPr/>
      <dgm:t>
        <a:bodyPr/>
        <a:lstStyle/>
        <a:p>
          <a:r>
            <a:rPr lang="en-US" dirty="0" smtClean="0"/>
            <a:t>Voice commands</a:t>
          </a:r>
          <a:endParaRPr lang="en-US" dirty="0"/>
        </a:p>
      </dgm:t>
    </dgm:pt>
    <dgm:pt modelId="{6AC11C9D-F1B6-46F2-9D4B-4217FB052630}" type="parTrans" cxnId="{AFD15030-2FA7-469C-90CA-19B00738CB6F}">
      <dgm:prSet/>
      <dgm:spPr/>
      <dgm:t>
        <a:bodyPr/>
        <a:lstStyle/>
        <a:p>
          <a:endParaRPr lang="en-US"/>
        </a:p>
      </dgm:t>
    </dgm:pt>
    <dgm:pt modelId="{C6C27F43-E3A2-4A20-87A5-A47237F72846}" type="sibTrans" cxnId="{AFD15030-2FA7-469C-90CA-19B00738CB6F}">
      <dgm:prSet/>
      <dgm:spPr/>
      <dgm:t>
        <a:bodyPr/>
        <a:lstStyle/>
        <a:p>
          <a:endParaRPr lang="en-US"/>
        </a:p>
      </dgm:t>
    </dgm:pt>
    <dgm:pt modelId="{8CCEB29A-3566-41D0-870B-ABB56836E906}">
      <dgm:prSet phldrT="[Text]"/>
      <dgm:spPr/>
      <dgm:t>
        <a:bodyPr/>
        <a:lstStyle/>
        <a:p>
          <a:r>
            <a:rPr lang="en-US" dirty="0" smtClean="0"/>
            <a:t>Appliance Actions</a:t>
          </a:r>
          <a:endParaRPr lang="en-US" dirty="0"/>
        </a:p>
      </dgm:t>
    </dgm:pt>
    <dgm:pt modelId="{A8A7B571-7D60-4A51-9200-01B75359D264}" type="parTrans" cxnId="{7D217969-75FE-4803-9DF6-88993F366B66}">
      <dgm:prSet/>
      <dgm:spPr/>
      <dgm:t>
        <a:bodyPr/>
        <a:lstStyle/>
        <a:p>
          <a:endParaRPr lang="en-US"/>
        </a:p>
      </dgm:t>
    </dgm:pt>
    <dgm:pt modelId="{3B87023C-CE4B-4CDE-83F6-2B72270817FB}" type="sibTrans" cxnId="{7D217969-75FE-4803-9DF6-88993F366B66}">
      <dgm:prSet/>
      <dgm:spPr/>
      <dgm:t>
        <a:bodyPr/>
        <a:lstStyle/>
        <a:p>
          <a:endParaRPr lang="en-US"/>
        </a:p>
      </dgm:t>
    </dgm:pt>
    <dgm:pt modelId="{AB22450D-DEF2-4313-BF1D-FF613A8ABD0B}">
      <dgm:prSet phldrT="[Text]"/>
      <dgm:spPr/>
      <dgm:t>
        <a:bodyPr/>
        <a:lstStyle/>
        <a:p>
          <a:r>
            <a:rPr lang="en-US" dirty="0" smtClean="0"/>
            <a:t>Preheat oven</a:t>
          </a:r>
          <a:endParaRPr lang="en-US" dirty="0"/>
        </a:p>
      </dgm:t>
    </dgm:pt>
    <dgm:pt modelId="{B2AA32EA-7369-4AE4-BE51-3F005D26D743}" type="parTrans" cxnId="{EDA8DDEC-7DCA-450A-91E0-0655CF36445E}">
      <dgm:prSet/>
      <dgm:spPr/>
      <dgm:t>
        <a:bodyPr/>
        <a:lstStyle/>
        <a:p>
          <a:endParaRPr lang="en-US"/>
        </a:p>
      </dgm:t>
    </dgm:pt>
    <dgm:pt modelId="{907D0DD5-5BD8-4291-AAAE-ECD027A437B3}" type="sibTrans" cxnId="{EDA8DDEC-7DCA-450A-91E0-0655CF36445E}">
      <dgm:prSet/>
      <dgm:spPr/>
      <dgm:t>
        <a:bodyPr/>
        <a:lstStyle/>
        <a:p>
          <a:endParaRPr lang="en-US"/>
        </a:p>
      </dgm:t>
    </dgm:pt>
    <dgm:pt modelId="{E0FD0470-5EB5-42F3-8ECE-316E53442361}">
      <dgm:prSet phldrT="[Text]"/>
      <dgm:spPr/>
      <dgm:t>
        <a:bodyPr/>
        <a:lstStyle/>
        <a:p>
          <a:r>
            <a:rPr lang="en-US" dirty="0" smtClean="0"/>
            <a:t>Set hot plate temperature</a:t>
          </a:r>
          <a:endParaRPr lang="en-US" dirty="0"/>
        </a:p>
      </dgm:t>
    </dgm:pt>
    <dgm:pt modelId="{775BAD73-6E38-4E14-B882-0686610AF745}" type="parTrans" cxnId="{41FBF9A0-96DA-457C-B5E2-2B402A949ACB}">
      <dgm:prSet/>
      <dgm:spPr/>
      <dgm:t>
        <a:bodyPr/>
        <a:lstStyle/>
        <a:p>
          <a:endParaRPr lang="en-US"/>
        </a:p>
      </dgm:t>
    </dgm:pt>
    <dgm:pt modelId="{AACA7C0E-DB4C-447D-907C-816BF861C0A4}" type="sibTrans" cxnId="{41FBF9A0-96DA-457C-B5E2-2B402A949ACB}">
      <dgm:prSet/>
      <dgm:spPr/>
      <dgm:t>
        <a:bodyPr/>
        <a:lstStyle/>
        <a:p>
          <a:endParaRPr lang="en-US"/>
        </a:p>
      </dgm:t>
    </dgm:pt>
    <dgm:pt modelId="{E78CACE2-18A1-4D64-A1E0-0D919EFFCA57}">
      <dgm:prSet phldrT="[Text]"/>
      <dgm:spPr/>
      <dgm:t>
        <a:bodyPr/>
        <a:lstStyle/>
        <a:p>
          <a:r>
            <a:rPr lang="en-US" dirty="0" smtClean="0"/>
            <a:t>Feedback Request</a:t>
          </a:r>
          <a:endParaRPr lang="en-US" dirty="0"/>
        </a:p>
      </dgm:t>
    </dgm:pt>
    <dgm:pt modelId="{A7BA28F7-F54E-4FB3-A0E5-D08168BC17DA}" type="parTrans" cxnId="{B97AA9CE-8F8B-4254-B841-EAED1F49337E}">
      <dgm:prSet/>
      <dgm:spPr/>
      <dgm:t>
        <a:bodyPr/>
        <a:lstStyle/>
        <a:p>
          <a:endParaRPr lang="en-US"/>
        </a:p>
      </dgm:t>
    </dgm:pt>
    <dgm:pt modelId="{3F8DE40D-92D5-465A-B219-3C1D07E57202}" type="sibTrans" cxnId="{B97AA9CE-8F8B-4254-B841-EAED1F49337E}">
      <dgm:prSet/>
      <dgm:spPr/>
      <dgm:t>
        <a:bodyPr/>
        <a:lstStyle/>
        <a:p>
          <a:endParaRPr lang="en-US"/>
        </a:p>
      </dgm:t>
    </dgm:pt>
    <dgm:pt modelId="{FCDAC0F1-A79E-467D-8C70-403685207C11}">
      <dgm:prSet phldrT="[Text]"/>
      <dgm:spPr/>
      <dgm:t>
        <a:bodyPr/>
        <a:lstStyle/>
        <a:p>
          <a:r>
            <a:rPr lang="en-US" dirty="0" smtClean="0"/>
            <a:t>Check if meat is cooked</a:t>
          </a:r>
          <a:endParaRPr lang="en-US" dirty="0"/>
        </a:p>
      </dgm:t>
    </dgm:pt>
    <dgm:pt modelId="{17E132C3-FDC0-48EC-A42B-B88462547F4A}" type="parTrans" cxnId="{70E2D4E1-5923-40FF-A952-284F69F66F36}">
      <dgm:prSet/>
      <dgm:spPr/>
      <dgm:t>
        <a:bodyPr/>
        <a:lstStyle/>
        <a:p>
          <a:endParaRPr lang="en-US"/>
        </a:p>
      </dgm:t>
    </dgm:pt>
    <dgm:pt modelId="{2D44C79B-8179-4813-A149-A2B5D18CB44D}" type="sibTrans" cxnId="{70E2D4E1-5923-40FF-A952-284F69F66F36}">
      <dgm:prSet/>
      <dgm:spPr/>
      <dgm:t>
        <a:bodyPr/>
        <a:lstStyle/>
        <a:p>
          <a:endParaRPr lang="en-US"/>
        </a:p>
      </dgm:t>
    </dgm:pt>
    <dgm:pt modelId="{0CAB7A70-2300-46CE-A3C6-4B4C2EB37193}" type="pres">
      <dgm:prSet presAssocID="{37B62C6B-C208-4DAD-800D-2511AEE07EEE}" presName="Name0" presStyleCnt="0">
        <dgm:presLayoutVars>
          <dgm:dir/>
          <dgm:animLvl val="lvl"/>
          <dgm:resizeHandles val="exact"/>
        </dgm:presLayoutVars>
      </dgm:prSet>
      <dgm:spPr/>
      <dgm:t>
        <a:bodyPr/>
        <a:lstStyle/>
        <a:p>
          <a:endParaRPr lang="en-US"/>
        </a:p>
      </dgm:t>
    </dgm:pt>
    <dgm:pt modelId="{71A88A2B-F72F-4BF1-A1F7-D5F76C57EEA7}" type="pres">
      <dgm:prSet presAssocID="{73921AB6-01EC-4E5C-B9AA-198B2E70492E}" presName="composite" presStyleCnt="0"/>
      <dgm:spPr/>
    </dgm:pt>
    <dgm:pt modelId="{DA758EAE-FA17-4AAE-9CBE-F25CCF7C2D4A}" type="pres">
      <dgm:prSet presAssocID="{73921AB6-01EC-4E5C-B9AA-198B2E70492E}" presName="parTx" presStyleLbl="alignNode1" presStyleIdx="0" presStyleCnt="3">
        <dgm:presLayoutVars>
          <dgm:chMax val="0"/>
          <dgm:chPref val="0"/>
          <dgm:bulletEnabled val="1"/>
        </dgm:presLayoutVars>
      </dgm:prSet>
      <dgm:spPr/>
      <dgm:t>
        <a:bodyPr/>
        <a:lstStyle/>
        <a:p>
          <a:endParaRPr lang="en-US"/>
        </a:p>
      </dgm:t>
    </dgm:pt>
    <dgm:pt modelId="{29E5D0A8-7E95-4C16-888E-9AD204B4A609}" type="pres">
      <dgm:prSet presAssocID="{73921AB6-01EC-4E5C-B9AA-198B2E70492E}" presName="desTx" presStyleLbl="alignAccFollowNode1" presStyleIdx="0" presStyleCnt="3">
        <dgm:presLayoutVars>
          <dgm:bulletEnabled val="1"/>
        </dgm:presLayoutVars>
      </dgm:prSet>
      <dgm:spPr/>
      <dgm:t>
        <a:bodyPr/>
        <a:lstStyle/>
        <a:p>
          <a:endParaRPr lang="en-US"/>
        </a:p>
      </dgm:t>
    </dgm:pt>
    <dgm:pt modelId="{13BBFD73-45CD-436E-BEE1-001E7F35693A}" type="pres">
      <dgm:prSet presAssocID="{00DE85EC-E3E8-4873-8CD9-77702207294D}" presName="space" presStyleCnt="0"/>
      <dgm:spPr/>
    </dgm:pt>
    <dgm:pt modelId="{AAE150CD-FC20-4B58-AEB7-BA057CDB8A56}" type="pres">
      <dgm:prSet presAssocID="{8CCEB29A-3566-41D0-870B-ABB56836E906}" presName="composite" presStyleCnt="0"/>
      <dgm:spPr/>
    </dgm:pt>
    <dgm:pt modelId="{D2E32253-49D9-44C2-8CC1-5882D07A91F3}" type="pres">
      <dgm:prSet presAssocID="{8CCEB29A-3566-41D0-870B-ABB56836E906}" presName="parTx" presStyleLbl="alignNode1" presStyleIdx="1" presStyleCnt="3">
        <dgm:presLayoutVars>
          <dgm:chMax val="0"/>
          <dgm:chPref val="0"/>
          <dgm:bulletEnabled val="1"/>
        </dgm:presLayoutVars>
      </dgm:prSet>
      <dgm:spPr/>
      <dgm:t>
        <a:bodyPr/>
        <a:lstStyle/>
        <a:p>
          <a:endParaRPr lang="en-US"/>
        </a:p>
      </dgm:t>
    </dgm:pt>
    <dgm:pt modelId="{DBA08560-A011-4714-BCE0-B252BABF4374}" type="pres">
      <dgm:prSet presAssocID="{8CCEB29A-3566-41D0-870B-ABB56836E906}" presName="desTx" presStyleLbl="alignAccFollowNode1" presStyleIdx="1" presStyleCnt="3">
        <dgm:presLayoutVars>
          <dgm:bulletEnabled val="1"/>
        </dgm:presLayoutVars>
      </dgm:prSet>
      <dgm:spPr/>
      <dgm:t>
        <a:bodyPr/>
        <a:lstStyle/>
        <a:p>
          <a:endParaRPr lang="en-US"/>
        </a:p>
      </dgm:t>
    </dgm:pt>
    <dgm:pt modelId="{26C1FB8E-199C-4A48-A226-4CAFC1034EA6}" type="pres">
      <dgm:prSet presAssocID="{3B87023C-CE4B-4CDE-83F6-2B72270817FB}" presName="space" presStyleCnt="0"/>
      <dgm:spPr/>
    </dgm:pt>
    <dgm:pt modelId="{36F85A28-7F6D-4D24-B6B4-F9905324B123}" type="pres">
      <dgm:prSet presAssocID="{E78CACE2-18A1-4D64-A1E0-0D919EFFCA57}" presName="composite" presStyleCnt="0"/>
      <dgm:spPr/>
    </dgm:pt>
    <dgm:pt modelId="{2EF7373D-DDCD-4C3E-A336-16B138FEAF00}" type="pres">
      <dgm:prSet presAssocID="{E78CACE2-18A1-4D64-A1E0-0D919EFFCA57}" presName="parTx" presStyleLbl="alignNode1" presStyleIdx="2" presStyleCnt="3">
        <dgm:presLayoutVars>
          <dgm:chMax val="0"/>
          <dgm:chPref val="0"/>
          <dgm:bulletEnabled val="1"/>
        </dgm:presLayoutVars>
      </dgm:prSet>
      <dgm:spPr/>
      <dgm:t>
        <a:bodyPr/>
        <a:lstStyle/>
        <a:p>
          <a:endParaRPr lang="en-US"/>
        </a:p>
      </dgm:t>
    </dgm:pt>
    <dgm:pt modelId="{A363E128-5A99-4139-B21A-6AA743019E00}" type="pres">
      <dgm:prSet presAssocID="{E78CACE2-18A1-4D64-A1E0-0D919EFFCA57}" presName="desTx" presStyleLbl="alignAccFollowNode1" presStyleIdx="2" presStyleCnt="3">
        <dgm:presLayoutVars>
          <dgm:bulletEnabled val="1"/>
        </dgm:presLayoutVars>
      </dgm:prSet>
      <dgm:spPr/>
      <dgm:t>
        <a:bodyPr/>
        <a:lstStyle/>
        <a:p>
          <a:endParaRPr lang="en-US"/>
        </a:p>
      </dgm:t>
    </dgm:pt>
  </dgm:ptLst>
  <dgm:cxnLst>
    <dgm:cxn modelId="{CF362A3E-BBEF-41D5-9480-D7655FE4F6BB}" type="presOf" srcId="{9137B78B-D924-4D57-B842-927208A32A0C}" destId="{29E5D0A8-7E95-4C16-888E-9AD204B4A609}" srcOrd="0" destOrd="1" presId="urn:microsoft.com/office/officeart/2005/8/layout/hList1"/>
    <dgm:cxn modelId="{CB59D30D-761E-4C8A-9C5C-72DCDFF34F61}" type="presOf" srcId="{E78CACE2-18A1-4D64-A1E0-0D919EFFCA57}" destId="{2EF7373D-DDCD-4C3E-A336-16B138FEAF00}" srcOrd="0" destOrd="0" presId="urn:microsoft.com/office/officeart/2005/8/layout/hList1"/>
    <dgm:cxn modelId="{1A136FB6-1B94-4537-A936-23AC1C2C52F9}" srcId="{73921AB6-01EC-4E5C-B9AA-198B2E70492E}" destId="{5681B1CE-83D3-4B5B-96D1-B24805D3680B}" srcOrd="0" destOrd="0" parTransId="{3B8F473E-2A2C-4438-9BEE-6515CD438672}" sibTransId="{06B8440D-E130-4457-9023-2B24DDBF2324}"/>
    <dgm:cxn modelId="{BE010319-1CFD-4F3E-AB42-ADF805429BBC}" type="presOf" srcId="{5681B1CE-83D3-4B5B-96D1-B24805D3680B}" destId="{29E5D0A8-7E95-4C16-888E-9AD204B4A609}" srcOrd="0" destOrd="0" presId="urn:microsoft.com/office/officeart/2005/8/layout/hList1"/>
    <dgm:cxn modelId="{80798988-CFCA-4D3A-A114-D9C177B37FFA}" type="presOf" srcId="{AB22450D-DEF2-4313-BF1D-FF613A8ABD0B}" destId="{DBA08560-A011-4714-BCE0-B252BABF4374}" srcOrd="0" destOrd="0" presId="urn:microsoft.com/office/officeart/2005/8/layout/hList1"/>
    <dgm:cxn modelId="{AFD15030-2FA7-469C-90CA-19B00738CB6F}" srcId="{73921AB6-01EC-4E5C-B9AA-198B2E70492E}" destId="{9137B78B-D924-4D57-B842-927208A32A0C}" srcOrd="1" destOrd="0" parTransId="{6AC11C9D-F1B6-46F2-9D4B-4217FB052630}" sibTransId="{C6C27F43-E3A2-4A20-87A5-A47237F72846}"/>
    <dgm:cxn modelId="{1402042D-D2C9-46B0-B310-5F680A620203}" srcId="{37B62C6B-C208-4DAD-800D-2511AEE07EEE}" destId="{73921AB6-01EC-4E5C-B9AA-198B2E70492E}" srcOrd="0" destOrd="0" parTransId="{4239CE03-46A9-47AC-AF25-328CB4B5DAE3}" sibTransId="{00DE85EC-E3E8-4873-8CD9-77702207294D}"/>
    <dgm:cxn modelId="{967D34D9-F7B4-4BBE-9BE4-DB0511900B79}" type="presOf" srcId="{8CCEB29A-3566-41D0-870B-ABB56836E906}" destId="{D2E32253-49D9-44C2-8CC1-5882D07A91F3}" srcOrd="0" destOrd="0" presId="urn:microsoft.com/office/officeart/2005/8/layout/hList1"/>
    <dgm:cxn modelId="{41FBF9A0-96DA-457C-B5E2-2B402A949ACB}" srcId="{8CCEB29A-3566-41D0-870B-ABB56836E906}" destId="{E0FD0470-5EB5-42F3-8ECE-316E53442361}" srcOrd="1" destOrd="0" parTransId="{775BAD73-6E38-4E14-B882-0686610AF745}" sibTransId="{AACA7C0E-DB4C-447D-907C-816BF861C0A4}"/>
    <dgm:cxn modelId="{70E2D4E1-5923-40FF-A952-284F69F66F36}" srcId="{E78CACE2-18A1-4D64-A1E0-0D919EFFCA57}" destId="{FCDAC0F1-A79E-467D-8C70-403685207C11}" srcOrd="0" destOrd="0" parTransId="{17E132C3-FDC0-48EC-A42B-B88462547F4A}" sibTransId="{2D44C79B-8179-4813-A149-A2B5D18CB44D}"/>
    <dgm:cxn modelId="{7D217969-75FE-4803-9DF6-88993F366B66}" srcId="{37B62C6B-C208-4DAD-800D-2511AEE07EEE}" destId="{8CCEB29A-3566-41D0-870B-ABB56836E906}" srcOrd="1" destOrd="0" parTransId="{A8A7B571-7D60-4A51-9200-01B75359D264}" sibTransId="{3B87023C-CE4B-4CDE-83F6-2B72270817FB}"/>
    <dgm:cxn modelId="{BE9B3E6A-5AA7-4D47-AF44-30240725941F}" type="presOf" srcId="{37B62C6B-C208-4DAD-800D-2511AEE07EEE}" destId="{0CAB7A70-2300-46CE-A3C6-4B4C2EB37193}" srcOrd="0" destOrd="0" presId="urn:microsoft.com/office/officeart/2005/8/layout/hList1"/>
    <dgm:cxn modelId="{EDA8DDEC-7DCA-450A-91E0-0655CF36445E}" srcId="{8CCEB29A-3566-41D0-870B-ABB56836E906}" destId="{AB22450D-DEF2-4313-BF1D-FF613A8ABD0B}" srcOrd="0" destOrd="0" parTransId="{B2AA32EA-7369-4AE4-BE51-3F005D26D743}" sibTransId="{907D0DD5-5BD8-4291-AAAE-ECD027A437B3}"/>
    <dgm:cxn modelId="{F87D800D-886B-47DB-9516-F4731D7BEA91}" type="presOf" srcId="{73921AB6-01EC-4E5C-B9AA-198B2E70492E}" destId="{DA758EAE-FA17-4AAE-9CBE-F25CCF7C2D4A}" srcOrd="0" destOrd="0" presId="urn:microsoft.com/office/officeart/2005/8/layout/hList1"/>
    <dgm:cxn modelId="{A764673C-CD6D-47ED-973F-3B570F5764AA}" type="presOf" srcId="{E0FD0470-5EB5-42F3-8ECE-316E53442361}" destId="{DBA08560-A011-4714-BCE0-B252BABF4374}" srcOrd="0" destOrd="1" presId="urn:microsoft.com/office/officeart/2005/8/layout/hList1"/>
    <dgm:cxn modelId="{B97AA9CE-8F8B-4254-B841-EAED1F49337E}" srcId="{37B62C6B-C208-4DAD-800D-2511AEE07EEE}" destId="{E78CACE2-18A1-4D64-A1E0-0D919EFFCA57}" srcOrd="2" destOrd="0" parTransId="{A7BA28F7-F54E-4FB3-A0E5-D08168BC17DA}" sibTransId="{3F8DE40D-92D5-465A-B219-3C1D07E57202}"/>
    <dgm:cxn modelId="{37B5CC50-449E-49F0-A75B-413BAC822AAD}" type="presOf" srcId="{FCDAC0F1-A79E-467D-8C70-403685207C11}" destId="{A363E128-5A99-4139-B21A-6AA743019E00}" srcOrd="0" destOrd="0" presId="urn:microsoft.com/office/officeart/2005/8/layout/hList1"/>
    <dgm:cxn modelId="{78CC2EAA-2742-4D46-B116-CE0D076AD675}" type="presParOf" srcId="{0CAB7A70-2300-46CE-A3C6-4B4C2EB37193}" destId="{71A88A2B-F72F-4BF1-A1F7-D5F76C57EEA7}" srcOrd="0" destOrd="0" presId="urn:microsoft.com/office/officeart/2005/8/layout/hList1"/>
    <dgm:cxn modelId="{6AE74D3C-CD0D-4390-BD1D-101FC444E263}" type="presParOf" srcId="{71A88A2B-F72F-4BF1-A1F7-D5F76C57EEA7}" destId="{DA758EAE-FA17-4AAE-9CBE-F25CCF7C2D4A}" srcOrd="0" destOrd="0" presId="urn:microsoft.com/office/officeart/2005/8/layout/hList1"/>
    <dgm:cxn modelId="{35070A0C-6B52-4B3D-8914-2D85F1068A5E}" type="presParOf" srcId="{71A88A2B-F72F-4BF1-A1F7-D5F76C57EEA7}" destId="{29E5D0A8-7E95-4C16-888E-9AD204B4A609}" srcOrd="1" destOrd="0" presId="urn:microsoft.com/office/officeart/2005/8/layout/hList1"/>
    <dgm:cxn modelId="{920EC47F-4CBC-4282-A07B-6F391394134B}" type="presParOf" srcId="{0CAB7A70-2300-46CE-A3C6-4B4C2EB37193}" destId="{13BBFD73-45CD-436E-BEE1-001E7F35693A}" srcOrd="1" destOrd="0" presId="urn:microsoft.com/office/officeart/2005/8/layout/hList1"/>
    <dgm:cxn modelId="{9E88D14C-1E66-48CD-958C-DE8AF8390BAF}" type="presParOf" srcId="{0CAB7A70-2300-46CE-A3C6-4B4C2EB37193}" destId="{AAE150CD-FC20-4B58-AEB7-BA057CDB8A56}" srcOrd="2" destOrd="0" presId="urn:microsoft.com/office/officeart/2005/8/layout/hList1"/>
    <dgm:cxn modelId="{F694459C-0FF6-4571-BC98-2F1868CFDE0F}" type="presParOf" srcId="{AAE150CD-FC20-4B58-AEB7-BA057CDB8A56}" destId="{D2E32253-49D9-44C2-8CC1-5882D07A91F3}" srcOrd="0" destOrd="0" presId="urn:microsoft.com/office/officeart/2005/8/layout/hList1"/>
    <dgm:cxn modelId="{4E242937-9322-4FA4-A114-A076B21E8F59}" type="presParOf" srcId="{AAE150CD-FC20-4B58-AEB7-BA057CDB8A56}" destId="{DBA08560-A011-4714-BCE0-B252BABF4374}" srcOrd="1" destOrd="0" presId="urn:microsoft.com/office/officeart/2005/8/layout/hList1"/>
    <dgm:cxn modelId="{98858743-BEE1-4FDD-8C1F-7A255B3373F9}" type="presParOf" srcId="{0CAB7A70-2300-46CE-A3C6-4B4C2EB37193}" destId="{26C1FB8E-199C-4A48-A226-4CAFC1034EA6}" srcOrd="3" destOrd="0" presId="urn:microsoft.com/office/officeart/2005/8/layout/hList1"/>
    <dgm:cxn modelId="{5304F75E-7454-4105-8C62-E838CCFD4352}" type="presParOf" srcId="{0CAB7A70-2300-46CE-A3C6-4B4C2EB37193}" destId="{36F85A28-7F6D-4D24-B6B4-F9905324B123}" srcOrd="4" destOrd="0" presId="urn:microsoft.com/office/officeart/2005/8/layout/hList1"/>
    <dgm:cxn modelId="{C6B160E3-4D6A-4C91-AF39-E65B160399EC}" type="presParOf" srcId="{36F85A28-7F6D-4D24-B6B4-F9905324B123}" destId="{2EF7373D-DDCD-4C3E-A336-16B138FEAF00}" srcOrd="0" destOrd="0" presId="urn:microsoft.com/office/officeart/2005/8/layout/hList1"/>
    <dgm:cxn modelId="{93C91260-1241-4502-9AE8-2017B3AEC8BC}" type="presParOf" srcId="{36F85A28-7F6D-4D24-B6B4-F9905324B123}" destId="{A363E128-5A99-4139-B21A-6AA743019E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28D99-FA6D-4544-BFA1-3116DC0CCC76}" type="datetimeFigureOut">
              <a:rPr lang="en-US" smtClean="0"/>
              <a:pPr/>
              <a:t>10/14/2014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80BD5-40CC-4DB1-BB1F-AD5811BE9EBC}" type="slidenum">
              <a:rPr lang="en-US" smtClean="0"/>
              <a:pPr/>
              <a:t>‹#›</a:t>
            </a:fld>
            <a:endParaRPr lang="en-US"/>
          </a:p>
        </p:txBody>
      </p:sp>
    </p:spTree>
    <p:extLst>
      <p:ext uri="{BB962C8B-B14F-4D97-AF65-F5344CB8AC3E}">
        <p14:creationId xmlns:p14="http://schemas.microsoft.com/office/powerpoint/2010/main" val="64287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-Kitchen assistant</a:t>
            </a:r>
          </a:p>
          <a:p>
            <a:r>
              <a:rPr lang="en-US" dirty="0" smtClean="0"/>
              <a:t>-app</a:t>
            </a:r>
          </a:p>
          <a:p>
            <a:r>
              <a:rPr lang="en-US" dirty="0" smtClean="0"/>
              <a:t>-home</a:t>
            </a:r>
            <a:r>
              <a:rPr lang="en-US" baseline="0" dirty="0" smtClean="0"/>
              <a:t> auto</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a:t>
            </a:fld>
            <a:endParaRPr lang="en-US"/>
          </a:p>
        </p:txBody>
      </p:sp>
    </p:spTree>
    <p:extLst>
      <p:ext uri="{BB962C8B-B14F-4D97-AF65-F5344CB8AC3E}">
        <p14:creationId xmlns:p14="http://schemas.microsoft.com/office/powerpoint/2010/main" val="413265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Input: Inventory for</a:t>
            </a:r>
            <a:r>
              <a:rPr lang="en-US" baseline="0" dirty="0" smtClean="0"/>
              <a:t> things without barcodes</a:t>
            </a:r>
            <a:r>
              <a:rPr lang="en-US" dirty="0" smtClean="0"/>
              <a:t> </a:t>
            </a:r>
          </a:p>
          <a:p>
            <a:r>
              <a:rPr lang="en-US" dirty="0" smtClean="0"/>
              <a:t>VD:</a:t>
            </a:r>
            <a:r>
              <a:rPr lang="en-US" baseline="0" dirty="0" smtClean="0"/>
              <a:t> Stir the veggies</a:t>
            </a:r>
          </a:p>
          <a:p>
            <a:r>
              <a:rPr lang="en-US" dirty="0" smtClean="0"/>
              <a:t>AA: Preheat oven</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21</a:t>
            </a:fld>
            <a:endParaRPr lang="en-US"/>
          </a:p>
        </p:txBody>
      </p:sp>
    </p:spTree>
    <p:extLst>
      <p:ext uri="{BB962C8B-B14F-4D97-AF65-F5344CB8AC3E}">
        <p14:creationId xmlns:p14="http://schemas.microsoft.com/office/powerpoint/2010/main" val="98871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22</a:t>
            </a:fld>
            <a:endParaRPr lang="en-US"/>
          </a:p>
        </p:txBody>
      </p:sp>
    </p:spTree>
    <p:extLst>
      <p:ext uri="{BB962C8B-B14F-4D97-AF65-F5344CB8AC3E}">
        <p14:creationId xmlns:p14="http://schemas.microsoft.com/office/powerpoint/2010/main" val="385658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IT -&gt;RA -&gt; VR</a:t>
            </a:r>
            <a:r>
              <a:rPr lang="en-US" baseline="0" dirty="0" smtClean="0"/>
              <a:t> -&gt; AD</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23</a:t>
            </a:fld>
            <a:endParaRPr lang="en-US"/>
          </a:p>
        </p:txBody>
      </p:sp>
    </p:spTree>
    <p:extLst>
      <p:ext uri="{BB962C8B-B14F-4D97-AF65-F5344CB8AC3E}">
        <p14:creationId xmlns:p14="http://schemas.microsoft.com/office/powerpoint/2010/main" val="278720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Oven modes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Response </a:t>
            </a:r>
            <a:r>
              <a:rPr lang="en-US" dirty="0" err="1" smtClean="0"/>
              <a:t>Msgs</a:t>
            </a:r>
            <a:r>
              <a:rPr lang="en-US" dirty="0" smtClean="0"/>
              <a:t>: Preheat Done, Appliance Shutdown</a:t>
            </a:r>
          </a:p>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25</a:t>
            </a:fld>
            <a:endParaRPr lang="en-US"/>
          </a:p>
        </p:txBody>
      </p:sp>
    </p:spTree>
    <p:extLst>
      <p:ext uri="{BB962C8B-B14F-4D97-AF65-F5344CB8AC3E}">
        <p14:creationId xmlns:p14="http://schemas.microsoft.com/office/powerpoint/2010/main" val="237132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26</a:t>
            </a:fld>
            <a:endParaRPr lang="en-US"/>
          </a:p>
        </p:txBody>
      </p:sp>
    </p:spTree>
    <p:extLst>
      <p:ext uri="{BB962C8B-B14F-4D97-AF65-F5344CB8AC3E}">
        <p14:creationId xmlns:p14="http://schemas.microsoft.com/office/powerpoint/2010/main" val="2434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likely use AVR microcontroller</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27</a:t>
            </a:fld>
            <a:endParaRPr lang="en-US"/>
          </a:p>
        </p:txBody>
      </p:sp>
    </p:spTree>
    <p:extLst>
      <p:ext uri="{BB962C8B-B14F-4D97-AF65-F5344CB8AC3E}">
        <p14:creationId xmlns:p14="http://schemas.microsoft.com/office/powerpoint/2010/main" val="367524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None/>
            </a:pPr>
            <a:r>
              <a:rPr lang="en-US" dirty="0" smtClean="0"/>
              <a:t>DIAL:</a:t>
            </a:r>
          </a:p>
          <a:p>
            <a:pPr marL="914400" lvl="1" indent="-457200">
              <a:buFont typeface="Arial" panose="020B0604020202020204" pitchFamily="34" charset="0"/>
              <a:buChar char="•"/>
            </a:pPr>
            <a:r>
              <a:rPr lang="en-US" dirty="0" smtClean="0"/>
              <a:t>A mechanical potentiometer is substituted with a digital potentiometer </a:t>
            </a:r>
          </a:p>
          <a:p>
            <a:pPr marL="914400" lvl="1" indent="-457200">
              <a:buFont typeface="Arial" panose="020B0604020202020204" pitchFamily="34" charset="0"/>
              <a:buChar char="•"/>
            </a:pPr>
            <a:r>
              <a:rPr lang="en-US" b="0" dirty="0" smtClean="0"/>
              <a:t>A digital knob is substituted with a microcontroller sending out a modified step-function</a:t>
            </a:r>
          </a:p>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28</a:t>
            </a:fld>
            <a:endParaRPr lang="en-US"/>
          </a:p>
        </p:txBody>
      </p:sp>
    </p:spTree>
    <p:extLst>
      <p:ext uri="{BB962C8B-B14F-4D97-AF65-F5344CB8AC3E}">
        <p14:creationId xmlns:p14="http://schemas.microsoft.com/office/powerpoint/2010/main" val="244929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Full</a:t>
            </a:r>
            <a:r>
              <a:rPr lang="en-US" baseline="0" dirty="0" smtClean="0"/>
              <a:t> stove top/oven</a:t>
            </a:r>
            <a:r>
              <a:rPr lang="en-US" baseline="0" smtClean="0"/>
              <a:t>,  crockpot…</a:t>
            </a:r>
            <a:endParaRPr lang="en-US" baseline="0" dirty="0" smtClean="0"/>
          </a:p>
          <a:p>
            <a:pPr>
              <a:buFontTx/>
              <a:buChar char="-"/>
            </a:pPr>
            <a:r>
              <a:rPr lang="en-US" dirty="0" smtClean="0"/>
              <a:t> Brands</a:t>
            </a:r>
            <a:r>
              <a:rPr lang="en-US" baseline="0" dirty="0" smtClean="0"/>
              <a:t> - s</a:t>
            </a:r>
            <a:r>
              <a:rPr lang="en-US" dirty="0" smtClean="0"/>
              <a:t>maller</a:t>
            </a:r>
            <a:r>
              <a:rPr lang="en-US" baseline="0" dirty="0" smtClean="0"/>
              <a:t> processor [increment by temp by 5] - higher powered</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29</a:t>
            </a:fld>
            <a:endParaRPr lang="en-US"/>
          </a:p>
        </p:txBody>
      </p:sp>
    </p:spTree>
    <p:extLst>
      <p:ext uri="{BB962C8B-B14F-4D97-AF65-F5344CB8AC3E}">
        <p14:creationId xmlns:p14="http://schemas.microsoft.com/office/powerpoint/2010/main" val="382047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30</a:t>
            </a:fld>
            <a:endParaRPr lang="en-US"/>
          </a:p>
        </p:txBody>
      </p:sp>
    </p:spTree>
    <p:extLst>
      <p:ext uri="{BB962C8B-B14F-4D97-AF65-F5344CB8AC3E}">
        <p14:creationId xmlns:p14="http://schemas.microsoft.com/office/powerpoint/2010/main" val="65558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 Network Command or Application</a:t>
            </a:r>
            <a:br>
              <a:rPr lang="en-US" dirty="0" smtClean="0"/>
            </a:br>
            <a:r>
              <a:rPr lang="en-US" dirty="0" smtClean="0"/>
              <a:t>Operation</a:t>
            </a:r>
            <a:r>
              <a:rPr lang="en-US" baseline="0" dirty="0" smtClean="0"/>
              <a:t> – Relevant feedback information. Error codes, device status, ACK/NAK </a:t>
            </a:r>
            <a:br>
              <a:rPr lang="en-US" baseline="0" dirty="0" smtClean="0"/>
            </a:br>
            <a:r>
              <a:rPr lang="en-US" baseline="0" dirty="0" smtClean="0"/>
              <a:t>Temperature – Meat thermometer &amp; Hot plate </a:t>
            </a:r>
          </a:p>
          <a:p>
            <a:r>
              <a:rPr lang="en-US" baseline="0" dirty="0" smtClean="0"/>
              <a:t>Checksum – Data validation </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36</a:t>
            </a:fld>
            <a:endParaRPr lang="en-US"/>
          </a:p>
        </p:txBody>
      </p:sp>
    </p:spTree>
    <p:extLst>
      <p:ext uri="{BB962C8B-B14F-4D97-AF65-F5344CB8AC3E}">
        <p14:creationId xmlns:p14="http://schemas.microsoft.com/office/powerpoint/2010/main" val="331535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Tom;</a:t>
            </a:r>
            <a:r>
              <a:rPr lang="en-US" baseline="0" dirty="0" smtClean="0"/>
              <a:t> what problems</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9</a:t>
            </a:fld>
            <a:endParaRPr lang="en-US"/>
          </a:p>
        </p:txBody>
      </p:sp>
    </p:spTree>
    <p:extLst>
      <p:ext uri="{BB962C8B-B14F-4D97-AF65-F5344CB8AC3E}">
        <p14:creationId xmlns:p14="http://schemas.microsoft.com/office/powerpoint/2010/main" val="3877923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Handed off to </a:t>
            </a:r>
            <a:r>
              <a:rPr lang="en-US" dirty="0" err="1" smtClean="0"/>
              <a:t>el’s</a:t>
            </a:r>
            <a:r>
              <a:rPr lang="en-US" dirty="0" smtClean="0"/>
              <a:t> module</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42</a:t>
            </a:fld>
            <a:endParaRPr lang="en-US"/>
          </a:p>
        </p:txBody>
      </p:sp>
    </p:spTree>
    <p:extLst>
      <p:ext uri="{BB962C8B-B14F-4D97-AF65-F5344CB8AC3E}">
        <p14:creationId xmlns:p14="http://schemas.microsoft.com/office/powerpoint/2010/main" val="370563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Sphinx: -Free –Well supported</a:t>
            </a:r>
          </a:p>
          <a:p>
            <a:r>
              <a:rPr lang="en-US" dirty="0" smtClean="0"/>
              <a:t>“</a:t>
            </a:r>
            <a:r>
              <a:rPr lang="en-US" dirty="0" err="1" smtClean="0"/>
              <a:t>Sudo</a:t>
            </a:r>
            <a:r>
              <a:rPr lang="en-US" dirty="0" smtClean="0"/>
              <a:t> Chef” + Command</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43</a:t>
            </a:fld>
            <a:endParaRPr lang="en-US"/>
          </a:p>
        </p:txBody>
      </p:sp>
    </p:spTree>
    <p:extLst>
      <p:ext uri="{BB962C8B-B14F-4D97-AF65-F5344CB8AC3E}">
        <p14:creationId xmlns:p14="http://schemas.microsoft.com/office/powerpoint/2010/main" val="1488322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50</a:t>
            </a:fld>
            <a:endParaRPr lang="en-US"/>
          </a:p>
        </p:txBody>
      </p:sp>
    </p:spTree>
    <p:extLst>
      <p:ext uri="{BB962C8B-B14F-4D97-AF65-F5344CB8AC3E}">
        <p14:creationId xmlns:p14="http://schemas.microsoft.com/office/powerpoint/2010/main" val="94262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UPC length</a:t>
            </a:r>
            <a:r>
              <a:rPr lang="en-US" baseline="0" dirty="0" smtClean="0"/>
              <a:t> - </a:t>
            </a:r>
            <a:r>
              <a:rPr lang="en-US" dirty="0" smtClean="0"/>
              <a:t>12</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57</a:t>
            </a:fld>
            <a:endParaRPr lang="en-US"/>
          </a:p>
        </p:txBody>
      </p:sp>
    </p:spTree>
    <p:extLst>
      <p:ext uri="{BB962C8B-B14F-4D97-AF65-F5344CB8AC3E}">
        <p14:creationId xmlns:p14="http://schemas.microsoft.com/office/powerpoint/2010/main" val="82561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Acoustic Models – Statistical representation</a:t>
            </a:r>
            <a:r>
              <a:rPr lang="en-US" baseline="0" dirty="0" smtClean="0"/>
              <a:t> of each phonetic part of words (Phoneme) (40 for English language)</a:t>
            </a:r>
            <a:br>
              <a:rPr lang="en-US" baseline="0" dirty="0" smtClean="0"/>
            </a:br>
            <a:r>
              <a:rPr lang="en-US" baseline="0" dirty="0" smtClean="0"/>
              <a:t>Lexicon – Mapping of phonetics to actual words</a:t>
            </a:r>
            <a:br>
              <a:rPr lang="en-US" baseline="0" dirty="0" smtClean="0"/>
            </a:br>
            <a:r>
              <a:rPr lang="en-US" baseline="0" dirty="0" smtClean="0"/>
              <a:t>Language Model- Probability of that word to appear. (N-gram Models) </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58</a:t>
            </a:fld>
            <a:endParaRPr lang="en-US"/>
          </a:p>
        </p:txBody>
      </p:sp>
    </p:spTree>
    <p:extLst>
      <p:ext uri="{BB962C8B-B14F-4D97-AF65-F5344CB8AC3E}">
        <p14:creationId xmlns:p14="http://schemas.microsoft.com/office/powerpoint/2010/main" val="4041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Experienced</a:t>
            </a:r>
            <a:r>
              <a:rPr lang="en-US" baseline="0" dirty="0" smtClean="0"/>
              <a:t> Cooks</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13</a:t>
            </a:fld>
            <a:endParaRPr lang="en-US"/>
          </a:p>
        </p:txBody>
      </p:sp>
    </p:spTree>
    <p:extLst>
      <p:ext uri="{BB962C8B-B14F-4D97-AF65-F5344CB8AC3E}">
        <p14:creationId xmlns:p14="http://schemas.microsoft.com/office/powerpoint/2010/main" val="48203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a:t>
            </a:r>
            <a:r>
              <a:rPr lang="en-US" baseline="0" dirty="0" smtClean="0"/>
              <a:t> </a:t>
            </a:r>
            <a:r>
              <a:rPr lang="en-US" dirty="0" smtClean="0"/>
              <a:t>Sour Milk</a:t>
            </a:r>
          </a:p>
          <a:p>
            <a:r>
              <a:rPr lang="en-US" dirty="0" smtClean="0"/>
              <a:t>Kyle will tell us</a:t>
            </a:r>
            <a:r>
              <a:rPr lang="en-US" baseline="0" dirty="0" smtClean="0"/>
              <a:t> why we are choosing this implementation</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14</a:t>
            </a:fld>
            <a:endParaRPr lang="en-US"/>
          </a:p>
        </p:txBody>
      </p:sp>
    </p:spTree>
    <p:extLst>
      <p:ext uri="{BB962C8B-B14F-4D97-AF65-F5344CB8AC3E}">
        <p14:creationId xmlns:p14="http://schemas.microsoft.com/office/powerpoint/2010/main" val="352025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Recipe selection based on inventory done before</a:t>
            </a:r>
          </a:p>
          <a:p>
            <a:r>
              <a:rPr lang="en-US" dirty="0" err="1" smtClean="0"/>
              <a:t>Homeauto</a:t>
            </a:r>
            <a:r>
              <a:rPr lang="en-US" dirty="0" smtClean="0"/>
              <a:t> research</a:t>
            </a:r>
            <a:br>
              <a:rPr lang="en-US" dirty="0" smtClean="0"/>
            </a:br>
            <a:r>
              <a:rPr lang="en-US" dirty="0" smtClean="0"/>
              <a:t>Combination</a:t>
            </a:r>
            <a:r>
              <a:rPr lang="en-US" baseline="0" dirty="0" smtClean="0"/>
              <a:t> h</a:t>
            </a:r>
            <a:r>
              <a:rPr lang="en-US" dirty="0" smtClean="0"/>
              <a:t>asn’t been done before</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15</a:t>
            </a:fld>
            <a:endParaRPr lang="en-US"/>
          </a:p>
        </p:txBody>
      </p:sp>
    </p:spTree>
    <p:extLst>
      <p:ext uri="{BB962C8B-B14F-4D97-AF65-F5344CB8AC3E}">
        <p14:creationId xmlns:p14="http://schemas.microsoft.com/office/powerpoint/2010/main" val="309448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16</a:t>
            </a:fld>
            <a:endParaRPr lang="en-US"/>
          </a:p>
        </p:txBody>
      </p:sp>
    </p:spTree>
    <p:extLst>
      <p:ext uri="{BB962C8B-B14F-4D97-AF65-F5344CB8AC3E}">
        <p14:creationId xmlns:p14="http://schemas.microsoft.com/office/powerpoint/2010/main" val="377155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Unreliable</a:t>
            </a:r>
            <a:r>
              <a:rPr lang="en-US" baseline="0" dirty="0" smtClean="0"/>
              <a:t> feedback system/ hardware heavy</a:t>
            </a:r>
            <a:r>
              <a:rPr lang="en-US" dirty="0" smtClean="0"/>
              <a:t/>
            </a:r>
            <a:br>
              <a:rPr lang="en-US" dirty="0" smtClean="0"/>
            </a:br>
            <a:r>
              <a:rPr lang="en-US" dirty="0" smtClean="0"/>
              <a:t>A </a:t>
            </a:r>
            <a:r>
              <a:rPr lang="en-US" baseline="0" dirty="0" smtClean="0"/>
              <a:t>smart appliance works 5/6 time, it </a:t>
            </a:r>
            <a:r>
              <a:rPr lang="en-US" baseline="0" dirty="0" err="1" smtClean="0"/>
              <a:t>doesnt</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17</a:t>
            </a:fld>
            <a:endParaRPr lang="en-US"/>
          </a:p>
        </p:txBody>
      </p:sp>
    </p:spTree>
    <p:extLst>
      <p:ext uri="{BB962C8B-B14F-4D97-AF65-F5344CB8AC3E}">
        <p14:creationId xmlns:p14="http://schemas.microsoft.com/office/powerpoint/2010/main" val="45550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Sudo</a:t>
            </a:r>
            <a:r>
              <a:rPr lang="en-US" dirty="0" smtClean="0"/>
              <a:t> Chef</a:t>
            </a:r>
            <a:r>
              <a:rPr lang="en-US" baseline="0" dirty="0" smtClean="0"/>
              <a:t>; guessing games</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19</a:t>
            </a:fld>
            <a:endParaRPr lang="en-US"/>
          </a:p>
        </p:txBody>
      </p:sp>
    </p:spTree>
    <p:extLst>
      <p:ext uri="{BB962C8B-B14F-4D97-AF65-F5344CB8AC3E}">
        <p14:creationId xmlns:p14="http://schemas.microsoft.com/office/powerpoint/2010/main" val="370459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24A80BD5-40CC-4DB1-BB1F-AD5811BE9EBC}" type="slidenum">
              <a:rPr lang="en-US" smtClean="0"/>
              <a:pPr/>
              <a:t>20</a:t>
            </a:fld>
            <a:endParaRPr lang="en-US"/>
          </a:p>
        </p:txBody>
      </p:sp>
    </p:spTree>
    <p:extLst>
      <p:ext uri="{BB962C8B-B14F-4D97-AF65-F5344CB8AC3E}">
        <p14:creationId xmlns:p14="http://schemas.microsoft.com/office/powerpoint/2010/main" val="317314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2716817665"/>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4093299237"/>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3171880991"/>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tem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 y="365126"/>
            <a:ext cx="9279294" cy="1325563"/>
          </a:xfrm>
          <a:solidFill>
            <a:schemeClr val="accent1">
              <a:lumMod val="75000"/>
            </a:schemeClr>
          </a:solidFill>
          <a:ln>
            <a:solidFill>
              <a:schemeClr val="bg1"/>
            </a:solidFill>
          </a:ln>
        </p:spPr>
        <p:style>
          <a:lnRef idx="2">
            <a:schemeClr val="accent5"/>
          </a:lnRef>
          <a:fillRef idx="1">
            <a:schemeClr val="lt1"/>
          </a:fillRef>
          <a:effectRef idx="0">
            <a:schemeClr val="accent5"/>
          </a:effectRef>
          <a:fontRef idx="none"/>
        </p:style>
        <p:txBody>
          <a:bodyPr/>
          <a:lstStyle>
            <a:lvl1pPr algn="ctr">
              <a:defRPr>
                <a:solidFill>
                  <a:schemeClr val="bg1"/>
                </a:solidFill>
                <a:latin typeface="+mj-lt"/>
              </a:defRPr>
            </a:lvl1pPr>
          </a:lstStyle>
          <a:p>
            <a:r>
              <a:rPr lang="en-US" dirty="0" smtClean="0"/>
              <a:t>Click to edit Master title style</a:t>
            </a:r>
            <a:endParaRPr lang="en-US" dirty="0"/>
          </a:p>
        </p:txBody>
      </p:sp>
      <p:sp>
        <p:nvSpPr>
          <p:cNvPr id="9" name="Text Placeholder 8"/>
          <p:cNvSpPr>
            <a:spLocks noGrp="1"/>
          </p:cNvSpPr>
          <p:nvPr>
            <p:ph type="body" sz="quarter" idx="14"/>
          </p:nvPr>
        </p:nvSpPr>
        <p:spPr>
          <a:xfrm>
            <a:off x="633315" y="1803400"/>
            <a:ext cx="7886700" cy="515257"/>
          </a:xfrm>
        </p:spPr>
        <p:txBody>
          <a:bodyPr anchor="ctr">
            <a:normAutofit/>
          </a:bodyPr>
          <a:lstStyle>
            <a:lvl1pPr marL="0" indent="0" algn="ctr">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4"/>
          <p:cNvSpPr>
            <a:spLocks noGrp="1"/>
          </p:cNvSpPr>
          <p:nvPr>
            <p:ph sz="quarter" idx="16"/>
          </p:nvPr>
        </p:nvSpPr>
        <p:spPr>
          <a:xfrm>
            <a:off x="633413" y="2422749"/>
            <a:ext cx="7886602" cy="1830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7"/>
          </p:nvPr>
        </p:nvSpPr>
        <p:spPr>
          <a:xfrm>
            <a:off x="633315" y="4357684"/>
            <a:ext cx="7886700" cy="515257"/>
          </a:xfrm>
        </p:spPr>
        <p:txBody>
          <a:bodyPr anchor="ctr">
            <a:normAutofit/>
          </a:bodyPr>
          <a:lstStyle>
            <a:lvl1pPr marL="0" indent="0" algn="ctr">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4"/>
          <p:cNvSpPr>
            <a:spLocks noGrp="1"/>
          </p:cNvSpPr>
          <p:nvPr>
            <p:ph sz="quarter" idx="18"/>
          </p:nvPr>
        </p:nvSpPr>
        <p:spPr>
          <a:xfrm>
            <a:off x="633413" y="4977033"/>
            <a:ext cx="7886602" cy="1830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0263965"/>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tem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 y="365126"/>
            <a:ext cx="9279294" cy="1325563"/>
          </a:xfrm>
          <a:solidFill>
            <a:schemeClr val="accent1">
              <a:lumMod val="75000"/>
            </a:schemeClr>
          </a:solidFill>
          <a:ln>
            <a:solidFill>
              <a:schemeClr val="bg1"/>
            </a:solidFill>
          </a:ln>
        </p:spPr>
        <p:style>
          <a:lnRef idx="2">
            <a:schemeClr val="accent5"/>
          </a:lnRef>
          <a:fillRef idx="1">
            <a:schemeClr val="lt1"/>
          </a:fillRef>
          <a:effectRef idx="0">
            <a:schemeClr val="accent5"/>
          </a:effectRef>
          <a:fontRef idx="none"/>
        </p:style>
        <p:txBody>
          <a:bodyPr/>
          <a:lstStyle>
            <a:lvl1pPr algn="ctr">
              <a:defRPr>
                <a:solidFill>
                  <a:schemeClr val="bg1"/>
                </a:solidFill>
                <a:latin typeface="+mj-lt"/>
              </a:defRPr>
            </a:lvl1pPr>
          </a:lstStyle>
          <a:p>
            <a:r>
              <a:rPr lang="en-US" dirty="0" smtClean="0"/>
              <a:t>Click to edit Master title style</a:t>
            </a:r>
            <a:endParaRPr lang="en-US" dirty="0"/>
          </a:p>
        </p:txBody>
      </p:sp>
      <p:sp>
        <p:nvSpPr>
          <p:cNvPr id="9" name="Text Placeholder 8"/>
          <p:cNvSpPr>
            <a:spLocks noGrp="1"/>
          </p:cNvSpPr>
          <p:nvPr>
            <p:ph type="body" sz="quarter" idx="14"/>
          </p:nvPr>
        </p:nvSpPr>
        <p:spPr>
          <a:xfrm>
            <a:off x="633315" y="1803400"/>
            <a:ext cx="7886700" cy="727076"/>
          </a:xfrm>
        </p:spPr>
        <p:txBody>
          <a:bodyPr anchor="ctr">
            <a:normAutofit/>
          </a:bodyPr>
          <a:lstStyle>
            <a:lvl1pPr marL="0" indent="0" algn="ctr">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46020897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530" y="365126"/>
            <a:ext cx="9515060" cy="1325563"/>
          </a:xfrm>
        </p:spPr>
        <p:style>
          <a:lnRef idx="3">
            <a:schemeClr val="lt1"/>
          </a:lnRef>
          <a:fillRef idx="1">
            <a:schemeClr val="accent1"/>
          </a:fillRef>
          <a:effectRef idx="1">
            <a:schemeClr val="accent1"/>
          </a:effectRef>
          <a:fontRef idx="none"/>
        </p:style>
        <p:txBody>
          <a:bodyPr/>
          <a:lstStyle>
            <a:lvl1pPr algn="ctr">
              <a:defRPr>
                <a:solidFill>
                  <a:schemeClr val="bg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110012270"/>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1557569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144928959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3703872552"/>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1058644958"/>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91312768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30843552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732AE-BD48-4A16-B9DF-25B2DB8AD72A}"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EF344-7D8F-4C36-84F3-BF4BCC2F8E46}" type="slidenum">
              <a:rPr lang="en-US" smtClean="0"/>
              <a:pPr/>
              <a:t>‹#›</a:t>
            </a:fld>
            <a:endParaRPr lang="en-US"/>
          </a:p>
        </p:txBody>
      </p:sp>
    </p:spTree>
    <p:extLst>
      <p:ext uri="{BB962C8B-B14F-4D97-AF65-F5344CB8AC3E}">
        <p14:creationId xmlns:p14="http://schemas.microsoft.com/office/powerpoint/2010/main" val="111052729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732AE-BD48-4A16-B9DF-25B2DB8AD72A}" type="datetimeFigureOut">
              <a:rPr lang="en-US" smtClean="0"/>
              <a:pPr/>
              <a:t>10/14/2014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EF344-7D8F-4C36-84F3-BF4BCC2F8E46}" type="slidenum">
              <a:rPr lang="en-US" smtClean="0"/>
              <a:pPr/>
              <a:t>‹#›</a:t>
            </a:fld>
            <a:endParaRPr lang="en-US"/>
          </a:p>
        </p:txBody>
      </p:sp>
    </p:spTree>
    <p:extLst>
      <p:ext uri="{BB962C8B-B14F-4D97-AF65-F5344CB8AC3E}">
        <p14:creationId xmlns:p14="http://schemas.microsoft.com/office/powerpoint/2010/main" val="35202786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3"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hypertextbook.com/facts/2000/JackHsu.shtml"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304" y="1122363"/>
            <a:ext cx="9436608" cy="2387600"/>
          </a:xfrm>
          <a:solidFill>
            <a:schemeClr val="tx2"/>
          </a:solidFill>
        </p:spPr>
        <p:txBody>
          <a:bodyPr/>
          <a:lstStyle/>
          <a:p>
            <a:r>
              <a:rPr lang="en-US" dirty="0" err="1" smtClean="0">
                <a:solidFill>
                  <a:schemeClr val="bg1"/>
                </a:solidFill>
              </a:rPr>
              <a:t>Sudo</a:t>
            </a:r>
            <a:r>
              <a:rPr lang="en-US" dirty="0" smtClean="0">
                <a:solidFill>
                  <a:schemeClr val="bg1"/>
                </a:solidFill>
              </a:rPr>
              <a:t> Chef</a:t>
            </a:r>
            <a:endParaRPr lang="en-US" dirty="0">
              <a:solidFill>
                <a:schemeClr val="bg1"/>
              </a:solidFill>
            </a:endParaRPr>
          </a:p>
        </p:txBody>
      </p:sp>
      <p:sp>
        <p:nvSpPr>
          <p:cNvPr id="3" name="Subtitle 2"/>
          <p:cNvSpPr>
            <a:spLocks noGrp="1"/>
          </p:cNvSpPr>
          <p:nvPr>
            <p:ph type="subTitle" idx="1"/>
          </p:nvPr>
        </p:nvSpPr>
        <p:spPr>
          <a:xfrm>
            <a:off x="1143000" y="3602038"/>
            <a:ext cx="6858000" cy="2615882"/>
          </a:xfrm>
        </p:spPr>
        <p:txBody>
          <a:bodyPr>
            <a:normAutofit lnSpcReduction="10000"/>
          </a:bodyPr>
          <a:lstStyle/>
          <a:p>
            <a:r>
              <a:rPr lang="en-US" dirty="0" smtClean="0"/>
              <a:t>Dan </a:t>
            </a:r>
            <a:r>
              <a:rPr lang="en-US" dirty="0" err="1" smtClean="0"/>
              <a:t>Abbate</a:t>
            </a:r>
            <a:endParaRPr lang="en-US" dirty="0" smtClean="0"/>
          </a:p>
          <a:p>
            <a:r>
              <a:rPr lang="en-US" dirty="0" smtClean="0"/>
              <a:t>Kyle </a:t>
            </a:r>
            <a:r>
              <a:rPr lang="en-US" dirty="0" err="1" smtClean="0"/>
              <a:t>Despins</a:t>
            </a:r>
            <a:endParaRPr lang="en-US" dirty="0" smtClean="0"/>
          </a:p>
          <a:p>
            <a:r>
              <a:rPr lang="en-US" dirty="0" smtClean="0"/>
              <a:t>Tom Murphy</a:t>
            </a:r>
          </a:p>
          <a:p>
            <a:r>
              <a:rPr lang="en-US" dirty="0" smtClean="0"/>
              <a:t>Eli Siskind</a:t>
            </a:r>
          </a:p>
          <a:p>
            <a:endParaRPr lang="en-US" dirty="0"/>
          </a:p>
          <a:p>
            <a:r>
              <a:rPr lang="en-US" dirty="0" smtClean="0"/>
              <a:t>Advisor:  Professor </a:t>
            </a:r>
            <a:r>
              <a:rPr lang="en-US" dirty="0" err="1" smtClean="0"/>
              <a:t>Tessier</a:t>
            </a:r>
            <a:endParaRPr lang="en-US" dirty="0" smtClean="0"/>
          </a:p>
        </p:txBody>
      </p:sp>
    </p:spTree>
    <p:extLst>
      <p:ext uri="{BB962C8B-B14F-4D97-AF65-F5344CB8AC3E}">
        <p14:creationId xmlns:p14="http://schemas.microsoft.com/office/powerpoint/2010/main" val="28957393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Problems Are We </a:t>
            </a:r>
            <a:r>
              <a:rPr lang="en-US" dirty="0"/>
              <a:t>S</a:t>
            </a:r>
            <a:r>
              <a:rPr lang="en-US" dirty="0" smtClean="0"/>
              <a:t>olving?</a:t>
            </a:r>
            <a:endParaRPr lang="en-US" dirty="0"/>
          </a:p>
        </p:txBody>
      </p:sp>
      <p:sp>
        <p:nvSpPr>
          <p:cNvPr id="3" name="Text Placeholder 2"/>
          <p:cNvSpPr>
            <a:spLocks noGrp="1"/>
          </p:cNvSpPr>
          <p:nvPr>
            <p:ph type="body" sz="quarter" idx="14"/>
          </p:nvPr>
        </p:nvSpPr>
        <p:spPr/>
        <p:txBody>
          <a:bodyPr/>
          <a:lstStyle/>
          <a:p>
            <a:r>
              <a:rPr lang="en-US" dirty="0" smtClean="0"/>
              <a:t>Cooking is daunting to novices.</a:t>
            </a:r>
            <a:endParaRPr lang="en-US" dirty="0"/>
          </a:p>
        </p:txBody>
      </p:sp>
      <p:grpSp>
        <p:nvGrpSpPr>
          <p:cNvPr id="4" name="Group 3"/>
          <p:cNvGrpSpPr/>
          <p:nvPr/>
        </p:nvGrpSpPr>
        <p:grpSpPr>
          <a:xfrm>
            <a:off x="2721181" y="2773587"/>
            <a:ext cx="3739499" cy="3660337"/>
            <a:chOff x="2721181" y="2773587"/>
            <a:chExt cx="3739499" cy="3660337"/>
          </a:xfrm>
        </p:grpSpPr>
        <p:grpSp>
          <p:nvGrpSpPr>
            <p:cNvPr id="6" name="Group 5"/>
            <p:cNvGrpSpPr/>
            <p:nvPr/>
          </p:nvGrpSpPr>
          <p:grpSpPr>
            <a:xfrm>
              <a:off x="4136614" y="3019403"/>
              <a:ext cx="1534711" cy="3414521"/>
              <a:chOff x="5435565" y="3039010"/>
              <a:chExt cx="1534711" cy="3414521"/>
            </a:xfrm>
          </p:grpSpPr>
          <p:sp>
            <p:nvSpPr>
              <p:cNvPr id="9"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435565" y="4095858"/>
                <a:ext cx="995984" cy="49646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 name="connsiteX0" fmla="*/ 2272450 w 2272450"/>
                  <a:gd name="connsiteY0" fmla="*/ 0 h 650805"/>
                  <a:gd name="connsiteX1" fmla="*/ 1634866 w 2272450"/>
                  <a:gd name="connsiteY1" fmla="*/ 649480 h 650805"/>
                  <a:gd name="connsiteX2" fmla="*/ 523 w 2272450"/>
                  <a:gd name="connsiteY2" fmla="*/ 309418 h 650805"/>
                  <a:gd name="connsiteX0" fmla="*/ 2272549 w 2272549"/>
                  <a:gd name="connsiteY0" fmla="*/ 0 h 724896"/>
                  <a:gd name="connsiteX1" fmla="*/ 1424808 w 2272549"/>
                  <a:gd name="connsiteY1" fmla="*/ 723741 h 724896"/>
                  <a:gd name="connsiteX2" fmla="*/ 622 w 2272549"/>
                  <a:gd name="connsiteY2" fmla="*/ 309418 h 724896"/>
                  <a:gd name="connsiteX0" fmla="*/ 2271927 w 2271927"/>
                  <a:gd name="connsiteY0" fmla="*/ 0 h 726774"/>
                  <a:gd name="connsiteX1" fmla="*/ 1424186 w 2271927"/>
                  <a:gd name="connsiteY1" fmla="*/ 723741 h 726774"/>
                  <a:gd name="connsiteX2" fmla="*/ 0 w 2271927"/>
                  <a:gd name="connsiteY2" fmla="*/ 309418 h 726774"/>
                  <a:gd name="connsiteX0" fmla="*/ 2354489 w 2354489"/>
                  <a:gd name="connsiteY0" fmla="*/ 0 h 725743"/>
                  <a:gd name="connsiteX1" fmla="*/ 1506748 w 2354489"/>
                  <a:gd name="connsiteY1" fmla="*/ 723741 h 725743"/>
                  <a:gd name="connsiteX2" fmla="*/ 0 w 2354489"/>
                  <a:gd name="connsiteY2" fmla="*/ 193387 h 725743"/>
                </a:gdLst>
                <a:ahLst/>
                <a:cxnLst>
                  <a:cxn ang="0">
                    <a:pos x="connsiteX0" y="connsiteY0"/>
                  </a:cxn>
                  <a:cxn ang="0">
                    <a:pos x="connsiteX1" y="connsiteY1"/>
                  </a:cxn>
                  <a:cxn ang="0">
                    <a:pos x="connsiteX2" y="connsiteY2"/>
                  </a:cxn>
                </a:cxnLst>
                <a:rect l="l" t="t" r="r" b="b"/>
                <a:pathLst>
                  <a:path w="2354489" h="725743">
                    <a:moveTo>
                      <a:pt x="2354489" y="0"/>
                    </a:moveTo>
                    <a:cubicBezTo>
                      <a:pt x="2115918" y="64093"/>
                      <a:pt x="1880399" y="693831"/>
                      <a:pt x="1506748" y="723741"/>
                    </a:cubicBezTo>
                    <a:cubicBezTo>
                      <a:pt x="1133097" y="753651"/>
                      <a:pt x="164880" y="442542"/>
                      <a:pt x="0" y="19338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4783941" y="3989614"/>
              <a:ext cx="914051" cy="1201680"/>
            </a:xfrm>
            <a:custGeom>
              <a:avLst/>
              <a:gdLst>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48904 h 1203979"/>
                <a:gd name="connsiteX1" fmla="*/ 485576 w 910987"/>
                <a:gd name="connsiteY1" fmla="*/ 10804 h 1203979"/>
                <a:gd name="connsiteX2" fmla="*/ 904676 w 910987"/>
                <a:gd name="connsiteY2" fmla="*/ 341004 h 1203979"/>
                <a:gd name="connsiteX3" fmla="*/ 726876 w 910987"/>
                <a:gd name="connsiteY3" fmla="*/ 544204 h 1203979"/>
                <a:gd name="connsiteX4" fmla="*/ 574476 w 910987"/>
                <a:gd name="connsiteY4" fmla="*/ 442604 h 1203979"/>
                <a:gd name="connsiteX5" fmla="*/ 561776 w 910987"/>
                <a:gd name="connsiteY5" fmla="*/ 1115704 h 1203979"/>
                <a:gd name="connsiteX6" fmla="*/ 180776 w 910987"/>
                <a:gd name="connsiteY6" fmla="*/ 1141104 h 1203979"/>
                <a:gd name="connsiteX7" fmla="*/ 231576 w 910987"/>
                <a:gd name="connsiteY7" fmla="*/ 607704 h 1203979"/>
                <a:gd name="connsiteX8" fmla="*/ 117276 w 910987"/>
                <a:gd name="connsiteY8" fmla="*/ 709304 h 1203979"/>
                <a:gd name="connsiteX9" fmla="*/ 2976 w 910987"/>
                <a:gd name="connsiteY9" fmla="*/ 353704 h 1203979"/>
                <a:gd name="connsiteX10" fmla="*/ 244276 w 910987"/>
                <a:gd name="connsiteY10" fmla="*/ 48904 h 1203979"/>
                <a:gd name="connsiteX0" fmla="*/ 244276 w 910987"/>
                <a:gd name="connsiteY0" fmla="*/ 48904 h 1203979"/>
                <a:gd name="connsiteX1" fmla="*/ 485576 w 910987"/>
                <a:gd name="connsiteY1" fmla="*/ 10804 h 1203979"/>
                <a:gd name="connsiteX2" fmla="*/ 904676 w 910987"/>
                <a:gd name="connsiteY2" fmla="*/ 341004 h 1203979"/>
                <a:gd name="connsiteX3" fmla="*/ 726876 w 910987"/>
                <a:gd name="connsiteY3" fmla="*/ 544204 h 1203979"/>
                <a:gd name="connsiteX4" fmla="*/ 574476 w 910987"/>
                <a:gd name="connsiteY4" fmla="*/ 442604 h 1203979"/>
                <a:gd name="connsiteX5" fmla="*/ 561776 w 910987"/>
                <a:gd name="connsiteY5" fmla="*/ 1115704 h 1203979"/>
                <a:gd name="connsiteX6" fmla="*/ 180776 w 910987"/>
                <a:gd name="connsiteY6" fmla="*/ 1141104 h 1203979"/>
                <a:gd name="connsiteX7" fmla="*/ 231576 w 910987"/>
                <a:gd name="connsiteY7" fmla="*/ 607704 h 1203979"/>
                <a:gd name="connsiteX8" fmla="*/ 117276 w 910987"/>
                <a:gd name="connsiteY8" fmla="*/ 709304 h 1203979"/>
                <a:gd name="connsiteX9" fmla="*/ 2976 w 910987"/>
                <a:gd name="connsiteY9" fmla="*/ 353704 h 1203979"/>
                <a:gd name="connsiteX10" fmla="*/ 244276 w 910987"/>
                <a:gd name="connsiteY10" fmla="*/ 48904 h 1203979"/>
                <a:gd name="connsiteX0" fmla="*/ 244276 w 910987"/>
                <a:gd name="connsiteY0" fmla="*/ 48904 h 1203979"/>
                <a:gd name="connsiteX1" fmla="*/ 485576 w 910987"/>
                <a:gd name="connsiteY1" fmla="*/ 10804 h 1203979"/>
                <a:gd name="connsiteX2" fmla="*/ 904676 w 910987"/>
                <a:gd name="connsiteY2" fmla="*/ 341004 h 1203979"/>
                <a:gd name="connsiteX3" fmla="*/ 726876 w 910987"/>
                <a:gd name="connsiteY3" fmla="*/ 544204 h 1203979"/>
                <a:gd name="connsiteX4" fmla="*/ 574476 w 910987"/>
                <a:gd name="connsiteY4" fmla="*/ 442604 h 1203979"/>
                <a:gd name="connsiteX5" fmla="*/ 561776 w 910987"/>
                <a:gd name="connsiteY5" fmla="*/ 1115704 h 1203979"/>
                <a:gd name="connsiteX6" fmla="*/ 180776 w 910987"/>
                <a:gd name="connsiteY6" fmla="*/ 1141104 h 1203979"/>
                <a:gd name="connsiteX7" fmla="*/ 231576 w 910987"/>
                <a:gd name="connsiteY7" fmla="*/ 607704 h 1203979"/>
                <a:gd name="connsiteX8" fmla="*/ 117276 w 910987"/>
                <a:gd name="connsiteY8" fmla="*/ 709304 h 1203979"/>
                <a:gd name="connsiteX9" fmla="*/ 2976 w 910987"/>
                <a:gd name="connsiteY9" fmla="*/ 353704 h 1203979"/>
                <a:gd name="connsiteX10" fmla="*/ 244276 w 910987"/>
                <a:gd name="connsiteY10" fmla="*/ 48904 h 1203979"/>
                <a:gd name="connsiteX0" fmla="*/ 244276 w 910987"/>
                <a:gd name="connsiteY0" fmla="*/ 38597 h 1193672"/>
                <a:gd name="connsiteX1" fmla="*/ 485576 w 910987"/>
                <a:gd name="connsiteY1" fmla="*/ 497 h 1193672"/>
                <a:gd name="connsiteX2" fmla="*/ 904676 w 910987"/>
                <a:gd name="connsiteY2" fmla="*/ 330697 h 1193672"/>
                <a:gd name="connsiteX3" fmla="*/ 726876 w 910987"/>
                <a:gd name="connsiteY3" fmla="*/ 533897 h 1193672"/>
                <a:gd name="connsiteX4" fmla="*/ 574476 w 910987"/>
                <a:gd name="connsiteY4" fmla="*/ 432297 h 1193672"/>
                <a:gd name="connsiteX5" fmla="*/ 561776 w 910987"/>
                <a:gd name="connsiteY5" fmla="*/ 1105397 h 1193672"/>
                <a:gd name="connsiteX6" fmla="*/ 180776 w 910987"/>
                <a:gd name="connsiteY6" fmla="*/ 1130797 h 1193672"/>
                <a:gd name="connsiteX7" fmla="*/ 231576 w 910987"/>
                <a:gd name="connsiteY7" fmla="*/ 597397 h 1193672"/>
                <a:gd name="connsiteX8" fmla="*/ 117276 w 910987"/>
                <a:gd name="connsiteY8" fmla="*/ 698997 h 1193672"/>
                <a:gd name="connsiteX9" fmla="*/ 2976 w 910987"/>
                <a:gd name="connsiteY9" fmla="*/ 343397 h 1193672"/>
                <a:gd name="connsiteX10" fmla="*/ 244276 w 910987"/>
                <a:gd name="connsiteY10" fmla="*/ 38597 h 1193672"/>
                <a:gd name="connsiteX0" fmla="*/ 244276 w 910987"/>
                <a:gd name="connsiteY0" fmla="*/ 38597 h 1193672"/>
                <a:gd name="connsiteX1" fmla="*/ 485576 w 910987"/>
                <a:gd name="connsiteY1" fmla="*/ 497 h 1193672"/>
                <a:gd name="connsiteX2" fmla="*/ 904676 w 910987"/>
                <a:gd name="connsiteY2" fmla="*/ 330697 h 1193672"/>
                <a:gd name="connsiteX3" fmla="*/ 726876 w 910987"/>
                <a:gd name="connsiteY3" fmla="*/ 533897 h 1193672"/>
                <a:gd name="connsiteX4" fmla="*/ 574476 w 910987"/>
                <a:gd name="connsiteY4" fmla="*/ 432297 h 1193672"/>
                <a:gd name="connsiteX5" fmla="*/ 561776 w 910987"/>
                <a:gd name="connsiteY5" fmla="*/ 1105397 h 1193672"/>
                <a:gd name="connsiteX6" fmla="*/ 180776 w 910987"/>
                <a:gd name="connsiteY6" fmla="*/ 1130797 h 1193672"/>
                <a:gd name="connsiteX7" fmla="*/ 231576 w 910987"/>
                <a:gd name="connsiteY7" fmla="*/ 597397 h 1193672"/>
                <a:gd name="connsiteX8" fmla="*/ 117276 w 910987"/>
                <a:gd name="connsiteY8" fmla="*/ 698997 h 1193672"/>
                <a:gd name="connsiteX9" fmla="*/ 2976 w 910987"/>
                <a:gd name="connsiteY9" fmla="*/ 343397 h 1193672"/>
                <a:gd name="connsiteX10" fmla="*/ 244276 w 910987"/>
                <a:gd name="connsiteY10" fmla="*/ 38597 h 1193672"/>
                <a:gd name="connsiteX0" fmla="*/ 244276 w 910987"/>
                <a:gd name="connsiteY0" fmla="*/ 38597 h 1193672"/>
                <a:gd name="connsiteX1" fmla="*/ 485576 w 910987"/>
                <a:gd name="connsiteY1" fmla="*/ 497 h 1193672"/>
                <a:gd name="connsiteX2" fmla="*/ 904676 w 910987"/>
                <a:gd name="connsiteY2" fmla="*/ 330697 h 1193672"/>
                <a:gd name="connsiteX3" fmla="*/ 726876 w 910987"/>
                <a:gd name="connsiteY3" fmla="*/ 533897 h 1193672"/>
                <a:gd name="connsiteX4" fmla="*/ 574476 w 910987"/>
                <a:gd name="connsiteY4" fmla="*/ 432297 h 1193672"/>
                <a:gd name="connsiteX5" fmla="*/ 561776 w 910987"/>
                <a:gd name="connsiteY5" fmla="*/ 1105397 h 1193672"/>
                <a:gd name="connsiteX6" fmla="*/ 180776 w 910987"/>
                <a:gd name="connsiteY6" fmla="*/ 1130797 h 1193672"/>
                <a:gd name="connsiteX7" fmla="*/ 231576 w 910987"/>
                <a:gd name="connsiteY7" fmla="*/ 597397 h 1193672"/>
                <a:gd name="connsiteX8" fmla="*/ 117276 w 910987"/>
                <a:gd name="connsiteY8" fmla="*/ 698997 h 1193672"/>
                <a:gd name="connsiteX9" fmla="*/ 2976 w 910987"/>
                <a:gd name="connsiteY9" fmla="*/ 343397 h 1193672"/>
                <a:gd name="connsiteX10" fmla="*/ 244276 w 910987"/>
                <a:gd name="connsiteY10" fmla="*/ 38597 h 1193672"/>
                <a:gd name="connsiteX0" fmla="*/ 244276 w 910987"/>
                <a:gd name="connsiteY0" fmla="*/ 38100 h 1193175"/>
                <a:gd name="connsiteX1" fmla="*/ 485576 w 910987"/>
                <a:gd name="connsiteY1" fmla="*/ 0 h 1193175"/>
                <a:gd name="connsiteX2" fmla="*/ 904676 w 910987"/>
                <a:gd name="connsiteY2" fmla="*/ 330200 h 1193175"/>
                <a:gd name="connsiteX3" fmla="*/ 726876 w 910987"/>
                <a:gd name="connsiteY3" fmla="*/ 533400 h 1193175"/>
                <a:gd name="connsiteX4" fmla="*/ 574476 w 910987"/>
                <a:gd name="connsiteY4" fmla="*/ 431800 h 1193175"/>
                <a:gd name="connsiteX5" fmla="*/ 561776 w 910987"/>
                <a:gd name="connsiteY5" fmla="*/ 1104900 h 1193175"/>
                <a:gd name="connsiteX6" fmla="*/ 180776 w 910987"/>
                <a:gd name="connsiteY6" fmla="*/ 1130300 h 1193175"/>
                <a:gd name="connsiteX7" fmla="*/ 231576 w 910987"/>
                <a:gd name="connsiteY7" fmla="*/ 596900 h 1193175"/>
                <a:gd name="connsiteX8" fmla="*/ 117276 w 910987"/>
                <a:gd name="connsiteY8" fmla="*/ 698500 h 1193175"/>
                <a:gd name="connsiteX9" fmla="*/ 2976 w 910987"/>
                <a:gd name="connsiteY9" fmla="*/ 342900 h 1193175"/>
                <a:gd name="connsiteX10" fmla="*/ 244276 w 910987"/>
                <a:gd name="connsiteY10" fmla="*/ 38100 h 1193175"/>
                <a:gd name="connsiteX0" fmla="*/ 244276 w 910987"/>
                <a:gd name="connsiteY0" fmla="*/ 38100 h 1193175"/>
                <a:gd name="connsiteX1" fmla="*/ 485576 w 910987"/>
                <a:gd name="connsiteY1" fmla="*/ 0 h 1193175"/>
                <a:gd name="connsiteX2" fmla="*/ 904676 w 910987"/>
                <a:gd name="connsiteY2" fmla="*/ 330200 h 1193175"/>
                <a:gd name="connsiteX3" fmla="*/ 726876 w 910987"/>
                <a:gd name="connsiteY3" fmla="*/ 533400 h 1193175"/>
                <a:gd name="connsiteX4" fmla="*/ 574476 w 910987"/>
                <a:gd name="connsiteY4" fmla="*/ 431800 h 1193175"/>
                <a:gd name="connsiteX5" fmla="*/ 561776 w 910987"/>
                <a:gd name="connsiteY5" fmla="*/ 1104900 h 1193175"/>
                <a:gd name="connsiteX6" fmla="*/ 180776 w 910987"/>
                <a:gd name="connsiteY6" fmla="*/ 1130300 h 1193175"/>
                <a:gd name="connsiteX7" fmla="*/ 231576 w 910987"/>
                <a:gd name="connsiteY7" fmla="*/ 596900 h 1193175"/>
                <a:gd name="connsiteX8" fmla="*/ 117276 w 910987"/>
                <a:gd name="connsiteY8" fmla="*/ 698500 h 1193175"/>
                <a:gd name="connsiteX9" fmla="*/ 2976 w 910987"/>
                <a:gd name="connsiteY9" fmla="*/ 342900 h 1193175"/>
                <a:gd name="connsiteX10" fmla="*/ 244276 w 910987"/>
                <a:gd name="connsiteY10" fmla="*/ 38100 h 1193175"/>
                <a:gd name="connsiteX0" fmla="*/ 244276 w 910987"/>
                <a:gd name="connsiteY0" fmla="*/ 38100 h 1193175"/>
                <a:gd name="connsiteX1" fmla="*/ 485576 w 910987"/>
                <a:gd name="connsiteY1" fmla="*/ 0 h 1193175"/>
                <a:gd name="connsiteX2" fmla="*/ 904676 w 910987"/>
                <a:gd name="connsiteY2" fmla="*/ 330200 h 1193175"/>
                <a:gd name="connsiteX3" fmla="*/ 726876 w 910987"/>
                <a:gd name="connsiteY3" fmla="*/ 533400 h 1193175"/>
                <a:gd name="connsiteX4" fmla="*/ 574476 w 910987"/>
                <a:gd name="connsiteY4" fmla="*/ 431800 h 1193175"/>
                <a:gd name="connsiteX5" fmla="*/ 561776 w 910987"/>
                <a:gd name="connsiteY5" fmla="*/ 1104900 h 1193175"/>
                <a:gd name="connsiteX6" fmla="*/ 180776 w 910987"/>
                <a:gd name="connsiteY6" fmla="*/ 1130300 h 1193175"/>
                <a:gd name="connsiteX7" fmla="*/ 231576 w 910987"/>
                <a:gd name="connsiteY7" fmla="*/ 596900 h 1193175"/>
                <a:gd name="connsiteX8" fmla="*/ 117276 w 910987"/>
                <a:gd name="connsiteY8" fmla="*/ 698500 h 1193175"/>
                <a:gd name="connsiteX9" fmla="*/ 2976 w 910987"/>
                <a:gd name="connsiteY9" fmla="*/ 342900 h 1193175"/>
                <a:gd name="connsiteX10" fmla="*/ 244276 w 910987"/>
                <a:gd name="connsiteY10" fmla="*/ 38100 h 1193175"/>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220520"/>
                <a:gd name="connsiteX1" fmla="*/ 485576 w 913068"/>
                <a:gd name="connsiteY1" fmla="*/ 0 h 1220520"/>
                <a:gd name="connsiteX2" fmla="*/ 904676 w 913068"/>
                <a:gd name="connsiteY2" fmla="*/ 330200 h 1220520"/>
                <a:gd name="connsiteX3" fmla="*/ 755451 w 913068"/>
                <a:gd name="connsiteY3" fmla="*/ 523875 h 1220520"/>
                <a:gd name="connsiteX4" fmla="*/ 629245 w 913068"/>
                <a:gd name="connsiteY4" fmla="*/ 353219 h 1220520"/>
                <a:gd name="connsiteX5" fmla="*/ 583208 w 913068"/>
                <a:gd name="connsiteY5" fmla="*/ 1145381 h 1220520"/>
                <a:gd name="connsiteX6" fmla="*/ 180776 w 913068"/>
                <a:gd name="connsiteY6" fmla="*/ 1130300 h 1220520"/>
                <a:gd name="connsiteX7" fmla="*/ 231576 w 913068"/>
                <a:gd name="connsiteY7" fmla="*/ 596900 h 1220520"/>
                <a:gd name="connsiteX8" fmla="*/ 117276 w 913068"/>
                <a:gd name="connsiteY8" fmla="*/ 698500 h 1220520"/>
                <a:gd name="connsiteX9" fmla="*/ 2976 w 913068"/>
                <a:gd name="connsiteY9" fmla="*/ 342900 h 1220520"/>
                <a:gd name="connsiteX10" fmla="*/ 244276 w 913068"/>
                <a:gd name="connsiteY10" fmla="*/ 38100 h 1220520"/>
                <a:gd name="connsiteX0" fmla="*/ 244276 w 913068"/>
                <a:gd name="connsiteY0" fmla="*/ 38100 h 1201680"/>
                <a:gd name="connsiteX1" fmla="*/ 485576 w 913068"/>
                <a:gd name="connsiteY1" fmla="*/ 0 h 1201680"/>
                <a:gd name="connsiteX2" fmla="*/ 904676 w 913068"/>
                <a:gd name="connsiteY2" fmla="*/ 330200 h 1201680"/>
                <a:gd name="connsiteX3" fmla="*/ 755451 w 913068"/>
                <a:gd name="connsiteY3" fmla="*/ 523875 h 1201680"/>
                <a:gd name="connsiteX4" fmla="*/ 629245 w 913068"/>
                <a:gd name="connsiteY4" fmla="*/ 353219 h 1201680"/>
                <a:gd name="connsiteX5" fmla="*/ 583208 w 913068"/>
                <a:gd name="connsiteY5" fmla="*/ 1145381 h 1201680"/>
                <a:gd name="connsiteX6" fmla="*/ 180776 w 913068"/>
                <a:gd name="connsiteY6" fmla="*/ 1130300 h 1201680"/>
                <a:gd name="connsiteX7" fmla="*/ 231576 w 913068"/>
                <a:gd name="connsiteY7" fmla="*/ 596900 h 1201680"/>
                <a:gd name="connsiteX8" fmla="*/ 117276 w 913068"/>
                <a:gd name="connsiteY8" fmla="*/ 698500 h 1201680"/>
                <a:gd name="connsiteX9" fmla="*/ 2976 w 913068"/>
                <a:gd name="connsiteY9" fmla="*/ 342900 h 1201680"/>
                <a:gd name="connsiteX10" fmla="*/ 244276 w 913068"/>
                <a:gd name="connsiteY10" fmla="*/ 38100 h 1201680"/>
                <a:gd name="connsiteX0" fmla="*/ 244276 w 913068"/>
                <a:gd name="connsiteY0" fmla="*/ 38100 h 1201680"/>
                <a:gd name="connsiteX1" fmla="*/ 485576 w 913068"/>
                <a:gd name="connsiteY1" fmla="*/ 0 h 1201680"/>
                <a:gd name="connsiteX2" fmla="*/ 904676 w 913068"/>
                <a:gd name="connsiteY2" fmla="*/ 330200 h 1201680"/>
                <a:gd name="connsiteX3" fmla="*/ 755451 w 913068"/>
                <a:gd name="connsiteY3" fmla="*/ 523875 h 1201680"/>
                <a:gd name="connsiteX4" fmla="*/ 629245 w 913068"/>
                <a:gd name="connsiteY4" fmla="*/ 353219 h 1201680"/>
                <a:gd name="connsiteX5" fmla="*/ 583208 w 913068"/>
                <a:gd name="connsiteY5" fmla="*/ 1145381 h 1201680"/>
                <a:gd name="connsiteX6" fmla="*/ 180776 w 913068"/>
                <a:gd name="connsiteY6" fmla="*/ 1130300 h 1201680"/>
                <a:gd name="connsiteX7" fmla="*/ 260151 w 913068"/>
                <a:gd name="connsiteY7" fmla="*/ 556418 h 1201680"/>
                <a:gd name="connsiteX8" fmla="*/ 117276 w 913068"/>
                <a:gd name="connsiteY8" fmla="*/ 698500 h 1201680"/>
                <a:gd name="connsiteX9" fmla="*/ 2976 w 913068"/>
                <a:gd name="connsiteY9" fmla="*/ 342900 h 1201680"/>
                <a:gd name="connsiteX10" fmla="*/ 244276 w 913068"/>
                <a:gd name="connsiteY10" fmla="*/ 38100 h 1201680"/>
                <a:gd name="connsiteX0" fmla="*/ 245259 w 914051"/>
                <a:gd name="connsiteY0" fmla="*/ 38100 h 1201680"/>
                <a:gd name="connsiteX1" fmla="*/ 486559 w 914051"/>
                <a:gd name="connsiteY1" fmla="*/ 0 h 1201680"/>
                <a:gd name="connsiteX2" fmla="*/ 905659 w 914051"/>
                <a:gd name="connsiteY2" fmla="*/ 330200 h 1201680"/>
                <a:gd name="connsiteX3" fmla="*/ 756434 w 914051"/>
                <a:gd name="connsiteY3" fmla="*/ 523875 h 1201680"/>
                <a:gd name="connsiteX4" fmla="*/ 630228 w 914051"/>
                <a:gd name="connsiteY4" fmla="*/ 353219 h 1201680"/>
                <a:gd name="connsiteX5" fmla="*/ 584191 w 914051"/>
                <a:gd name="connsiteY5" fmla="*/ 1145381 h 1201680"/>
                <a:gd name="connsiteX6" fmla="*/ 181759 w 914051"/>
                <a:gd name="connsiteY6" fmla="*/ 1130300 h 1201680"/>
                <a:gd name="connsiteX7" fmla="*/ 261134 w 914051"/>
                <a:gd name="connsiteY7" fmla="*/ 556418 h 1201680"/>
                <a:gd name="connsiteX8" fmla="*/ 89684 w 914051"/>
                <a:gd name="connsiteY8" fmla="*/ 641350 h 1201680"/>
                <a:gd name="connsiteX9" fmla="*/ 3959 w 914051"/>
                <a:gd name="connsiteY9" fmla="*/ 342900 h 1201680"/>
                <a:gd name="connsiteX10" fmla="*/ 245259 w 914051"/>
                <a:gd name="connsiteY10" fmla="*/ 38100 h 1201680"/>
                <a:gd name="connsiteX0" fmla="*/ 245259 w 914051"/>
                <a:gd name="connsiteY0" fmla="*/ 38100 h 1201680"/>
                <a:gd name="connsiteX1" fmla="*/ 486559 w 914051"/>
                <a:gd name="connsiteY1" fmla="*/ 0 h 1201680"/>
                <a:gd name="connsiteX2" fmla="*/ 905659 w 914051"/>
                <a:gd name="connsiteY2" fmla="*/ 330200 h 1201680"/>
                <a:gd name="connsiteX3" fmla="*/ 756434 w 914051"/>
                <a:gd name="connsiteY3" fmla="*/ 523875 h 1201680"/>
                <a:gd name="connsiteX4" fmla="*/ 630228 w 914051"/>
                <a:gd name="connsiteY4" fmla="*/ 353219 h 1201680"/>
                <a:gd name="connsiteX5" fmla="*/ 584191 w 914051"/>
                <a:gd name="connsiteY5" fmla="*/ 1145381 h 1201680"/>
                <a:gd name="connsiteX6" fmla="*/ 181759 w 914051"/>
                <a:gd name="connsiteY6" fmla="*/ 1130300 h 1201680"/>
                <a:gd name="connsiteX7" fmla="*/ 261134 w 914051"/>
                <a:gd name="connsiteY7" fmla="*/ 556418 h 1201680"/>
                <a:gd name="connsiteX8" fmla="*/ 89684 w 914051"/>
                <a:gd name="connsiteY8" fmla="*/ 641350 h 1201680"/>
                <a:gd name="connsiteX9" fmla="*/ 3959 w 914051"/>
                <a:gd name="connsiteY9" fmla="*/ 342900 h 1201680"/>
                <a:gd name="connsiteX10" fmla="*/ 245259 w 914051"/>
                <a:gd name="connsiteY10" fmla="*/ 38100 h 1201680"/>
                <a:gd name="connsiteX0" fmla="*/ 245259 w 914051"/>
                <a:gd name="connsiteY0" fmla="*/ 38100 h 1201680"/>
                <a:gd name="connsiteX1" fmla="*/ 486559 w 914051"/>
                <a:gd name="connsiteY1" fmla="*/ 0 h 1201680"/>
                <a:gd name="connsiteX2" fmla="*/ 905659 w 914051"/>
                <a:gd name="connsiteY2" fmla="*/ 330200 h 1201680"/>
                <a:gd name="connsiteX3" fmla="*/ 756434 w 914051"/>
                <a:gd name="connsiteY3" fmla="*/ 523875 h 1201680"/>
                <a:gd name="connsiteX4" fmla="*/ 630228 w 914051"/>
                <a:gd name="connsiteY4" fmla="*/ 353219 h 1201680"/>
                <a:gd name="connsiteX5" fmla="*/ 584191 w 914051"/>
                <a:gd name="connsiteY5" fmla="*/ 1145381 h 1201680"/>
                <a:gd name="connsiteX6" fmla="*/ 181759 w 914051"/>
                <a:gd name="connsiteY6" fmla="*/ 1130300 h 1201680"/>
                <a:gd name="connsiteX7" fmla="*/ 199221 w 914051"/>
                <a:gd name="connsiteY7" fmla="*/ 554037 h 1201680"/>
                <a:gd name="connsiteX8" fmla="*/ 89684 w 914051"/>
                <a:gd name="connsiteY8" fmla="*/ 641350 h 1201680"/>
                <a:gd name="connsiteX9" fmla="*/ 3959 w 914051"/>
                <a:gd name="connsiteY9" fmla="*/ 342900 h 1201680"/>
                <a:gd name="connsiteX10" fmla="*/ 245259 w 914051"/>
                <a:gd name="connsiteY10" fmla="*/ 38100 h 120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051" h="1201680">
                  <a:moveTo>
                    <a:pt x="245259" y="38100"/>
                  </a:moveTo>
                  <a:cubicBezTo>
                    <a:pt x="342361" y="85725"/>
                    <a:pt x="390779" y="56091"/>
                    <a:pt x="486559" y="0"/>
                  </a:cubicBezTo>
                  <a:cubicBezTo>
                    <a:pt x="596626" y="5821"/>
                    <a:pt x="860680" y="242888"/>
                    <a:pt x="905659" y="330200"/>
                  </a:cubicBezTo>
                  <a:cubicBezTo>
                    <a:pt x="950638" y="417512"/>
                    <a:pt x="802339" y="520039"/>
                    <a:pt x="756434" y="523875"/>
                  </a:cubicBezTo>
                  <a:cubicBezTo>
                    <a:pt x="722435" y="437224"/>
                    <a:pt x="683939" y="419894"/>
                    <a:pt x="630228" y="353219"/>
                  </a:cubicBezTo>
                  <a:cubicBezTo>
                    <a:pt x="602711" y="448469"/>
                    <a:pt x="658936" y="1015867"/>
                    <a:pt x="584191" y="1145381"/>
                  </a:cubicBezTo>
                  <a:cubicBezTo>
                    <a:pt x="492777" y="1229651"/>
                    <a:pt x="236792" y="1214966"/>
                    <a:pt x="181759" y="1130300"/>
                  </a:cubicBezTo>
                  <a:cubicBezTo>
                    <a:pt x="186257" y="1028965"/>
                    <a:pt x="214567" y="635529"/>
                    <a:pt x="199221" y="554037"/>
                  </a:cubicBezTo>
                  <a:cubicBezTo>
                    <a:pt x="183875" y="472545"/>
                    <a:pt x="144453" y="545570"/>
                    <a:pt x="89684" y="641350"/>
                  </a:cubicBezTo>
                  <a:cubicBezTo>
                    <a:pt x="51584" y="599017"/>
                    <a:pt x="-17208" y="448733"/>
                    <a:pt x="3959" y="342900"/>
                  </a:cubicBezTo>
                  <a:cubicBezTo>
                    <a:pt x="79895" y="241829"/>
                    <a:pt x="102913" y="95250"/>
                    <a:pt x="245259" y="38100"/>
                  </a:cubicBezTo>
                  <a:close/>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rot="21317357">
              <a:off x="4941344" y="4160260"/>
              <a:ext cx="390931" cy="276999"/>
            </a:xfrm>
            <a:prstGeom prst="rect">
              <a:avLst/>
            </a:prstGeom>
            <a:noFill/>
          </p:spPr>
          <p:txBody>
            <a:bodyPr wrap="none" rtlCol="0">
              <a:prstTxWarp prst="textCurveUp">
                <a:avLst>
                  <a:gd name="adj" fmla="val 28560"/>
                </a:avLst>
              </a:prstTxWarp>
              <a:spAutoFit/>
            </a:bodyPr>
            <a:lstStyle/>
            <a:p>
              <a:r>
                <a:rPr lang="en-US" sz="1200" b="1" dirty="0" smtClean="0">
                  <a:solidFill>
                    <a:schemeClr val="accent6">
                      <a:lumMod val="50000"/>
                    </a:schemeClr>
                  </a:solidFill>
                  <a:latin typeface="Copperplate Gothic Bold" panose="020E0705020206020404" pitchFamily="34" charset="0"/>
                </a:rPr>
                <a:t>UMASS</a:t>
              </a:r>
              <a:endParaRPr lang="en-US" sz="1200" b="1" dirty="0">
                <a:solidFill>
                  <a:schemeClr val="accent6">
                    <a:lumMod val="50000"/>
                  </a:schemeClr>
                </a:solidFill>
                <a:latin typeface="Copperplate Gothic Bold" panose="020E0705020206020404" pitchFamily="34" charset="0"/>
              </a:endParaRPr>
            </a:p>
          </p:txBody>
        </p:sp>
        <p:grpSp>
          <p:nvGrpSpPr>
            <p:cNvPr id="37" name="Group 36"/>
            <p:cNvGrpSpPr/>
            <p:nvPr/>
          </p:nvGrpSpPr>
          <p:grpSpPr>
            <a:xfrm rot="1135217">
              <a:off x="2721181" y="3814566"/>
              <a:ext cx="1625381" cy="436734"/>
              <a:chOff x="2186940" y="3738924"/>
              <a:chExt cx="1625381" cy="436734"/>
            </a:xfrm>
          </p:grpSpPr>
          <p:sp>
            <p:nvSpPr>
              <p:cNvPr id="36" name="Freeform 35"/>
              <p:cNvSpPr/>
              <p:nvPr/>
            </p:nvSpPr>
            <p:spPr>
              <a:xfrm>
                <a:off x="3200400" y="3906309"/>
                <a:ext cx="611921" cy="98954"/>
              </a:xfrm>
              <a:custGeom>
                <a:avLst/>
                <a:gdLst>
                  <a:gd name="connsiteX0" fmla="*/ 47625 w 611921"/>
                  <a:gd name="connsiteY0" fmla="*/ 8466 h 98954"/>
                  <a:gd name="connsiteX1" fmla="*/ 533400 w 611921"/>
                  <a:gd name="connsiteY1" fmla="*/ 3704 h 98954"/>
                  <a:gd name="connsiteX2" fmla="*/ 609600 w 611921"/>
                  <a:gd name="connsiteY2" fmla="*/ 56091 h 98954"/>
                  <a:gd name="connsiteX3" fmla="*/ 519113 w 611921"/>
                  <a:gd name="connsiteY3" fmla="*/ 84666 h 98954"/>
                  <a:gd name="connsiteX4" fmla="*/ 342900 w 611921"/>
                  <a:gd name="connsiteY4" fmla="*/ 60854 h 98954"/>
                  <a:gd name="connsiteX5" fmla="*/ 0 w 611921"/>
                  <a:gd name="connsiteY5" fmla="*/ 98954 h 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921" h="98954">
                    <a:moveTo>
                      <a:pt x="47625" y="8466"/>
                    </a:moveTo>
                    <a:cubicBezTo>
                      <a:pt x="243681" y="2116"/>
                      <a:pt x="439738" y="-4234"/>
                      <a:pt x="533400" y="3704"/>
                    </a:cubicBezTo>
                    <a:cubicBezTo>
                      <a:pt x="627063" y="11642"/>
                      <a:pt x="611981" y="42597"/>
                      <a:pt x="609600" y="56091"/>
                    </a:cubicBezTo>
                    <a:cubicBezTo>
                      <a:pt x="607219" y="69585"/>
                      <a:pt x="563563" y="83872"/>
                      <a:pt x="519113" y="84666"/>
                    </a:cubicBezTo>
                    <a:cubicBezTo>
                      <a:pt x="474663" y="85460"/>
                      <a:pt x="429419" y="58473"/>
                      <a:pt x="342900" y="60854"/>
                    </a:cubicBezTo>
                    <a:cubicBezTo>
                      <a:pt x="256381" y="63235"/>
                      <a:pt x="128190" y="81094"/>
                      <a:pt x="0" y="98954"/>
                    </a:cubicBezTo>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186940" y="3738924"/>
                <a:ext cx="1070486" cy="436734"/>
                <a:chOff x="1333500" y="3162300"/>
                <a:chExt cx="1955800" cy="797922"/>
              </a:xfrm>
            </p:grpSpPr>
            <p:grpSp>
              <p:nvGrpSpPr>
                <p:cNvPr id="24" name="Group 23"/>
                <p:cNvGrpSpPr/>
                <p:nvPr/>
              </p:nvGrpSpPr>
              <p:grpSpPr>
                <a:xfrm>
                  <a:off x="1333500" y="3162300"/>
                  <a:ext cx="1955800" cy="797922"/>
                  <a:chOff x="1333500" y="3162300"/>
                  <a:chExt cx="1955800" cy="797922"/>
                </a:xfrm>
              </p:grpSpPr>
              <p:sp>
                <p:nvSpPr>
                  <p:cNvPr id="23" name="Oval 22"/>
                  <p:cNvSpPr/>
                  <p:nvPr/>
                </p:nvSpPr>
                <p:spPr>
                  <a:xfrm>
                    <a:off x="1333500" y="3335760"/>
                    <a:ext cx="1955800" cy="624462"/>
                  </a:xfrm>
                  <a:custGeom>
                    <a:avLst/>
                    <a:gdLst>
                      <a:gd name="connsiteX0" fmla="*/ 0 w 1663700"/>
                      <a:gd name="connsiteY0" fmla="*/ 312144 h 624288"/>
                      <a:gd name="connsiteX1" fmla="*/ 831850 w 1663700"/>
                      <a:gd name="connsiteY1" fmla="*/ 0 h 624288"/>
                      <a:gd name="connsiteX2" fmla="*/ 1663700 w 1663700"/>
                      <a:gd name="connsiteY2" fmla="*/ 312144 h 624288"/>
                      <a:gd name="connsiteX3" fmla="*/ 831850 w 1663700"/>
                      <a:gd name="connsiteY3" fmla="*/ 624288 h 624288"/>
                      <a:gd name="connsiteX4" fmla="*/ 0 w 1663700"/>
                      <a:gd name="connsiteY4" fmla="*/ 312144 h 624288"/>
                      <a:gd name="connsiteX0" fmla="*/ 0 w 1816100"/>
                      <a:gd name="connsiteY0" fmla="*/ 142644 h 649110"/>
                      <a:gd name="connsiteX1" fmla="*/ 984250 w 1816100"/>
                      <a:gd name="connsiteY1" fmla="*/ 21000 h 649110"/>
                      <a:gd name="connsiteX2" fmla="*/ 1816100 w 1816100"/>
                      <a:gd name="connsiteY2" fmla="*/ 333144 h 649110"/>
                      <a:gd name="connsiteX3" fmla="*/ 984250 w 1816100"/>
                      <a:gd name="connsiteY3" fmla="*/ 645288 h 649110"/>
                      <a:gd name="connsiteX4" fmla="*/ 0 w 1816100"/>
                      <a:gd name="connsiteY4" fmla="*/ 142644 h 649110"/>
                      <a:gd name="connsiteX0" fmla="*/ 0 w 1968500"/>
                      <a:gd name="connsiteY0" fmla="*/ 130293 h 632971"/>
                      <a:gd name="connsiteX1" fmla="*/ 984250 w 1968500"/>
                      <a:gd name="connsiteY1" fmla="*/ 8649 h 632971"/>
                      <a:gd name="connsiteX2" fmla="*/ 1968500 w 1968500"/>
                      <a:gd name="connsiteY2" fmla="*/ 153153 h 632971"/>
                      <a:gd name="connsiteX3" fmla="*/ 984250 w 1968500"/>
                      <a:gd name="connsiteY3" fmla="*/ 632937 h 632971"/>
                      <a:gd name="connsiteX4" fmla="*/ 0 w 1968500"/>
                      <a:gd name="connsiteY4" fmla="*/ 130293 h 632971"/>
                      <a:gd name="connsiteX0" fmla="*/ 0 w 1968500"/>
                      <a:gd name="connsiteY0" fmla="*/ 130293 h 633019"/>
                      <a:gd name="connsiteX1" fmla="*/ 984250 w 1968500"/>
                      <a:gd name="connsiteY1" fmla="*/ 8649 h 633019"/>
                      <a:gd name="connsiteX2" fmla="*/ 1968500 w 1968500"/>
                      <a:gd name="connsiteY2" fmla="*/ 153153 h 633019"/>
                      <a:gd name="connsiteX3" fmla="*/ 984250 w 1968500"/>
                      <a:gd name="connsiteY3" fmla="*/ 632937 h 633019"/>
                      <a:gd name="connsiteX4" fmla="*/ 0 w 1968500"/>
                      <a:gd name="connsiteY4" fmla="*/ 130293 h 633019"/>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0 w 1968500"/>
                      <a:gd name="connsiteY0" fmla="*/ 121736 h 624462"/>
                      <a:gd name="connsiteX1" fmla="*/ 984250 w 1968500"/>
                      <a:gd name="connsiteY1" fmla="*/ 92 h 624462"/>
                      <a:gd name="connsiteX2" fmla="*/ 1968500 w 1968500"/>
                      <a:gd name="connsiteY2" fmla="*/ 144596 h 624462"/>
                      <a:gd name="connsiteX3" fmla="*/ 984250 w 1968500"/>
                      <a:gd name="connsiteY3" fmla="*/ 624380 h 624462"/>
                      <a:gd name="connsiteX4" fmla="*/ 0 w 1968500"/>
                      <a:gd name="connsiteY4" fmla="*/ 121736 h 6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624462">
                        <a:moveTo>
                          <a:pt x="0" y="121736"/>
                        </a:moveTo>
                        <a:cubicBezTo>
                          <a:pt x="327660" y="177944"/>
                          <a:pt x="656167" y="-3718"/>
                          <a:pt x="984250" y="92"/>
                        </a:cubicBezTo>
                        <a:cubicBezTo>
                          <a:pt x="1312333" y="3902"/>
                          <a:pt x="1968500" y="-27796"/>
                          <a:pt x="1968500" y="144596"/>
                        </a:cubicBezTo>
                        <a:cubicBezTo>
                          <a:pt x="1907540" y="499868"/>
                          <a:pt x="1312333" y="628190"/>
                          <a:pt x="984250" y="624380"/>
                        </a:cubicBezTo>
                        <a:cubicBezTo>
                          <a:pt x="656167" y="620570"/>
                          <a:pt x="7620" y="484628"/>
                          <a:pt x="0" y="121736"/>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3500" y="3162300"/>
                    <a:ext cx="1943100" cy="624289"/>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25"/>
                <p:cNvSpPr/>
                <p:nvPr/>
              </p:nvSpPr>
              <p:spPr>
                <a:xfrm>
                  <a:off x="1765289"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reeform 28"/>
                <p:cNvSpPr/>
                <p:nvPr/>
              </p:nvSpPr>
              <p:spPr>
                <a:xfrm>
                  <a:off x="1780808" y="3368656"/>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Freeform 29"/>
                <p:cNvSpPr/>
                <p:nvPr/>
              </p:nvSpPr>
              <p:spPr>
                <a:xfrm>
                  <a:off x="1665468"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Freeform 30"/>
                <p:cNvSpPr/>
                <p:nvPr/>
              </p:nvSpPr>
              <p:spPr>
                <a:xfrm>
                  <a:off x="1711279" y="3406921"/>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Freeform 33"/>
                <p:cNvSpPr/>
                <p:nvPr/>
              </p:nvSpPr>
              <p:spPr>
                <a:xfrm>
                  <a:off x="1665468" y="3300437"/>
                  <a:ext cx="1412693" cy="451743"/>
                </a:xfrm>
                <a:custGeom>
                  <a:avLst/>
                  <a:gdLst>
                    <a:gd name="connsiteX0" fmla="*/ 630266 w 1412693"/>
                    <a:gd name="connsiteY0" fmla="*/ 666 h 451743"/>
                    <a:gd name="connsiteX1" fmla="*/ 587403 w 1412693"/>
                    <a:gd name="connsiteY1" fmla="*/ 72103 h 451743"/>
                    <a:gd name="connsiteX2" fmla="*/ 58766 w 1412693"/>
                    <a:gd name="connsiteY2" fmla="*/ 157828 h 451743"/>
                    <a:gd name="connsiteX3" fmla="*/ 39716 w 1412693"/>
                    <a:gd name="connsiteY3" fmla="*/ 391191 h 451743"/>
                    <a:gd name="connsiteX4" fmla="*/ 296891 w 1412693"/>
                    <a:gd name="connsiteY4" fmla="*/ 448341 h 451743"/>
                    <a:gd name="connsiteX5" fmla="*/ 606453 w 1412693"/>
                    <a:gd name="connsiteY5" fmla="*/ 357853 h 451743"/>
                    <a:gd name="connsiteX6" fmla="*/ 820766 w 1412693"/>
                    <a:gd name="connsiteY6" fmla="*/ 448341 h 451743"/>
                    <a:gd name="connsiteX7" fmla="*/ 1173191 w 1412693"/>
                    <a:gd name="connsiteY7" fmla="*/ 424528 h 451743"/>
                    <a:gd name="connsiteX8" fmla="*/ 1401791 w 1412693"/>
                    <a:gd name="connsiteY8" fmla="*/ 348328 h 451743"/>
                    <a:gd name="connsiteX9" fmla="*/ 1339878 w 1412693"/>
                    <a:gd name="connsiteY9" fmla="*/ 181641 h 451743"/>
                    <a:gd name="connsiteX10" fmla="*/ 1025553 w 1412693"/>
                    <a:gd name="connsiteY10" fmla="*/ 176878 h 451743"/>
                    <a:gd name="connsiteX11" fmla="*/ 663603 w 1412693"/>
                    <a:gd name="connsiteY11" fmla="*/ 43528 h 451743"/>
                    <a:gd name="connsiteX12" fmla="*/ 630266 w 1412693"/>
                    <a:gd name="connsiteY12" fmla="*/ 666 h 45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693" h="451743">
                      <a:moveTo>
                        <a:pt x="630266" y="666"/>
                      </a:moveTo>
                      <a:cubicBezTo>
                        <a:pt x="617566" y="5429"/>
                        <a:pt x="682653" y="45909"/>
                        <a:pt x="587403" y="72103"/>
                      </a:cubicBezTo>
                      <a:cubicBezTo>
                        <a:pt x="492153" y="98297"/>
                        <a:pt x="150047" y="104647"/>
                        <a:pt x="58766" y="157828"/>
                      </a:cubicBezTo>
                      <a:cubicBezTo>
                        <a:pt x="-32515" y="211009"/>
                        <a:pt x="28" y="342772"/>
                        <a:pt x="39716" y="391191"/>
                      </a:cubicBezTo>
                      <a:cubicBezTo>
                        <a:pt x="79404" y="439610"/>
                        <a:pt x="202435" y="453897"/>
                        <a:pt x="296891" y="448341"/>
                      </a:cubicBezTo>
                      <a:cubicBezTo>
                        <a:pt x="391347" y="442785"/>
                        <a:pt x="519141" y="357853"/>
                        <a:pt x="606453" y="357853"/>
                      </a:cubicBezTo>
                      <a:cubicBezTo>
                        <a:pt x="693765" y="357853"/>
                        <a:pt x="726310" y="437229"/>
                        <a:pt x="820766" y="448341"/>
                      </a:cubicBezTo>
                      <a:cubicBezTo>
                        <a:pt x="915222" y="459453"/>
                        <a:pt x="1076354" y="441197"/>
                        <a:pt x="1173191" y="424528"/>
                      </a:cubicBezTo>
                      <a:cubicBezTo>
                        <a:pt x="1270028" y="407859"/>
                        <a:pt x="1374010" y="388809"/>
                        <a:pt x="1401791" y="348328"/>
                      </a:cubicBezTo>
                      <a:cubicBezTo>
                        <a:pt x="1429572" y="307847"/>
                        <a:pt x="1402584" y="210216"/>
                        <a:pt x="1339878" y="181641"/>
                      </a:cubicBezTo>
                      <a:cubicBezTo>
                        <a:pt x="1277172" y="153066"/>
                        <a:pt x="1138265" y="199897"/>
                        <a:pt x="1025553" y="176878"/>
                      </a:cubicBezTo>
                      <a:cubicBezTo>
                        <a:pt x="912841" y="153859"/>
                        <a:pt x="729484" y="69722"/>
                        <a:pt x="663603" y="43528"/>
                      </a:cubicBezTo>
                      <a:cubicBezTo>
                        <a:pt x="597722" y="17334"/>
                        <a:pt x="642966" y="-4097"/>
                        <a:pt x="630266" y="666"/>
                      </a:cubicBezTo>
                      <a:close/>
                    </a:path>
                  </a:pathLst>
                </a:custGeom>
                <a:gradFill flip="none" rotWithShape="1">
                  <a:gsLst>
                    <a:gs pos="0">
                      <a:schemeClr val="tx1">
                        <a:alpha val="19000"/>
                      </a:schemeClr>
                    </a:gs>
                    <a:gs pos="100000">
                      <a:schemeClr val="tx1">
                        <a:alpha val="69000"/>
                      </a:schemeClr>
                    </a:gs>
                  </a:gsLst>
                  <a:lin ang="5400000" scaled="1"/>
                  <a:tileRect/>
                </a:gradFill>
                <a:ln>
                  <a:noFill/>
                </a:ln>
                <a:effectLst>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39" name="Freeform 38"/>
            <p:cNvSpPr/>
            <p:nvPr/>
          </p:nvSpPr>
          <p:spPr>
            <a:xfrm>
              <a:off x="3076575" y="2773587"/>
              <a:ext cx="566738" cy="804863"/>
            </a:xfrm>
            <a:custGeom>
              <a:avLst/>
              <a:gdLst>
                <a:gd name="connsiteX0" fmla="*/ 176213 w 566738"/>
                <a:gd name="connsiteY0" fmla="*/ 804863 h 804863"/>
                <a:gd name="connsiteX1" fmla="*/ 561975 w 566738"/>
                <a:gd name="connsiteY1" fmla="*/ 728663 h 804863"/>
                <a:gd name="connsiteX2" fmla="*/ 0 w 566738"/>
                <a:gd name="connsiteY2" fmla="*/ 561975 h 804863"/>
                <a:gd name="connsiteX3" fmla="*/ 566738 w 566738"/>
                <a:gd name="connsiteY3" fmla="*/ 461963 h 804863"/>
                <a:gd name="connsiteX4" fmla="*/ 4763 w 566738"/>
                <a:gd name="connsiteY4" fmla="*/ 338138 h 804863"/>
                <a:gd name="connsiteX5" fmla="*/ 471488 w 566738"/>
                <a:gd name="connsiteY5" fmla="*/ 147638 h 804863"/>
                <a:gd name="connsiteX6" fmla="*/ 233363 w 566738"/>
                <a:gd name="connsiteY6" fmla="*/ 0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38" h="804863">
                  <a:moveTo>
                    <a:pt x="176213" y="804863"/>
                  </a:moveTo>
                  <a:cubicBezTo>
                    <a:pt x="383778" y="787003"/>
                    <a:pt x="591344" y="769144"/>
                    <a:pt x="561975" y="728663"/>
                  </a:cubicBezTo>
                  <a:cubicBezTo>
                    <a:pt x="532606" y="688182"/>
                    <a:pt x="-794" y="606425"/>
                    <a:pt x="0" y="561975"/>
                  </a:cubicBezTo>
                  <a:cubicBezTo>
                    <a:pt x="794" y="517525"/>
                    <a:pt x="565944" y="499269"/>
                    <a:pt x="566738" y="461963"/>
                  </a:cubicBezTo>
                  <a:cubicBezTo>
                    <a:pt x="567532" y="424657"/>
                    <a:pt x="20638" y="390525"/>
                    <a:pt x="4763" y="338138"/>
                  </a:cubicBezTo>
                  <a:cubicBezTo>
                    <a:pt x="-11112" y="285751"/>
                    <a:pt x="433388" y="203994"/>
                    <a:pt x="471488" y="147638"/>
                  </a:cubicBezTo>
                  <a:cubicBezTo>
                    <a:pt x="509588" y="91282"/>
                    <a:pt x="371475" y="45641"/>
                    <a:pt x="233363" y="0"/>
                  </a:cubicBezTo>
                </a:path>
              </a:pathLst>
            </a:custGeom>
            <a:ln w="28575" cap="rnd">
              <a:gradFill>
                <a:gsLst>
                  <a:gs pos="0">
                    <a:schemeClr val="tx1">
                      <a:lumMod val="50000"/>
                      <a:lumOff val="50000"/>
                    </a:schemeClr>
                  </a:gs>
                  <a:gs pos="19000">
                    <a:schemeClr val="tx1"/>
                  </a:gs>
                  <a:gs pos="83000">
                    <a:schemeClr val="tx1"/>
                  </a:gs>
                  <a:gs pos="100000">
                    <a:schemeClr val="tx1">
                      <a:lumMod val="65000"/>
                      <a:lumOff val="35000"/>
                    </a:schemeClr>
                  </a:gs>
                </a:gsLst>
                <a:lin ang="5400000" scaled="1"/>
              </a:gra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p:cNvSpPr txBox="1"/>
            <p:nvPr/>
          </p:nvSpPr>
          <p:spPr>
            <a:xfrm>
              <a:off x="5867248" y="2850393"/>
              <a:ext cx="593432" cy="584775"/>
            </a:xfrm>
            <a:prstGeom prst="rect">
              <a:avLst/>
            </a:prstGeom>
            <a:noFill/>
          </p:spPr>
          <p:txBody>
            <a:bodyPr wrap="none" rtlCol="0">
              <a:spAutoFit/>
            </a:bodyPr>
            <a:lstStyle/>
            <a:p>
              <a:r>
                <a:rPr lang="en-US" sz="3200" dirty="0" smtClean="0"/>
                <a:t>???</a:t>
              </a:r>
              <a:endParaRPr lang="en-US" sz="3200" dirty="0"/>
            </a:p>
          </p:txBody>
        </p:sp>
      </p:grpSp>
    </p:spTree>
    <p:extLst>
      <p:ext uri="{BB962C8B-B14F-4D97-AF65-F5344CB8AC3E}">
        <p14:creationId xmlns:p14="http://schemas.microsoft.com/office/powerpoint/2010/main" val="4063440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Problems Are We </a:t>
            </a:r>
            <a:r>
              <a:rPr lang="en-US" dirty="0"/>
              <a:t>S</a:t>
            </a:r>
            <a:r>
              <a:rPr lang="en-US" dirty="0" smtClean="0"/>
              <a:t>olving?</a:t>
            </a:r>
            <a:endParaRPr lang="en-US" dirty="0"/>
          </a:p>
        </p:txBody>
      </p:sp>
      <p:sp>
        <p:nvSpPr>
          <p:cNvPr id="3" name="Text Placeholder 2"/>
          <p:cNvSpPr>
            <a:spLocks noGrp="1"/>
          </p:cNvSpPr>
          <p:nvPr>
            <p:ph type="body" sz="quarter" idx="14"/>
          </p:nvPr>
        </p:nvSpPr>
        <p:spPr/>
        <p:txBody>
          <a:bodyPr/>
          <a:lstStyle/>
          <a:p>
            <a:r>
              <a:rPr lang="en-US" dirty="0" smtClean="0"/>
              <a:t>Cooking is daunting to novices.</a:t>
            </a:r>
            <a:endParaRPr lang="en-US" dirty="0"/>
          </a:p>
        </p:txBody>
      </p:sp>
      <p:grpSp>
        <p:nvGrpSpPr>
          <p:cNvPr id="4" name="Group 3"/>
          <p:cNvGrpSpPr/>
          <p:nvPr/>
        </p:nvGrpSpPr>
        <p:grpSpPr>
          <a:xfrm>
            <a:off x="2721181" y="2773587"/>
            <a:ext cx="3739499" cy="3660337"/>
            <a:chOff x="2721181" y="2773587"/>
            <a:chExt cx="3739499" cy="3660337"/>
          </a:xfrm>
        </p:grpSpPr>
        <p:grpSp>
          <p:nvGrpSpPr>
            <p:cNvPr id="6" name="Group 5"/>
            <p:cNvGrpSpPr/>
            <p:nvPr/>
          </p:nvGrpSpPr>
          <p:grpSpPr>
            <a:xfrm>
              <a:off x="4136614" y="3019403"/>
              <a:ext cx="1534711" cy="3414521"/>
              <a:chOff x="5435565" y="3039010"/>
              <a:chExt cx="1534711" cy="3414521"/>
            </a:xfrm>
          </p:grpSpPr>
          <p:sp>
            <p:nvSpPr>
              <p:cNvPr id="9"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435565" y="4095858"/>
                <a:ext cx="995984" cy="49646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 name="connsiteX0" fmla="*/ 2272450 w 2272450"/>
                  <a:gd name="connsiteY0" fmla="*/ 0 h 650805"/>
                  <a:gd name="connsiteX1" fmla="*/ 1634866 w 2272450"/>
                  <a:gd name="connsiteY1" fmla="*/ 649480 h 650805"/>
                  <a:gd name="connsiteX2" fmla="*/ 523 w 2272450"/>
                  <a:gd name="connsiteY2" fmla="*/ 309418 h 650805"/>
                  <a:gd name="connsiteX0" fmla="*/ 2272549 w 2272549"/>
                  <a:gd name="connsiteY0" fmla="*/ 0 h 724896"/>
                  <a:gd name="connsiteX1" fmla="*/ 1424808 w 2272549"/>
                  <a:gd name="connsiteY1" fmla="*/ 723741 h 724896"/>
                  <a:gd name="connsiteX2" fmla="*/ 622 w 2272549"/>
                  <a:gd name="connsiteY2" fmla="*/ 309418 h 724896"/>
                  <a:gd name="connsiteX0" fmla="*/ 2271927 w 2271927"/>
                  <a:gd name="connsiteY0" fmla="*/ 0 h 726774"/>
                  <a:gd name="connsiteX1" fmla="*/ 1424186 w 2271927"/>
                  <a:gd name="connsiteY1" fmla="*/ 723741 h 726774"/>
                  <a:gd name="connsiteX2" fmla="*/ 0 w 2271927"/>
                  <a:gd name="connsiteY2" fmla="*/ 309418 h 726774"/>
                  <a:gd name="connsiteX0" fmla="*/ 2354489 w 2354489"/>
                  <a:gd name="connsiteY0" fmla="*/ 0 h 725743"/>
                  <a:gd name="connsiteX1" fmla="*/ 1506748 w 2354489"/>
                  <a:gd name="connsiteY1" fmla="*/ 723741 h 725743"/>
                  <a:gd name="connsiteX2" fmla="*/ 0 w 2354489"/>
                  <a:gd name="connsiteY2" fmla="*/ 193387 h 725743"/>
                </a:gdLst>
                <a:ahLst/>
                <a:cxnLst>
                  <a:cxn ang="0">
                    <a:pos x="connsiteX0" y="connsiteY0"/>
                  </a:cxn>
                  <a:cxn ang="0">
                    <a:pos x="connsiteX1" y="connsiteY1"/>
                  </a:cxn>
                  <a:cxn ang="0">
                    <a:pos x="connsiteX2" y="connsiteY2"/>
                  </a:cxn>
                </a:cxnLst>
                <a:rect l="l" t="t" r="r" b="b"/>
                <a:pathLst>
                  <a:path w="2354489" h="725743">
                    <a:moveTo>
                      <a:pt x="2354489" y="0"/>
                    </a:moveTo>
                    <a:cubicBezTo>
                      <a:pt x="2115918" y="64093"/>
                      <a:pt x="1880399" y="693831"/>
                      <a:pt x="1506748" y="723741"/>
                    </a:cubicBezTo>
                    <a:cubicBezTo>
                      <a:pt x="1133097" y="753651"/>
                      <a:pt x="164880" y="442542"/>
                      <a:pt x="0" y="19338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4783941" y="3989614"/>
              <a:ext cx="914051" cy="1201680"/>
            </a:xfrm>
            <a:custGeom>
              <a:avLst/>
              <a:gdLst>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62614 h 1217689"/>
                <a:gd name="connsiteX1" fmla="*/ 485576 w 910987"/>
                <a:gd name="connsiteY1" fmla="*/ 24514 h 1217689"/>
                <a:gd name="connsiteX2" fmla="*/ 904676 w 910987"/>
                <a:gd name="connsiteY2" fmla="*/ 354714 h 1217689"/>
                <a:gd name="connsiteX3" fmla="*/ 726876 w 910987"/>
                <a:gd name="connsiteY3" fmla="*/ 557914 h 1217689"/>
                <a:gd name="connsiteX4" fmla="*/ 574476 w 910987"/>
                <a:gd name="connsiteY4" fmla="*/ 456314 h 1217689"/>
                <a:gd name="connsiteX5" fmla="*/ 561776 w 910987"/>
                <a:gd name="connsiteY5" fmla="*/ 1129414 h 1217689"/>
                <a:gd name="connsiteX6" fmla="*/ 180776 w 910987"/>
                <a:gd name="connsiteY6" fmla="*/ 1154814 h 1217689"/>
                <a:gd name="connsiteX7" fmla="*/ 231576 w 910987"/>
                <a:gd name="connsiteY7" fmla="*/ 621414 h 1217689"/>
                <a:gd name="connsiteX8" fmla="*/ 117276 w 910987"/>
                <a:gd name="connsiteY8" fmla="*/ 723014 h 1217689"/>
                <a:gd name="connsiteX9" fmla="*/ 2976 w 910987"/>
                <a:gd name="connsiteY9" fmla="*/ 367414 h 1217689"/>
                <a:gd name="connsiteX10" fmla="*/ 244276 w 910987"/>
                <a:gd name="connsiteY10" fmla="*/ 62614 h 1217689"/>
                <a:gd name="connsiteX0" fmla="*/ 244276 w 910987"/>
                <a:gd name="connsiteY0" fmla="*/ 48904 h 1203979"/>
                <a:gd name="connsiteX1" fmla="*/ 485576 w 910987"/>
                <a:gd name="connsiteY1" fmla="*/ 10804 h 1203979"/>
                <a:gd name="connsiteX2" fmla="*/ 904676 w 910987"/>
                <a:gd name="connsiteY2" fmla="*/ 341004 h 1203979"/>
                <a:gd name="connsiteX3" fmla="*/ 726876 w 910987"/>
                <a:gd name="connsiteY3" fmla="*/ 544204 h 1203979"/>
                <a:gd name="connsiteX4" fmla="*/ 574476 w 910987"/>
                <a:gd name="connsiteY4" fmla="*/ 442604 h 1203979"/>
                <a:gd name="connsiteX5" fmla="*/ 561776 w 910987"/>
                <a:gd name="connsiteY5" fmla="*/ 1115704 h 1203979"/>
                <a:gd name="connsiteX6" fmla="*/ 180776 w 910987"/>
                <a:gd name="connsiteY6" fmla="*/ 1141104 h 1203979"/>
                <a:gd name="connsiteX7" fmla="*/ 231576 w 910987"/>
                <a:gd name="connsiteY7" fmla="*/ 607704 h 1203979"/>
                <a:gd name="connsiteX8" fmla="*/ 117276 w 910987"/>
                <a:gd name="connsiteY8" fmla="*/ 709304 h 1203979"/>
                <a:gd name="connsiteX9" fmla="*/ 2976 w 910987"/>
                <a:gd name="connsiteY9" fmla="*/ 353704 h 1203979"/>
                <a:gd name="connsiteX10" fmla="*/ 244276 w 910987"/>
                <a:gd name="connsiteY10" fmla="*/ 48904 h 1203979"/>
                <a:gd name="connsiteX0" fmla="*/ 244276 w 910987"/>
                <a:gd name="connsiteY0" fmla="*/ 48904 h 1203979"/>
                <a:gd name="connsiteX1" fmla="*/ 485576 w 910987"/>
                <a:gd name="connsiteY1" fmla="*/ 10804 h 1203979"/>
                <a:gd name="connsiteX2" fmla="*/ 904676 w 910987"/>
                <a:gd name="connsiteY2" fmla="*/ 341004 h 1203979"/>
                <a:gd name="connsiteX3" fmla="*/ 726876 w 910987"/>
                <a:gd name="connsiteY3" fmla="*/ 544204 h 1203979"/>
                <a:gd name="connsiteX4" fmla="*/ 574476 w 910987"/>
                <a:gd name="connsiteY4" fmla="*/ 442604 h 1203979"/>
                <a:gd name="connsiteX5" fmla="*/ 561776 w 910987"/>
                <a:gd name="connsiteY5" fmla="*/ 1115704 h 1203979"/>
                <a:gd name="connsiteX6" fmla="*/ 180776 w 910987"/>
                <a:gd name="connsiteY6" fmla="*/ 1141104 h 1203979"/>
                <a:gd name="connsiteX7" fmla="*/ 231576 w 910987"/>
                <a:gd name="connsiteY7" fmla="*/ 607704 h 1203979"/>
                <a:gd name="connsiteX8" fmla="*/ 117276 w 910987"/>
                <a:gd name="connsiteY8" fmla="*/ 709304 h 1203979"/>
                <a:gd name="connsiteX9" fmla="*/ 2976 w 910987"/>
                <a:gd name="connsiteY9" fmla="*/ 353704 h 1203979"/>
                <a:gd name="connsiteX10" fmla="*/ 244276 w 910987"/>
                <a:gd name="connsiteY10" fmla="*/ 48904 h 1203979"/>
                <a:gd name="connsiteX0" fmla="*/ 244276 w 910987"/>
                <a:gd name="connsiteY0" fmla="*/ 48904 h 1203979"/>
                <a:gd name="connsiteX1" fmla="*/ 485576 w 910987"/>
                <a:gd name="connsiteY1" fmla="*/ 10804 h 1203979"/>
                <a:gd name="connsiteX2" fmla="*/ 904676 w 910987"/>
                <a:gd name="connsiteY2" fmla="*/ 341004 h 1203979"/>
                <a:gd name="connsiteX3" fmla="*/ 726876 w 910987"/>
                <a:gd name="connsiteY3" fmla="*/ 544204 h 1203979"/>
                <a:gd name="connsiteX4" fmla="*/ 574476 w 910987"/>
                <a:gd name="connsiteY4" fmla="*/ 442604 h 1203979"/>
                <a:gd name="connsiteX5" fmla="*/ 561776 w 910987"/>
                <a:gd name="connsiteY5" fmla="*/ 1115704 h 1203979"/>
                <a:gd name="connsiteX6" fmla="*/ 180776 w 910987"/>
                <a:gd name="connsiteY6" fmla="*/ 1141104 h 1203979"/>
                <a:gd name="connsiteX7" fmla="*/ 231576 w 910987"/>
                <a:gd name="connsiteY7" fmla="*/ 607704 h 1203979"/>
                <a:gd name="connsiteX8" fmla="*/ 117276 w 910987"/>
                <a:gd name="connsiteY8" fmla="*/ 709304 h 1203979"/>
                <a:gd name="connsiteX9" fmla="*/ 2976 w 910987"/>
                <a:gd name="connsiteY9" fmla="*/ 353704 h 1203979"/>
                <a:gd name="connsiteX10" fmla="*/ 244276 w 910987"/>
                <a:gd name="connsiteY10" fmla="*/ 48904 h 1203979"/>
                <a:gd name="connsiteX0" fmla="*/ 244276 w 910987"/>
                <a:gd name="connsiteY0" fmla="*/ 38597 h 1193672"/>
                <a:gd name="connsiteX1" fmla="*/ 485576 w 910987"/>
                <a:gd name="connsiteY1" fmla="*/ 497 h 1193672"/>
                <a:gd name="connsiteX2" fmla="*/ 904676 w 910987"/>
                <a:gd name="connsiteY2" fmla="*/ 330697 h 1193672"/>
                <a:gd name="connsiteX3" fmla="*/ 726876 w 910987"/>
                <a:gd name="connsiteY3" fmla="*/ 533897 h 1193672"/>
                <a:gd name="connsiteX4" fmla="*/ 574476 w 910987"/>
                <a:gd name="connsiteY4" fmla="*/ 432297 h 1193672"/>
                <a:gd name="connsiteX5" fmla="*/ 561776 w 910987"/>
                <a:gd name="connsiteY5" fmla="*/ 1105397 h 1193672"/>
                <a:gd name="connsiteX6" fmla="*/ 180776 w 910987"/>
                <a:gd name="connsiteY6" fmla="*/ 1130797 h 1193672"/>
                <a:gd name="connsiteX7" fmla="*/ 231576 w 910987"/>
                <a:gd name="connsiteY7" fmla="*/ 597397 h 1193672"/>
                <a:gd name="connsiteX8" fmla="*/ 117276 w 910987"/>
                <a:gd name="connsiteY8" fmla="*/ 698997 h 1193672"/>
                <a:gd name="connsiteX9" fmla="*/ 2976 w 910987"/>
                <a:gd name="connsiteY9" fmla="*/ 343397 h 1193672"/>
                <a:gd name="connsiteX10" fmla="*/ 244276 w 910987"/>
                <a:gd name="connsiteY10" fmla="*/ 38597 h 1193672"/>
                <a:gd name="connsiteX0" fmla="*/ 244276 w 910987"/>
                <a:gd name="connsiteY0" fmla="*/ 38597 h 1193672"/>
                <a:gd name="connsiteX1" fmla="*/ 485576 w 910987"/>
                <a:gd name="connsiteY1" fmla="*/ 497 h 1193672"/>
                <a:gd name="connsiteX2" fmla="*/ 904676 w 910987"/>
                <a:gd name="connsiteY2" fmla="*/ 330697 h 1193672"/>
                <a:gd name="connsiteX3" fmla="*/ 726876 w 910987"/>
                <a:gd name="connsiteY3" fmla="*/ 533897 h 1193672"/>
                <a:gd name="connsiteX4" fmla="*/ 574476 w 910987"/>
                <a:gd name="connsiteY4" fmla="*/ 432297 h 1193672"/>
                <a:gd name="connsiteX5" fmla="*/ 561776 w 910987"/>
                <a:gd name="connsiteY5" fmla="*/ 1105397 h 1193672"/>
                <a:gd name="connsiteX6" fmla="*/ 180776 w 910987"/>
                <a:gd name="connsiteY6" fmla="*/ 1130797 h 1193672"/>
                <a:gd name="connsiteX7" fmla="*/ 231576 w 910987"/>
                <a:gd name="connsiteY7" fmla="*/ 597397 h 1193672"/>
                <a:gd name="connsiteX8" fmla="*/ 117276 w 910987"/>
                <a:gd name="connsiteY8" fmla="*/ 698997 h 1193672"/>
                <a:gd name="connsiteX9" fmla="*/ 2976 w 910987"/>
                <a:gd name="connsiteY9" fmla="*/ 343397 h 1193672"/>
                <a:gd name="connsiteX10" fmla="*/ 244276 w 910987"/>
                <a:gd name="connsiteY10" fmla="*/ 38597 h 1193672"/>
                <a:gd name="connsiteX0" fmla="*/ 244276 w 910987"/>
                <a:gd name="connsiteY0" fmla="*/ 38597 h 1193672"/>
                <a:gd name="connsiteX1" fmla="*/ 485576 w 910987"/>
                <a:gd name="connsiteY1" fmla="*/ 497 h 1193672"/>
                <a:gd name="connsiteX2" fmla="*/ 904676 w 910987"/>
                <a:gd name="connsiteY2" fmla="*/ 330697 h 1193672"/>
                <a:gd name="connsiteX3" fmla="*/ 726876 w 910987"/>
                <a:gd name="connsiteY3" fmla="*/ 533897 h 1193672"/>
                <a:gd name="connsiteX4" fmla="*/ 574476 w 910987"/>
                <a:gd name="connsiteY4" fmla="*/ 432297 h 1193672"/>
                <a:gd name="connsiteX5" fmla="*/ 561776 w 910987"/>
                <a:gd name="connsiteY5" fmla="*/ 1105397 h 1193672"/>
                <a:gd name="connsiteX6" fmla="*/ 180776 w 910987"/>
                <a:gd name="connsiteY6" fmla="*/ 1130797 h 1193672"/>
                <a:gd name="connsiteX7" fmla="*/ 231576 w 910987"/>
                <a:gd name="connsiteY7" fmla="*/ 597397 h 1193672"/>
                <a:gd name="connsiteX8" fmla="*/ 117276 w 910987"/>
                <a:gd name="connsiteY8" fmla="*/ 698997 h 1193672"/>
                <a:gd name="connsiteX9" fmla="*/ 2976 w 910987"/>
                <a:gd name="connsiteY9" fmla="*/ 343397 h 1193672"/>
                <a:gd name="connsiteX10" fmla="*/ 244276 w 910987"/>
                <a:gd name="connsiteY10" fmla="*/ 38597 h 1193672"/>
                <a:gd name="connsiteX0" fmla="*/ 244276 w 910987"/>
                <a:gd name="connsiteY0" fmla="*/ 38100 h 1193175"/>
                <a:gd name="connsiteX1" fmla="*/ 485576 w 910987"/>
                <a:gd name="connsiteY1" fmla="*/ 0 h 1193175"/>
                <a:gd name="connsiteX2" fmla="*/ 904676 w 910987"/>
                <a:gd name="connsiteY2" fmla="*/ 330200 h 1193175"/>
                <a:gd name="connsiteX3" fmla="*/ 726876 w 910987"/>
                <a:gd name="connsiteY3" fmla="*/ 533400 h 1193175"/>
                <a:gd name="connsiteX4" fmla="*/ 574476 w 910987"/>
                <a:gd name="connsiteY4" fmla="*/ 431800 h 1193175"/>
                <a:gd name="connsiteX5" fmla="*/ 561776 w 910987"/>
                <a:gd name="connsiteY5" fmla="*/ 1104900 h 1193175"/>
                <a:gd name="connsiteX6" fmla="*/ 180776 w 910987"/>
                <a:gd name="connsiteY6" fmla="*/ 1130300 h 1193175"/>
                <a:gd name="connsiteX7" fmla="*/ 231576 w 910987"/>
                <a:gd name="connsiteY7" fmla="*/ 596900 h 1193175"/>
                <a:gd name="connsiteX8" fmla="*/ 117276 w 910987"/>
                <a:gd name="connsiteY8" fmla="*/ 698500 h 1193175"/>
                <a:gd name="connsiteX9" fmla="*/ 2976 w 910987"/>
                <a:gd name="connsiteY9" fmla="*/ 342900 h 1193175"/>
                <a:gd name="connsiteX10" fmla="*/ 244276 w 910987"/>
                <a:gd name="connsiteY10" fmla="*/ 38100 h 1193175"/>
                <a:gd name="connsiteX0" fmla="*/ 244276 w 910987"/>
                <a:gd name="connsiteY0" fmla="*/ 38100 h 1193175"/>
                <a:gd name="connsiteX1" fmla="*/ 485576 w 910987"/>
                <a:gd name="connsiteY1" fmla="*/ 0 h 1193175"/>
                <a:gd name="connsiteX2" fmla="*/ 904676 w 910987"/>
                <a:gd name="connsiteY2" fmla="*/ 330200 h 1193175"/>
                <a:gd name="connsiteX3" fmla="*/ 726876 w 910987"/>
                <a:gd name="connsiteY3" fmla="*/ 533400 h 1193175"/>
                <a:gd name="connsiteX4" fmla="*/ 574476 w 910987"/>
                <a:gd name="connsiteY4" fmla="*/ 431800 h 1193175"/>
                <a:gd name="connsiteX5" fmla="*/ 561776 w 910987"/>
                <a:gd name="connsiteY5" fmla="*/ 1104900 h 1193175"/>
                <a:gd name="connsiteX6" fmla="*/ 180776 w 910987"/>
                <a:gd name="connsiteY6" fmla="*/ 1130300 h 1193175"/>
                <a:gd name="connsiteX7" fmla="*/ 231576 w 910987"/>
                <a:gd name="connsiteY7" fmla="*/ 596900 h 1193175"/>
                <a:gd name="connsiteX8" fmla="*/ 117276 w 910987"/>
                <a:gd name="connsiteY8" fmla="*/ 698500 h 1193175"/>
                <a:gd name="connsiteX9" fmla="*/ 2976 w 910987"/>
                <a:gd name="connsiteY9" fmla="*/ 342900 h 1193175"/>
                <a:gd name="connsiteX10" fmla="*/ 244276 w 910987"/>
                <a:gd name="connsiteY10" fmla="*/ 38100 h 1193175"/>
                <a:gd name="connsiteX0" fmla="*/ 244276 w 910987"/>
                <a:gd name="connsiteY0" fmla="*/ 38100 h 1193175"/>
                <a:gd name="connsiteX1" fmla="*/ 485576 w 910987"/>
                <a:gd name="connsiteY1" fmla="*/ 0 h 1193175"/>
                <a:gd name="connsiteX2" fmla="*/ 904676 w 910987"/>
                <a:gd name="connsiteY2" fmla="*/ 330200 h 1193175"/>
                <a:gd name="connsiteX3" fmla="*/ 726876 w 910987"/>
                <a:gd name="connsiteY3" fmla="*/ 533400 h 1193175"/>
                <a:gd name="connsiteX4" fmla="*/ 574476 w 910987"/>
                <a:gd name="connsiteY4" fmla="*/ 431800 h 1193175"/>
                <a:gd name="connsiteX5" fmla="*/ 561776 w 910987"/>
                <a:gd name="connsiteY5" fmla="*/ 1104900 h 1193175"/>
                <a:gd name="connsiteX6" fmla="*/ 180776 w 910987"/>
                <a:gd name="connsiteY6" fmla="*/ 1130300 h 1193175"/>
                <a:gd name="connsiteX7" fmla="*/ 231576 w 910987"/>
                <a:gd name="connsiteY7" fmla="*/ 596900 h 1193175"/>
                <a:gd name="connsiteX8" fmla="*/ 117276 w 910987"/>
                <a:gd name="connsiteY8" fmla="*/ 698500 h 1193175"/>
                <a:gd name="connsiteX9" fmla="*/ 2976 w 910987"/>
                <a:gd name="connsiteY9" fmla="*/ 342900 h 1193175"/>
                <a:gd name="connsiteX10" fmla="*/ 244276 w 910987"/>
                <a:gd name="connsiteY10" fmla="*/ 38100 h 1193175"/>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0715"/>
                <a:gd name="connsiteY0" fmla="*/ 38100 h 1197933"/>
                <a:gd name="connsiteX1" fmla="*/ 485576 w 910715"/>
                <a:gd name="connsiteY1" fmla="*/ 0 h 1197933"/>
                <a:gd name="connsiteX2" fmla="*/ 904676 w 910715"/>
                <a:gd name="connsiteY2" fmla="*/ 330200 h 1197933"/>
                <a:gd name="connsiteX3" fmla="*/ 726876 w 910715"/>
                <a:gd name="connsiteY3" fmla="*/ 533400 h 1197933"/>
                <a:gd name="connsiteX4" fmla="*/ 629245 w 910715"/>
                <a:gd name="connsiteY4" fmla="*/ 353219 h 1197933"/>
                <a:gd name="connsiteX5" fmla="*/ 561776 w 910715"/>
                <a:gd name="connsiteY5" fmla="*/ 1104900 h 1197933"/>
                <a:gd name="connsiteX6" fmla="*/ 180776 w 910715"/>
                <a:gd name="connsiteY6" fmla="*/ 1130300 h 1197933"/>
                <a:gd name="connsiteX7" fmla="*/ 231576 w 910715"/>
                <a:gd name="connsiteY7" fmla="*/ 596900 h 1197933"/>
                <a:gd name="connsiteX8" fmla="*/ 117276 w 910715"/>
                <a:gd name="connsiteY8" fmla="*/ 698500 h 1197933"/>
                <a:gd name="connsiteX9" fmla="*/ 2976 w 910715"/>
                <a:gd name="connsiteY9" fmla="*/ 342900 h 1197933"/>
                <a:gd name="connsiteX10" fmla="*/ 244276 w 910715"/>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197933"/>
                <a:gd name="connsiteX1" fmla="*/ 485576 w 913068"/>
                <a:gd name="connsiteY1" fmla="*/ 0 h 1197933"/>
                <a:gd name="connsiteX2" fmla="*/ 904676 w 913068"/>
                <a:gd name="connsiteY2" fmla="*/ 330200 h 1197933"/>
                <a:gd name="connsiteX3" fmla="*/ 755451 w 913068"/>
                <a:gd name="connsiteY3" fmla="*/ 523875 h 1197933"/>
                <a:gd name="connsiteX4" fmla="*/ 629245 w 913068"/>
                <a:gd name="connsiteY4" fmla="*/ 353219 h 1197933"/>
                <a:gd name="connsiteX5" fmla="*/ 561776 w 913068"/>
                <a:gd name="connsiteY5" fmla="*/ 1104900 h 1197933"/>
                <a:gd name="connsiteX6" fmla="*/ 180776 w 913068"/>
                <a:gd name="connsiteY6" fmla="*/ 1130300 h 1197933"/>
                <a:gd name="connsiteX7" fmla="*/ 231576 w 913068"/>
                <a:gd name="connsiteY7" fmla="*/ 596900 h 1197933"/>
                <a:gd name="connsiteX8" fmla="*/ 117276 w 913068"/>
                <a:gd name="connsiteY8" fmla="*/ 698500 h 1197933"/>
                <a:gd name="connsiteX9" fmla="*/ 2976 w 913068"/>
                <a:gd name="connsiteY9" fmla="*/ 342900 h 1197933"/>
                <a:gd name="connsiteX10" fmla="*/ 244276 w 913068"/>
                <a:gd name="connsiteY10" fmla="*/ 38100 h 1197933"/>
                <a:gd name="connsiteX0" fmla="*/ 244276 w 913068"/>
                <a:gd name="connsiteY0" fmla="*/ 38100 h 1220520"/>
                <a:gd name="connsiteX1" fmla="*/ 485576 w 913068"/>
                <a:gd name="connsiteY1" fmla="*/ 0 h 1220520"/>
                <a:gd name="connsiteX2" fmla="*/ 904676 w 913068"/>
                <a:gd name="connsiteY2" fmla="*/ 330200 h 1220520"/>
                <a:gd name="connsiteX3" fmla="*/ 755451 w 913068"/>
                <a:gd name="connsiteY3" fmla="*/ 523875 h 1220520"/>
                <a:gd name="connsiteX4" fmla="*/ 629245 w 913068"/>
                <a:gd name="connsiteY4" fmla="*/ 353219 h 1220520"/>
                <a:gd name="connsiteX5" fmla="*/ 583208 w 913068"/>
                <a:gd name="connsiteY5" fmla="*/ 1145381 h 1220520"/>
                <a:gd name="connsiteX6" fmla="*/ 180776 w 913068"/>
                <a:gd name="connsiteY6" fmla="*/ 1130300 h 1220520"/>
                <a:gd name="connsiteX7" fmla="*/ 231576 w 913068"/>
                <a:gd name="connsiteY7" fmla="*/ 596900 h 1220520"/>
                <a:gd name="connsiteX8" fmla="*/ 117276 w 913068"/>
                <a:gd name="connsiteY8" fmla="*/ 698500 h 1220520"/>
                <a:gd name="connsiteX9" fmla="*/ 2976 w 913068"/>
                <a:gd name="connsiteY9" fmla="*/ 342900 h 1220520"/>
                <a:gd name="connsiteX10" fmla="*/ 244276 w 913068"/>
                <a:gd name="connsiteY10" fmla="*/ 38100 h 1220520"/>
                <a:gd name="connsiteX0" fmla="*/ 244276 w 913068"/>
                <a:gd name="connsiteY0" fmla="*/ 38100 h 1201680"/>
                <a:gd name="connsiteX1" fmla="*/ 485576 w 913068"/>
                <a:gd name="connsiteY1" fmla="*/ 0 h 1201680"/>
                <a:gd name="connsiteX2" fmla="*/ 904676 w 913068"/>
                <a:gd name="connsiteY2" fmla="*/ 330200 h 1201680"/>
                <a:gd name="connsiteX3" fmla="*/ 755451 w 913068"/>
                <a:gd name="connsiteY3" fmla="*/ 523875 h 1201680"/>
                <a:gd name="connsiteX4" fmla="*/ 629245 w 913068"/>
                <a:gd name="connsiteY4" fmla="*/ 353219 h 1201680"/>
                <a:gd name="connsiteX5" fmla="*/ 583208 w 913068"/>
                <a:gd name="connsiteY5" fmla="*/ 1145381 h 1201680"/>
                <a:gd name="connsiteX6" fmla="*/ 180776 w 913068"/>
                <a:gd name="connsiteY6" fmla="*/ 1130300 h 1201680"/>
                <a:gd name="connsiteX7" fmla="*/ 231576 w 913068"/>
                <a:gd name="connsiteY7" fmla="*/ 596900 h 1201680"/>
                <a:gd name="connsiteX8" fmla="*/ 117276 w 913068"/>
                <a:gd name="connsiteY8" fmla="*/ 698500 h 1201680"/>
                <a:gd name="connsiteX9" fmla="*/ 2976 w 913068"/>
                <a:gd name="connsiteY9" fmla="*/ 342900 h 1201680"/>
                <a:gd name="connsiteX10" fmla="*/ 244276 w 913068"/>
                <a:gd name="connsiteY10" fmla="*/ 38100 h 1201680"/>
                <a:gd name="connsiteX0" fmla="*/ 244276 w 913068"/>
                <a:gd name="connsiteY0" fmla="*/ 38100 h 1201680"/>
                <a:gd name="connsiteX1" fmla="*/ 485576 w 913068"/>
                <a:gd name="connsiteY1" fmla="*/ 0 h 1201680"/>
                <a:gd name="connsiteX2" fmla="*/ 904676 w 913068"/>
                <a:gd name="connsiteY2" fmla="*/ 330200 h 1201680"/>
                <a:gd name="connsiteX3" fmla="*/ 755451 w 913068"/>
                <a:gd name="connsiteY3" fmla="*/ 523875 h 1201680"/>
                <a:gd name="connsiteX4" fmla="*/ 629245 w 913068"/>
                <a:gd name="connsiteY4" fmla="*/ 353219 h 1201680"/>
                <a:gd name="connsiteX5" fmla="*/ 583208 w 913068"/>
                <a:gd name="connsiteY5" fmla="*/ 1145381 h 1201680"/>
                <a:gd name="connsiteX6" fmla="*/ 180776 w 913068"/>
                <a:gd name="connsiteY6" fmla="*/ 1130300 h 1201680"/>
                <a:gd name="connsiteX7" fmla="*/ 260151 w 913068"/>
                <a:gd name="connsiteY7" fmla="*/ 556418 h 1201680"/>
                <a:gd name="connsiteX8" fmla="*/ 117276 w 913068"/>
                <a:gd name="connsiteY8" fmla="*/ 698500 h 1201680"/>
                <a:gd name="connsiteX9" fmla="*/ 2976 w 913068"/>
                <a:gd name="connsiteY9" fmla="*/ 342900 h 1201680"/>
                <a:gd name="connsiteX10" fmla="*/ 244276 w 913068"/>
                <a:gd name="connsiteY10" fmla="*/ 38100 h 1201680"/>
                <a:gd name="connsiteX0" fmla="*/ 245259 w 914051"/>
                <a:gd name="connsiteY0" fmla="*/ 38100 h 1201680"/>
                <a:gd name="connsiteX1" fmla="*/ 486559 w 914051"/>
                <a:gd name="connsiteY1" fmla="*/ 0 h 1201680"/>
                <a:gd name="connsiteX2" fmla="*/ 905659 w 914051"/>
                <a:gd name="connsiteY2" fmla="*/ 330200 h 1201680"/>
                <a:gd name="connsiteX3" fmla="*/ 756434 w 914051"/>
                <a:gd name="connsiteY3" fmla="*/ 523875 h 1201680"/>
                <a:gd name="connsiteX4" fmla="*/ 630228 w 914051"/>
                <a:gd name="connsiteY4" fmla="*/ 353219 h 1201680"/>
                <a:gd name="connsiteX5" fmla="*/ 584191 w 914051"/>
                <a:gd name="connsiteY5" fmla="*/ 1145381 h 1201680"/>
                <a:gd name="connsiteX6" fmla="*/ 181759 w 914051"/>
                <a:gd name="connsiteY6" fmla="*/ 1130300 h 1201680"/>
                <a:gd name="connsiteX7" fmla="*/ 261134 w 914051"/>
                <a:gd name="connsiteY7" fmla="*/ 556418 h 1201680"/>
                <a:gd name="connsiteX8" fmla="*/ 89684 w 914051"/>
                <a:gd name="connsiteY8" fmla="*/ 641350 h 1201680"/>
                <a:gd name="connsiteX9" fmla="*/ 3959 w 914051"/>
                <a:gd name="connsiteY9" fmla="*/ 342900 h 1201680"/>
                <a:gd name="connsiteX10" fmla="*/ 245259 w 914051"/>
                <a:gd name="connsiteY10" fmla="*/ 38100 h 1201680"/>
                <a:gd name="connsiteX0" fmla="*/ 245259 w 914051"/>
                <a:gd name="connsiteY0" fmla="*/ 38100 h 1201680"/>
                <a:gd name="connsiteX1" fmla="*/ 486559 w 914051"/>
                <a:gd name="connsiteY1" fmla="*/ 0 h 1201680"/>
                <a:gd name="connsiteX2" fmla="*/ 905659 w 914051"/>
                <a:gd name="connsiteY2" fmla="*/ 330200 h 1201680"/>
                <a:gd name="connsiteX3" fmla="*/ 756434 w 914051"/>
                <a:gd name="connsiteY3" fmla="*/ 523875 h 1201680"/>
                <a:gd name="connsiteX4" fmla="*/ 630228 w 914051"/>
                <a:gd name="connsiteY4" fmla="*/ 353219 h 1201680"/>
                <a:gd name="connsiteX5" fmla="*/ 584191 w 914051"/>
                <a:gd name="connsiteY5" fmla="*/ 1145381 h 1201680"/>
                <a:gd name="connsiteX6" fmla="*/ 181759 w 914051"/>
                <a:gd name="connsiteY6" fmla="*/ 1130300 h 1201680"/>
                <a:gd name="connsiteX7" fmla="*/ 261134 w 914051"/>
                <a:gd name="connsiteY7" fmla="*/ 556418 h 1201680"/>
                <a:gd name="connsiteX8" fmla="*/ 89684 w 914051"/>
                <a:gd name="connsiteY8" fmla="*/ 641350 h 1201680"/>
                <a:gd name="connsiteX9" fmla="*/ 3959 w 914051"/>
                <a:gd name="connsiteY9" fmla="*/ 342900 h 1201680"/>
                <a:gd name="connsiteX10" fmla="*/ 245259 w 914051"/>
                <a:gd name="connsiteY10" fmla="*/ 38100 h 1201680"/>
                <a:gd name="connsiteX0" fmla="*/ 245259 w 914051"/>
                <a:gd name="connsiteY0" fmla="*/ 38100 h 1201680"/>
                <a:gd name="connsiteX1" fmla="*/ 486559 w 914051"/>
                <a:gd name="connsiteY1" fmla="*/ 0 h 1201680"/>
                <a:gd name="connsiteX2" fmla="*/ 905659 w 914051"/>
                <a:gd name="connsiteY2" fmla="*/ 330200 h 1201680"/>
                <a:gd name="connsiteX3" fmla="*/ 756434 w 914051"/>
                <a:gd name="connsiteY3" fmla="*/ 523875 h 1201680"/>
                <a:gd name="connsiteX4" fmla="*/ 630228 w 914051"/>
                <a:gd name="connsiteY4" fmla="*/ 353219 h 1201680"/>
                <a:gd name="connsiteX5" fmla="*/ 584191 w 914051"/>
                <a:gd name="connsiteY5" fmla="*/ 1145381 h 1201680"/>
                <a:gd name="connsiteX6" fmla="*/ 181759 w 914051"/>
                <a:gd name="connsiteY6" fmla="*/ 1130300 h 1201680"/>
                <a:gd name="connsiteX7" fmla="*/ 199221 w 914051"/>
                <a:gd name="connsiteY7" fmla="*/ 554037 h 1201680"/>
                <a:gd name="connsiteX8" fmla="*/ 89684 w 914051"/>
                <a:gd name="connsiteY8" fmla="*/ 641350 h 1201680"/>
                <a:gd name="connsiteX9" fmla="*/ 3959 w 914051"/>
                <a:gd name="connsiteY9" fmla="*/ 342900 h 1201680"/>
                <a:gd name="connsiteX10" fmla="*/ 245259 w 914051"/>
                <a:gd name="connsiteY10" fmla="*/ 38100 h 120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051" h="1201680">
                  <a:moveTo>
                    <a:pt x="245259" y="38100"/>
                  </a:moveTo>
                  <a:cubicBezTo>
                    <a:pt x="342361" y="85725"/>
                    <a:pt x="390779" y="56091"/>
                    <a:pt x="486559" y="0"/>
                  </a:cubicBezTo>
                  <a:cubicBezTo>
                    <a:pt x="596626" y="5821"/>
                    <a:pt x="860680" y="242888"/>
                    <a:pt x="905659" y="330200"/>
                  </a:cubicBezTo>
                  <a:cubicBezTo>
                    <a:pt x="950638" y="417512"/>
                    <a:pt x="802339" y="520039"/>
                    <a:pt x="756434" y="523875"/>
                  </a:cubicBezTo>
                  <a:cubicBezTo>
                    <a:pt x="722435" y="437224"/>
                    <a:pt x="683939" y="419894"/>
                    <a:pt x="630228" y="353219"/>
                  </a:cubicBezTo>
                  <a:cubicBezTo>
                    <a:pt x="602711" y="448469"/>
                    <a:pt x="658936" y="1015867"/>
                    <a:pt x="584191" y="1145381"/>
                  </a:cubicBezTo>
                  <a:cubicBezTo>
                    <a:pt x="492777" y="1229651"/>
                    <a:pt x="236792" y="1214966"/>
                    <a:pt x="181759" y="1130300"/>
                  </a:cubicBezTo>
                  <a:cubicBezTo>
                    <a:pt x="186257" y="1028965"/>
                    <a:pt x="214567" y="635529"/>
                    <a:pt x="199221" y="554037"/>
                  </a:cubicBezTo>
                  <a:cubicBezTo>
                    <a:pt x="183875" y="472545"/>
                    <a:pt x="144453" y="545570"/>
                    <a:pt x="89684" y="641350"/>
                  </a:cubicBezTo>
                  <a:cubicBezTo>
                    <a:pt x="51584" y="599017"/>
                    <a:pt x="-17208" y="448733"/>
                    <a:pt x="3959" y="342900"/>
                  </a:cubicBezTo>
                  <a:cubicBezTo>
                    <a:pt x="79895" y="241829"/>
                    <a:pt x="102913" y="95250"/>
                    <a:pt x="245259" y="38100"/>
                  </a:cubicBezTo>
                  <a:close/>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rot="21317357">
              <a:off x="4941344" y="4160260"/>
              <a:ext cx="390931" cy="276999"/>
            </a:xfrm>
            <a:prstGeom prst="rect">
              <a:avLst/>
            </a:prstGeom>
            <a:noFill/>
          </p:spPr>
          <p:txBody>
            <a:bodyPr wrap="none" rtlCol="0">
              <a:prstTxWarp prst="textCurveUp">
                <a:avLst>
                  <a:gd name="adj" fmla="val 28560"/>
                </a:avLst>
              </a:prstTxWarp>
              <a:spAutoFit/>
            </a:bodyPr>
            <a:lstStyle/>
            <a:p>
              <a:r>
                <a:rPr lang="en-US" sz="1200" b="1" dirty="0" smtClean="0">
                  <a:solidFill>
                    <a:schemeClr val="accent6">
                      <a:lumMod val="50000"/>
                    </a:schemeClr>
                  </a:solidFill>
                  <a:latin typeface="Copperplate Gothic Bold" panose="020E0705020206020404" pitchFamily="34" charset="0"/>
                </a:rPr>
                <a:t>UMASS</a:t>
              </a:r>
              <a:endParaRPr lang="en-US" sz="1200" b="1" dirty="0">
                <a:solidFill>
                  <a:schemeClr val="accent6">
                    <a:lumMod val="50000"/>
                  </a:schemeClr>
                </a:solidFill>
                <a:latin typeface="Copperplate Gothic Bold" panose="020E0705020206020404" pitchFamily="34" charset="0"/>
              </a:endParaRPr>
            </a:p>
          </p:txBody>
        </p:sp>
        <p:grpSp>
          <p:nvGrpSpPr>
            <p:cNvPr id="37" name="Group 36"/>
            <p:cNvGrpSpPr/>
            <p:nvPr/>
          </p:nvGrpSpPr>
          <p:grpSpPr>
            <a:xfrm rot="1135217">
              <a:off x="2721181" y="3814566"/>
              <a:ext cx="1625381" cy="436734"/>
              <a:chOff x="2186940" y="3738924"/>
              <a:chExt cx="1625381" cy="436734"/>
            </a:xfrm>
          </p:grpSpPr>
          <p:sp>
            <p:nvSpPr>
              <p:cNvPr id="36" name="Freeform 35"/>
              <p:cNvSpPr/>
              <p:nvPr/>
            </p:nvSpPr>
            <p:spPr>
              <a:xfrm>
                <a:off x="3200400" y="3906309"/>
                <a:ext cx="611921" cy="98954"/>
              </a:xfrm>
              <a:custGeom>
                <a:avLst/>
                <a:gdLst>
                  <a:gd name="connsiteX0" fmla="*/ 47625 w 611921"/>
                  <a:gd name="connsiteY0" fmla="*/ 8466 h 98954"/>
                  <a:gd name="connsiteX1" fmla="*/ 533400 w 611921"/>
                  <a:gd name="connsiteY1" fmla="*/ 3704 h 98954"/>
                  <a:gd name="connsiteX2" fmla="*/ 609600 w 611921"/>
                  <a:gd name="connsiteY2" fmla="*/ 56091 h 98954"/>
                  <a:gd name="connsiteX3" fmla="*/ 519113 w 611921"/>
                  <a:gd name="connsiteY3" fmla="*/ 84666 h 98954"/>
                  <a:gd name="connsiteX4" fmla="*/ 342900 w 611921"/>
                  <a:gd name="connsiteY4" fmla="*/ 60854 h 98954"/>
                  <a:gd name="connsiteX5" fmla="*/ 0 w 611921"/>
                  <a:gd name="connsiteY5" fmla="*/ 98954 h 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921" h="98954">
                    <a:moveTo>
                      <a:pt x="47625" y="8466"/>
                    </a:moveTo>
                    <a:cubicBezTo>
                      <a:pt x="243681" y="2116"/>
                      <a:pt x="439738" y="-4234"/>
                      <a:pt x="533400" y="3704"/>
                    </a:cubicBezTo>
                    <a:cubicBezTo>
                      <a:pt x="627063" y="11642"/>
                      <a:pt x="611981" y="42597"/>
                      <a:pt x="609600" y="56091"/>
                    </a:cubicBezTo>
                    <a:cubicBezTo>
                      <a:pt x="607219" y="69585"/>
                      <a:pt x="563563" y="83872"/>
                      <a:pt x="519113" y="84666"/>
                    </a:cubicBezTo>
                    <a:cubicBezTo>
                      <a:pt x="474663" y="85460"/>
                      <a:pt x="429419" y="58473"/>
                      <a:pt x="342900" y="60854"/>
                    </a:cubicBezTo>
                    <a:cubicBezTo>
                      <a:pt x="256381" y="63235"/>
                      <a:pt x="128190" y="81094"/>
                      <a:pt x="0" y="98954"/>
                    </a:cubicBezTo>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186940" y="3738924"/>
                <a:ext cx="1070486" cy="436734"/>
                <a:chOff x="1333500" y="3162300"/>
                <a:chExt cx="1955800" cy="797922"/>
              </a:xfrm>
            </p:grpSpPr>
            <p:grpSp>
              <p:nvGrpSpPr>
                <p:cNvPr id="24" name="Group 23"/>
                <p:cNvGrpSpPr/>
                <p:nvPr/>
              </p:nvGrpSpPr>
              <p:grpSpPr>
                <a:xfrm>
                  <a:off x="1333500" y="3162300"/>
                  <a:ext cx="1955800" cy="797922"/>
                  <a:chOff x="1333500" y="3162300"/>
                  <a:chExt cx="1955800" cy="797922"/>
                </a:xfrm>
              </p:grpSpPr>
              <p:sp>
                <p:nvSpPr>
                  <p:cNvPr id="23" name="Oval 22"/>
                  <p:cNvSpPr/>
                  <p:nvPr/>
                </p:nvSpPr>
                <p:spPr>
                  <a:xfrm>
                    <a:off x="1333500" y="3335760"/>
                    <a:ext cx="1955800" cy="624462"/>
                  </a:xfrm>
                  <a:custGeom>
                    <a:avLst/>
                    <a:gdLst>
                      <a:gd name="connsiteX0" fmla="*/ 0 w 1663700"/>
                      <a:gd name="connsiteY0" fmla="*/ 312144 h 624288"/>
                      <a:gd name="connsiteX1" fmla="*/ 831850 w 1663700"/>
                      <a:gd name="connsiteY1" fmla="*/ 0 h 624288"/>
                      <a:gd name="connsiteX2" fmla="*/ 1663700 w 1663700"/>
                      <a:gd name="connsiteY2" fmla="*/ 312144 h 624288"/>
                      <a:gd name="connsiteX3" fmla="*/ 831850 w 1663700"/>
                      <a:gd name="connsiteY3" fmla="*/ 624288 h 624288"/>
                      <a:gd name="connsiteX4" fmla="*/ 0 w 1663700"/>
                      <a:gd name="connsiteY4" fmla="*/ 312144 h 624288"/>
                      <a:gd name="connsiteX0" fmla="*/ 0 w 1816100"/>
                      <a:gd name="connsiteY0" fmla="*/ 142644 h 649110"/>
                      <a:gd name="connsiteX1" fmla="*/ 984250 w 1816100"/>
                      <a:gd name="connsiteY1" fmla="*/ 21000 h 649110"/>
                      <a:gd name="connsiteX2" fmla="*/ 1816100 w 1816100"/>
                      <a:gd name="connsiteY2" fmla="*/ 333144 h 649110"/>
                      <a:gd name="connsiteX3" fmla="*/ 984250 w 1816100"/>
                      <a:gd name="connsiteY3" fmla="*/ 645288 h 649110"/>
                      <a:gd name="connsiteX4" fmla="*/ 0 w 1816100"/>
                      <a:gd name="connsiteY4" fmla="*/ 142644 h 649110"/>
                      <a:gd name="connsiteX0" fmla="*/ 0 w 1968500"/>
                      <a:gd name="connsiteY0" fmla="*/ 130293 h 632971"/>
                      <a:gd name="connsiteX1" fmla="*/ 984250 w 1968500"/>
                      <a:gd name="connsiteY1" fmla="*/ 8649 h 632971"/>
                      <a:gd name="connsiteX2" fmla="*/ 1968500 w 1968500"/>
                      <a:gd name="connsiteY2" fmla="*/ 153153 h 632971"/>
                      <a:gd name="connsiteX3" fmla="*/ 984250 w 1968500"/>
                      <a:gd name="connsiteY3" fmla="*/ 632937 h 632971"/>
                      <a:gd name="connsiteX4" fmla="*/ 0 w 1968500"/>
                      <a:gd name="connsiteY4" fmla="*/ 130293 h 632971"/>
                      <a:gd name="connsiteX0" fmla="*/ 0 w 1968500"/>
                      <a:gd name="connsiteY0" fmla="*/ 130293 h 633019"/>
                      <a:gd name="connsiteX1" fmla="*/ 984250 w 1968500"/>
                      <a:gd name="connsiteY1" fmla="*/ 8649 h 633019"/>
                      <a:gd name="connsiteX2" fmla="*/ 1968500 w 1968500"/>
                      <a:gd name="connsiteY2" fmla="*/ 153153 h 633019"/>
                      <a:gd name="connsiteX3" fmla="*/ 984250 w 1968500"/>
                      <a:gd name="connsiteY3" fmla="*/ 632937 h 633019"/>
                      <a:gd name="connsiteX4" fmla="*/ 0 w 1968500"/>
                      <a:gd name="connsiteY4" fmla="*/ 130293 h 633019"/>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0 w 1968500"/>
                      <a:gd name="connsiteY0" fmla="*/ 121736 h 624462"/>
                      <a:gd name="connsiteX1" fmla="*/ 984250 w 1968500"/>
                      <a:gd name="connsiteY1" fmla="*/ 92 h 624462"/>
                      <a:gd name="connsiteX2" fmla="*/ 1968500 w 1968500"/>
                      <a:gd name="connsiteY2" fmla="*/ 144596 h 624462"/>
                      <a:gd name="connsiteX3" fmla="*/ 984250 w 1968500"/>
                      <a:gd name="connsiteY3" fmla="*/ 624380 h 624462"/>
                      <a:gd name="connsiteX4" fmla="*/ 0 w 1968500"/>
                      <a:gd name="connsiteY4" fmla="*/ 121736 h 6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624462">
                        <a:moveTo>
                          <a:pt x="0" y="121736"/>
                        </a:moveTo>
                        <a:cubicBezTo>
                          <a:pt x="327660" y="177944"/>
                          <a:pt x="656167" y="-3718"/>
                          <a:pt x="984250" y="92"/>
                        </a:cubicBezTo>
                        <a:cubicBezTo>
                          <a:pt x="1312333" y="3902"/>
                          <a:pt x="1968500" y="-27796"/>
                          <a:pt x="1968500" y="144596"/>
                        </a:cubicBezTo>
                        <a:cubicBezTo>
                          <a:pt x="1907540" y="499868"/>
                          <a:pt x="1312333" y="628190"/>
                          <a:pt x="984250" y="624380"/>
                        </a:cubicBezTo>
                        <a:cubicBezTo>
                          <a:pt x="656167" y="620570"/>
                          <a:pt x="7620" y="484628"/>
                          <a:pt x="0" y="121736"/>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3500" y="3162300"/>
                    <a:ext cx="1943100" cy="624289"/>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25"/>
                <p:cNvSpPr/>
                <p:nvPr/>
              </p:nvSpPr>
              <p:spPr>
                <a:xfrm>
                  <a:off x="1765289"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reeform 28"/>
                <p:cNvSpPr/>
                <p:nvPr/>
              </p:nvSpPr>
              <p:spPr>
                <a:xfrm>
                  <a:off x="1780808" y="3368656"/>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Freeform 29"/>
                <p:cNvSpPr/>
                <p:nvPr/>
              </p:nvSpPr>
              <p:spPr>
                <a:xfrm>
                  <a:off x="1665468"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Freeform 30"/>
                <p:cNvSpPr/>
                <p:nvPr/>
              </p:nvSpPr>
              <p:spPr>
                <a:xfrm>
                  <a:off x="1711279" y="3406921"/>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Freeform 33"/>
                <p:cNvSpPr/>
                <p:nvPr/>
              </p:nvSpPr>
              <p:spPr>
                <a:xfrm>
                  <a:off x="1665468" y="3300437"/>
                  <a:ext cx="1412693" cy="451743"/>
                </a:xfrm>
                <a:custGeom>
                  <a:avLst/>
                  <a:gdLst>
                    <a:gd name="connsiteX0" fmla="*/ 630266 w 1412693"/>
                    <a:gd name="connsiteY0" fmla="*/ 666 h 451743"/>
                    <a:gd name="connsiteX1" fmla="*/ 587403 w 1412693"/>
                    <a:gd name="connsiteY1" fmla="*/ 72103 h 451743"/>
                    <a:gd name="connsiteX2" fmla="*/ 58766 w 1412693"/>
                    <a:gd name="connsiteY2" fmla="*/ 157828 h 451743"/>
                    <a:gd name="connsiteX3" fmla="*/ 39716 w 1412693"/>
                    <a:gd name="connsiteY3" fmla="*/ 391191 h 451743"/>
                    <a:gd name="connsiteX4" fmla="*/ 296891 w 1412693"/>
                    <a:gd name="connsiteY4" fmla="*/ 448341 h 451743"/>
                    <a:gd name="connsiteX5" fmla="*/ 606453 w 1412693"/>
                    <a:gd name="connsiteY5" fmla="*/ 357853 h 451743"/>
                    <a:gd name="connsiteX6" fmla="*/ 820766 w 1412693"/>
                    <a:gd name="connsiteY6" fmla="*/ 448341 h 451743"/>
                    <a:gd name="connsiteX7" fmla="*/ 1173191 w 1412693"/>
                    <a:gd name="connsiteY7" fmla="*/ 424528 h 451743"/>
                    <a:gd name="connsiteX8" fmla="*/ 1401791 w 1412693"/>
                    <a:gd name="connsiteY8" fmla="*/ 348328 h 451743"/>
                    <a:gd name="connsiteX9" fmla="*/ 1339878 w 1412693"/>
                    <a:gd name="connsiteY9" fmla="*/ 181641 h 451743"/>
                    <a:gd name="connsiteX10" fmla="*/ 1025553 w 1412693"/>
                    <a:gd name="connsiteY10" fmla="*/ 176878 h 451743"/>
                    <a:gd name="connsiteX11" fmla="*/ 663603 w 1412693"/>
                    <a:gd name="connsiteY11" fmla="*/ 43528 h 451743"/>
                    <a:gd name="connsiteX12" fmla="*/ 630266 w 1412693"/>
                    <a:gd name="connsiteY12" fmla="*/ 666 h 45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693" h="451743">
                      <a:moveTo>
                        <a:pt x="630266" y="666"/>
                      </a:moveTo>
                      <a:cubicBezTo>
                        <a:pt x="617566" y="5429"/>
                        <a:pt x="682653" y="45909"/>
                        <a:pt x="587403" y="72103"/>
                      </a:cubicBezTo>
                      <a:cubicBezTo>
                        <a:pt x="492153" y="98297"/>
                        <a:pt x="150047" y="104647"/>
                        <a:pt x="58766" y="157828"/>
                      </a:cubicBezTo>
                      <a:cubicBezTo>
                        <a:pt x="-32515" y="211009"/>
                        <a:pt x="28" y="342772"/>
                        <a:pt x="39716" y="391191"/>
                      </a:cubicBezTo>
                      <a:cubicBezTo>
                        <a:pt x="79404" y="439610"/>
                        <a:pt x="202435" y="453897"/>
                        <a:pt x="296891" y="448341"/>
                      </a:cubicBezTo>
                      <a:cubicBezTo>
                        <a:pt x="391347" y="442785"/>
                        <a:pt x="519141" y="357853"/>
                        <a:pt x="606453" y="357853"/>
                      </a:cubicBezTo>
                      <a:cubicBezTo>
                        <a:pt x="693765" y="357853"/>
                        <a:pt x="726310" y="437229"/>
                        <a:pt x="820766" y="448341"/>
                      </a:cubicBezTo>
                      <a:cubicBezTo>
                        <a:pt x="915222" y="459453"/>
                        <a:pt x="1076354" y="441197"/>
                        <a:pt x="1173191" y="424528"/>
                      </a:cubicBezTo>
                      <a:cubicBezTo>
                        <a:pt x="1270028" y="407859"/>
                        <a:pt x="1374010" y="388809"/>
                        <a:pt x="1401791" y="348328"/>
                      </a:cubicBezTo>
                      <a:cubicBezTo>
                        <a:pt x="1429572" y="307847"/>
                        <a:pt x="1402584" y="210216"/>
                        <a:pt x="1339878" y="181641"/>
                      </a:cubicBezTo>
                      <a:cubicBezTo>
                        <a:pt x="1277172" y="153066"/>
                        <a:pt x="1138265" y="199897"/>
                        <a:pt x="1025553" y="176878"/>
                      </a:cubicBezTo>
                      <a:cubicBezTo>
                        <a:pt x="912841" y="153859"/>
                        <a:pt x="729484" y="69722"/>
                        <a:pt x="663603" y="43528"/>
                      </a:cubicBezTo>
                      <a:cubicBezTo>
                        <a:pt x="597722" y="17334"/>
                        <a:pt x="642966" y="-4097"/>
                        <a:pt x="630266" y="666"/>
                      </a:cubicBezTo>
                      <a:close/>
                    </a:path>
                  </a:pathLst>
                </a:custGeom>
                <a:gradFill flip="none" rotWithShape="1">
                  <a:gsLst>
                    <a:gs pos="0">
                      <a:schemeClr val="tx1">
                        <a:alpha val="19000"/>
                      </a:schemeClr>
                    </a:gs>
                    <a:gs pos="100000">
                      <a:schemeClr val="tx1">
                        <a:alpha val="69000"/>
                      </a:schemeClr>
                    </a:gs>
                  </a:gsLst>
                  <a:lin ang="5400000" scaled="1"/>
                  <a:tileRect/>
                </a:gradFill>
                <a:ln>
                  <a:noFill/>
                </a:ln>
                <a:effectLst>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39" name="Freeform 38"/>
            <p:cNvSpPr/>
            <p:nvPr/>
          </p:nvSpPr>
          <p:spPr>
            <a:xfrm>
              <a:off x="3076575" y="2773587"/>
              <a:ext cx="566738" cy="804863"/>
            </a:xfrm>
            <a:custGeom>
              <a:avLst/>
              <a:gdLst>
                <a:gd name="connsiteX0" fmla="*/ 176213 w 566738"/>
                <a:gd name="connsiteY0" fmla="*/ 804863 h 804863"/>
                <a:gd name="connsiteX1" fmla="*/ 561975 w 566738"/>
                <a:gd name="connsiteY1" fmla="*/ 728663 h 804863"/>
                <a:gd name="connsiteX2" fmla="*/ 0 w 566738"/>
                <a:gd name="connsiteY2" fmla="*/ 561975 h 804863"/>
                <a:gd name="connsiteX3" fmla="*/ 566738 w 566738"/>
                <a:gd name="connsiteY3" fmla="*/ 461963 h 804863"/>
                <a:gd name="connsiteX4" fmla="*/ 4763 w 566738"/>
                <a:gd name="connsiteY4" fmla="*/ 338138 h 804863"/>
                <a:gd name="connsiteX5" fmla="*/ 471488 w 566738"/>
                <a:gd name="connsiteY5" fmla="*/ 147638 h 804863"/>
                <a:gd name="connsiteX6" fmla="*/ 233363 w 566738"/>
                <a:gd name="connsiteY6" fmla="*/ 0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38" h="804863">
                  <a:moveTo>
                    <a:pt x="176213" y="804863"/>
                  </a:moveTo>
                  <a:cubicBezTo>
                    <a:pt x="383778" y="787003"/>
                    <a:pt x="591344" y="769144"/>
                    <a:pt x="561975" y="728663"/>
                  </a:cubicBezTo>
                  <a:cubicBezTo>
                    <a:pt x="532606" y="688182"/>
                    <a:pt x="-794" y="606425"/>
                    <a:pt x="0" y="561975"/>
                  </a:cubicBezTo>
                  <a:cubicBezTo>
                    <a:pt x="794" y="517525"/>
                    <a:pt x="565944" y="499269"/>
                    <a:pt x="566738" y="461963"/>
                  </a:cubicBezTo>
                  <a:cubicBezTo>
                    <a:pt x="567532" y="424657"/>
                    <a:pt x="20638" y="390525"/>
                    <a:pt x="4763" y="338138"/>
                  </a:cubicBezTo>
                  <a:cubicBezTo>
                    <a:pt x="-11112" y="285751"/>
                    <a:pt x="433388" y="203994"/>
                    <a:pt x="471488" y="147638"/>
                  </a:cubicBezTo>
                  <a:cubicBezTo>
                    <a:pt x="509588" y="91282"/>
                    <a:pt x="371475" y="45641"/>
                    <a:pt x="233363" y="0"/>
                  </a:cubicBezTo>
                </a:path>
              </a:pathLst>
            </a:custGeom>
            <a:ln w="28575" cap="rnd">
              <a:gradFill>
                <a:gsLst>
                  <a:gs pos="0">
                    <a:schemeClr val="tx1">
                      <a:lumMod val="50000"/>
                      <a:lumOff val="50000"/>
                    </a:schemeClr>
                  </a:gs>
                  <a:gs pos="19000">
                    <a:schemeClr val="tx1"/>
                  </a:gs>
                  <a:gs pos="83000">
                    <a:schemeClr val="tx1"/>
                  </a:gs>
                  <a:gs pos="100000">
                    <a:schemeClr val="tx1">
                      <a:lumMod val="65000"/>
                      <a:lumOff val="35000"/>
                    </a:schemeClr>
                  </a:gs>
                </a:gsLst>
                <a:lin ang="5400000" scaled="1"/>
              </a:gra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p:cNvSpPr txBox="1"/>
            <p:nvPr/>
          </p:nvSpPr>
          <p:spPr>
            <a:xfrm>
              <a:off x="5867248" y="2850393"/>
              <a:ext cx="593432" cy="584775"/>
            </a:xfrm>
            <a:prstGeom prst="rect">
              <a:avLst/>
            </a:prstGeom>
            <a:noFill/>
          </p:spPr>
          <p:txBody>
            <a:bodyPr wrap="none" rtlCol="0">
              <a:spAutoFit/>
            </a:bodyPr>
            <a:lstStyle/>
            <a:p>
              <a:r>
                <a:rPr lang="en-US" sz="3200" dirty="0" smtClean="0"/>
                <a:t>???</a:t>
              </a:r>
              <a:endParaRPr lang="en-US" sz="3200" dirty="0"/>
            </a:p>
          </p:txBody>
        </p:sp>
      </p:grpSp>
    </p:spTree>
    <p:extLst>
      <p:ext uri="{BB962C8B-B14F-4D97-AF65-F5344CB8AC3E}">
        <p14:creationId xmlns:p14="http://schemas.microsoft.com/office/powerpoint/2010/main" val="41748358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60000"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8" accel="60000"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0-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Problems Are We </a:t>
            </a:r>
            <a:r>
              <a:rPr lang="en-US" dirty="0"/>
              <a:t>S</a:t>
            </a:r>
            <a:r>
              <a:rPr lang="en-US" dirty="0" smtClean="0"/>
              <a:t>olving?</a:t>
            </a:r>
            <a:endParaRPr lang="en-US" dirty="0"/>
          </a:p>
        </p:txBody>
      </p:sp>
      <p:sp>
        <p:nvSpPr>
          <p:cNvPr id="3" name="Text Placeholder 2"/>
          <p:cNvSpPr>
            <a:spLocks noGrp="1"/>
          </p:cNvSpPr>
          <p:nvPr>
            <p:ph type="body" sz="quarter" idx="14"/>
          </p:nvPr>
        </p:nvSpPr>
        <p:spPr/>
        <p:txBody>
          <a:bodyPr>
            <a:normAutofit fontScale="85000" lnSpcReduction="10000"/>
          </a:bodyPr>
          <a:lstStyle/>
          <a:p>
            <a:r>
              <a:rPr lang="en-US" dirty="0" smtClean="0"/>
              <a:t>It’s confusing to follow multiple recipes at once.</a:t>
            </a:r>
            <a:endParaRPr lang="en-US" dirty="0"/>
          </a:p>
        </p:txBody>
      </p:sp>
      <p:grpSp>
        <p:nvGrpSpPr>
          <p:cNvPr id="19" name="Group 18"/>
          <p:cNvGrpSpPr/>
          <p:nvPr/>
        </p:nvGrpSpPr>
        <p:grpSpPr>
          <a:xfrm>
            <a:off x="2118034" y="2477675"/>
            <a:ext cx="10261436" cy="3956249"/>
            <a:chOff x="2118034" y="2477675"/>
            <a:chExt cx="10261436" cy="3956249"/>
          </a:xfrm>
        </p:grpSpPr>
        <p:sp>
          <p:nvSpPr>
            <p:cNvPr id="27" name="Parallelogram 26"/>
            <p:cNvSpPr/>
            <p:nvPr/>
          </p:nvSpPr>
          <p:spPr>
            <a:xfrm rot="818219">
              <a:off x="2118034" y="4607134"/>
              <a:ext cx="10261436" cy="776467"/>
            </a:xfrm>
            <a:prstGeom prst="parallelogram">
              <a:avLst>
                <a:gd name="adj" fmla="val 232627"/>
              </a:avLst>
            </a:prstGeom>
            <a:gradFill flip="none" rotWithShape="1">
              <a:gsLst>
                <a:gs pos="0">
                  <a:schemeClr val="bg1"/>
                </a:gs>
                <a:gs pos="23000">
                  <a:schemeClr val="bg1"/>
                </a:gs>
                <a:gs pos="100000">
                  <a:schemeClr val="bg1">
                    <a:lumMod val="50000"/>
                  </a:schemeClr>
                </a:gs>
              </a:gsLst>
              <a:path path="circle">
                <a:fillToRect l="100000" t="100000"/>
              </a:path>
              <a:tileRect r="-100000" b="-100000"/>
            </a:gradFill>
            <a:ln>
              <a:gradFill flip="none" rotWithShape="1">
                <a:gsLst>
                  <a:gs pos="0">
                    <a:schemeClr val="bg1"/>
                  </a:gs>
                  <a:gs pos="74000">
                    <a:schemeClr val="bg1"/>
                  </a:gs>
                  <a:gs pos="100000">
                    <a:schemeClr val="bg1">
                      <a:lumMod val="5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176163" y="2477675"/>
              <a:ext cx="5551572" cy="3956249"/>
              <a:chOff x="2176163" y="2477675"/>
              <a:chExt cx="5551572" cy="3956249"/>
            </a:xfrm>
          </p:grpSpPr>
          <p:cxnSp>
            <p:nvCxnSpPr>
              <p:cNvPr id="28" name="Straight Connector 27"/>
              <p:cNvCxnSpPr/>
              <p:nvPr/>
            </p:nvCxnSpPr>
            <p:spPr>
              <a:xfrm>
                <a:off x="2176163" y="4148714"/>
                <a:ext cx="30145" cy="1568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Chord 31"/>
              <p:cNvSpPr/>
              <p:nvPr/>
            </p:nvSpPr>
            <p:spPr>
              <a:xfrm>
                <a:off x="3210054" y="3417596"/>
                <a:ext cx="943552" cy="961048"/>
              </a:xfrm>
              <a:prstGeom prst="chord">
                <a:avLst>
                  <a:gd name="adj1" fmla="val 184644"/>
                  <a:gd name="adj2" fmla="val 109177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3197223" y="3846102"/>
                <a:ext cx="953701" cy="14076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3" name="Straight Connector 32"/>
              <p:cNvCxnSpPr/>
              <p:nvPr/>
            </p:nvCxnSpPr>
            <p:spPr>
              <a:xfrm flipH="1">
                <a:off x="3696953" y="3725359"/>
                <a:ext cx="353481" cy="237777"/>
              </a:xfrm>
              <a:prstGeom prst="line">
                <a:avLst/>
              </a:prstGeom>
              <a:ln w="57150" cap="rnd">
                <a:gradFill>
                  <a:gsLst>
                    <a:gs pos="0">
                      <a:srgbClr val="C5A76B"/>
                    </a:gs>
                    <a:gs pos="100000">
                      <a:srgbClr val="A08A5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154670" y="3820693"/>
                <a:ext cx="849594" cy="1335703"/>
              </a:xfrm>
              <a:prstGeom prst="roundRect">
                <a:avLst/>
              </a:prstGeom>
              <a:solidFill>
                <a:schemeClr val="accent1">
                  <a:lumMod val="40000"/>
                  <a:lumOff val="60000"/>
                </a:schemeClr>
              </a:solidFill>
              <a:scene3d>
                <a:camera prst="orthographicFront">
                  <a:rot lat="20076522" lon="3873259" rev="17023224"/>
                </a:camera>
                <a:lightRig rig="threePt" dir="t"/>
              </a:scene3d>
              <a:sp3d>
                <a:bevelT w="444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18212168">
                <a:off x="5704584" y="4166774"/>
                <a:ext cx="82988" cy="676641"/>
                <a:chOff x="728836" y="1164535"/>
                <a:chExt cx="998429" cy="5446986"/>
              </a:xfrm>
            </p:grpSpPr>
            <p:sp>
              <p:nvSpPr>
                <p:cNvPr id="43" name="Freeform 42"/>
                <p:cNvSpPr/>
                <p:nvPr/>
              </p:nvSpPr>
              <p:spPr>
                <a:xfrm>
                  <a:off x="784262" y="3661057"/>
                  <a:ext cx="923598" cy="2950464"/>
                </a:xfrm>
                <a:custGeom>
                  <a:avLst/>
                  <a:gdLst>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12192 h 2926085"/>
                    <a:gd name="connsiteX1" fmla="*/ 921462 w 935094"/>
                    <a:gd name="connsiteY1" fmla="*/ 0 h 2926085"/>
                    <a:gd name="connsiteX2" fmla="*/ 519126 w 935094"/>
                    <a:gd name="connsiteY2" fmla="*/ 2926080 h 2926085"/>
                    <a:gd name="connsiteX3" fmla="*/ 7062 w 935094"/>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9198 w 923598"/>
                    <a:gd name="connsiteY0" fmla="*/ 12192 h 2950464"/>
                    <a:gd name="connsiteX1" fmla="*/ 923598 w 923598"/>
                    <a:gd name="connsiteY1" fmla="*/ 0 h 2950464"/>
                    <a:gd name="connsiteX2" fmla="*/ 691950 w 923598"/>
                    <a:gd name="connsiteY2" fmla="*/ 2950464 h 2950464"/>
                    <a:gd name="connsiteX3" fmla="*/ 9198 w 923598"/>
                    <a:gd name="connsiteY3" fmla="*/ 12192 h 2950464"/>
                  </a:gdLst>
                  <a:ahLst/>
                  <a:cxnLst>
                    <a:cxn ang="0">
                      <a:pos x="connsiteX0" y="connsiteY0"/>
                    </a:cxn>
                    <a:cxn ang="0">
                      <a:pos x="connsiteX1" y="connsiteY1"/>
                    </a:cxn>
                    <a:cxn ang="0">
                      <a:pos x="connsiteX2" y="connsiteY2"/>
                    </a:cxn>
                    <a:cxn ang="0">
                      <a:pos x="connsiteX3" y="connsiteY3"/>
                    </a:cxn>
                  </a:cxnLst>
                  <a:rect l="l" t="t" r="r" b="b"/>
                  <a:pathLst>
                    <a:path w="923598" h="2950464">
                      <a:moveTo>
                        <a:pt x="9198" y="12192"/>
                      </a:moveTo>
                      <a:cubicBezTo>
                        <a:pt x="490782" y="12192"/>
                        <a:pt x="45774" y="14224"/>
                        <a:pt x="923598" y="0"/>
                      </a:cubicBezTo>
                      <a:cubicBezTo>
                        <a:pt x="813870" y="1497584"/>
                        <a:pt x="781358" y="2141728"/>
                        <a:pt x="691950" y="2950464"/>
                      </a:cubicBezTo>
                      <a:cubicBezTo>
                        <a:pt x="248974" y="2808224"/>
                        <a:pt x="-57858" y="499872"/>
                        <a:pt x="9198" y="1219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28836" y="1164535"/>
                  <a:ext cx="998429" cy="2564281"/>
                </a:xfrm>
                <a:custGeom>
                  <a:avLst/>
                  <a:gdLst>
                    <a:gd name="connsiteX0" fmla="*/ 8008 w 1037594"/>
                    <a:gd name="connsiteY0" fmla="*/ 2512266 h 2708157"/>
                    <a:gd name="connsiteX1" fmla="*/ 995560 w 1037594"/>
                    <a:gd name="connsiteY1" fmla="*/ 2512266 h 2708157"/>
                    <a:gd name="connsiteX2" fmla="*/ 824872 w 1037594"/>
                    <a:gd name="connsiteY2" fmla="*/ 714 h 2708157"/>
                    <a:gd name="connsiteX3" fmla="*/ 544456 w 1037594"/>
                    <a:gd name="connsiteY3" fmla="*/ 2256234 h 2708157"/>
                    <a:gd name="connsiteX4" fmla="*/ 8008 w 1037594"/>
                    <a:gd name="connsiteY4" fmla="*/ 2512266 h 2708157"/>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565027"/>
                    <a:gd name="connsiteX1" fmla="*/ 1000328 w 1042362"/>
                    <a:gd name="connsiteY1" fmla="*/ 2512315 h 2565027"/>
                    <a:gd name="connsiteX2" fmla="*/ 829640 w 1042362"/>
                    <a:gd name="connsiteY2" fmla="*/ 763 h 2565027"/>
                    <a:gd name="connsiteX3" fmla="*/ 463880 w 1042362"/>
                    <a:gd name="connsiteY3" fmla="*/ 2134363 h 2565027"/>
                    <a:gd name="connsiteX4" fmla="*/ 12776 w 1042362"/>
                    <a:gd name="connsiteY4" fmla="*/ 2512315 h 2565027"/>
                    <a:gd name="connsiteX0" fmla="*/ 12776 w 1000328"/>
                    <a:gd name="connsiteY0" fmla="*/ 2512315 h 2565027"/>
                    <a:gd name="connsiteX1" fmla="*/ 1000328 w 1000328"/>
                    <a:gd name="connsiteY1" fmla="*/ 2512315 h 2565027"/>
                    <a:gd name="connsiteX2" fmla="*/ 829640 w 1000328"/>
                    <a:gd name="connsiteY2" fmla="*/ 763 h 2565027"/>
                    <a:gd name="connsiteX3" fmla="*/ 463880 w 1000328"/>
                    <a:gd name="connsiteY3" fmla="*/ 2134363 h 2565027"/>
                    <a:gd name="connsiteX4" fmla="*/ 12776 w 1000328"/>
                    <a:gd name="connsiteY4" fmla="*/ 2512315 h 2565027"/>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1569 h 2564281"/>
                    <a:gd name="connsiteX1" fmla="*/ 998429 w 998429"/>
                    <a:gd name="connsiteY1" fmla="*/ 2511569 h 2564281"/>
                    <a:gd name="connsiteX2" fmla="*/ 827741 w 998429"/>
                    <a:gd name="connsiteY2" fmla="*/ 17 h 2564281"/>
                    <a:gd name="connsiteX3" fmla="*/ 461981 w 998429"/>
                    <a:gd name="connsiteY3" fmla="*/ 2133617 h 2564281"/>
                    <a:gd name="connsiteX4" fmla="*/ 10877 w 998429"/>
                    <a:gd name="connsiteY4" fmla="*/ 2511569 h 256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29" h="2564281">
                      <a:moveTo>
                        <a:pt x="10877" y="2511569"/>
                      </a:moveTo>
                      <a:cubicBezTo>
                        <a:pt x="100285" y="2574561"/>
                        <a:pt x="545293" y="2588785"/>
                        <a:pt x="998429" y="2511569"/>
                      </a:cubicBezTo>
                      <a:cubicBezTo>
                        <a:pt x="878541" y="1971057"/>
                        <a:pt x="1158957" y="6113"/>
                        <a:pt x="827741" y="17"/>
                      </a:cubicBezTo>
                      <a:cubicBezTo>
                        <a:pt x="496525" y="-6079"/>
                        <a:pt x="512781" y="1643905"/>
                        <a:pt x="461981" y="2133617"/>
                      </a:cubicBezTo>
                      <a:cubicBezTo>
                        <a:pt x="411181" y="2623329"/>
                        <a:pt x="-78531" y="2448577"/>
                        <a:pt x="10877" y="251156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 name="Group 17"/>
              <p:cNvGrpSpPr/>
              <p:nvPr/>
            </p:nvGrpSpPr>
            <p:grpSpPr>
              <a:xfrm rot="14521076">
                <a:off x="4608194" y="4420846"/>
                <a:ext cx="183086" cy="998835"/>
                <a:chOff x="728836" y="1164535"/>
                <a:chExt cx="998429" cy="5446986"/>
              </a:xfrm>
            </p:grpSpPr>
            <p:sp>
              <p:nvSpPr>
                <p:cNvPr id="15" name="Freeform 14"/>
                <p:cNvSpPr/>
                <p:nvPr/>
              </p:nvSpPr>
              <p:spPr>
                <a:xfrm>
                  <a:off x="784262" y="3661057"/>
                  <a:ext cx="923598" cy="2950464"/>
                </a:xfrm>
                <a:custGeom>
                  <a:avLst/>
                  <a:gdLst>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12192 h 2926085"/>
                    <a:gd name="connsiteX1" fmla="*/ 921462 w 935094"/>
                    <a:gd name="connsiteY1" fmla="*/ 0 h 2926085"/>
                    <a:gd name="connsiteX2" fmla="*/ 519126 w 935094"/>
                    <a:gd name="connsiteY2" fmla="*/ 2926080 h 2926085"/>
                    <a:gd name="connsiteX3" fmla="*/ 7062 w 935094"/>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9198 w 923598"/>
                    <a:gd name="connsiteY0" fmla="*/ 12192 h 2950464"/>
                    <a:gd name="connsiteX1" fmla="*/ 923598 w 923598"/>
                    <a:gd name="connsiteY1" fmla="*/ 0 h 2950464"/>
                    <a:gd name="connsiteX2" fmla="*/ 691950 w 923598"/>
                    <a:gd name="connsiteY2" fmla="*/ 2950464 h 2950464"/>
                    <a:gd name="connsiteX3" fmla="*/ 9198 w 923598"/>
                    <a:gd name="connsiteY3" fmla="*/ 12192 h 2950464"/>
                  </a:gdLst>
                  <a:ahLst/>
                  <a:cxnLst>
                    <a:cxn ang="0">
                      <a:pos x="connsiteX0" y="connsiteY0"/>
                    </a:cxn>
                    <a:cxn ang="0">
                      <a:pos x="connsiteX1" y="connsiteY1"/>
                    </a:cxn>
                    <a:cxn ang="0">
                      <a:pos x="connsiteX2" y="connsiteY2"/>
                    </a:cxn>
                    <a:cxn ang="0">
                      <a:pos x="connsiteX3" y="connsiteY3"/>
                    </a:cxn>
                  </a:cxnLst>
                  <a:rect l="l" t="t" r="r" b="b"/>
                  <a:pathLst>
                    <a:path w="923598" h="2950464">
                      <a:moveTo>
                        <a:pt x="9198" y="12192"/>
                      </a:moveTo>
                      <a:cubicBezTo>
                        <a:pt x="490782" y="12192"/>
                        <a:pt x="45774" y="14224"/>
                        <a:pt x="923598" y="0"/>
                      </a:cubicBezTo>
                      <a:cubicBezTo>
                        <a:pt x="813870" y="1497584"/>
                        <a:pt x="781358" y="2141728"/>
                        <a:pt x="691950" y="2950464"/>
                      </a:cubicBezTo>
                      <a:cubicBezTo>
                        <a:pt x="248974" y="2808224"/>
                        <a:pt x="-57858" y="499872"/>
                        <a:pt x="9198" y="1219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28836" y="1164535"/>
                  <a:ext cx="998429" cy="2564281"/>
                </a:xfrm>
                <a:custGeom>
                  <a:avLst/>
                  <a:gdLst>
                    <a:gd name="connsiteX0" fmla="*/ 8008 w 1037594"/>
                    <a:gd name="connsiteY0" fmla="*/ 2512266 h 2708157"/>
                    <a:gd name="connsiteX1" fmla="*/ 995560 w 1037594"/>
                    <a:gd name="connsiteY1" fmla="*/ 2512266 h 2708157"/>
                    <a:gd name="connsiteX2" fmla="*/ 824872 w 1037594"/>
                    <a:gd name="connsiteY2" fmla="*/ 714 h 2708157"/>
                    <a:gd name="connsiteX3" fmla="*/ 544456 w 1037594"/>
                    <a:gd name="connsiteY3" fmla="*/ 2256234 h 2708157"/>
                    <a:gd name="connsiteX4" fmla="*/ 8008 w 1037594"/>
                    <a:gd name="connsiteY4" fmla="*/ 2512266 h 2708157"/>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565027"/>
                    <a:gd name="connsiteX1" fmla="*/ 1000328 w 1042362"/>
                    <a:gd name="connsiteY1" fmla="*/ 2512315 h 2565027"/>
                    <a:gd name="connsiteX2" fmla="*/ 829640 w 1042362"/>
                    <a:gd name="connsiteY2" fmla="*/ 763 h 2565027"/>
                    <a:gd name="connsiteX3" fmla="*/ 463880 w 1042362"/>
                    <a:gd name="connsiteY3" fmla="*/ 2134363 h 2565027"/>
                    <a:gd name="connsiteX4" fmla="*/ 12776 w 1042362"/>
                    <a:gd name="connsiteY4" fmla="*/ 2512315 h 2565027"/>
                    <a:gd name="connsiteX0" fmla="*/ 12776 w 1000328"/>
                    <a:gd name="connsiteY0" fmla="*/ 2512315 h 2565027"/>
                    <a:gd name="connsiteX1" fmla="*/ 1000328 w 1000328"/>
                    <a:gd name="connsiteY1" fmla="*/ 2512315 h 2565027"/>
                    <a:gd name="connsiteX2" fmla="*/ 829640 w 1000328"/>
                    <a:gd name="connsiteY2" fmla="*/ 763 h 2565027"/>
                    <a:gd name="connsiteX3" fmla="*/ 463880 w 1000328"/>
                    <a:gd name="connsiteY3" fmla="*/ 2134363 h 2565027"/>
                    <a:gd name="connsiteX4" fmla="*/ 12776 w 1000328"/>
                    <a:gd name="connsiteY4" fmla="*/ 2512315 h 2565027"/>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1569 h 2564281"/>
                    <a:gd name="connsiteX1" fmla="*/ 998429 w 998429"/>
                    <a:gd name="connsiteY1" fmla="*/ 2511569 h 2564281"/>
                    <a:gd name="connsiteX2" fmla="*/ 827741 w 998429"/>
                    <a:gd name="connsiteY2" fmla="*/ 17 h 2564281"/>
                    <a:gd name="connsiteX3" fmla="*/ 461981 w 998429"/>
                    <a:gd name="connsiteY3" fmla="*/ 2133617 h 2564281"/>
                    <a:gd name="connsiteX4" fmla="*/ 10877 w 998429"/>
                    <a:gd name="connsiteY4" fmla="*/ 2511569 h 256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29" h="2564281">
                      <a:moveTo>
                        <a:pt x="10877" y="2511569"/>
                      </a:moveTo>
                      <a:cubicBezTo>
                        <a:pt x="100285" y="2574561"/>
                        <a:pt x="545293" y="2588785"/>
                        <a:pt x="998429" y="2511569"/>
                      </a:cubicBezTo>
                      <a:cubicBezTo>
                        <a:pt x="878541" y="1971057"/>
                        <a:pt x="1158957" y="6113"/>
                        <a:pt x="827741" y="17"/>
                      </a:cubicBezTo>
                      <a:cubicBezTo>
                        <a:pt x="496525" y="-6079"/>
                        <a:pt x="512781" y="1643905"/>
                        <a:pt x="461981" y="2133617"/>
                      </a:cubicBezTo>
                      <a:cubicBezTo>
                        <a:pt x="411181" y="2623329"/>
                        <a:pt x="-78531" y="2448577"/>
                        <a:pt x="10877" y="251156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 name="Group 3"/>
              <p:cNvGrpSpPr/>
              <p:nvPr/>
            </p:nvGrpSpPr>
            <p:grpSpPr>
              <a:xfrm flipH="1">
                <a:off x="5485196" y="2715354"/>
                <a:ext cx="1625381" cy="1477713"/>
                <a:chOff x="2721181" y="2773587"/>
                <a:chExt cx="1625381" cy="1477713"/>
              </a:xfrm>
            </p:grpSpPr>
            <p:grpSp>
              <p:nvGrpSpPr>
                <p:cNvPr id="37" name="Group 36"/>
                <p:cNvGrpSpPr/>
                <p:nvPr/>
              </p:nvGrpSpPr>
              <p:grpSpPr>
                <a:xfrm rot="1135217">
                  <a:off x="2721181" y="3814566"/>
                  <a:ext cx="1625381" cy="436734"/>
                  <a:chOff x="2186940" y="3738924"/>
                  <a:chExt cx="1625381" cy="436734"/>
                </a:xfrm>
              </p:grpSpPr>
              <p:sp>
                <p:nvSpPr>
                  <p:cNvPr id="36" name="Freeform 35"/>
                  <p:cNvSpPr/>
                  <p:nvPr/>
                </p:nvSpPr>
                <p:spPr>
                  <a:xfrm>
                    <a:off x="3200400" y="3906309"/>
                    <a:ext cx="611921" cy="98954"/>
                  </a:xfrm>
                  <a:custGeom>
                    <a:avLst/>
                    <a:gdLst>
                      <a:gd name="connsiteX0" fmla="*/ 47625 w 611921"/>
                      <a:gd name="connsiteY0" fmla="*/ 8466 h 98954"/>
                      <a:gd name="connsiteX1" fmla="*/ 533400 w 611921"/>
                      <a:gd name="connsiteY1" fmla="*/ 3704 h 98954"/>
                      <a:gd name="connsiteX2" fmla="*/ 609600 w 611921"/>
                      <a:gd name="connsiteY2" fmla="*/ 56091 h 98954"/>
                      <a:gd name="connsiteX3" fmla="*/ 519113 w 611921"/>
                      <a:gd name="connsiteY3" fmla="*/ 84666 h 98954"/>
                      <a:gd name="connsiteX4" fmla="*/ 342900 w 611921"/>
                      <a:gd name="connsiteY4" fmla="*/ 60854 h 98954"/>
                      <a:gd name="connsiteX5" fmla="*/ 0 w 611921"/>
                      <a:gd name="connsiteY5" fmla="*/ 98954 h 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921" h="98954">
                        <a:moveTo>
                          <a:pt x="47625" y="8466"/>
                        </a:moveTo>
                        <a:cubicBezTo>
                          <a:pt x="243681" y="2116"/>
                          <a:pt x="439738" y="-4234"/>
                          <a:pt x="533400" y="3704"/>
                        </a:cubicBezTo>
                        <a:cubicBezTo>
                          <a:pt x="627063" y="11642"/>
                          <a:pt x="611981" y="42597"/>
                          <a:pt x="609600" y="56091"/>
                        </a:cubicBezTo>
                        <a:cubicBezTo>
                          <a:pt x="607219" y="69585"/>
                          <a:pt x="563563" y="83872"/>
                          <a:pt x="519113" y="84666"/>
                        </a:cubicBezTo>
                        <a:cubicBezTo>
                          <a:pt x="474663" y="85460"/>
                          <a:pt x="429419" y="58473"/>
                          <a:pt x="342900" y="60854"/>
                        </a:cubicBezTo>
                        <a:cubicBezTo>
                          <a:pt x="256381" y="63235"/>
                          <a:pt x="128190" y="81094"/>
                          <a:pt x="0" y="98954"/>
                        </a:cubicBezTo>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186940" y="3738924"/>
                    <a:ext cx="1070486" cy="436734"/>
                    <a:chOff x="1333500" y="3162300"/>
                    <a:chExt cx="1955800" cy="797922"/>
                  </a:xfrm>
                </p:grpSpPr>
                <p:grpSp>
                  <p:nvGrpSpPr>
                    <p:cNvPr id="24" name="Group 23"/>
                    <p:cNvGrpSpPr/>
                    <p:nvPr/>
                  </p:nvGrpSpPr>
                  <p:grpSpPr>
                    <a:xfrm>
                      <a:off x="1333500" y="3162300"/>
                      <a:ext cx="1955800" cy="797922"/>
                      <a:chOff x="1333500" y="3162300"/>
                      <a:chExt cx="1955800" cy="797922"/>
                    </a:xfrm>
                  </p:grpSpPr>
                  <p:sp>
                    <p:nvSpPr>
                      <p:cNvPr id="23" name="Oval 22"/>
                      <p:cNvSpPr/>
                      <p:nvPr/>
                    </p:nvSpPr>
                    <p:spPr>
                      <a:xfrm>
                        <a:off x="1333500" y="3335760"/>
                        <a:ext cx="1955800" cy="624462"/>
                      </a:xfrm>
                      <a:custGeom>
                        <a:avLst/>
                        <a:gdLst>
                          <a:gd name="connsiteX0" fmla="*/ 0 w 1663700"/>
                          <a:gd name="connsiteY0" fmla="*/ 312144 h 624288"/>
                          <a:gd name="connsiteX1" fmla="*/ 831850 w 1663700"/>
                          <a:gd name="connsiteY1" fmla="*/ 0 h 624288"/>
                          <a:gd name="connsiteX2" fmla="*/ 1663700 w 1663700"/>
                          <a:gd name="connsiteY2" fmla="*/ 312144 h 624288"/>
                          <a:gd name="connsiteX3" fmla="*/ 831850 w 1663700"/>
                          <a:gd name="connsiteY3" fmla="*/ 624288 h 624288"/>
                          <a:gd name="connsiteX4" fmla="*/ 0 w 1663700"/>
                          <a:gd name="connsiteY4" fmla="*/ 312144 h 624288"/>
                          <a:gd name="connsiteX0" fmla="*/ 0 w 1816100"/>
                          <a:gd name="connsiteY0" fmla="*/ 142644 h 649110"/>
                          <a:gd name="connsiteX1" fmla="*/ 984250 w 1816100"/>
                          <a:gd name="connsiteY1" fmla="*/ 21000 h 649110"/>
                          <a:gd name="connsiteX2" fmla="*/ 1816100 w 1816100"/>
                          <a:gd name="connsiteY2" fmla="*/ 333144 h 649110"/>
                          <a:gd name="connsiteX3" fmla="*/ 984250 w 1816100"/>
                          <a:gd name="connsiteY3" fmla="*/ 645288 h 649110"/>
                          <a:gd name="connsiteX4" fmla="*/ 0 w 1816100"/>
                          <a:gd name="connsiteY4" fmla="*/ 142644 h 649110"/>
                          <a:gd name="connsiteX0" fmla="*/ 0 w 1968500"/>
                          <a:gd name="connsiteY0" fmla="*/ 130293 h 632971"/>
                          <a:gd name="connsiteX1" fmla="*/ 984250 w 1968500"/>
                          <a:gd name="connsiteY1" fmla="*/ 8649 h 632971"/>
                          <a:gd name="connsiteX2" fmla="*/ 1968500 w 1968500"/>
                          <a:gd name="connsiteY2" fmla="*/ 153153 h 632971"/>
                          <a:gd name="connsiteX3" fmla="*/ 984250 w 1968500"/>
                          <a:gd name="connsiteY3" fmla="*/ 632937 h 632971"/>
                          <a:gd name="connsiteX4" fmla="*/ 0 w 1968500"/>
                          <a:gd name="connsiteY4" fmla="*/ 130293 h 632971"/>
                          <a:gd name="connsiteX0" fmla="*/ 0 w 1968500"/>
                          <a:gd name="connsiteY0" fmla="*/ 130293 h 633019"/>
                          <a:gd name="connsiteX1" fmla="*/ 984250 w 1968500"/>
                          <a:gd name="connsiteY1" fmla="*/ 8649 h 633019"/>
                          <a:gd name="connsiteX2" fmla="*/ 1968500 w 1968500"/>
                          <a:gd name="connsiteY2" fmla="*/ 153153 h 633019"/>
                          <a:gd name="connsiteX3" fmla="*/ 984250 w 1968500"/>
                          <a:gd name="connsiteY3" fmla="*/ 632937 h 633019"/>
                          <a:gd name="connsiteX4" fmla="*/ 0 w 1968500"/>
                          <a:gd name="connsiteY4" fmla="*/ 130293 h 633019"/>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0 w 1968500"/>
                          <a:gd name="connsiteY0" fmla="*/ 121736 h 624462"/>
                          <a:gd name="connsiteX1" fmla="*/ 984250 w 1968500"/>
                          <a:gd name="connsiteY1" fmla="*/ 92 h 624462"/>
                          <a:gd name="connsiteX2" fmla="*/ 1968500 w 1968500"/>
                          <a:gd name="connsiteY2" fmla="*/ 144596 h 624462"/>
                          <a:gd name="connsiteX3" fmla="*/ 984250 w 1968500"/>
                          <a:gd name="connsiteY3" fmla="*/ 624380 h 624462"/>
                          <a:gd name="connsiteX4" fmla="*/ 0 w 1968500"/>
                          <a:gd name="connsiteY4" fmla="*/ 121736 h 6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624462">
                            <a:moveTo>
                              <a:pt x="0" y="121736"/>
                            </a:moveTo>
                            <a:cubicBezTo>
                              <a:pt x="327660" y="177944"/>
                              <a:pt x="656167" y="-3718"/>
                              <a:pt x="984250" y="92"/>
                            </a:cubicBezTo>
                            <a:cubicBezTo>
                              <a:pt x="1312333" y="3902"/>
                              <a:pt x="1968500" y="-27796"/>
                              <a:pt x="1968500" y="144596"/>
                            </a:cubicBezTo>
                            <a:cubicBezTo>
                              <a:pt x="1907540" y="499868"/>
                              <a:pt x="1312333" y="628190"/>
                              <a:pt x="984250" y="624380"/>
                            </a:cubicBezTo>
                            <a:cubicBezTo>
                              <a:pt x="656167" y="620570"/>
                              <a:pt x="7620" y="484628"/>
                              <a:pt x="0" y="121736"/>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3500" y="3162300"/>
                        <a:ext cx="1943100" cy="624289"/>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25"/>
                    <p:cNvSpPr/>
                    <p:nvPr/>
                  </p:nvSpPr>
                  <p:spPr>
                    <a:xfrm>
                      <a:off x="1765289"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reeform 28"/>
                    <p:cNvSpPr/>
                    <p:nvPr/>
                  </p:nvSpPr>
                  <p:spPr>
                    <a:xfrm>
                      <a:off x="1780808" y="3368656"/>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Freeform 29"/>
                    <p:cNvSpPr/>
                    <p:nvPr/>
                  </p:nvSpPr>
                  <p:spPr>
                    <a:xfrm>
                      <a:off x="1665468"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Freeform 30"/>
                    <p:cNvSpPr/>
                    <p:nvPr/>
                  </p:nvSpPr>
                  <p:spPr>
                    <a:xfrm>
                      <a:off x="1711279" y="3406921"/>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2"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Freeform 33"/>
                    <p:cNvSpPr/>
                    <p:nvPr/>
                  </p:nvSpPr>
                  <p:spPr>
                    <a:xfrm>
                      <a:off x="1665468" y="3300437"/>
                      <a:ext cx="1412693" cy="451743"/>
                    </a:xfrm>
                    <a:custGeom>
                      <a:avLst/>
                      <a:gdLst>
                        <a:gd name="connsiteX0" fmla="*/ 630266 w 1412693"/>
                        <a:gd name="connsiteY0" fmla="*/ 666 h 451743"/>
                        <a:gd name="connsiteX1" fmla="*/ 587403 w 1412693"/>
                        <a:gd name="connsiteY1" fmla="*/ 72103 h 451743"/>
                        <a:gd name="connsiteX2" fmla="*/ 58766 w 1412693"/>
                        <a:gd name="connsiteY2" fmla="*/ 157828 h 451743"/>
                        <a:gd name="connsiteX3" fmla="*/ 39716 w 1412693"/>
                        <a:gd name="connsiteY3" fmla="*/ 391191 h 451743"/>
                        <a:gd name="connsiteX4" fmla="*/ 296891 w 1412693"/>
                        <a:gd name="connsiteY4" fmla="*/ 448341 h 451743"/>
                        <a:gd name="connsiteX5" fmla="*/ 606453 w 1412693"/>
                        <a:gd name="connsiteY5" fmla="*/ 357853 h 451743"/>
                        <a:gd name="connsiteX6" fmla="*/ 820766 w 1412693"/>
                        <a:gd name="connsiteY6" fmla="*/ 448341 h 451743"/>
                        <a:gd name="connsiteX7" fmla="*/ 1173191 w 1412693"/>
                        <a:gd name="connsiteY7" fmla="*/ 424528 h 451743"/>
                        <a:gd name="connsiteX8" fmla="*/ 1401791 w 1412693"/>
                        <a:gd name="connsiteY8" fmla="*/ 348328 h 451743"/>
                        <a:gd name="connsiteX9" fmla="*/ 1339878 w 1412693"/>
                        <a:gd name="connsiteY9" fmla="*/ 181641 h 451743"/>
                        <a:gd name="connsiteX10" fmla="*/ 1025553 w 1412693"/>
                        <a:gd name="connsiteY10" fmla="*/ 176878 h 451743"/>
                        <a:gd name="connsiteX11" fmla="*/ 663603 w 1412693"/>
                        <a:gd name="connsiteY11" fmla="*/ 43528 h 451743"/>
                        <a:gd name="connsiteX12" fmla="*/ 630266 w 1412693"/>
                        <a:gd name="connsiteY12" fmla="*/ 666 h 45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693" h="451743">
                          <a:moveTo>
                            <a:pt x="630266" y="666"/>
                          </a:moveTo>
                          <a:cubicBezTo>
                            <a:pt x="617566" y="5429"/>
                            <a:pt x="682653" y="45909"/>
                            <a:pt x="587403" y="72103"/>
                          </a:cubicBezTo>
                          <a:cubicBezTo>
                            <a:pt x="492153" y="98297"/>
                            <a:pt x="150047" y="104647"/>
                            <a:pt x="58766" y="157828"/>
                          </a:cubicBezTo>
                          <a:cubicBezTo>
                            <a:pt x="-32515" y="211009"/>
                            <a:pt x="28" y="342772"/>
                            <a:pt x="39716" y="391191"/>
                          </a:cubicBezTo>
                          <a:cubicBezTo>
                            <a:pt x="79404" y="439610"/>
                            <a:pt x="202435" y="453897"/>
                            <a:pt x="296891" y="448341"/>
                          </a:cubicBezTo>
                          <a:cubicBezTo>
                            <a:pt x="391347" y="442785"/>
                            <a:pt x="519141" y="357853"/>
                            <a:pt x="606453" y="357853"/>
                          </a:cubicBezTo>
                          <a:cubicBezTo>
                            <a:pt x="693765" y="357853"/>
                            <a:pt x="726310" y="437229"/>
                            <a:pt x="820766" y="448341"/>
                          </a:cubicBezTo>
                          <a:cubicBezTo>
                            <a:pt x="915222" y="459453"/>
                            <a:pt x="1076354" y="441197"/>
                            <a:pt x="1173191" y="424528"/>
                          </a:cubicBezTo>
                          <a:cubicBezTo>
                            <a:pt x="1270028" y="407859"/>
                            <a:pt x="1374010" y="388809"/>
                            <a:pt x="1401791" y="348328"/>
                          </a:cubicBezTo>
                          <a:cubicBezTo>
                            <a:pt x="1429572" y="307847"/>
                            <a:pt x="1402584" y="210216"/>
                            <a:pt x="1339878" y="181641"/>
                          </a:cubicBezTo>
                          <a:cubicBezTo>
                            <a:pt x="1277172" y="153066"/>
                            <a:pt x="1138265" y="199897"/>
                            <a:pt x="1025553" y="176878"/>
                          </a:cubicBezTo>
                          <a:cubicBezTo>
                            <a:pt x="912841" y="153859"/>
                            <a:pt x="729484" y="69722"/>
                            <a:pt x="663603" y="43528"/>
                          </a:cubicBezTo>
                          <a:cubicBezTo>
                            <a:pt x="597722" y="17334"/>
                            <a:pt x="642966" y="-4097"/>
                            <a:pt x="630266" y="666"/>
                          </a:cubicBezTo>
                          <a:close/>
                        </a:path>
                      </a:pathLst>
                    </a:cu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16200000" scaled="1"/>
                      <a:tileRect/>
                    </a:gradFill>
                    <a:ln>
                      <a:noFill/>
                    </a:ln>
                    <a:effectLst>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
              <p:nvSpPr>
                <p:cNvPr id="39" name="Freeform 38"/>
                <p:cNvSpPr/>
                <p:nvPr/>
              </p:nvSpPr>
              <p:spPr>
                <a:xfrm>
                  <a:off x="3076575" y="2773587"/>
                  <a:ext cx="566738" cy="804863"/>
                </a:xfrm>
                <a:custGeom>
                  <a:avLst/>
                  <a:gdLst>
                    <a:gd name="connsiteX0" fmla="*/ 176213 w 566738"/>
                    <a:gd name="connsiteY0" fmla="*/ 804863 h 804863"/>
                    <a:gd name="connsiteX1" fmla="*/ 561975 w 566738"/>
                    <a:gd name="connsiteY1" fmla="*/ 728663 h 804863"/>
                    <a:gd name="connsiteX2" fmla="*/ 0 w 566738"/>
                    <a:gd name="connsiteY2" fmla="*/ 561975 h 804863"/>
                    <a:gd name="connsiteX3" fmla="*/ 566738 w 566738"/>
                    <a:gd name="connsiteY3" fmla="*/ 461963 h 804863"/>
                    <a:gd name="connsiteX4" fmla="*/ 4763 w 566738"/>
                    <a:gd name="connsiteY4" fmla="*/ 338138 h 804863"/>
                    <a:gd name="connsiteX5" fmla="*/ 471488 w 566738"/>
                    <a:gd name="connsiteY5" fmla="*/ 147638 h 804863"/>
                    <a:gd name="connsiteX6" fmla="*/ 233363 w 566738"/>
                    <a:gd name="connsiteY6" fmla="*/ 0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38" h="804863">
                      <a:moveTo>
                        <a:pt x="176213" y="804863"/>
                      </a:moveTo>
                      <a:cubicBezTo>
                        <a:pt x="383778" y="787003"/>
                        <a:pt x="591344" y="769144"/>
                        <a:pt x="561975" y="728663"/>
                      </a:cubicBezTo>
                      <a:cubicBezTo>
                        <a:pt x="532606" y="688182"/>
                        <a:pt x="-794" y="606425"/>
                        <a:pt x="0" y="561975"/>
                      </a:cubicBezTo>
                      <a:cubicBezTo>
                        <a:pt x="794" y="517525"/>
                        <a:pt x="565944" y="499269"/>
                        <a:pt x="566738" y="461963"/>
                      </a:cubicBezTo>
                      <a:cubicBezTo>
                        <a:pt x="567532" y="424657"/>
                        <a:pt x="20638" y="390525"/>
                        <a:pt x="4763" y="338138"/>
                      </a:cubicBezTo>
                      <a:cubicBezTo>
                        <a:pt x="-11112" y="285751"/>
                        <a:pt x="433388" y="203994"/>
                        <a:pt x="471488" y="147638"/>
                      </a:cubicBezTo>
                      <a:cubicBezTo>
                        <a:pt x="509588" y="91282"/>
                        <a:pt x="371475" y="45641"/>
                        <a:pt x="233363" y="0"/>
                      </a:cubicBezTo>
                    </a:path>
                  </a:pathLst>
                </a:custGeom>
                <a:ln w="28575" cap="rnd">
                  <a:gradFill>
                    <a:gsLst>
                      <a:gs pos="0">
                        <a:schemeClr val="bg1">
                          <a:lumMod val="75000"/>
                        </a:schemeClr>
                      </a:gs>
                      <a:gs pos="19000">
                        <a:schemeClr val="tx1">
                          <a:lumMod val="50000"/>
                          <a:lumOff val="50000"/>
                        </a:schemeClr>
                      </a:gs>
                      <a:gs pos="83000">
                        <a:schemeClr val="tx1">
                          <a:lumMod val="50000"/>
                          <a:lumOff val="50000"/>
                        </a:schemeClr>
                      </a:gs>
                      <a:gs pos="100000">
                        <a:schemeClr val="bg1">
                          <a:lumMod val="85000"/>
                        </a:schemeClr>
                      </a:gs>
                    </a:gsLst>
                    <a:lin ang="5400000" scaled="1"/>
                  </a:gra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
            <p:nvSpPr>
              <p:cNvPr id="40" name="TextBox 39"/>
              <p:cNvSpPr txBox="1"/>
              <p:nvPr/>
            </p:nvSpPr>
            <p:spPr>
              <a:xfrm>
                <a:off x="4369256" y="2477675"/>
                <a:ext cx="593432" cy="584775"/>
              </a:xfrm>
              <a:prstGeom prst="rect">
                <a:avLst/>
              </a:prstGeom>
              <a:noFill/>
            </p:spPr>
            <p:txBody>
              <a:bodyPr wrap="none" rtlCol="0">
                <a:spAutoFit/>
              </a:bodyPr>
              <a:lstStyle/>
              <a:p>
                <a:r>
                  <a:rPr lang="en-US" sz="3200" dirty="0" smtClean="0"/>
                  <a:t>???</a:t>
                </a:r>
                <a:endParaRPr lang="en-US" sz="3200" dirty="0"/>
              </a:p>
            </p:txBody>
          </p:sp>
          <p:sp>
            <p:nvSpPr>
              <p:cNvPr id="5" name="Rectangle 4"/>
              <p:cNvSpPr/>
              <p:nvPr/>
            </p:nvSpPr>
            <p:spPr>
              <a:xfrm>
                <a:off x="4292847" y="3673901"/>
                <a:ext cx="698500" cy="1148596"/>
              </a:xfrm>
              <a:prstGeom prst="rect">
                <a:avLst/>
              </a:prstGeom>
              <a:solidFill>
                <a:schemeClr val="bg2"/>
              </a:solidFill>
              <a:ln>
                <a:solidFill>
                  <a:schemeClr val="bg2">
                    <a:lumMod val="75000"/>
                  </a:schemeClr>
                </a:solidFill>
              </a:ln>
              <a:scene3d>
                <a:camera prst="isometricTopUp">
                  <a:rot lat="21353588" lon="3557857" rev="1750103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Spinach and Mushroom Crepes</a:t>
                </a:r>
              </a:p>
              <a:p>
                <a:pPr algn="ctr"/>
                <a:endParaRPr lang="en-US" sz="700" dirty="0"/>
              </a:p>
              <a:p>
                <a:r>
                  <a:rPr lang="en-US" sz="700" dirty="0" smtClean="0"/>
                  <a:t>1. Chop mushrooms</a:t>
                </a:r>
              </a:p>
              <a:p>
                <a:r>
                  <a:rPr lang="en-US" sz="700" dirty="0" smtClean="0"/>
                  <a:t>2. Chop onions and caramelize</a:t>
                </a:r>
              </a:p>
              <a:p>
                <a:pPr algn="ctr"/>
                <a:endParaRPr lang="en-US" sz="700" dirty="0"/>
              </a:p>
            </p:txBody>
          </p:sp>
          <p:sp>
            <p:nvSpPr>
              <p:cNvPr id="7" name="Oval 6"/>
              <p:cNvSpPr/>
              <p:nvPr/>
            </p:nvSpPr>
            <p:spPr>
              <a:xfrm>
                <a:off x="4844481" y="3930510"/>
                <a:ext cx="339240" cy="353327"/>
              </a:xfrm>
              <a:prstGeom prst="ellipse">
                <a:avLst/>
              </a:prstGeom>
              <a:gradFill flip="none" rotWithShape="1">
                <a:gsLst>
                  <a:gs pos="0">
                    <a:srgbClr val="960000"/>
                  </a:gs>
                  <a:gs pos="1000">
                    <a:srgbClr val="AA0000"/>
                  </a:gs>
                  <a:gs pos="100000">
                    <a:srgbClr val="EE0000"/>
                  </a:gs>
                </a:gsLst>
                <a:path path="circle">
                  <a:fillToRect l="100000" t="100000"/>
                </a:path>
                <a:tileRect r="-100000" b="-100000"/>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flipV="1">
                <a:off x="4998629" y="3916485"/>
                <a:ext cx="140569" cy="45719"/>
              </a:xfrm>
              <a:prstGeom prst="ellipse">
                <a:avLst/>
              </a:prstGeom>
              <a:gradFill flip="none" rotWithShape="1">
                <a:gsLst>
                  <a:gs pos="0">
                    <a:srgbClr val="627044">
                      <a:shade val="30000"/>
                      <a:satMod val="115000"/>
                    </a:srgbClr>
                  </a:gs>
                  <a:gs pos="50000">
                    <a:srgbClr val="627044">
                      <a:shade val="67500"/>
                      <a:satMod val="115000"/>
                    </a:srgbClr>
                  </a:gs>
                  <a:gs pos="100000">
                    <a:srgbClr val="627044">
                      <a:shade val="100000"/>
                      <a:satMod val="115000"/>
                    </a:srgb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flipV="1">
                <a:off x="4892742" y="3930333"/>
                <a:ext cx="140569" cy="45719"/>
              </a:xfrm>
              <a:prstGeom prst="ellipse">
                <a:avLst/>
              </a:prstGeom>
              <a:solidFill>
                <a:srgbClr val="62704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Rectangle 44"/>
              <p:cNvSpPr/>
              <p:nvPr/>
            </p:nvSpPr>
            <p:spPr>
              <a:xfrm>
                <a:off x="6816543" y="4407054"/>
                <a:ext cx="698500" cy="1148596"/>
              </a:xfrm>
              <a:prstGeom prst="rect">
                <a:avLst/>
              </a:prstGeom>
              <a:solidFill>
                <a:schemeClr val="bg2"/>
              </a:solidFill>
              <a:ln>
                <a:solidFill>
                  <a:schemeClr val="bg2">
                    <a:lumMod val="75000"/>
                  </a:schemeClr>
                </a:solidFill>
              </a:ln>
              <a:scene3d>
                <a:camera prst="isometricTopUp">
                  <a:rot lat="18934004" lon="18677883" rev="2083758"/>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Spinach and Mushroom Crepes</a:t>
                </a:r>
              </a:p>
              <a:p>
                <a:pPr algn="ctr"/>
                <a:endParaRPr lang="en-US" sz="700" dirty="0"/>
              </a:p>
              <a:p>
                <a:r>
                  <a:rPr lang="en-US" sz="700" dirty="0" smtClean="0"/>
                  <a:t>1. Chop mushrooms</a:t>
                </a:r>
              </a:p>
              <a:p>
                <a:r>
                  <a:rPr lang="en-US" sz="700" dirty="0" smtClean="0"/>
                  <a:t>2. Chop onions and caramelize</a:t>
                </a:r>
              </a:p>
              <a:p>
                <a:pPr algn="ctr"/>
                <a:endParaRPr lang="en-US" sz="700" dirty="0"/>
              </a:p>
            </p:txBody>
          </p:sp>
          <p:sp>
            <p:nvSpPr>
              <p:cNvPr id="46" name="Rectangle 45"/>
              <p:cNvSpPr/>
              <p:nvPr/>
            </p:nvSpPr>
            <p:spPr>
              <a:xfrm>
                <a:off x="7029235" y="4235651"/>
                <a:ext cx="698500" cy="1148596"/>
              </a:xfrm>
              <a:prstGeom prst="rect">
                <a:avLst/>
              </a:prstGeom>
              <a:solidFill>
                <a:schemeClr val="bg2"/>
              </a:solidFill>
              <a:ln>
                <a:solidFill>
                  <a:schemeClr val="bg2">
                    <a:lumMod val="75000"/>
                  </a:schemeClr>
                </a:solidFill>
              </a:ln>
              <a:scene3d>
                <a:camera prst="isometricTopUp">
                  <a:rot lat="18324152" lon="1831425" rev="19063618"/>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Rice Pilaf with Onions</a:t>
                </a:r>
              </a:p>
              <a:p>
                <a:pPr algn="ctr"/>
                <a:endParaRPr lang="en-US" sz="700" dirty="0"/>
              </a:p>
              <a:p>
                <a:r>
                  <a:rPr lang="en-US" sz="700" dirty="0" smtClean="0"/>
                  <a:t>1. Chop mushrooms</a:t>
                </a:r>
              </a:p>
              <a:p>
                <a:r>
                  <a:rPr lang="en-US" sz="700" dirty="0" smtClean="0"/>
                  <a:t>2. Chop onions and caramelize</a:t>
                </a:r>
              </a:p>
              <a:p>
                <a:pPr algn="ctr"/>
                <a:endParaRPr lang="en-US" sz="700" dirty="0"/>
              </a:p>
            </p:txBody>
          </p:sp>
          <p:grpSp>
            <p:nvGrpSpPr>
              <p:cNvPr id="6" name="Group 5"/>
              <p:cNvGrpSpPr/>
              <p:nvPr/>
            </p:nvGrpSpPr>
            <p:grpSpPr>
              <a:xfrm flipH="1">
                <a:off x="4136614" y="3019403"/>
                <a:ext cx="1534711" cy="3414521"/>
                <a:chOff x="5435565" y="3039010"/>
                <a:chExt cx="1534711" cy="3414521"/>
              </a:xfrm>
            </p:grpSpPr>
            <p:sp>
              <p:nvSpPr>
                <p:cNvPr id="9"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435565" y="4095858"/>
                  <a:ext cx="995984" cy="49646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 name="connsiteX0" fmla="*/ 2272450 w 2272450"/>
                    <a:gd name="connsiteY0" fmla="*/ 0 h 650805"/>
                    <a:gd name="connsiteX1" fmla="*/ 1634866 w 2272450"/>
                    <a:gd name="connsiteY1" fmla="*/ 649480 h 650805"/>
                    <a:gd name="connsiteX2" fmla="*/ 523 w 2272450"/>
                    <a:gd name="connsiteY2" fmla="*/ 309418 h 650805"/>
                    <a:gd name="connsiteX0" fmla="*/ 2272549 w 2272549"/>
                    <a:gd name="connsiteY0" fmla="*/ 0 h 724896"/>
                    <a:gd name="connsiteX1" fmla="*/ 1424808 w 2272549"/>
                    <a:gd name="connsiteY1" fmla="*/ 723741 h 724896"/>
                    <a:gd name="connsiteX2" fmla="*/ 622 w 2272549"/>
                    <a:gd name="connsiteY2" fmla="*/ 309418 h 724896"/>
                    <a:gd name="connsiteX0" fmla="*/ 2271927 w 2271927"/>
                    <a:gd name="connsiteY0" fmla="*/ 0 h 726774"/>
                    <a:gd name="connsiteX1" fmla="*/ 1424186 w 2271927"/>
                    <a:gd name="connsiteY1" fmla="*/ 723741 h 726774"/>
                    <a:gd name="connsiteX2" fmla="*/ 0 w 2271927"/>
                    <a:gd name="connsiteY2" fmla="*/ 309418 h 726774"/>
                    <a:gd name="connsiteX0" fmla="*/ 2354489 w 2354489"/>
                    <a:gd name="connsiteY0" fmla="*/ 0 h 725743"/>
                    <a:gd name="connsiteX1" fmla="*/ 1506748 w 2354489"/>
                    <a:gd name="connsiteY1" fmla="*/ 723741 h 725743"/>
                    <a:gd name="connsiteX2" fmla="*/ 0 w 2354489"/>
                    <a:gd name="connsiteY2" fmla="*/ 193387 h 725743"/>
                  </a:gdLst>
                  <a:ahLst/>
                  <a:cxnLst>
                    <a:cxn ang="0">
                      <a:pos x="connsiteX0" y="connsiteY0"/>
                    </a:cxn>
                    <a:cxn ang="0">
                      <a:pos x="connsiteX1" y="connsiteY1"/>
                    </a:cxn>
                    <a:cxn ang="0">
                      <a:pos x="connsiteX2" y="connsiteY2"/>
                    </a:cxn>
                  </a:cxnLst>
                  <a:rect l="l" t="t" r="r" b="b"/>
                  <a:pathLst>
                    <a:path w="2354489" h="725743">
                      <a:moveTo>
                        <a:pt x="2354489" y="0"/>
                      </a:moveTo>
                      <a:cubicBezTo>
                        <a:pt x="2115918" y="64093"/>
                        <a:pt x="1880399" y="693831"/>
                        <a:pt x="1506748" y="723741"/>
                      </a:cubicBezTo>
                      <a:cubicBezTo>
                        <a:pt x="1133097" y="753651"/>
                        <a:pt x="164880" y="442542"/>
                        <a:pt x="0" y="19338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251751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Problems Are We </a:t>
            </a:r>
            <a:r>
              <a:rPr lang="en-US" dirty="0"/>
              <a:t>S</a:t>
            </a:r>
            <a:r>
              <a:rPr lang="en-US" dirty="0" smtClean="0"/>
              <a:t>olving?</a:t>
            </a:r>
            <a:endParaRPr lang="en-US" dirty="0"/>
          </a:p>
        </p:txBody>
      </p:sp>
      <p:sp>
        <p:nvSpPr>
          <p:cNvPr id="3" name="Text Placeholder 2"/>
          <p:cNvSpPr>
            <a:spLocks noGrp="1"/>
          </p:cNvSpPr>
          <p:nvPr>
            <p:ph type="body" sz="quarter" idx="14"/>
          </p:nvPr>
        </p:nvSpPr>
        <p:spPr/>
        <p:txBody>
          <a:bodyPr>
            <a:normAutofit fontScale="85000" lnSpcReduction="10000"/>
          </a:bodyPr>
          <a:lstStyle/>
          <a:p>
            <a:r>
              <a:rPr lang="en-US" dirty="0" smtClean="0"/>
              <a:t>It’s confusing to follow multiple recipes at once.</a:t>
            </a:r>
            <a:endParaRPr lang="en-US" dirty="0"/>
          </a:p>
        </p:txBody>
      </p:sp>
      <p:grpSp>
        <p:nvGrpSpPr>
          <p:cNvPr id="19" name="Group 18"/>
          <p:cNvGrpSpPr/>
          <p:nvPr/>
        </p:nvGrpSpPr>
        <p:grpSpPr>
          <a:xfrm>
            <a:off x="2118034" y="2477675"/>
            <a:ext cx="10261436" cy="3956249"/>
            <a:chOff x="2118034" y="2477675"/>
            <a:chExt cx="10261436" cy="3956249"/>
          </a:xfrm>
        </p:grpSpPr>
        <p:sp>
          <p:nvSpPr>
            <p:cNvPr id="27" name="Parallelogram 26"/>
            <p:cNvSpPr/>
            <p:nvPr/>
          </p:nvSpPr>
          <p:spPr>
            <a:xfrm rot="818219">
              <a:off x="2118034" y="4607134"/>
              <a:ext cx="10261436" cy="776467"/>
            </a:xfrm>
            <a:prstGeom prst="parallelogram">
              <a:avLst>
                <a:gd name="adj" fmla="val 232627"/>
              </a:avLst>
            </a:prstGeom>
            <a:gradFill flip="none" rotWithShape="1">
              <a:gsLst>
                <a:gs pos="0">
                  <a:schemeClr val="bg1"/>
                </a:gs>
                <a:gs pos="23000">
                  <a:schemeClr val="bg1"/>
                </a:gs>
                <a:gs pos="100000">
                  <a:schemeClr val="bg1">
                    <a:lumMod val="50000"/>
                  </a:schemeClr>
                </a:gs>
              </a:gsLst>
              <a:path path="circle">
                <a:fillToRect l="100000" t="100000"/>
              </a:path>
              <a:tileRect r="-100000" b="-100000"/>
            </a:gradFill>
            <a:ln>
              <a:gradFill flip="none" rotWithShape="1">
                <a:gsLst>
                  <a:gs pos="0">
                    <a:schemeClr val="bg1"/>
                  </a:gs>
                  <a:gs pos="74000">
                    <a:schemeClr val="bg1"/>
                  </a:gs>
                  <a:gs pos="100000">
                    <a:schemeClr val="bg1">
                      <a:lumMod val="5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176163" y="2477675"/>
              <a:ext cx="5551572" cy="3956249"/>
              <a:chOff x="2176163" y="2477675"/>
              <a:chExt cx="5551572" cy="3956249"/>
            </a:xfrm>
          </p:grpSpPr>
          <p:cxnSp>
            <p:nvCxnSpPr>
              <p:cNvPr id="28" name="Straight Connector 27"/>
              <p:cNvCxnSpPr/>
              <p:nvPr/>
            </p:nvCxnSpPr>
            <p:spPr>
              <a:xfrm>
                <a:off x="2176163" y="4148714"/>
                <a:ext cx="30145" cy="1568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Chord 31"/>
              <p:cNvSpPr/>
              <p:nvPr/>
            </p:nvSpPr>
            <p:spPr>
              <a:xfrm>
                <a:off x="3210054" y="3417596"/>
                <a:ext cx="943552" cy="961048"/>
              </a:xfrm>
              <a:prstGeom prst="chord">
                <a:avLst>
                  <a:gd name="adj1" fmla="val 184644"/>
                  <a:gd name="adj2" fmla="val 109177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3197223" y="3846102"/>
                <a:ext cx="953701" cy="14076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3" name="Straight Connector 32"/>
              <p:cNvCxnSpPr/>
              <p:nvPr/>
            </p:nvCxnSpPr>
            <p:spPr>
              <a:xfrm flipH="1">
                <a:off x="3696953" y="3725359"/>
                <a:ext cx="353481" cy="237777"/>
              </a:xfrm>
              <a:prstGeom prst="line">
                <a:avLst/>
              </a:prstGeom>
              <a:ln w="57150" cap="rnd">
                <a:gradFill>
                  <a:gsLst>
                    <a:gs pos="0">
                      <a:srgbClr val="C5A76B"/>
                    </a:gs>
                    <a:gs pos="100000">
                      <a:srgbClr val="A08A5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154670" y="3820693"/>
                <a:ext cx="849594" cy="1335703"/>
              </a:xfrm>
              <a:prstGeom prst="roundRect">
                <a:avLst/>
              </a:prstGeom>
              <a:solidFill>
                <a:schemeClr val="accent1">
                  <a:lumMod val="40000"/>
                  <a:lumOff val="60000"/>
                </a:schemeClr>
              </a:solidFill>
              <a:scene3d>
                <a:camera prst="orthographicFront">
                  <a:rot lat="20076522" lon="3873259" rev="17023224"/>
                </a:camera>
                <a:lightRig rig="threePt" dir="t"/>
              </a:scene3d>
              <a:sp3d>
                <a:bevelT w="444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18212168">
                <a:off x="5704584" y="4166774"/>
                <a:ext cx="82988" cy="676641"/>
                <a:chOff x="728836" y="1164535"/>
                <a:chExt cx="998429" cy="5446986"/>
              </a:xfrm>
            </p:grpSpPr>
            <p:sp>
              <p:nvSpPr>
                <p:cNvPr id="43" name="Freeform 42"/>
                <p:cNvSpPr/>
                <p:nvPr/>
              </p:nvSpPr>
              <p:spPr>
                <a:xfrm>
                  <a:off x="784262" y="3661057"/>
                  <a:ext cx="923598" cy="2950464"/>
                </a:xfrm>
                <a:custGeom>
                  <a:avLst/>
                  <a:gdLst>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12192 h 2926085"/>
                    <a:gd name="connsiteX1" fmla="*/ 921462 w 935094"/>
                    <a:gd name="connsiteY1" fmla="*/ 0 h 2926085"/>
                    <a:gd name="connsiteX2" fmla="*/ 519126 w 935094"/>
                    <a:gd name="connsiteY2" fmla="*/ 2926080 h 2926085"/>
                    <a:gd name="connsiteX3" fmla="*/ 7062 w 935094"/>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9198 w 923598"/>
                    <a:gd name="connsiteY0" fmla="*/ 12192 h 2950464"/>
                    <a:gd name="connsiteX1" fmla="*/ 923598 w 923598"/>
                    <a:gd name="connsiteY1" fmla="*/ 0 h 2950464"/>
                    <a:gd name="connsiteX2" fmla="*/ 691950 w 923598"/>
                    <a:gd name="connsiteY2" fmla="*/ 2950464 h 2950464"/>
                    <a:gd name="connsiteX3" fmla="*/ 9198 w 923598"/>
                    <a:gd name="connsiteY3" fmla="*/ 12192 h 2950464"/>
                  </a:gdLst>
                  <a:ahLst/>
                  <a:cxnLst>
                    <a:cxn ang="0">
                      <a:pos x="connsiteX0" y="connsiteY0"/>
                    </a:cxn>
                    <a:cxn ang="0">
                      <a:pos x="connsiteX1" y="connsiteY1"/>
                    </a:cxn>
                    <a:cxn ang="0">
                      <a:pos x="connsiteX2" y="connsiteY2"/>
                    </a:cxn>
                    <a:cxn ang="0">
                      <a:pos x="connsiteX3" y="connsiteY3"/>
                    </a:cxn>
                  </a:cxnLst>
                  <a:rect l="l" t="t" r="r" b="b"/>
                  <a:pathLst>
                    <a:path w="923598" h="2950464">
                      <a:moveTo>
                        <a:pt x="9198" y="12192"/>
                      </a:moveTo>
                      <a:cubicBezTo>
                        <a:pt x="490782" y="12192"/>
                        <a:pt x="45774" y="14224"/>
                        <a:pt x="923598" y="0"/>
                      </a:cubicBezTo>
                      <a:cubicBezTo>
                        <a:pt x="813870" y="1497584"/>
                        <a:pt x="781358" y="2141728"/>
                        <a:pt x="691950" y="2950464"/>
                      </a:cubicBezTo>
                      <a:cubicBezTo>
                        <a:pt x="248974" y="2808224"/>
                        <a:pt x="-57858" y="499872"/>
                        <a:pt x="9198" y="1219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28836" y="1164535"/>
                  <a:ext cx="998429" cy="2564281"/>
                </a:xfrm>
                <a:custGeom>
                  <a:avLst/>
                  <a:gdLst>
                    <a:gd name="connsiteX0" fmla="*/ 8008 w 1037594"/>
                    <a:gd name="connsiteY0" fmla="*/ 2512266 h 2708157"/>
                    <a:gd name="connsiteX1" fmla="*/ 995560 w 1037594"/>
                    <a:gd name="connsiteY1" fmla="*/ 2512266 h 2708157"/>
                    <a:gd name="connsiteX2" fmla="*/ 824872 w 1037594"/>
                    <a:gd name="connsiteY2" fmla="*/ 714 h 2708157"/>
                    <a:gd name="connsiteX3" fmla="*/ 544456 w 1037594"/>
                    <a:gd name="connsiteY3" fmla="*/ 2256234 h 2708157"/>
                    <a:gd name="connsiteX4" fmla="*/ 8008 w 1037594"/>
                    <a:gd name="connsiteY4" fmla="*/ 2512266 h 2708157"/>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565027"/>
                    <a:gd name="connsiteX1" fmla="*/ 1000328 w 1042362"/>
                    <a:gd name="connsiteY1" fmla="*/ 2512315 h 2565027"/>
                    <a:gd name="connsiteX2" fmla="*/ 829640 w 1042362"/>
                    <a:gd name="connsiteY2" fmla="*/ 763 h 2565027"/>
                    <a:gd name="connsiteX3" fmla="*/ 463880 w 1042362"/>
                    <a:gd name="connsiteY3" fmla="*/ 2134363 h 2565027"/>
                    <a:gd name="connsiteX4" fmla="*/ 12776 w 1042362"/>
                    <a:gd name="connsiteY4" fmla="*/ 2512315 h 2565027"/>
                    <a:gd name="connsiteX0" fmla="*/ 12776 w 1000328"/>
                    <a:gd name="connsiteY0" fmla="*/ 2512315 h 2565027"/>
                    <a:gd name="connsiteX1" fmla="*/ 1000328 w 1000328"/>
                    <a:gd name="connsiteY1" fmla="*/ 2512315 h 2565027"/>
                    <a:gd name="connsiteX2" fmla="*/ 829640 w 1000328"/>
                    <a:gd name="connsiteY2" fmla="*/ 763 h 2565027"/>
                    <a:gd name="connsiteX3" fmla="*/ 463880 w 1000328"/>
                    <a:gd name="connsiteY3" fmla="*/ 2134363 h 2565027"/>
                    <a:gd name="connsiteX4" fmla="*/ 12776 w 1000328"/>
                    <a:gd name="connsiteY4" fmla="*/ 2512315 h 2565027"/>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1569 h 2564281"/>
                    <a:gd name="connsiteX1" fmla="*/ 998429 w 998429"/>
                    <a:gd name="connsiteY1" fmla="*/ 2511569 h 2564281"/>
                    <a:gd name="connsiteX2" fmla="*/ 827741 w 998429"/>
                    <a:gd name="connsiteY2" fmla="*/ 17 h 2564281"/>
                    <a:gd name="connsiteX3" fmla="*/ 461981 w 998429"/>
                    <a:gd name="connsiteY3" fmla="*/ 2133617 h 2564281"/>
                    <a:gd name="connsiteX4" fmla="*/ 10877 w 998429"/>
                    <a:gd name="connsiteY4" fmla="*/ 2511569 h 256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29" h="2564281">
                      <a:moveTo>
                        <a:pt x="10877" y="2511569"/>
                      </a:moveTo>
                      <a:cubicBezTo>
                        <a:pt x="100285" y="2574561"/>
                        <a:pt x="545293" y="2588785"/>
                        <a:pt x="998429" y="2511569"/>
                      </a:cubicBezTo>
                      <a:cubicBezTo>
                        <a:pt x="878541" y="1971057"/>
                        <a:pt x="1158957" y="6113"/>
                        <a:pt x="827741" y="17"/>
                      </a:cubicBezTo>
                      <a:cubicBezTo>
                        <a:pt x="496525" y="-6079"/>
                        <a:pt x="512781" y="1643905"/>
                        <a:pt x="461981" y="2133617"/>
                      </a:cubicBezTo>
                      <a:cubicBezTo>
                        <a:pt x="411181" y="2623329"/>
                        <a:pt x="-78531" y="2448577"/>
                        <a:pt x="10877" y="251156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 name="Group 17"/>
              <p:cNvGrpSpPr/>
              <p:nvPr/>
            </p:nvGrpSpPr>
            <p:grpSpPr>
              <a:xfrm rot="14521076">
                <a:off x="4608194" y="4420846"/>
                <a:ext cx="183086" cy="998835"/>
                <a:chOff x="728836" y="1164535"/>
                <a:chExt cx="998429" cy="5446986"/>
              </a:xfrm>
            </p:grpSpPr>
            <p:sp>
              <p:nvSpPr>
                <p:cNvPr id="15" name="Freeform 14"/>
                <p:cNvSpPr/>
                <p:nvPr/>
              </p:nvSpPr>
              <p:spPr>
                <a:xfrm>
                  <a:off x="784262" y="3661057"/>
                  <a:ext cx="923598" cy="2950464"/>
                </a:xfrm>
                <a:custGeom>
                  <a:avLst/>
                  <a:gdLst>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371142 h 3285035"/>
                    <a:gd name="connsiteX1" fmla="*/ 921462 w 935094"/>
                    <a:gd name="connsiteY1" fmla="*/ 358950 h 3285035"/>
                    <a:gd name="connsiteX2" fmla="*/ 519126 w 935094"/>
                    <a:gd name="connsiteY2" fmla="*/ 3285030 h 3285035"/>
                    <a:gd name="connsiteX3" fmla="*/ 7062 w 935094"/>
                    <a:gd name="connsiteY3" fmla="*/ 371142 h 3285035"/>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224920 h 3138813"/>
                    <a:gd name="connsiteX1" fmla="*/ 921462 w 935094"/>
                    <a:gd name="connsiteY1" fmla="*/ 212728 h 3138813"/>
                    <a:gd name="connsiteX2" fmla="*/ 519126 w 935094"/>
                    <a:gd name="connsiteY2" fmla="*/ 3138808 h 3138813"/>
                    <a:gd name="connsiteX3" fmla="*/ 7062 w 935094"/>
                    <a:gd name="connsiteY3" fmla="*/ 224920 h 3138813"/>
                    <a:gd name="connsiteX0" fmla="*/ 7062 w 935094"/>
                    <a:gd name="connsiteY0" fmla="*/ 12192 h 2926085"/>
                    <a:gd name="connsiteX1" fmla="*/ 921462 w 935094"/>
                    <a:gd name="connsiteY1" fmla="*/ 0 h 2926085"/>
                    <a:gd name="connsiteX2" fmla="*/ 519126 w 935094"/>
                    <a:gd name="connsiteY2" fmla="*/ 2926080 h 2926085"/>
                    <a:gd name="connsiteX3" fmla="*/ 7062 w 935094"/>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7062 w 921462"/>
                    <a:gd name="connsiteY0" fmla="*/ 12192 h 2926085"/>
                    <a:gd name="connsiteX1" fmla="*/ 921462 w 921462"/>
                    <a:gd name="connsiteY1" fmla="*/ 0 h 2926085"/>
                    <a:gd name="connsiteX2" fmla="*/ 519126 w 921462"/>
                    <a:gd name="connsiteY2" fmla="*/ 2926080 h 2926085"/>
                    <a:gd name="connsiteX3" fmla="*/ 7062 w 921462"/>
                    <a:gd name="connsiteY3" fmla="*/ 12192 h 2926085"/>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5212 w 919612"/>
                    <a:gd name="connsiteY0" fmla="*/ 12192 h 2950469"/>
                    <a:gd name="connsiteX1" fmla="*/ 919612 w 919612"/>
                    <a:gd name="connsiteY1" fmla="*/ 0 h 2950469"/>
                    <a:gd name="connsiteX2" fmla="*/ 687964 w 919612"/>
                    <a:gd name="connsiteY2" fmla="*/ 2950464 h 2950469"/>
                    <a:gd name="connsiteX3" fmla="*/ 5212 w 919612"/>
                    <a:gd name="connsiteY3" fmla="*/ 12192 h 2950469"/>
                    <a:gd name="connsiteX0" fmla="*/ 9198 w 923598"/>
                    <a:gd name="connsiteY0" fmla="*/ 12192 h 2950464"/>
                    <a:gd name="connsiteX1" fmla="*/ 923598 w 923598"/>
                    <a:gd name="connsiteY1" fmla="*/ 0 h 2950464"/>
                    <a:gd name="connsiteX2" fmla="*/ 691950 w 923598"/>
                    <a:gd name="connsiteY2" fmla="*/ 2950464 h 2950464"/>
                    <a:gd name="connsiteX3" fmla="*/ 9198 w 923598"/>
                    <a:gd name="connsiteY3" fmla="*/ 12192 h 2950464"/>
                  </a:gdLst>
                  <a:ahLst/>
                  <a:cxnLst>
                    <a:cxn ang="0">
                      <a:pos x="connsiteX0" y="connsiteY0"/>
                    </a:cxn>
                    <a:cxn ang="0">
                      <a:pos x="connsiteX1" y="connsiteY1"/>
                    </a:cxn>
                    <a:cxn ang="0">
                      <a:pos x="connsiteX2" y="connsiteY2"/>
                    </a:cxn>
                    <a:cxn ang="0">
                      <a:pos x="connsiteX3" y="connsiteY3"/>
                    </a:cxn>
                  </a:cxnLst>
                  <a:rect l="l" t="t" r="r" b="b"/>
                  <a:pathLst>
                    <a:path w="923598" h="2950464">
                      <a:moveTo>
                        <a:pt x="9198" y="12192"/>
                      </a:moveTo>
                      <a:cubicBezTo>
                        <a:pt x="490782" y="12192"/>
                        <a:pt x="45774" y="14224"/>
                        <a:pt x="923598" y="0"/>
                      </a:cubicBezTo>
                      <a:cubicBezTo>
                        <a:pt x="813870" y="1497584"/>
                        <a:pt x="781358" y="2141728"/>
                        <a:pt x="691950" y="2950464"/>
                      </a:cubicBezTo>
                      <a:cubicBezTo>
                        <a:pt x="248974" y="2808224"/>
                        <a:pt x="-57858" y="499872"/>
                        <a:pt x="9198" y="12192"/>
                      </a:cubicBez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28836" y="1164535"/>
                  <a:ext cx="998429" cy="2564281"/>
                </a:xfrm>
                <a:custGeom>
                  <a:avLst/>
                  <a:gdLst>
                    <a:gd name="connsiteX0" fmla="*/ 8008 w 1037594"/>
                    <a:gd name="connsiteY0" fmla="*/ 2512266 h 2708157"/>
                    <a:gd name="connsiteX1" fmla="*/ 995560 w 1037594"/>
                    <a:gd name="connsiteY1" fmla="*/ 2512266 h 2708157"/>
                    <a:gd name="connsiteX2" fmla="*/ 824872 w 1037594"/>
                    <a:gd name="connsiteY2" fmla="*/ 714 h 2708157"/>
                    <a:gd name="connsiteX3" fmla="*/ 544456 w 1037594"/>
                    <a:gd name="connsiteY3" fmla="*/ 2256234 h 2708157"/>
                    <a:gd name="connsiteX4" fmla="*/ 8008 w 1037594"/>
                    <a:gd name="connsiteY4" fmla="*/ 2512266 h 2708157"/>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713161"/>
                    <a:gd name="connsiteX1" fmla="*/ 1000328 w 1042362"/>
                    <a:gd name="connsiteY1" fmla="*/ 2512315 h 2713161"/>
                    <a:gd name="connsiteX2" fmla="*/ 829640 w 1042362"/>
                    <a:gd name="connsiteY2" fmla="*/ 763 h 2713161"/>
                    <a:gd name="connsiteX3" fmla="*/ 463880 w 1042362"/>
                    <a:gd name="connsiteY3" fmla="*/ 2134363 h 2713161"/>
                    <a:gd name="connsiteX4" fmla="*/ 12776 w 1042362"/>
                    <a:gd name="connsiteY4" fmla="*/ 2512315 h 2713161"/>
                    <a:gd name="connsiteX0" fmla="*/ 12776 w 1042362"/>
                    <a:gd name="connsiteY0" fmla="*/ 2512315 h 2565027"/>
                    <a:gd name="connsiteX1" fmla="*/ 1000328 w 1042362"/>
                    <a:gd name="connsiteY1" fmla="*/ 2512315 h 2565027"/>
                    <a:gd name="connsiteX2" fmla="*/ 829640 w 1042362"/>
                    <a:gd name="connsiteY2" fmla="*/ 763 h 2565027"/>
                    <a:gd name="connsiteX3" fmla="*/ 463880 w 1042362"/>
                    <a:gd name="connsiteY3" fmla="*/ 2134363 h 2565027"/>
                    <a:gd name="connsiteX4" fmla="*/ 12776 w 1042362"/>
                    <a:gd name="connsiteY4" fmla="*/ 2512315 h 2565027"/>
                    <a:gd name="connsiteX0" fmla="*/ 12776 w 1000328"/>
                    <a:gd name="connsiteY0" fmla="*/ 2512315 h 2565027"/>
                    <a:gd name="connsiteX1" fmla="*/ 1000328 w 1000328"/>
                    <a:gd name="connsiteY1" fmla="*/ 2512315 h 2565027"/>
                    <a:gd name="connsiteX2" fmla="*/ 829640 w 1000328"/>
                    <a:gd name="connsiteY2" fmla="*/ 763 h 2565027"/>
                    <a:gd name="connsiteX3" fmla="*/ 463880 w 1000328"/>
                    <a:gd name="connsiteY3" fmla="*/ 2134363 h 2565027"/>
                    <a:gd name="connsiteX4" fmla="*/ 12776 w 1000328"/>
                    <a:gd name="connsiteY4" fmla="*/ 2512315 h 2565027"/>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2347 h 2565059"/>
                    <a:gd name="connsiteX1" fmla="*/ 998429 w 998429"/>
                    <a:gd name="connsiteY1" fmla="*/ 2512347 h 2565059"/>
                    <a:gd name="connsiteX2" fmla="*/ 827741 w 998429"/>
                    <a:gd name="connsiteY2" fmla="*/ 795 h 2565059"/>
                    <a:gd name="connsiteX3" fmla="*/ 461981 w 998429"/>
                    <a:gd name="connsiteY3" fmla="*/ 2134395 h 2565059"/>
                    <a:gd name="connsiteX4" fmla="*/ 10877 w 998429"/>
                    <a:gd name="connsiteY4" fmla="*/ 2512347 h 2565059"/>
                    <a:gd name="connsiteX0" fmla="*/ 10877 w 998429"/>
                    <a:gd name="connsiteY0" fmla="*/ 2511569 h 2564281"/>
                    <a:gd name="connsiteX1" fmla="*/ 998429 w 998429"/>
                    <a:gd name="connsiteY1" fmla="*/ 2511569 h 2564281"/>
                    <a:gd name="connsiteX2" fmla="*/ 827741 w 998429"/>
                    <a:gd name="connsiteY2" fmla="*/ 17 h 2564281"/>
                    <a:gd name="connsiteX3" fmla="*/ 461981 w 998429"/>
                    <a:gd name="connsiteY3" fmla="*/ 2133617 h 2564281"/>
                    <a:gd name="connsiteX4" fmla="*/ 10877 w 998429"/>
                    <a:gd name="connsiteY4" fmla="*/ 2511569 h 2564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29" h="2564281">
                      <a:moveTo>
                        <a:pt x="10877" y="2511569"/>
                      </a:moveTo>
                      <a:cubicBezTo>
                        <a:pt x="100285" y="2574561"/>
                        <a:pt x="545293" y="2588785"/>
                        <a:pt x="998429" y="2511569"/>
                      </a:cubicBezTo>
                      <a:cubicBezTo>
                        <a:pt x="878541" y="1971057"/>
                        <a:pt x="1158957" y="6113"/>
                        <a:pt x="827741" y="17"/>
                      </a:cubicBezTo>
                      <a:cubicBezTo>
                        <a:pt x="496525" y="-6079"/>
                        <a:pt x="512781" y="1643905"/>
                        <a:pt x="461981" y="2133617"/>
                      </a:cubicBezTo>
                      <a:cubicBezTo>
                        <a:pt x="411181" y="2623329"/>
                        <a:pt x="-78531" y="2448577"/>
                        <a:pt x="10877" y="251156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 name="Group 3"/>
              <p:cNvGrpSpPr/>
              <p:nvPr/>
            </p:nvGrpSpPr>
            <p:grpSpPr>
              <a:xfrm flipH="1">
                <a:off x="5485196" y="2715354"/>
                <a:ext cx="1625381" cy="1477713"/>
                <a:chOff x="2721181" y="2773587"/>
                <a:chExt cx="1625381" cy="1477713"/>
              </a:xfrm>
            </p:grpSpPr>
            <p:grpSp>
              <p:nvGrpSpPr>
                <p:cNvPr id="37" name="Group 36"/>
                <p:cNvGrpSpPr/>
                <p:nvPr/>
              </p:nvGrpSpPr>
              <p:grpSpPr>
                <a:xfrm rot="1135217">
                  <a:off x="2721181" y="3814566"/>
                  <a:ext cx="1625381" cy="436734"/>
                  <a:chOff x="2186940" y="3738924"/>
                  <a:chExt cx="1625381" cy="436734"/>
                </a:xfrm>
              </p:grpSpPr>
              <p:sp>
                <p:nvSpPr>
                  <p:cNvPr id="36" name="Freeform 35"/>
                  <p:cNvSpPr/>
                  <p:nvPr/>
                </p:nvSpPr>
                <p:spPr>
                  <a:xfrm>
                    <a:off x="3200400" y="3906309"/>
                    <a:ext cx="611921" cy="98954"/>
                  </a:xfrm>
                  <a:custGeom>
                    <a:avLst/>
                    <a:gdLst>
                      <a:gd name="connsiteX0" fmla="*/ 47625 w 611921"/>
                      <a:gd name="connsiteY0" fmla="*/ 8466 h 98954"/>
                      <a:gd name="connsiteX1" fmla="*/ 533400 w 611921"/>
                      <a:gd name="connsiteY1" fmla="*/ 3704 h 98954"/>
                      <a:gd name="connsiteX2" fmla="*/ 609600 w 611921"/>
                      <a:gd name="connsiteY2" fmla="*/ 56091 h 98954"/>
                      <a:gd name="connsiteX3" fmla="*/ 519113 w 611921"/>
                      <a:gd name="connsiteY3" fmla="*/ 84666 h 98954"/>
                      <a:gd name="connsiteX4" fmla="*/ 342900 w 611921"/>
                      <a:gd name="connsiteY4" fmla="*/ 60854 h 98954"/>
                      <a:gd name="connsiteX5" fmla="*/ 0 w 611921"/>
                      <a:gd name="connsiteY5" fmla="*/ 98954 h 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921" h="98954">
                        <a:moveTo>
                          <a:pt x="47625" y="8466"/>
                        </a:moveTo>
                        <a:cubicBezTo>
                          <a:pt x="243681" y="2116"/>
                          <a:pt x="439738" y="-4234"/>
                          <a:pt x="533400" y="3704"/>
                        </a:cubicBezTo>
                        <a:cubicBezTo>
                          <a:pt x="627063" y="11642"/>
                          <a:pt x="611981" y="42597"/>
                          <a:pt x="609600" y="56091"/>
                        </a:cubicBezTo>
                        <a:cubicBezTo>
                          <a:pt x="607219" y="69585"/>
                          <a:pt x="563563" y="83872"/>
                          <a:pt x="519113" y="84666"/>
                        </a:cubicBezTo>
                        <a:cubicBezTo>
                          <a:pt x="474663" y="85460"/>
                          <a:pt x="429419" y="58473"/>
                          <a:pt x="342900" y="60854"/>
                        </a:cubicBezTo>
                        <a:cubicBezTo>
                          <a:pt x="256381" y="63235"/>
                          <a:pt x="128190" y="81094"/>
                          <a:pt x="0" y="98954"/>
                        </a:cubicBezTo>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186940" y="3738924"/>
                    <a:ext cx="1070486" cy="436734"/>
                    <a:chOff x="1333500" y="3162300"/>
                    <a:chExt cx="1955800" cy="797922"/>
                  </a:xfrm>
                </p:grpSpPr>
                <p:grpSp>
                  <p:nvGrpSpPr>
                    <p:cNvPr id="24" name="Group 23"/>
                    <p:cNvGrpSpPr/>
                    <p:nvPr/>
                  </p:nvGrpSpPr>
                  <p:grpSpPr>
                    <a:xfrm>
                      <a:off x="1333500" y="3162300"/>
                      <a:ext cx="1955800" cy="797922"/>
                      <a:chOff x="1333500" y="3162300"/>
                      <a:chExt cx="1955800" cy="797922"/>
                    </a:xfrm>
                  </p:grpSpPr>
                  <p:sp>
                    <p:nvSpPr>
                      <p:cNvPr id="23" name="Oval 22"/>
                      <p:cNvSpPr/>
                      <p:nvPr/>
                    </p:nvSpPr>
                    <p:spPr>
                      <a:xfrm>
                        <a:off x="1333500" y="3335760"/>
                        <a:ext cx="1955800" cy="624462"/>
                      </a:xfrm>
                      <a:custGeom>
                        <a:avLst/>
                        <a:gdLst>
                          <a:gd name="connsiteX0" fmla="*/ 0 w 1663700"/>
                          <a:gd name="connsiteY0" fmla="*/ 312144 h 624288"/>
                          <a:gd name="connsiteX1" fmla="*/ 831850 w 1663700"/>
                          <a:gd name="connsiteY1" fmla="*/ 0 h 624288"/>
                          <a:gd name="connsiteX2" fmla="*/ 1663700 w 1663700"/>
                          <a:gd name="connsiteY2" fmla="*/ 312144 h 624288"/>
                          <a:gd name="connsiteX3" fmla="*/ 831850 w 1663700"/>
                          <a:gd name="connsiteY3" fmla="*/ 624288 h 624288"/>
                          <a:gd name="connsiteX4" fmla="*/ 0 w 1663700"/>
                          <a:gd name="connsiteY4" fmla="*/ 312144 h 624288"/>
                          <a:gd name="connsiteX0" fmla="*/ 0 w 1816100"/>
                          <a:gd name="connsiteY0" fmla="*/ 142644 h 649110"/>
                          <a:gd name="connsiteX1" fmla="*/ 984250 w 1816100"/>
                          <a:gd name="connsiteY1" fmla="*/ 21000 h 649110"/>
                          <a:gd name="connsiteX2" fmla="*/ 1816100 w 1816100"/>
                          <a:gd name="connsiteY2" fmla="*/ 333144 h 649110"/>
                          <a:gd name="connsiteX3" fmla="*/ 984250 w 1816100"/>
                          <a:gd name="connsiteY3" fmla="*/ 645288 h 649110"/>
                          <a:gd name="connsiteX4" fmla="*/ 0 w 1816100"/>
                          <a:gd name="connsiteY4" fmla="*/ 142644 h 649110"/>
                          <a:gd name="connsiteX0" fmla="*/ 0 w 1968500"/>
                          <a:gd name="connsiteY0" fmla="*/ 130293 h 632971"/>
                          <a:gd name="connsiteX1" fmla="*/ 984250 w 1968500"/>
                          <a:gd name="connsiteY1" fmla="*/ 8649 h 632971"/>
                          <a:gd name="connsiteX2" fmla="*/ 1968500 w 1968500"/>
                          <a:gd name="connsiteY2" fmla="*/ 153153 h 632971"/>
                          <a:gd name="connsiteX3" fmla="*/ 984250 w 1968500"/>
                          <a:gd name="connsiteY3" fmla="*/ 632937 h 632971"/>
                          <a:gd name="connsiteX4" fmla="*/ 0 w 1968500"/>
                          <a:gd name="connsiteY4" fmla="*/ 130293 h 632971"/>
                          <a:gd name="connsiteX0" fmla="*/ 0 w 1968500"/>
                          <a:gd name="connsiteY0" fmla="*/ 130293 h 633019"/>
                          <a:gd name="connsiteX1" fmla="*/ 984250 w 1968500"/>
                          <a:gd name="connsiteY1" fmla="*/ 8649 h 633019"/>
                          <a:gd name="connsiteX2" fmla="*/ 1968500 w 1968500"/>
                          <a:gd name="connsiteY2" fmla="*/ 153153 h 633019"/>
                          <a:gd name="connsiteX3" fmla="*/ 984250 w 1968500"/>
                          <a:gd name="connsiteY3" fmla="*/ 632937 h 633019"/>
                          <a:gd name="connsiteX4" fmla="*/ 0 w 1968500"/>
                          <a:gd name="connsiteY4" fmla="*/ 130293 h 633019"/>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65 w 1968565"/>
                          <a:gd name="connsiteY0" fmla="*/ 201435 h 704161"/>
                          <a:gd name="connsiteX1" fmla="*/ 984315 w 1968565"/>
                          <a:gd name="connsiteY1" fmla="*/ 79791 h 704161"/>
                          <a:gd name="connsiteX2" fmla="*/ 1968565 w 1968565"/>
                          <a:gd name="connsiteY2" fmla="*/ 224295 h 704161"/>
                          <a:gd name="connsiteX3" fmla="*/ 984315 w 1968565"/>
                          <a:gd name="connsiteY3" fmla="*/ 704079 h 704161"/>
                          <a:gd name="connsiteX4" fmla="*/ 65 w 1968565"/>
                          <a:gd name="connsiteY4" fmla="*/ 201435 h 704161"/>
                          <a:gd name="connsiteX0" fmla="*/ 0 w 1968500"/>
                          <a:gd name="connsiteY0" fmla="*/ 121736 h 624462"/>
                          <a:gd name="connsiteX1" fmla="*/ 984250 w 1968500"/>
                          <a:gd name="connsiteY1" fmla="*/ 92 h 624462"/>
                          <a:gd name="connsiteX2" fmla="*/ 1968500 w 1968500"/>
                          <a:gd name="connsiteY2" fmla="*/ 144596 h 624462"/>
                          <a:gd name="connsiteX3" fmla="*/ 984250 w 1968500"/>
                          <a:gd name="connsiteY3" fmla="*/ 624380 h 624462"/>
                          <a:gd name="connsiteX4" fmla="*/ 0 w 1968500"/>
                          <a:gd name="connsiteY4" fmla="*/ 121736 h 6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624462">
                            <a:moveTo>
                              <a:pt x="0" y="121736"/>
                            </a:moveTo>
                            <a:cubicBezTo>
                              <a:pt x="327660" y="177944"/>
                              <a:pt x="656167" y="-3718"/>
                              <a:pt x="984250" y="92"/>
                            </a:cubicBezTo>
                            <a:cubicBezTo>
                              <a:pt x="1312333" y="3902"/>
                              <a:pt x="1968500" y="-27796"/>
                              <a:pt x="1968500" y="144596"/>
                            </a:cubicBezTo>
                            <a:cubicBezTo>
                              <a:pt x="1907540" y="499868"/>
                              <a:pt x="1312333" y="628190"/>
                              <a:pt x="984250" y="624380"/>
                            </a:cubicBezTo>
                            <a:cubicBezTo>
                              <a:pt x="656167" y="620570"/>
                              <a:pt x="7620" y="484628"/>
                              <a:pt x="0" y="121736"/>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3500" y="3162300"/>
                        <a:ext cx="1943100" cy="624289"/>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25"/>
                    <p:cNvSpPr/>
                    <p:nvPr/>
                  </p:nvSpPr>
                  <p:spPr>
                    <a:xfrm>
                      <a:off x="1765289"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3"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reeform 28"/>
                    <p:cNvSpPr/>
                    <p:nvPr/>
                  </p:nvSpPr>
                  <p:spPr>
                    <a:xfrm>
                      <a:off x="1780808" y="3368656"/>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3"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Freeform 29"/>
                    <p:cNvSpPr/>
                    <p:nvPr/>
                  </p:nvSpPr>
                  <p:spPr>
                    <a:xfrm>
                      <a:off x="1665468" y="3335760"/>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3"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Freeform 30"/>
                    <p:cNvSpPr/>
                    <p:nvPr/>
                  </p:nvSpPr>
                  <p:spPr>
                    <a:xfrm>
                      <a:off x="1711279" y="3406921"/>
                      <a:ext cx="1079522" cy="406605"/>
                    </a:xfrm>
                    <a:custGeom>
                      <a:avLst/>
                      <a:gdLst>
                        <a:gd name="connsiteX0" fmla="*/ 158750 w 1079522"/>
                        <a:gd name="connsiteY0" fmla="*/ 6555 h 406605"/>
                        <a:gd name="connsiteX1" fmla="*/ 127000 w 1079522"/>
                        <a:gd name="connsiteY1" fmla="*/ 205 h 406605"/>
                        <a:gd name="connsiteX2" fmla="*/ 88900 w 1079522"/>
                        <a:gd name="connsiteY2" fmla="*/ 31955 h 406605"/>
                        <a:gd name="connsiteX3" fmla="*/ 63500 w 1079522"/>
                        <a:gd name="connsiteY3" fmla="*/ 70055 h 406605"/>
                        <a:gd name="connsiteX4" fmla="*/ 50800 w 1079522"/>
                        <a:gd name="connsiteY4" fmla="*/ 89105 h 406605"/>
                        <a:gd name="connsiteX5" fmla="*/ 31750 w 1079522"/>
                        <a:gd name="connsiteY5" fmla="*/ 101805 h 406605"/>
                        <a:gd name="connsiteX6" fmla="*/ 12700 w 1079522"/>
                        <a:gd name="connsiteY6" fmla="*/ 146255 h 406605"/>
                        <a:gd name="connsiteX7" fmla="*/ 0 w 1079522"/>
                        <a:gd name="connsiteY7" fmla="*/ 184355 h 406605"/>
                        <a:gd name="connsiteX8" fmla="*/ 12700 w 1079522"/>
                        <a:gd name="connsiteY8" fmla="*/ 241505 h 406605"/>
                        <a:gd name="connsiteX9" fmla="*/ 19050 w 1079522"/>
                        <a:gd name="connsiteY9" fmla="*/ 260555 h 406605"/>
                        <a:gd name="connsiteX10" fmla="*/ 25400 w 1079522"/>
                        <a:gd name="connsiteY10" fmla="*/ 324055 h 406605"/>
                        <a:gd name="connsiteX11" fmla="*/ 88900 w 1079522"/>
                        <a:gd name="connsiteY11" fmla="*/ 317705 h 406605"/>
                        <a:gd name="connsiteX12" fmla="*/ 133350 w 1079522"/>
                        <a:gd name="connsiteY12" fmla="*/ 266905 h 406605"/>
                        <a:gd name="connsiteX13" fmla="*/ 146050 w 1079522"/>
                        <a:gd name="connsiteY13" fmla="*/ 247855 h 406605"/>
                        <a:gd name="connsiteX14" fmla="*/ 165100 w 1079522"/>
                        <a:gd name="connsiteY14" fmla="*/ 190705 h 406605"/>
                        <a:gd name="connsiteX15" fmla="*/ 184150 w 1079522"/>
                        <a:gd name="connsiteY15" fmla="*/ 203405 h 406605"/>
                        <a:gd name="connsiteX16" fmla="*/ 215900 w 1079522"/>
                        <a:gd name="connsiteY16" fmla="*/ 266905 h 406605"/>
                        <a:gd name="connsiteX17" fmla="*/ 228600 w 1079522"/>
                        <a:gd name="connsiteY17" fmla="*/ 298655 h 406605"/>
                        <a:gd name="connsiteX18" fmla="*/ 273050 w 1079522"/>
                        <a:gd name="connsiteY18" fmla="*/ 349455 h 406605"/>
                        <a:gd name="connsiteX19" fmla="*/ 317500 w 1079522"/>
                        <a:gd name="connsiteY19" fmla="*/ 406605 h 406605"/>
                        <a:gd name="connsiteX20" fmla="*/ 349250 w 1079522"/>
                        <a:gd name="connsiteY20" fmla="*/ 393905 h 406605"/>
                        <a:gd name="connsiteX21" fmla="*/ 400050 w 1079522"/>
                        <a:gd name="connsiteY21" fmla="*/ 355805 h 406605"/>
                        <a:gd name="connsiteX22" fmla="*/ 412750 w 1079522"/>
                        <a:gd name="connsiteY22" fmla="*/ 336755 h 406605"/>
                        <a:gd name="connsiteX23" fmla="*/ 488950 w 1079522"/>
                        <a:gd name="connsiteY23" fmla="*/ 317705 h 406605"/>
                        <a:gd name="connsiteX24" fmla="*/ 508000 w 1079522"/>
                        <a:gd name="connsiteY24" fmla="*/ 311355 h 406605"/>
                        <a:gd name="connsiteX25" fmla="*/ 546100 w 1079522"/>
                        <a:gd name="connsiteY25" fmla="*/ 317705 h 406605"/>
                        <a:gd name="connsiteX26" fmla="*/ 565150 w 1079522"/>
                        <a:gd name="connsiteY26" fmla="*/ 330405 h 406605"/>
                        <a:gd name="connsiteX27" fmla="*/ 641350 w 1079522"/>
                        <a:gd name="connsiteY27" fmla="*/ 324055 h 406605"/>
                        <a:gd name="connsiteX28" fmla="*/ 660400 w 1079522"/>
                        <a:gd name="connsiteY28" fmla="*/ 317705 h 406605"/>
                        <a:gd name="connsiteX29" fmla="*/ 711200 w 1079522"/>
                        <a:gd name="connsiteY29" fmla="*/ 305005 h 406605"/>
                        <a:gd name="connsiteX30" fmla="*/ 742950 w 1079522"/>
                        <a:gd name="connsiteY30" fmla="*/ 285955 h 406605"/>
                        <a:gd name="connsiteX31" fmla="*/ 762000 w 1079522"/>
                        <a:gd name="connsiteY31" fmla="*/ 279605 h 406605"/>
                        <a:gd name="connsiteX32" fmla="*/ 965200 w 1079522"/>
                        <a:gd name="connsiteY32" fmla="*/ 285955 h 406605"/>
                        <a:gd name="connsiteX33" fmla="*/ 1073150 w 1079522"/>
                        <a:gd name="connsiteY33" fmla="*/ 279605 h 406605"/>
                        <a:gd name="connsiteX34" fmla="*/ 1066800 w 1079522"/>
                        <a:gd name="connsiteY34" fmla="*/ 222455 h 406605"/>
                        <a:gd name="connsiteX35" fmla="*/ 1041400 w 1079522"/>
                        <a:gd name="connsiteY35" fmla="*/ 139905 h 406605"/>
                        <a:gd name="connsiteX36" fmla="*/ 1003300 w 1079522"/>
                        <a:gd name="connsiteY36" fmla="*/ 114505 h 406605"/>
                        <a:gd name="connsiteX37" fmla="*/ 939800 w 1079522"/>
                        <a:gd name="connsiteY37" fmla="*/ 120855 h 406605"/>
                        <a:gd name="connsiteX38" fmla="*/ 914400 w 1079522"/>
                        <a:gd name="connsiteY38" fmla="*/ 133555 h 406605"/>
                        <a:gd name="connsiteX39" fmla="*/ 876300 w 1079522"/>
                        <a:gd name="connsiteY39" fmla="*/ 89105 h 406605"/>
                        <a:gd name="connsiteX40" fmla="*/ 825500 w 1079522"/>
                        <a:gd name="connsiteY40" fmla="*/ 57355 h 406605"/>
                        <a:gd name="connsiteX41" fmla="*/ 800100 w 1079522"/>
                        <a:gd name="connsiteY41" fmla="*/ 38305 h 406605"/>
                        <a:gd name="connsiteX42" fmla="*/ 774700 w 1079522"/>
                        <a:gd name="connsiteY42" fmla="*/ 25605 h 406605"/>
                        <a:gd name="connsiteX43" fmla="*/ 755650 w 1079522"/>
                        <a:gd name="connsiteY43" fmla="*/ 12905 h 406605"/>
                        <a:gd name="connsiteX44" fmla="*/ 736600 w 1079522"/>
                        <a:gd name="connsiteY44" fmla="*/ 38305 h 406605"/>
                        <a:gd name="connsiteX45" fmla="*/ 730250 w 1079522"/>
                        <a:gd name="connsiteY45" fmla="*/ 70055 h 406605"/>
                        <a:gd name="connsiteX46" fmla="*/ 704850 w 1079522"/>
                        <a:gd name="connsiteY46" fmla="*/ 57355 h 406605"/>
                        <a:gd name="connsiteX47" fmla="*/ 596900 w 1079522"/>
                        <a:gd name="connsiteY47" fmla="*/ 38305 h 406605"/>
                        <a:gd name="connsiteX48" fmla="*/ 577850 w 1079522"/>
                        <a:gd name="connsiteY48" fmla="*/ 44655 h 406605"/>
                        <a:gd name="connsiteX49" fmla="*/ 558800 w 1079522"/>
                        <a:gd name="connsiteY49" fmla="*/ 63705 h 406605"/>
                        <a:gd name="connsiteX50" fmla="*/ 450850 w 1079522"/>
                        <a:gd name="connsiteY50" fmla="*/ 57355 h 406605"/>
                        <a:gd name="connsiteX51" fmla="*/ 425450 w 1079522"/>
                        <a:gd name="connsiteY51" fmla="*/ 51005 h 406605"/>
                        <a:gd name="connsiteX52" fmla="*/ 406400 w 1079522"/>
                        <a:gd name="connsiteY52" fmla="*/ 38305 h 406605"/>
                        <a:gd name="connsiteX53" fmla="*/ 368300 w 1079522"/>
                        <a:gd name="connsiteY53" fmla="*/ 31955 h 406605"/>
                        <a:gd name="connsiteX54" fmla="*/ 266700 w 1079522"/>
                        <a:gd name="connsiteY54" fmla="*/ 31955 h 406605"/>
                        <a:gd name="connsiteX55" fmla="*/ 247650 w 1079522"/>
                        <a:gd name="connsiteY55" fmla="*/ 19255 h 406605"/>
                        <a:gd name="connsiteX56" fmla="*/ 171450 w 1079522"/>
                        <a:gd name="connsiteY56" fmla="*/ 205 h 406605"/>
                        <a:gd name="connsiteX57" fmla="*/ 158750 w 1079522"/>
                        <a:gd name="connsiteY57" fmla="*/ 6555 h 4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79522" h="406605">
                          <a:moveTo>
                            <a:pt x="158750" y="6555"/>
                          </a:moveTo>
                          <a:cubicBezTo>
                            <a:pt x="148167" y="4438"/>
                            <a:pt x="137710" y="-1134"/>
                            <a:pt x="127000" y="205"/>
                          </a:cubicBezTo>
                          <a:cubicBezTo>
                            <a:pt x="117969" y="1334"/>
                            <a:pt x="92765" y="26986"/>
                            <a:pt x="88900" y="31955"/>
                          </a:cubicBezTo>
                          <a:cubicBezTo>
                            <a:pt x="79529" y="44003"/>
                            <a:pt x="71967" y="57355"/>
                            <a:pt x="63500" y="70055"/>
                          </a:cubicBezTo>
                          <a:cubicBezTo>
                            <a:pt x="59267" y="76405"/>
                            <a:pt x="57150" y="84872"/>
                            <a:pt x="50800" y="89105"/>
                          </a:cubicBezTo>
                          <a:lnTo>
                            <a:pt x="31750" y="101805"/>
                          </a:lnTo>
                          <a:cubicBezTo>
                            <a:pt x="14952" y="168996"/>
                            <a:pt x="37759" y="89873"/>
                            <a:pt x="12700" y="146255"/>
                          </a:cubicBezTo>
                          <a:cubicBezTo>
                            <a:pt x="7263" y="158488"/>
                            <a:pt x="0" y="184355"/>
                            <a:pt x="0" y="184355"/>
                          </a:cubicBezTo>
                          <a:cubicBezTo>
                            <a:pt x="4233" y="203405"/>
                            <a:pt x="7967" y="222573"/>
                            <a:pt x="12700" y="241505"/>
                          </a:cubicBezTo>
                          <a:cubicBezTo>
                            <a:pt x="14323" y="247999"/>
                            <a:pt x="18032" y="253939"/>
                            <a:pt x="19050" y="260555"/>
                          </a:cubicBezTo>
                          <a:cubicBezTo>
                            <a:pt x="22285" y="281580"/>
                            <a:pt x="23283" y="302888"/>
                            <a:pt x="25400" y="324055"/>
                          </a:cubicBezTo>
                          <a:cubicBezTo>
                            <a:pt x="46567" y="321938"/>
                            <a:pt x="68719" y="324432"/>
                            <a:pt x="88900" y="317705"/>
                          </a:cubicBezTo>
                          <a:cubicBezTo>
                            <a:pt x="119888" y="307376"/>
                            <a:pt x="120283" y="289772"/>
                            <a:pt x="133350" y="266905"/>
                          </a:cubicBezTo>
                          <a:cubicBezTo>
                            <a:pt x="137136" y="260279"/>
                            <a:pt x="141817" y="254205"/>
                            <a:pt x="146050" y="247855"/>
                          </a:cubicBezTo>
                          <a:cubicBezTo>
                            <a:pt x="147306" y="241577"/>
                            <a:pt x="153670" y="195277"/>
                            <a:pt x="165100" y="190705"/>
                          </a:cubicBezTo>
                          <a:cubicBezTo>
                            <a:pt x="172186" y="187871"/>
                            <a:pt x="177800" y="199172"/>
                            <a:pt x="184150" y="203405"/>
                          </a:cubicBezTo>
                          <a:cubicBezTo>
                            <a:pt x="194733" y="224572"/>
                            <a:pt x="207111" y="244933"/>
                            <a:pt x="215900" y="266905"/>
                          </a:cubicBezTo>
                          <a:cubicBezTo>
                            <a:pt x="220133" y="277488"/>
                            <a:pt x="223064" y="288691"/>
                            <a:pt x="228600" y="298655"/>
                          </a:cubicBezTo>
                          <a:cubicBezTo>
                            <a:pt x="245786" y="329590"/>
                            <a:pt x="250403" y="321146"/>
                            <a:pt x="273050" y="349455"/>
                          </a:cubicBezTo>
                          <a:cubicBezTo>
                            <a:pt x="333813" y="425408"/>
                            <a:pt x="269782" y="358887"/>
                            <a:pt x="317500" y="406605"/>
                          </a:cubicBezTo>
                          <a:cubicBezTo>
                            <a:pt x="328083" y="402372"/>
                            <a:pt x="339766" y="400228"/>
                            <a:pt x="349250" y="393905"/>
                          </a:cubicBezTo>
                          <a:cubicBezTo>
                            <a:pt x="445530" y="329718"/>
                            <a:pt x="313196" y="399232"/>
                            <a:pt x="400050" y="355805"/>
                          </a:cubicBezTo>
                          <a:cubicBezTo>
                            <a:pt x="404283" y="349455"/>
                            <a:pt x="406278" y="340800"/>
                            <a:pt x="412750" y="336755"/>
                          </a:cubicBezTo>
                          <a:cubicBezTo>
                            <a:pt x="433988" y="323481"/>
                            <a:pt x="465610" y="322892"/>
                            <a:pt x="488950" y="317705"/>
                          </a:cubicBezTo>
                          <a:cubicBezTo>
                            <a:pt x="495484" y="316253"/>
                            <a:pt x="501650" y="313472"/>
                            <a:pt x="508000" y="311355"/>
                          </a:cubicBezTo>
                          <a:cubicBezTo>
                            <a:pt x="520700" y="313472"/>
                            <a:pt x="533886" y="313634"/>
                            <a:pt x="546100" y="317705"/>
                          </a:cubicBezTo>
                          <a:cubicBezTo>
                            <a:pt x="553340" y="320118"/>
                            <a:pt x="557535" y="329897"/>
                            <a:pt x="565150" y="330405"/>
                          </a:cubicBezTo>
                          <a:cubicBezTo>
                            <a:pt x="590582" y="332100"/>
                            <a:pt x="615950" y="326172"/>
                            <a:pt x="641350" y="324055"/>
                          </a:cubicBezTo>
                          <a:cubicBezTo>
                            <a:pt x="647700" y="321938"/>
                            <a:pt x="653942" y="319466"/>
                            <a:pt x="660400" y="317705"/>
                          </a:cubicBezTo>
                          <a:cubicBezTo>
                            <a:pt x="677239" y="313112"/>
                            <a:pt x="711200" y="305005"/>
                            <a:pt x="711200" y="305005"/>
                          </a:cubicBezTo>
                          <a:cubicBezTo>
                            <a:pt x="721783" y="298655"/>
                            <a:pt x="731911" y="291475"/>
                            <a:pt x="742950" y="285955"/>
                          </a:cubicBezTo>
                          <a:cubicBezTo>
                            <a:pt x="748937" y="282962"/>
                            <a:pt x="755307" y="279605"/>
                            <a:pt x="762000" y="279605"/>
                          </a:cubicBezTo>
                          <a:cubicBezTo>
                            <a:pt x="829766" y="279605"/>
                            <a:pt x="897467" y="283838"/>
                            <a:pt x="965200" y="285955"/>
                          </a:cubicBezTo>
                          <a:cubicBezTo>
                            <a:pt x="1001183" y="283838"/>
                            <a:pt x="1042583" y="298709"/>
                            <a:pt x="1073150" y="279605"/>
                          </a:cubicBezTo>
                          <a:cubicBezTo>
                            <a:pt x="1089404" y="269446"/>
                            <a:pt x="1069789" y="241388"/>
                            <a:pt x="1066800" y="222455"/>
                          </a:cubicBezTo>
                          <a:cubicBezTo>
                            <a:pt x="1064062" y="205115"/>
                            <a:pt x="1062022" y="157950"/>
                            <a:pt x="1041400" y="139905"/>
                          </a:cubicBezTo>
                          <a:cubicBezTo>
                            <a:pt x="1029913" y="129854"/>
                            <a:pt x="1003300" y="114505"/>
                            <a:pt x="1003300" y="114505"/>
                          </a:cubicBezTo>
                          <a:cubicBezTo>
                            <a:pt x="982133" y="116622"/>
                            <a:pt x="959792" y="113585"/>
                            <a:pt x="939800" y="120855"/>
                          </a:cubicBezTo>
                          <a:cubicBezTo>
                            <a:pt x="899307" y="135580"/>
                            <a:pt x="971826" y="152697"/>
                            <a:pt x="914400" y="133555"/>
                          </a:cubicBezTo>
                          <a:cubicBezTo>
                            <a:pt x="899343" y="113479"/>
                            <a:pt x="894873" y="105025"/>
                            <a:pt x="876300" y="89105"/>
                          </a:cubicBezTo>
                          <a:cubicBezTo>
                            <a:pt x="837555" y="55895"/>
                            <a:pt x="865528" y="82373"/>
                            <a:pt x="825500" y="57355"/>
                          </a:cubicBezTo>
                          <a:cubicBezTo>
                            <a:pt x="816525" y="51746"/>
                            <a:pt x="809075" y="43914"/>
                            <a:pt x="800100" y="38305"/>
                          </a:cubicBezTo>
                          <a:cubicBezTo>
                            <a:pt x="792073" y="33288"/>
                            <a:pt x="782919" y="30301"/>
                            <a:pt x="774700" y="25605"/>
                          </a:cubicBezTo>
                          <a:cubicBezTo>
                            <a:pt x="768074" y="21819"/>
                            <a:pt x="762000" y="17138"/>
                            <a:pt x="755650" y="12905"/>
                          </a:cubicBezTo>
                          <a:cubicBezTo>
                            <a:pt x="749300" y="21372"/>
                            <a:pt x="740898" y="28634"/>
                            <a:pt x="736600" y="38305"/>
                          </a:cubicBezTo>
                          <a:cubicBezTo>
                            <a:pt x="732217" y="48168"/>
                            <a:pt x="739505" y="64502"/>
                            <a:pt x="730250" y="70055"/>
                          </a:cubicBezTo>
                          <a:cubicBezTo>
                            <a:pt x="722133" y="74925"/>
                            <a:pt x="713830" y="60348"/>
                            <a:pt x="704850" y="57355"/>
                          </a:cubicBezTo>
                          <a:cubicBezTo>
                            <a:pt x="661478" y="42898"/>
                            <a:pt x="642821" y="43407"/>
                            <a:pt x="596900" y="38305"/>
                          </a:cubicBezTo>
                          <a:cubicBezTo>
                            <a:pt x="590550" y="40422"/>
                            <a:pt x="583419" y="40942"/>
                            <a:pt x="577850" y="44655"/>
                          </a:cubicBezTo>
                          <a:cubicBezTo>
                            <a:pt x="570378" y="49636"/>
                            <a:pt x="567736" y="62811"/>
                            <a:pt x="558800" y="63705"/>
                          </a:cubicBezTo>
                          <a:cubicBezTo>
                            <a:pt x="522933" y="67292"/>
                            <a:pt x="486833" y="59472"/>
                            <a:pt x="450850" y="57355"/>
                          </a:cubicBezTo>
                          <a:cubicBezTo>
                            <a:pt x="442383" y="55238"/>
                            <a:pt x="433472" y="54443"/>
                            <a:pt x="425450" y="51005"/>
                          </a:cubicBezTo>
                          <a:cubicBezTo>
                            <a:pt x="418435" y="47999"/>
                            <a:pt x="413640" y="40718"/>
                            <a:pt x="406400" y="38305"/>
                          </a:cubicBezTo>
                          <a:cubicBezTo>
                            <a:pt x="394186" y="34234"/>
                            <a:pt x="381000" y="34072"/>
                            <a:pt x="368300" y="31955"/>
                          </a:cubicBezTo>
                          <a:cubicBezTo>
                            <a:pt x="329533" y="35832"/>
                            <a:pt x="303059" y="44075"/>
                            <a:pt x="266700" y="31955"/>
                          </a:cubicBezTo>
                          <a:cubicBezTo>
                            <a:pt x="259460" y="29542"/>
                            <a:pt x="254624" y="22355"/>
                            <a:pt x="247650" y="19255"/>
                          </a:cubicBezTo>
                          <a:cubicBezTo>
                            <a:pt x="217461" y="5838"/>
                            <a:pt x="203398" y="5530"/>
                            <a:pt x="171450" y="205"/>
                          </a:cubicBezTo>
                          <a:lnTo>
                            <a:pt x="158750" y="6555"/>
                          </a:lnTo>
                          <a:close/>
                        </a:path>
                      </a:pathLst>
                    </a:custGeom>
                    <a:blipFill>
                      <a:blip r:embed="rId3" cstate="print">
                        <a:duotone>
                          <a:prstClr val="black"/>
                          <a:schemeClr val="tx1">
                            <a:tint val="45000"/>
                            <a:satMod val="400000"/>
                          </a:schemeClr>
                        </a:duotone>
                      </a:blip>
                      <a:tile tx="0" ty="0" sx="100000" sy="100000" flip="none" algn="tl"/>
                    </a:blipFill>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Freeform 33"/>
                    <p:cNvSpPr/>
                    <p:nvPr/>
                  </p:nvSpPr>
                  <p:spPr>
                    <a:xfrm>
                      <a:off x="1665468" y="3300437"/>
                      <a:ext cx="1412693" cy="451743"/>
                    </a:xfrm>
                    <a:custGeom>
                      <a:avLst/>
                      <a:gdLst>
                        <a:gd name="connsiteX0" fmla="*/ 630266 w 1412693"/>
                        <a:gd name="connsiteY0" fmla="*/ 666 h 451743"/>
                        <a:gd name="connsiteX1" fmla="*/ 587403 w 1412693"/>
                        <a:gd name="connsiteY1" fmla="*/ 72103 h 451743"/>
                        <a:gd name="connsiteX2" fmla="*/ 58766 w 1412693"/>
                        <a:gd name="connsiteY2" fmla="*/ 157828 h 451743"/>
                        <a:gd name="connsiteX3" fmla="*/ 39716 w 1412693"/>
                        <a:gd name="connsiteY3" fmla="*/ 391191 h 451743"/>
                        <a:gd name="connsiteX4" fmla="*/ 296891 w 1412693"/>
                        <a:gd name="connsiteY4" fmla="*/ 448341 h 451743"/>
                        <a:gd name="connsiteX5" fmla="*/ 606453 w 1412693"/>
                        <a:gd name="connsiteY5" fmla="*/ 357853 h 451743"/>
                        <a:gd name="connsiteX6" fmla="*/ 820766 w 1412693"/>
                        <a:gd name="connsiteY6" fmla="*/ 448341 h 451743"/>
                        <a:gd name="connsiteX7" fmla="*/ 1173191 w 1412693"/>
                        <a:gd name="connsiteY7" fmla="*/ 424528 h 451743"/>
                        <a:gd name="connsiteX8" fmla="*/ 1401791 w 1412693"/>
                        <a:gd name="connsiteY8" fmla="*/ 348328 h 451743"/>
                        <a:gd name="connsiteX9" fmla="*/ 1339878 w 1412693"/>
                        <a:gd name="connsiteY9" fmla="*/ 181641 h 451743"/>
                        <a:gd name="connsiteX10" fmla="*/ 1025553 w 1412693"/>
                        <a:gd name="connsiteY10" fmla="*/ 176878 h 451743"/>
                        <a:gd name="connsiteX11" fmla="*/ 663603 w 1412693"/>
                        <a:gd name="connsiteY11" fmla="*/ 43528 h 451743"/>
                        <a:gd name="connsiteX12" fmla="*/ 630266 w 1412693"/>
                        <a:gd name="connsiteY12" fmla="*/ 666 h 45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693" h="451743">
                          <a:moveTo>
                            <a:pt x="630266" y="666"/>
                          </a:moveTo>
                          <a:cubicBezTo>
                            <a:pt x="617566" y="5429"/>
                            <a:pt x="682653" y="45909"/>
                            <a:pt x="587403" y="72103"/>
                          </a:cubicBezTo>
                          <a:cubicBezTo>
                            <a:pt x="492153" y="98297"/>
                            <a:pt x="150047" y="104647"/>
                            <a:pt x="58766" y="157828"/>
                          </a:cubicBezTo>
                          <a:cubicBezTo>
                            <a:pt x="-32515" y="211009"/>
                            <a:pt x="28" y="342772"/>
                            <a:pt x="39716" y="391191"/>
                          </a:cubicBezTo>
                          <a:cubicBezTo>
                            <a:pt x="79404" y="439610"/>
                            <a:pt x="202435" y="453897"/>
                            <a:pt x="296891" y="448341"/>
                          </a:cubicBezTo>
                          <a:cubicBezTo>
                            <a:pt x="391347" y="442785"/>
                            <a:pt x="519141" y="357853"/>
                            <a:pt x="606453" y="357853"/>
                          </a:cubicBezTo>
                          <a:cubicBezTo>
                            <a:pt x="693765" y="357853"/>
                            <a:pt x="726310" y="437229"/>
                            <a:pt x="820766" y="448341"/>
                          </a:cubicBezTo>
                          <a:cubicBezTo>
                            <a:pt x="915222" y="459453"/>
                            <a:pt x="1076354" y="441197"/>
                            <a:pt x="1173191" y="424528"/>
                          </a:cubicBezTo>
                          <a:cubicBezTo>
                            <a:pt x="1270028" y="407859"/>
                            <a:pt x="1374010" y="388809"/>
                            <a:pt x="1401791" y="348328"/>
                          </a:cubicBezTo>
                          <a:cubicBezTo>
                            <a:pt x="1429572" y="307847"/>
                            <a:pt x="1402584" y="210216"/>
                            <a:pt x="1339878" y="181641"/>
                          </a:cubicBezTo>
                          <a:cubicBezTo>
                            <a:pt x="1277172" y="153066"/>
                            <a:pt x="1138265" y="199897"/>
                            <a:pt x="1025553" y="176878"/>
                          </a:cubicBezTo>
                          <a:cubicBezTo>
                            <a:pt x="912841" y="153859"/>
                            <a:pt x="729484" y="69722"/>
                            <a:pt x="663603" y="43528"/>
                          </a:cubicBezTo>
                          <a:cubicBezTo>
                            <a:pt x="597722" y="17334"/>
                            <a:pt x="642966" y="-4097"/>
                            <a:pt x="630266" y="666"/>
                          </a:cubicBezTo>
                          <a:close/>
                        </a:path>
                      </a:pathLst>
                    </a:cu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16200000" scaled="1"/>
                      <a:tileRect/>
                    </a:gradFill>
                    <a:ln>
                      <a:noFill/>
                    </a:ln>
                    <a:effectLst>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
              <p:nvSpPr>
                <p:cNvPr id="39" name="Freeform 38"/>
                <p:cNvSpPr/>
                <p:nvPr/>
              </p:nvSpPr>
              <p:spPr>
                <a:xfrm>
                  <a:off x="3076575" y="2773587"/>
                  <a:ext cx="566738" cy="804863"/>
                </a:xfrm>
                <a:custGeom>
                  <a:avLst/>
                  <a:gdLst>
                    <a:gd name="connsiteX0" fmla="*/ 176213 w 566738"/>
                    <a:gd name="connsiteY0" fmla="*/ 804863 h 804863"/>
                    <a:gd name="connsiteX1" fmla="*/ 561975 w 566738"/>
                    <a:gd name="connsiteY1" fmla="*/ 728663 h 804863"/>
                    <a:gd name="connsiteX2" fmla="*/ 0 w 566738"/>
                    <a:gd name="connsiteY2" fmla="*/ 561975 h 804863"/>
                    <a:gd name="connsiteX3" fmla="*/ 566738 w 566738"/>
                    <a:gd name="connsiteY3" fmla="*/ 461963 h 804863"/>
                    <a:gd name="connsiteX4" fmla="*/ 4763 w 566738"/>
                    <a:gd name="connsiteY4" fmla="*/ 338138 h 804863"/>
                    <a:gd name="connsiteX5" fmla="*/ 471488 w 566738"/>
                    <a:gd name="connsiteY5" fmla="*/ 147638 h 804863"/>
                    <a:gd name="connsiteX6" fmla="*/ 233363 w 566738"/>
                    <a:gd name="connsiteY6" fmla="*/ 0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38" h="804863">
                      <a:moveTo>
                        <a:pt x="176213" y="804863"/>
                      </a:moveTo>
                      <a:cubicBezTo>
                        <a:pt x="383778" y="787003"/>
                        <a:pt x="591344" y="769144"/>
                        <a:pt x="561975" y="728663"/>
                      </a:cubicBezTo>
                      <a:cubicBezTo>
                        <a:pt x="532606" y="688182"/>
                        <a:pt x="-794" y="606425"/>
                        <a:pt x="0" y="561975"/>
                      </a:cubicBezTo>
                      <a:cubicBezTo>
                        <a:pt x="794" y="517525"/>
                        <a:pt x="565944" y="499269"/>
                        <a:pt x="566738" y="461963"/>
                      </a:cubicBezTo>
                      <a:cubicBezTo>
                        <a:pt x="567532" y="424657"/>
                        <a:pt x="20638" y="390525"/>
                        <a:pt x="4763" y="338138"/>
                      </a:cubicBezTo>
                      <a:cubicBezTo>
                        <a:pt x="-11112" y="285751"/>
                        <a:pt x="433388" y="203994"/>
                        <a:pt x="471488" y="147638"/>
                      </a:cubicBezTo>
                      <a:cubicBezTo>
                        <a:pt x="509588" y="91282"/>
                        <a:pt x="371475" y="45641"/>
                        <a:pt x="233363" y="0"/>
                      </a:cubicBezTo>
                    </a:path>
                  </a:pathLst>
                </a:custGeom>
                <a:ln w="28575" cap="rnd">
                  <a:gradFill>
                    <a:gsLst>
                      <a:gs pos="0">
                        <a:schemeClr val="bg1">
                          <a:lumMod val="75000"/>
                        </a:schemeClr>
                      </a:gs>
                      <a:gs pos="19000">
                        <a:schemeClr val="tx1">
                          <a:lumMod val="50000"/>
                          <a:lumOff val="50000"/>
                        </a:schemeClr>
                      </a:gs>
                      <a:gs pos="83000">
                        <a:schemeClr val="tx1">
                          <a:lumMod val="50000"/>
                          <a:lumOff val="50000"/>
                        </a:schemeClr>
                      </a:gs>
                      <a:gs pos="100000">
                        <a:schemeClr val="bg1">
                          <a:lumMod val="85000"/>
                        </a:schemeClr>
                      </a:gs>
                    </a:gsLst>
                    <a:lin ang="5400000" scaled="1"/>
                  </a:gra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
            <p:nvSpPr>
              <p:cNvPr id="40" name="TextBox 39"/>
              <p:cNvSpPr txBox="1"/>
              <p:nvPr/>
            </p:nvSpPr>
            <p:spPr>
              <a:xfrm>
                <a:off x="4369256" y="2477675"/>
                <a:ext cx="593432" cy="584775"/>
              </a:xfrm>
              <a:prstGeom prst="rect">
                <a:avLst/>
              </a:prstGeom>
              <a:noFill/>
            </p:spPr>
            <p:txBody>
              <a:bodyPr wrap="none" rtlCol="0">
                <a:spAutoFit/>
              </a:bodyPr>
              <a:lstStyle/>
              <a:p>
                <a:r>
                  <a:rPr lang="en-US" sz="3200" dirty="0" smtClean="0"/>
                  <a:t>???</a:t>
                </a:r>
                <a:endParaRPr lang="en-US" sz="3200" dirty="0"/>
              </a:p>
            </p:txBody>
          </p:sp>
          <p:sp>
            <p:nvSpPr>
              <p:cNvPr id="5" name="Rectangle 4"/>
              <p:cNvSpPr/>
              <p:nvPr/>
            </p:nvSpPr>
            <p:spPr>
              <a:xfrm>
                <a:off x="4292847" y="3673901"/>
                <a:ext cx="698500" cy="1148596"/>
              </a:xfrm>
              <a:prstGeom prst="rect">
                <a:avLst/>
              </a:prstGeom>
              <a:solidFill>
                <a:schemeClr val="bg2"/>
              </a:solidFill>
              <a:ln>
                <a:solidFill>
                  <a:schemeClr val="bg2">
                    <a:lumMod val="75000"/>
                  </a:schemeClr>
                </a:solidFill>
              </a:ln>
              <a:scene3d>
                <a:camera prst="isometricTopUp">
                  <a:rot lat="21353588" lon="3557857" rev="1750103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Spinach and Mushroom Crepes</a:t>
                </a:r>
              </a:p>
              <a:p>
                <a:pPr algn="ctr"/>
                <a:endParaRPr lang="en-US" sz="700" dirty="0"/>
              </a:p>
              <a:p>
                <a:r>
                  <a:rPr lang="en-US" sz="700" dirty="0" smtClean="0"/>
                  <a:t>1. Chop mushrooms</a:t>
                </a:r>
              </a:p>
              <a:p>
                <a:r>
                  <a:rPr lang="en-US" sz="700" dirty="0" smtClean="0"/>
                  <a:t>2. Chop onions and caramelize</a:t>
                </a:r>
              </a:p>
              <a:p>
                <a:pPr algn="ctr"/>
                <a:endParaRPr lang="en-US" sz="700" dirty="0"/>
              </a:p>
            </p:txBody>
          </p:sp>
          <p:sp>
            <p:nvSpPr>
              <p:cNvPr id="7" name="Oval 6"/>
              <p:cNvSpPr/>
              <p:nvPr/>
            </p:nvSpPr>
            <p:spPr>
              <a:xfrm>
                <a:off x="4844481" y="3930510"/>
                <a:ext cx="339240" cy="353327"/>
              </a:xfrm>
              <a:prstGeom prst="ellipse">
                <a:avLst/>
              </a:prstGeom>
              <a:gradFill flip="none" rotWithShape="1">
                <a:gsLst>
                  <a:gs pos="0">
                    <a:srgbClr val="960000"/>
                  </a:gs>
                  <a:gs pos="1000">
                    <a:srgbClr val="AA0000"/>
                  </a:gs>
                  <a:gs pos="100000">
                    <a:srgbClr val="EE0000"/>
                  </a:gs>
                </a:gsLst>
                <a:path path="circle">
                  <a:fillToRect l="100000" t="100000"/>
                </a:path>
                <a:tileRect r="-100000" b="-100000"/>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flipV="1">
                <a:off x="4998629" y="3916485"/>
                <a:ext cx="140569" cy="45719"/>
              </a:xfrm>
              <a:prstGeom prst="ellipse">
                <a:avLst/>
              </a:prstGeom>
              <a:gradFill flip="none" rotWithShape="1">
                <a:gsLst>
                  <a:gs pos="0">
                    <a:srgbClr val="627044">
                      <a:shade val="30000"/>
                      <a:satMod val="115000"/>
                    </a:srgbClr>
                  </a:gs>
                  <a:gs pos="50000">
                    <a:srgbClr val="627044">
                      <a:shade val="67500"/>
                      <a:satMod val="115000"/>
                    </a:srgbClr>
                  </a:gs>
                  <a:gs pos="100000">
                    <a:srgbClr val="627044">
                      <a:shade val="100000"/>
                      <a:satMod val="115000"/>
                    </a:srgb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flipV="1">
                <a:off x="4892742" y="3930333"/>
                <a:ext cx="140569" cy="45719"/>
              </a:xfrm>
              <a:prstGeom prst="ellipse">
                <a:avLst/>
              </a:prstGeom>
              <a:solidFill>
                <a:srgbClr val="62704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Rectangle 44"/>
              <p:cNvSpPr/>
              <p:nvPr/>
            </p:nvSpPr>
            <p:spPr>
              <a:xfrm>
                <a:off x="6816543" y="4407054"/>
                <a:ext cx="698500" cy="1148596"/>
              </a:xfrm>
              <a:prstGeom prst="rect">
                <a:avLst/>
              </a:prstGeom>
              <a:solidFill>
                <a:schemeClr val="bg2"/>
              </a:solidFill>
              <a:ln>
                <a:solidFill>
                  <a:schemeClr val="bg2">
                    <a:lumMod val="75000"/>
                  </a:schemeClr>
                </a:solidFill>
              </a:ln>
              <a:scene3d>
                <a:camera prst="isometricTopUp">
                  <a:rot lat="18934004" lon="18677883" rev="2083758"/>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Spinach and Mushroom Crepes</a:t>
                </a:r>
              </a:p>
              <a:p>
                <a:pPr algn="ctr"/>
                <a:endParaRPr lang="en-US" sz="700" dirty="0"/>
              </a:p>
              <a:p>
                <a:r>
                  <a:rPr lang="en-US" sz="700" dirty="0" smtClean="0"/>
                  <a:t>1. Chop mushrooms</a:t>
                </a:r>
              </a:p>
              <a:p>
                <a:r>
                  <a:rPr lang="en-US" sz="700" dirty="0" smtClean="0"/>
                  <a:t>2. Chop onions and caramelize</a:t>
                </a:r>
              </a:p>
              <a:p>
                <a:pPr algn="ctr"/>
                <a:endParaRPr lang="en-US" sz="700" dirty="0"/>
              </a:p>
            </p:txBody>
          </p:sp>
          <p:sp>
            <p:nvSpPr>
              <p:cNvPr id="46" name="Rectangle 45"/>
              <p:cNvSpPr/>
              <p:nvPr/>
            </p:nvSpPr>
            <p:spPr>
              <a:xfrm>
                <a:off x="7029235" y="4235651"/>
                <a:ext cx="698500" cy="1148596"/>
              </a:xfrm>
              <a:prstGeom prst="rect">
                <a:avLst/>
              </a:prstGeom>
              <a:solidFill>
                <a:schemeClr val="bg2"/>
              </a:solidFill>
              <a:ln>
                <a:solidFill>
                  <a:schemeClr val="bg2">
                    <a:lumMod val="75000"/>
                  </a:schemeClr>
                </a:solidFill>
              </a:ln>
              <a:scene3d>
                <a:camera prst="isometricTopUp">
                  <a:rot lat="18324152" lon="1831425" rev="19063618"/>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Rice Pilaf with Onions</a:t>
                </a:r>
              </a:p>
              <a:p>
                <a:pPr algn="ctr"/>
                <a:endParaRPr lang="en-US" sz="700" dirty="0"/>
              </a:p>
              <a:p>
                <a:r>
                  <a:rPr lang="en-US" sz="700" dirty="0" smtClean="0"/>
                  <a:t>1. Chop mushrooms</a:t>
                </a:r>
              </a:p>
              <a:p>
                <a:r>
                  <a:rPr lang="en-US" sz="700" dirty="0" smtClean="0"/>
                  <a:t>2. Chop onions and caramelize</a:t>
                </a:r>
              </a:p>
              <a:p>
                <a:pPr algn="ctr"/>
                <a:endParaRPr lang="en-US" sz="700" dirty="0"/>
              </a:p>
            </p:txBody>
          </p:sp>
          <p:grpSp>
            <p:nvGrpSpPr>
              <p:cNvPr id="6" name="Group 5"/>
              <p:cNvGrpSpPr/>
              <p:nvPr/>
            </p:nvGrpSpPr>
            <p:grpSpPr>
              <a:xfrm flipH="1">
                <a:off x="4136614" y="3019403"/>
                <a:ext cx="1534711" cy="3414521"/>
                <a:chOff x="5435565" y="3039010"/>
                <a:chExt cx="1534711" cy="3414521"/>
              </a:xfrm>
            </p:grpSpPr>
            <p:sp>
              <p:nvSpPr>
                <p:cNvPr id="9"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435565" y="4095858"/>
                  <a:ext cx="995984" cy="49646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 name="connsiteX0" fmla="*/ 2272450 w 2272450"/>
                    <a:gd name="connsiteY0" fmla="*/ 0 h 650805"/>
                    <a:gd name="connsiteX1" fmla="*/ 1634866 w 2272450"/>
                    <a:gd name="connsiteY1" fmla="*/ 649480 h 650805"/>
                    <a:gd name="connsiteX2" fmla="*/ 523 w 2272450"/>
                    <a:gd name="connsiteY2" fmla="*/ 309418 h 650805"/>
                    <a:gd name="connsiteX0" fmla="*/ 2272549 w 2272549"/>
                    <a:gd name="connsiteY0" fmla="*/ 0 h 724896"/>
                    <a:gd name="connsiteX1" fmla="*/ 1424808 w 2272549"/>
                    <a:gd name="connsiteY1" fmla="*/ 723741 h 724896"/>
                    <a:gd name="connsiteX2" fmla="*/ 622 w 2272549"/>
                    <a:gd name="connsiteY2" fmla="*/ 309418 h 724896"/>
                    <a:gd name="connsiteX0" fmla="*/ 2271927 w 2271927"/>
                    <a:gd name="connsiteY0" fmla="*/ 0 h 726774"/>
                    <a:gd name="connsiteX1" fmla="*/ 1424186 w 2271927"/>
                    <a:gd name="connsiteY1" fmla="*/ 723741 h 726774"/>
                    <a:gd name="connsiteX2" fmla="*/ 0 w 2271927"/>
                    <a:gd name="connsiteY2" fmla="*/ 309418 h 726774"/>
                    <a:gd name="connsiteX0" fmla="*/ 2354489 w 2354489"/>
                    <a:gd name="connsiteY0" fmla="*/ 0 h 725743"/>
                    <a:gd name="connsiteX1" fmla="*/ 1506748 w 2354489"/>
                    <a:gd name="connsiteY1" fmla="*/ 723741 h 725743"/>
                    <a:gd name="connsiteX2" fmla="*/ 0 w 2354489"/>
                    <a:gd name="connsiteY2" fmla="*/ 193387 h 725743"/>
                  </a:gdLst>
                  <a:ahLst/>
                  <a:cxnLst>
                    <a:cxn ang="0">
                      <a:pos x="connsiteX0" y="connsiteY0"/>
                    </a:cxn>
                    <a:cxn ang="0">
                      <a:pos x="connsiteX1" y="connsiteY1"/>
                    </a:cxn>
                    <a:cxn ang="0">
                      <a:pos x="connsiteX2" y="connsiteY2"/>
                    </a:cxn>
                  </a:cxnLst>
                  <a:rect l="l" t="t" r="r" b="b"/>
                  <a:pathLst>
                    <a:path w="2354489" h="725743">
                      <a:moveTo>
                        <a:pt x="2354489" y="0"/>
                      </a:moveTo>
                      <a:cubicBezTo>
                        <a:pt x="2115918" y="64093"/>
                        <a:pt x="1880399" y="693831"/>
                        <a:pt x="1506748" y="723741"/>
                      </a:cubicBezTo>
                      <a:cubicBezTo>
                        <a:pt x="1133097" y="753651"/>
                        <a:pt x="164880" y="442542"/>
                        <a:pt x="0" y="19338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384180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60000" fill="hold"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par>
                                <p:cTn id="9" presetID="2" presetClass="exit" presetSubtype="8" accel="60000" fill="hold" grpId="0" nodeType="with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ppt_y"/>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a:t>What Problems Are We Solving?</a:t>
            </a:r>
          </a:p>
        </p:txBody>
      </p:sp>
      <p:sp>
        <p:nvSpPr>
          <p:cNvPr id="4" name="Text Placeholder 3"/>
          <p:cNvSpPr>
            <a:spLocks noGrp="1"/>
          </p:cNvSpPr>
          <p:nvPr>
            <p:ph type="body" sz="quarter" idx="14"/>
          </p:nvPr>
        </p:nvSpPr>
        <p:spPr>
          <a:xfrm>
            <a:off x="633315" y="1835395"/>
            <a:ext cx="7886700" cy="727076"/>
          </a:xfrm>
        </p:spPr>
        <p:txBody>
          <a:bodyPr>
            <a:normAutofit fontScale="85000" lnSpcReduction="20000"/>
          </a:bodyPr>
          <a:lstStyle/>
          <a:p>
            <a:r>
              <a:rPr lang="en-US" dirty="0" smtClean="0"/>
              <a:t>Sometimes you leave things in your fridge for too long.</a:t>
            </a:r>
            <a:endParaRPr lang="en-US" dirty="0"/>
          </a:p>
        </p:txBody>
      </p:sp>
      <p:grpSp>
        <p:nvGrpSpPr>
          <p:cNvPr id="8" name="Group 7"/>
          <p:cNvGrpSpPr/>
          <p:nvPr/>
        </p:nvGrpSpPr>
        <p:grpSpPr>
          <a:xfrm>
            <a:off x="2230500" y="2707177"/>
            <a:ext cx="5141710" cy="3886791"/>
            <a:chOff x="2230500" y="2707177"/>
            <a:chExt cx="5141710" cy="3886791"/>
          </a:xfrm>
        </p:grpSpPr>
        <p:sp>
          <p:nvSpPr>
            <p:cNvPr id="14" name="Rectangle 13"/>
            <p:cNvSpPr/>
            <p:nvPr/>
          </p:nvSpPr>
          <p:spPr>
            <a:xfrm>
              <a:off x="2243414" y="3866920"/>
              <a:ext cx="2340646" cy="333129"/>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2243414" y="4045966"/>
              <a:ext cx="2340646" cy="2061082"/>
            </a:xfrm>
            <a:prstGeom prst="rect">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2243415" y="2707177"/>
              <a:ext cx="2340646" cy="129172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4385567" y="2905457"/>
              <a:ext cx="85072" cy="8702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2"/>
            <p:cNvGrpSpPr/>
            <p:nvPr/>
          </p:nvGrpSpPr>
          <p:grpSpPr>
            <a:xfrm>
              <a:off x="2230500" y="4033484"/>
              <a:ext cx="2290357" cy="2312409"/>
              <a:chOff x="2321732" y="4271881"/>
              <a:chExt cx="2637054" cy="2322087"/>
            </a:xfrm>
            <a:scene3d>
              <a:camera prst="isometricLeftDown">
                <a:rot lat="1486833" lon="626213" rev="0"/>
              </a:camera>
              <a:lightRig rig="threePt" dir="t"/>
            </a:scene3d>
          </p:grpSpPr>
          <p:sp>
            <p:nvSpPr>
              <p:cNvPr id="16" name="Rectangle 15"/>
              <p:cNvSpPr/>
              <p:nvPr/>
            </p:nvSpPr>
            <p:spPr>
              <a:xfrm>
                <a:off x="2321732" y="4271881"/>
                <a:ext cx="2637054" cy="232208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p:cNvSpPr/>
              <p:nvPr/>
            </p:nvSpPr>
            <p:spPr>
              <a:xfrm>
                <a:off x="4735156" y="4464378"/>
                <a:ext cx="95845" cy="19840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5889189" y="3179447"/>
              <a:ext cx="1483021" cy="3414521"/>
              <a:chOff x="5482964" y="3039010"/>
              <a:chExt cx="1483021" cy="3414521"/>
            </a:xfrm>
          </p:grpSpPr>
          <p:sp>
            <p:nvSpPr>
              <p:cNvPr id="21"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flipV="1">
                <a:off x="6431548" y="3704419"/>
                <a:ext cx="534437" cy="397551"/>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534437 w 534437"/>
                  <a:gd name="connsiteY0" fmla="*/ 0 h 915617"/>
                  <a:gd name="connsiteX1" fmla="*/ 4597 w 534437"/>
                  <a:gd name="connsiteY1" fmla="*/ 495655 h 915617"/>
                  <a:gd name="connsiteX2" fmla="*/ 444992 w 534437"/>
                  <a:gd name="connsiteY2" fmla="*/ 915617 h 915617"/>
                </a:gdLst>
                <a:ahLst/>
                <a:cxnLst>
                  <a:cxn ang="0">
                    <a:pos x="connsiteX0" y="connsiteY0"/>
                  </a:cxn>
                  <a:cxn ang="0">
                    <a:pos x="connsiteX1" y="connsiteY1"/>
                  </a:cxn>
                  <a:cxn ang="0">
                    <a:pos x="connsiteX2" y="connsiteY2"/>
                  </a:cxn>
                </a:cxnLst>
                <a:rect l="l" t="t" r="r" b="b"/>
                <a:pathLst>
                  <a:path w="534437" h="915617">
                    <a:moveTo>
                      <a:pt x="534437" y="0"/>
                    </a:moveTo>
                    <a:cubicBezTo>
                      <a:pt x="295866" y="64093"/>
                      <a:pt x="60145" y="329012"/>
                      <a:pt x="4597" y="495655"/>
                    </a:cubicBezTo>
                    <a:cubicBezTo>
                      <a:pt x="-50951" y="662298"/>
                      <a:pt x="414726" y="798112"/>
                      <a:pt x="444992" y="91561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964" y="4095858"/>
                <a:ext cx="948585" cy="445018"/>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Lst>
                <a:ahLst/>
                <a:cxnLst>
                  <a:cxn ang="0">
                    <a:pos x="connsiteX0" y="connsiteY0"/>
                  </a:cxn>
                  <a:cxn ang="0">
                    <a:pos x="connsiteX1" y="connsiteY1"/>
                  </a:cxn>
                  <a:cxn ang="0">
                    <a:pos x="connsiteX2" y="connsiteY2"/>
                  </a:cxn>
                </a:cxnLst>
                <a:rect l="l" t="t" r="r" b="b"/>
                <a:pathLst>
                  <a:path w="2242439" h="650535">
                    <a:moveTo>
                      <a:pt x="2242439" y="0"/>
                    </a:moveTo>
                    <a:cubicBezTo>
                      <a:pt x="2003868" y="64093"/>
                      <a:pt x="1978506" y="619570"/>
                      <a:pt x="1604855" y="649480"/>
                    </a:cubicBezTo>
                    <a:cubicBezTo>
                      <a:pt x="1231204" y="679390"/>
                      <a:pt x="-29731" y="61958"/>
                      <a:pt x="535"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6"/>
            <p:cNvSpPr/>
            <p:nvPr/>
          </p:nvSpPr>
          <p:spPr>
            <a:xfrm>
              <a:off x="4965474" y="4901923"/>
              <a:ext cx="721469" cy="311152"/>
            </a:xfrm>
            <a:custGeom>
              <a:avLst/>
              <a:gdLst>
                <a:gd name="connsiteX0" fmla="*/ 216 w 800721"/>
                <a:gd name="connsiteY0" fmla="*/ 667748 h 854086"/>
                <a:gd name="connsiteX1" fmla="*/ 368516 w 800721"/>
                <a:gd name="connsiteY1" fmla="*/ 718548 h 854086"/>
                <a:gd name="connsiteX2" fmla="*/ 425666 w 800721"/>
                <a:gd name="connsiteY2" fmla="*/ 401048 h 854086"/>
                <a:gd name="connsiteX3" fmla="*/ 616166 w 800721"/>
                <a:gd name="connsiteY3" fmla="*/ 401048 h 854086"/>
                <a:gd name="connsiteX4" fmla="*/ 793966 w 800721"/>
                <a:gd name="connsiteY4" fmla="*/ 998 h 854086"/>
                <a:gd name="connsiteX5" fmla="*/ 736816 w 800721"/>
                <a:gd name="connsiteY5" fmla="*/ 534398 h 854086"/>
                <a:gd name="connsiteX6" fmla="*/ 489166 w 800721"/>
                <a:gd name="connsiteY6" fmla="*/ 528048 h 854086"/>
                <a:gd name="connsiteX7" fmla="*/ 425666 w 800721"/>
                <a:gd name="connsiteY7" fmla="*/ 851898 h 854086"/>
                <a:gd name="connsiteX8" fmla="*/ 216 w 800721"/>
                <a:gd name="connsiteY8" fmla="*/ 667748 h 854086"/>
                <a:gd name="connsiteX0" fmla="*/ 211 w 800716"/>
                <a:gd name="connsiteY0" fmla="*/ 667756 h 854094"/>
                <a:gd name="connsiteX1" fmla="*/ 368511 w 800716"/>
                <a:gd name="connsiteY1" fmla="*/ 718556 h 854094"/>
                <a:gd name="connsiteX2" fmla="*/ 368511 w 800716"/>
                <a:gd name="connsiteY2" fmla="*/ 420106 h 854094"/>
                <a:gd name="connsiteX3" fmla="*/ 616161 w 800716"/>
                <a:gd name="connsiteY3" fmla="*/ 401056 h 854094"/>
                <a:gd name="connsiteX4" fmla="*/ 793961 w 800716"/>
                <a:gd name="connsiteY4" fmla="*/ 1006 h 854094"/>
                <a:gd name="connsiteX5" fmla="*/ 736811 w 800716"/>
                <a:gd name="connsiteY5" fmla="*/ 534406 h 854094"/>
                <a:gd name="connsiteX6" fmla="*/ 489161 w 800716"/>
                <a:gd name="connsiteY6" fmla="*/ 528056 h 854094"/>
                <a:gd name="connsiteX7" fmla="*/ 425661 w 800716"/>
                <a:gd name="connsiteY7" fmla="*/ 851906 h 854094"/>
                <a:gd name="connsiteX8" fmla="*/ 211 w 800716"/>
                <a:gd name="connsiteY8" fmla="*/ 667756 h 854094"/>
                <a:gd name="connsiteX0" fmla="*/ 211 w 798593"/>
                <a:gd name="connsiteY0" fmla="*/ 668115 h 854453"/>
                <a:gd name="connsiteX1" fmla="*/ 368511 w 798593"/>
                <a:gd name="connsiteY1" fmla="*/ 718915 h 854453"/>
                <a:gd name="connsiteX2" fmla="*/ 368511 w 798593"/>
                <a:gd name="connsiteY2" fmla="*/ 420465 h 854453"/>
                <a:gd name="connsiteX3" fmla="*/ 647911 w 798593"/>
                <a:gd name="connsiteY3" fmla="*/ 382365 h 854453"/>
                <a:gd name="connsiteX4" fmla="*/ 793961 w 798593"/>
                <a:gd name="connsiteY4" fmla="*/ 1365 h 854453"/>
                <a:gd name="connsiteX5" fmla="*/ 736811 w 798593"/>
                <a:gd name="connsiteY5" fmla="*/ 534765 h 854453"/>
                <a:gd name="connsiteX6" fmla="*/ 489161 w 798593"/>
                <a:gd name="connsiteY6" fmla="*/ 528415 h 854453"/>
                <a:gd name="connsiteX7" fmla="*/ 425661 w 798593"/>
                <a:gd name="connsiteY7" fmla="*/ 852265 h 854453"/>
                <a:gd name="connsiteX8" fmla="*/ 211 w 798593"/>
                <a:gd name="connsiteY8" fmla="*/ 668115 h 854453"/>
                <a:gd name="connsiteX0" fmla="*/ 211 w 796761"/>
                <a:gd name="connsiteY0" fmla="*/ 667114 h 853452"/>
                <a:gd name="connsiteX1" fmla="*/ 368511 w 796761"/>
                <a:gd name="connsiteY1" fmla="*/ 717914 h 853452"/>
                <a:gd name="connsiteX2" fmla="*/ 368511 w 796761"/>
                <a:gd name="connsiteY2" fmla="*/ 419464 h 853452"/>
                <a:gd name="connsiteX3" fmla="*/ 647911 w 796761"/>
                <a:gd name="connsiteY3" fmla="*/ 381364 h 853452"/>
                <a:gd name="connsiteX4" fmla="*/ 793961 w 796761"/>
                <a:gd name="connsiteY4" fmla="*/ 364 h 853452"/>
                <a:gd name="connsiteX5" fmla="*/ 724111 w 796761"/>
                <a:gd name="connsiteY5" fmla="*/ 457564 h 853452"/>
                <a:gd name="connsiteX6" fmla="*/ 489161 w 796761"/>
                <a:gd name="connsiteY6" fmla="*/ 527414 h 853452"/>
                <a:gd name="connsiteX7" fmla="*/ 425661 w 796761"/>
                <a:gd name="connsiteY7" fmla="*/ 851264 h 853452"/>
                <a:gd name="connsiteX8" fmla="*/ 211 w 796761"/>
                <a:gd name="connsiteY8" fmla="*/ 667114 h 853452"/>
                <a:gd name="connsiteX0" fmla="*/ 211 w 811518"/>
                <a:gd name="connsiteY0" fmla="*/ 667717 h 854055"/>
                <a:gd name="connsiteX1" fmla="*/ 368511 w 811518"/>
                <a:gd name="connsiteY1" fmla="*/ 718517 h 854055"/>
                <a:gd name="connsiteX2" fmla="*/ 368511 w 811518"/>
                <a:gd name="connsiteY2" fmla="*/ 420067 h 854055"/>
                <a:gd name="connsiteX3" fmla="*/ 647911 w 811518"/>
                <a:gd name="connsiteY3" fmla="*/ 381967 h 854055"/>
                <a:gd name="connsiteX4" fmla="*/ 793961 w 811518"/>
                <a:gd name="connsiteY4" fmla="*/ 967 h 854055"/>
                <a:gd name="connsiteX5" fmla="*/ 774911 w 811518"/>
                <a:gd name="connsiteY5" fmla="*/ 508967 h 854055"/>
                <a:gd name="connsiteX6" fmla="*/ 489161 w 811518"/>
                <a:gd name="connsiteY6" fmla="*/ 528017 h 854055"/>
                <a:gd name="connsiteX7" fmla="*/ 425661 w 811518"/>
                <a:gd name="connsiteY7" fmla="*/ 851867 h 854055"/>
                <a:gd name="connsiteX8" fmla="*/ 211 w 811518"/>
                <a:gd name="connsiteY8" fmla="*/ 667717 h 854055"/>
                <a:gd name="connsiteX0" fmla="*/ 211 w 805683"/>
                <a:gd name="connsiteY0" fmla="*/ 667383 h 853721"/>
                <a:gd name="connsiteX1" fmla="*/ 368511 w 805683"/>
                <a:gd name="connsiteY1" fmla="*/ 718183 h 853721"/>
                <a:gd name="connsiteX2" fmla="*/ 368511 w 805683"/>
                <a:gd name="connsiteY2" fmla="*/ 419733 h 853721"/>
                <a:gd name="connsiteX3" fmla="*/ 647911 w 805683"/>
                <a:gd name="connsiteY3" fmla="*/ 381633 h 853721"/>
                <a:gd name="connsiteX4" fmla="*/ 793961 w 805683"/>
                <a:gd name="connsiteY4" fmla="*/ 633 h 853721"/>
                <a:gd name="connsiteX5" fmla="*/ 762211 w 805683"/>
                <a:gd name="connsiteY5" fmla="*/ 483233 h 853721"/>
                <a:gd name="connsiteX6" fmla="*/ 489161 w 805683"/>
                <a:gd name="connsiteY6" fmla="*/ 527683 h 853721"/>
                <a:gd name="connsiteX7" fmla="*/ 425661 w 805683"/>
                <a:gd name="connsiteY7" fmla="*/ 851533 h 853721"/>
                <a:gd name="connsiteX8" fmla="*/ 211 w 805683"/>
                <a:gd name="connsiteY8" fmla="*/ 667383 h 853721"/>
                <a:gd name="connsiteX0" fmla="*/ 738 w 806210"/>
                <a:gd name="connsiteY0" fmla="*/ 667383 h 853721"/>
                <a:gd name="connsiteX1" fmla="*/ 324588 w 806210"/>
                <a:gd name="connsiteY1" fmla="*/ 718183 h 853721"/>
                <a:gd name="connsiteX2" fmla="*/ 369038 w 806210"/>
                <a:gd name="connsiteY2" fmla="*/ 419733 h 853721"/>
                <a:gd name="connsiteX3" fmla="*/ 648438 w 806210"/>
                <a:gd name="connsiteY3" fmla="*/ 381633 h 853721"/>
                <a:gd name="connsiteX4" fmla="*/ 794488 w 806210"/>
                <a:gd name="connsiteY4" fmla="*/ 633 h 853721"/>
                <a:gd name="connsiteX5" fmla="*/ 762738 w 806210"/>
                <a:gd name="connsiteY5" fmla="*/ 483233 h 853721"/>
                <a:gd name="connsiteX6" fmla="*/ 489688 w 806210"/>
                <a:gd name="connsiteY6" fmla="*/ 527683 h 853721"/>
                <a:gd name="connsiteX7" fmla="*/ 426188 w 806210"/>
                <a:gd name="connsiteY7" fmla="*/ 851533 h 853721"/>
                <a:gd name="connsiteX8" fmla="*/ 738 w 806210"/>
                <a:gd name="connsiteY8" fmla="*/ 667383 h 853721"/>
                <a:gd name="connsiteX0" fmla="*/ 828 w 806300"/>
                <a:gd name="connsiteY0" fmla="*/ 667383 h 828576"/>
                <a:gd name="connsiteX1" fmla="*/ 324678 w 806300"/>
                <a:gd name="connsiteY1" fmla="*/ 718183 h 828576"/>
                <a:gd name="connsiteX2" fmla="*/ 369128 w 806300"/>
                <a:gd name="connsiteY2" fmla="*/ 419733 h 828576"/>
                <a:gd name="connsiteX3" fmla="*/ 648528 w 806300"/>
                <a:gd name="connsiteY3" fmla="*/ 381633 h 828576"/>
                <a:gd name="connsiteX4" fmla="*/ 794578 w 806300"/>
                <a:gd name="connsiteY4" fmla="*/ 633 h 828576"/>
                <a:gd name="connsiteX5" fmla="*/ 762828 w 806300"/>
                <a:gd name="connsiteY5" fmla="*/ 483233 h 828576"/>
                <a:gd name="connsiteX6" fmla="*/ 489778 w 806300"/>
                <a:gd name="connsiteY6" fmla="*/ 527683 h 828576"/>
                <a:gd name="connsiteX7" fmla="*/ 432628 w 806300"/>
                <a:gd name="connsiteY7" fmla="*/ 826133 h 828576"/>
                <a:gd name="connsiteX8" fmla="*/ 828 w 806300"/>
                <a:gd name="connsiteY8" fmla="*/ 667383 h 828576"/>
                <a:gd name="connsiteX0" fmla="*/ 828 w 779175"/>
                <a:gd name="connsiteY0" fmla="*/ 408147 h 569340"/>
                <a:gd name="connsiteX1" fmla="*/ 324678 w 779175"/>
                <a:gd name="connsiteY1" fmla="*/ 458947 h 569340"/>
                <a:gd name="connsiteX2" fmla="*/ 369128 w 779175"/>
                <a:gd name="connsiteY2" fmla="*/ 160497 h 569340"/>
                <a:gd name="connsiteX3" fmla="*/ 648528 w 779175"/>
                <a:gd name="connsiteY3" fmla="*/ 122397 h 569340"/>
                <a:gd name="connsiteX4" fmla="*/ 737428 w 779175"/>
                <a:gd name="connsiteY4" fmla="*/ 1747 h 569340"/>
                <a:gd name="connsiteX5" fmla="*/ 762828 w 779175"/>
                <a:gd name="connsiteY5" fmla="*/ 223997 h 569340"/>
                <a:gd name="connsiteX6" fmla="*/ 489778 w 779175"/>
                <a:gd name="connsiteY6" fmla="*/ 268447 h 569340"/>
                <a:gd name="connsiteX7" fmla="*/ 432628 w 779175"/>
                <a:gd name="connsiteY7" fmla="*/ 566897 h 569340"/>
                <a:gd name="connsiteX8" fmla="*/ 828 w 779175"/>
                <a:gd name="connsiteY8" fmla="*/ 408147 h 569340"/>
                <a:gd name="connsiteX0" fmla="*/ 556 w 950353"/>
                <a:gd name="connsiteY0" fmla="*/ 598647 h 611094"/>
                <a:gd name="connsiteX1" fmla="*/ 495856 w 950353"/>
                <a:gd name="connsiteY1" fmla="*/ 458947 h 611094"/>
                <a:gd name="connsiteX2" fmla="*/ 540306 w 950353"/>
                <a:gd name="connsiteY2" fmla="*/ 160497 h 611094"/>
                <a:gd name="connsiteX3" fmla="*/ 819706 w 950353"/>
                <a:gd name="connsiteY3" fmla="*/ 122397 h 611094"/>
                <a:gd name="connsiteX4" fmla="*/ 908606 w 950353"/>
                <a:gd name="connsiteY4" fmla="*/ 1747 h 611094"/>
                <a:gd name="connsiteX5" fmla="*/ 934006 w 950353"/>
                <a:gd name="connsiteY5" fmla="*/ 223997 h 611094"/>
                <a:gd name="connsiteX6" fmla="*/ 660956 w 950353"/>
                <a:gd name="connsiteY6" fmla="*/ 268447 h 611094"/>
                <a:gd name="connsiteX7" fmla="*/ 603806 w 950353"/>
                <a:gd name="connsiteY7" fmla="*/ 566897 h 611094"/>
                <a:gd name="connsiteX8" fmla="*/ 556 w 950353"/>
                <a:gd name="connsiteY8" fmla="*/ 598647 h 6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353" h="611094">
                  <a:moveTo>
                    <a:pt x="556" y="598647"/>
                  </a:moveTo>
                  <a:cubicBezTo>
                    <a:pt x="-17436" y="580655"/>
                    <a:pt x="405898" y="531972"/>
                    <a:pt x="495856" y="458947"/>
                  </a:cubicBezTo>
                  <a:cubicBezTo>
                    <a:pt x="585814" y="385922"/>
                    <a:pt x="486331" y="216589"/>
                    <a:pt x="540306" y="160497"/>
                  </a:cubicBezTo>
                  <a:cubicBezTo>
                    <a:pt x="594281" y="104405"/>
                    <a:pt x="758323" y="148855"/>
                    <a:pt x="819706" y="122397"/>
                  </a:cubicBezTo>
                  <a:cubicBezTo>
                    <a:pt x="881089" y="95939"/>
                    <a:pt x="889556" y="-15186"/>
                    <a:pt x="908606" y="1747"/>
                  </a:cubicBezTo>
                  <a:cubicBezTo>
                    <a:pt x="927656" y="18680"/>
                    <a:pt x="975281" y="179547"/>
                    <a:pt x="934006" y="223997"/>
                  </a:cubicBezTo>
                  <a:cubicBezTo>
                    <a:pt x="892731" y="268447"/>
                    <a:pt x="712814" y="215530"/>
                    <a:pt x="660956" y="268447"/>
                  </a:cubicBezTo>
                  <a:cubicBezTo>
                    <a:pt x="609098" y="321364"/>
                    <a:pt x="713873" y="511864"/>
                    <a:pt x="603806" y="566897"/>
                  </a:cubicBezTo>
                  <a:cubicBezTo>
                    <a:pt x="493739" y="621930"/>
                    <a:pt x="18548" y="616639"/>
                    <a:pt x="556" y="598647"/>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792401" y="4635500"/>
              <a:ext cx="722902" cy="388373"/>
            </a:xfrm>
            <a:custGeom>
              <a:avLst/>
              <a:gdLst>
                <a:gd name="connsiteX0" fmla="*/ 216 w 800721"/>
                <a:gd name="connsiteY0" fmla="*/ 667748 h 854086"/>
                <a:gd name="connsiteX1" fmla="*/ 368516 w 800721"/>
                <a:gd name="connsiteY1" fmla="*/ 718548 h 854086"/>
                <a:gd name="connsiteX2" fmla="*/ 425666 w 800721"/>
                <a:gd name="connsiteY2" fmla="*/ 401048 h 854086"/>
                <a:gd name="connsiteX3" fmla="*/ 616166 w 800721"/>
                <a:gd name="connsiteY3" fmla="*/ 401048 h 854086"/>
                <a:gd name="connsiteX4" fmla="*/ 793966 w 800721"/>
                <a:gd name="connsiteY4" fmla="*/ 998 h 854086"/>
                <a:gd name="connsiteX5" fmla="*/ 736816 w 800721"/>
                <a:gd name="connsiteY5" fmla="*/ 534398 h 854086"/>
                <a:gd name="connsiteX6" fmla="*/ 489166 w 800721"/>
                <a:gd name="connsiteY6" fmla="*/ 528048 h 854086"/>
                <a:gd name="connsiteX7" fmla="*/ 425666 w 800721"/>
                <a:gd name="connsiteY7" fmla="*/ 851898 h 854086"/>
                <a:gd name="connsiteX8" fmla="*/ 216 w 800721"/>
                <a:gd name="connsiteY8" fmla="*/ 667748 h 854086"/>
                <a:gd name="connsiteX0" fmla="*/ 211 w 800716"/>
                <a:gd name="connsiteY0" fmla="*/ 667756 h 854094"/>
                <a:gd name="connsiteX1" fmla="*/ 368511 w 800716"/>
                <a:gd name="connsiteY1" fmla="*/ 718556 h 854094"/>
                <a:gd name="connsiteX2" fmla="*/ 368511 w 800716"/>
                <a:gd name="connsiteY2" fmla="*/ 420106 h 854094"/>
                <a:gd name="connsiteX3" fmla="*/ 616161 w 800716"/>
                <a:gd name="connsiteY3" fmla="*/ 401056 h 854094"/>
                <a:gd name="connsiteX4" fmla="*/ 793961 w 800716"/>
                <a:gd name="connsiteY4" fmla="*/ 1006 h 854094"/>
                <a:gd name="connsiteX5" fmla="*/ 736811 w 800716"/>
                <a:gd name="connsiteY5" fmla="*/ 534406 h 854094"/>
                <a:gd name="connsiteX6" fmla="*/ 489161 w 800716"/>
                <a:gd name="connsiteY6" fmla="*/ 528056 h 854094"/>
                <a:gd name="connsiteX7" fmla="*/ 425661 w 800716"/>
                <a:gd name="connsiteY7" fmla="*/ 851906 h 854094"/>
                <a:gd name="connsiteX8" fmla="*/ 211 w 800716"/>
                <a:gd name="connsiteY8" fmla="*/ 667756 h 854094"/>
                <a:gd name="connsiteX0" fmla="*/ 211 w 798593"/>
                <a:gd name="connsiteY0" fmla="*/ 668115 h 854453"/>
                <a:gd name="connsiteX1" fmla="*/ 368511 w 798593"/>
                <a:gd name="connsiteY1" fmla="*/ 718915 h 854453"/>
                <a:gd name="connsiteX2" fmla="*/ 368511 w 798593"/>
                <a:gd name="connsiteY2" fmla="*/ 420465 h 854453"/>
                <a:gd name="connsiteX3" fmla="*/ 647911 w 798593"/>
                <a:gd name="connsiteY3" fmla="*/ 382365 h 854453"/>
                <a:gd name="connsiteX4" fmla="*/ 793961 w 798593"/>
                <a:gd name="connsiteY4" fmla="*/ 1365 h 854453"/>
                <a:gd name="connsiteX5" fmla="*/ 736811 w 798593"/>
                <a:gd name="connsiteY5" fmla="*/ 534765 h 854453"/>
                <a:gd name="connsiteX6" fmla="*/ 489161 w 798593"/>
                <a:gd name="connsiteY6" fmla="*/ 528415 h 854453"/>
                <a:gd name="connsiteX7" fmla="*/ 425661 w 798593"/>
                <a:gd name="connsiteY7" fmla="*/ 852265 h 854453"/>
                <a:gd name="connsiteX8" fmla="*/ 211 w 798593"/>
                <a:gd name="connsiteY8" fmla="*/ 668115 h 854453"/>
                <a:gd name="connsiteX0" fmla="*/ 211 w 796761"/>
                <a:gd name="connsiteY0" fmla="*/ 667114 h 853452"/>
                <a:gd name="connsiteX1" fmla="*/ 368511 w 796761"/>
                <a:gd name="connsiteY1" fmla="*/ 717914 h 853452"/>
                <a:gd name="connsiteX2" fmla="*/ 368511 w 796761"/>
                <a:gd name="connsiteY2" fmla="*/ 419464 h 853452"/>
                <a:gd name="connsiteX3" fmla="*/ 647911 w 796761"/>
                <a:gd name="connsiteY3" fmla="*/ 381364 h 853452"/>
                <a:gd name="connsiteX4" fmla="*/ 793961 w 796761"/>
                <a:gd name="connsiteY4" fmla="*/ 364 h 853452"/>
                <a:gd name="connsiteX5" fmla="*/ 724111 w 796761"/>
                <a:gd name="connsiteY5" fmla="*/ 457564 h 853452"/>
                <a:gd name="connsiteX6" fmla="*/ 489161 w 796761"/>
                <a:gd name="connsiteY6" fmla="*/ 527414 h 853452"/>
                <a:gd name="connsiteX7" fmla="*/ 425661 w 796761"/>
                <a:gd name="connsiteY7" fmla="*/ 851264 h 853452"/>
                <a:gd name="connsiteX8" fmla="*/ 211 w 796761"/>
                <a:gd name="connsiteY8" fmla="*/ 667114 h 853452"/>
                <a:gd name="connsiteX0" fmla="*/ 211 w 811518"/>
                <a:gd name="connsiteY0" fmla="*/ 667717 h 854055"/>
                <a:gd name="connsiteX1" fmla="*/ 368511 w 811518"/>
                <a:gd name="connsiteY1" fmla="*/ 718517 h 854055"/>
                <a:gd name="connsiteX2" fmla="*/ 368511 w 811518"/>
                <a:gd name="connsiteY2" fmla="*/ 420067 h 854055"/>
                <a:gd name="connsiteX3" fmla="*/ 647911 w 811518"/>
                <a:gd name="connsiteY3" fmla="*/ 381967 h 854055"/>
                <a:gd name="connsiteX4" fmla="*/ 793961 w 811518"/>
                <a:gd name="connsiteY4" fmla="*/ 967 h 854055"/>
                <a:gd name="connsiteX5" fmla="*/ 774911 w 811518"/>
                <a:gd name="connsiteY5" fmla="*/ 508967 h 854055"/>
                <a:gd name="connsiteX6" fmla="*/ 489161 w 811518"/>
                <a:gd name="connsiteY6" fmla="*/ 528017 h 854055"/>
                <a:gd name="connsiteX7" fmla="*/ 425661 w 811518"/>
                <a:gd name="connsiteY7" fmla="*/ 851867 h 854055"/>
                <a:gd name="connsiteX8" fmla="*/ 211 w 811518"/>
                <a:gd name="connsiteY8" fmla="*/ 667717 h 854055"/>
                <a:gd name="connsiteX0" fmla="*/ 211 w 805683"/>
                <a:gd name="connsiteY0" fmla="*/ 667383 h 853721"/>
                <a:gd name="connsiteX1" fmla="*/ 368511 w 805683"/>
                <a:gd name="connsiteY1" fmla="*/ 718183 h 853721"/>
                <a:gd name="connsiteX2" fmla="*/ 368511 w 805683"/>
                <a:gd name="connsiteY2" fmla="*/ 419733 h 853721"/>
                <a:gd name="connsiteX3" fmla="*/ 647911 w 805683"/>
                <a:gd name="connsiteY3" fmla="*/ 381633 h 853721"/>
                <a:gd name="connsiteX4" fmla="*/ 793961 w 805683"/>
                <a:gd name="connsiteY4" fmla="*/ 633 h 853721"/>
                <a:gd name="connsiteX5" fmla="*/ 762211 w 805683"/>
                <a:gd name="connsiteY5" fmla="*/ 483233 h 853721"/>
                <a:gd name="connsiteX6" fmla="*/ 489161 w 805683"/>
                <a:gd name="connsiteY6" fmla="*/ 527683 h 853721"/>
                <a:gd name="connsiteX7" fmla="*/ 425661 w 805683"/>
                <a:gd name="connsiteY7" fmla="*/ 851533 h 853721"/>
                <a:gd name="connsiteX8" fmla="*/ 211 w 805683"/>
                <a:gd name="connsiteY8" fmla="*/ 667383 h 853721"/>
                <a:gd name="connsiteX0" fmla="*/ 738 w 806210"/>
                <a:gd name="connsiteY0" fmla="*/ 667383 h 853721"/>
                <a:gd name="connsiteX1" fmla="*/ 324588 w 806210"/>
                <a:gd name="connsiteY1" fmla="*/ 718183 h 853721"/>
                <a:gd name="connsiteX2" fmla="*/ 369038 w 806210"/>
                <a:gd name="connsiteY2" fmla="*/ 419733 h 853721"/>
                <a:gd name="connsiteX3" fmla="*/ 648438 w 806210"/>
                <a:gd name="connsiteY3" fmla="*/ 381633 h 853721"/>
                <a:gd name="connsiteX4" fmla="*/ 794488 w 806210"/>
                <a:gd name="connsiteY4" fmla="*/ 633 h 853721"/>
                <a:gd name="connsiteX5" fmla="*/ 762738 w 806210"/>
                <a:gd name="connsiteY5" fmla="*/ 483233 h 853721"/>
                <a:gd name="connsiteX6" fmla="*/ 489688 w 806210"/>
                <a:gd name="connsiteY6" fmla="*/ 527683 h 853721"/>
                <a:gd name="connsiteX7" fmla="*/ 426188 w 806210"/>
                <a:gd name="connsiteY7" fmla="*/ 851533 h 853721"/>
                <a:gd name="connsiteX8" fmla="*/ 738 w 806210"/>
                <a:gd name="connsiteY8" fmla="*/ 667383 h 853721"/>
                <a:gd name="connsiteX0" fmla="*/ 828 w 806300"/>
                <a:gd name="connsiteY0" fmla="*/ 667383 h 828576"/>
                <a:gd name="connsiteX1" fmla="*/ 324678 w 806300"/>
                <a:gd name="connsiteY1" fmla="*/ 718183 h 828576"/>
                <a:gd name="connsiteX2" fmla="*/ 369128 w 806300"/>
                <a:gd name="connsiteY2" fmla="*/ 419733 h 828576"/>
                <a:gd name="connsiteX3" fmla="*/ 648528 w 806300"/>
                <a:gd name="connsiteY3" fmla="*/ 381633 h 828576"/>
                <a:gd name="connsiteX4" fmla="*/ 794578 w 806300"/>
                <a:gd name="connsiteY4" fmla="*/ 633 h 828576"/>
                <a:gd name="connsiteX5" fmla="*/ 762828 w 806300"/>
                <a:gd name="connsiteY5" fmla="*/ 483233 h 828576"/>
                <a:gd name="connsiteX6" fmla="*/ 489778 w 806300"/>
                <a:gd name="connsiteY6" fmla="*/ 527683 h 828576"/>
                <a:gd name="connsiteX7" fmla="*/ 432628 w 806300"/>
                <a:gd name="connsiteY7" fmla="*/ 826133 h 828576"/>
                <a:gd name="connsiteX8" fmla="*/ 828 w 806300"/>
                <a:gd name="connsiteY8" fmla="*/ 667383 h 828576"/>
                <a:gd name="connsiteX0" fmla="*/ 828 w 779175"/>
                <a:gd name="connsiteY0" fmla="*/ 408147 h 569340"/>
                <a:gd name="connsiteX1" fmla="*/ 324678 w 779175"/>
                <a:gd name="connsiteY1" fmla="*/ 458947 h 569340"/>
                <a:gd name="connsiteX2" fmla="*/ 369128 w 779175"/>
                <a:gd name="connsiteY2" fmla="*/ 160497 h 569340"/>
                <a:gd name="connsiteX3" fmla="*/ 648528 w 779175"/>
                <a:gd name="connsiteY3" fmla="*/ 122397 h 569340"/>
                <a:gd name="connsiteX4" fmla="*/ 737428 w 779175"/>
                <a:gd name="connsiteY4" fmla="*/ 1747 h 569340"/>
                <a:gd name="connsiteX5" fmla="*/ 762828 w 779175"/>
                <a:gd name="connsiteY5" fmla="*/ 223997 h 569340"/>
                <a:gd name="connsiteX6" fmla="*/ 489778 w 779175"/>
                <a:gd name="connsiteY6" fmla="*/ 268447 h 569340"/>
                <a:gd name="connsiteX7" fmla="*/ 432628 w 779175"/>
                <a:gd name="connsiteY7" fmla="*/ 566897 h 569340"/>
                <a:gd name="connsiteX8" fmla="*/ 828 w 779175"/>
                <a:gd name="connsiteY8" fmla="*/ 408147 h 569340"/>
                <a:gd name="connsiteX0" fmla="*/ 556 w 950353"/>
                <a:gd name="connsiteY0" fmla="*/ 598647 h 611094"/>
                <a:gd name="connsiteX1" fmla="*/ 495856 w 950353"/>
                <a:gd name="connsiteY1" fmla="*/ 458947 h 611094"/>
                <a:gd name="connsiteX2" fmla="*/ 540306 w 950353"/>
                <a:gd name="connsiteY2" fmla="*/ 160497 h 611094"/>
                <a:gd name="connsiteX3" fmla="*/ 819706 w 950353"/>
                <a:gd name="connsiteY3" fmla="*/ 122397 h 611094"/>
                <a:gd name="connsiteX4" fmla="*/ 908606 w 950353"/>
                <a:gd name="connsiteY4" fmla="*/ 1747 h 611094"/>
                <a:gd name="connsiteX5" fmla="*/ 934006 w 950353"/>
                <a:gd name="connsiteY5" fmla="*/ 223997 h 611094"/>
                <a:gd name="connsiteX6" fmla="*/ 660956 w 950353"/>
                <a:gd name="connsiteY6" fmla="*/ 268447 h 611094"/>
                <a:gd name="connsiteX7" fmla="*/ 603806 w 950353"/>
                <a:gd name="connsiteY7" fmla="*/ 566897 h 611094"/>
                <a:gd name="connsiteX8" fmla="*/ 556 w 950353"/>
                <a:gd name="connsiteY8" fmla="*/ 598647 h 611094"/>
                <a:gd name="connsiteX0" fmla="*/ 556 w 944589"/>
                <a:gd name="connsiteY0" fmla="*/ 598647 h 604215"/>
                <a:gd name="connsiteX1" fmla="*/ 495856 w 944589"/>
                <a:gd name="connsiteY1" fmla="*/ 458947 h 604215"/>
                <a:gd name="connsiteX2" fmla="*/ 540306 w 944589"/>
                <a:gd name="connsiteY2" fmla="*/ 160497 h 604215"/>
                <a:gd name="connsiteX3" fmla="*/ 819706 w 944589"/>
                <a:gd name="connsiteY3" fmla="*/ 122397 h 604215"/>
                <a:gd name="connsiteX4" fmla="*/ 908606 w 944589"/>
                <a:gd name="connsiteY4" fmla="*/ 1747 h 604215"/>
                <a:gd name="connsiteX5" fmla="*/ 934006 w 944589"/>
                <a:gd name="connsiteY5" fmla="*/ 223997 h 604215"/>
                <a:gd name="connsiteX6" fmla="*/ 914956 w 944589"/>
                <a:gd name="connsiteY6" fmla="*/ 477997 h 604215"/>
                <a:gd name="connsiteX7" fmla="*/ 603806 w 944589"/>
                <a:gd name="connsiteY7" fmla="*/ 566897 h 604215"/>
                <a:gd name="connsiteX8" fmla="*/ 556 w 944589"/>
                <a:gd name="connsiteY8" fmla="*/ 598647 h 604215"/>
                <a:gd name="connsiteX0" fmla="*/ 590 w 944623"/>
                <a:gd name="connsiteY0" fmla="*/ 599270 h 604838"/>
                <a:gd name="connsiteX1" fmla="*/ 495890 w 944623"/>
                <a:gd name="connsiteY1" fmla="*/ 459570 h 604838"/>
                <a:gd name="connsiteX2" fmla="*/ 692740 w 944623"/>
                <a:gd name="connsiteY2" fmla="*/ 364320 h 604838"/>
                <a:gd name="connsiteX3" fmla="*/ 819740 w 944623"/>
                <a:gd name="connsiteY3" fmla="*/ 123020 h 604838"/>
                <a:gd name="connsiteX4" fmla="*/ 908640 w 944623"/>
                <a:gd name="connsiteY4" fmla="*/ 2370 h 604838"/>
                <a:gd name="connsiteX5" fmla="*/ 934040 w 944623"/>
                <a:gd name="connsiteY5" fmla="*/ 224620 h 604838"/>
                <a:gd name="connsiteX6" fmla="*/ 914990 w 944623"/>
                <a:gd name="connsiteY6" fmla="*/ 478620 h 604838"/>
                <a:gd name="connsiteX7" fmla="*/ 603840 w 944623"/>
                <a:gd name="connsiteY7" fmla="*/ 567520 h 604838"/>
                <a:gd name="connsiteX8" fmla="*/ 590 w 944623"/>
                <a:gd name="connsiteY8" fmla="*/ 599270 h 604838"/>
                <a:gd name="connsiteX0" fmla="*/ 590 w 939897"/>
                <a:gd name="connsiteY0" fmla="*/ 599270 h 606243"/>
                <a:gd name="connsiteX1" fmla="*/ 495890 w 939897"/>
                <a:gd name="connsiteY1" fmla="*/ 459570 h 606243"/>
                <a:gd name="connsiteX2" fmla="*/ 692740 w 939897"/>
                <a:gd name="connsiteY2" fmla="*/ 364320 h 606243"/>
                <a:gd name="connsiteX3" fmla="*/ 819740 w 939897"/>
                <a:gd name="connsiteY3" fmla="*/ 123020 h 606243"/>
                <a:gd name="connsiteX4" fmla="*/ 908640 w 939897"/>
                <a:gd name="connsiteY4" fmla="*/ 2370 h 606243"/>
                <a:gd name="connsiteX5" fmla="*/ 934040 w 939897"/>
                <a:gd name="connsiteY5" fmla="*/ 224620 h 606243"/>
                <a:gd name="connsiteX6" fmla="*/ 807040 w 939897"/>
                <a:gd name="connsiteY6" fmla="*/ 415120 h 606243"/>
                <a:gd name="connsiteX7" fmla="*/ 603840 w 939897"/>
                <a:gd name="connsiteY7" fmla="*/ 567520 h 606243"/>
                <a:gd name="connsiteX8" fmla="*/ 590 w 939897"/>
                <a:gd name="connsiteY8" fmla="*/ 599270 h 606243"/>
                <a:gd name="connsiteX0" fmla="*/ 590 w 1087763"/>
                <a:gd name="connsiteY0" fmla="*/ 605779 h 612752"/>
                <a:gd name="connsiteX1" fmla="*/ 495890 w 1087763"/>
                <a:gd name="connsiteY1" fmla="*/ 466079 h 612752"/>
                <a:gd name="connsiteX2" fmla="*/ 692740 w 1087763"/>
                <a:gd name="connsiteY2" fmla="*/ 370829 h 612752"/>
                <a:gd name="connsiteX3" fmla="*/ 819740 w 1087763"/>
                <a:gd name="connsiteY3" fmla="*/ 129529 h 612752"/>
                <a:gd name="connsiteX4" fmla="*/ 908640 w 1087763"/>
                <a:gd name="connsiteY4" fmla="*/ 8879 h 612752"/>
                <a:gd name="connsiteX5" fmla="*/ 1086440 w 1087763"/>
                <a:gd name="connsiteY5" fmla="*/ 364479 h 612752"/>
                <a:gd name="connsiteX6" fmla="*/ 807040 w 1087763"/>
                <a:gd name="connsiteY6" fmla="*/ 421629 h 612752"/>
                <a:gd name="connsiteX7" fmla="*/ 603840 w 1087763"/>
                <a:gd name="connsiteY7" fmla="*/ 574029 h 612752"/>
                <a:gd name="connsiteX8" fmla="*/ 590 w 1087763"/>
                <a:gd name="connsiteY8" fmla="*/ 605779 h 612752"/>
                <a:gd name="connsiteX0" fmla="*/ 590 w 1087600"/>
                <a:gd name="connsiteY0" fmla="*/ 597108 h 604081"/>
                <a:gd name="connsiteX1" fmla="*/ 495890 w 1087600"/>
                <a:gd name="connsiteY1" fmla="*/ 457408 h 604081"/>
                <a:gd name="connsiteX2" fmla="*/ 692740 w 1087600"/>
                <a:gd name="connsiteY2" fmla="*/ 362158 h 604081"/>
                <a:gd name="connsiteX3" fmla="*/ 959440 w 1087600"/>
                <a:gd name="connsiteY3" fmla="*/ 305008 h 604081"/>
                <a:gd name="connsiteX4" fmla="*/ 908640 w 1087600"/>
                <a:gd name="connsiteY4" fmla="*/ 208 h 604081"/>
                <a:gd name="connsiteX5" fmla="*/ 1086440 w 1087600"/>
                <a:gd name="connsiteY5" fmla="*/ 355808 h 604081"/>
                <a:gd name="connsiteX6" fmla="*/ 807040 w 1087600"/>
                <a:gd name="connsiteY6" fmla="*/ 412958 h 604081"/>
                <a:gd name="connsiteX7" fmla="*/ 603840 w 1087600"/>
                <a:gd name="connsiteY7" fmla="*/ 565358 h 604081"/>
                <a:gd name="connsiteX8" fmla="*/ 590 w 1087600"/>
                <a:gd name="connsiteY8" fmla="*/ 597108 h 604081"/>
                <a:gd name="connsiteX0" fmla="*/ 590 w 1093311"/>
                <a:gd name="connsiteY0" fmla="*/ 463914 h 470887"/>
                <a:gd name="connsiteX1" fmla="*/ 495890 w 1093311"/>
                <a:gd name="connsiteY1" fmla="*/ 324214 h 470887"/>
                <a:gd name="connsiteX2" fmla="*/ 692740 w 1093311"/>
                <a:gd name="connsiteY2" fmla="*/ 228964 h 470887"/>
                <a:gd name="connsiteX3" fmla="*/ 959440 w 1093311"/>
                <a:gd name="connsiteY3" fmla="*/ 171814 h 470887"/>
                <a:gd name="connsiteX4" fmla="*/ 1003890 w 1093311"/>
                <a:gd name="connsiteY4" fmla="*/ 364 h 470887"/>
                <a:gd name="connsiteX5" fmla="*/ 1086440 w 1093311"/>
                <a:gd name="connsiteY5" fmla="*/ 222614 h 470887"/>
                <a:gd name="connsiteX6" fmla="*/ 807040 w 1093311"/>
                <a:gd name="connsiteY6" fmla="*/ 279764 h 470887"/>
                <a:gd name="connsiteX7" fmla="*/ 603840 w 1093311"/>
                <a:gd name="connsiteY7" fmla="*/ 432164 h 470887"/>
                <a:gd name="connsiteX8" fmla="*/ 590 w 1093311"/>
                <a:gd name="connsiteY8" fmla="*/ 463914 h 470887"/>
                <a:gd name="connsiteX0" fmla="*/ 590 w 1093311"/>
                <a:gd name="connsiteY0" fmla="*/ 463877 h 470850"/>
                <a:gd name="connsiteX1" fmla="*/ 495890 w 1093311"/>
                <a:gd name="connsiteY1" fmla="*/ 324177 h 470850"/>
                <a:gd name="connsiteX2" fmla="*/ 692740 w 1093311"/>
                <a:gd name="connsiteY2" fmla="*/ 127327 h 470850"/>
                <a:gd name="connsiteX3" fmla="*/ 959440 w 1093311"/>
                <a:gd name="connsiteY3" fmla="*/ 171777 h 470850"/>
                <a:gd name="connsiteX4" fmla="*/ 1003890 w 1093311"/>
                <a:gd name="connsiteY4" fmla="*/ 327 h 470850"/>
                <a:gd name="connsiteX5" fmla="*/ 1086440 w 1093311"/>
                <a:gd name="connsiteY5" fmla="*/ 222577 h 470850"/>
                <a:gd name="connsiteX6" fmla="*/ 807040 w 1093311"/>
                <a:gd name="connsiteY6" fmla="*/ 279727 h 470850"/>
                <a:gd name="connsiteX7" fmla="*/ 603840 w 1093311"/>
                <a:gd name="connsiteY7" fmla="*/ 432127 h 470850"/>
                <a:gd name="connsiteX8" fmla="*/ 590 w 1093311"/>
                <a:gd name="connsiteY8" fmla="*/ 463877 h 470850"/>
                <a:gd name="connsiteX0" fmla="*/ 590 w 1097984"/>
                <a:gd name="connsiteY0" fmla="*/ 463877 h 471019"/>
                <a:gd name="connsiteX1" fmla="*/ 495890 w 1097984"/>
                <a:gd name="connsiteY1" fmla="*/ 324177 h 471019"/>
                <a:gd name="connsiteX2" fmla="*/ 692740 w 1097984"/>
                <a:gd name="connsiteY2" fmla="*/ 127327 h 471019"/>
                <a:gd name="connsiteX3" fmla="*/ 959440 w 1097984"/>
                <a:gd name="connsiteY3" fmla="*/ 171777 h 471019"/>
                <a:gd name="connsiteX4" fmla="*/ 1003890 w 1097984"/>
                <a:gd name="connsiteY4" fmla="*/ 327 h 471019"/>
                <a:gd name="connsiteX5" fmla="*/ 1086440 w 1097984"/>
                <a:gd name="connsiteY5" fmla="*/ 222577 h 471019"/>
                <a:gd name="connsiteX6" fmla="*/ 724490 w 1097984"/>
                <a:gd name="connsiteY6" fmla="*/ 273377 h 471019"/>
                <a:gd name="connsiteX7" fmla="*/ 603840 w 1097984"/>
                <a:gd name="connsiteY7" fmla="*/ 432127 h 471019"/>
                <a:gd name="connsiteX8" fmla="*/ 590 w 1097984"/>
                <a:gd name="connsiteY8" fmla="*/ 463877 h 471019"/>
                <a:gd name="connsiteX0" fmla="*/ 840 w 952184"/>
                <a:gd name="connsiteY0" fmla="*/ 762327 h 763195"/>
                <a:gd name="connsiteX1" fmla="*/ 350090 w 952184"/>
                <a:gd name="connsiteY1" fmla="*/ 324177 h 763195"/>
                <a:gd name="connsiteX2" fmla="*/ 546940 w 952184"/>
                <a:gd name="connsiteY2" fmla="*/ 127327 h 763195"/>
                <a:gd name="connsiteX3" fmla="*/ 813640 w 952184"/>
                <a:gd name="connsiteY3" fmla="*/ 171777 h 763195"/>
                <a:gd name="connsiteX4" fmla="*/ 858090 w 952184"/>
                <a:gd name="connsiteY4" fmla="*/ 327 h 763195"/>
                <a:gd name="connsiteX5" fmla="*/ 940640 w 952184"/>
                <a:gd name="connsiteY5" fmla="*/ 222577 h 763195"/>
                <a:gd name="connsiteX6" fmla="*/ 578690 w 952184"/>
                <a:gd name="connsiteY6" fmla="*/ 273377 h 763195"/>
                <a:gd name="connsiteX7" fmla="*/ 458040 w 952184"/>
                <a:gd name="connsiteY7" fmla="*/ 432127 h 763195"/>
                <a:gd name="connsiteX8" fmla="*/ 840 w 952184"/>
                <a:gd name="connsiteY8" fmla="*/ 762327 h 763195"/>
                <a:gd name="connsiteX0" fmla="*/ 1602 w 952946"/>
                <a:gd name="connsiteY0" fmla="*/ 762327 h 763908"/>
                <a:gd name="connsiteX1" fmla="*/ 350852 w 952946"/>
                <a:gd name="connsiteY1" fmla="*/ 324177 h 763908"/>
                <a:gd name="connsiteX2" fmla="*/ 547702 w 952946"/>
                <a:gd name="connsiteY2" fmla="*/ 127327 h 763908"/>
                <a:gd name="connsiteX3" fmla="*/ 814402 w 952946"/>
                <a:gd name="connsiteY3" fmla="*/ 171777 h 763908"/>
                <a:gd name="connsiteX4" fmla="*/ 858852 w 952946"/>
                <a:gd name="connsiteY4" fmla="*/ 327 h 763908"/>
                <a:gd name="connsiteX5" fmla="*/ 941402 w 952946"/>
                <a:gd name="connsiteY5" fmla="*/ 222577 h 763908"/>
                <a:gd name="connsiteX6" fmla="*/ 579452 w 952946"/>
                <a:gd name="connsiteY6" fmla="*/ 273377 h 763908"/>
                <a:gd name="connsiteX7" fmla="*/ 503252 w 952946"/>
                <a:gd name="connsiteY7" fmla="*/ 463877 h 763908"/>
                <a:gd name="connsiteX8" fmla="*/ 1602 w 952946"/>
                <a:gd name="connsiteY8" fmla="*/ 762327 h 763908"/>
                <a:gd name="connsiteX0" fmla="*/ 728 w 952072"/>
                <a:gd name="connsiteY0" fmla="*/ 762327 h 762327"/>
                <a:gd name="connsiteX1" fmla="*/ 394428 w 952072"/>
                <a:gd name="connsiteY1" fmla="*/ 463877 h 762327"/>
                <a:gd name="connsiteX2" fmla="*/ 546828 w 952072"/>
                <a:gd name="connsiteY2" fmla="*/ 127327 h 762327"/>
                <a:gd name="connsiteX3" fmla="*/ 813528 w 952072"/>
                <a:gd name="connsiteY3" fmla="*/ 171777 h 762327"/>
                <a:gd name="connsiteX4" fmla="*/ 857978 w 952072"/>
                <a:gd name="connsiteY4" fmla="*/ 327 h 762327"/>
                <a:gd name="connsiteX5" fmla="*/ 940528 w 952072"/>
                <a:gd name="connsiteY5" fmla="*/ 222577 h 762327"/>
                <a:gd name="connsiteX6" fmla="*/ 578578 w 952072"/>
                <a:gd name="connsiteY6" fmla="*/ 273377 h 762327"/>
                <a:gd name="connsiteX7" fmla="*/ 502378 w 952072"/>
                <a:gd name="connsiteY7" fmla="*/ 463877 h 762327"/>
                <a:gd name="connsiteX8" fmla="*/ 728 w 952072"/>
                <a:gd name="connsiteY8" fmla="*/ 762327 h 762327"/>
                <a:gd name="connsiteX0" fmla="*/ 700 w 952044"/>
                <a:gd name="connsiteY0" fmla="*/ 762325 h 762325"/>
                <a:gd name="connsiteX1" fmla="*/ 394400 w 952044"/>
                <a:gd name="connsiteY1" fmla="*/ 463875 h 762325"/>
                <a:gd name="connsiteX2" fmla="*/ 464250 w 952044"/>
                <a:gd name="connsiteY2" fmla="*/ 120975 h 762325"/>
                <a:gd name="connsiteX3" fmla="*/ 813500 w 952044"/>
                <a:gd name="connsiteY3" fmla="*/ 171775 h 762325"/>
                <a:gd name="connsiteX4" fmla="*/ 857950 w 952044"/>
                <a:gd name="connsiteY4" fmla="*/ 325 h 762325"/>
                <a:gd name="connsiteX5" fmla="*/ 940500 w 952044"/>
                <a:gd name="connsiteY5" fmla="*/ 222575 h 762325"/>
                <a:gd name="connsiteX6" fmla="*/ 578550 w 952044"/>
                <a:gd name="connsiteY6" fmla="*/ 273375 h 762325"/>
                <a:gd name="connsiteX7" fmla="*/ 502350 w 952044"/>
                <a:gd name="connsiteY7" fmla="*/ 463875 h 762325"/>
                <a:gd name="connsiteX8" fmla="*/ 700 w 952044"/>
                <a:gd name="connsiteY8" fmla="*/ 762325 h 762325"/>
                <a:gd name="connsiteX0" fmla="*/ 896 w 952240"/>
                <a:gd name="connsiteY0" fmla="*/ 762325 h 762753"/>
                <a:gd name="connsiteX1" fmla="*/ 381896 w 952240"/>
                <a:gd name="connsiteY1" fmla="*/ 394025 h 762753"/>
                <a:gd name="connsiteX2" fmla="*/ 464446 w 952240"/>
                <a:gd name="connsiteY2" fmla="*/ 120975 h 762753"/>
                <a:gd name="connsiteX3" fmla="*/ 813696 w 952240"/>
                <a:gd name="connsiteY3" fmla="*/ 171775 h 762753"/>
                <a:gd name="connsiteX4" fmla="*/ 858146 w 952240"/>
                <a:gd name="connsiteY4" fmla="*/ 325 h 762753"/>
                <a:gd name="connsiteX5" fmla="*/ 940696 w 952240"/>
                <a:gd name="connsiteY5" fmla="*/ 222575 h 762753"/>
                <a:gd name="connsiteX6" fmla="*/ 578746 w 952240"/>
                <a:gd name="connsiteY6" fmla="*/ 273375 h 762753"/>
                <a:gd name="connsiteX7" fmla="*/ 502546 w 952240"/>
                <a:gd name="connsiteY7" fmla="*/ 463875 h 762753"/>
                <a:gd name="connsiteX8" fmla="*/ 896 w 952240"/>
                <a:gd name="connsiteY8" fmla="*/ 762325 h 76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240" h="762753">
                  <a:moveTo>
                    <a:pt x="896" y="762325"/>
                  </a:moveTo>
                  <a:cubicBezTo>
                    <a:pt x="-19212" y="750683"/>
                    <a:pt x="304638" y="500917"/>
                    <a:pt x="381896" y="394025"/>
                  </a:cubicBezTo>
                  <a:cubicBezTo>
                    <a:pt x="459154" y="287133"/>
                    <a:pt x="392479" y="158017"/>
                    <a:pt x="464446" y="120975"/>
                  </a:cubicBezTo>
                  <a:cubicBezTo>
                    <a:pt x="536413" y="83933"/>
                    <a:pt x="748079" y="191883"/>
                    <a:pt x="813696" y="171775"/>
                  </a:cubicBezTo>
                  <a:cubicBezTo>
                    <a:pt x="879313" y="151667"/>
                    <a:pt x="836979" y="-8142"/>
                    <a:pt x="858146" y="325"/>
                  </a:cubicBezTo>
                  <a:cubicBezTo>
                    <a:pt x="879313" y="8792"/>
                    <a:pt x="987263" y="177067"/>
                    <a:pt x="940696" y="222575"/>
                  </a:cubicBezTo>
                  <a:cubicBezTo>
                    <a:pt x="894129" y="268083"/>
                    <a:pt x="630604" y="220458"/>
                    <a:pt x="578746" y="273375"/>
                  </a:cubicBezTo>
                  <a:cubicBezTo>
                    <a:pt x="526888" y="326292"/>
                    <a:pt x="598854" y="382383"/>
                    <a:pt x="502546" y="463875"/>
                  </a:cubicBezTo>
                  <a:cubicBezTo>
                    <a:pt x="406238" y="545367"/>
                    <a:pt x="21004" y="773967"/>
                    <a:pt x="896" y="762325"/>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967679" y="5353159"/>
              <a:ext cx="766898" cy="293596"/>
            </a:xfrm>
            <a:custGeom>
              <a:avLst/>
              <a:gdLst>
                <a:gd name="connsiteX0" fmla="*/ 216 w 800721"/>
                <a:gd name="connsiteY0" fmla="*/ 667748 h 854086"/>
                <a:gd name="connsiteX1" fmla="*/ 368516 w 800721"/>
                <a:gd name="connsiteY1" fmla="*/ 718548 h 854086"/>
                <a:gd name="connsiteX2" fmla="*/ 425666 w 800721"/>
                <a:gd name="connsiteY2" fmla="*/ 401048 h 854086"/>
                <a:gd name="connsiteX3" fmla="*/ 616166 w 800721"/>
                <a:gd name="connsiteY3" fmla="*/ 401048 h 854086"/>
                <a:gd name="connsiteX4" fmla="*/ 793966 w 800721"/>
                <a:gd name="connsiteY4" fmla="*/ 998 h 854086"/>
                <a:gd name="connsiteX5" fmla="*/ 736816 w 800721"/>
                <a:gd name="connsiteY5" fmla="*/ 534398 h 854086"/>
                <a:gd name="connsiteX6" fmla="*/ 489166 w 800721"/>
                <a:gd name="connsiteY6" fmla="*/ 528048 h 854086"/>
                <a:gd name="connsiteX7" fmla="*/ 425666 w 800721"/>
                <a:gd name="connsiteY7" fmla="*/ 851898 h 854086"/>
                <a:gd name="connsiteX8" fmla="*/ 216 w 800721"/>
                <a:gd name="connsiteY8" fmla="*/ 667748 h 854086"/>
                <a:gd name="connsiteX0" fmla="*/ 211 w 800716"/>
                <a:gd name="connsiteY0" fmla="*/ 667756 h 854094"/>
                <a:gd name="connsiteX1" fmla="*/ 368511 w 800716"/>
                <a:gd name="connsiteY1" fmla="*/ 718556 h 854094"/>
                <a:gd name="connsiteX2" fmla="*/ 368511 w 800716"/>
                <a:gd name="connsiteY2" fmla="*/ 420106 h 854094"/>
                <a:gd name="connsiteX3" fmla="*/ 616161 w 800716"/>
                <a:gd name="connsiteY3" fmla="*/ 401056 h 854094"/>
                <a:gd name="connsiteX4" fmla="*/ 793961 w 800716"/>
                <a:gd name="connsiteY4" fmla="*/ 1006 h 854094"/>
                <a:gd name="connsiteX5" fmla="*/ 736811 w 800716"/>
                <a:gd name="connsiteY5" fmla="*/ 534406 h 854094"/>
                <a:gd name="connsiteX6" fmla="*/ 489161 w 800716"/>
                <a:gd name="connsiteY6" fmla="*/ 528056 h 854094"/>
                <a:gd name="connsiteX7" fmla="*/ 425661 w 800716"/>
                <a:gd name="connsiteY7" fmla="*/ 851906 h 854094"/>
                <a:gd name="connsiteX8" fmla="*/ 211 w 800716"/>
                <a:gd name="connsiteY8" fmla="*/ 667756 h 854094"/>
                <a:gd name="connsiteX0" fmla="*/ 211 w 798593"/>
                <a:gd name="connsiteY0" fmla="*/ 668115 h 854453"/>
                <a:gd name="connsiteX1" fmla="*/ 368511 w 798593"/>
                <a:gd name="connsiteY1" fmla="*/ 718915 h 854453"/>
                <a:gd name="connsiteX2" fmla="*/ 368511 w 798593"/>
                <a:gd name="connsiteY2" fmla="*/ 420465 h 854453"/>
                <a:gd name="connsiteX3" fmla="*/ 647911 w 798593"/>
                <a:gd name="connsiteY3" fmla="*/ 382365 h 854453"/>
                <a:gd name="connsiteX4" fmla="*/ 793961 w 798593"/>
                <a:gd name="connsiteY4" fmla="*/ 1365 h 854453"/>
                <a:gd name="connsiteX5" fmla="*/ 736811 w 798593"/>
                <a:gd name="connsiteY5" fmla="*/ 534765 h 854453"/>
                <a:gd name="connsiteX6" fmla="*/ 489161 w 798593"/>
                <a:gd name="connsiteY6" fmla="*/ 528415 h 854453"/>
                <a:gd name="connsiteX7" fmla="*/ 425661 w 798593"/>
                <a:gd name="connsiteY7" fmla="*/ 852265 h 854453"/>
                <a:gd name="connsiteX8" fmla="*/ 211 w 798593"/>
                <a:gd name="connsiteY8" fmla="*/ 668115 h 854453"/>
                <a:gd name="connsiteX0" fmla="*/ 211 w 796761"/>
                <a:gd name="connsiteY0" fmla="*/ 667114 h 853452"/>
                <a:gd name="connsiteX1" fmla="*/ 368511 w 796761"/>
                <a:gd name="connsiteY1" fmla="*/ 717914 h 853452"/>
                <a:gd name="connsiteX2" fmla="*/ 368511 w 796761"/>
                <a:gd name="connsiteY2" fmla="*/ 419464 h 853452"/>
                <a:gd name="connsiteX3" fmla="*/ 647911 w 796761"/>
                <a:gd name="connsiteY3" fmla="*/ 381364 h 853452"/>
                <a:gd name="connsiteX4" fmla="*/ 793961 w 796761"/>
                <a:gd name="connsiteY4" fmla="*/ 364 h 853452"/>
                <a:gd name="connsiteX5" fmla="*/ 724111 w 796761"/>
                <a:gd name="connsiteY5" fmla="*/ 457564 h 853452"/>
                <a:gd name="connsiteX6" fmla="*/ 489161 w 796761"/>
                <a:gd name="connsiteY6" fmla="*/ 527414 h 853452"/>
                <a:gd name="connsiteX7" fmla="*/ 425661 w 796761"/>
                <a:gd name="connsiteY7" fmla="*/ 851264 h 853452"/>
                <a:gd name="connsiteX8" fmla="*/ 211 w 796761"/>
                <a:gd name="connsiteY8" fmla="*/ 667114 h 853452"/>
                <a:gd name="connsiteX0" fmla="*/ 211 w 811518"/>
                <a:gd name="connsiteY0" fmla="*/ 667717 h 854055"/>
                <a:gd name="connsiteX1" fmla="*/ 368511 w 811518"/>
                <a:gd name="connsiteY1" fmla="*/ 718517 h 854055"/>
                <a:gd name="connsiteX2" fmla="*/ 368511 w 811518"/>
                <a:gd name="connsiteY2" fmla="*/ 420067 h 854055"/>
                <a:gd name="connsiteX3" fmla="*/ 647911 w 811518"/>
                <a:gd name="connsiteY3" fmla="*/ 381967 h 854055"/>
                <a:gd name="connsiteX4" fmla="*/ 793961 w 811518"/>
                <a:gd name="connsiteY4" fmla="*/ 967 h 854055"/>
                <a:gd name="connsiteX5" fmla="*/ 774911 w 811518"/>
                <a:gd name="connsiteY5" fmla="*/ 508967 h 854055"/>
                <a:gd name="connsiteX6" fmla="*/ 489161 w 811518"/>
                <a:gd name="connsiteY6" fmla="*/ 528017 h 854055"/>
                <a:gd name="connsiteX7" fmla="*/ 425661 w 811518"/>
                <a:gd name="connsiteY7" fmla="*/ 851867 h 854055"/>
                <a:gd name="connsiteX8" fmla="*/ 211 w 811518"/>
                <a:gd name="connsiteY8" fmla="*/ 667717 h 854055"/>
                <a:gd name="connsiteX0" fmla="*/ 211 w 805683"/>
                <a:gd name="connsiteY0" fmla="*/ 667383 h 853721"/>
                <a:gd name="connsiteX1" fmla="*/ 368511 w 805683"/>
                <a:gd name="connsiteY1" fmla="*/ 718183 h 853721"/>
                <a:gd name="connsiteX2" fmla="*/ 368511 w 805683"/>
                <a:gd name="connsiteY2" fmla="*/ 419733 h 853721"/>
                <a:gd name="connsiteX3" fmla="*/ 647911 w 805683"/>
                <a:gd name="connsiteY3" fmla="*/ 381633 h 853721"/>
                <a:gd name="connsiteX4" fmla="*/ 793961 w 805683"/>
                <a:gd name="connsiteY4" fmla="*/ 633 h 853721"/>
                <a:gd name="connsiteX5" fmla="*/ 762211 w 805683"/>
                <a:gd name="connsiteY5" fmla="*/ 483233 h 853721"/>
                <a:gd name="connsiteX6" fmla="*/ 489161 w 805683"/>
                <a:gd name="connsiteY6" fmla="*/ 527683 h 853721"/>
                <a:gd name="connsiteX7" fmla="*/ 425661 w 805683"/>
                <a:gd name="connsiteY7" fmla="*/ 851533 h 853721"/>
                <a:gd name="connsiteX8" fmla="*/ 211 w 805683"/>
                <a:gd name="connsiteY8" fmla="*/ 667383 h 853721"/>
                <a:gd name="connsiteX0" fmla="*/ 738 w 806210"/>
                <a:gd name="connsiteY0" fmla="*/ 667383 h 853721"/>
                <a:gd name="connsiteX1" fmla="*/ 324588 w 806210"/>
                <a:gd name="connsiteY1" fmla="*/ 718183 h 853721"/>
                <a:gd name="connsiteX2" fmla="*/ 369038 w 806210"/>
                <a:gd name="connsiteY2" fmla="*/ 419733 h 853721"/>
                <a:gd name="connsiteX3" fmla="*/ 648438 w 806210"/>
                <a:gd name="connsiteY3" fmla="*/ 381633 h 853721"/>
                <a:gd name="connsiteX4" fmla="*/ 794488 w 806210"/>
                <a:gd name="connsiteY4" fmla="*/ 633 h 853721"/>
                <a:gd name="connsiteX5" fmla="*/ 762738 w 806210"/>
                <a:gd name="connsiteY5" fmla="*/ 483233 h 853721"/>
                <a:gd name="connsiteX6" fmla="*/ 489688 w 806210"/>
                <a:gd name="connsiteY6" fmla="*/ 527683 h 853721"/>
                <a:gd name="connsiteX7" fmla="*/ 426188 w 806210"/>
                <a:gd name="connsiteY7" fmla="*/ 851533 h 853721"/>
                <a:gd name="connsiteX8" fmla="*/ 738 w 806210"/>
                <a:gd name="connsiteY8" fmla="*/ 667383 h 853721"/>
                <a:gd name="connsiteX0" fmla="*/ 828 w 806300"/>
                <a:gd name="connsiteY0" fmla="*/ 667383 h 828576"/>
                <a:gd name="connsiteX1" fmla="*/ 324678 w 806300"/>
                <a:gd name="connsiteY1" fmla="*/ 718183 h 828576"/>
                <a:gd name="connsiteX2" fmla="*/ 369128 w 806300"/>
                <a:gd name="connsiteY2" fmla="*/ 419733 h 828576"/>
                <a:gd name="connsiteX3" fmla="*/ 648528 w 806300"/>
                <a:gd name="connsiteY3" fmla="*/ 381633 h 828576"/>
                <a:gd name="connsiteX4" fmla="*/ 794578 w 806300"/>
                <a:gd name="connsiteY4" fmla="*/ 633 h 828576"/>
                <a:gd name="connsiteX5" fmla="*/ 762828 w 806300"/>
                <a:gd name="connsiteY5" fmla="*/ 483233 h 828576"/>
                <a:gd name="connsiteX6" fmla="*/ 489778 w 806300"/>
                <a:gd name="connsiteY6" fmla="*/ 527683 h 828576"/>
                <a:gd name="connsiteX7" fmla="*/ 432628 w 806300"/>
                <a:gd name="connsiteY7" fmla="*/ 826133 h 828576"/>
                <a:gd name="connsiteX8" fmla="*/ 828 w 806300"/>
                <a:gd name="connsiteY8" fmla="*/ 667383 h 828576"/>
                <a:gd name="connsiteX0" fmla="*/ 828 w 779175"/>
                <a:gd name="connsiteY0" fmla="*/ 408147 h 569340"/>
                <a:gd name="connsiteX1" fmla="*/ 324678 w 779175"/>
                <a:gd name="connsiteY1" fmla="*/ 458947 h 569340"/>
                <a:gd name="connsiteX2" fmla="*/ 369128 w 779175"/>
                <a:gd name="connsiteY2" fmla="*/ 160497 h 569340"/>
                <a:gd name="connsiteX3" fmla="*/ 648528 w 779175"/>
                <a:gd name="connsiteY3" fmla="*/ 122397 h 569340"/>
                <a:gd name="connsiteX4" fmla="*/ 737428 w 779175"/>
                <a:gd name="connsiteY4" fmla="*/ 1747 h 569340"/>
                <a:gd name="connsiteX5" fmla="*/ 762828 w 779175"/>
                <a:gd name="connsiteY5" fmla="*/ 223997 h 569340"/>
                <a:gd name="connsiteX6" fmla="*/ 489778 w 779175"/>
                <a:gd name="connsiteY6" fmla="*/ 268447 h 569340"/>
                <a:gd name="connsiteX7" fmla="*/ 432628 w 779175"/>
                <a:gd name="connsiteY7" fmla="*/ 566897 h 569340"/>
                <a:gd name="connsiteX8" fmla="*/ 828 w 779175"/>
                <a:gd name="connsiteY8" fmla="*/ 408147 h 569340"/>
                <a:gd name="connsiteX0" fmla="*/ 556 w 950353"/>
                <a:gd name="connsiteY0" fmla="*/ 598647 h 611094"/>
                <a:gd name="connsiteX1" fmla="*/ 495856 w 950353"/>
                <a:gd name="connsiteY1" fmla="*/ 458947 h 611094"/>
                <a:gd name="connsiteX2" fmla="*/ 540306 w 950353"/>
                <a:gd name="connsiteY2" fmla="*/ 160497 h 611094"/>
                <a:gd name="connsiteX3" fmla="*/ 819706 w 950353"/>
                <a:gd name="connsiteY3" fmla="*/ 122397 h 611094"/>
                <a:gd name="connsiteX4" fmla="*/ 908606 w 950353"/>
                <a:gd name="connsiteY4" fmla="*/ 1747 h 611094"/>
                <a:gd name="connsiteX5" fmla="*/ 934006 w 950353"/>
                <a:gd name="connsiteY5" fmla="*/ 223997 h 611094"/>
                <a:gd name="connsiteX6" fmla="*/ 660956 w 950353"/>
                <a:gd name="connsiteY6" fmla="*/ 268447 h 611094"/>
                <a:gd name="connsiteX7" fmla="*/ 603806 w 950353"/>
                <a:gd name="connsiteY7" fmla="*/ 566897 h 611094"/>
                <a:gd name="connsiteX8" fmla="*/ 556 w 950353"/>
                <a:gd name="connsiteY8" fmla="*/ 598647 h 611094"/>
                <a:gd name="connsiteX0" fmla="*/ 800 w 791847"/>
                <a:gd name="connsiteY0" fmla="*/ 471647 h 573277"/>
                <a:gd name="connsiteX1" fmla="*/ 337350 w 791847"/>
                <a:gd name="connsiteY1" fmla="*/ 458947 h 573277"/>
                <a:gd name="connsiteX2" fmla="*/ 381800 w 791847"/>
                <a:gd name="connsiteY2" fmla="*/ 160497 h 573277"/>
                <a:gd name="connsiteX3" fmla="*/ 661200 w 791847"/>
                <a:gd name="connsiteY3" fmla="*/ 122397 h 573277"/>
                <a:gd name="connsiteX4" fmla="*/ 750100 w 791847"/>
                <a:gd name="connsiteY4" fmla="*/ 1747 h 573277"/>
                <a:gd name="connsiteX5" fmla="*/ 775500 w 791847"/>
                <a:gd name="connsiteY5" fmla="*/ 223997 h 573277"/>
                <a:gd name="connsiteX6" fmla="*/ 502450 w 791847"/>
                <a:gd name="connsiteY6" fmla="*/ 268447 h 573277"/>
                <a:gd name="connsiteX7" fmla="*/ 445300 w 791847"/>
                <a:gd name="connsiteY7" fmla="*/ 566897 h 573277"/>
                <a:gd name="connsiteX8" fmla="*/ 800 w 791847"/>
                <a:gd name="connsiteY8" fmla="*/ 471647 h 573277"/>
                <a:gd name="connsiteX0" fmla="*/ 800 w 784045"/>
                <a:gd name="connsiteY0" fmla="*/ 471647 h 571763"/>
                <a:gd name="connsiteX1" fmla="*/ 337350 w 784045"/>
                <a:gd name="connsiteY1" fmla="*/ 458947 h 571763"/>
                <a:gd name="connsiteX2" fmla="*/ 381800 w 784045"/>
                <a:gd name="connsiteY2" fmla="*/ 160497 h 571763"/>
                <a:gd name="connsiteX3" fmla="*/ 661200 w 784045"/>
                <a:gd name="connsiteY3" fmla="*/ 122397 h 571763"/>
                <a:gd name="connsiteX4" fmla="*/ 750100 w 784045"/>
                <a:gd name="connsiteY4" fmla="*/ 1747 h 571763"/>
                <a:gd name="connsiteX5" fmla="*/ 775500 w 784045"/>
                <a:gd name="connsiteY5" fmla="*/ 223997 h 571763"/>
                <a:gd name="connsiteX6" fmla="*/ 610400 w 784045"/>
                <a:gd name="connsiteY6" fmla="*/ 300197 h 571763"/>
                <a:gd name="connsiteX7" fmla="*/ 445300 w 784045"/>
                <a:gd name="connsiteY7" fmla="*/ 566897 h 571763"/>
                <a:gd name="connsiteX8" fmla="*/ 800 w 784045"/>
                <a:gd name="connsiteY8" fmla="*/ 471647 h 571763"/>
                <a:gd name="connsiteX0" fmla="*/ 852 w 784097"/>
                <a:gd name="connsiteY0" fmla="*/ 471913 h 572029"/>
                <a:gd name="connsiteX1" fmla="*/ 337402 w 784097"/>
                <a:gd name="connsiteY1" fmla="*/ 459213 h 572029"/>
                <a:gd name="connsiteX2" fmla="*/ 496152 w 784097"/>
                <a:gd name="connsiteY2" fmla="*/ 262363 h 572029"/>
                <a:gd name="connsiteX3" fmla="*/ 661252 w 784097"/>
                <a:gd name="connsiteY3" fmla="*/ 122663 h 572029"/>
                <a:gd name="connsiteX4" fmla="*/ 750152 w 784097"/>
                <a:gd name="connsiteY4" fmla="*/ 2013 h 572029"/>
                <a:gd name="connsiteX5" fmla="*/ 775552 w 784097"/>
                <a:gd name="connsiteY5" fmla="*/ 224263 h 572029"/>
                <a:gd name="connsiteX6" fmla="*/ 610452 w 784097"/>
                <a:gd name="connsiteY6" fmla="*/ 300463 h 572029"/>
                <a:gd name="connsiteX7" fmla="*/ 445352 w 784097"/>
                <a:gd name="connsiteY7" fmla="*/ 567163 h 572029"/>
                <a:gd name="connsiteX8" fmla="*/ 852 w 784097"/>
                <a:gd name="connsiteY8" fmla="*/ 471913 h 572029"/>
                <a:gd name="connsiteX0" fmla="*/ 852 w 783494"/>
                <a:gd name="connsiteY0" fmla="*/ 470529 h 570645"/>
                <a:gd name="connsiteX1" fmla="*/ 337402 w 783494"/>
                <a:gd name="connsiteY1" fmla="*/ 457829 h 570645"/>
                <a:gd name="connsiteX2" fmla="*/ 496152 w 783494"/>
                <a:gd name="connsiteY2" fmla="*/ 260979 h 570645"/>
                <a:gd name="connsiteX3" fmla="*/ 686652 w 783494"/>
                <a:gd name="connsiteY3" fmla="*/ 159379 h 570645"/>
                <a:gd name="connsiteX4" fmla="*/ 750152 w 783494"/>
                <a:gd name="connsiteY4" fmla="*/ 629 h 570645"/>
                <a:gd name="connsiteX5" fmla="*/ 775552 w 783494"/>
                <a:gd name="connsiteY5" fmla="*/ 222879 h 570645"/>
                <a:gd name="connsiteX6" fmla="*/ 610452 w 783494"/>
                <a:gd name="connsiteY6" fmla="*/ 299079 h 570645"/>
                <a:gd name="connsiteX7" fmla="*/ 445352 w 783494"/>
                <a:gd name="connsiteY7" fmla="*/ 565779 h 570645"/>
                <a:gd name="connsiteX8" fmla="*/ 852 w 783494"/>
                <a:gd name="connsiteY8" fmla="*/ 470529 h 570645"/>
                <a:gd name="connsiteX0" fmla="*/ 852 w 795001"/>
                <a:gd name="connsiteY0" fmla="*/ 445247 h 545363"/>
                <a:gd name="connsiteX1" fmla="*/ 337402 w 795001"/>
                <a:gd name="connsiteY1" fmla="*/ 432547 h 545363"/>
                <a:gd name="connsiteX2" fmla="*/ 496152 w 795001"/>
                <a:gd name="connsiteY2" fmla="*/ 235697 h 545363"/>
                <a:gd name="connsiteX3" fmla="*/ 686652 w 795001"/>
                <a:gd name="connsiteY3" fmla="*/ 134097 h 545363"/>
                <a:gd name="connsiteX4" fmla="*/ 781902 w 795001"/>
                <a:gd name="connsiteY4" fmla="*/ 747 h 545363"/>
                <a:gd name="connsiteX5" fmla="*/ 775552 w 795001"/>
                <a:gd name="connsiteY5" fmla="*/ 197597 h 545363"/>
                <a:gd name="connsiteX6" fmla="*/ 610452 w 795001"/>
                <a:gd name="connsiteY6" fmla="*/ 273797 h 545363"/>
                <a:gd name="connsiteX7" fmla="*/ 445352 w 795001"/>
                <a:gd name="connsiteY7" fmla="*/ 540497 h 545363"/>
                <a:gd name="connsiteX8" fmla="*/ 852 w 795001"/>
                <a:gd name="connsiteY8" fmla="*/ 445247 h 545363"/>
                <a:gd name="connsiteX0" fmla="*/ 852 w 940329"/>
                <a:gd name="connsiteY0" fmla="*/ 445688 h 545804"/>
                <a:gd name="connsiteX1" fmla="*/ 337402 w 940329"/>
                <a:gd name="connsiteY1" fmla="*/ 432988 h 545804"/>
                <a:gd name="connsiteX2" fmla="*/ 496152 w 940329"/>
                <a:gd name="connsiteY2" fmla="*/ 236138 h 545804"/>
                <a:gd name="connsiteX3" fmla="*/ 686652 w 940329"/>
                <a:gd name="connsiteY3" fmla="*/ 134538 h 545804"/>
                <a:gd name="connsiteX4" fmla="*/ 781902 w 940329"/>
                <a:gd name="connsiteY4" fmla="*/ 1188 h 545804"/>
                <a:gd name="connsiteX5" fmla="*/ 940322 w 940329"/>
                <a:gd name="connsiteY5" fmla="*/ 76280 h 545804"/>
                <a:gd name="connsiteX6" fmla="*/ 775552 w 940329"/>
                <a:gd name="connsiteY6" fmla="*/ 198038 h 545804"/>
                <a:gd name="connsiteX7" fmla="*/ 610452 w 940329"/>
                <a:gd name="connsiteY7" fmla="*/ 274238 h 545804"/>
                <a:gd name="connsiteX8" fmla="*/ 445352 w 940329"/>
                <a:gd name="connsiteY8" fmla="*/ 540938 h 545804"/>
                <a:gd name="connsiteX9" fmla="*/ 852 w 940329"/>
                <a:gd name="connsiteY9" fmla="*/ 445688 h 545804"/>
                <a:gd name="connsiteX0" fmla="*/ 852 w 940329"/>
                <a:gd name="connsiteY0" fmla="*/ 445688 h 545804"/>
                <a:gd name="connsiteX1" fmla="*/ 337402 w 940329"/>
                <a:gd name="connsiteY1" fmla="*/ 432988 h 545804"/>
                <a:gd name="connsiteX2" fmla="*/ 496152 w 940329"/>
                <a:gd name="connsiteY2" fmla="*/ 236138 h 545804"/>
                <a:gd name="connsiteX3" fmla="*/ 686652 w 940329"/>
                <a:gd name="connsiteY3" fmla="*/ 134538 h 545804"/>
                <a:gd name="connsiteX4" fmla="*/ 781902 w 940329"/>
                <a:gd name="connsiteY4" fmla="*/ 1188 h 545804"/>
                <a:gd name="connsiteX5" fmla="*/ 940322 w 940329"/>
                <a:gd name="connsiteY5" fmla="*/ 76280 h 545804"/>
                <a:gd name="connsiteX6" fmla="*/ 775552 w 940329"/>
                <a:gd name="connsiteY6" fmla="*/ 198038 h 545804"/>
                <a:gd name="connsiteX7" fmla="*/ 610452 w 940329"/>
                <a:gd name="connsiteY7" fmla="*/ 274238 h 545804"/>
                <a:gd name="connsiteX8" fmla="*/ 445352 w 940329"/>
                <a:gd name="connsiteY8" fmla="*/ 540938 h 545804"/>
                <a:gd name="connsiteX9" fmla="*/ 852 w 940329"/>
                <a:gd name="connsiteY9" fmla="*/ 445688 h 545804"/>
                <a:gd name="connsiteX0" fmla="*/ 852 w 940329"/>
                <a:gd name="connsiteY0" fmla="*/ 445688 h 545804"/>
                <a:gd name="connsiteX1" fmla="*/ 337402 w 940329"/>
                <a:gd name="connsiteY1" fmla="*/ 432988 h 545804"/>
                <a:gd name="connsiteX2" fmla="*/ 496152 w 940329"/>
                <a:gd name="connsiteY2" fmla="*/ 236138 h 545804"/>
                <a:gd name="connsiteX3" fmla="*/ 686652 w 940329"/>
                <a:gd name="connsiteY3" fmla="*/ 134538 h 545804"/>
                <a:gd name="connsiteX4" fmla="*/ 781902 w 940329"/>
                <a:gd name="connsiteY4" fmla="*/ 1188 h 545804"/>
                <a:gd name="connsiteX5" fmla="*/ 940322 w 940329"/>
                <a:gd name="connsiteY5" fmla="*/ 76280 h 545804"/>
                <a:gd name="connsiteX6" fmla="*/ 775552 w 940329"/>
                <a:gd name="connsiteY6" fmla="*/ 198038 h 545804"/>
                <a:gd name="connsiteX7" fmla="*/ 610452 w 940329"/>
                <a:gd name="connsiteY7" fmla="*/ 274238 h 545804"/>
                <a:gd name="connsiteX8" fmla="*/ 445352 w 940329"/>
                <a:gd name="connsiteY8" fmla="*/ 540938 h 545804"/>
                <a:gd name="connsiteX9" fmla="*/ 852 w 940329"/>
                <a:gd name="connsiteY9" fmla="*/ 445688 h 545804"/>
                <a:gd name="connsiteX0" fmla="*/ 852 w 940329"/>
                <a:gd name="connsiteY0" fmla="*/ 445688 h 545804"/>
                <a:gd name="connsiteX1" fmla="*/ 337402 w 940329"/>
                <a:gd name="connsiteY1" fmla="*/ 432988 h 545804"/>
                <a:gd name="connsiteX2" fmla="*/ 496152 w 940329"/>
                <a:gd name="connsiteY2" fmla="*/ 236138 h 545804"/>
                <a:gd name="connsiteX3" fmla="*/ 686652 w 940329"/>
                <a:gd name="connsiteY3" fmla="*/ 134538 h 545804"/>
                <a:gd name="connsiteX4" fmla="*/ 781902 w 940329"/>
                <a:gd name="connsiteY4" fmla="*/ 1188 h 545804"/>
                <a:gd name="connsiteX5" fmla="*/ 940322 w 940329"/>
                <a:gd name="connsiteY5" fmla="*/ 76280 h 545804"/>
                <a:gd name="connsiteX6" fmla="*/ 845402 w 940329"/>
                <a:gd name="connsiteY6" fmla="*/ 128188 h 545804"/>
                <a:gd name="connsiteX7" fmla="*/ 610452 w 940329"/>
                <a:gd name="connsiteY7" fmla="*/ 274238 h 545804"/>
                <a:gd name="connsiteX8" fmla="*/ 445352 w 940329"/>
                <a:gd name="connsiteY8" fmla="*/ 540938 h 545804"/>
                <a:gd name="connsiteX9" fmla="*/ 852 w 940329"/>
                <a:gd name="connsiteY9" fmla="*/ 445688 h 545804"/>
                <a:gd name="connsiteX0" fmla="*/ 852 w 940329"/>
                <a:gd name="connsiteY0" fmla="*/ 445688 h 545804"/>
                <a:gd name="connsiteX1" fmla="*/ 337402 w 940329"/>
                <a:gd name="connsiteY1" fmla="*/ 432988 h 545804"/>
                <a:gd name="connsiteX2" fmla="*/ 496152 w 940329"/>
                <a:gd name="connsiteY2" fmla="*/ 236138 h 545804"/>
                <a:gd name="connsiteX3" fmla="*/ 686652 w 940329"/>
                <a:gd name="connsiteY3" fmla="*/ 134538 h 545804"/>
                <a:gd name="connsiteX4" fmla="*/ 781902 w 940329"/>
                <a:gd name="connsiteY4" fmla="*/ 1188 h 545804"/>
                <a:gd name="connsiteX5" fmla="*/ 940322 w 940329"/>
                <a:gd name="connsiteY5" fmla="*/ 76280 h 545804"/>
                <a:gd name="connsiteX6" fmla="*/ 845402 w 940329"/>
                <a:gd name="connsiteY6" fmla="*/ 128188 h 545804"/>
                <a:gd name="connsiteX7" fmla="*/ 610452 w 940329"/>
                <a:gd name="connsiteY7" fmla="*/ 274238 h 545804"/>
                <a:gd name="connsiteX8" fmla="*/ 445352 w 940329"/>
                <a:gd name="connsiteY8" fmla="*/ 540938 h 545804"/>
                <a:gd name="connsiteX9" fmla="*/ 852 w 940329"/>
                <a:gd name="connsiteY9" fmla="*/ 445688 h 545804"/>
                <a:gd name="connsiteX0" fmla="*/ 852 w 940329"/>
                <a:gd name="connsiteY0" fmla="*/ 446414 h 546530"/>
                <a:gd name="connsiteX1" fmla="*/ 337402 w 940329"/>
                <a:gd name="connsiteY1" fmla="*/ 433714 h 546530"/>
                <a:gd name="connsiteX2" fmla="*/ 496152 w 940329"/>
                <a:gd name="connsiteY2" fmla="*/ 236864 h 546530"/>
                <a:gd name="connsiteX3" fmla="*/ 686652 w 940329"/>
                <a:gd name="connsiteY3" fmla="*/ 154314 h 546530"/>
                <a:gd name="connsiteX4" fmla="*/ 781902 w 940329"/>
                <a:gd name="connsiteY4" fmla="*/ 1914 h 546530"/>
                <a:gd name="connsiteX5" fmla="*/ 940322 w 940329"/>
                <a:gd name="connsiteY5" fmla="*/ 77006 h 546530"/>
                <a:gd name="connsiteX6" fmla="*/ 845402 w 940329"/>
                <a:gd name="connsiteY6" fmla="*/ 128914 h 546530"/>
                <a:gd name="connsiteX7" fmla="*/ 610452 w 940329"/>
                <a:gd name="connsiteY7" fmla="*/ 274964 h 546530"/>
                <a:gd name="connsiteX8" fmla="*/ 445352 w 940329"/>
                <a:gd name="connsiteY8" fmla="*/ 541664 h 546530"/>
                <a:gd name="connsiteX9" fmla="*/ 852 w 940329"/>
                <a:gd name="connsiteY9" fmla="*/ 446414 h 546530"/>
                <a:gd name="connsiteX0" fmla="*/ 852 w 940328"/>
                <a:gd name="connsiteY0" fmla="*/ 449453 h 549569"/>
                <a:gd name="connsiteX1" fmla="*/ 337402 w 940328"/>
                <a:gd name="connsiteY1" fmla="*/ 436753 h 549569"/>
                <a:gd name="connsiteX2" fmla="*/ 496152 w 940328"/>
                <a:gd name="connsiteY2" fmla="*/ 239903 h 549569"/>
                <a:gd name="connsiteX3" fmla="*/ 743802 w 940328"/>
                <a:gd name="connsiteY3" fmla="*/ 220853 h 549569"/>
                <a:gd name="connsiteX4" fmla="*/ 781902 w 940328"/>
                <a:gd name="connsiteY4" fmla="*/ 4953 h 549569"/>
                <a:gd name="connsiteX5" fmla="*/ 940322 w 940328"/>
                <a:gd name="connsiteY5" fmla="*/ 80045 h 549569"/>
                <a:gd name="connsiteX6" fmla="*/ 845402 w 940328"/>
                <a:gd name="connsiteY6" fmla="*/ 131953 h 549569"/>
                <a:gd name="connsiteX7" fmla="*/ 610452 w 940328"/>
                <a:gd name="connsiteY7" fmla="*/ 278003 h 549569"/>
                <a:gd name="connsiteX8" fmla="*/ 445352 w 940328"/>
                <a:gd name="connsiteY8" fmla="*/ 544703 h 549569"/>
                <a:gd name="connsiteX9" fmla="*/ 852 w 940328"/>
                <a:gd name="connsiteY9" fmla="*/ 449453 h 549569"/>
                <a:gd name="connsiteX0" fmla="*/ 852 w 940329"/>
                <a:gd name="connsiteY0" fmla="*/ 445095 h 545211"/>
                <a:gd name="connsiteX1" fmla="*/ 337402 w 940329"/>
                <a:gd name="connsiteY1" fmla="*/ 432395 h 545211"/>
                <a:gd name="connsiteX2" fmla="*/ 496152 w 940329"/>
                <a:gd name="connsiteY2" fmla="*/ 235545 h 545211"/>
                <a:gd name="connsiteX3" fmla="*/ 648552 w 940329"/>
                <a:gd name="connsiteY3" fmla="*/ 114895 h 545211"/>
                <a:gd name="connsiteX4" fmla="*/ 781902 w 940329"/>
                <a:gd name="connsiteY4" fmla="*/ 595 h 545211"/>
                <a:gd name="connsiteX5" fmla="*/ 940322 w 940329"/>
                <a:gd name="connsiteY5" fmla="*/ 75687 h 545211"/>
                <a:gd name="connsiteX6" fmla="*/ 845402 w 940329"/>
                <a:gd name="connsiteY6" fmla="*/ 127595 h 545211"/>
                <a:gd name="connsiteX7" fmla="*/ 610452 w 940329"/>
                <a:gd name="connsiteY7" fmla="*/ 273645 h 545211"/>
                <a:gd name="connsiteX8" fmla="*/ 445352 w 940329"/>
                <a:gd name="connsiteY8" fmla="*/ 540345 h 545211"/>
                <a:gd name="connsiteX9" fmla="*/ 852 w 940329"/>
                <a:gd name="connsiteY9" fmla="*/ 445095 h 545211"/>
                <a:gd name="connsiteX0" fmla="*/ 852 w 940329"/>
                <a:gd name="connsiteY0" fmla="*/ 445095 h 545211"/>
                <a:gd name="connsiteX1" fmla="*/ 337402 w 940329"/>
                <a:gd name="connsiteY1" fmla="*/ 432395 h 545211"/>
                <a:gd name="connsiteX2" fmla="*/ 496152 w 940329"/>
                <a:gd name="connsiteY2" fmla="*/ 235545 h 545211"/>
                <a:gd name="connsiteX3" fmla="*/ 648552 w 940329"/>
                <a:gd name="connsiteY3" fmla="*/ 114895 h 545211"/>
                <a:gd name="connsiteX4" fmla="*/ 781902 w 940329"/>
                <a:gd name="connsiteY4" fmla="*/ 595 h 545211"/>
                <a:gd name="connsiteX5" fmla="*/ 940322 w 940329"/>
                <a:gd name="connsiteY5" fmla="*/ 75687 h 545211"/>
                <a:gd name="connsiteX6" fmla="*/ 845402 w 940329"/>
                <a:gd name="connsiteY6" fmla="*/ 127595 h 545211"/>
                <a:gd name="connsiteX7" fmla="*/ 762522 w 940329"/>
                <a:gd name="connsiteY7" fmla="*/ 221738 h 545211"/>
                <a:gd name="connsiteX8" fmla="*/ 610452 w 940329"/>
                <a:gd name="connsiteY8" fmla="*/ 273645 h 545211"/>
                <a:gd name="connsiteX9" fmla="*/ 445352 w 940329"/>
                <a:gd name="connsiteY9" fmla="*/ 540345 h 545211"/>
                <a:gd name="connsiteX10" fmla="*/ 852 w 940329"/>
                <a:gd name="connsiteY10" fmla="*/ 445095 h 545211"/>
                <a:gd name="connsiteX0" fmla="*/ 852 w 940329"/>
                <a:gd name="connsiteY0" fmla="*/ 445095 h 545211"/>
                <a:gd name="connsiteX1" fmla="*/ 337402 w 940329"/>
                <a:gd name="connsiteY1" fmla="*/ 432395 h 545211"/>
                <a:gd name="connsiteX2" fmla="*/ 496152 w 940329"/>
                <a:gd name="connsiteY2" fmla="*/ 235545 h 545211"/>
                <a:gd name="connsiteX3" fmla="*/ 680302 w 940329"/>
                <a:gd name="connsiteY3" fmla="*/ 114895 h 545211"/>
                <a:gd name="connsiteX4" fmla="*/ 781902 w 940329"/>
                <a:gd name="connsiteY4" fmla="*/ 595 h 545211"/>
                <a:gd name="connsiteX5" fmla="*/ 940322 w 940329"/>
                <a:gd name="connsiteY5" fmla="*/ 75687 h 545211"/>
                <a:gd name="connsiteX6" fmla="*/ 845402 w 940329"/>
                <a:gd name="connsiteY6" fmla="*/ 127595 h 545211"/>
                <a:gd name="connsiteX7" fmla="*/ 762522 w 940329"/>
                <a:gd name="connsiteY7" fmla="*/ 221738 h 545211"/>
                <a:gd name="connsiteX8" fmla="*/ 610452 w 940329"/>
                <a:gd name="connsiteY8" fmla="*/ 273645 h 545211"/>
                <a:gd name="connsiteX9" fmla="*/ 445352 w 940329"/>
                <a:gd name="connsiteY9" fmla="*/ 540345 h 545211"/>
                <a:gd name="connsiteX10" fmla="*/ 852 w 940329"/>
                <a:gd name="connsiteY10" fmla="*/ 445095 h 545211"/>
                <a:gd name="connsiteX0" fmla="*/ 852 w 1010176"/>
                <a:gd name="connsiteY0" fmla="*/ 444508 h 544624"/>
                <a:gd name="connsiteX1" fmla="*/ 337402 w 1010176"/>
                <a:gd name="connsiteY1" fmla="*/ 431808 h 544624"/>
                <a:gd name="connsiteX2" fmla="*/ 496152 w 1010176"/>
                <a:gd name="connsiteY2" fmla="*/ 234958 h 544624"/>
                <a:gd name="connsiteX3" fmla="*/ 680302 w 1010176"/>
                <a:gd name="connsiteY3" fmla="*/ 114308 h 544624"/>
                <a:gd name="connsiteX4" fmla="*/ 781902 w 1010176"/>
                <a:gd name="connsiteY4" fmla="*/ 8 h 544624"/>
                <a:gd name="connsiteX5" fmla="*/ 1010172 w 1010176"/>
                <a:gd name="connsiteY5" fmla="*/ 119550 h 544624"/>
                <a:gd name="connsiteX6" fmla="*/ 845402 w 1010176"/>
                <a:gd name="connsiteY6" fmla="*/ 127008 h 544624"/>
                <a:gd name="connsiteX7" fmla="*/ 762522 w 1010176"/>
                <a:gd name="connsiteY7" fmla="*/ 221151 h 544624"/>
                <a:gd name="connsiteX8" fmla="*/ 610452 w 1010176"/>
                <a:gd name="connsiteY8" fmla="*/ 273058 h 544624"/>
                <a:gd name="connsiteX9" fmla="*/ 445352 w 1010176"/>
                <a:gd name="connsiteY9" fmla="*/ 539758 h 544624"/>
                <a:gd name="connsiteX10" fmla="*/ 852 w 1010176"/>
                <a:gd name="connsiteY10" fmla="*/ 444508 h 544624"/>
                <a:gd name="connsiteX0" fmla="*/ 852 w 1010176"/>
                <a:gd name="connsiteY0" fmla="*/ 444508 h 544624"/>
                <a:gd name="connsiteX1" fmla="*/ 337402 w 1010176"/>
                <a:gd name="connsiteY1" fmla="*/ 431808 h 544624"/>
                <a:gd name="connsiteX2" fmla="*/ 496152 w 1010176"/>
                <a:gd name="connsiteY2" fmla="*/ 234958 h 544624"/>
                <a:gd name="connsiteX3" fmla="*/ 680302 w 1010176"/>
                <a:gd name="connsiteY3" fmla="*/ 114308 h 544624"/>
                <a:gd name="connsiteX4" fmla="*/ 781902 w 1010176"/>
                <a:gd name="connsiteY4" fmla="*/ 8 h 544624"/>
                <a:gd name="connsiteX5" fmla="*/ 1010172 w 1010176"/>
                <a:gd name="connsiteY5" fmla="*/ 119550 h 544624"/>
                <a:gd name="connsiteX6" fmla="*/ 845402 w 1010176"/>
                <a:gd name="connsiteY6" fmla="*/ 76208 h 544624"/>
                <a:gd name="connsiteX7" fmla="*/ 762522 w 1010176"/>
                <a:gd name="connsiteY7" fmla="*/ 221151 h 544624"/>
                <a:gd name="connsiteX8" fmla="*/ 610452 w 1010176"/>
                <a:gd name="connsiteY8" fmla="*/ 273058 h 544624"/>
                <a:gd name="connsiteX9" fmla="*/ 445352 w 1010176"/>
                <a:gd name="connsiteY9" fmla="*/ 539758 h 544624"/>
                <a:gd name="connsiteX10" fmla="*/ 852 w 1010176"/>
                <a:gd name="connsiteY10" fmla="*/ 444508 h 544624"/>
                <a:gd name="connsiteX0" fmla="*/ 852 w 1010178"/>
                <a:gd name="connsiteY0" fmla="*/ 476255 h 576371"/>
                <a:gd name="connsiteX1" fmla="*/ 337402 w 1010178"/>
                <a:gd name="connsiteY1" fmla="*/ 463555 h 576371"/>
                <a:gd name="connsiteX2" fmla="*/ 496152 w 1010178"/>
                <a:gd name="connsiteY2" fmla="*/ 266705 h 576371"/>
                <a:gd name="connsiteX3" fmla="*/ 680302 w 1010178"/>
                <a:gd name="connsiteY3" fmla="*/ 146055 h 576371"/>
                <a:gd name="connsiteX4" fmla="*/ 826352 w 1010178"/>
                <a:gd name="connsiteY4" fmla="*/ 5 h 576371"/>
                <a:gd name="connsiteX5" fmla="*/ 1010172 w 1010178"/>
                <a:gd name="connsiteY5" fmla="*/ 151297 h 576371"/>
                <a:gd name="connsiteX6" fmla="*/ 845402 w 1010178"/>
                <a:gd name="connsiteY6" fmla="*/ 107955 h 576371"/>
                <a:gd name="connsiteX7" fmla="*/ 762522 w 1010178"/>
                <a:gd name="connsiteY7" fmla="*/ 252898 h 576371"/>
                <a:gd name="connsiteX8" fmla="*/ 610452 w 1010178"/>
                <a:gd name="connsiteY8" fmla="*/ 304805 h 576371"/>
                <a:gd name="connsiteX9" fmla="*/ 445352 w 1010178"/>
                <a:gd name="connsiteY9" fmla="*/ 571505 h 576371"/>
                <a:gd name="connsiteX10" fmla="*/ 852 w 1010178"/>
                <a:gd name="connsiteY10" fmla="*/ 476255 h 576371"/>
                <a:gd name="connsiteX0" fmla="*/ 852 w 1010178"/>
                <a:gd name="connsiteY0" fmla="*/ 476255 h 576371"/>
                <a:gd name="connsiteX1" fmla="*/ 337402 w 1010178"/>
                <a:gd name="connsiteY1" fmla="*/ 463555 h 576371"/>
                <a:gd name="connsiteX2" fmla="*/ 496152 w 1010178"/>
                <a:gd name="connsiteY2" fmla="*/ 266705 h 576371"/>
                <a:gd name="connsiteX3" fmla="*/ 680302 w 1010178"/>
                <a:gd name="connsiteY3" fmla="*/ 146055 h 576371"/>
                <a:gd name="connsiteX4" fmla="*/ 826352 w 1010178"/>
                <a:gd name="connsiteY4" fmla="*/ 5 h 576371"/>
                <a:gd name="connsiteX5" fmla="*/ 1010172 w 1010178"/>
                <a:gd name="connsiteY5" fmla="*/ 151297 h 576371"/>
                <a:gd name="connsiteX6" fmla="*/ 845402 w 1010178"/>
                <a:gd name="connsiteY6" fmla="*/ 107955 h 576371"/>
                <a:gd name="connsiteX7" fmla="*/ 800622 w 1010178"/>
                <a:gd name="connsiteY7" fmla="*/ 284648 h 576371"/>
                <a:gd name="connsiteX8" fmla="*/ 610452 w 1010178"/>
                <a:gd name="connsiteY8" fmla="*/ 304805 h 576371"/>
                <a:gd name="connsiteX9" fmla="*/ 445352 w 1010178"/>
                <a:gd name="connsiteY9" fmla="*/ 571505 h 576371"/>
                <a:gd name="connsiteX10" fmla="*/ 852 w 1010178"/>
                <a:gd name="connsiteY10" fmla="*/ 476255 h 576371"/>
                <a:gd name="connsiteX0" fmla="*/ 852 w 1010178"/>
                <a:gd name="connsiteY0" fmla="*/ 476497 h 576613"/>
                <a:gd name="connsiteX1" fmla="*/ 337402 w 1010178"/>
                <a:gd name="connsiteY1" fmla="*/ 463797 h 576613"/>
                <a:gd name="connsiteX2" fmla="*/ 496152 w 1010178"/>
                <a:gd name="connsiteY2" fmla="*/ 266947 h 576613"/>
                <a:gd name="connsiteX3" fmla="*/ 731102 w 1010178"/>
                <a:gd name="connsiteY3" fmla="*/ 190747 h 576613"/>
                <a:gd name="connsiteX4" fmla="*/ 826352 w 1010178"/>
                <a:gd name="connsiteY4" fmla="*/ 247 h 576613"/>
                <a:gd name="connsiteX5" fmla="*/ 1010172 w 1010178"/>
                <a:gd name="connsiteY5" fmla="*/ 151539 h 576613"/>
                <a:gd name="connsiteX6" fmla="*/ 845402 w 1010178"/>
                <a:gd name="connsiteY6" fmla="*/ 108197 h 576613"/>
                <a:gd name="connsiteX7" fmla="*/ 800622 w 1010178"/>
                <a:gd name="connsiteY7" fmla="*/ 284890 h 576613"/>
                <a:gd name="connsiteX8" fmla="*/ 610452 w 1010178"/>
                <a:gd name="connsiteY8" fmla="*/ 305047 h 576613"/>
                <a:gd name="connsiteX9" fmla="*/ 445352 w 1010178"/>
                <a:gd name="connsiteY9" fmla="*/ 571747 h 576613"/>
                <a:gd name="connsiteX10" fmla="*/ 852 w 1010178"/>
                <a:gd name="connsiteY10" fmla="*/ 476497 h 576613"/>
                <a:gd name="connsiteX0" fmla="*/ 868 w 1010194"/>
                <a:gd name="connsiteY0" fmla="*/ 476497 h 576613"/>
                <a:gd name="connsiteX1" fmla="*/ 337418 w 1010194"/>
                <a:gd name="connsiteY1" fmla="*/ 463797 h 576613"/>
                <a:gd name="connsiteX2" fmla="*/ 527918 w 1010194"/>
                <a:gd name="connsiteY2" fmla="*/ 165347 h 576613"/>
                <a:gd name="connsiteX3" fmla="*/ 731118 w 1010194"/>
                <a:gd name="connsiteY3" fmla="*/ 190747 h 576613"/>
                <a:gd name="connsiteX4" fmla="*/ 826368 w 1010194"/>
                <a:gd name="connsiteY4" fmla="*/ 247 h 576613"/>
                <a:gd name="connsiteX5" fmla="*/ 1010188 w 1010194"/>
                <a:gd name="connsiteY5" fmla="*/ 151539 h 576613"/>
                <a:gd name="connsiteX6" fmla="*/ 845418 w 1010194"/>
                <a:gd name="connsiteY6" fmla="*/ 108197 h 576613"/>
                <a:gd name="connsiteX7" fmla="*/ 800638 w 1010194"/>
                <a:gd name="connsiteY7" fmla="*/ 284890 h 576613"/>
                <a:gd name="connsiteX8" fmla="*/ 610468 w 1010194"/>
                <a:gd name="connsiteY8" fmla="*/ 305047 h 576613"/>
                <a:gd name="connsiteX9" fmla="*/ 445368 w 1010194"/>
                <a:gd name="connsiteY9" fmla="*/ 571747 h 576613"/>
                <a:gd name="connsiteX10" fmla="*/ 868 w 1010194"/>
                <a:gd name="connsiteY10" fmla="*/ 476497 h 5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0194" h="576613">
                  <a:moveTo>
                    <a:pt x="868" y="476497"/>
                  </a:moveTo>
                  <a:cubicBezTo>
                    <a:pt x="-17124" y="458505"/>
                    <a:pt x="249576" y="515655"/>
                    <a:pt x="337418" y="463797"/>
                  </a:cubicBezTo>
                  <a:cubicBezTo>
                    <a:pt x="425260" y="411939"/>
                    <a:pt x="462301" y="210855"/>
                    <a:pt x="527918" y="165347"/>
                  </a:cubicBezTo>
                  <a:cubicBezTo>
                    <a:pt x="593535" y="119839"/>
                    <a:pt x="681376" y="218264"/>
                    <a:pt x="731118" y="190747"/>
                  </a:cubicBezTo>
                  <a:cubicBezTo>
                    <a:pt x="780860" y="163230"/>
                    <a:pt x="779856" y="6782"/>
                    <a:pt x="826368" y="247"/>
                  </a:cubicBezTo>
                  <a:cubicBezTo>
                    <a:pt x="872880" y="-6288"/>
                    <a:pt x="1011246" y="118731"/>
                    <a:pt x="1010188" y="151539"/>
                  </a:cubicBezTo>
                  <a:cubicBezTo>
                    <a:pt x="1009130" y="184347"/>
                    <a:pt x="880343" y="85972"/>
                    <a:pt x="845418" y="108197"/>
                  </a:cubicBezTo>
                  <a:cubicBezTo>
                    <a:pt x="810493" y="130422"/>
                    <a:pt x="839796" y="260548"/>
                    <a:pt x="800638" y="284890"/>
                  </a:cubicBezTo>
                  <a:cubicBezTo>
                    <a:pt x="761480" y="309232"/>
                    <a:pt x="658038" y="242421"/>
                    <a:pt x="610468" y="305047"/>
                  </a:cubicBezTo>
                  <a:cubicBezTo>
                    <a:pt x="562898" y="367673"/>
                    <a:pt x="546968" y="543172"/>
                    <a:pt x="445368" y="571747"/>
                  </a:cubicBezTo>
                  <a:cubicBezTo>
                    <a:pt x="343768" y="600322"/>
                    <a:pt x="18860" y="494489"/>
                    <a:pt x="868" y="476497"/>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258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Why </a:t>
            </a:r>
            <a:r>
              <a:rPr lang="en-US" dirty="0" err="1" smtClean="0"/>
              <a:t>Sudo</a:t>
            </a:r>
            <a:r>
              <a:rPr lang="en-US" dirty="0" smtClean="0"/>
              <a:t> Chef?</a:t>
            </a:r>
            <a:endParaRPr lang="en-US" dirty="0"/>
          </a:p>
        </p:txBody>
      </p:sp>
      <p:sp>
        <p:nvSpPr>
          <p:cNvPr id="4" name="Text Placeholder 2"/>
          <p:cNvSpPr txBox="1">
            <a:spLocks/>
          </p:cNvSpPr>
          <p:nvPr/>
        </p:nvSpPr>
        <p:spPr>
          <a:xfrm>
            <a:off x="633315" y="5082541"/>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Home Automation</a:t>
            </a:r>
            <a:endParaRPr lang="en-US" dirty="0"/>
          </a:p>
        </p:txBody>
      </p:sp>
      <p:sp>
        <p:nvSpPr>
          <p:cNvPr id="5" name="Text Placeholder 2"/>
          <p:cNvSpPr txBox="1">
            <a:spLocks/>
          </p:cNvSpPr>
          <p:nvPr/>
        </p:nvSpPr>
        <p:spPr>
          <a:xfrm>
            <a:off x="633315" y="3817778"/>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t>
            </a:r>
            <a:endParaRPr lang="en-US" dirty="0"/>
          </a:p>
        </p:txBody>
      </p:sp>
      <p:sp>
        <p:nvSpPr>
          <p:cNvPr id="7" name="Text Placeholder 2"/>
          <p:cNvSpPr txBox="1">
            <a:spLocks/>
          </p:cNvSpPr>
          <p:nvPr/>
        </p:nvSpPr>
        <p:spPr>
          <a:xfrm>
            <a:off x="633315" y="2553015"/>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Recipe Chooser and Ingredients Tracker</a:t>
            </a:r>
          </a:p>
        </p:txBody>
      </p:sp>
    </p:spTree>
    <p:extLst>
      <p:ext uri="{BB962C8B-B14F-4D97-AF65-F5344CB8AC3E}">
        <p14:creationId xmlns:p14="http://schemas.microsoft.com/office/powerpoint/2010/main" val="1301016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6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3" presetClass="emph" presetSubtype="2" autoRev="1" fill="hold" grpId="1" nodeType="withEffect">
                                  <p:stCondLst>
                                    <p:cond delay="0"/>
                                  </p:stCondLst>
                                  <p:iterate type="lt">
                                    <p:tmPct val="0"/>
                                  </p:iterate>
                                  <p:childTnLst>
                                    <p:animClr clrSpc="rgb" dir="cw">
                                      <p:cBhvr override="childStyle">
                                        <p:cTn id="23" dur="500" fill="hold"/>
                                        <p:tgtEl>
                                          <p:spTgt spid="5"/>
                                        </p:tgtEl>
                                        <p:attrNameLst>
                                          <p:attrName>style.color</p:attrName>
                                        </p:attrNameLst>
                                      </p:cBhvr>
                                      <p:to>
                                        <a:srgbClr val="00CC00"/>
                                      </p:to>
                                    </p:animClr>
                                  </p:childTnLst>
                                </p:cTn>
                              </p:par>
                              <p:par>
                                <p:cTn id="24" presetID="42" presetClass="path" presetSubtype="0" accel="50000" decel="50000" fill="hold" grpId="1" nodeType="withEffect">
                                  <p:stCondLst>
                                    <p:cond delay="0"/>
                                  </p:stCondLst>
                                  <p:childTnLst>
                                    <p:animMotion origin="layout" path="M -8.33333E-7 -1.48148E-6 L -8.33333E-7 0.10602 " pathEditMode="relative" rAng="0" ptsTypes="AA">
                                      <p:cBhvr>
                                        <p:cTn id="25" dur="1000" fill="hold"/>
                                        <p:tgtEl>
                                          <p:spTgt spid="7"/>
                                        </p:tgtEl>
                                        <p:attrNameLst>
                                          <p:attrName>ppt_x</p:attrName>
                                          <p:attrName>ppt_y</p:attrName>
                                        </p:attrNameLst>
                                      </p:cBhvr>
                                      <p:rCtr x="0" y="5301"/>
                                    </p:animMotion>
                                  </p:childTnLst>
                                </p:cTn>
                              </p:par>
                              <p:par>
                                <p:cTn id="26" presetID="42" presetClass="path" presetSubtype="0" accel="50000" decel="50000" fill="hold" grpId="1" nodeType="withEffect">
                                  <p:stCondLst>
                                    <p:cond delay="0"/>
                                  </p:stCondLst>
                                  <p:childTnLst>
                                    <p:animMotion origin="layout" path="M -8.33333E-7 -2.96296E-6 L -8.33333E-7 -0.10648 " pathEditMode="relative" rAng="0" ptsTypes="AA">
                                      <p:cBhvr>
                                        <p:cTn id="27" dur="1000" fill="hold"/>
                                        <p:tgtEl>
                                          <p:spTgt spid="4"/>
                                        </p:tgtEl>
                                        <p:attrNameLst>
                                          <p:attrName>ppt_x</p:attrName>
                                          <p:attrName>ppt_y</p:attrName>
                                        </p:attrNameLst>
                                      </p:cBhvr>
                                      <p:rCtr x="0" y="-5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Why </a:t>
            </a:r>
            <a:r>
              <a:rPr lang="en-US" dirty="0" err="1" smtClean="0"/>
              <a:t>Sudo</a:t>
            </a:r>
            <a:r>
              <a:rPr lang="en-US" dirty="0" smtClean="0"/>
              <a:t> Chef?</a:t>
            </a:r>
            <a:endParaRPr lang="en-US" dirty="0"/>
          </a:p>
        </p:txBody>
      </p:sp>
      <p:sp>
        <p:nvSpPr>
          <p:cNvPr id="4" name="Text Placeholder 2"/>
          <p:cNvSpPr txBox="1">
            <a:spLocks/>
          </p:cNvSpPr>
          <p:nvPr/>
        </p:nvSpPr>
        <p:spPr>
          <a:xfrm>
            <a:off x="633315" y="4355465"/>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Home Automation</a:t>
            </a:r>
            <a:endParaRPr lang="en-US" dirty="0"/>
          </a:p>
        </p:txBody>
      </p:sp>
      <p:sp>
        <p:nvSpPr>
          <p:cNvPr id="5" name="Text Placeholder 2"/>
          <p:cNvSpPr txBox="1">
            <a:spLocks/>
          </p:cNvSpPr>
          <p:nvPr/>
        </p:nvSpPr>
        <p:spPr>
          <a:xfrm>
            <a:off x="633315" y="3817778"/>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t>
            </a:r>
            <a:endParaRPr lang="en-US" dirty="0"/>
          </a:p>
        </p:txBody>
      </p:sp>
      <p:sp>
        <p:nvSpPr>
          <p:cNvPr id="7" name="Text Placeholder 2"/>
          <p:cNvSpPr txBox="1">
            <a:spLocks/>
          </p:cNvSpPr>
          <p:nvPr/>
        </p:nvSpPr>
        <p:spPr>
          <a:xfrm>
            <a:off x="633315" y="3280091"/>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Recipe Chooser and Ingredients Tracker</a:t>
            </a:r>
          </a:p>
        </p:txBody>
      </p:sp>
    </p:spTree>
    <p:extLst>
      <p:ext uri="{BB962C8B-B14F-4D97-AF65-F5344CB8AC3E}">
        <p14:creationId xmlns:p14="http://schemas.microsoft.com/office/powerpoint/2010/main" val="242733147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60000" fill="hold" grpId="2" nodeType="with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0-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8" accel="60000" fill="hold" grpId="2"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0-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8" accel="60000" fill="hold" grpId="2" nodeType="withEffect">
                                  <p:stCondLst>
                                    <p:cond delay="0"/>
                                  </p:stCondLst>
                                  <p:iterate type="lt">
                                    <p:tmPct val="0"/>
                                  </p:iterate>
                                  <p:childTnLst>
                                    <p:anim calcmode="lin" valueType="num">
                                      <p:cBhvr additive="base">
                                        <p:cTn id="14" dur="500"/>
                                        <p:tgtEl>
                                          <p:spTgt spid="5"/>
                                        </p:tgtEl>
                                        <p:attrNameLst>
                                          <p:attrName>ppt_x</p:attrName>
                                        </p:attrNameLst>
                                      </p:cBhvr>
                                      <p:tavLst>
                                        <p:tav tm="0">
                                          <p:val>
                                            <p:strVal val="ppt_x"/>
                                          </p:val>
                                        </p:tav>
                                        <p:tav tm="100000">
                                          <p:val>
                                            <p:strVal val="0-ppt_w/2"/>
                                          </p:val>
                                        </p:tav>
                                      </p:tavLst>
                                    </p:anim>
                                    <p:anim calcmode="lin" valueType="num">
                                      <p:cBhvr additive="base">
                                        <p:cTn id="15" dur="500"/>
                                        <p:tgtEl>
                                          <p:spTgt spid="5"/>
                                        </p:tgtEl>
                                        <p:attrNameLst>
                                          <p:attrName>ppt_y</p:attrName>
                                        </p:attrNameLst>
                                      </p:cBhvr>
                                      <p:tavLst>
                                        <p:tav tm="0">
                                          <p:val>
                                            <p:strVal val="ppt_y"/>
                                          </p:val>
                                        </p:tav>
                                        <p:tav tm="100000">
                                          <p:val>
                                            <p:strVal val="ppt_y"/>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5" grpId="2"/>
      <p:bldP spid="7"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Why </a:t>
            </a:r>
            <a:r>
              <a:rPr lang="en-US" dirty="0" err="1" smtClean="0"/>
              <a:t>Sudo</a:t>
            </a:r>
            <a:r>
              <a:rPr lang="en-US" dirty="0" smtClean="0"/>
              <a:t> Chef?</a:t>
            </a:r>
            <a:endParaRPr lang="en-US" dirty="0"/>
          </a:p>
        </p:txBody>
      </p:sp>
      <p:sp>
        <p:nvSpPr>
          <p:cNvPr id="3" name="Text Placeholder 2"/>
          <p:cNvSpPr>
            <a:spLocks noGrp="1"/>
          </p:cNvSpPr>
          <p:nvPr>
            <p:ph type="body" sz="quarter" idx="14"/>
          </p:nvPr>
        </p:nvSpPr>
        <p:spPr/>
        <p:txBody>
          <a:bodyPr/>
          <a:lstStyle/>
          <a:p>
            <a:r>
              <a:rPr lang="en-US" dirty="0" smtClean="0"/>
              <a:t>Other implementations have issues</a:t>
            </a:r>
            <a:endParaRPr lang="en-US" dirty="0"/>
          </a:p>
        </p:txBody>
      </p:sp>
      <p:grpSp>
        <p:nvGrpSpPr>
          <p:cNvPr id="15" name="Group 14"/>
          <p:cNvGrpSpPr/>
          <p:nvPr/>
        </p:nvGrpSpPr>
        <p:grpSpPr>
          <a:xfrm>
            <a:off x="428287" y="2530476"/>
            <a:ext cx="8287427" cy="2534320"/>
            <a:chOff x="428287" y="2530476"/>
            <a:chExt cx="8287427" cy="2534320"/>
          </a:xfrm>
        </p:grpSpPr>
        <p:sp>
          <p:nvSpPr>
            <p:cNvPr id="7" name="TextBox 6"/>
            <p:cNvSpPr txBox="1"/>
            <p:nvPr/>
          </p:nvSpPr>
          <p:spPr>
            <a:xfrm>
              <a:off x="3500874" y="4726242"/>
              <a:ext cx="2142253" cy="338554"/>
            </a:xfrm>
            <a:prstGeom prst="rect">
              <a:avLst/>
            </a:prstGeom>
            <a:noFill/>
          </p:spPr>
          <p:txBody>
            <a:bodyPr wrap="none" rtlCol="0">
              <a:spAutoFit/>
            </a:bodyPr>
            <a:lstStyle/>
            <a:p>
              <a:r>
                <a:rPr lang="en-US" sz="1600" dirty="0" smtClean="0">
                  <a:solidFill>
                    <a:schemeClr val="tx1">
                      <a:lumMod val="50000"/>
                      <a:lumOff val="50000"/>
                    </a:schemeClr>
                  </a:solidFill>
                </a:rPr>
                <a:t>(Hashimoto et al, 2008)</a:t>
              </a:r>
              <a:endParaRPr lang="en-US" sz="1600" dirty="0">
                <a:solidFill>
                  <a:schemeClr val="tx1">
                    <a:lumMod val="50000"/>
                    <a:lumOff val="50000"/>
                  </a:schemeClr>
                </a:solidFill>
              </a:endParaRPr>
            </a:p>
          </p:txBody>
        </p:sp>
        <p:grpSp>
          <p:nvGrpSpPr>
            <p:cNvPr id="14" name="Group 13"/>
            <p:cNvGrpSpPr/>
            <p:nvPr/>
          </p:nvGrpSpPr>
          <p:grpSpPr>
            <a:xfrm>
              <a:off x="428287" y="2530476"/>
              <a:ext cx="8287427" cy="2195766"/>
              <a:chOff x="428287" y="2530476"/>
              <a:chExt cx="8287427" cy="2195766"/>
            </a:xfrm>
          </p:grpSpPr>
          <p:sp>
            <p:nvSpPr>
              <p:cNvPr id="13" name="Rectangle 12"/>
              <p:cNvSpPr/>
              <p:nvPr/>
            </p:nvSpPr>
            <p:spPr>
              <a:xfrm>
                <a:off x="428287" y="2530476"/>
                <a:ext cx="8287427" cy="219576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511175" y="2599919"/>
                <a:ext cx="4895850" cy="2049852"/>
              </a:xfrm>
              <a:prstGeom prst="rect">
                <a:avLst/>
              </a:prstGeom>
              <a:ln>
                <a:noFill/>
              </a:ln>
            </p:spPr>
          </p:pic>
          <p:sp>
            <p:nvSpPr>
              <p:cNvPr id="8" name="TextBox 7"/>
              <p:cNvSpPr txBox="1"/>
              <p:nvPr/>
            </p:nvSpPr>
            <p:spPr>
              <a:xfrm>
                <a:off x="5643127" y="3363235"/>
                <a:ext cx="2909771" cy="523220"/>
              </a:xfrm>
              <a:prstGeom prst="rect">
                <a:avLst/>
              </a:prstGeom>
              <a:noFill/>
              <a:ln>
                <a:noFill/>
              </a:ln>
            </p:spPr>
            <p:txBody>
              <a:bodyPr wrap="none" rtlCol="0">
                <a:spAutoFit/>
              </a:bodyPr>
              <a:lstStyle/>
              <a:p>
                <a:r>
                  <a:rPr lang="en-US" sz="2800" dirty="0" smtClean="0"/>
                  <a:t>84.6% success rate</a:t>
                </a:r>
                <a:endParaRPr lang="en-US" sz="2800" dirty="0"/>
              </a:p>
            </p:txBody>
          </p:sp>
        </p:grpSp>
      </p:grpSp>
      <p:grpSp>
        <p:nvGrpSpPr>
          <p:cNvPr id="16" name="Group 15"/>
          <p:cNvGrpSpPr/>
          <p:nvPr/>
        </p:nvGrpSpPr>
        <p:grpSpPr>
          <a:xfrm>
            <a:off x="428287" y="5141267"/>
            <a:ext cx="8287427" cy="1513102"/>
            <a:chOff x="428287" y="5141267"/>
            <a:chExt cx="8287427" cy="1513102"/>
          </a:xfrm>
        </p:grpSpPr>
        <p:sp>
          <p:nvSpPr>
            <p:cNvPr id="10" name="TextBox 9"/>
            <p:cNvSpPr txBox="1"/>
            <p:nvPr/>
          </p:nvSpPr>
          <p:spPr>
            <a:xfrm>
              <a:off x="3669862" y="6315815"/>
              <a:ext cx="1804276" cy="338554"/>
            </a:xfrm>
            <a:prstGeom prst="rect">
              <a:avLst/>
            </a:prstGeom>
            <a:noFill/>
          </p:spPr>
          <p:txBody>
            <a:bodyPr wrap="none" rtlCol="0">
              <a:spAutoFit/>
            </a:bodyPr>
            <a:lstStyle/>
            <a:p>
              <a:r>
                <a:rPr lang="en-US" sz="1600" dirty="0">
                  <a:solidFill>
                    <a:schemeClr val="tx1">
                      <a:lumMod val="50000"/>
                      <a:lumOff val="50000"/>
                    </a:schemeClr>
                  </a:solidFill>
                </a:rPr>
                <a:t>(Wu and Tsai 2014)</a:t>
              </a:r>
            </a:p>
          </p:txBody>
        </p:sp>
        <p:sp>
          <p:nvSpPr>
            <p:cNvPr id="11" name="TextBox 10"/>
            <p:cNvSpPr txBox="1"/>
            <p:nvPr/>
          </p:nvSpPr>
          <p:spPr>
            <a:xfrm>
              <a:off x="428287" y="5141267"/>
              <a:ext cx="8287427" cy="1200329"/>
            </a:xfrm>
            <a:prstGeom prst="rect">
              <a:avLst/>
            </a:prstGeom>
            <a:noFill/>
            <a:ln>
              <a:solidFill>
                <a:schemeClr val="tx2">
                  <a:lumMod val="40000"/>
                  <a:lumOff val="60000"/>
                </a:schemeClr>
              </a:solidFill>
            </a:ln>
          </p:spPr>
          <p:txBody>
            <a:bodyPr wrap="square" rtlCol="0">
              <a:spAutoFit/>
            </a:bodyPr>
            <a:lstStyle/>
            <a:p>
              <a:r>
                <a:rPr lang="en-US" sz="2400" dirty="0" smtClean="0"/>
                <a:t>“If the operation of smart equipment and feedback approaches are inconsistent with behaviors that the users are familiar with … than such a design … causes more inconvenience.”</a:t>
              </a:r>
              <a:endParaRPr lang="en-US" sz="2400" dirty="0"/>
            </a:p>
          </p:txBody>
        </p:sp>
      </p:grpSp>
    </p:spTree>
    <p:extLst>
      <p:ext uri="{BB962C8B-B14F-4D97-AF65-F5344CB8AC3E}">
        <p14:creationId xmlns:p14="http://schemas.microsoft.com/office/powerpoint/2010/main" val="31219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Why </a:t>
            </a:r>
            <a:r>
              <a:rPr lang="en-US" dirty="0" err="1" smtClean="0"/>
              <a:t>Sudo</a:t>
            </a:r>
            <a:r>
              <a:rPr lang="en-US" dirty="0" smtClean="0"/>
              <a:t> Chef?</a:t>
            </a:r>
            <a:endParaRPr lang="en-US" dirty="0"/>
          </a:p>
        </p:txBody>
      </p:sp>
      <p:sp>
        <p:nvSpPr>
          <p:cNvPr id="3" name="Text Placeholder 2"/>
          <p:cNvSpPr>
            <a:spLocks noGrp="1"/>
          </p:cNvSpPr>
          <p:nvPr>
            <p:ph type="body" sz="quarter" idx="14"/>
          </p:nvPr>
        </p:nvSpPr>
        <p:spPr/>
        <p:txBody>
          <a:bodyPr/>
          <a:lstStyle/>
          <a:p>
            <a:r>
              <a:rPr lang="en-US" dirty="0" smtClean="0"/>
              <a:t>Other implementations have issues</a:t>
            </a:r>
            <a:endParaRPr lang="en-US" dirty="0"/>
          </a:p>
        </p:txBody>
      </p:sp>
      <p:grpSp>
        <p:nvGrpSpPr>
          <p:cNvPr id="15" name="Group 14"/>
          <p:cNvGrpSpPr/>
          <p:nvPr/>
        </p:nvGrpSpPr>
        <p:grpSpPr>
          <a:xfrm>
            <a:off x="428287" y="2530476"/>
            <a:ext cx="8287427" cy="2534320"/>
            <a:chOff x="428287" y="2530476"/>
            <a:chExt cx="8287427" cy="2534320"/>
          </a:xfrm>
        </p:grpSpPr>
        <p:sp>
          <p:nvSpPr>
            <p:cNvPr id="7" name="TextBox 6"/>
            <p:cNvSpPr txBox="1"/>
            <p:nvPr/>
          </p:nvSpPr>
          <p:spPr>
            <a:xfrm>
              <a:off x="3500874" y="4726242"/>
              <a:ext cx="2142253" cy="338554"/>
            </a:xfrm>
            <a:prstGeom prst="rect">
              <a:avLst/>
            </a:prstGeom>
            <a:noFill/>
          </p:spPr>
          <p:txBody>
            <a:bodyPr wrap="none" rtlCol="0">
              <a:spAutoFit/>
            </a:bodyPr>
            <a:lstStyle/>
            <a:p>
              <a:r>
                <a:rPr lang="en-US" sz="1600" dirty="0" smtClean="0">
                  <a:solidFill>
                    <a:schemeClr val="tx1">
                      <a:lumMod val="50000"/>
                      <a:lumOff val="50000"/>
                    </a:schemeClr>
                  </a:solidFill>
                </a:rPr>
                <a:t>(Hashimoto et al, 2008)</a:t>
              </a:r>
              <a:endParaRPr lang="en-US" sz="1600" dirty="0">
                <a:solidFill>
                  <a:schemeClr val="tx1">
                    <a:lumMod val="50000"/>
                    <a:lumOff val="50000"/>
                  </a:schemeClr>
                </a:solidFill>
              </a:endParaRPr>
            </a:p>
          </p:txBody>
        </p:sp>
        <p:grpSp>
          <p:nvGrpSpPr>
            <p:cNvPr id="14" name="Group 13"/>
            <p:cNvGrpSpPr/>
            <p:nvPr/>
          </p:nvGrpSpPr>
          <p:grpSpPr>
            <a:xfrm>
              <a:off x="428287" y="2530476"/>
              <a:ext cx="8287427" cy="2195766"/>
              <a:chOff x="428287" y="2530476"/>
              <a:chExt cx="8287427" cy="2195766"/>
            </a:xfrm>
          </p:grpSpPr>
          <p:sp>
            <p:nvSpPr>
              <p:cNvPr id="13" name="Rectangle 12"/>
              <p:cNvSpPr/>
              <p:nvPr/>
            </p:nvSpPr>
            <p:spPr>
              <a:xfrm>
                <a:off x="428287" y="2530476"/>
                <a:ext cx="8287427" cy="219576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stretch>
                <a:fillRect/>
              </a:stretch>
            </p:blipFill>
            <p:spPr>
              <a:xfrm>
                <a:off x="511175" y="2599919"/>
                <a:ext cx="4895850" cy="2049852"/>
              </a:xfrm>
              <a:prstGeom prst="rect">
                <a:avLst/>
              </a:prstGeom>
              <a:ln>
                <a:noFill/>
              </a:ln>
            </p:spPr>
          </p:pic>
          <p:sp>
            <p:nvSpPr>
              <p:cNvPr id="8" name="TextBox 7"/>
              <p:cNvSpPr txBox="1"/>
              <p:nvPr/>
            </p:nvSpPr>
            <p:spPr>
              <a:xfrm>
                <a:off x="5643127" y="3363235"/>
                <a:ext cx="2909771" cy="523220"/>
              </a:xfrm>
              <a:prstGeom prst="rect">
                <a:avLst/>
              </a:prstGeom>
              <a:noFill/>
              <a:ln>
                <a:noFill/>
              </a:ln>
            </p:spPr>
            <p:txBody>
              <a:bodyPr wrap="none" rtlCol="0">
                <a:spAutoFit/>
              </a:bodyPr>
              <a:lstStyle/>
              <a:p>
                <a:r>
                  <a:rPr lang="en-US" sz="2800" dirty="0" smtClean="0"/>
                  <a:t>84.6% success rate</a:t>
                </a:r>
                <a:endParaRPr lang="en-US" sz="2800" dirty="0"/>
              </a:p>
            </p:txBody>
          </p:sp>
        </p:grpSp>
      </p:grpSp>
      <p:grpSp>
        <p:nvGrpSpPr>
          <p:cNvPr id="16" name="Group 15"/>
          <p:cNvGrpSpPr/>
          <p:nvPr/>
        </p:nvGrpSpPr>
        <p:grpSpPr>
          <a:xfrm>
            <a:off x="428287" y="5141267"/>
            <a:ext cx="8287427" cy="1513102"/>
            <a:chOff x="428287" y="5141267"/>
            <a:chExt cx="8287427" cy="1513102"/>
          </a:xfrm>
        </p:grpSpPr>
        <p:sp>
          <p:nvSpPr>
            <p:cNvPr id="10" name="TextBox 9"/>
            <p:cNvSpPr txBox="1"/>
            <p:nvPr/>
          </p:nvSpPr>
          <p:spPr>
            <a:xfrm>
              <a:off x="3669862" y="6315815"/>
              <a:ext cx="1804276" cy="338554"/>
            </a:xfrm>
            <a:prstGeom prst="rect">
              <a:avLst/>
            </a:prstGeom>
            <a:noFill/>
          </p:spPr>
          <p:txBody>
            <a:bodyPr wrap="none" rtlCol="0">
              <a:spAutoFit/>
            </a:bodyPr>
            <a:lstStyle/>
            <a:p>
              <a:r>
                <a:rPr lang="en-US" sz="1600" dirty="0">
                  <a:solidFill>
                    <a:schemeClr val="tx1">
                      <a:lumMod val="50000"/>
                      <a:lumOff val="50000"/>
                    </a:schemeClr>
                  </a:solidFill>
                </a:rPr>
                <a:t>(Wu and Tsai 2014)</a:t>
              </a:r>
            </a:p>
          </p:txBody>
        </p:sp>
        <p:sp>
          <p:nvSpPr>
            <p:cNvPr id="11" name="TextBox 10"/>
            <p:cNvSpPr txBox="1"/>
            <p:nvPr/>
          </p:nvSpPr>
          <p:spPr>
            <a:xfrm>
              <a:off x="428287" y="5141267"/>
              <a:ext cx="8287427" cy="1200329"/>
            </a:xfrm>
            <a:prstGeom prst="rect">
              <a:avLst/>
            </a:prstGeom>
            <a:noFill/>
            <a:ln>
              <a:solidFill>
                <a:schemeClr val="tx2">
                  <a:lumMod val="40000"/>
                  <a:lumOff val="60000"/>
                </a:schemeClr>
              </a:solidFill>
            </a:ln>
          </p:spPr>
          <p:txBody>
            <a:bodyPr wrap="square" rtlCol="0">
              <a:spAutoFit/>
            </a:bodyPr>
            <a:lstStyle/>
            <a:p>
              <a:r>
                <a:rPr lang="en-US" sz="2400" dirty="0" smtClean="0"/>
                <a:t>“If the operation of smart equipment and feedback approaches are inconsistent with behaviors that the users are familiar with … than such a design … causes more inconvenience.”</a:t>
              </a:r>
              <a:endParaRPr lang="en-US" sz="2400" dirty="0"/>
            </a:p>
          </p:txBody>
        </p:sp>
      </p:grpSp>
    </p:spTree>
    <p:extLst>
      <p:ext uri="{BB962C8B-B14F-4D97-AF65-F5344CB8AC3E}">
        <p14:creationId xmlns:p14="http://schemas.microsoft.com/office/powerpoint/2010/main" val="317534878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60000"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8" accel="60000" fill="hold"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0-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xit" presetSubtype="8" accel="60000" fill="hold" nodeType="withEffect">
                                  <p:stCondLst>
                                    <p:cond delay="0"/>
                                  </p:stCondLst>
                                  <p:childTnLst>
                                    <p:anim calcmode="lin" valueType="num">
                                      <p:cBhvr additive="base">
                                        <p:cTn id="14" dur="500"/>
                                        <p:tgtEl>
                                          <p:spTgt spid="16"/>
                                        </p:tgtEl>
                                        <p:attrNameLst>
                                          <p:attrName>ppt_x</p:attrName>
                                        </p:attrNameLst>
                                      </p:cBhvr>
                                      <p:tavLst>
                                        <p:tav tm="0">
                                          <p:val>
                                            <p:strVal val="ppt_x"/>
                                          </p:val>
                                        </p:tav>
                                        <p:tav tm="100000">
                                          <p:val>
                                            <p:strVal val="0-ppt_w/2"/>
                                          </p:val>
                                        </p:tav>
                                      </p:tavLst>
                                    </p:anim>
                                    <p:anim calcmode="lin" valueType="num">
                                      <p:cBhvr additive="base">
                                        <p:cTn id="15" dur="500"/>
                                        <p:tgtEl>
                                          <p:spTgt spid="16"/>
                                        </p:tgtEl>
                                        <p:attrNameLst>
                                          <p:attrName>ppt_y</p:attrName>
                                        </p:attrNameLst>
                                      </p:cBhvr>
                                      <p:tavLst>
                                        <p:tav tm="0">
                                          <p:val>
                                            <p:strVal val="ppt_y"/>
                                          </p:val>
                                        </p:tav>
                                        <p:tav tm="100000">
                                          <p:val>
                                            <p:strVal val="ppt_y"/>
                                          </p:val>
                                        </p:tav>
                                      </p:tavLst>
                                    </p:anim>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Why </a:t>
            </a:r>
            <a:r>
              <a:rPr lang="en-US" dirty="0" err="1" smtClean="0"/>
              <a:t>Sudo</a:t>
            </a:r>
            <a:r>
              <a:rPr lang="en-US" dirty="0" smtClean="0"/>
              <a:t> Chef?</a:t>
            </a:r>
            <a:endParaRPr lang="en-US" dirty="0"/>
          </a:p>
        </p:txBody>
      </p:sp>
      <p:sp>
        <p:nvSpPr>
          <p:cNvPr id="12" name="Text Placeholder 2"/>
          <p:cNvSpPr>
            <a:spLocks noGrp="1"/>
          </p:cNvSpPr>
          <p:nvPr>
            <p:ph type="body" sz="quarter" idx="14"/>
          </p:nvPr>
        </p:nvSpPr>
        <p:spPr>
          <a:xfrm>
            <a:off x="633315" y="1803400"/>
            <a:ext cx="7886700" cy="727076"/>
          </a:xfrm>
        </p:spPr>
        <p:txBody>
          <a:bodyPr>
            <a:normAutofit fontScale="85000" lnSpcReduction="20000"/>
          </a:bodyPr>
          <a:lstStyle/>
          <a:p>
            <a:r>
              <a:rPr lang="en-US" dirty="0" smtClean="0"/>
              <a:t>We don’t bother trying to guess what is going on.</a:t>
            </a:r>
            <a:endParaRPr lang="en-US" dirty="0"/>
          </a:p>
        </p:txBody>
      </p:sp>
      <p:grpSp>
        <p:nvGrpSpPr>
          <p:cNvPr id="3" name="Group 2"/>
          <p:cNvGrpSpPr/>
          <p:nvPr/>
        </p:nvGrpSpPr>
        <p:grpSpPr>
          <a:xfrm>
            <a:off x="633315" y="2643187"/>
            <a:ext cx="7886700" cy="4270688"/>
            <a:chOff x="633315" y="2643187"/>
            <a:chExt cx="7886700" cy="4270688"/>
          </a:xfrm>
        </p:grpSpPr>
        <p:pic>
          <p:nvPicPr>
            <p:cNvPr id="1026" name="Picture 2" descr="http://www.clker.com/cliparts/C/j/Q/q/M/o/male-profile-silhouett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03601" y="2643187"/>
              <a:ext cx="2532061" cy="354250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5064854" y="3093641"/>
              <a:ext cx="2540000" cy="1625600"/>
            </a:xfrm>
            <a:prstGeom prst="wedgeRoundRectCallout">
              <a:avLst>
                <a:gd name="adj1" fmla="val -83291"/>
                <a:gd name="adj2" fmla="val 336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t>Sudo</a:t>
              </a:r>
              <a:r>
                <a:rPr lang="en-US" sz="3200" dirty="0" smtClean="0"/>
                <a:t> Chef, What’s next?</a:t>
              </a:r>
              <a:endParaRPr lang="en-US" sz="3200" dirty="0"/>
            </a:p>
          </p:txBody>
        </p:sp>
        <p:sp>
          <p:nvSpPr>
            <p:cNvPr id="6" name="Text Placeholder 2"/>
            <p:cNvSpPr txBox="1">
              <a:spLocks/>
            </p:cNvSpPr>
            <p:nvPr/>
          </p:nvSpPr>
          <p:spPr>
            <a:xfrm>
              <a:off x="633315" y="6186799"/>
              <a:ext cx="7886700" cy="7270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Let the user tell us.</a:t>
              </a:r>
              <a:endParaRPr lang="en-US" dirty="0"/>
            </a:p>
          </p:txBody>
        </p:sp>
      </p:grpSp>
    </p:spTree>
    <p:extLst>
      <p:ext uri="{BB962C8B-B14F-4D97-AF65-F5344CB8AC3E}">
        <p14:creationId xmlns:p14="http://schemas.microsoft.com/office/powerpoint/2010/main" val="85090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6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Introduction to </a:t>
            </a:r>
            <a:r>
              <a:rPr lang="en-US" dirty="0" err="1" smtClean="0">
                <a:solidFill>
                  <a:schemeClr val="accent5"/>
                </a:solidFill>
              </a:rPr>
              <a:t>Sudo</a:t>
            </a:r>
            <a:r>
              <a:rPr lang="en-US" dirty="0" smtClean="0">
                <a:solidFill>
                  <a:schemeClr val="accent5"/>
                </a:solidFill>
              </a:rPr>
              <a:t> Chef</a:t>
            </a:r>
            <a:endParaRPr lang="en-US" dirty="0">
              <a:solidFill>
                <a:schemeClr val="accent5"/>
              </a:solidFill>
            </a:endParaRPr>
          </a:p>
        </p:txBody>
      </p:sp>
    </p:spTree>
    <p:extLst>
      <p:ext uri="{BB962C8B-B14F-4D97-AF65-F5344CB8AC3E}">
        <p14:creationId xmlns:p14="http://schemas.microsoft.com/office/powerpoint/2010/main" val="210546122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System Overview</a:t>
            </a:r>
            <a:endParaRPr lang="en-US" dirty="0">
              <a:solidFill>
                <a:schemeClr val="accent6"/>
              </a:solidFill>
            </a:endParaRPr>
          </a:p>
        </p:txBody>
      </p:sp>
    </p:spTree>
    <p:extLst>
      <p:ext uri="{BB962C8B-B14F-4D97-AF65-F5344CB8AC3E}">
        <p14:creationId xmlns:p14="http://schemas.microsoft.com/office/powerpoint/2010/main" val="26966797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smtClean="0"/>
              <a:t>Black Box Analysis</a:t>
            </a:r>
            <a:endParaRPr lang="en-US" dirty="0"/>
          </a:p>
        </p:txBody>
      </p:sp>
      <p:sp>
        <p:nvSpPr>
          <p:cNvPr id="4" name="Rectangle 3"/>
          <p:cNvSpPr/>
          <p:nvPr/>
        </p:nvSpPr>
        <p:spPr>
          <a:xfrm>
            <a:off x="3596950" y="2380340"/>
            <a:ext cx="1959429" cy="3628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Sudo</a:t>
            </a:r>
            <a:r>
              <a:rPr lang="en-US" sz="4000" dirty="0" smtClean="0"/>
              <a:t> Chef</a:t>
            </a:r>
            <a:endParaRPr lang="en-US" sz="4000" dirty="0"/>
          </a:p>
        </p:txBody>
      </p:sp>
      <p:sp>
        <p:nvSpPr>
          <p:cNvPr id="5" name="Right Arrow 4"/>
          <p:cNvSpPr/>
          <p:nvPr/>
        </p:nvSpPr>
        <p:spPr>
          <a:xfrm>
            <a:off x="921659" y="2801258"/>
            <a:ext cx="2583543" cy="1843314"/>
          </a:xfrm>
          <a:prstGeom prst="rightArrow">
            <a:avLst>
              <a:gd name="adj1" fmla="val 83202"/>
              <a:gd name="adj2" fmla="val 29383"/>
            </a:avLst>
          </a:prstGeom>
        </p:spPr>
        <p:style>
          <a:lnRef idx="2">
            <a:schemeClr val="dk1"/>
          </a:lnRef>
          <a:fillRef idx="1">
            <a:schemeClr val="lt1"/>
          </a:fillRef>
          <a:effectRef idx="0">
            <a:schemeClr val="dk1"/>
          </a:effectRef>
          <a:fontRef idx="minor">
            <a:schemeClr val="dk1"/>
          </a:fontRef>
        </p:style>
        <p:txBody>
          <a:bodyPr rtlCol="0" anchor="ctr"/>
          <a:lstStyle/>
          <a:p>
            <a:r>
              <a:rPr lang="en-US" b="1" dirty="0" smtClean="0"/>
              <a:t>User Input</a:t>
            </a:r>
          </a:p>
          <a:p>
            <a:r>
              <a:rPr lang="en-US" dirty="0" smtClean="0"/>
              <a:t>  -Bar Codes</a:t>
            </a:r>
          </a:p>
          <a:p>
            <a:r>
              <a:rPr lang="en-US" dirty="0" smtClean="0"/>
              <a:t>  -</a:t>
            </a:r>
            <a:r>
              <a:rPr lang="en-US" dirty="0"/>
              <a:t>Text input</a:t>
            </a:r>
          </a:p>
          <a:p>
            <a:r>
              <a:rPr lang="en-US" dirty="0" smtClean="0"/>
              <a:t>  -Voice Commands</a:t>
            </a:r>
          </a:p>
          <a:p>
            <a:r>
              <a:rPr lang="en-US" dirty="0" smtClean="0"/>
              <a:t>  </a:t>
            </a:r>
            <a:endParaRPr lang="en-US" dirty="0"/>
          </a:p>
        </p:txBody>
      </p:sp>
      <p:sp>
        <p:nvSpPr>
          <p:cNvPr id="6" name="Right Arrow 5"/>
          <p:cNvSpPr/>
          <p:nvPr/>
        </p:nvSpPr>
        <p:spPr>
          <a:xfrm>
            <a:off x="921659" y="4884057"/>
            <a:ext cx="2583543" cy="791029"/>
          </a:xfrm>
          <a:prstGeom prst="rightArrow">
            <a:avLst>
              <a:gd name="adj1" fmla="val 61183"/>
              <a:gd name="adj2" fmla="val 752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smtClean="0"/>
              <a:t>Yummly</a:t>
            </a:r>
            <a:r>
              <a:rPr lang="en-US" b="1" dirty="0" smtClean="0"/>
              <a:t> Database</a:t>
            </a:r>
            <a:endParaRPr lang="en-US" b="1" dirty="0"/>
          </a:p>
        </p:txBody>
      </p:sp>
      <p:sp>
        <p:nvSpPr>
          <p:cNvPr id="8" name="Right Arrow 7"/>
          <p:cNvSpPr/>
          <p:nvPr/>
        </p:nvSpPr>
        <p:spPr>
          <a:xfrm>
            <a:off x="5648127" y="2808514"/>
            <a:ext cx="2583543" cy="791029"/>
          </a:xfrm>
          <a:prstGeom prst="rightArrow">
            <a:avLst>
              <a:gd name="adj1" fmla="val 61183"/>
              <a:gd name="adj2" fmla="val 752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Voice Directions</a:t>
            </a:r>
            <a:endParaRPr lang="en-US" b="1" dirty="0"/>
          </a:p>
        </p:txBody>
      </p:sp>
      <p:sp>
        <p:nvSpPr>
          <p:cNvPr id="9" name="Right Arrow 8"/>
          <p:cNvSpPr/>
          <p:nvPr/>
        </p:nvSpPr>
        <p:spPr>
          <a:xfrm>
            <a:off x="5648127" y="3860799"/>
            <a:ext cx="2583543" cy="791029"/>
          </a:xfrm>
          <a:prstGeom prst="rightArrow">
            <a:avLst>
              <a:gd name="adj1" fmla="val 61183"/>
              <a:gd name="adj2" fmla="val 752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Mobile UI</a:t>
            </a:r>
            <a:endParaRPr lang="en-US" b="1" dirty="0"/>
          </a:p>
        </p:txBody>
      </p:sp>
      <p:sp>
        <p:nvSpPr>
          <p:cNvPr id="10" name="Right Arrow 9"/>
          <p:cNvSpPr/>
          <p:nvPr/>
        </p:nvSpPr>
        <p:spPr>
          <a:xfrm>
            <a:off x="5648127" y="4913084"/>
            <a:ext cx="2583543" cy="791029"/>
          </a:xfrm>
          <a:prstGeom prst="rightArrow">
            <a:avLst>
              <a:gd name="adj1" fmla="val 61183"/>
              <a:gd name="adj2" fmla="val 752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Appliance Actions</a:t>
            </a:r>
            <a:endParaRPr lang="en-US" b="1" dirty="0"/>
          </a:p>
        </p:txBody>
      </p:sp>
    </p:spTree>
    <p:extLst>
      <p:ext uri="{BB962C8B-B14F-4D97-AF65-F5344CB8AC3E}">
        <p14:creationId xmlns:p14="http://schemas.microsoft.com/office/powerpoint/2010/main" val="342278926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smtClean="0"/>
              <a:t>System Components</a:t>
            </a: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l="-1" r="986"/>
          <a:stretch/>
        </p:blipFill>
        <p:spPr>
          <a:xfrm>
            <a:off x="7222755" y="3594670"/>
            <a:ext cx="1788657" cy="1328560"/>
          </a:xfrm>
          <a:prstGeom prst="rect">
            <a:avLst/>
          </a:prstGeom>
        </p:spPr>
      </p:pic>
      <p:pic>
        <p:nvPicPr>
          <p:cNvPr id="12" name="Picture 2" descr="http://www.hamiltonbeach.com/media/products/images/280/31230.jpg"/>
          <p:cNvPicPr>
            <a:picLocks noChangeAspect="1" noChangeArrowheads="1"/>
          </p:cNvPicPr>
          <p:nvPr/>
        </p:nvPicPr>
        <p:blipFill>
          <a:blip r:embed="rId4" cstate="print"/>
          <a:srcRect/>
          <a:stretch>
            <a:fillRect/>
          </a:stretch>
        </p:blipFill>
        <p:spPr bwMode="auto">
          <a:xfrm>
            <a:off x="7393228" y="1858958"/>
            <a:ext cx="1447711" cy="1193989"/>
          </a:xfrm>
          <a:prstGeom prst="rect">
            <a:avLst/>
          </a:prstGeom>
          <a:noFill/>
        </p:spPr>
      </p:pic>
      <p:pic>
        <p:nvPicPr>
          <p:cNvPr id="13" name="Picture 2" descr="http://www.myamtex.com/images/Product/large/4021130-BK.jpg"/>
          <p:cNvPicPr>
            <a:picLocks noChangeAspect="1" noChangeArrowheads="1"/>
          </p:cNvPicPr>
          <p:nvPr/>
        </p:nvPicPr>
        <p:blipFill rotWithShape="1">
          <a:blip r:embed="rId5">
            <a:extLst>
              <a:ext uri="{28A0092B-C50C-407E-A947-70E740481C1C}">
                <a14:useLocalDpi xmlns:a14="http://schemas.microsoft.com/office/drawing/2010/main" val="0"/>
              </a:ext>
            </a:extLst>
          </a:blip>
          <a:srcRect l="28032" t="38682" r="31604" b="39282"/>
          <a:stretch/>
        </p:blipFill>
        <p:spPr bwMode="auto">
          <a:xfrm>
            <a:off x="7222755" y="5688681"/>
            <a:ext cx="1788657" cy="9765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cdn-www.xda-developers.com/wp-content/uploads/2014/06/The-new-nexus-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374" y="3594670"/>
            <a:ext cx="2078758" cy="13858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mouser.com/images/LPAtemlAVR3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0271" y="3769707"/>
            <a:ext cx="1435022" cy="106191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461513" y="3743553"/>
            <a:ext cx="2037676" cy="1088072"/>
            <a:chOff x="2738521" y="3852020"/>
            <a:chExt cx="2037676" cy="1088072"/>
          </a:xfrm>
        </p:grpSpPr>
        <p:sp>
          <p:nvSpPr>
            <p:cNvPr id="19" name="Left-Right Arrow 18"/>
            <p:cNvSpPr/>
            <p:nvPr/>
          </p:nvSpPr>
          <p:spPr>
            <a:xfrm>
              <a:off x="2738521" y="3852020"/>
              <a:ext cx="2037676" cy="1088072"/>
            </a:xfrm>
            <a:prstGeom prst="leftRightArrow">
              <a:avLst>
                <a:gd name="adj1" fmla="val 53986"/>
                <a:gd name="adj2" fmla="val 38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http://www.peachtreeaudio.com/media/wysiwyg/bluetooth-log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5729"/>
            <a:stretch/>
          </p:blipFill>
          <p:spPr bwMode="auto">
            <a:xfrm>
              <a:off x="3561816" y="4129817"/>
              <a:ext cx="391086" cy="53247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https://www.futurlec.com/Pictures/Package/ATMEL_TQFP32_2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3277" y="2078964"/>
            <a:ext cx="775277" cy="651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www.futurlec.com/Pictures/Package/ATMEL_TQFP32_2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3276" y="3871310"/>
            <a:ext cx="775277" cy="6512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www.futurlec.com/Pictures/Package/ATMEL_TQFP32_2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78" y="5851319"/>
            <a:ext cx="775277" cy="65123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4748645" y="2730197"/>
            <a:ext cx="1465119" cy="11411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77549" y="4692725"/>
            <a:ext cx="1449539" cy="13963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954819" y="4209579"/>
            <a:ext cx="12589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Picture 2" descr="http://best3reviews.com/wp-content/uploads/2011/02/Digital-Meat-Thermomet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8922" y="1874864"/>
            <a:ext cx="1296383" cy="74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46453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smtClean="0"/>
              <a:t>Block Diagram</a:t>
            </a:r>
            <a:endParaRPr lang="en-US" dirty="0"/>
          </a:p>
        </p:txBody>
      </p:sp>
      <p:grpSp>
        <p:nvGrpSpPr>
          <p:cNvPr id="32" name="Group 31"/>
          <p:cNvGrpSpPr/>
          <p:nvPr/>
        </p:nvGrpSpPr>
        <p:grpSpPr>
          <a:xfrm>
            <a:off x="1470591" y="1949575"/>
            <a:ext cx="7493300" cy="4707335"/>
            <a:chOff x="888700" y="494422"/>
            <a:chExt cx="7493300" cy="4707335"/>
          </a:xfrm>
        </p:grpSpPr>
        <p:sp>
          <p:nvSpPr>
            <p:cNvPr id="33" name="Rectangle 32"/>
            <p:cNvSpPr/>
            <p:nvPr/>
          </p:nvSpPr>
          <p:spPr>
            <a:xfrm>
              <a:off x="888700" y="4255582"/>
              <a:ext cx="5346999" cy="946175"/>
            </a:xfrm>
            <a:prstGeom prst="rect">
              <a:avLst/>
            </a:prstGeom>
            <a:ln>
              <a:solidFill>
                <a:schemeClr val="accent6">
                  <a:lumMod val="50000"/>
                </a:schemeClr>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Ingredients Tracking</a:t>
              </a:r>
              <a:endParaRPr lang="en-US" sz="1400" dirty="0">
                <a:solidFill>
                  <a:schemeClr val="tx1"/>
                </a:solidFill>
              </a:endParaRPr>
            </a:p>
          </p:txBody>
        </p:sp>
        <p:sp>
          <p:nvSpPr>
            <p:cNvPr id="34" name="Rectangle 33"/>
            <p:cNvSpPr/>
            <p:nvPr/>
          </p:nvSpPr>
          <p:spPr>
            <a:xfrm>
              <a:off x="4424351" y="2490044"/>
              <a:ext cx="3645105" cy="1650808"/>
            </a:xfrm>
            <a:prstGeom prst="rect">
              <a:avLst/>
            </a:prstGeom>
            <a:ln>
              <a:solidFill>
                <a:schemeClr val="accent6">
                  <a:lumMod val="50000"/>
                </a:schemeClr>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pPr algn="r"/>
              <a:r>
                <a:rPr lang="en-US" sz="1400" dirty="0" smtClean="0">
                  <a:solidFill>
                    <a:schemeClr val="tx1"/>
                  </a:solidFill>
                </a:rPr>
                <a:t>Recipe Assistance</a:t>
              </a:r>
              <a:endParaRPr lang="en-US" sz="1400" dirty="0">
                <a:solidFill>
                  <a:schemeClr val="tx1"/>
                </a:solidFill>
              </a:endParaRPr>
            </a:p>
          </p:txBody>
        </p:sp>
        <p:sp>
          <p:nvSpPr>
            <p:cNvPr id="35" name="Rectangle 34"/>
            <p:cNvSpPr/>
            <p:nvPr/>
          </p:nvSpPr>
          <p:spPr>
            <a:xfrm>
              <a:off x="888700" y="3194676"/>
              <a:ext cx="3406646" cy="946175"/>
            </a:xfrm>
            <a:prstGeom prst="rect">
              <a:avLst/>
            </a:prstGeom>
            <a:ln>
              <a:solidFill>
                <a:schemeClr val="accent6">
                  <a:lumMod val="50000"/>
                </a:schemeClr>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Voice Recognition</a:t>
              </a:r>
              <a:endParaRPr lang="en-US" sz="1400" dirty="0">
                <a:solidFill>
                  <a:schemeClr val="tx1"/>
                </a:solidFill>
              </a:endParaRPr>
            </a:p>
          </p:txBody>
        </p:sp>
        <p:sp>
          <p:nvSpPr>
            <p:cNvPr id="36" name="Rectangle 35"/>
            <p:cNvSpPr/>
            <p:nvPr/>
          </p:nvSpPr>
          <p:spPr>
            <a:xfrm>
              <a:off x="1050706" y="494422"/>
              <a:ext cx="7331294" cy="1895473"/>
            </a:xfrm>
            <a:prstGeom prst="rect">
              <a:avLst/>
            </a:prstGeom>
            <a:ln>
              <a:solidFill>
                <a:schemeClr val="accent6">
                  <a:lumMod val="50000"/>
                </a:schemeClr>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Appliance Devices</a:t>
              </a:r>
              <a:endParaRPr lang="en-US" sz="1400" dirty="0">
                <a:solidFill>
                  <a:schemeClr val="tx1"/>
                </a:solidFill>
              </a:endParaRPr>
            </a:p>
          </p:txBody>
        </p:sp>
        <p:sp>
          <p:nvSpPr>
            <p:cNvPr id="37" name="Rectangle 36"/>
            <p:cNvSpPr/>
            <p:nvPr/>
          </p:nvSpPr>
          <p:spPr>
            <a:xfrm>
              <a:off x="1256020" y="1350795"/>
              <a:ext cx="1375559" cy="472520"/>
            </a:xfrm>
            <a:prstGeom prst="rect">
              <a:avLst/>
            </a:prstGeom>
            <a:ln>
              <a:headEnd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Stove controller</a:t>
              </a:r>
              <a:endParaRPr lang="en-US" sz="1400" dirty="0"/>
            </a:p>
          </p:txBody>
        </p:sp>
        <p:sp>
          <p:nvSpPr>
            <p:cNvPr id="38" name="Rectangle 37"/>
            <p:cNvSpPr/>
            <p:nvPr/>
          </p:nvSpPr>
          <p:spPr>
            <a:xfrm>
              <a:off x="2846669" y="1338508"/>
              <a:ext cx="1501564" cy="472520"/>
            </a:xfrm>
            <a:prstGeom prst="rect">
              <a:avLst/>
            </a:prstGeom>
            <a:ln>
              <a:headEnd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Oven Controller</a:t>
              </a:r>
              <a:endParaRPr lang="en-US" sz="1400" dirty="0"/>
            </a:p>
          </p:txBody>
        </p:sp>
        <p:sp>
          <p:nvSpPr>
            <p:cNvPr id="39" name="Rectangle 38"/>
            <p:cNvSpPr/>
            <p:nvPr/>
          </p:nvSpPr>
          <p:spPr>
            <a:xfrm>
              <a:off x="4570420" y="612681"/>
              <a:ext cx="1554067" cy="472520"/>
            </a:xfrm>
            <a:prstGeom prst="rect">
              <a:avLst/>
            </a:prstGeom>
            <a:ln>
              <a:headEnd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Microwave Controller</a:t>
              </a:r>
              <a:endParaRPr lang="en-US" sz="1400" dirty="0"/>
            </a:p>
          </p:txBody>
        </p:sp>
        <p:sp>
          <p:nvSpPr>
            <p:cNvPr id="40" name="Rectangle 39"/>
            <p:cNvSpPr/>
            <p:nvPr/>
          </p:nvSpPr>
          <p:spPr>
            <a:xfrm>
              <a:off x="4568357" y="1758638"/>
              <a:ext cx="1554067"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Bluetooth Hub</a:t>
              </a:r>
              <a:endParaRPr lang="en-US" sz="1400" dirty="0"/>
            </a:p>
          </p:txBody>
        </p:sp>
        <p:sp>
          <p:nvSpPr>
            <p:cNvPr id="41" name="Rectangle 40"/>
            <p:cNvSpPr/>
            <p:nvPr/>
          </p:nvSpPr>
          <p:spPr>
            <a:xfrm>
              <a:off x="2846669" y="4348952"/>
              <a:ext cx="1501564" cy="472520"/>
            </a:xfrm>
            <a:prstGeom prst="rect">
              <a:avLst/>
            </a:prstGeom>
            <a:ln>
              <a:headEnd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Image Processing</a:t>
              </a:r>
              <a:endParaRPr lang="en-US" sz="1400" dirty="0"/>
            </a:p>
          </p:txBody>
        </p:sp>
        <p:sp>
          <p:nvSpPr>
            <p:cNvPr id="42" name="Rectangle 41"/>
            <p:cNvSpPr/>
            <p:nvPr/>
          </p:nvSpPr>
          <p:spPr>
            <a:xfrm>
              <a:off x="4590129" y="4348952"/>
              <a:ext cx="1501564" cy="472520"/>
            </a:xfrm>
            <a:prstGeom prst="rect">
              <a:avLst/>
            </a:prstGeom>
            <a:ln>
              <a:headEnd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Ingredients Database</a:t>
              </a:r>
              <a:endParaRPr lang="en-US" sz="1400" dirty="0"/>
            </a:p>
          </p:txBody>
        </p:sp>
        <p:sp>
          <p:nvSpPr>
            <p:cNvPr id="43" name="Rectangle 42"/>
            <p:cNvSpPr/>
            <p:nvPr/>
          </p:nvSpPr>
          <p:spPr>
            <a:xfrm>
              <a:off x="6422332" y="3408770"/>
              <a:ext cx="1554067" cy="472520"/>
            </a:xfrm>
            <a:prstGeom prst="rect">
              <a:avLst/>
            </a:prstGeom>
            <a:ln>
              <a:headEnd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Interpret Results</a:t>
              </a:r>
              <a:endParaRPr lang="en-US" sz="1400" dirty="0"/>
            </a:p>
          </p:txBody>
        </p:sp>
        <p:sp>
          <p:nvSpPr>
            <p:cNvPr id="44" name="Rectangle 43"/>
            <p:cNvSpPr/>
            <p:nvPr/>
          </p:nvSpPr>
          <p:spPr>
            <a:xfrm>
              <a:off x="1085208" y="3410691"/>
              <a:ext cx="1375559" cy="472520"/>
            </a:xfrm>
            <a:prstGeom prst="rect">
              <a:avLst/>
            </a:prstGeom>
            <a:ln>
              <a:headEnd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Audio input</a:t>
              </a:r>
              <a:endParaRPr lang="en-US" sz="1400" dirty="0"/>
            </a:p>
          </p:txBody>
        </p:sp>
        <p:sp>
          <p:nvSpPr>
            <p:cNvPr id="45" name="Rectangle 44"/>
            <p:cNvSpPr/>
            <p:nvPr/>
          </p:nvSpPr>
          <p:spPr>
            <a:xfrm>
              <a:off x="4568357" y="2626155"/>
              <a:ext cx="1554067"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Mobile Bluetooth Adaptor</a:t>
              </a:r>
              <a:endParaRPr lang="en-US" sz="1400" dirty="0"/>
            </a:p>
          </p:txBody>
        </p:sp>
        <p:sp>
          <p:nvSpPr>
            <p:cNvPr id="46" name="Rectangle 45"/>
            <p:cNvSpPr/>
            <p:nvPr/>
          </p:nvSpPr>
          <p:spPr>
            <a:xfrm>
              <a:off x="2691777" y="3410691"/>
              <a:ext cx="1501564" cy="472520"/>
            </a:xfrm>
            <a:prstGeom prst="rect">
              <a:avLst/>
            </a:prstGeom>
            <a:ln>
              <a:headEnd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Voice Processing</a:t>
              </a:r>
              <a:endParaRPr lang="en-US" sz="1400" dirty="0"/>
            </a:p>
          </p:txBody>
        </p:sp>
        <p:sp>
          <p:nvSpPr>
            <p:cNvPr id="47" name="Rectangle 46"/>
            <p:cNvSpPr/>
            <p:nvPr/>
          </p:nvSpPr>
          <p:spPr>
            <a:xfrm>
              <a:off x="4568357" y="3410691"/>
              <a:ext cx="1554067" cy="472520"/>
            </a:xfrm>
            <a:prstGeom prst="rect">
              <a:avLst/>
            </a:prstGeom>
            <a:ln>
              <a:headEnd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Recipe helper mobile interface</a:t>
              </a:r>
              <a:endParaRPr lang="en-US" sz="1400" dirty="0"/>
            </a:p>
          </p:txBody>
        </p:sp>
        <p:cxnSp>
          <p:nvCxnSpPr>
            <p:cNvPr id="48" name="Elbow Connector 47"/>
            <p:cNvCxnSpPr>
              <a:stCxn id="37" idx="2"/>
              <a:endCxn id="40" idx="1"/>
            </p:cNvCxnSpPr>
            <p:nvPr/>
          </p:nvCxnSpPr>
          <p:spPr>
            <a:xfrm rot="16200000" flipH="1">
              <a:off x="3170287" y="596827"/>
              <a:ext cx="171583" cy="2624557"/>
            </a:xfrm>
            <a:prstGeom prst="bentConnector2">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8" idx="2"/>
              <a:endCxn id="40" idx="1"/>
            </p:cNvCxnSpPr>
            <p:nvPr/>
          </p:nvCxnSpPr>
          <p:spPr>
            <a:xfrm rot="16200000" flipH="1">
              <a:off x="3990969" y="1417510"/>
              <a:ext cx="183870" cy="970906"/>
            </a:xfrm>
            <a:prstGeom prst="bentConnector2">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9" idx="2"/>
              <a:endCxn id="40" idx="0"/>
            </p:cNvCxnSpPr>
            <p:nvPr/>
          </p:nvCxnSpPr>
          <p:spPr>
            <a:xfrm flipH="1">
              <a:off x="5345391" y="1085201"/>
              <a:ext cx="2063" cy="673437"/>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2"/>
              <a:endCxn id="45" idx="0"/>
            </p:cNvCxnSpPr>
            <p:nvPr/>
          </p:nvCxnSpPr>
          <p:spPr>
            <a:xfrm>
              <a:off x="5345391" y="2231158"/>
              <a:ext cx="0" cy="394997"/>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5" idx="2"/>
              <a:endCxn id="47" idx="0"/>
            </p:cNvCxnSpPr>
            <p:nvPr/>
          </p:nvCxnSpPr>
          <p:spPr>
            <a:xfrm>
              <a:off x="5345391" y="3098675"/>
              <a:ext cx="0" cy="312016"/>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3"/>
            </p:cNvCxnSpPr>
            <p:nvPr/>
          </p:nvCxnSpPr>
          <p:spPr>
            <a:xfrm>
              <a:off x="2460767" y="3646951"/>
              <a:ext cx="231010" cy="0"/>
            </a:xfrm>
            <a:prstGeom prst="straightConnector1">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7" idx="1"/>
            </p:cNvCxnSpPr>
            <p:nvPr/>
          </p:nvCxnSpPr>
          <p:spPr>
            <a:xfrm>
              <a:off x="4193342" y="3646951"/>
              <a:ext cx="375016" cy="0"/>
            </a:xfrm>
            <a:prstGeom prst="straightConnector1">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3"/>
              <a:endCxn id="42" idx="1"/>
            </p:cNvCxnSpPr>
            <p:nvPr/>
          </p:nvCxnSpPr>
          <p:spPr>
            <a:xfrm>
              <a:off x="4348233" y="4585212"/>
              <a:ext cx="241896" cy="0"/>
            </a:xfrm>
            <a:prstGeom prst="straightConnector1">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2" idx="0"/>
              <a:endCxn id="47" idx="2"/>
            </p:cNvCxnSpPr>
            <p:nvPr/>
          </p:nvCxnSpPr>
          <p:spPr>
            <a:xfrm flipV="1">
              <a:off x="5340911" y="3883211"/>
              <a:ext cx="4480" cy="465741"/>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43" idx="1"/>
              <a:endCxn id="47" idx="3"/>
            </p:cNvCxnSpPr>
            <p:nvPr/>
          </p:nvCxnSpPr>
          <p:spPr>
            <a:xfrm rot="10800000" flipV="1">
              <a:off x="6122424" y="3645029"/>
              <a:ext cx="299908" cy="1921"/>
            </a:xfrm>
            <a:prstGeom prst="bentConnector3">
              <a:avLst>
                <a:gd name="adj1" fmla="val 50000"/>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515389" y="1756035"/>
              <a:ext cx="1554067"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Thermometer</a:t>
              </a:r>
              <a:endParaRPr lang="en-US" sz="1400" dirty="0"/>
            </a:p>
          </p:txBody>
        </p:sp>
        <p:cxnSp>
          <p:nvCxnSpPr>
            <p:cNvPr id="59" name="Elbow Connector 58"/>
            <p:cNvCxnSpPr>
              <a:stCxn id="58" idx="1"/>
              <a:endCxn id="40" idx="3"/>
            </p:cNvCxnSpPr>
            <p:nvPr/>
          </p:nvCxnSpPr>
          <p:spPr>
            <a:xfrm rot="10800000" flipV="1">
              <a:off x="6122425" y="1992294"/>
              <a:ext cx="392965" cy="2603"/>
            </a:xfrm>
            <a:prstGeom prst="bentConnector3">
              <a:avLst>
                <a:gd name="adj1" fmla="val 50000"/>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59203" y="4348952"/>
              <a:ext cx="1645570" cy="472520"/>
            </a:xfrm>
            <a:prstGeom prst="rect">
              <a:avLst/>
            </a:prstGeom>
            <a:ln>
              <a:headEnd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Mobile Camera (Barcode Capture)</a:t>
              </a:r>
              <a:endParaRPr lang="en-US" sz="1400" dirty="0"/>
            </a:p>
          </p:txBody>
        </p:sp>
        <p:cxnSp>
          <p:nvCxnSpPr>
            <p:cNvPr id="69" name="Straight Arrow Connector 68"/>
            <p:cNvCxnSpPr>
              <a:stCxn id="68" idx="3"/>
              <a:endCxn id="41" idx="1"/>
            </p:cNvCxnSpPr>
            <p:nvPr/>
          </p:nvCxnSpPr>
          <p:spPr>
            <a:xfrm>
              <a:off x="2604773" y="4585212"/>
              <a:ext cx="241896" cy="0"/>
            </a:xfrm>
            <a:prstGeom prst="straightConnector1">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422332" y="2606298"/>
              <a:ext cx="1554067" cy="472520"/>
            </a:xfrm>
            <a:prstGeom prst="rect">
              <a:avLst/>
            </a:prstGeom>
            <a:ln>
              <a:headEnd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Recipe API</a:t>
              </a:r>
              <a:endParaRPr lang="en-US" sz="1400" dirty="0"/>
            </a:p>
          </p:txBody>
        </p:sp>
        <p:cxnSp>
          <p:nvCxnSpPr>
            <p:cNvPr id="71" name="Elbow Connector 70"/>
            <p:cNvCxnSpPr>
              <a:stCxn id="70" idx="2"/>
              <a:endCxn id="43" idx="0"/>
            </p:cNvCxnSpPr>
            <p:nvPr/>
          </p:nvCxnSpPr>
          <p:spPr>
            <a:xfrm rot="5400000">
              <a:off x="7034390" y="3243794"/>
              <a:ext cx="329952" cy="12700"/>
            </a:xfrm>
            <a:prstGeom prst="bentConnector3">
              <a:avLst>
                <a:gd name="adj1" fmla="val 50000"/>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504022" y="613814"/>
              <a:ext cx="2562288" cy="472520"/>
            </a:xfrm>
            <a:prstGeom prst="rect">
              <a:avLst/>
            </a:prstGeom>
            <a:ln>
              <a:headEnd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Kitchen Actions</a:t>
              </a:r>
              <a:endParaRPr lang="en-US" sz="1400" dirty="0"/>
            </a:p>
          </p:txBody>
        </p:sp>
        <p:cxnSp>
          <p:nvCxnSpPr>
            <p:cNvPr id="76" name="Elbow Connector 75"/>
            <p:cNvCxnSpPr>
              <a:stCxn id="39" idx="1"/>
              <a:endCxn id="75" idx="3"/>
            </p:cNvCxnSpPr>
            <p:nvPr/>
          </p:nvCxnSpPr>
          <p:spPr>
            <a:xfrm rot="10800000" flipV="1">
              <a:off x="4066310" y="848940"/>
              <a:ext cx="504110" cy="1133"/>
            </a:xfrm>
            <a:prstGeom prst="bentConnector3">
              <a:avLst>
                <a:gd name="adj1" fmla="val 50000"/>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38" idx="0"/>
              <a:endCxn id="75" idx="2"/>
            </p:cNvCxnSpPr>
            <p:nvPr/>
          </p:nvCxnSpPr>
          <p:spPr>
            <a:xfrm rot="16200000" flipV="1">
              <a:off x="3065222" y="806278"/>
              <a:ext cx="252174" cy="812285"/>
            </a:xfrm>
            <a:prstGeom prst="bentConnector3">
              <a:avLst>
                <a:gd name="adj1" fmla="val 31113"/>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37" idx="0"/>
              <a:endCxn id="75" idx="2"/>
            </p:cNvCxnSpPr>
            <p:nvPr/>
          </p:nvCxnSpPr>
          <p:spPr>
            <a:xfrm rot="5400000" flipH="1" flipV="1">
              <a:off x="2232253" y="797882"/>
              <a:ext cx="264461" cy="841366"/>
            </a:xfrm>
            <a:prstGeom prst="bentConnector3">
              <a:avLst>
                <a:gd name="adj1" fmla="val 34392"/>
              </a:avLst>
            </a:prstGeom>
            <a:ln w="38100">
              <a:solidFill>
                <a:schemeClr val="accent6"/>
              </a:solidFill>
              <a:headEnd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79712" y="3559743"/>
            <a:ext cx="876923" cy="1330890"/>
            <a:chOff x="5940804" y="5396668"/>
            <a:chExt cx="876923" cy="1330890"/>
          </a:xfrm>
        </p:grpSpPr>
        <p:sp>
          <p:nvSpPr>
            <p:cNvPr id="3" name="Rectangle 2"/>
            <p:cNvSpPr/>
            <p:nvPr/>
          </p:nvSpPr>
          <p:spPr>
            <a:xfrm>
              <a:off x="5940804" y="5463204"/>
              <a:ext cx="239054" cy="2362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59"/>
            <p:cNvSpPr/>
            <p:nvPr/>
          </p:nvSpPr>
          <p:spPr>
            <a:xfrm>
              <a:off x="5940804" y="5789434"/>
              <a:ext cx="239054" cy="236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940804" y="6107098"/>
              <a:ext cx="239054" cy="2362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Rectangle 61"/>
            <p:cNvSpPr/>
            <p:nvPr/>
          </p:nvSpPr>
          <p:spPr>
            <a:xfrm>
              <a:off x="5940804" y="6424762"/>
              <a:ext cx="239054" cy="236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TextBox 62"/>
            <p:cNvSpPr txBox="1"/>
            <p:nvPr/>
          </p:nvSpPr>
          <p:spPr>
            <a:xfrm>
              <a:off x="6223654" y="5396668"/>
              <a:ext cx="570990" cy="369332"/>
            </a:xfrm>
            <a:prstGeom prst="rect">
              <a:avLst/>
            </a:prstGeom>
            <a:noFill/>
          </p:spPr>
          <p:txBody>
            <a:bodyPr wrap="none" rtlCol="0">
              <a:spAutoFit/>
            </a:bodyPr>
            <a:lstStyle/>
            <a:p>
              <a:r>
                <a:rPr lang="en-US" dirty="0" smtClean="0"/>
                <a:t>Dan</a:t>
              </a:r>
              <a:endParaRPr lang="en-US" dirty="0"/>
            </a:p>
          </p:txBody>
        </p:sp>
        <p:sp>
          <p:nvSpPr>
            <p:cNvPr id="64" name="TextBox 63"/>
            <p:cNvSpPr txBox="1"/>
            <p:nvPr/>
          </p:nvSpPr>
          <p:spPr>
            <a:xfrm>
              <a:off x="6223654" y="5699464"/>
              <a:ext cx="594073" cy="369332"/>
            </a:xfrm>
            <a:prstGeom prst="rect">
              <a:avLst/>
            </a:prstGeom>
            <a:noFill/>
          </p:spPr>
          <p:txBody>
            <a:bodyPr wrap="none" rtlCol="0">
              <a:spAutoFit/>
            </a:bodyPr>
            <a:lstStyle/>
            <a:p>
              <a:r>
                <a:rPr lang="en-US" dirty="0" smtClean="0"/>
                <a:t>Tom</a:t>
              </a:r>
              <a:endParaRPr lang="en-US" dirty="0"/>
            </a:p>
          </p:txBody>
        </p:sp>
        <p:sp>
          <p:nvSpPr>
            <p:cNvPr id="65" name="TextBox 64"/>
            <p:cNvSpPr txBox="1"/>
            <p:nvPr/>
          </p:nvSpPr>
          <p:spPr>
            <a:xfrm>
              <a:off x="6223654" y="6040562"/>
              <a:ext cx="402674" cy="369332"/>
            </a:xfrm>
            <a:prstGeom prst="rect">
              <a:avLst/>
            </a:prstGeom>
            <a:noFill/>
          </p:spPr>
          <p:txBody>
            <a:bodyPr wrap="none" rtlCol="0">
              <a:spAutoFit/>
            </a:bodyPr>
            <a:lstStyle/>
            <a:p>
              <a:r>
                <a:rPr lang="en-US" dirty="0" smtClean="0"/>
                <a:t>Eli</a:t>
              </a:r>
              <a:endParaRPr lang="en-US" dirty="0"/>
            </a:p>
          </p:txBody>
        </p:sp>
        <p:sp>
          <p:nvSpPr>
            <p:cNvPr id="66" name="TextBox 65"/>
            <p:cNvSpPr txBox="1"/>
            <p:nvPr/>
          </p:nvSpPr>
          <p:spPr>
            <a:xfrm>
              <a:off x="6223654" y="6358226"/>
              <a:ext cx="580865" cy="369332"/>
            </a:xfrm>
            <a:prstGeom prst="rect">
              <a:avLst/>
            </a:prstGeom>
            <a:noFill/>
          </p:spPr>
          <p:txBody>
            <a:bodyPr wrap="none" rtlCol="0">
              <a:spAutoFit/>
            </a:bodyPr>
            <a:lstStyle/>
            <a:p>
              <a:r>
                <a:rPr lang="en-US" dirty="0" smtClean="0"/>
                <a:t>Kyle</a:t>
              </a:r>
              <a:endParaRPr lang="en-US" dirty="0"/>
            </a:p>
          </p:txBody>
        </p:sp>
      </p:grpSp>
    </p:spTree>
    <p:extLst>
      <p:ext uri="{BB962C8B-B14F-4D97-AF65-F5344CB8AC3E}">
        <p14:creationId xmlns:p14="http://schemas.microsoft.com/office/powerpoint/2010/main" val="407547578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Appliance Controllers</a:t>
            </a:r>
            <a:endParaRPr lang="en-US" dirty="0">
              <a:solidFill>
                <a:schemeClr val="accent2"/>
              </a:solidFill>
            </a:endParaRPr>
          </a:p>
        </p:txBody>
      </p:sp>
      <p:sp>
        <p:nvSpPr>
          <p:cNvPr id="3" name="Text Placeholder 2"/>
          <p:cNvSpPr>
            <a:spLocks noGrp="1"/>
          </p:cNvSpPr>
          <p:nvPr>
            <p:ph type="body" idx="1"/>
          </p:nvPr>
        </p:nvSpPr>
        <p:spPr/>
        <p:txBody>
          <a:bodyPr/>
          <a:lstStyle/>
          <a:p>
            <a:r>
              <a:rPr lang="en-US" dirty="0" smtClean="0">
                <a:solidFill>
                  <a:schemeClr val="accent2">
                    <a:lumMod val="50000"/>
                  </a:schemeClr>
                </a:solidFill>
              </a:rPr>
              <a:t>Dan Abbate</a:t>
            </a:r>
            <a:endParaRPr lang="en-US" dirty="0">
              <a:solidFill>
                <a:schemeClr val="accent2">
                  <a:lumMod val="50000"/>
                </a:schemeClr>
              </a:solidFill>
            </a:endParaRPr>
          </a:p>
        </p:txBody>
      </p:sp>
    </p:spTree>
    <p:extLst>
      <p:ext uri="{BB962C8B-B14F-4D97-AF65-F5344CB8AC3E}">
        <p14:creationId xmlns:p14="http://schemas.microsoft.com/office/powerpoint/2010/main" val="412105924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Requirements</a:t>
            </a:r>
            <a:endParaRPr lang="en-US" dirty="0"/>
          </a:p>
        </p:txBody>
      </p:sp>
      <p:sp>
        <p:nvSpPr>
          <p:cNvPr id="6" name="Content Placeholder 5"/>
          <p:cNvSpPr>
            <a:spLocks noGrp="1"/>
          </p:cNvSpPr>
          <p:nvPr>
            <p:ph idx="1"/>
          </p:nvPr>
        </p:nvSpPr>
        <p:spPr/>
        <p:txBody>
          <a:bodyPr/>
          <a:lstStyle/>
          <a:p>
            <a:pPr marL="457200" indent="-457200"/>
            <a:r>
              <a:rPr lang="en-US" dirty="0" smtClean="0"/>
              <a:t>Set hot plate to specified heat</a:t>
            </a:r>
          </a:p>
          <a:p>
            <a:pPr marL="457200" indent="-457200"/>
            <a:r>
              <a:rPr lang="en-US" dirty="0" smtClean="0"/>
              <a:t>Set oven temperature</a:t>
            </a:r>
            <a:endParaRPr lang="en-US" dirty="0"/>
          </a:p>
          <a:p>
            <a:pPr marL="457200" indent="-457200"/>
            <a:r>
              <a:rPr lang="en-US" dirty="0" smtClean="0"/>
              <a:t>Interface </a:t>
            </a:r>
            <a:r>
              <a:rPr lang="en-US" dirty="0"/>
              <a:t>with </a:t>
            </a:r>
            <a:r>
              <a:rPr lang="en-US" dirty="0" smtClean="0"/>
              <a:t>microwave</a:t>
            </a:r>
          </a:p>
          <a:p>
            <a:pPr marL="457200" indent="-457200"/>
            <a:r>
              <a:rPr lang="en-US" dirty="0" smtClean="0"/>
              <a:t>Turn off unused appliances</a:t>
            </a:r>
            <a:endParaRPr lang="en-US" dirty="0"/>
          </a:p>
          <a:p>
            <a:pPr marL="457200" indent="-457200"/>
            <a:r>
              <a:rPr lang="en-US" dirty="0"/>
              <a:t>Send response messages to application </a:t>
            </a:r>
          </a:p>
          <a:p>
            <a:pPr>
              <a:buNone/>
            </a:pPr>
            <a:endParaRPr lang="en-US" dirty="0"/>
          </a:p>
        </p:txBody>
      </p:sp>
      <p:sp>
        <p:nvSpPr>
          <p:cNvPr id="32" name="Text Placeholder 2"/>
          <p:cNvSpPr txBox="1">
            <a:spLocks/>
          </p:cNvSpPr>
          <p:nvPr/>
        </p:nvSpPr>
        <p:spPr>
          <a:xfrm>
            <a:off x="633315" y="2761343"/>
            <a:ext cx="7886700" cy="32620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b="0" dirty="0"/>
          </a:p>
        </p:txBody>
      </p:sp>
      <p:grpSp>
        <p:nvGrpSpPr>
          <p:cNvPr id="8" name="Group 7"/>
          <p:cNvGrpSpPr/>
          <p:nvPr/>
        </p:nvGrpSpPr>
        <p:grpSpPr>
          <a:xfrm>
            <a:off x="0" y="4728600"/>
            <a:ext cx="9144000" cy="1666789"/>
            <a:chOff x="0" y="4728600"/>
            <a:chExt cx="9144000" cy="1666789"/>
          </a:xfrm>
        </p:grpSpPr>
        <p:pic>
          <p:nvPicPr>
            <p:cNvPr id="5" name="Picture 4"/>
            <p:cNvPicPr>
              <a:picLocks noChangeAspect="1"/>
            </p:cNvPicPr>
            <p:nvPr/>
          </p:nvPicPr>
          <p:blipFill>
            <a:blip r:embed="rId3" cstate="print"/>
            <a:stretch>
              <a:fillRect/>
            </a:stretch>
          </p:blipFill>
          <p:spPr>
            <a:xfrm>
              <a:off x="0" y="4728600"/>
              <a:ext cx="2574687" cy="1666789"/>
            </a:xfrm>
            <a:prstGeom prst="rect">
              <a:avLst/>
            </a:prstGeom>
          </p:spPr>
        </p:pic>
        <p:pic>
          <p:nvPicPr>
            <p:cNvPr id="47106" name="Picture 2" descr="http://www.recoore.com/furniture/images/detailed/1/microwave-3.jpg"/>
            <p:cNvPicPr>
              <a:picLocks noChangeAspect="1" noChangeArrowheads="1"/>
            </p:cNvPicPr>
            <p:nvPr/>
          </p:nvPicPr>
          <p:blipFill>
            <a:blip r:embed="rId4" cstate="print"/>
            <a:srcRect/>
            <a:stretch>
              <a:fillRect/>
            </a:stretch>
          </p:blipFill>
          <p:spPr bwMode="auto">
            <a:xfrm>
              <a:off x="6718593" y="4742483"/>
              <a:ext cx="2425407" cy="1627320"/>
            </a:xfrm>
            <a:prstGeom prst="rect">
              <a:avLst/>
            </a:prstGeom>
            <a:noFill/>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25125" y="4758574"/>
              <a:ext cx="2247255" cy="1627632"/>
            </a:xfrm>
            <a:prstGeom prst="rect">
              <a:avLst/>
            </a:prstGeom>
          </p:spPr>
        </p:pic>
      </p:grpSp>
      <p:sp>
        <p:nvSpPr>
          <p:cNvPr id="9" name="Rectangle 8"/>
          <p:cNvSpPr/>
          <p:nvPr/>
        </p:nvSpPr>
        <p:spPr>
          <a:xfrm>
            <a:off x="0" y="4438650"/>
            <a:ext cx="9144000" cy="241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9800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5530" y="365126"/>
            <a:ext cx="9515060" cy="1325563"/>
          </a:xfrm>
          <a:solidFill>
            <a:schemeClr val="accent2"/>
          </a:solidFill>
        </p:spPr>
        <p:txBody>
          <a:bodyPr/>
          <a:lstStyle/>
          <a:p>
            <a:r>
              <a:rPr lang="en-US" dirty="0" smtClean="0"/>
              <a:t>Appliances</a:t>
            </a:r>
            <a:endParaRPr lang="en-US" dirty="0"/>
          </a:p>
        </p:txBody>
      </p:sp>
      <p:sp>
        <p:nvSpPr>
          <p:cNvPr id="5" name="Content Placeholder 5"/>
          <p:cNvSpPr>
            <a:spLocks noGrp="1"/>
          </p:cNvSpPr>
          <p:nvPr>
            <p:ph idx="1"/>
          </p:nvPr>
        </p:nvSpPr>
        <p:spPr>
          <a:xfrm>
            <a:off x="628650" y="1825625"/>
            <a:ext cx="7886700" cy="4351338"/>
          </a:xfrm>
        </p:spPr>
        <p:txBody>
          <a:bodyPr/>
          <a:lstStyle/>
          <a:p>
            <a:pPr marL="457200" indent="-457200"/>
            <a:r>
              <a:rPr lang="en-US" dirty="0" smtClean="0"/>
              <a:t>Hamilton Beach Toaster Oven</a:t>
            </a:r>
          </a:p>
          <a:p>
            <a:pPr marL="457200" indent="-457200"/>
            <a:r>
              <a:rPr lang="en-US" dirty="0" smtClean="0"/>
              <a:t>Elite Cuisine Single Burner Hot Plate</a:t>
            </a:r>
          </a:p>
          <a:p>
            <a:pPr marL="457200" indent="-457200"/>
            <a:r>
              <a:rPr lang="en-US" dirty="0" smtClean="0"/>
              <a:t>Microwave – </a:t>
            </a:r>
            <a:r>
              <a:rPr lang="en-US" dirty="0" err="1" smtClean="0"/>
              <a:t>MicroFridge</a:t>
            </a:r>
            <a:endParaRPr lang="en-US" dirty="0" smtClean="0"/>
          </a:p>
          <a:p>
            <a:pPr marL="457200" indent="-457200"/>
            <a:endParaRPr lang="en-US" dirty="0"/>
          </a:p>
        </p:txBody>
      </p:sp>
      <p:sp>
        <p:nvSpPr>
          <p:cNvPr id="6" name="Text Placeholder 2"/>
          <p:cNvSpPr txBox="1">
            <a:spLocks/>
          </p:cNvSpPr>
          <p:nvPr/>
        </p:nvSpPr>
        <p:spPr>
          <a:xfrm>
            <a:off x="633315" y="2761343"/>
            <a:ext cx="7886700" cy="32620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b="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1" r="986"/>
          <a:stretch/>
        </p:blipFill>
        <p:spPr>
          <a:xfrm>
            <a:off x="3411726" y="3509461"/>
            <a:ext cx="2838935" cy="2108674"/>
          </a:xfrm>
          <a:prstGeom prst="rect">
            <a:avLst/>
          </a:prstGeom>
        </p:spPr>
      </p:pic>
      <p:pic>
        <p:nvPicPr>
          <p:cNvPr id="97282" name="Picture 2" descr="http://www.hamiltonbeach.com/media/products/images/280/31230.jpg"/>
          <p:cNvPicPr>
            <a:picLocks noChangeAspect="1" noChangeArrowheads="1"/>
          </p:cNvPicPr>
          <p:nvPr/>
        </p:nvPicPr>
        <p:blipFill>
          <a:blip r:embed="rId4" cstate="print"/>
          <a:srcRect/>
          <a:stretch>
            <a:fillRect/>
          </a:stretch>
        </p:blipFill>
        <p:spPr bwMode="auto">
          <a:xfrm>
            <a:off x="40397" y="4378270"/>
            <a:ext cx="3006670" cy="2479730"/>
          </a:xfrm>
          <a:prstGeom prst="rect">
            <a:avLst/>
          </a:prstGeom>
          <a:noFill/>
        </p:spPr>
      </p:pic>
      <p:pic>
        <p:nvPicPr>
          <p:cNvPr id="6146" name="Picture 2" descr="http://www.myamtex.com/images/Product/large/4021130-BK.jpg"/>
          <p:cNvPicPr>
            <a:picLocks noChangeAspect="1" noChangeArrowheads="1"/>
          </p:cNvPicPr>
          <p:nvPr/>
        </p:nvPicPr>
        <p:blipFill rotWithShape="1">
          <a:blip r:embed="rId5">
            <a:extLst>
              <a:ext uri="{28A0092B-C50C-407E-A947-70E740481C1C}">
                <a14:useLocalDpi xmlns:a14="http://schemas.microsoft.com/office/drawing/2010/main" val="0"/>
              </a:ext>
            </a:extLst>
          </a:blip>
          <a:srcRect l="28032" t="38682" r="31604" b="39282"/>
          <a:stretch/>
        </p:blipFill>
        <p:spPr bwMode="auto">
          <a:xfrm>
            <a:off x="6255326" y="4957382"/>
            <a:ext cx="2857607" cy="1560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Implementation</a:t>
            </a:r>
            <a:endParaRPr lang="en-US" dirty="0"/>
          </a:p>
        </p:txBody>
      </p:sp>
      <p:sp>
        <p:nvSpPr>
          <p:cNvPr id="3" name="Text Placeholder 2"/>
          <p:cNvSpPr>
            <a:spLocks noGrp="1"/>
          </p:cNvSpPr>
          <p:nvPr>
            <p:ph type="body" sz="quarter" idx="14"/>
          </p:nvPr>
        </p:nvSpPr>
        <p:spPr/>
        <p:txBody>
          <a:bodyPr/>
          <a:lstStyle/>
          <a:p>
            <a:r>
              <a:rPr lang="en-US" dirty="0" smtClean="0"/>
              <a:t>Microcontroller</a:t>
            </a:r>
            <a:endParaRPr lang="en-US" dirty="0"/>
          </a:p>
        </p:txBody>
      </p:sp>
      <p:sp>
        <p:nvSpPr>
          <p:cNvPr id="32" name="Text Placeholder 2"/>
          <p:cNvSpPr txBox="1">
            <a:spLocks/>
          </p:cNvSpPr>
          <p:nvPr/>
        </p:nvSpPr>
        <p:spPr>
          <a:xfrm>
            <a:off x="633315" y="2761343"/>
            <a:ext cx="7886700" cy="32620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Low Power</a:t>
            </a:r>
          </a:p>
          <a:p>
            <a:pPr marL="457200" indent="-457200" algn="l">
              <a:buFont typeface="Arial" panose="020B0604020202020204" pitchFamily="34" charset="0"/>
              <a:buChar char="•"/>
            </a:pPr>
            <a:r>
              <a:rPr lang="en-US" b="0" dirty="0" smtClean="0"/>
              <a:t>16-Bit Processor</a:t>
            </a:r>
          </a:p>
          <a:p>
            <a:pPr marL="457200" indent="-457200" algn="l">
              <a:buFont typeface="Arial" panose="020B0604020202020204" pitchFamily="34" charset="0"/>
              <a:buChar char="•"/>
            </a:pPr>
            <a:r>
              <a:rPr lang="en-US" b="0" dirty="0" smtClean="0"/>
              <a:t>Minimal Amount of I/O Pins</a:t>
            </a:r>
          </a:p>
          <a:p>
            <a:pPr marL="457200" indent="-457200" algn="l">
              <a:buFont typeface="Arial" panose="020B0604020202020204" pitchFamily="34" charset="0"/>
              <a:buChar char="•"/>
            </a:pPr>
            <a:endParaRPr lang="en-US" b="0" dirty="0"/>
          </a:p>
        </p:txBody>
      </p:sp>
      <p:pic>
        <p:nvPicPr>
          <p:cNvPr id="1028" name="Picture 4" descr="https://www.futurlec.com/Pictures/Package/ATMEL_TQFP32_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4654096"/>
            <a:ext cx="1905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961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Implementation</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78251" y="3890076"/>
            <a:ext cx="4401518" cy="2611464"/>
          </a:xfrm>
          <a:prstGeom prst="rect">
            <a:avLst/>
          </a:prstGeom>
        </p:spPr>
      </p:pic>
      <p:sp>
        <p:nvSpPr>
          <p:cNvPr id="3" name="Text Placeholder 2"/>
          <p:cNvSpPr>
            <a:spLocks noGrp="1"/>
          </p:cNvSpPr>
          <p:nvPr>
            <p:ph type="body" sz="quarter" idx="14"/>
          </p:nvPr>
        </p:nvSpPr>
        <p:spPr>
          <a:xfrm>
            <a:off x="633315" y="1663918"/>
            <a:ext cx="7886700" cy="727076"/>
          </a:xfrm>
        </p:spPr>
        <p:txBody>
          <a:bodyPr/>
          <a:lstStyle/>
          <a:p>
            <a:r>
              <a:rPr lang="en-US" dirty="0" smtClean="0"/>
              <a:t>Hot Plate</a:t>
            </a:r>
            <a:endParaRPr lang="en-US" dirty="0"/>
          </a:p>
        </p:txBody>
      </p:sp>
      <p:sp>
        <p:nvSpPr>
          <p:cNvPr id="7" name="Text Placeholder 2"/>
          <p:cNvSpPr txBox="1">
            <a:spLocks/>
          </p:cNvSpPr>
          <p:nvPr/>
        </p:nvSpPr>
        <p:spPr>
          <a:xfrm>
            <a:off x="478335" y="2561472"/>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750 watts -&gt; 6.25 amps</a:t>
            </a:r>
          </a:p>
          <a:p>
            <a:pPr marL="457200" indent="-457200" algn="l">
              <a:buFont typeface="Arial" panose="020B0604020202020204" pitchFamily="34" charset="0"/>
              <a:buChar char="•"/>
            </a:pPr>
            <a:r>
              <a:rPr lang="en-US" b="0" dirty="0" smtClean="0"/>
              <a:t>3 Heat Settings: Low, Med, High</a:t>
            </a:r>
          </a:p>
        </p:txBody>
      </p:sp>
    </p:spTree>
    <p:extLst>
      <p:ext uri="{BB962C8B-B14F-4D97-AF65-F5344CB8AC3E}">
        <p14:creationId xmlns:p14="http://schemas.microsoft.com/office/powerpoint/2010/main" val="363973103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Alternatives</a:t>
            </a:r>
            <a:endParaRPr lang="en-US" dirty="0"/>
          </a:p>
        </p:txBody>
      </p:sp>
      <p:sp>
        <p:nvSpPr>
          <p:cNvPr id="3" name="Text Placeholder 2"/>
          <p:cNvSpPr>
            <a:spLocks noGrp="1"/>
          </p:cNvSpPr>
          <p:nvPr>
            <p:ph idx="1"/>
          </p:nvPr>
        </p:nvSpPr>
        <p:spPr/>
        <p:txBody>
          <a:bodyPr>
            <a:normAutofit/>
          </a:bodyPr>
          <a:lstStyle/>
          <a:p>
            <a:pPr marL="457200" indent="-457200" algn="l">
              <a:buFont typeface="Arial" panose="020B0604020202020204" pitchFamily="34" charset="0"/>
              <a:buChar char="•"/>
            </a:pPr>
            <a:r>
              <a:rPr lang="en-US" b="0" dirty="0" smtClean="0"/>
              <a:t>Variety of Appliances</a:t>
            </a:r>
            <a:endParaRPr lang="en-US" b="0" dirty="0"/>
          </a:p>
          <a:p>
            <a:pPr marL="457200" indent="-457200" algn="l">
              <a:buFont typeface="Arial" panose="020B0604020202020204" pitchFamily="34" charset="0"/>
              <a:buChar char="•"/>
            </a:pPr>
            <a:r>
              <a:rPr lang="en-US" b="0" dirty="0" smtClean="0"/>
              <a:t>Microcontroller Options:</a:t>
            </a:r>
            <a:endParaRPr lang="en-US" b="0" dirty="0"/>
          </a:p>
        </p:txBody>
      </p:sp>
      <p:sp>
        <p:nvSpPr>
          <p:cNvPr id="4" name="Rectangle 3"/>
          <p:cNvSpPr/>
          <p:nvPr/>
        </p:nvSpPr>
        <p:spPr>
          <a:xfrm>
            <a:off x="266700" y="2895600"/>
            <a:ext cx="8629650" cy="3754874"/>
          </a:xfrm>
          <a:prstGeom prst="rect">
            <a:avLst/>
          </a:prstGeom>
          <a:ln w="76200">
            <a:noFill/>
          </a:ln>
        </p:spPr>
        <p:txBody>
          <a:bodyPr wrap="square" numCol="3">
            <a:spAutoFit/>
          </a:bodyPr>
          <a:lstStyle/>
          <a:p>
            <a:r>
              <a:rPr lang="en-US" sz="1700" dirty="0" smtClean="0"/>
              <a:t>1 </a:t>
            </a:r>
            <a:r>
              <a:rPr lang="en-US" sz="1700" dirty="0" err="1" smtClean="0"/>
              <a:t>Altera</a:t>
            </a:r>
            <a:endParaRPr lang="en-US" sz="1700" dirty="0" smtClean="0"/>
          </a:p>
          <a:p>
            <a:r>
              <a:rPr lang="en-US" sz="1700" dirty="0" smtClean="0"/>
              <a:t>2 Analog Devices</a:t>
            </a:r>
          </a:p>
          <a:p>
            <a:r>
              <a:rPr lang="en-US" sz="1700" dirty="0" smtClean="0"/>
              <a:t>3 Atmel</a:t>
            </a:r>
          </a:p>
          <a:p>
            <a:r>
              <a:rPr lang="en-US" sz="1700" dirty="0" smtClean="0"/>
              <a:t>4 Cypress Semiconductor</a:t>
            </a:r>
          </a:p>
          <a:p>
            <a:r>
              <a:rPr lang="en-US" sz="1700" dirty="0" smtClean="0"/>
              <a:t>5 Dallas Semiconductor</a:t>
            </a:r>
          </a:p>
          <a:p>
            <a:r>
              <a:rPr lang="en-US" sz="1700" dirty="0" smtClean="0"/>
              <a:t>6 ELAN Microelectronics Corp.</a:t>
            </a:r>
          </a:p>
          <a:p>
            <a:r>
              <a:rPr lang="en-US" sz="1700" dirty="0" smtClean="0"/>
              <a:t>7 Energy Micro</a:t>
            </a:r>
          </a:p>
          <a:p>
            <a:r>
              <a:rPr lang="en-US" sz="1700" dirty="0" smtClean="0"/>
              <a:t>8 EPSON Semiconductor</a:t>
            </a:r>
          </a:p>
          <a:p>
            <a:r>
              <a:rPr lang="en-US" sz="1700" dirty="0" smtClean="0"/>
              <a:t>9 </a:t>
            </a:r>
            <a:r>
              <a:rPr lang="en-US" sz="1700" dirty="0" err="1" smtClean="0"/>
              <a:t>Freescale</a:t>
            </a:r>
            <a:r>
              <a:rPr lang="en-US" sz="1700" dirty="0" smtClean="0"/>
              <a:t> Semiconductor</a:t>
            </a:r>
          </a:p>
          <a:p>
            <a:r>
              <a:rPr lang="en-US" sz="1700" dirty="0" smtClean="0"/>
              <a:t>10 Fujitsu</a:t>
            </a:r>
          </a:p>
          <a:p>
            <a:r>
              <a:rPr lang="en-US" sz="1700" dirty="0" smtClean="0"/>
              <a:t>11 </a:t>
            </a:r>
            <a:r>
              <a:rPr lang="en-US" sz="1700" dirty="0" err="1" smtClean="0"/>
              <a:t>Holtek</a:t>
            </a:r>
            <a:endParaRPr lang="en-US" sz="1700" dirty="0" smtClean="0"/>
          </a:p>
          <a:p>
            <a:r>
              <a:rPr lang="en-US" sz="1700" dirty="0" smtClean="0"/>
              <a:t>12 Infineon</a:t>
            </a:r>
          </a:p>
          <a:p>
            <a:r>
              <a:rPr lang="en-US" sz="1700" dirty="0" smtClean="0"/>
              <a:t>13 Intel</a:t>
            </a:r>
          </a:p>
          <a:p>
            <a:r>
              <a:rPr lang="en-US" sz="1700" dirty="0" smtClean="0"/>
              <a:t>14 Lattice Semiconductor</a:t>
            </a:r>
          </a:p>
          <a:p>
            <a:r>
              <a:rPr lang="en-US" sz="1700" dirty="0" smtClean="0"/>
              <a:t>15 Maxim Integrated</a:t>
            </a:r>
          </a:p>
          <a:p>
            <a:r>
              <a:rPr lang="en-US" sz="1700" dirty="0" smtClean="0"/>
              <a:t>16 Microchip Technology</a:t>
            </a:r>
          </a:p>
          <a:p>
            <a:r>
              <a:rPr lang="en-US" sz="1700" dirty="0" smtClean="0"/>
              <a:t>17 National Semiconductor</a:t>
            </a:r>
          </a:p>
          <a:p>
            <a:r>
              <a:rPr lang="en-US" sz="1700" dirty="0" smtClean="0"/>
              <a:t>18 NEC</a:t>
            </a:r>
          </a:p>
          <a:p>
            <a:r>
              <a:rPr lang="en-US" sz="1700" dirty="0" smtClean="0"/>
              <a:t>19 Panasonic</a:t>
            </a:r>
          </a:p>
          <a:p>
            <a:r>
              <a:rPr lang="en-US" sz="1700" dirty="0" smtClean="0"/>
              <a:t>20 Parallax</a:t>
            </a:r>
          </a:p>
          <a:p>
            <a:r>
              <a:rPr lang="en-US" sz="1700" dirty="0" smtClean="0"/>
              <a:t>21 NXP Semiconductors</a:t>
            </a:r>
          </a:p>
          <a:p>
            <a:r>
              <a:rPr lang="en-US" sz="1700" dirty="0" smtClean="0"/>
              <a:t>22 Rabbit Semiconductor</a:t>
            </a:r>
          </a:p>
          <a:p>
            <a:r>
              <a:rPr lang="en-US" sz="1700" dirty="0" smtClean="0"/>
              <a:t>23 </a:t>
            </a:r>
            <a:r>
              <a:rPr lang="en-US" sz="1700" dirty="0" err="1" smtClean="0"/>
              <a:t>Renesas</a:t>
            </a:r>
            <a:r>
              <a:rPr lang="en-US" sz="1700" dirty="0" smtClean="0"/>
              <a:t> Electronics</a:t>
            </a:r>
          </a:p>
          <a:p>
            <a:r>
              <a:rPr lang="en-US" sz="1700" dirty="0" smtClean="0"/>
              <a:t>24 Rockwell</a:t>
            </a:r>
          </a:p>
          <a:p>
            <a:r>
              <a:rPr lang="en-US" sz="1700" dirty="0" smtClean="0"/>
              <a:t>25 Silicon Laboratories</a:t>
            </a:r>
          </a:p>
          <a:p>
            <a:r>
              <a:rPr lang="en-US" sz="1700" dirty="0" smtClean="0"/>
              <a:t>26 Silicon Motion</a:t>
            </a:r>
          </a:p>
          <a:p>
            <a:r>
              <a:rPr lang="en-US" sz="1700" dirty="0" smtClean="0"/>
              <a:t>27 Sony</a:t>
            </a:r>
          </a:p>
          <a:p>
            <a:r>
              <a:rPr lang="en-US" sz="1700" dirty="0" smtClean="0"/>
              <a:t>28 </a:t>
            </a:r>
            <a:r>
              <a:rPr lang="en-US" sz="1700" dirty="0" err="1" smtClean="0"/>
              <a:t>Spansion</a:t>
            </a:r>
            <a:endParaRPr lang="en-US" sz="1700" dirty="0" smtClean="0"/>
          </a:p>
          <a:p>
            <a:r>
              <a:rPr lang="en-US" sz="1700" dirty="0" smtClean="0"/>
              <a:t>29 STMicroelectronics</a:t>
            </a:r>
          </a:p>
          <a:p>
            <a:r>
              <a:rPr lang="en-US" sz="1700" dirty="0" smtClean="0"/>
              <a:t>30 Texas Instruments</a:t>
            </a:r>
          </a:p>
          <a:p>
            <a:r>
              <a:rPr lang="en-US" sz="1700" dirty="0" smtClean="0"/>
              <a:t>31 Toshiba</a:t>
            </a:r>
          </a:p>
          <a:p>
            <a:r>
              <a:rPr lang="en-US" sz="1700" dirty="0" smtClean="0"/>
              <a:t>32 </a:t>
            </a:r>
            <a:r>
              <a:rPr lang="en-US" sz="1700" dirty="0" err="1" smtClean="0"/>
              <a:t>Ubicom</a:t>
            </a:r>
            <a:endParaRPr lang="en-US" sz="1700" dirty="0" smtClean="0"/>
          </a:p>
          <a:p>
            <a:r>
              <a:rPr lang="en-US" sz="1700" dirty="0" smtClean="0"/>
              <a:t>33 </a:t>
            </a:r>
            <a:r>
              <a:rPr lang="en-US" sz="1700" dirty="0" err="1" smtClean="0"/>
              <a:t>Xemics</a:t>
            </a:r>
            <a:endParaRPr lang="en-US" sz="1700" dirty="0" smtClean="0"/>
          </a:p>
          <a:p>
            <a:r>
              <a:rPr lang="en-US" sz="1700" dirty="0" smtClean="0"/>
              <a:t>34 Xilinx</a:t>
            </a:r>
          </a:p>
          <a:p>
            <a:r>
              <a:rPr lang="en-US" sz="1700" dirty="0" smtClean="0"/>
              <a:t>35 XMOS</a:t>
            </a:r>
          </a:p>
          <a:p>
            <a:r>
              <a:rPr lang="en-US" sz="1700" dirty="0" smtClean="0"/>
              <a:t>36 </a:t>
            </a:r>
            <a:r>
              <a:rPr lang="en-US" sz="1700" dirty="0" err="1" smtClean="0"/>
              <a:t>ZiLOG</a:t>
            </a:r>
            <a:endParaRPr lang="en-US" sz="1700" dirty="0"/>
          </a:p>
        </p:txBody>
      </p:sp>
    </p:spTree>
    <p:extLst>
      <p:ext uri="{BB962C8B-B14F-4D97-AF65-F5344CB8AC3E}">
        <p14:creationId xmlns:p14="http://schemas.microsoft.com/office/powerpoint/2010/main" val="14499858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dirty="0" smtClean="0"/>
              <a:t>Kitchen Inventory Tracker</a:t>
            </a:r>
            <a:endParaRPr lang="en-US" dirty="0"/>
          </a:p>
        </p:txBody>
      </p:sp>
      <p:grpSp>
        <p:nvGrpSpPr>
          <p:cNvPr id="31" name="Group 30"/>
          <p:cNvGrpSpPr/>
          <p:nvPr/>
        </p:nvGrpSpPr>
        <p:grpSpPr>
          <a:xfrm>
            <a:off x="688004" y="2707177"/>
            <a:ext cx="7777321" cy="3845064"/>
            <a:chOff x="560282" y="2707177"/>
            <a:chExt cx="7777321" cy="3845064"/>
          </a:xfrm>
        </p:grpSpPr>
        <p:grpSp>
          <p:nvGrpSpPr>
            <p:cNvPr id="13" name="Group 12"/>
            <p:cNvGrpSpPr/>
            <p:nvPr/>
          </p:nvGrpSpPr>
          <p:grpSpPr>
            <a:xfrm>
              <a:off x="560282" y="2707177"/>
              <a:ext cx="2637055" cy="3845064"/>
              <a:chOff x="838196" y="1604865"/>
              <a:chExt cx="3080654" cy="4683967"/>
            </a:xfrm>
          </p:grpSpPr>
          <p:sp>
            <p:nvSpPr>
              <p:cNvPr id="14" name="Rectangle 13"/>
              <p:cNvSpPr/>
              <p:nvPr/>
            </p:nvSpPr>
            <p:spPr>
              <a:xfrm>
                <a:off x="838196" y="3163077"/>
                <a:ext cx="3080653"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p:cNvSpPr/>
              <p:nvPr/>
            </p:nvSpPr>
            <p:spPr>
              <a:xfrm>
                <a:off x="838197" y="1604865"/>
                <a:ext cx="3080653" cy="17728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838196" y="3460120"/>
                <a:ext cx="3080653" cy="28287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3657601" y="1876992"/>
                <a:ext cx="111968" cy="11943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657600" y="3694615"/>
                <a:ext cx="111968" cy="24169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6850291" y="2992191"/>
              <a:ext cx="1487312" cy="3414521"/>
              <a:chOff x="5482964" y="3039010"/>
              <a:chExt cx="1487312" cy="3414521"/>
            </a:xfrm>
          </p:grpSpPr>
          <p:sp>
            <p:nvSpPr>
              <p:cNvPr id="21"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964" y="4095858"/>
                <a:ext cx="948585" cy="445018"/>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Lst>
                <a:ahLst/>
                <a:cxnLst>
                  <a:cxn ang="0">
                    <a:pos x="connsiteX0" y="connsiteY0"/>
                  </a:cxn>
                  <a:cxn ang="0">
                    <a:pos x="connsiteX1" y="connsiteY1"/>
                  </a:cxn>
                  <a:cxn ang="0">
                    <a:pos x="connsiteX2" y="connsiteY2"/>
                  </a:cxn>
                </a:cxnLst>
                <a:rect l="l" t="t" r="r" b="b"/>
                <a:pathLst>
                  <a:path w="2242439" h="650535">
                    <a:moveTo>
                      <a:pt x="2242439" y="0"/>
                    </a:moveTo>
                    <a:cubicBezTo>
                      <a:pt x="2003868" y="64093"/>
                      <a:pt x="1978506" y="619570"/>
                      <a:pt x="1604855" y="649480"/>
                    </a:cubicBezTo>
                    <a:cubicBezTo>
                      <a:pt x="1231204" y="679390"/>
                      <a:pt x="-29731" y="61958"/>
                      <a:pt x="535"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ular Callout 28"/>
            <p:cNvSpPr/>
            <p:nvPr/>
          </p:nvSpPr>
          <p:spPr>
            <a:xfrm>
              <a:off x="3632923" y="2736402"/>
              <a:ext cx="2521356" cy="1492084"/>
            </a:xfrm>
            <a:prstGeom prst="wedgeRoundRectCallout">
              <a:avLst>
                <a:gd name="adj1" fmla="val 68897"/>
                <a:gd name="adj2" fmla="val 33336"/>
                <a:gd name="adj3" fmla="val 16667"/>
              </a:avLst>
            </a:prstGeom>
            <a:ln w="38100" cap="rnd">
              <a:round/>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Gill Sans MT" panose="020B0502020104020203" pitchFamily="34" charset="0"/>
                </a:rPr>
                <a:t>Sudo</a:t>
              </a:r>
              <a:r>
                <a:rPr lang="en-US" sz="2800" dirty="0" smtClean="0">
                  <a:latin typeface="Gill Sans MT" panose="020B0502020104020203" pitchFamily="34" charset="0"/>
                </a:rPr>
                <a:t> Chef, what groceries do I need?</a:t>
              </a:r>
              <a:endParaRPr lang="en-US" sz="2800" dirty="0">
                <a:latin typeface="Gill Sans MT" panose="020B0502020104020203" pitchFamily="34" charset="0"/>
              </a:endParaRPr>
            </a:p>
          </p:txBody>
        </p:sp>
        <p:sp>
          <p:nvSpPr>
            <p:cNvPr id="30" name="Line Callout 1 (No Border) 29"/>
            <p:cNvSpPr/>
            <p:nvPr/>
          </p:nvSpPr>
          <p:spPr>
            <a:xfrm>
              <a:off x="4113115" y="4645155"/>
              <a:ext cx="2227284" cy="1492084"/>
            </a:xfrm>
            <a:prstGeom prst="callout1">
              <a:avLst>
                <a:gd name="adj1" fmla="val 42232"/>
                <a:gd name="adj2" fmla="val 492"/>
                <a:gd name="adj3" fmla="val 21434"/>
                <a:gd name="adj4" fmla="val -31810"/>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You are running out of apples!</a:t>
              </a:r>
              <a:endParaRPr lang="en-US" sz="2400" i="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2418643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375525" y="3097073"/>
            <a:ext cx="3796676" cy="1266920"/>
            <a:chOff x="1471515" y="2539211"/>
            <a:chExt cx="6059585" cy="2022035"/>
          </a:xfrm>
        </p:grpSpPr>
        <p:pic>
          <p:nvPicPr>
            <p:cNvPr id="14" name="Picture 2" descr="https://www.futurlec.com/Pictures/Package/ATMEL_TQFP32_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515" y="2961046"/>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print"/>
            <a:srcRect l="56657" t="46686" r="24572" b="29695"/>
            <a:stretch/>
          </p:blipFill>
          <p:spPr>
            <a:xfrm>
              <a:off x="5420361" y="3303687"/>
              <a:ext cx="2110739" cy="850251"/>
            </a:xfrm>
            <a:prstGeom prst="rect">
              <a:avLst/>
            </a:prstGeom>
          </p:spPr>
        </p:pic>
        <p:sp>
          <p:nvSpPr>
            <p:cNvPr id="16" name="Right Arrow 15"/>
            <p:cNvSpPr/>
            <p:nvPr/>
          </p:nvSpPr>
          <p:spPr>
            <a:xfrm>
              <a:off x="3822700" y="3516249"/>
              <a:ext cx="1096865" cy="4251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7" name="Straight Connector 16"/>
            <p:cNvCxnSpPr/>
            <p:nvPr/>
          </p:nvCxnSpPr>
          <p:spPr>
            <a:xfrm>
              <a:off x="5560061" y="2683396"/>
              <a:ext cx="150921" cy="40640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6146800" y="2546840"/>
              <a:ext cx="38100" cy="593756"/>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flipH="1">
              <a:off x="6615430" y="2539211"/>
              <a:ext cx="113030" cy="542956"/>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flipH="1">
              <a:off x="7063324" y="2683396"/>
              <a:ext cx="162976" cy="45720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2" name="Title 1"/>
          <p:cNvSpPr>
            <a:spLocks noGrp="1"/>
          </p:cNvSpPr>
          <p:nvPr>
            <p:ph type="title"/>
          </p:nvPr>
        </p:nvSpPr>
        <p:spPr>
          <a:solidFill>
            <a:schemeClr val="accent2"/>
          </a:solidFill>
        </p:spPr>
        <p:txBody>
          <a:bodyPr/>
          <a:lstStyle/>
          <a:p>
            <a:r>
              <a:rPr lang="en-US" dirty="0" smtClean="0"/>
              <a:t>MDR Deliverables &amp; Challenges</a:t>
            </a:r>
            <a:endParaRPr lang="en-US" dirty="0"/>
          </a:p>
        </p:txBody>
      </p:sp>
      <p:sp>
        <p:nvSpPr>
          <p:cNvPr id="11" name="Text Placeholder 10"/>
          <p:cNvSpPr>
            <a:spLocks noGrp="1"/>
          </p:cNvSpPr>
          <p:nvPr>
            <p:ph type="body" sz="quarter" idx="14"/>
          </p:nvPr>
        </p:nvSpPr>
        <p:spPr/>
        <p:txBody>
          <a:bodyPr>
            <a:normAutofit lnSpcReduction="10000"/>
          </a:bodyPr>
          <a:lstStyle/>
          <a:p>
            <a:r>
              <a:rPr lang="en-US" dirty="0"/>
              <a:t>MDR </a:t>
            </a:r>
            <a:r>
              <a:rPr lang="en-US" dirty="0" smtClean="0"/>
              <a:t>Deliverables</a:t>
            </a:r>
            <a:endParaRPr lang="en-US" dirty="0"/>
          </a:p>
        </p:txBody>
      </p:sp>
      <p:sp>
        <p:nvSpPr>
          <p:cNvPr id="3" name="Text Placeholder 2"/>
          <p:cNvSpPr>
            <a:spLocks noGrp="1"/>
          </p:cNvSpPr>
          <p:nvPr>
            <p:ph sz="quarter" idx="16"/>
          </p:nvPr>
        </p:nvSpPr>
        <p:spPr>
          <a:xfrm>
            <a:off x="633413" y="2422750"/>
            <a:ext cx="7886602" cy="788042"/>
          </a:xfrm>
        </p:spPr>
        <p:txBody>
          <a:bodyPr>
            <a:normAutofit fontScale="92500" lnSpcReduction="20000"/>
          </a:bodyPr>
          <a:lstStyle/>
          <a:p>
            <a:pPr marL="457200" indent="-457200"/>
            <a:r>
              <a:rPr lang="en-US" dirty="0"/>
              <a:t>Working, digitally controlled hot plate</a:t>
            </a:r>
          </a:p>
          <a:p>
            <a:pPr marL="457200" indent="-457200"/>
            <a:r>
              <a:rPr lang="en-US" dirty="0"/>
              <a:t>Begin work on toaster oven</a:t>
            </a:r>
          </a:p>
          <a:p>
            <a:pPr marL="914400" lvl="1" indent="-457200"/>
            <a:endParaRPr lang="en-US" b="0" dirty="0"/>
          </a:p>
        </p:txBody>
      </p:sp>
      <p:sp>
        <p:nvSpPr>
          <p:cNvPr id="12" name="Text Placeholder 11"/>
          <p:cNvSpPr>
            <a:spLocks noGrp="1"/>
          </p:cNvSpPr>
          <p:nvPr>
            <p:ph type="body" sz="quarter" idx="17"/>
          </p:nvPr>
        </p:nvSpPr>
        <p:spPr>
          <a:xfrm>
            <a:off x="633315" y="4250273"/>
            <a:ext cx="7886700" cy="515257"/>
          </a:xfrm>
        </p:spPr>
        <p:txBody>
          <a:bodyPr>
            <a:normAutofit lnSpcReduction="10000"/>
          </a:bodyPr>
          <a:lstStyle/>
          <a:p>
            <a:r>
              <a:rPr lang="en-US" dirty="0" smtClean="0"/>
              <a:t>Challenges</a:t>
            </a:r>
            <a:endParaRPr lang="en-US" dirty="0"/>
          </a:p>
        </p:txBody>
      </p:sp>
      <p:sp>
        <p:nvSpPr>
          <p:cNvPr id="13" name="Content Placeholder 12"/>
          <p:cNvSpPr>
            <a:spLocks noGrp="1"/>
          </p:cNvSpPr>
          <p:nvPr>
            <p:ph sz="quarter" idx="18"/>
          </p:nvPr>
        </p:nvSpPr>
        <p:spPr>
          <a:xfrm>
            <a:off x="633413" y="4893540"/>
            <a:ext cx="7886602" cy="1523422"/>
          </a:xfrm>
        </p:spPr>
        <p:txBody>
          <a:bodyPr>
            <a:normAutofit fontScale="77500" lnSpcReduction="20000"/>
          </a:bodyPr>
          <a:lstStyle/>
          <a:p>
            <a:pPr marL="457200" indent="-457200"/>
            <a:r>
              <a:rPr lang="en-US" sz="3200" dirty="0"/>
              <a:t>Varying Appliance Hardware</a:t>
            </a:r>
          </a:p>
          <a:p>
            <a:pPr marL="457200" indent="-457200"/>
            <a:r>
              <a:rPr lang="en-US" sz="3200" dirty="0"/>
              <a:t>Power</a:t>
            </a:r>
          </a:p>
          <a:p>
            <a:pPr marL="914400" lvl="1" indent="-457200"/>
            <a:r>
              <a:rPr lang="en-US" sz="2800" dirty="0"/>
              <a:t>“In general, current that is fatal to humans ranges from 0.06 A to 0.07 A, depending on the person and the type of current</a:t>
            </a:r>
            <a:r>
              <a:rPr lang="en-US" sz="2800" dirty="0" smtClean="0"/>
              <a:t>.”</a:t>
            </a:r>
            <a:endParaRPr lang="en-US" sz="2800" dirty="0"/>
          </a:p>
        </p:txBody>
      </p:sp>
      <p:sp>
        <p:nvSpPr>
          <p:cNvPr id="7" name="Text Placeholder 2"/>
          <p:cNvSpPr txBox="1">
            <a:spLocks/>
          </p:cNvSpPr>
          <p:nvPr/>
        </p:nvSpPr>
        <p:spPr>
          <a:xfrm>
            <a:off x="-4375103" y="2730170"/>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b="0" dirty="0"/>
          </a:p>
          <a:p>
            <a:pPr marL="457200" indent="-457200" algn="l">
              <a:buFont typeface="Arial" panose="020B0604020202020204" pitchFamily="34" charset="0"/>
              <a:buChar char="•"/>
            </a:pPr>
            <a:endParaRPr lang="en-US" b="0" dirty="0"/>
          </a:p>
        </p:txBody>
      </p:sp>
    </p:spTree>
    <p:extLst>
      <p:ext uri="{BB962C8B-B14F-4D97-AF65-F5344CB8AC3E}">
        <p14:creationId xmlns:p14="http://schemas.microsoft.com/office/powerpoint/2010/main" val="107910795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Communications and Sensor</a:t>
            </a:r>
            <a:endParaRPr lang="en-US" dirty="0">
              <a:solidFill>
                <a:schemeClr val="tx2"/>
              </a:solidFill>
            </a:endParaRPr>
          </a:p>
        </p:txBody>
      </p:sp>
      <p:sp>
        <p:nvSpPr>
          <p:cNvPr id="3" name="Text Placeholder 2"/>
          <p:cNvSpPr>
            <a:spLocks noGrp="1"/>
          </p:cNvSpPr>
          <p:nvPr>
            <p:ph type="body" idx="1"/>
          </p:nvPr>
        </p:nvSpPr>
        <p:spPr/>
        <p:txBody>
          <a:bodyPr/>
          <a:lstStyle/>
          <a:p>
            <a:r>
              <a:rPr lang="en-US" dirty="0" smtClean="0">
                <a:solidFill>
                  <a:schemeClr val="tx2">
                    <a:lumMod val="50000"/>
                  </a:schemeClr>
                </a:solidFill>
              </a:rPr>
              <a:t>Tom Murphy</a:t>
            </a:r>
            <a:endParaRPr lang="en-US" dirty="0">
              <a:solidFill>
                <a:schemeClr val="tx2">
                  <a:lumMod val="50000"/>
                </a:schemeClr>
              </a:solidFill>
            </a:endParaRPr>
          </a:p>
        </p:txBody>
      </p:sp>
    </p:spTree>
    <p:extLst>
      <p:ext uri="{BB962C8B-B14F-4D97-AF65-F5344CB8AC3E}">
        <p14:creationId xmlns:p14="http://schemas.microsoft.com/office/powerpoint/2010/main" val="191200410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latin typeface="+mj-lt"/>
              </a:rPr>
              <a:t>Requirements</a:t>
            </a:r>
            <a:endParaRPr lang="en-US" dirty="0">
              <a:latin typeface="+mj-lt"/>
            </a:endParaRPr>
          </a:p>
        </p:txBody>
      </p:sp>
      <p:sp>
        <p:nvSpPr>
          <p:cNvPr id="3" name="Text Placeholder 2"/>
          <p:cNvSpPr>
            <a:spLocks noGrp="1"/>
          </p:cNvSpPr>
          <p:nvPr>
            <p:ph idx="1"/>
          </p:nvPr>
        </p:nvSpPr>
        <p:spPr/>
        <p:txBody>
          <a:bodyPr/>
          <a:lstStyle/>
          <a:p>
            <a:pPr marL="457200" indent="-457200"/>
            <a:r>
              <a:rPr lang="en-US" dirty="0"/>
              <a:t>Connect appliances with mobile device</a:t>
            </a:r>
          </a:p>
          <a:p>
            <a:pPr marL="457200" indent="-457200"/>
            <a:r>
              <a:rPr lang="en-US" dirty="0"/>
              <a:t>Get temperature sensor input</a:t>
            </a:r>
          </a:p>
        </p:txBody>
      </p:sp>
      <p:sp>
        <p:nvSpPr>
          <p:cNvPr id="32" name="Text Placeholder 2"/>
          <p:cNvSpPr txBox="1">
            <a:spLocks/>
          </p:cNvSpPr>
          <p:nvPr/>
        </p:nvSpPr>
        <p:spPr>
          <a:xfrm>
            <a:off x="633315" y="2761343"/>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b="0" dirty="0"/>
          </a:p>
          <a:p>
            <a:pPr marL="457200" indent="-457200" algn="l">
              <a:buFont typeface="Arial" panose="020B0604020202020204" pitchFamily="34" charset="0"/>
              <a:buChar char="•"/>
            </a:pPr>
            <a:endParaRPr lang="en-US" b="0" dirty="0"/>
          </a:p>
        </p:txBody>
      </p:sp>
    </p:spTree>
    <p:extLst>
      <p:ext uri="{BB962C8B-B14F-4D97-AF65-F5344CB8AC3E}">
        <p14:creationId xmlns:p14="http://schemas.microsoft.com/office/powerpoint/2010/main" val="174985765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Implementation</a:t>
            </a:r>
            <a:endParaRPr lang="en-US" dirty="0"/>
          </a:p>
        </p:txBody>
      </p:sp>
      <p:sp>
        <p:nvSpPr>
          <p:cNvPr id="3" name="Text Placeholder 2"/>
          <p:cNvSpPr>
            <a:spLocks noGrp="1"/>
          </p:cNvSpPr>
          <p:nvPr>
            <p:ph type="body" sz="quarter" idx="14"/>
          </p:nvPr>
        </p:nvSpPr>
        <p:spPr/>
        <p:txBody>
          <a:bodyPr/>
          <a:lstStyle/>
          <a:p>
            <a:r>
              <a:rPr lang="en-US" dirty="0" smtClean="0"/>
              <a:t>Meat Thermometer</a:t>
            </a:r>
            <a:endParaRPr lang="en-US" dirty="0"/>
          </a:p>
        </p:txBody>
      </p:sp>
      <p:sp>
        <p:nvSpPr>
          <p:cNvPr id="5" name="Text Placeholder 2"/>
          <p:cNvSpPr txBox="1">
            <a:spLocks/>
          </p:cNvSpPr>
          <p:nvPr/>
        </p:nvSpPr>
        <p:spPr>
          <a:xfrm>
            <a:off x="633315" y="2761343"/>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Use digital oven thermometer and wire to output</a:t>
            </a:r>
          </a:p>
          <a:p>
            <a:pPr marL="457200" indent="-457200" algn="l">
              <a:buFont typeface="Arial" panose="020B0604020202020204" pitchFamily="34" charset="0"/>
              <a:buChar char="•"/>
            </a:pPr>
            <a:r>
              <a:rPr lang="en-US" b="0" dirty="0" smtClean="0"/>
              <a:t>Low powered 16-bit microcontroller</a:t>
            </a:r>
            <a:endParaRPr lang="en-US" b="0" dirty="0"/>
          </a:p>
        </p:txBody>
      </p:sp>
      <p:pic>
        <p:nvPicPr>
          <p:cNvPr id="3074" name="Picture 2" descr="http://best3reviews.com/wp-content/uploads/2011/02/Digital-Meat-Thermome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290" y="4718957"/>
            <a:ext cx="29527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4187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Implementation</a:t>
            </a:r>
            <a:endParaRPr lang="en-US" dirty="0"/>
          </a:p>
        </p:txBody>
      </p:sp>
      <p:sp>
        <p:nvSpPr>
          <p:cNvPr id="32" name="Text Placeholder 2"/>
          <p:cNvSpPr txBox="1">
            <a:spLocks/>
          </p:cNvSpPr>
          <p:nvPr/>
        </p:nvSpPr>
        <p:spPr>
          <a:xfrm>
            <a:off x="633315" y="2761343"/>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HC-05 Bluetooth serial port module</a:t>
            </a:r>
          </a:p>
          <a:p>
            <a:pPr marL="457200" indent="-457200" algn="l">
              <a:buFont typeface="Arial" panose="020B0604020202020204" pitchFamily="34" charset="0"/>
              <a:buChar char="•"/>
            </a:pPr>
            <a:r>
              <a:rPr lang="en-US" b="0" dirty="0" smtClean="0"/>
              <a:t>Bluetooth 2.0 Protocol – 2.4 GHz radio</a:t>
            </a:r>
          </a:p>
          <a:p>
            <a:pPr marL="457200" indent="-457200" algn="l">
              <a:buFont typeface="Arial" panose="020B0604020202020204" pitchFamily="34" charset="0"/>
              <a:buChar char="•"/>
            </a:pPr>
            <a:r>
              <a:rPr lang="en-US" b="0" dirty="0" smtClean="0"/>
              <a:t>32 bit AVR for hub</a:t>
            </a:r>
          </a:p>
        </p:txBody>
      </p:sp>
      <p:sp>
        <p:nvSpPr>
          <p:cNvPr id="4" name="Text Placeholder 3"/>
          <p:cNvSpPr>
            <a:spLocks noGrp="1"/>
          </p:cNvSpPr>
          <p:nvPr>
            <p:ph type="body" sz="quarter" idx="14"/>
          </p:nvPr>
        </p:nvSpPr>
        <p:spPr/>
        <p:txBody>
          <a:bodyPr/>
          <a:lstStyle/>
          <a:p>
            <a:r>
              <a:rPr lang="en-US" dirty="0" smtClean="0"/>
              <a:t>Bluetooth</a:t>
            </a:r>
            <a:endParaRPr lang="en-US" dirty="0"/>
          </a:p>
        </p:txBody>
      </p:sp>
      <p:pic>
        <p:nvPicPr>
          <p:cNvPr id="1026" name="Picture 2" descr="http://www.mouser.com/images/LPAtemlAVR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925" y="4377680"/>
            <a:ext cx="2562912" cy="1896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roman-mueller.ch/wp-content/uploads/2013/04/hc-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537" y="4487179"/>
            <a:ext cx="1787058" cy="178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77077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Implementation</a:t>
            </a:r>
            <a:endParaRPr lang="en-US" dirty="0"/>
          </a:p>
        </p:txBody>
      </p:sp>
      <p:sp>
        <p:nvSpPr>
          <p:cNvPr id="3" name="Text Placeholder 2"/>
          <p:cNvSpPr>
            <a:spLocks noGrp="1"/>
          </p:cNvSpPr>
          <p:nvPr>
            <p:ph type="body" sz="quarter" idx="14"/>
          </p:nvPr>
        </p:nvSpPr>
        <p:spPr/>
        <p:txBody>
          <a:bodyPr/>
          <a:lstStyle/>
          <a:p>
            <a:r>
              <a:rPr lang="en-US" dirty="0" smtClean="0"/>
              <a:t>Communication Protocol</a:t>
            </a:r>
            <a:endParaRPr lang="en-US" dirty="0"/>
          </a:p>
        </p:txBody>
      </p:sp>
      <p:sp>
        <p:nvSpPr>
          <p:cNvPr id="5" name="TextBox 4"/>
          <p:cNvSpPr txBox="1"/>
          <p:nvPr/>
        </p:nvSpPr>
        <p:spPr>
          <a:xfrm>
            <a:off x="2448758" y="5233737"/>
            <a:ext cx="4246484" cy="461665"/>
          </a:xfrm>
          <a:prstGeom prst="rect">
            <a:avLst/>
          </a:prstGeom>
          <a:noFill/>
        </p:spPr>
        <p:txBody>
          <a:bodyPr wrap="none" rtlCol="0">
            <a:spAutoFit/>
          </a:bodyPr>
          <a:lstStyle/>
          <a:p>
            <a:r>
              <a:rPr lang="en-US" sz="2400" dirty="0" smtClean="0"/>
              <a:t>Mobile Device </a:t>
            </a:r>
            <a:r>
              <a:rPr lang="en-US" sz="2400" dirty="0" smtClean="0">
                <a:sym typeface="Wingdings 3" panose="05040102010807070707" pitchFamily="18" charset="2"/>
              </a:rPr>
              <a:t></a:t>
            </a:r>
            <a:r>
              <a:rPr lang="en-US" sz="2400" dirty="0" smtClean="0">
                <a:sym typeface="Wingdings" panose="05000000000000000000" pitchFamily="2" charset="2"/>
              </a:rPr>
              <a:t> Appliance Hub</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3991453831"/>
              </p:ext>
            </p:extLst>
          </p:nvPr>
        </p:nvGraphicFramePr>
        <p:xfrm>
          <a:off x="682064" y="3116178"/>
          <a:ext cx="7779872" cy="733928"/>
        </p:xfrm>
        <a:graphic>
          <a:graphicData uri="http://schemas.openxmlformats.org/drawingml/2006/table">
            <a:tbl>
              <a:tblPr firstRow="1" bandRow="1">
                <a:tableStyleId>{5C22544A-7EE6-4342-B048-85BDC9FD1C3A}</a:tableStyleId>
              </a:tblPr>
              <a:tblGrid>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gridCol w="243121"/>
              </a:tblGrid>
              <a:tr h="288759">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9525" marR="9525" marT="9525" marB="0" anchor="ctr"/>
                </a:tc>
              </a:tr>
              <a:tr h="445169">
                <a:tc gridSpan="3">
                  <a:txBody>
                    <a:bodyPr/>
                    <a:lstStyle/>
                    <a:p>
                      <a:pPr algn="ctr" fontAlgn="b"/>
                      <a:r>
                        <a:rPr lang="en-US" sz="2000" b="0" i="0" u="none" strike="noStrike" dirty="0">
                          <a:solidFill>
                            <a:srgbClr val="000000"/>
                          </a:solidFill>
                          <a:effectLst/>
                          <a:latin typeface="Calibri" panose="020F0502020204030204" pitchFamily="34" charset="0"/>
                        </a:rPr>
                        <a:t>Dev</a:t>
                      </a:r>
                    </a:p>
                  </a:txBody>
                  <a:tcPr marL="9525" marR="9525" marT="9525" marB="0" anchor="ctr"/>
                </a:tc>
                <a:tc hMerge="1">
                  <a:txBody>
                    <a:bodyPr/>
                    <a:lstStyle/>
                    <a:p>
                      <a:endParaRPr lang="en-US"/>
                    </a:p>
                  </a:txBody>
                  <a:tcPr/>
                </a:tc>
                <a:tc hMerge="1">
                  <a:txBody>
                    <a:bodyPr/>
                    <a:lstStyle/>
                    <a:p>
                      <a:endParaRPr lang="en-US"/>
                    </a:p>
                  </a:txBody>
                  <a:tcPr/>
                </a:tc>
                <a:tc gridSpan="10">
                  <a:txBody>
                    <a:bodyPr/>
                    <a:lstStyle/>
                    <a:p>
                      <a:pPr algn="ctr" fontAlgn="b"/>
                      <a:r>
                        <a:rPr lang="en-US" sz="2000" b="0" i="0" u="none" strike="noStrike" dirty="0">
                          <a:solidFill>
                            <a:srgbClr val="000000"/>
                          </a:solidFill>
                          <a:effectLst/>
                          <a:latin typeface="Calibri" panose="020F0502020204030204" pitchFamily="34" charset="0"/>
                        </a:rPr>
                        <a:t>Temperature</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b"/>
                      <a:r>
                        <a:rPr lang="en-US" sz="2000" b="0" i="0" u="none" strike="noStrike" dirty="0">
                          <a:solidFill>
                            <a:srgbClr val="000000"/>
                          </a:solidFill>
                          <a:effectLst/>
                          <a:latin typeface="Calibri" panose="020F0502020204030204" pitchFamily="34" charset="0"/>
                        </a:rPr>
                        <a:t>Time</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2000" b="0" i="0" u="none" strike="noStrike" dirty="0">
                          <a:solidFill>
                            <a:srgbClr val="000000"/>
                          </a:solidFill>
                          <a:effectLst/>
                          <a:latin typeface="Calibri" panose="020F0502020204030204" pitchFamily="34" charset="0"/>
                        </a:rPr>
                        <a:t>Checksum</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
        <p:nvSpPr>
          <p:cNvPr id="11" name="Left Brace 10"/>
          <p:cNvSpPr/>
          <p:nvPr/>
        </p:nvSpPr>
        <p:spPr>
          <a:xfrm rot="16200000">
            <a:off x="960286" y="3785448"/>
            <a:ext cx="167689" cy="659704"/>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2556121" y="2970663"/>
            <a:ext cx="167689" cy="2289273"/>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16200000">
            <a:off x="5075546" y="2861856"/>
            <a:ext cx="167688" cy="2506884"/>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7432064" y="3236505"/>
            <a:ext cx="167688" cy="1757584"/>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30179" y="4319337"/>
            <a:ext cx="415498" cy="369332"/>
          </a:xfrm>
          <a:prstGeom prst="rect">
            <a:avLst/>
          </a:prstGeom>
          <a:noFill/>
        </p:spPr>
        <p:txBody>
          <a:bodyPr wrap="none" rtlCol="0">
            <a:spAutoFit/>
          </a:bodyPr>
          <a:lstStyle/>
          <a:p>
            <a:r>
              <a:rPr lang="en-US" dirty="0" smtClean="0"/>
              <a:t>3b</a:t>
            </a:r>
            <a:endParaRPr lang="en-US" dirty="0"/>
          </a:p>
        </p:txBody>
      </p:sp>
      <p:sp>
        <p:nvSpPr>
          <p:cNvPr id="16" name="TextBox 15"/>
          <p:cNvSpPr txBox="1"/>
          <p:nvPr/>
        </p:nvSpPr>
        <p:spPr>
          <a:xfrm>
            <a:off x="2374507" y="4319337"/>
            <a:ext cx="530915" cy="369332"/>
          </a:xfrm>
          <a:prstGeom prst="rect">
            <a:avLst/>
          </a:prstGeom>
          <a:noFill/>
        </p:spPr>
        <p:txBody>
          <a:bodyPr wrap="none" rtlCol="0">
            <a:spAutoFit/>
          </a:bodyPr>
          <a:lstStyle/>
          <a:p>
            <a:r>
              <a:rPr lang="en-US" dirty="0" smtClean="0"/>
              <a:t>10b</a:t>
            </a:r>
            <a:endParaRPr lang="en-US" dirty="0"/>
          </a:p>
        </p:txBody>
      </p:sp>
      <p:sp>
        <p:nvSpPr>
          <p:cNvPr id="17" name="TextBox 16"/>
          <p:cNvSpPr txBox="1"/>
          <p:nvPr/>
        </p:nvSpPr>
        <p:spPr>
          <a:xfrm>
            <a:off x="4893932" y="4319337"/>
            <a:ext cx="530915" cy="369332"/>
          </a:xfrm>
          <a:prstGeom prst="rect">
            <a:avLst/>
          </a:prstGeom>
          <a:noFill/>
        </p:spPr>
        <p:txBody>
          <a:bodyPr wrap="none" rtlCol="0">
            <a:spAutoFit/>
          </a:bodyPr>
          <a:lstStyle/>
          <a:p>
            <a:r>
              <a:rPr lang="en-US" dirty="0" smtClean="0"/>
              <a:t>11b</a:t>
            </a:r>
            <a:endParaRPr lang="en-US" dirty="0"/>
          </a:p>
        </p:txBody>
      </p:sp>
      <p:sp>
        <p:nvSpPr>
          <p:cNvPr id="18" name="TextBox 17"/>
          <p:cNvSpPr txBox="1"/>
          <p:nvPr/>
        </p:nvSpPr>
        <p:spPr>
          <a:xfrm>
            <a:off x="7308159" y="4319337"/>
            <a:ext cx="415498" cy="369332"/>
          </a:xfrm>
          <a:prstGeom prst="rect">
            <a:avLst/>
          </a:prstGeom>
          <a:noFill/>
        </p:spPr>
        <p:txBody>
          <a:bodyPr wrap="none" rtlCol="0">
            <a:spAutoFit/>
          </a:bodyPr>
          <a:lstStyle/>
          <a:p>
            <a:r>
              <a:rPr lang="en-US" dirty="0" smtClean="0"/>
              <a:t>8b</a:t>
            </a:r>
            <a:endParaRPr lang="en-US" dirty="0"/>
          </a:p>
        </p:txBody>
      </p:sp>
    </p:spTree>
    <p:extLst>
      <p:ext uri="{BB962C8B-B14F-4D97-AF65-F5344CB8AC3E}">
        <p14:creationId xmlns:p14="http://schemas.microsoft.com/office/powerpoint/2010/main" val="391465728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Implementation</a:t>
            </a:r>
            <a:endParaRPr lang="en-US" dirty="0"/>
          </a:p>
        </p:txBody>
      </p:sp>
      <p:sp>
        <p:nvSpPr>
          <p:cNvPr id="3" name="Text Placeholder 2"/>
          <p:cNvSpPr>
            <a:spLocks noGrp="1"/>
          </p:cNvSpPr>
          <p:nvPr>
            <p:ph type="body" sz="quarter" idx="14"/>
          </p:nvPr>
        </p:nvSpPr>
        <p:spPr/>
        <p:txBody>
          <a:bodyPr/>
          <a:lstStyle/>
          <a:p>
            <a:r>
              <a:rPr lang="en-US" dirty="0" smtClean="0"/>
              <a:t>Communication Protocol</a:t>
            </a:r>
            <a:endParaRPr lang="en-US" dirty="0"/>
          </a:p>
        </p:txBody>
      </p:sp>
      <p:sp>
        <p:nvSpPr>
          <p:cNvPr id="5" name="TextBox 4"/>
          <p:cNvSpPr txBox="1"/>
          <p:nvPr/>
        </p:nvSpPr>
        <p:spPr>
          <a:xfrm>
            <a:off x="2448758" y="5233737"/>
            <a:ext cx="4250010" cy="461665"/>
          </a:xfrm>
          <a:prstGeom prst="rect">
            <a:avLst/>
          </a:prstGeom>
          <a:noFill/>
        </p:spPr>
        <p:txBody>
          <a:bodyPr wrap="none" rtlCol="0">
            <a:spAutoFit/>
          </a:bodyPr>
          <a:lstStyle/>
          <a:p>
            <a:r>
              <a:rPr lang="en-US" sz="2400" dirty="0" smtClean="0"/>
              <a:t>Appliance Hub </a:t>
            </a:r>
            <a:r>
              <a:rPr lang="en-US" sz="2400" dirty="0" smtClean="0">
                <a:sym typeface="Wingdings 3" panose="05040102010807070707" pitchFamily="18" charset="2"/>
              </a:rPr>
              <a:t></a:t>
            </a:r>
            <a:r>
              <a:rPr lang="en-US" sz="2400" dirty="0" smtClean="0">
                <a:sym typeface="Wingdings" panose="05000000000000000000" pitchFamily="2" charset="2"/>
              </a:rPr>
              <a:t> Mobile Device</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675481132"/>
              </p:ext>
            </p:extLst>
          </p:nvPr>
        </p:nvGraphicFramePr>
        <p:xfrm>
          <a:off x="682064" y="3116178"/>
          <a:ext cx="7837950" cy="733928"/>
        </p:xfrm>
        <a:graphic>
          <a:graphicData uri="http://schemas.openxmlformats.org/drawingml/2006/table">
            <a:tbl>
              <a:tblPr firstRow="1" bandRow="1">
                <a:tableStyleId>{5C22544A-7EE6-4342-B048-85BDC9FD1C3A}</a:tableStyleId>
              </a:tblPr>
              <a:tblGrid>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gridCol w="313518"/>
              </a:tblGrid>
              <a:tr h="288759">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12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tc>
              </a:tr>
              <a:tr h="445169">
                <a:tc>
                  <a:txBody>
                    <a:bodyPr/>
                    <a:lstStyle/>
                    <a:p>
                      <a:pPr algn="l" fontAlgn="b"/>
                      <a:r>
                        <a:rPr lang="en-US" sz="1200" b="0" i="0" u="none" strike="noStrike">
                          <a:solidFill>
                            <a:srgbClr val="000000"/>
                          </a:solidFill>
                          <a:effectLst/>
                          <a:latin typeface="Calibri" panose="020F0502020204030204" pitchFamily="34" charset="0"/>
                        </a:rPr>
                        <a:t>Type</a:t>
                      </a:r>
                    </a:p>
                  </a:txBody>
                  <a:tcPr marL="9525" marR="9525" marT="9525" marB="0" anchor="ctr"/>
                </a:tc>
                <a:tc gridSpan="7">
                  <a:txBody>
                    <a:bodyPr/>
                    <a:lstStyle/>
                    <a:p>
                      <a:pPr algn="ctr" fontAlgn="b"/>
                      <a:r>
                        <a:rPr lang="en-US" sz="1200" b="0" i="0" u="none" strike="noStrike">
                          <a:solidFill>
                            <a:srgbClr val="000000"/>
                          </a:solidFill>
                          <a:effectLst/>
                          <a:latin typeface="Calibri" panose="020F0502020204030204" pitchFamily="34" charset="0"/>
                        </a:rPr>
                        <a:t>Operation</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1200" b="0" i="0" u="none" strike="noStrike">
                          <a:solidFill>
                            <a:srgbClr val="000000"/>
                          </a:solidFill>
                          <a:effectLst/>
                          <a:latin typeface="Calibri" panose="020F0502020204030204" pitchFamily="34" charset="0"/>
                        </a:rPr>
                        <a:t>Temperature</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ctr">
                    <a:noFill/>
                  </a:tcPr>
                </a:tc>
                <a:tc gridSpan="8">
                  <a:txBody>
                    <a:bodyPr/>
                    <a:lstStyle/>
                    <a:p>
                      <a:pPr algn="ctr" fontAlgn="b"/>
                      <a:r>
                        <a:rPr lang="en-US" sz="1200" b="0" i="0" u="none" strike="noStrike" dirty="0">
                          <a:solidFill>
                            <a:srgbClr val="000000"/>
                          </a:solidFill>
                          <a:effectLst/>
                          <a:latin typeface="Calibri" panose="020F0502020204030204" pitchFamily="34" charset="0"/>
                        </a:rPr>
                        <a:t>Checksum</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
        <p:nvSpPr>
          <p:cNvPr id="11" name="Left Brace 10"/>
          <p:cNvSpPr/>
          <p:nvPr/>
        </p:nvSpPr>
        <p:spPr>
          <a:xfrm rot="16200000">
            <a:off x="754561" y="3991173"/>
            <a:ext cx="167685" cy="248250"/>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1986015" y="3094251"/>
            <a:ext cx="167688" cy="2042092"/>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16200000">
            <a:off x="4348916" y="2937833"/>
            <a:ext cx="167689" cy="2354928"/>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7169527" y="2973968"/>
            <a:ext cx="167688" cy="2282658"/>
          </a:xfrm>
          <a:prstGeom prst="leftBrace">
            <a:avLst>
              <a:gd name="adj1" fmla="val 26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33315" y="4295274"/>
            <a:ext cx="415498" cy="369332"/>
          </a:xfrm>
          <a:prstGeom prst="rect">
            <a:avLst/>
          </a:prstGeom>
          <a:noFill/>
        </p:spPr>
        <p:txBody>
          <a:bodyPr wrap="none" rtlCol="0">
            <a:spAutoFit/>
          </a:bodyPr>
          <a:lstStyle/>
          <a:p>
            <a:r>
              <a:rPr lang="en-US" dirty="0" smtClean="0"/>
              <a:t>1b</a:t>
            </a:r>
            <a:endParaRPr lang="en-US" dirty="0"/>
          </a:p>
        </p:txBody>
      </p:sp>
      <p:sp>
        <p:nvSpPr>
          <p:cNvPr id="16" name="TextBox 15"/>
          <p:cNvSpPr txBox="1"/>
          <p:nvPr/>
        </p:nvSpPr>
        <p:spPr>
          <a:xfrm>
            <a:off x="1862110" y="4295274"/>
            <a:ext cx="415498" cy="369332"/>
          </a:xfrm>
          <a:prstGeom prst="rect">
            <a:avLst/>
          </a:prstGeom>
          <a:noFill/>
        </p:spPr>
        <p:txBody>
          <a:bodyPr wrap="none" rtlCol="0">
            <a:spAutoFit/>
          </a:bodyPr>
          <a:lstStyle/>
          <a:p>
            <a:r>
              <a:rPr lang="en-US" dirty="0" smtClean="0"/>
              <a:t>7b</a:t>
            </a:r>
            <a:endParaRPr lang="en-US" dirty="0"/>
          </a:p>
        </p:txBody>
      </p:sp>
      <p:sp>
        <p:nvSpPr>
          <p:cNvPr id="17" name="TextBox 16"/>
          <p:cNvSpPr txBox="1"/>
          <p:nvPr/>
        </p:nvSpPr>
        <p:spPr>
          <a:xfrm>
            <a:off x="4225011" y="4298199"/>
            <a:ext cx="415498" cy="369332"/>
          </a:xfrm>
          <a:prstGeom prst="rect">
            <a:avLst/>
          </a:prstGeom>
          <a:noFill/>
        </p:spPr>
        <p:txBody>
          <a:bodyPr wrap="none" rtlCol="0">
            <a:spAutoFit/>
          </a:bodyPr>
          <a:lstStyle/>
          <a:p>
            <a:r>
              <a:rPr lang="en-US" dirty="0" smtClean="0"/>
              <a:t>8b</a:t>
            </a:r>
            <a:endParaRPr lang="en-US" dirty="0"/>
          </a:p>
        </p:txBody>
      </p:sp>
      <p:sp>
        <p:nvSpPr>
          <p:cNvPr id="18" name="TextBox 17"/>
          <p:cNvSpPr txBox="1"/>
          <p:nvPr/>
        </p:nvSpPr>
        <p:spPr>
          <a:xfrm>
            <a:off x="7045622" y="4295274"/>
            <a:ext cx="415498" cy="369332"/>
          </a:xfrm>
          <a:prstGeom prst="rect">
            <a:avLst/>
          </a:prstGeom>
          <a:noFill/>
        </p:spPr>
        <p:txBody>
          <a:bodyPr wrap="none" rtlCol="0">
            <a:spAutoFit/>
          </a:bodyPr>
          <a:lstStyle/>
          <a:p>
            <a:r>
              <a:rPr lang="en-US" dirty="0" smtClean="0"/>
              <a:t>8b</a:t>
            </a:r>
            <a:endParaRPr lang="en-US" dirty="0"/>
          </a:p>
        </p:txBody>
      </p:sp>
    </p:spTree>
    <p:extLst>
      <p:ext uri="{BB962C8B-B14F-4D97-AF65-F5344CB8AC3E}">
        <p14:creationId xmlns:p14="http://schemas.microsoft.com/office/powerpoint/2010/main" val="56783023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Alternatives</a:t>
            </a:r>
            <a:endParaRPr lang="en-US" dirty="0"/>
          </a:p>
        </p:txBody>
      </p:sp>
      <p:sp>
        <p:nvSpPr>
          <p:cNvPr id="3" name="Text Placeholder 2"/>
          <p:cNvSpPr>
            <a:spLocks noGrp="1"/>
          </p:cNvSpPr>
          <p:nvPr>
            <p:ph idx="1"/>
          </p:nvPr>
        </p:nvSpPr>
        <p:spPr/>
        <p:txBody>
          <a:bodyPr>
            <a:normAutofit/>
          </a:bodyPr>
          <a:lstStyle/>
          <a:p>
            <a:pPr marL="457200" indent="-457200"/>
            <a:r>
              <a:rPr lang="en-US" dirty="0"/>
              <a:t>IR Laser </a:t>
            </a:r>
            <a:r>
              <a:rPr lang="en-US" dirty="0" smtClean="0"/>
              <a:t>Thermometer</a:t>
            </a:r>
          </a:p>
          <a:p>
            <a:pPr marL="457200" indent="-457200"/>
            <a:r>
              <a:rPr lang="en-US" dirty="0" smtClean="0"/>
              <a:t>DIY thermometer using LM34</a:t>
            </a:r>
            <a:endParaRPr lang="en-US" dirty="0"/>
          </a:p>
          <a:p>
            <a:pPr marL="457200" indent="-457200" algn="l">
              <a:buFont typeface="Arial" panose="020B0604020202020204" pitchFamily="34" charset="0"/>
              <a:buChar char="•"/>
            </a:pPr>
            <a:r>
              <a:rPr lang="en-US" b="0" dirty="0" err="1" smtClean="0"/>
              <a:t>Wifi</a:t>
            </a:r>
            <a:r>
              <a:rPr lang="en-US" b="0" dirty="0" smtClean="0"/>
              <a:t> </a:t>
            </a:r>
            <a:r>
              <a:rPr lang="en-US" b="0" dirty="0"/>
              <a:t>communication with raspberry </a:t>
            </a:r>
            <a:r>
              <a:rPr lang="en-US" b="0" dirty="0" smtClean="0"/>
              <a:t>pi</a:t>
            </a:r>
            <a:endParaRPr lang="en-US" b="0" dirty="0"/>
          </a:p>
        </p:txBody>
      </p:sp>
      <p:pic>
        <p:nvPicPr>
          <p:cNvPr id="2050" name="Picture 2" descr="http://images.bit-tech.net/content_images/2013/03/raspberry-pi-case-competition-update/pi1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586" y="3889376"/>
            <a:ext cx="2942827" cy="235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83154"/>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t>MDR Deliverables &amp; Challenges</a:t>
            </a:r>
          </a:p>
        </p:txBody>
      </p:sp>
      <p:sp>
        <p:nvSpPr>
          <p:cNvPr id="5" name="Text Placeholder 4"/>
          <p:cNvSpPr>
            <a:spLocks noGrp="1"/>
          </p:cNvSpPr>
          <p:nvPr>
            <p:ph type="body" sz="quarter" idx="14"/>
          </p:nvPr>
        </p:nvSpPr>
        <p:spPr/>
        <p:txBody>
          <a:bodyPr>
            <a:normAutofit lnSpcReduction="10000"/>
          </a:bodyPr>
          <a:lstStyle/>
          <a:p>
            <a:r>
              <a:rPr lang="en-US" dirty="0" smtClean="0"/>
              <a:t>MDR Deliverables</a:t>
            </a:r>
            <a:endParaRPr lang="en-US" dirty="0"/>
          </a:p>
        </p:txBody>
      </p:sp>
      <p:sp>
        <p:nvSpPr>
          <p:cNvPr id="3" name="Text Placeholder 2"/>
          <p:cNvSpPr>
            <a:spLocks noGrp="1"/>
          </p:cNvSpPr>
          <p:nvPr>
            <p:ph sz="quarter" idx="16"/>
          </p:nvPr>
        </p:nvSpPr>
        <p:spPr/>
        <p:txBody>
          <a:bodyPr/>
          <a:lstStyle/>
          <a:p>
            <a:pPr marL="457200" indent="-457200"/>
            <a:r>
              <a:rPr lang="en-US" dirty="0"/>
              <a:t>Tablet communication with Bluetooth hub</a:t>
            </a:r>
          </a:p>
          <a:p>
            <a:pPr marL="457200" indent="-457200"/>
            <a:r>
              <a:rPr lang="en-US" dirty="0"/>
              <a:t>Standard handshake</a:t>
            </a:r>
          </a:p>
        </p:txBody>
      </p:sp>
      <p:sp>
        <p:nvSpPr>
          <p:cNvPr id="6" name="Text Placeholder 5"/>
          <p:cNvSpPr>
            <a:spLocks noGrp="1"/>
          </p:cNvSpPr>
          <p:nvPr>
            <p:ph type="body" sz="quarter" idx="17"/>
          </p:nvPr>
        </p:nvSpPr>
        <p:spPr>
          <a:xfrm>
            <a:off x="633315" y="4804493"/>
            <a:ext cx="7886700" cy="515257"/>
          </a:xfrm>
        </p:spPr>
        <p:txBody>
          <a:bodyPr>
            <a:normAutofit lnSpcReduction="10000"/>
          </a:bodyPr>
          <a:lstStyle/>
          <a:p>
            <a:r>
              <a:rPr lang="en-US" dirty="0" smtClean="0"/>
              <a:t>Challenges</a:t>
            </a:r>
            <a:endParaRPr lang="en-US" dirty="0"/>
          </a:p>
        </p:txBody>
      </p:sp>
      <p:sp>
        <p:nvSpPr>
          <p:cNvPr id="7" name="Content Placeholder 6"/>
          <p:cNvSpPr>
            <a:spLocks noGrp="1"/>
          </p:cNvSpPr>
          <p:nvPr>
            <p:ph sz="quarter" idx="18"/>
          </p:nvPr>
        </p:nvSpPr>
        <p:spPr>
          <a:xfrm>
            <a:off x="633413" y="5423842"/>
            <a:ext cx="7886602" cy="1830843"/>
          </a:xfrm>
        </p:spPr>
        <p:txBody>
          <a:bodyPr/>
          <a:lstStyle/>
          <a:p>
            <a:pPr marL="457200" indent="-457200"/>
            <a:r>
              <a:rPr lang="en-US" dirty="0"/>
              <a:t>Tablet Bluetooth interfacing could be difficult</a:t>
            </a:r>
          </a:p>
          <a:p>
            <a:pPr marL="457200" indent="-457200"/>
            <a:r>
              <a:rPr lang="en-US" dirty="0"/>
              <a:t>Wiring thermometer</a:t>
            </a:r>
          </a:p>
        </p:txBody>
      </p:sp>
      <p:grpSp>
        <p:nvGrpSpPr>
          <p:cNvPr id="11" name="Group 10"/>
          <p:cNvGrpSpPr/>
          <p:nvPr/>
        </p:nvGrpSpPr>
        <p:grpSpPr>
          <a:xfrm>
            <a:off x="628699" y="3418654"/>
            <a:ext cx="7886602" cy="1385839"/>
            <a:chOff x="841870" y="3507875"/>
            <a:chExt cx="7886602" cy="1385839"/>
          </a:xfrm>
        </p:grpSpPr>
        <p:pic>
          <p:nvPicPr>
            <p:cNvPr id="1026" name="Picture 2" descr="http://www.peachtreeaudio.com/media/wysiwyg/bluetooth-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044" y="3780107"/>
              <a:ext cx="1138661" cy="841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www.xda-developers.com/wp-content/uploads/2014/06/The-new-nexus-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870" y="3507875"/>
              <a:ext cx="2078758" cy="1385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ouser.com/images/LPAtemlAVR3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1338" y="3550654"/>
              <a:ext cx="1757134" cy="1300281"/>
            </a:xfrm>
            <a:prstGeom prst="rect">
              <a:avLst/>
            </a:prstGeom>
            <a:noFill/>
            <a:extLst>
              <a:ext uri="{909E8E84-426E-40DD-AFC4-6F175D3DCCD1}">
                <a14:hiddenFill xmlns:a14="http://schemas.microsoft.com/office/drawing/2010/main">
                  <a:solidFill>
                    <a:srgbClr val="FFFFFF"/>
                  </a:solidFill>
                </a14:hiddenFill>
              </a:ext>
            </a:extLst>
          </p:spPr>
        </p:pic>
        <p:sp>
          <p:nvSpPr>
            <p:cNvPr id="9" name="Left-Right Arrow 8"/>
            <p:cNvSpPr/>
            <p:nvPr/>
          </p:nvSpPr>
          <p:spPr>
            <a:xfrm>
              <a:off x="2576945" y="4012257"/>
              <a:ext cx="1278082" cy="3770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5484799" y="4012257"/>
              <a:ext cx="1278082" cy="3770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76029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Voice </a:t>
            </a:r>
            <a:r>
              <a:rPr lang="en-US" dirty="0" smtClean="0">
                <a:solidFill>
                  <a:schemeClr val="accent3"/>
                </a:solidFill>
              </a:rPr>
              <a:t>Recognition and Barcode Scanner</a:t>
            </a:r>
            <a:endParaRPr lang="en-US" dirty="0">
              <a:solidFill>
                <a:schemeClr val="accent3"/>
              </a:solidFill>
            </a:endParaRPr>
          </a:p>
        </p:txBody>
      </p:sp>
      <p:sp>
        <p:nvSpPr>
          <p:cNvPr id="3" name="Text Placeholder 2"/>
          <p:cNvSpPr>
            <a:spLocks noGrp="1"/>
          </p:cNvSpPr>
          <p:nvPr>
            <p:ph type="body" idx="1"/>
          </p:nvPr>
        </p:nvSpPr>
        <p:spPr/>
        <p:txBody>
          <a:bodyPr/>
          <a:lstStyle/>
          <a:p>
            <a:r>
              <a:rPr lang="en-US" dirty="0" smtClean="0">
                <a:solidFill>
                  <a:schemeClr val="accent3">
                    <a:lumMod val="50000"/>
                  </a:schemeClr>
                </a:solidFill>
              </a:rPr>
              <a:t>Kyle </a:t>
            </a:r>
            <a:r>
              <a:rPr lang="en-US" dirty="0" err="1" smtClean="0">
                <a:solidFill>
                  <a:schemeClr val="accent3">
                    <a:lumMod val="50000"/>
                  </a:schemeClr>
                </a:solidFill>
              </a:rPr>
              <a:t>Despins</a:t>
            </a:r>
            <a:endParaRPr lang="en-US" dirty="0">
              <a:solidFill>
                <a:schemeClr val="accent3">
                  <a:lumMod val="50000"/>
                </a:schemeClr>
              </a:solidFill>
            </a:endParaRPr>
          </a:p>
        </p:txBody>
      </p:sp>
    </p:spTree>
    <p:extLst>
      <p:ext uri="{BB962C8B-B14F-4D97-AF65-F5344CB8AC3E}">
        <p14:creationId xmlns:p14="http://schemas.microsoft.com/office/powerpoint/2010/main" val="25364821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dirty="0" smtClean="0"/>
              <a:t>Kitchen Inventory Tracker</a:t>
            </a:r>
            <a:endParaRPr lang="en-US" dirty="0"/>
          </a:p>
        </p:txBody>
      </p:sp>
      <p:grpSp>
        <p:nvGrpSpPr>
          <p:cNvPr id="31" name="Group 30"/>
          <p:cNvGrpSpPr/>
          <p:nvPr/>
        </p:nvGrpSpPr>
        <p:grpSpPr>
          <a:xfrm>
            <a:off x="688004" y="2707177"/>
            <a:ext cx="7777321" cy="3845064"/>
            <a:chOff x="560282" y="2707177"/>
            <a:chExt cx="7777321" cy="3845064"/>
          </a:xfrm>
        </p:grpSpPr>
        <p:grpSp>
          <p:nvGrpSpPr>
            <p:cNvPr id="13" name="Group 12"/>
            <p:cNvGrpSpPr/>
            <p:nvPr/>
          </p:nvGrpSpPr>
          <p:grpSpPr>
            <a:xfrm>
              <a:off x="560282" y="2707177"/>
              <a:ext cx="2637055" cy="3845064"/>
              <a:chOff x="838196" y="1604865"/>
              <a:chExt cx="3080654" cy="4683967"/>
            </a:xfrm>
          </p:grpSpPr>
          <p:sp>
            <p:nvSpPr>
              <p:cNvPr id="14" name="Rectangle 13"/>
              <p:cNvSpPr/>
              <p:nvPr/>
            </p:nvSpPr>
            <p:spPr>
              <a:xfrm>
                <a:off x="838196" y="3163077"/>
                <a:ext cx="3080653"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p:cNvSpPr/>
              <p:nvPr/>
            </p:nvSpPr>
            <p:spPr>
              <a:xfrm>
                <a:off x="838197" y="1604865"/>
                <a:ext cx="3080653" cy="17728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838196" y="3460120"/>
                <a:ext cx="3080653" cy="28287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3657601" y="1876992"/>
                <a:ext cx="111968" cy="11943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657600" y="3694615"/>
                <a:ext cx="111968" cy="24169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6850291" y="2992191"/>
              <a:ext cx="1487312" cy="3414521"/>
              <a:chOff x="5482964" y="3039010"/>
              <a:chExt cx="1487312" cy="3414521"/>
            </a:xfrm>
          </p:grpSpPr>
          <p:sp>
            <p:nvSpPr>
              <p:cNvPr id="21" name="Oval 20"/>
              <p:cNvSpPr/>
              <p:nvPr/>
            </p:nvSpPr>
            <p:spPr>
              <a:xfrm flipH="1">
                <a:off x="6017423" y="3039010"/>
                <a:ext cx="803304" cy="87197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4" h="871970">
                    <a:moveTo>
                      <a:pt x="0" y="423176"/>
                    </a:moveTo>
                    <a:cubicBezTo>
                      <a:pt x="0" y="141165"/>
                      <a:pt x="272041" y="-5538"/>
                      <a:pt x="405925" y="159"/>
                    </a:cubicBezTo>
                    <a:cubicBezTo>
                      <a:pt x="539809" y="5856"/>
                      <a:pt x="760575" y="68121"/>
                      <a:pt x="803304" y="457359"/>
                    </a:cubicBezTo>
                    <a:cubicBezTo>
                      <a:pt x="803304" y="709864"/>
                      <a:pt x="539809" y="877527"/>
                      <a:pt x="405925" y="871830"/>
                    </a:cubicBezTo>
                    <a:cubicBezTo>
                      <a:pt x="272041" y="866133"/>
                      <a:pt x="0" y="705187"/>
                      <a:pt x="0" y="423176"/>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7"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2933 w 17091"/>
                  <a:gd name="connsiteY1" fmla="*/ 1050153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85" y="765293"/>
                      <a:pt x="2933" y="1050153"/>
                    </a:cubicBezTo>
                    <a:cubicBezTo>
                      <a:pt x="5781" y="1335013"/>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964" y="4095858"/>
                <a:ext cx="948585" cy="445018"/>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Lst>
                <a:ahLst/>
                <a:cxnLst>
                  <a:cxn ang="0">
                    <a:pos x="connsiteX0" y="connsiteY0"/>
                  </a:cxn>
                  <a:cxn ang="0">
                    <a:pos x="connsiteX1" y="connsiteY1"/>
                  </a:cxn>
                  <a:cxn ang="0">
                    <a:pos x="connsiteX2" y="connsiteY2"/>
                  </a:cxn>
                </a:cxnLst>
                <a:rect l="l" t="t" r="r" b="b"/>
                <a:pathLst>
                  <a:path w="2242439" h="650535">
                    <a:moveTo>
                      <a:pt x="2242439" y="0"/>
                    </a:moveTo>
                    <a:cubicBezTo>
                      <a:pt x="2003868" y="64093"/>
                      <a:pt x="1978506" y="619570"/>
                      <a:pt x="1604855" y="649480"/>
                    </a:cubicBezTo>
                    <a:cubicBezTo>
                      <a:pt x="1231204" y="679390"/>
                      <a:pt x="-29731" y="61958"/>
                      <a:pt x="535"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ular Callout 28"/>
            <p:cNvSpPr/>
            <p:nvPr/>
          </p:nvSpPr>
          <p:spPr>
            <a:xfrm>
              <a:off x="3632923" y="2736402"/>
              <a:ext cx="2521356" cy="1492084"/>
            </a:xfrm>
            <a:prstGeom prst="wedgeRoundRectCallout">
              <a:avLst>
                <a:gd name="adj1" fmla="val 68897"/>
                <a:gd name="adj2" fmla="val 33336"/>
                <a:gd name="adj3" fmla="val 16667"/>
              </a:avLst>
            </a:prstGeom>
            <a:ln w="38100" cap="rnd">
              <a:round/>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Gill Sans MT" panose="020B0502020104020203" pitchFamily="34" charset="0"/>
                </a:rPr>
                <a:t>Sudo</a:t>
              </a:r>
              <a:r>
                <a:rPr lang="en-US" sz="2800" dirty="0" smtClean="0">
                  <a:latin typeface="Gill Sans MT" panose="020B0502020104020203" pitchFamily="34" charset="0"/>
                </a:rPr>
                <a:t> Chef, what groceries do I need?</a:t>
              </a:r>
              <a:endParaRPr lang="en-US" sz="2800" dirty="0">
                <a:latin typeface="Gill Sans MT" panose="020B0502020104020203" pitchFamily="34" charset="0"/>
              </a:endParaRPr>
            </a:p>
          </p:txBody>
        </p:sp>
        <p:sp>
          <p:nvSpPr>
            <p:cNvPr id="30" name="Line Callout 1 (No Border) 29"/>
            <p:cNvSpPr/>
            <p:nvPr/>
          </p:nvSpPr>
          <p:spPr>
            <a:xfrm>
              <a:off x="4113115" y="4645155"/>
              <a:ext cx="2227284" cy="1492084"/>
            </a:xfrm>
            <a:prstGeom prst="callout1">
              <a:avLst>
                <a:gd name="adj1" fmla="val 42232"/>
                <a:gd name="adj2" fmla="val 492"/>
                <a:gd name="adj3" fmla="val 21434"/>
                <a:gd name="adj4" fmla="val -31810"/>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You are running out of apples!</a:t>
              </a:r>
              <a:endParaRPr lang="en-US" sz="2400" i="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319845696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60000" fill="hold" nodeType="clickEffect">
                                  <p:stCondLst>
                                    <p:cond delay="0"/>
                                  </p:stCondLst>
                                  <p:childTnLst>
                                    <p:anim calcmode="lin" valueType="num">
                                      <p:cBhvr additive="base">
                                        <p:cTn id="6" dur="500"/>
                                        <p:tgtEl>
                                          <p:spTgt spid="31"/>
                                        </p:tgtEl>
                                        <p:attrNameLst>
                                          <p:attrName>ppt_x</p:attrName>
                                        </p:attrNameLst>
                                      </p:cBhvr>
                                      <p:tavLst>
                                        <p:tav tm="0">
                                          <p:val>
                                            <p:strVal val="ppt_x"/>
                                          </p:val>
                                        </p:tav>
                                        <p:tav tm="100000">
                                          <p:val>
                                            <p:strVal val="0-ppt_w/2"/>
                                          </p:val>
                                        </p:tav>
                                      </p:tavLst>
                                    </p:anim>
                                    <p:anim calcmode="lin" valueType="num">
                                      <p:cBhvr additive="base">
                                        <p:cTn id="7" dur="500"/>
                                        <p:tgtEl>
                                          <p:spTgt spid="31"/>
                                        </p:tgtEl>
                                        <p:attrNameLst>
                                          <p:attrName>ppt_y</p:attrName>
                                        </p:attrNameLst>
                                      </p:cBhvr>
                                      <p:tavLst>
                                        <p:tav tm="0">
                                          <p:val>
                                            <p:strVal val="ppt_y"/>
                                          </p:val>
                                        </p:tav>
                                        <p:tav tm="100000">
                                          <p:val>
                                            <p:strVal val="ppt_y"/>
                                          </p:val>
                                        </p:tav>
                                      </p:tavLst>
                                    </p:anim>
                                    <p:set>
                                      <p:cBhvr>
                                        <p:cTn id="8" dur="1" fill="hold">
                                          <p:stCondLst>
                                            <p:cond delay="499"/>
                                          </p:stCondLst>
                                        </p:cTn>
                                        <p:tgtEl>
                                          <p:spTgt spid="31"/>
                                        </p:tgtEl>
                                        <p:attrNameLst>
                                          <p:attrName>style.visibility</p:attrName>
                                        </p:attrNameLst>
                                      </p:cBhvr>
                                      <p:to>
                                        <p:strVal val="hidden"/>
                                      </p:to>
                                    </p:set>
                                  </p:childTnLst>
                                </p:cTn>
                              </p:par>
                              <p:par>
                                <p:cTn id="9" presetID="2" presetClass="exit" presetSubtype="8" accel="60000" fill="hold" grpId="1" nodeType="withEffect">
                                  <p:stCondLst>
                                    <p:cond delay="0"/>
                                  </p:stCondLst>
                                  <p:childTnLst>
                                    <p:anim calcmode="lin" valueType="num">
                                      <p:cBhvr additive="base">
                                        <p:cTn id="10" dur="500"/>
                                        <p:tgtEl>
                                          <p:spTgt spid="4">
                                            <p:txEl>
                                              <p:pRg st="0" end="0"/>
                                            </p:txEl>
                                          </p:spTgt>
                                        </p:tgtEl>
                                        <p:attrNameLst>
                                          <p:attrName>ppt_x</p:attrName>
                                        </p:attrNameLst>
                                      </p:cBhvr>
                                      <p:tavLst>
                                        <p:tav tm="0">
                                          <p:val>
                                            <p:strVal val="ppt_x"/>
                                          </p:val>
                                        </p:tav>
                                        <p:tav tm="100000">
                                          <p:val>
                                            <p:strVal val="0-ppt_w/2"/>
                                          </p:val>
                                        </p:tav>
                                      </p:tavLst>
                                    </p:anim>
                                    <p:anim calcmode="lin" valueType="num">
                                      <p:cBhvr additive="base">
                                        <p:cTn id="11" dur="500"/>
                                        <p:tgtEl>
                                          <p:spTgt spid="4">
                                            <p:txEl>
                                              <p:pRg st="0" end="0"/>
                                            </p:txEl>
                                          </p:spTgt>
                                        </p:tgtEl>
                                        <p:attrNameLst>
                                          <p:attrName>ppt_y</p:attrName>
                                        </p:attrNameLst>
                                      </p:cBhvr>
                                      <p:tavLst>
                                        <p:tav tm="0">
                                          <p:val>
                                            <p:strVal val="ppt_y"/>
                                          </p:val>
                                        </p:tav>
                                        <p:tav tm="100000">
                                          <p:val>
                                            <p:strVal val="ppt_y"/>
                                          </p:val>
                                        </p:tav>
                                      </p:tavLst>
                                    </p:anim>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smtClean="0"/>
              <a:t>Requirements</a:t>
            </a:r>
            <a:endParaRPr lang="en-US" dirty="0"/>
          </a:p>
        </p:txBody>
      </p:sp>
      <p:sp>
        <p:nvSpPr>
          <p:cNvPr id="3" name="Text Placeholder 2"/>
          <p:cNvSpPr>
            <a:spLocks noGrp="1"/>
          </p:cNvSpPr>
          <p:nvPr>
            <p:ph idx="1"/>
          </p:nvPr>
        </p:nvSpPr>
        <p:spPr/>
        <p:txBody>
          <a:bodyPr>
            <a:normAutofit/>
          </a:bodyPr>
          <a:lstStyle/>
          <a:p>
            <a:pPr marL="457200" indent="-457200" algn="l">
              <a:buFont typeface="Arial" panose="020B0604020202020204" pitchFamily="34" charset="0"/>
              <a:buChar char="•"/>
            </a:pPr>
            <a:r>
              <a:rPr lang="en-US" b="0" dirty="0"/>
              <a:t>Can process natural voice commands</a:t>
            </a:r>
          </a:p>
          <a:p>
            <a:pPr marL="457200" indent="-457200" algn="l">
              <a:buFont typeface="Arial" panose="020B0604020202020204" pitchFamily="34" charset="0"/>
              <a:buChar char="•"/>
            </a:pPr>
            <a:r>
              <a:rPr lang="en-US" b="0" dirty="0"/>
              <a:t>Read standard bar codes </a:t>
            </a:r>
          </a:p>
        </p:txBody>
      </p:sp>
    </p:spTree>
    <p:extLst>
      <p:ext uri="{BB962C8B-B14F-4D97-AF65-F5344CB8AC3E}">
        <p14:creationId xmlns:p14="http://schemas.microsoft.com/office/powerpoint/2010/main" val="148078753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smtClean="0">
                <a:solidFill>
                  <a:prstClr val="white"/>
                </a:solidFill>
              </a:rPr>
              <a:t>Implementation</a:t>
            </a:r>
            <a:endParaRPr lang="en-US" sz="6000" dirty="0"/>
          </a:p>
        </p:txBody>
      </p:sp>
      <p:sp>
        <p:nvSpPr>
          <p:cNvPr id="3" name="Text Placeholder 2"/>
          <p:cNvSpPr>
            <a:spLocks noGrp="1"/>
          </p:cNvSpPr>
          <p:nvPr>
            <p:ph type="body" sz="quarter" idx="14"/>
          </p:nvPr>
        </p:nvSpPr>
        <p:spPr/>
        <p:txBody>
          <a:bodyPr/>
          <a:lstStyle/>
          <a:p>
            <a:r>
              <a:rPr lang="en-US" dirty="0" smtClean="0"/>
              <a:t>Barcode Scanner</a:t>
            </a:r>
            <a:endParaRPr lang="en-US" dirty="0"/>
          </a:p>
        </p:txBody>
      </p:sp>
      <p:pic>
        <p:nvPicPr>
          <p:cNvPr id="2050" name="Picture 2" descr="http://www.globalpackagegallery.com/main.php?g2_view=core.DownloadItem&amp;g2_itemId=52327&amp;g2_serialNumb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48451">
            <a:off x="3750552" y="3438595"/>
            <a:ext cx="4232275" cy="233903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531421" y="3169453"/>
            <a:ext cx="1561661" cy="2807760"/>
            <a:chOff x="3211507" y="3830375"/>
            <a:chExt cx="480476" cy="863863"/>
          </a:xfrm>
        </p:grpSpPr>
        <p:sp>
          <p:nvSpPr>
            <p:cNvPr id="12" name="Rounded Rectangle 11"/>
            <p:cNvSpPr/>
            <p:nvPr/>
          </p:nvSpPr>
          <p:spPr>
            <a:xfrm>
              <a:off x="3211507" y="3830375"/>
              <a:ext cx="480476" cy="863863"/>
            </a:xfrm>
            <a:prstGeom prst="roundRect">
              <a:avLst/>
            </a:prstGeom>
            <a:solidFill>
              <a:schemeClr val="tx1">
                <a:lumMod val="75000"/>
                <a:lumOff val="25000"/>
              </a:schemeClr>
            </a:solidFill>
            <a:scene3d>
              <a:camera prst="perspectiveHeroicExtremeLeftFacing"/>
              <a:lightRig rig="threePt" dir="t"/>
            </a:scene3d>
            <a:sp3d>
              <a:bevelT w="69850" h="254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3" name="Rounded Rectangle 12"/>
            <p:cNvSpPr/>
            <p:nvPr/>
          </p:nvSpPr>
          <p:spPr>
            <a:xfrm>
              <a:off x="3389757" y="4635341"/>
              <a:ext cx="123975" cy="24446"/>
            </a:xfrm>
            <a:prstGeom prst="roundRect">
              <a:avLst>
                <a:gd name="adj" fmla="val 50000"/>
              </a:avLst>
            </a:prstGeom>
            <a:scene3d>
              <a:camera prst="perspectiveHeroicExtremeLeftFacing"/>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14" name="Rectangle 13"/>
            <p:cNvSpPr/>
            <p:nvPr/>
          </p:nvSpPr>
          <p:spPr>
            <a:xfrm>
              <a:off x="3251959" y="3898820"/>
              <a:ext cx="398117" cy="684137"/>
            </a:xfrm>
            <a:prstGeom prst="rect">
              <a:avLst/>
            </a:prstGeom>
            <a:effectLst/>
            <a:scene3d>
              <a:camera prst="perspectiveHeroicExtremeLeftFacing"/>
              <a:lightRig rig="threePt" dir="t"/>
            </a:scene3d>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smtClean="0"/>
            </a:p>
          </p:txBody>
        </p:sp>
      </p:grpSp>
      <p:sp>
        <p:nvSpPr>
          <p:cNvPr id="11" name="Rectangle 10"/>
          <p:cNvSpPr/>
          <p:nvPr/>
        </p:nvSpPr>
        <p:spPr>
          <a:xfrm>
            <a:off x="2796249" y="3473576"/>
            <a:ext cx="1032801" cy="2050924"/>
          </a:xfrm>
          <a:prstGeom prst="rect">
            <a:avLst/>
          </a:prstGeom>
          <a:blipFill dpi="0" rotWithShape="1">
            <a:blip r:embed="rId3" cstate="print">
              <a:alphaModFix amt="54000"/>
            </a:blip>
            <a:srcRect/>
            <a:stretch>
              <a:fillRect/>
            </a:stretch>
          </a:blipFill>
          <a:effectLst/>
          <a:scene3d>
            <a:camera prst="perspectiveHeroicExtremeLeftFacing"/>
            <a:lightRig rig="threePt" dir="t"/>
          </a:scene3d>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smtClean="0"/>
          </a:p>
        </p:txBody>
      </p:sp>
      <p:sp>
        <p:nvSpPr>
          <p:cNvPr id="16" name="Rectangle 15"/>
          <p:cNvSpPr/>
          <p:nvPr/>
        </p:nvSpPr>
        <p:spPr>
          <a:xfrm>
            <a:off x="3025051" y="4044083"/>
            <a:ext cx="588607" cy="880342"/>
          </a:xfrm>
          <a:prstGeom prst="rect">
            <a:avLst/>
          </a:prstGeom>
          <a:blipFill>
            <a:blip r:embed="rId4" cstate="print">
              <a:alphaModFix amt="54000"/>
            </a:blip>
            <a:stretch>
              <a:fillRect/>
            </a:stretch>
          </a:blipFill>
          <a:ln w="76200">
            <a:solidFill>
              <a:srgbClr val="92D050"/>
            </a:solidFill>
          </a:ln>
          <a:effectLst/>
          <a:scene3d>
            <a:camera prst="perspectiveHeroicExtremeLeftFacing"/>
            <a:lightRig rig="threePt" dir="t"/>
          </a:scene3d>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smtClean="0"/>
          </a:p>
        </p:txBody>
      </p:sp>
      <p:sp>
        <p:nvSpPr>
          <p:cNvPr id="6" name="Isosceles Triangle 5"/>
          <p:cNvSpPr/>
          <p:nvPr/>
        </p:nvSpPr>
        <p:spPr>
          <a:xfrm rot="17803439">
            <a:off x="3811903" y="3319720"/>
            <a:ext cx="1670108" cy="1117474"/>
          </a:xfrm>
          <a:prstGeom prst="triangle">
            <a:avLst/>
          </a:prstGeom>
          <a:gradFill>
            <a:gsLst>
              <a:gs pos="0">
                <a:schemeClr val="accent1">
                  <a:lumMod val="45000"/>
                  <a:lumOff val="55000"/>
                  <a:alpha val="54000"/>
                </a:schemeClr>
              </a:gs>
              <a:gs pos="83000">
                <a:schemeClr val="accent1">
                  <a:lumMod val="45000"/>
                  <a:lumOff val="55000"/>
                  <a:alpha val="9000"/>
                </a:schemeClr>
              </a:gs>
              <a:gs pos="100000">
                <a:schemeClr val="accent1">
                  <a:lumMod val="30000"/>
                  <a:lumOff val="70000"/>
                  <a:alpha val="0"/>
                </a:schemeClr>
              </a:gs>
            </a:gsLst>
            <a:lin ang="5400000" scaled="1"/>
          </a:gradFill>
          <a:ln>
            <a:gradFill>
              <a:gsLst>
                <a:gs pos="0">
                  <a:schemeClr val="tx2"/>
                </a:gs>
                <a:gs pos="61000">
                  <a:schemeClr val="accent1">
                    <a:lumMod val="45000"/>
                    <a:lumOff val="55000"/>
                  </a:schemeClr>
                </a:gs>
                <a:gs pos="100000">
                  <a:schemeClr val="accent1">
                    <a:lumMod val="30000"/>
                    <a:lumOff val="70000"/>
                    <a:alpha val="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32142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89941" y="3300985"/>
            <a:ext cx="4044383" cy="1938527"/>
          </a:xfrm>
          <a:prstGeom prst="rect">
            <a:avLst/>
          </a:prstGeom>
          <a:ln>
            <a:solidFill>
              <a:schemeClr val="tx2"/>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Image Processing</a:t>
            </a:r>
            <a:endParaRPr lang="en-US" sz="1400" dirty="0">
              <a:solidFill>
                <a:schemeClr val="tx1"/>
              </a:solidFill>
            </a:endParaRPr>
          </a:p>
        </p:txBody>
      </p:sp>
      <p:sp>
        <p:nvSpPr>
          <p:cNvPr id="2" name="Title 1"/>
          <p:cNvSpPr>
            <a:spLocks noGrp="1"/>
          </p:cNvSpPr>
          <p:nvPr>
            <p:ph type="title"/>
          </p:nvPr>
        </p:nvSpPr>
        <p:spPr>
          <a:solidFill>
            <a:schemeClr val="accent3"/>
          </a:solidFill>
        </p:spPr>
        <p:txBody>
          <a:bodyPr>
            <a:normAutofit/>
          </a:bodyPr>
          <a:lstStyle/>
          <a:p>
            <a:r>
              <a:rPr lang="en-US" dirty="0" smtClean="0">
                <a:solidFill>
                  <a:prstClr val="white"/>
                </a:solidFill>
              </a:rPr>
              <a:t>Implementation</a:t>
            </a:r>
            <a:endParaRPr lang="en-US" sz="6000" dirty="0"/>
          </a:p>
        </p:txBody>
      </p:sp>
      <p:sp>
        <p:nvSpPr>
          <p:cNvPr id="3" name="Text Placeholder 2"/>
          <p:cNvSpPr>
            <a:spLocks noGrp="1"/>
          </p:cNvSpPr>
          <p:nvPr>
            <p:ph type="body" sz="quarter" idx="14"/>
          </p:nvPr>
        </p:nvSpPr>
        <p:spPr/>
        <p:txBody>
          <a:bodyPr/>
          <a:lstStyle/>
          <a:p>
            <a:r>
              <a:rPr lang="en-US" dirty="0" smtClean="0"/>
              <a:t>Barcode Scanner</a:t>
            </a:r>
            <a:endParaRPr lang="en-US" dirty="0"/>
          </a:p>
        </p:txBody>
      </p:sp>
      <p:sp>
        <p:nvSpPr>
          <p:cNvPr id="5" name="Rectangle 4"/>
          <p:cNvSpPr/>
          <p:nvPr/>
        </p:nvSpPr>
        <p:spPr>
          <a:xfrm>
            <a:off x="1498889" y="3300984"/>
            <a:ext cx="2158434" cy="1938528"/>
          </a:xfrm>
          <a:prstGeom prst="rect">
            <a:avLst/>
          </a:prstGeom>
          <a:ln>
            <a:solidFill>
              <a:schemeClr val="tx2"/>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Mobile Camera</a:t>
            </a:r>
            <a:endParaRPr lang="en-US" sz="1400" dirty="0">
              <a:solidFill>
                <a:schemeClr val="tx1"/>
              </a:solidFill>
            </a:endParaRPr>
          </a:p>
        </p:txBody>
      </p:sp>
      <p:sp>
        <p:nvSpPr>
          <p:cNvPr id="6" name="Rectangle 5"/>
          <p:cNvSpPr/>
          <p:nvPr/>
        </p:nvSpPr>
        <p:spPr>
          <a:xfrm>
            <a:off x="1899327" y="3636033"/>
            <a:ext cx="1501564" cy="472520"/>
          </a:xfrm>
          <a:prstGeom prst="rect">
            <a:avLst/>
          </a:prstGeom>
          <a:ln>
            <a:headEnd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Capture</a:t>
            </a:r>
            <a:endParaRPr lang="en-US" sz="1400" dirty="0"/>
          </a:p>
        </p:txBody>
      </p:sp>
      <p:sp>
        <p:nvSpPr>
          <p:cNvPr id="7" name="Rectangle 6"/>
          <p:cNvSpPr/>
          <p:nvPr/>
        </p:nvSpPr>
        <p:spPr>
          <a:xfrm>
            <a:off x="4218377" y="4355365"/>
            <a:ext cx="1501564"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Localization</a:t>
            </a:r>
            <a:endParaRPr lang="en-US" sz="1400" dirty="0"/>
          </a:p>
        </p:txBody>
      </p:sp>
      <p:sp>
        <p:nvSpPr>
          <p:cNvPr id="9" name="Rectangle 8"/>
          <p:cNvSpPr/>
          <p:nvPr/>
        </p:nvSpPr>
        <p:spPr>
          <a:xfrm>
            <a:off x="1827324" y="4302725"/>
            <a:ext cx="1645570" cy="472520"/>
          </a:xfrm>
          <a:prstGeom prst="rect">
            <a:avLst/>
          </a:prstGeom>
          <a:ln>
            <a:headEnd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Location Guidance </a:t>
            </a:r>
            <a:r>
              <a:rPr lang="en-US" sz="1400" dirty="0" smtClean="0"/>
              <a:t>UI</a:t>
            </a:r>
            <a:endParaRPr lang="en-US" sz="1400" dirty="0"/>
          </a:p>
        </p:txBody>
      </p:sp>
      <p:sp>
        <p:nvSpPr>
          <p:cNvPr id="21" name="Rectangle 20"/>
          <p:cNvSpPr/>
          <p:nvPr/>
        </p:nvSpPr>
        <p:spPr>
          <a:xfrm>
            <a:off x="6043791" y="4355365"/>
            <a:ext cx="1501564"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Decoding</a:t>
            </a:r>
            <a:endParaRPr lang="en-US" sz="1400" dirty="0"/>
          </a:p>
        </p:txBody>
      </p:sp>
      <p:cxnSp>
        <p:nvCxnSpPr>
          <p:cNvPr id="29" name="Elbow Connector 28"/>
          <p:cNvCxnSpPr>
            <a:stCxn id="6" idx="3"/>
            <a:endCxn id="21" idx="0"/>
          </p:cNvCxnSpPr>
          <p:nvPr/>
        </p:nvCxnSpPr>
        <p:spPr>
          <a:xfrm>
            <a:off x="3400891" y="3872293"/>
            <a:ext cx="3393682" cy="48307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3"/>
            <a:endCxn id="7" idx="0"/>
          </p:cNvCxnSpPr>
          <p:nvPr/>
        </p:nvCxnSpPr>
        <p:spPr>
          <a:xfrm>
            <a:off x="3400891" y="3872293"/>
            <a:ext cx="1568268" cy="48307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14810" y="3905063"/>
            <a:ext cx="995785" cy="307777"/>
          </a:xfrm>
          <a:prstGeom prst="rect">
            <a:avLst/>
          </a:prstGeom>
          <a:noFill/>
        </p:spPr>
        <p:txBody>
          <a:bodyPr wrap="none" rtlCol="0">
            <a:spAutoFit/>
          </a:bodyPr>
          <a:lstStyle/>
          <a:p>
            <a:r>
              <a:rPr lang="en-US" sz="1400" dirty="0" smtClean="0"/>
              <a:t>B/W Image</a:t>
            </a:r>
            <a:endParaRPr lang="en-US" sz="1400" dirty="0"/>
          </a:p>
        </p:txBody>
      </p:sp>
      <p:sp>
        <p:nvSpPr>
          <p:cNvPr id="37" name="TextBox 36"/>
          <p:cNvSpPr txBox="1"/>
          <p:nvPr/>
        </p:nvSpPr>
        <p:spPr>
          <a:xfrm>
            <a:off x="6350766" y="3911299"/>
            <a:ext cx="887615" cy="307777"/>
          </a:xfrm>
          <a:prstGeom prst="rect">
            <a:avLst/>
          </a:prstGeom>
          <a:noFill/>
        </p:spPr>
        <p:txBody>
          <a:bodyPr wrap="none" rtlCol="0">
            <a:spAutoFit/>
          </a:bodyPr>
          <a:lstStyle/>
          <a:p>
            <a:r>
              <a:rPr lang="en-US" sz="1400" dirty="0" smtClean="0"/>
              <a:t>Grayscale</a:t>
            </a:r>
            <a:endParaRPr lang="en-US" sz="1400" dirty="0"/>
          </a:p>
        </p:txBody>
      </p:sp>
      <p:cxnSp>
        <p:nvCxnSpPr>
          <p:cNvPr id="41" name="Straight Arrow Connector 40"/>
          <p:cNvCxnSpPr>
            <a:stCxn id="21" idx="3"/>
            <a:endCxn id="42" idx="1"/>
          </p:cNvCxnSpPr>
          <p:nvPr/>
        </p:nvCxnSpPr>
        <p:spPr>
          <a:xfrm>
            <a:off x="7545355" y="4591625"/>
            <a:ext cx="712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258174" y="4406959"/>
            <a:ext cx="628698" cy="369332"/>
          </a:xfrm>
          <a:prstGeom prst="rect">
            <a:avLst/>
          </a:prstGeom>
          <a:noFill/>
        </p:spPr>
        <p:txBody>
          <a:bodyPr wrap="none" rtlCol="0">
            <a:spAutoFit/>
          </a:bodyPr>
          <a:lstStyle/>
          <a:p>
            <a:r>
              <a:rPr lang="en-US" dirty="0" smtClean="0"/>
              <a:t>UPC</a:t>
            </a:r>
            <a:endParaRPr lang="en-US" dirty="0"/>
          </a:p>
        </p:txBody>
      </p:sp>
      <p:cxnSp>
        <p:nvCxnSpPr>
          <p:cNvPr id="44" name="Straight Arrow Connector 43"/>
          <p:cNvCxnSpPr>
            <a:stCxn id="7" idx="3"/>
            <a:endCxn id="21" idx="1"/>
          </p:cNvCxnSpPr>
          <p:nvPr/>
        </p:nvCxnSpPr>
        <p:spPr>
          <a:xfrm>
            <a:off x="5719941" y="4591625"/>
            <a:ext cx="3238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4257" y="3687627"/>
            <a:ext cx="953146" cy="369332"/>
          </a:xfrm>
          <a:prstGeom prst="rect">
            <a:avLst/>
          </a:prstGeom>
          <a:noFill/>
        </p:spPr>
        <p:txBody>
          <a:bodyPr wrap="none" rtlCol="0">
            <a:spAutoFit/>
          </a:bodyPr>
          <a:lstStyle/>
          <a:p>
            <a:r>
              <a:rPr lang="en-US" dirty="0" smtClean="0"/>
              <a:t>Barcode</a:t>
            </a:r>
            <a:endParaRPr lang="en-US" dirty="0"/>
          </a:p>
        </p:txBody>
      </p:sp>
      <p:cxnSp>
        <p:nvCxnSpPr>
          <p:cNvPr id="32" name="Straight Arrow Connector 31"/>
          <p:cNvCxnSpPr>
            <a:stCxn id="30" idx="3"/>
            <a:endCxn id="6" idx="1"/>
          </p:cNvCxnSpPr>
          <p:nvPr/>
        </p:nvCxnSpPr>
        <p:spPr>
          <a:xfrm>
            <a:off x="1377403" y="3872293"/>
            <a:ext cx="5219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963221" y="4689941"/>
            <a:ext cx="1218603" cy="230832"/>
          </a:xfrm>
          <a:prstGeom prst="rect">
            <a:avLst/>
          </a:prstGeom>
        </p:spPr>
        <p:txBody>
          <a:bodyPr wrap="none">
            <a:spAutoFit/>
          </a:bodyPr>
          <a:lstStyle/>
          <a:p>
            <a:r>
              <a:rPr lang="en-US" sz="900" dirty="0" smtClean="0">
                <a:solidFill>
                  <a:srgbClr val="000000"/>
                </a:solidFill>
                <a:latin typeface="Courier New" panose="02070309020205020404" pitchFamily="49" charset="0"/>
              </a:rPr>
              <a:t>1 23456 78999 9</a:t>
            </a:r>
            <a:endParaRPr lang="en-US" sz="900" dirty="0"/>
          </a:p>
        </p:txBody>
      </p:sp>
      <p:pic>
        <p:nvPicPr>
          <p:cNvPr id="1026" name="Picture 2" descr="http://photoshopinc.com/free-stock-photo/wp-content/uploads/2009/05/website-template-stock-photo-upc-barcoa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718" y="3988497"/>
            <a:ext cx="1040224" cy="83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96023"/>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smtClean="0">
                <a:solidFill>
                  <a:prstClr val="white"/>
                </a:solidFill>
              </a:rPr>
              <a:t>Implementation</a:t>
            </a:r>
            <a:endParaRPr lang="en-US" sz="6000" dirty="0"/>
          </a:p>
        </p:txBody>
      </p:sp>
      <p:sp>
        <p:nvSpPr>
          <p:cNvPr id="3" name="Text Placeholder 2"/>
          <p:cNvSpPr>
            <a:spLocks noGrp="1"/>
          </p:cNvSpPr>
          <p:nvPr>
            <p:ph type="body" sz="quarter" idx="14"/>
          </p:nvPr>
        </p:nvSpPr>
        <p:spPr/>
        <p:txBody>
          <a:bodyPr/>
          <a:lstStyle/>
          <a:p>
            <a:r>
              <a:rPr lang="en-US" dirty="0" smtClean="0"/>
              <a:t>Voice Recognition</a:t>
            </a:r>
            <a:endParaRPr lang="en-US" dirty="0"/>
          </a:p>
        </p:txBody>
      </p:sp>
      <p:sp>
        <p:nvSpPr>
          <p:cNvPr id="32" name="Text Placeholder 2"/>
          <p:cNvSpPr txBox="1">
            <a:spLocks/>
          </p:cNvSpPr>
          <p:nvPr/>
        </p:nvSpPr>
        <p:spPr>
          <a:xfrm>
            <a:off x="633315" y="2643187"/>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Sphinx for voice recognition</a:t>
            </a:r>
          </a:p>
          <a:p>
            <a:pPr marL="457200" indent="-457200" algn="l">
              <a:buFont typeface="Arial" panose="020B0604020202020204" pitchFamily="34" charset="0"/>
              <a:buChar char="•"/>
            </a:pPr>
            <a:r>
              <a:rPr lang="en-US" b="0" dirty="0" smtClean="0"/>
              <a:t>Database of commands</a:t>
            </a:r>
          </a:p>
          <a:p>
            <a:pPr marL="457200" indent="-457200" algn="l">
              <a:buFont typeface="Arial" panose="020B0604020202020204" pitchFamily="34" charset="0"/>
              <a:buChar char="•"/>
            </a:pPr>
            <a:endParaRPr lang="en-US" b="0" dirty="0"/>
          </a:p>
          <a:p>
            <a:pPr marL="457200" indent="-457200" algn="l">
              <a:buFont typeface="Arial" panose="020B0604020202020204" pitchFamily="34" charset="0"/>
              <a:buChar char="•"/>
            </a:pPr>
            <a:endParaRPr lang="en-US" b="0" dirty="0"/>
          </a:p>
        </p:txBody>
      </p:sp>
    </p:spTree>
    <p:extLst>
      <p:ext uri="{BB962C8B-B14F-4D97-AF65-F5344CB8AC3E}">
        <p14:creationId xmlns:p14="http://schemas.microsoft.com/office/powerpoint/2010/main" val="2286897179"/>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a:t>Alternatives</a:t>
            </a:r>
          </a:p>
        </p:txBody>
      </p:sp>
      <p:sp>
        <p:nvSpPr>
          <p:cNvPr id="3" name="Text Placeholder 2"/>
          <p:cNvSpPr>
            <a:spLocks noGrp="1"/>
          </p:cNvSpPr>
          <p:nvPr>
            <p:ph idx="1"/>
          </p:nvPr>
        </p:nvSpPr>
        <p:spPr/>
        <p:txBody>
          <a:bodyPr>
            <a:normAutofit/>
          </a:bodyPr>
          <a:lstStyle/>
          <a:p>
            <a:pPr marL="457200" indent="-457200" algn="l">
              <a:buFont typeface="Arial" panose="020B0604020202020204" pitchFamily="34" charset="0"/>
              <a:buChar char="•"/>
            </a:pPr>
            <a:r>
              <a:rPr lang="en-US" b="0" dirty="0"/>
              <a:t>Dragon or Google Speech </a:t>
            </a:r>
            <a:r>
              <a:rPr lang="en-US" b="0" dirty="0" smtClean="0"/>
              <a:t>API</a:t>
            </a:r>
          </a:p>
          <a:p>
            <a:pPr marL="457200" indent="-457200" algn="l">
              <a:buFont typeface="Arial" panose="020B0604020202020204" pitchFamily="34" charset="0"/>
              <a:buChar char="•"/>
            </a:pPr>
            <a:r>
              <a:rPr lang="en-US" b="0" dirty="0" smtClean="0"/>
              <a:t>Laser </a:t>
            </a:r>
            <a:r>
              <a:rPr lang="en-US" b="0" dirty="0"/>
              <a:t>Barcode scanner</a:t>
            </a:r>
          </a:p>
        </p:txBody>
      </p:sp>
      <p:pic>
        <p:nvPicPr>
          <p:cNvPr id="5122" name="Picture 2" descr="http://www.barcode-test.com/wp-content/uploads/2013/05/Laser-Sc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3121023"/>
            <a:ext cx="340995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31760"/>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a:t>MDR Deliverables &amp; Challenges</a:t>
            </a:r>
            <a:endParaRPr lang="en-US" sz="6000" dirty="0"/>
          </a:p>
        </p:txBody>
      </p:sp>
      <p:sp>
        <p:nvSpPr>
          <p:cNvPr id="5" name="Text Placeholder 4"/>
          <p:cNvSpPr>
            <a:spLocks noGrp="1"/>
          </p:cNvSpPr>
          <p:nvPr>
            <p:ph type="body" sz="quarter" idx="14"/>
          </p:nvPr>
        </p:nvSpPr>
        <p:spPr/>
        <p:txBody>
          <a:bodyPr>
            <a:normAutofit lnSpcReduction="10000"/>
          </a:bodyPr>
          <a:lstStyle/>
          <a:p>
            <a:r>
              <a:rPr lang="en-US" dirty="0" smtClean="0"/>
              <a:t>MDR Deliverables</a:t>
            </a:r>
            <a:endParaRPr lang="en-US" dirty="0"/>
          </a:p>
        </p:txBody>
      </p:sp>
      <p:sp>
        <p:nvSpPr>
          <p:cNvPr id="3" name="Text Placeholder 2"/>
          <p:cNvSpPr>
            <a:spLocks noGrp="1"/>
          </p:cNvSpPr>
          <p:nvPr>
            <p:ph sz="quarter" idx="16"/>
          </p:nvPr>
        </p:nvSpPr>
        <p:spPr/>
        <p:txBody>
          <a:bodyPr>
            <a:normAutofit/>
          </a:bodyPr>
          <a:lstStyle/>
          <a:p>
            <a:pPr marL="457200" indent="-457200"/>
            <a:r>
              <a:rPr lang="en-US" dirty="0"/>
              <a:t>Complete barcode module without UPC lookup</a:t>
            </a:r>
          </a:p>
          <a:p>
            <a:pPr marL="457200" indent="-457200"/>
            <a:r>
              <a:rPr lang="en-US" dirty="0"/>
              <a:t>Working Sphinx interaction</a:t>
            </a:r>
          </a:p>
        </p:txBody>
      </p:sp>
      <p:sp>
        <p:nvSpPr>
          <p:cNvPr id="6" name="Text Placeholder 5"/>
          <p:cNvSpPr>
            <a:spLocks noGrp="1"/>
          </p:cNvSpPr>
          <p:nvPr>
            <p:ph type="body" sz="quarter" idx="17"/>
          </p:nvPr>
        </p:nvSpPr>
        <p:spPr>
          <a:xfrm>
            <a:off x="633315" y="4929184"/>
            <a:ext cx="7886700" cy="515257"/>
          </a:xfrm>
        </p:spPr>
        <p:txBody>
          <a:bodyPr>
            <a:normAutofit lnSpcReduction="10000"/>
          </a:bodyPr>
          <a:lstStyle/>
          <a:p>
            <a:r>
              <a:rPr lang="en-US" dirty="0" smtClean="0"/>
              <a:t>Challenges</a:t>
            </a:r>
            <a:endParaRPr lang="en-US" dirty="0"/>
          </a:p>
        </p:txBody>
      </p:sp>
      <p:sp>
        <p:nvSpPr>
          <p:cNvPr id="7" name="Content Placeholder 6"/>
          <p:cNvSpPr>
            <a:spLocks noGrp="1"/>
          </p:cNvSpPr>
          <p:nvPr>
            <p:ph sz="quarter" idx="18"/>
          </p:nvPr>
        </p:nvSpPr>
        <p:spPr>
          <a:xfrm>
            <a:off x="633413" y="5548533"/>
            <a:ext cx="7886602" cy="1830843"/>
          </a:xfrm>
        </p:spPr>
        <p:txBody>
          <a:bodyPr/>
          <a:lstStyle/>
          <a:p>
            <a:pPr marL="457200" indent="-457200"/>
            <a:r>
              <a:rPr lang="en-US" dirty="0"/>
              <a:t>Accuracy of voice software &amp; camera</a:t>
            </a:r>
          </a:p>
          <a:p>
            <a:pPr marL="457200" indent="-457200"/>
            <a:r>
              <a:rPr lang="en-US" dirty="0"/>
              <a:t>Multiple versions of each voice </a:t>
            </a:r>
            <a:r>
              <a:rPr lang="en-US" dirty="0" smtClean="0"/>
              <a:t>command</a:t>
            </a:r>
            <a:endParaRPr lang="en-US" dirty="0"/>
          </a:p>
        </p:txBody>
      </p:sp>
      <p:pic>
        <p:nvPicPr>
          <p:cNvPr id="2050" name="Picture 2" descr="http://www.barcode1.in/wp-content/uploads/2011/10/sample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751" y="3681733"/>
            <a:ext cx="1408499" cy="90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9519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Mobile Application</a:t>
            </a:r>
            <a:endParaRPr lang="en-US" dirty="0">
              <a:solidFill>
                <a:schemeClr val="accent4"/>
              </a:solidFill>
            </a:endParaRPr>
          </a:p>
        </p:txBody>
      </p:sp>
      <p:sp>
        <p:nvSpPr>
          <p:cNvPr id="3" name="Text Placeholder 2"/>
          <p:cNvSpPr>
            <a:spLocks noGrp="1"/>
          </p:cNvSpPr>
          <p:nvPr>
            <p:ph type="body" idx="1"/>
          </p:nvPr>
        </p:nvSpPr>
        <p:spPr/>
        <p:txBody>
          <a:bodyPr/>
          <a:lstStyle/>
          <a:p>
            <a:r>
              <a:rPr lang="en-US" dirty="0" smtClean="0">
                <a:solidFill>
                  <a:schemeClr val="accent4">
                    <a:lumMod val="50000"/>
                  </a:schemeClr>
                </a:solidFill>
              </a:rPr>
              <a:t>Eli Siskind</a:t>
            </a:r>
            <a:endParaRPr lang="en-US" dirty="0">
              <a:solidFill>
                <a:schemeClr val="accent4">
                  <a:lumMod val="50000"/>
                </a:schemeClr>
              </a:solidFill>
            </a:endParaRPr>
          </a:p>
        </p:txBody>
      </p:sp>
    </p:spTree>
    <p:extLst>
      <p:ext uri="{BB962C8B-B14F-4D97-AF65-F5344CB8AC3E}">
        <p14:creationId xmlns:p14="http://schemas.microsoft.com/office/powerpoint/2010/main" val="360680702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t>Requirements</a:t>
            </a:r>
          </a:p>
        </p:txBody>
      </p:sp>
      <p:sp>
        <p:nvSpPr>
          <p:cNvPr id="3" name="Text Placeholder 2"/>
          <p:cNvSpPr>
            <a:spLocks noGrp="1"/>
          </p:cNvSpPr>
          <p:nvPr>
            <p:ph idx="1"/>
          </p:nvPr>
        </p:nvSpPr>
        <p:spPr/>
        <p:txBody>
          <a:bodyPr>
            <a:normAutofit/>
          </a:bodyPr>
          <a:lstStyle/>
          <a:p>
            <a:pPr marL="457200" indent="-457200" algn="l">
              <a:buFont typeface="Arial" panose="020B0604020202020204" pitchFamily="34" charset="0"/>
              <a:buChar char="•"/>
            </a:pPr>
            <a:r>
              <a:rPr lang="en-US" b="0" dirty="0"/>
              <a:t>Interpret recipes into kitchen actions</a:t>
            </a:r>
          </a:p>
          <a:p>
            <a:pPr marL="457200" indent="-457200" algn="l">
              <a:buFont typeface="Arial" panose="020B0604020202020204" pitchFamily="34" charset="0"/>
              <a:buChar char="•"/>
            </a:pPr>
            <a:r>
              <a:rPr lang="en-US" b="0" dirty="0"/>
              <a:t>Provides visual/touch interface for interacting with system</a:t>
            </a:r>
          </a:p>
          <a:p>
            <a:pPr marL="457200" indent="-457200" algn="l">
              <a:buFont typeface="Arial" panose="020B0604020202020204" pitchFamily="34" charset="0"/>
              <a:buChar char="•"/>
            </a:pPr>
            <a:r>
              <a:rPr lang="en-US" b="0" dirty="0"/>
              <a:t>Can suggest recipes and shopping lists based on </a:t>
            </a:r>
            <a:r>
              <a:rPr lang="en-US" b="0" dirty="0" smtClean="0"/>
              <a:t>inventory</a:t>
            </a:r>
            <a:endParaRPr lang="en-US" b="0" dirty="0"/>
          </a:p>
        </p:txBody>
      </p:sp>
    </p:spTree>
    <p:extLst>
      <p:ext uri="{BB962C8B-B14F-4D97-AF65-F5344CB8AC3E}">
        <p14:creationId xmlns:p14="http://schemas.microsoft.com/office/powerpoint/2010/main" val="56544360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t>Implementation</a:t>
            </a:r>
          </a:p>
        </p:txBody>
      </p:sp>
      <p:sp>
        <p:nvSpPr>
          <p:cNvPr id="3" name="Text Placeholder 2"/>
          <p:cNvSpPr>
            <a:spLocks noGrp="1"/>
          </p:cNvSpPr>
          <p:nvPr>
            <p:ph type="body" sz="quarter" idx="14"/>
          </p:nvPr>
        </p:nvSpPr>
        <p:spPr/>
        <p:txBody>
          <a:bodyPr/>
          <a:lstStyle/>
          <a:p>
            <a:r>
              <a:rPr lang="en-US" dirty="0" smtClean="0"/>
              <a:t>Overview</a:t>
            </a:r>
            <a:endParaRPr lang="en-US" dirty="0"/>
          </a:p>
        </p:txBody>
      </p:sp>
      <p:sp>
        <p:nvSpPr>
          <p:cNvPr id="32" name="Text Placeholder 2"/>
          <p:cNvSpPr txBox="1">
            <a:spLocks/>
          </p:cNvSpPr>
          <p:nvPr/>
        </p:nvSpPr>
        <p:spPr>
          <a:xfrm>
            <a:off x="633315" y="2761343"/>
            <a:ext cx="7886700" cy="20496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Use </a:t>
            </a:r>
            <a:r>
              <a:rPr lang="en-US" b="0" dirty="0" err="1" smtClean="0"/>
              <a:t>Yummly</a:t>
            </a:r>
            <a:r>
              <a:rPr lang="en-US" b="0" dirty="0" smtClean="0"/>
              <a:t> API for recipe database, communicate via HTTP request and JSON objects</a:t>
            </a:r>
          </a:p>
          <a:p>
            <a:pPr marL="457200" indent="-457200" algn="l">
              <a:buFont typeface="Arial" panose="020B0604020202020204" pitchFamily="34" charset="0"/>
              <a:buChar char="•"/>
            </a:pPr>
            <a:r>
              <a:rPr lang="en-US" b="0" dirty="0" smtClean="0"/>
              <a:t>Use Java to write an android application</a:t>
            </a:r>
          </a:p>
        </p:txBody>
      </p:sp>
      <p:pic>
        <p:nvPicPr>
          <p:cNvPr id="4098" name="Picture 2" descr="http://www.yummly.com/wp-content/uploads/2013/04/yummly_logo_huge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6074" y="5041858"/>
            <a:ext cx="3221182" cy="119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2046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t>Implementation</a:t>
            </a:r>
          </a:p>
        </p:txBody>
      </p:sp>
      <p:sp>
        <p:nvSpPr>
          <p:cNvPr id="3" name="Text Placeholder 2"/>
          <p:cNvSpPr>
            <a:spLocks noGrp="1"/>
          </p:cNvSpPr>
          <p:nvPr>
            <p:ph type="body" sz="quarter" idx="14"/>
          </p:nvPr>
        </p:nvSpPr>
        <p:spPr/>
        <p:txBody>
          <a:bodyPr/>
          <a:lstStyle/>
          <a:p>
            <a:r>
              <a:rPr lang="en-US" dirty="0" smtClean="0"/>
              <a:t>Kitchen Actions</a:t>
            </a:r>
            <a:endParaRPr lang="en-US" dirty="0"/>
          </a:p>
        </p:txBody>
      </p:sp>
      <p:graphicFrame>
        <p:nvGraphicFramePr>
          <p:cNvPr id="4" name="Diagram 3"/>
          <p:cNvGraphicFramePr/>
          <p:nvPr>
            <p:extLst>
              <p:ext uri="{D42A27DB-BD31-4B8C-83A1-F6EECF244321}">
                <p14:modId xmlns:p14="http://schemas.microsoft.com/office/powerpoint/2010/main" val="144734857"/>
              </p:ext>
            </p:extLst>
          </p:nvPr>
        </p:nvGraphicFramePr>
        <p:xfrm>
          <a:off x="815314" y="2142958"/>
          <a:ext cx="751337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99044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b="1" dirty="0" smtClean="0"/>
              <a:t>Recipe Selector</a:t>
            </a:r>
            <a:endParaRPr lang="en-US" b="1" dirty="0"/>
          </a:p>
        </p:txBody>
      </p:sp>
      <p:grpSp>
        <p:nvGrpSpPr>
          <p:cNvPr id="5" name="Group 4"/>
          <p:cNvGrpSpPr/>
          <p:nvPr/>
        </p:nvGrpSpPr>
        <p:grpSpPr>
          <a:xfrm>
            <a:off x="498591" y="3039426"/>
            <a:ext cx="8156148" cy="3414522"/>
            <a:chOff x="321547" y="3009281"/>
            <a:chExt cx="8156148" cy="3414522"/>
          </a:xfrm>
        </p:grpSpPr>
        <p:grpSp>
          <p:nvGrpSpPr>
            <p:cNvPr id="28" name="Group 27"/>
            <p:cNvGrpSpPr/>
            <p:nvPr/>
          </p:nvGrpSpPr>
          <p:grpSpPr>
            <a:xfrm flipH="1">
              <a:off x="3551615" y="3019119"/>
              <a:ext cx="1487312" cy="3404684"/>
              <a:chOff x="5482964" y="3048847"/>
              <a:chExt cx="1487312" cy="3404684"/>
            </a:xfrm>
          </p:grpSpPr>
          <p:sp>
            <p:nvSpPr>
              <p:cNvPr id="21" name="Oval 20"/>
              <p:cNvSpPr/>
              <p:nvPr/>
            </p:nvSpPr>
            <p:spPr>
              <a:xfrm flipH="1">
                <a:off x="5997327" y="3048847"/>
                <a:ext cx="746079" cy="862148"/>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 name="connsiteX0" fmla="*/ 0 w 823400"/>
                  <a:gd name="connsiteY0" fmla="*/ 423176 h 871970"/>
                  <a:gd name="connsiteX1" fmla="*/ 405925 w 823400"/>
                  <a:gd name="connsiteY1" fmla="*/ 159 h 871970"/>
                  <a:gd name="connsiteX2" fmla="*/ 823400 w 823400"/>
                  <a:gd name="connsiteY2" fmla="*/ 457359 h 871970"/>
                  <a:gd name="connsiteX3" fmla="*/ 405925 w 823400"/>
                  <a:gd name="connsiteY3" fmla="*/ 871830 h 871970"/>
                  <a:gd name="connsiteX4" fmla="*/ 0 w 823400"/>
                  <a:gd name="connsiteY4" fmla="*/ 423176 h 871970"/>
                  <a:gd name="connsiteX0" fmla="*/ 0 w 803304"/>
                  <a:gd name="connsiteY0" fmla="*/ 423176 h 871970"/>
                  <a:gd name="connsiteX1" fmla="*/ 385829 w 803304"/>
                  <a:gd name="connsiteY1" fmla="*/ 159 h 871970"/>
                  <a:gd name="connsiteX2" fmla="*/ 803304 w 803304"/>
                  <a:gd name="connsiteY2" fmla="*/ 457359 h 871970"/>
                  <a:gd name="connsiteX3" fmla="*/ 385829 w 803304"/>
                  <a:gd name="connsiteY3" fmla="*/ 871830 h 871970"/>
                  <a:gd name="connsiteX4" fmla="*/ 0 w 803304"/>
                  <a:gd name="connsiteY4" fmla="*/ 423176 h 871970"/>
                  <a:gd name="connsiteX0" fmla="*/ 72 w 803376"/>
                  <a:gd name="connsiteY0" fmla="*/ 413057 h 861851"/>
                  <a:gd name="connsiteX1" fmla="*/ 416046 w 803376"/>
                  <a:gd name="connsiteY1" fmla="*/ 88 h 861851"/>
                  <a:gd name="connsiteX2" fmla="*/ 803376 w 803376"/>
                  <a:gd name="connsiteY2" fmla="*/ 447240 h 861851"/>
                  <a:gd name="connsiteX3" fmla="*/ 385901 w 803376"/>
                  <a:gd name="connsiteY3" fmla="*/ 861711 h 861851"/>
                  <a:gd name="connsiteX4" fmla="*/ 72 w 803376"/>
                  <a:gd name="connsiteY4" fmla="*/ 413057 h 861851"/>
                  <a:gd name="connsiteX0" fmla="*/ 72 w 803376"/>
                  <a:gd name="connsiteY0" fmla="*/ 413173 h 861967"/>
                  <a:gd name="connsiteX1" fmla="*/ 416046 w 803376"/>
                  <a:gd name="connsiteY1" fmla="*/ 204 h 861967"/>
                  <a:gd name="connsiteX2" fmla="*/ 803376 w 803376"/>
                  <a:gd name="connsiteY2" fmla="*/ 447356 h 861967"/>
                  <a:gd name="connsiteX3" fmla="*/ 385901 w 803376"/>
                  <a:gd name="connsiteY3" fmla="*/ 861827 h 861967"/>
                  <a:gd name="connsiteX4" fmla="*/ 72 w 803376"/>
                  <a:gd name="connsiteY4" fmla="*/ 413173 h 861967"/>
                  <a:gd name="connsiteX0" fmla="*/ 13 w 803317"/>
                  <a:gd name="connsiteY0" fmla="*/ 413173 h 861967"/>
                  <a:gd name="connsiteX1" fmla="*/ 375794 w 803317"/>
                  <a:gd name="connsiteY1" fmla="*/ 204 h 861967"/>
                  <a:gd name="connsiteX2" fmla="*/ 803317 w 803317"/>
                  <a:gd name="connsiteY2" fmla="*/ 447356 h 861967"/>
                  <a:gd name="connsiteX3" fmla="*/ 385842 w 803317"/>
                  <a:gd name="connsiteY3" fmla="*/ 861827 h 861967"/>
                  <a:gd name="connsiteX4" fmla="*/ 13 w 803317"/>
                  <a:gd name="connsiteY4" fmla="*/ 413173 h 861967"/>
                  <a:gd name="connsiteX0" fmla="*/ 11 w 743024"/>
                  <a:gd name="connsiteY0" fmla="*/ 483677 h 862104"/>
                  <a:gd name="connsiteX1" fmla="*/ 315501 w 743024"/>
                  <a:gd name="connsiteY1" fmla="*/ 370 h 862104"/>
                  <a:gd name="connsiteX2" fmla="*/ 743024 w 743024"/>
                  <a:gd name="connsiteY2" fmla="*/ 447522 h 862104"/>
                  <a:gd name="connsiteX3" fmla="*/ 325549 w 743024"/>
                  <a:gd name="connsiteY3" fmla="*/ 861993 h 862104"/>
                  <a:gd name="connsiteX4" fmla="*/ 11 w 743024"/>
                  <a:gd name="connsiteY4" fmla="*/ 483677 h 862104"/>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79" h="862148">
                    <a:moveTo>
                      <a:pt x="3066" y="483677"/>
                    </a:moveTo>
                    <a:cubicBezTo>
                      <a:pt x="-28754" y="269735"/>
                      <a:pt x="194721" y="6396"/>
                      <a:pt x="318556" y="370"/>
                    </a:cubicBezTo>
                    <a:cubicBezTo>
                      <a:pt x="442391" y="-5656"/>
                      <a:pt x="703350" y="58284"/>
                      <a:pt x="746079" y="447522"/>
                    </a:cubicBezTo>
                    <a:cubicBezTo>
                      <a:pt x="746079" y="700027"/>
                      <a:pt x="452439" y="855967"/>
                      <a:pt x="328604" y="861993"/>
                    </a:cubicBezTo>
                    <a:cubicBezTo>
                      <a:pt x="204769" y="868019"/>
                      <a:pt x="34886" y="697619"/>
                      <a:pt x="3066" y="483677"/>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6"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8609 w 17091"/>
                  <a:gd name="connsiteY1" fmla="*/ 1090080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5761" y="805220"/>
                      <a:pt x="8609" y="1090080"/>
                    </a:cubicBezTo>
                    <a:cubicBezTo>
                      <a:pt x="11457" y="1374940"/>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964" y="4095858"/>
                <a:ext cx="948585" cy="445018"/>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Lst>
                <a:ahLst/>
                <a:cxnLst>
                  <a:cxn ang="0">
                    <a:pos x="connsiteX0" y="connsiteY0"/>
                  </a:cxn>
                  <a:cxn ang="0">
                    <a:pos x="connsiteX1" y="connsiteY1"/>
                  </a:cxn>
                  <a:cxn ang="0">
                    <a:pos x="connsiteX2" y="connsiteY2"/>
                  </a:cxn>
                </a:cxnLst>
                <a:rect l="l" t="t" r="r" b="b"/>
                <a:pathLst>
                  <a:path w="2242439" h="650535">
                    <a:moveTo>
                      <a:pt x="2242439" y="0"/>
                    </a:moveTo>
                    <a:cubicBezTo>
                      <a:pt x="2003868" y="64093"/>
                      <a:pt x="1978506" y="619570"/>
                      <a:pt x="1604855" y="649480"/>
                    </a:cubicBezTo>
                    <a:cubicBezTo>
                      <a:pt x="1231204" y="679390"/>
                      <a:pt x="-29731" y="61958"/>
                      <a:pt x="535"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ular Callout 29"/>
            <p:cNvSpPr/>
            <p:nvPr/>
          </p:nvSpPr>
          <p:spPr>
            <a:xfrm>
              <a:off x="321547" y="3009281"/>
              <a:ext cx="2663472" cy="2062817"/>
            </a:xfrm>
            <a:prstGeom prst="wedgeRoundRectCallout">
              <a:avLst>
                <a:gd name="adj1" fmla="val 69377"/>
                <a:gd name="adj2" fmla="val -21074"/>
                <a:gd name="adj3" fmla="val 16667"/>
              </a:avLst>
            </a:prstGeom>
            <a:ln w="38100" cap="rnd">
              <a:round/>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Gill Sans MT" panose="020B0502020104020203" pitchFamily="34" charset="0"/>
                </a:rPr>
                <a:t>Sudo</a:t>
              </a:r>
              <a:r>
                <a:rPr lang="en-US" sz="2800" dirty="0" smtClean="0">
                  <a:latin typeface="Gill Sans MT" panose="020B0502020104020203" pitchFamily="34" charset="0"/>
                </a:rPr>
                <a:t> Chef, what can I make for dinner tonight?</a:t>
              </a:r>
              <a:endParaRPr lang="en-US" sz="2800" dirty="0">
                <a:latin typeface="Gill Sans MT" panose="020B0502020104020203" pitchFamily="34" charset="0"/>
              </a:endParaRPr>
            </a:p>
          </p:txBody>
        </p:sp>
        <p:grpSp>
          <p:nvGrpSpPr>
            <p:cNvPr id="3" name="Group 2"/>
            <p:cNvGrpSpPr/>
            <p:nvPr/>
          </p:nvGrpSpPr>
          <p:grpSpPr>
            <a:xfrm>
              <a:off x="5071064" y="3547067"/>
              <a:ext cx="480476" cy="863863"/>
              <a:chOff x="1426029" y="1690688"/>
              <a:chExt cx="2567473" cy="4616135"/>
            </a:xfrm>
            <a:scene3d>
              <a:camera prst="perspectiveContrastingLeftFacing">
                <a:rot lat="20169000" lon="3920077" rev="18009809"/>
              </a:camera>
              <a:lightRig rig="threePt" dir="t"/>
            </a:scene3d>
          </p:grpSpPr>
          <p:sp>
            <p:nvSpPr>
              <p:cNvPr id="19" name="Rounded Rectangle 18"/>
              <p:cNvSpPr/>
              <p:nvPr/>
            </p:nvSpPr>
            <p:spPr>
              <a:xfrm>
                <a:off x="1426029" y="1690688"/>
                <a:ext cx="2567473" cy="4616135"/>
              </a:xfrm>
              <a:prstGeom prst="roundRect">
                <a:avLst/>
              </a:prstGeom>
              <a:solidFill>
                <a:schemeClr val="tx1">
                  <a:lumMod val="75000"/>
                  <a:lumOff val="25000"/>
                </a:schemeClr>
              </a:solidFill>
              <a:sp3d>
                <a:bevelT w="69850" h="254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0" name="Rounded Rectangle 19"/>
              <p:cNvSpPr/>
              <p:nvPr/>
            </p:nvSpPr>
            <p:spPr>
              <a:xfrm>
                <a:off x="2378528" y="5992101"/>
                <a:ext cx="662473" cy="1306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2" name="Rectangle 21"/>
              <p:cNvSpPr/>
              <p:nvPr/>
            </p:nvSpPr>
            <p:spPr>
              <a:xfrm>
                <a:off x="1642188" y="2056429"/>
                <a:ext cx="2127379" cy="3655753"/>
              </a:xfrm>
              <a:prstGeom prst="rect">
                <a:avLst/>
              </a:prstGeom>
              <a:effectLst/>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err="1" smtClean="0"/>
                  <a:t>Sudo</a:t>
                </a:r>
                <a:r>
                  <a:rPr lang="en-US" sz="400" dirty="0" smtClean="0"/>
                  <a:t> Chef</a:t>
                </a:r>
              </a:p>
              <a:p>
                <a:pPr algn="ctr"/>
                <a:endParaRPr lang="en-US" sz="400" dirty="0"/>
              </a:p>
              <a:p>
                <a:pPr algn="ctr"/>
                <a:r>
                  <a:rPr lang="en-US" sz="400" dirty="0" smtClean="0"/>
                  <a:t>INVENTORY</a:t>
                </a:r>
              </a:p>
              <a:p>
                <a:pPr algn="ctr"/>
                <a:r>
                  <a:rPr lang="en-US" sz="400" dirty="0" smtClean="0"/>
                  <a:t>RECIPES</a:t>
                </a:r>
              </a:p>
              <a:p>
                <a:pPr algn="ctr"/>
                <a:r>
                  <a:rPr lang="en-US" sz="400" dirty="0" smtClean="0"/>
                  <a:t>SETTINGS</a:t>
                </a:r>
              </a:p>
              <a:p>
                <a:pPr algn="ctr"/>
                <a:r>
                  <a:rPr lang="en-US" sz="400" dirty="0" smtClean="0"/>
                  <a:t>HISTORY</a:t>
                </a:r>
              </a:p>
              <a:p>
                <a:pPr algn="ctr"/>
                <a:endParaRPr lang="en-US" sz="400" dirty="0"/>
              </a:p>
              <a:p>
                <a:pPr algn="ctr"/>
                <a:r>
                  <a:rPr lang="en-US" sz="400" dirty="0" smtClean="0"/>
                  <a:t>about</a:t>
                </a:r>
              </a:p>
            </p:txBody>
          </p:sp>
        </p:grpSp>
        <p:sp>
          <p:nvSpPr>
            <p:cNvPr id="23" name="Line Callout 1 (No Border) 22"/>
            <p:cNvSpPr/>
            <p:nvPr/>
          </p:nvSpPr>
          <p:spPr>
            <a:xfrm>
              <a:off x="6250411" y="3892580"/>
              <a:ext cx="2227284" cy="1492084"/>
            </a:xfrm>
            <a:prstGeom prst="callout1">
              <a:avLst>
                <a:gd name="adj1" fmla="val 42232"/>
                <a:gd name="adj2" fmla="val 492"/>
                <a:gd name="adj3" fmla="val 21434"/>
                <a:gd name="adj4" fmla="val -31810"/>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You have the right ingredients for Pad Thai!</a:t>
              </a:r>
              <a:endParaRPr lang="en-US" sz="2400" i="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142181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t>Implementation</a:t>
            </a:r>
          </a:p>
        </p:txBody>
      </p:sp>
      <p:sp>
        <p:nvSpPr>
          <p:cNvPr id="3" name="Text Placeholder 2"/>
          <p:cNvSpPr>
            <a:spLocks noGrp="1"/>
          </p:cNvSpPr>
          <p:nvPr>
            <p:ph type="body" sz="quarter" idx="14"/>
          </p:nvPr>
        </p:nvSpPr>
        <p:spPr/>
        <p:txBody>
          <a:bodyPr/>
          <a:lstStyle/>
          <a:p>
            <a:r>
              <a:rPr lang="en-US" dirty="0" smtClean="0"/>
              <a:t>Recipe Guidance System</a:t>
            </a:r>
            <a:endParaRPr lang="en-US" dirty="0"/>
          </a:p>
        </p:txBody>
      </p:sp>
      <p:grpSp>
        <p:nvGrpSpPr>
          <p:cNvPr id="66" name="Group 65"/>
          <p:cNvGrpSpPr/>
          <p:nvPr/>
        </p:nvGrpSpPr>
        <p:grpSpPr>
          <a:xfrm>
            <a:off x="703019" y="2831752"/>
            <a:ext cx="7737962" cy="3040636"/>
            <a:chOff x="719572" y="2831752"/>
            <a:chExt cx="7737962" cy="3040636"/>
          </a:xfrm>
        </p:grpSpPr>
        <p:sp>
          <p:nvSpPr>
            <p:cNvPr id="45" name="Rectangle 44"/>
            <p:cNvSpPr/>
            <p:nvPr/>
          </p:nvSpPr>
          <p:spPr>
            <a:xfrm>
              <a:off x="6344615" y="2831753"/>
              <a:ext cx="2112919" cy="2269637"/>
            </a:xfrm>
            <a:prstGeom prst="rect">
              <a:avLst/>
            </a:prstGeom>
            <a:ln>
              <a:solidFill>
                <a:schemeClr val="tx2"/>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Mobile Interface</a:t>
              </a:r>
              <a:endParaRPr lang="en-US" sz="1400" dirty="0">
                <a:solidFill>
                  <a:schemeClr val="tx1"/>
                </a:solidFill>
              </a:endParaRPr>
            </a:p>
          </p:txBody>
        </p:sp>
        <p:sp>
          <p:nvSpPr>
            <p:cNvPr id="5" name="Rectangle 4"/>
            <p:cNvSpPr/>
            <p:nvPr/>
          </p:nvSpPr>
          <p:spPr>
            <a:xfrm>
              <a:off x="3828358" y="2831753"/>
              <a:ext cx="2112919" cy="2269637"/>
            </a:xfrm>
            <a:prstGeom prst="rect">
              <a:avLst/>
            </a:prstGeom>
            <a:ln>
              <a:solidFill>
                <a:schemeClr val="tx2"/>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Recipe Parser</a:t>
              </a:r>
              <a:endParaRPr lang="en-US" sz="1400" dirty="0">
                <a:solidFill>
                  <a:schemeClr val="tx1"/>
                </a:solidFill>
              </a:endParaRPr>
            </a:p>
          </p:txBody>
        </p:sp>
        <p:sp>
          <p:nvSpPr>
            <p:cNvPr id="6" name="Rectangle 5"/>
            <p:cNvSpPr/>
            <p:nvPr/>
          </p:nvSpPr>
          <p:spPr>
            <a:xfrm>
              <a:off x="719572" y="2831752"/>
              <a:ext cx="2286000" cy="2269638"/>
            </a:xfrm>
            <a:prstGeom prst="rect">
              <a:avLst/>
            </a:prstGeom>
            <a:ln>
              <a:solidFill>
                <a:schemeClr val="tx2"/>
              </a:solidFill>
              <a:prstDash val="lgDash"/>
              <a:headEnd w="med" len="med"/>
            </a:ln>
          </p:spPr>
          <p:style>
            <a:lnRef idx="2">
              <a:schemeClr val="accent6"/>
            </a:lnRef>
            <a:fillRef idx="1">
              <a:schemeClr val="lt1"/>
            </a:fillRef>
            <a:effectRef idx="0">
              <a:schemeClr val="accent6"/>
            </a:effectRef>
            <a:fontRef idx="minor">
              <a:schemeClr val="dk1"/>
            </a:fontRef>
          </p:style>
          <p:txBody>
            <a:bodyPr rtlCol="0" anchor="b" anchorCtr="0"/>
            <a:lstStyle/>
            <a:p>
              <a:r>
                <a:rPr lang="en-US" sz="1400" dirty="0" smtClean="0">
                  <a:solidFill>
                    <a:schemeClr val="tx1"/>
                  </a:solidFill>
                </a:rPr>
                <a:t>Recipe Data</a:t>
              </a:r>
              <a:endParaRPr lang="en-US" sz="1400" dirty="0">
                <a:solidFill>
                  <a:schemeClr val="tx1"/>
                </a:solidFill>
              </a:endParaRPr>
            </a:p>
          </p:txBody>
        </p:sp>
        <p:sp>
          <p:nvSpPr>
            <p:cNvPr id="7" name="Rectangle 6"/>
            <p:cNvSpPr/>
            <p:nvPr/>
          </p:nvSpPr>
          <p:spPr>
            <a:xfrm>
              <a:off x="1086064" y="2975719"/>
              <a:ext cx="1501564" cy="472520"/>
            </a:xfrm>
            <a:prstGeom prst="rect">
              <a:avLst/>
            </a:prstGeom>
            <a:ln>
              <a:headEnd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smtClean="0"/>
                <a:t>Yummly</a:t>
              </a:r>
              <a:r>
                <a:rPr lang="en-US" sz="1400" dirty="0" smtClean="0"/>
                <a:t> API</a:t>
              </a:r>
              <a:endParaRPr lang="en-US" sz="1400" dirty="0"/>
            </a:p>
          </p:txBody>
        </p:sp>
        <p:sp>
          <p:nvSpPr>
            <p:cNvPr id="8" name="Rectangle 7"/>
            <p:cNvSpPr/>
            <p:nvPr/>
          </p:nvSpPr>
          <p:spPr>
            <a:xfrm>
              <a:off x="4191991" y="2975719"/>
              <a:ext cx="1501564"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Language Parser</a:t>
              </a:r>
              <a:endParaRPr lang="en-US" sz="1400" dirty="0"/>
            </a:p>
          </p:txBody>
        </p:sp>
        <p:sp>
          <p:nvSpPr>
            <p:cNvPr id="9" name="Rectangle 8"/>
            <p:cNvSpPr/>
            <p:nvPr/>
          </p:nvSpPr>
          <p:spPr>
            <a:xfrm>
              <a:off x="1008762" y="4180439"/>
              <a:ext cx="1645570" cy="472520"/>
            </a:xfrm>
            <a:prstGeom prst="rect">
              <a:avLst/>
            </a:prstGeom>
            <a:ln>
              <a:headEnd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Recipe Request</a:t>
              </a:r>
              <a:endParaRPr lang="en-US" sz="1400" dirty="0"/>
            </a:p>
          </p:txBody>
        </p:sp>
        <p:sp>
          <p:nvSpPr>
            <p:cNvPr id="10" name="Rectangle 9"/>
            <p:cNvSpPr/>
            <p:nvPr/>
          </p:nvSpPr>
          <p:spPr>
            <a:xfrm>
              <a:off x="4191991" y="4181857"/>
              <a:ext cx="1501564" cy="472520"/>
            </a:xfrm>
            <a:prstGeom prst="rect">
              <a:avLst/>
            </a:prstGeom>
            <a:ln>
              <a:head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Decision Making</a:t>
              </a:r>
              <a:endParaRPr lang="en-US" sz="1400" dirty="0"/>
            </a:p>
          </p:txBody>
        </p:sp>
        <p:cxnSp>
          <p:nvCxnSpPr>
            <p:cNvPr id="13" name="Straight Arrow Connector 12"/>
            <p:cNvCxnSpPr>
              <a:stCxn id="8" idx="2"/>
              <a:endCxn id="10" idx="0"/>
            </p:cNvCxnSpPr>
            <p:nvPr/>
          </p:nvCxnSpPr>
          <p:spPr>
            <a:xfrm>
              <a:off x="4942773" y="3448239"/>
              <a:ext cx="0" cy="733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7" idx="2"/>
            </p:cNvCxnSpPr>
            <p:nvPr/>
          </p:nvCxnSpPr>
          <p:spPr>
            <a:xfrm flipV="1">
              <a:off x="1831547" y="3448239"/>
              <a:ext cx="5299" cy="732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3"/>
              <a:endCxn id="8" idx="1"/>
            </p:cNvCxnSpPr>
            <p:nvPr/>
          </p:nvCxnSpPr>
          <p:spPr>
            <a:xfrm>
              <a:off x="2587628" y="3211979"/>
              <a:ext cx="160436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72359" y="3675839"/>
              <a:ext cx="881973" cy="276999"/>
            </a:xfrm>
            <a:prstGeom prst="rect">
              <a:avLst/>
            </a:prstGeom>
            <a:noFill/>
          </p:spPr>
          <p:txBody>
            <a:bodyPr wrap="none" rtlCol="0">
              <a:spAutoFit/>
            </a:bodyPr>
            <a:lstStyle/>
            <a:p>
              <a:r>
                <a:rPr lang="en-US" sz="1200" dirty="0" smtClean="0"/>
                <a:t>HTTP Req</a:t>
              </a:r>
              <a:r>
                <a:rPr lang="en-US" sz="1200" dirty="0"/>
                <a:t>.</a:t>
              </a:r>
            </a:p>
          </p:txBody>
        </p:sp>
        <p:sp>
          <p:nvSpPr>
            <p:cNvPr id="38" name="TextBox 37"/>
            <p:cNvSpPr txBox="1"/>
            <p:nvPr/>
          </p:nvSpPr>
          <p:spPr>
            <a:xfrm>
              <a:off x="3043682" y="3171240"/>
              <a:ext cx="713016" cy="276999"/>
            </a:xfrm>
            <a:prstGeom prst="rect">
              <a:avLst/>
            </a:prstGeom>
            <a:noFill/>
          </p:spPr>
          <p:txBody>
            <a:bodyPr wrap="none" rtlCol="0">
              <a:spAutoFit/>
            </a:bodyPr>
            <a:lstStyle/>
            <a:p>
              <a:r>
                <a:rPr lang="en-US" sz="1200" dirty="0" smtClean="0"/>
                <a:t>Text File</a:t>
              </a:r>
              <a:endParaRPr lang="en-US" sz="1200" dirty="0"/>
            </a:p>
          </p:txBody>
        </p:sp>
        <p:sp>
          <p:nvSpPr>
            <p:cNvPr id="44" name="Rectangle 43"/>
            <p:cNvSpPr/>
            <p:nvPr/>
          </p:nvSpPr>
          <p:spPr>
            <a:xfrm>
              <a:off x="6650292" y="2975719"/>
              <a:ext cx="1501564" cy="472520"/>
            </a:xfrm>
            <a:prstGeom prst="rect">
              <a:avLst/>
            </a:prstGeom>
            <a:ln>
              <a:headEnd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Push Notifications</a:t>
              </a:r>
              <a:endParaRPr lang="en-US" sz="1400" dirty="0"/>
            </a:p>
          </p:txBody>
        </p:sp>
        <p:sp>
          <p:nvSpPr>
            <p:cNvPr id="46" name="Rectangle 45"/>
            <p:cNvSpPr/>
            <p:nvPr/>
          </p:nvSpPr>
          <p:spPr>
            <a:xfrm>
              <a:off x="6650292" y="3596258"/>
              <a:ext cx="1501564" cy="472520"/>
            </a:xfrm>
            <a:prstGeom prst="rect">
              <a:avLst/>
            </a:prstGeom>
            <a:ln>
              <a:headEnd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Text Instructions</a:t>
              </a:r>
              <a:endParaRPr lang="en-US" sz="1400" dirty="0"/>
            </a:p>
          </p:txBody>
        </p:sp>
        <p:sp>
          <p:nvSpPr>
            <p:cNvPr id="47" name="Rectangle 46"/>
            <p:cNvSpPr/>
            <p:nvPr/>
          </p:nvSpPr>
          <p:spPr>
            <a:xfrm>
              <a:off x="5356671" y="5399379"/>
              <a:ext cx="1501564" cy="472520"/>
            </a:xfrm>
            <a:prstGeom prst="rect">
              <a:avLst/>
            </a:prstGeom>
            <a:solidFill>
              <a:schemeClr val="accent5">
                <a:lumMod val="20000"/>
                <a:lumOff val="80000"/>
              </a:schemeClr>
            </a:solidFill>
            <a:ln>
              <a:prstDash val="dash"/>
              <a:headEnd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chemeClr val="tx1"/>
                  </a:solidFill>
                </a:rPr>
                <a:t>Bluetooth Communication</a:t>
              </a:r>
              <a:endParaRPr lang="en-US" sz="1400" dirty="0">
                <a:solidFill>
                  <a:schemeClr val="tx1"/>
                </a:solidFill>
              </a:endParaRPr>
            </a:p>
          </p:txBody>
        </p:sp>
        <p:sp>
          <p:nvSpPr>
            <p:cNvPr id="48" name="Rectangle 47"/>
            <p:cNvSpPr/>
            <p:nvPr/>
          </p:nvSpPr>
          <p:spPr>
            <a:xfrm>
              <a:off x="6650292" y="4277123"/>
              <a:ext cx="1501564" cy="472520"/>
            </a:xfrm>
            <a:prstGeom prst="rect">
              <a:avLst/>
            </a:prstGeom>
            <a:ln>
              <a:headEnd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Text to Speech</a:t>
              </a:r>
              <a:endParaRPr lang="en-US" sz="1400" dirty="0"/>
            </a:p>
          </p:txBody>
        </p:sp>
        <p:sp>
          <p:nvSpPr>
            <p:cNvPr id="50" name="Rectangle 49"/>
            <p:cNvSpPr/>
            <p:nvPr/>
          </p:nvSpPr>
          <p:spPr>
            <a:xfrm>
              <a:off x="2690427" y="5399868"/>
              <a:ext cx="1501564" cy="472520"/>
            </a:xfrm>
            <a:prstGeom prst="rect">
              <a:avLst/>
            </a:prstGeom>
            <a:solidFill>
              <a:schemeClr val="accent5">
                <a:lumMod val="20000"/>
                <a:lumOff val="80000"/>
              </a:schemeClr>
            </a:solidFill>
            <a:ln>
              <a:prstDash val="dash"/>
              <a:headEnd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chemeClr val="tx1"/>
                  </a:solidFill>
                </a:rPr>
                <a:t>Voice Commands</a:t>
              </a:r>
              <a:endParaRPr lang="en-US" sz="1400" dirty="0">
                <a:solidFill>
                  <a:schemeClr val="tx1"/>
                </a:solidFill>
              </a:endParaRPr>
            </a:p>
          </p:txBody>
        </p:sp>
        <p:cxnSp>
          <p:nvCxnSpPr>
            <p:cNvPr id="52" name="Elbow Connector 51"/>
            <p:cNvCxnSpPr>
              <a:stCxn id="50" idx="0"/>
              <a:endCxn id="10" idx="1"/>
            </p:cNvCxnSpPr>
            <p:nvPr/>
          </p:nvCxnSpPr>
          <p:spPr>
            <a:xfrm rot="5400000" flipH="1" flipV="1">
              <a:off x="3325725" y="4533602"/>
              <a:ext cx="981751" cy="7507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0" idx="3"/>
              <a:endCxn id="44" idx="1"/>
            </p:cNvCxnSpPr>
            <p:nvPr/>
          </p:nvCxnSpPr>
          <p:spPr>
            <a:xfrm flipV="1">
              <a:off x="5693555" y="3211979"/>
              <a:ext cx="956737" cy="120613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0" idx="3"/>
              <a:endCxn id="46" idx="1"/>
            </p:cNvCxnSpPr>
            <p:nvPr/>
          </p:nvCxnSpPr>
          <p:spPr>
            <a:xfrm flipV="1">
              <a:off x="5693555" y="3832518"/>
              <a:ext cx="956737" cy="58559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0" idx="3"/>
            </p:cNvCxnSpPr>
            <p:nvPr/>
          </p:nvCxnSpPr>
          <p:spPr>
            <a:xfrm>
              <a:off x="5693555" y="4418117"/>
              <a:ext cx="956737" cy="9245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endCxn id="47" idx="0"/>
            </p:cNvCxnSpPr>
            <p:nvPr/>
          </p:nvCxnSpPr>
          <p:spPr>
            <a:xfrm rot="16200000" flipH="1">
              <a:off x="5409164" y="4701090"/>
              <a:ext cx="982680" cy="413898"/>
            </a:xfrm>
            <a:prstGeom prst="bentConnector3">
              <a:avLst>
                <a:gd name="adj1" fmla="val -199"/>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2161" y="3643760"/>
              <a:ext cx="1169551" cy="276999"/>
            </a:xfrm>
            <a:prstGeom prst="rect">
              <a:avLst/>
            </a:prstGeom>
            <a:noFill/>
          </p:spPr>
          <p:txBody>
            <a:bodyPr wrap="none" rtlCol="0">
              <a:spAutoFit/>
            </a:bodyPr>
            <a:lstStyle/>
            <a:p>
              <a:r>
                <a:rPr lang="en-US" sz="1200" dirty="0" smtClean="0"/>
                <a:t>Kitchen Actions</a:t>
              </a:r>
              <a:endParaRPr lang="en-US" sz="1200" dirty="0"/>
            </a:p>
          </p:txBody>
        </p:sp>
      </p:grpSp>
    </p:spTree>
    <p:extLst>
      <p:ext uri="{BB962C8B-B14F-4D97-AF65-F5344CB8AC3E}">
        <p14:creationId xmlns:p14="http://schemas.microsoft.com/office/powerpoint/2010/main" val="2465902420"/>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Alternatives</a:t>
            </a:r>
            <a:endParaRPr lang="en-US" dirty="0"/>
          </a:p>
        </p:txBody>
      </p:sp>
      <p:sp>
        <p:nvSpPr>
          <p:cNvPr id="3" name="Text Placeholder 2"/>
          <p:cNvSpPr>
            <a:spLocks noGrp="1"/>
          </p:cNvSpPr>
          <p:nvPr>
            <p:ph idx="1"/>
          </p:nvPr>
        </p:nvSpPr>
        <p:spPr/>
        <p:txBody>
          <a:bodyPr>
            <a:normAutofit/>
          </a:bodyPr>
          <a:lstStyle/>
          <a:p>
            <a:pPr marL="457200" indent="-457200" algn="l">
              <a:buFont typeface="Arial" panose="020B0604020202020204" pitchFamily="34" charset="0"/>
              <a:buChar char="•"/>
            </a:pPr>
            <a:r>
              <a:rPr lang="en-US" b="0" dirty="0"/>
              <a:t>Web </a:t>
            </a:r>
            <a:r>
              <a:rPr lang="en-US" b="0" dirty="0" smtClean="0"/>
              <a:t>application </a:t>
            </a:r>
            <a:r>
              <a:rPr lang="en-US" b="0" dirty="0"/>
              <a:t>+ external database instead of mobile </a:t>
            </a:r>
            <a:r>
              <a:rPr lang="en-US" b="0" dirty="0" smtClean="0"/>
              <a:t>application</a:t>
            </a:r>
            <a:endParaRPr lang="en-US" b="0" dirty="0"/>
          </a:p>
          <a:p>
            <a:pPr marL="457200" indent="-457200" algn="l">
              <a:buFont typeface="Arial" panose="020B0604020202020204" pitchFamily="34" charset="0"/>
              <a:buChar char="•"/>
            </a:pPr>
            <a:r>
              <a:rPr lang="en-US" b="0" dirty="0" err="1"/>
              <a:t>Edamam</a:t>
            </a:r>
            <a:r>
              <a:rPr lang="en-US" b="0" dirty="0"/>
              <a:t> API instead of </a:t>
            </a:r>
            <a:r>
              <a:rPr lang="en-US" b="0" dirty="0" err="1"/>
              <a:t>Yummly</a:t>
            </a:r>
            <a:endParaRPr lang="en-US" b="0" dirty="0"/>
          </a:p>
        </p:txBody>
      </p:sp>
      <p:pic>
        <p:nvPicPr>
          <p:cNvPr id="3074" name="Picture 2" descr="http://cdn.appstorm.net/ipad.appstorm.net/authors/jessotoole/Edamam-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40012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1585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t>MDR Deliverables &amp; Challenges</a:t>
            </a:r>
          </a:p>
        </p:txBody>
      </p:sp>
      <p:sp>
        <p:nvSpPr>
          <p:cNvPr id="5" name="Text Placeholder 4"/>
          <p:cNvSpPr>
            <a:spLocks noGrp="1"/>
          </p:cNvSpPr>
          <p:nvPr>
            <p:ph type="body" sz="quarter" idx="14"/>
          </p:nvPr>
        </p:nvSpPr>
        <p:spPr/>
        <p:txBody>
          <a:bodyPr>
            <a:normAutofit lnSpcReduction="10000"/>
          </a:bodyPr>
          <a:lstStyle/>
          <a:p>
            <a:r>
              <a:rPr lang="en-US" dirty="0" smtClean="0"/>
              <a:t>MDR Deliverables</a:t>
            </a:r>
            <a:endParaRPr lang="en-US" dirty="0"/>
          </a:p>
        </p:txBody>
      </p:sp>
      <p:sp>
        <p:nvSpPr>
          <p:cNvPr id="3" name="Text Placeholder 2"/>
          <p:cNvSpPr>
            <a:spLocks noGrp="1"/>
          </p:cNvSpPr>
          <p:nvPr>
            <p:ph sz="quarter" idx="16"/>
          </p:nvPr>
        </p:nvSpPr>
        <p:spPr/>
        <p:txBody>
          <a:bodyPr>
            <a:normAutofit fontScale="92500" lnSpcReduction="20000"/>
          </a:bodyPr>
          <a:lstStyle/>
          <a:p>
            <a:pPr marL="457200" indent="-457200" algn="l">
              <a:buFont typeface="Arial" panose="020B0604020202020204" pitchFamily="34" charset="0"/>
              <a:buChar char="•"/>
            </a:pPr>
            <a:r>
              <a:rPr lang="en-US" b="0" dirty="0" smtClean="0"/>
              <a:t>Application GUI </a:t>
            </a:r>
            <a:r>
              <a:rPr lang="en-US" b="0" dirty="0"/>
              <a:t>prototype</a:t>
            </a:r>
          </a:p>
          <a:p>
            <a:pPr marL="457200" indent="-457200" algn="l">
              <a:buFont typeface="Arial" panose="020B0604020202020204" pitchFamily="34" charset="0"/>
              <a:buChar char="•"/>
            </a:pPr>
            <a:r>
              <a:rPr lang="en-US" dirty="0" smtClean="0"/>
              <a:t>Parse a test recipe with examples of each type of kitchen action</a:t>
            </a:r>
            <a:endParaRPr lang="en-US" b="0" dirty="0" smtClean="0"/>
          </a:p>
          <a:p>
            <a:pPr marL="457200" indent="-457200" algn="l">
              <a:buFont typeface="Arial" panose="020B0604020202020204" pitchFamily="34" charset="0"/>
              <a:buChar char="•"/>
            </a:pPr>
            <a:r>
              <a:rPr lang="en-US" dirty="0" smtClean="0"/>
              <a:t>Be able to access a recipe based on ingredients using </a:t>
            </a:r>
            <a:r>
              <a:rPr lang="en-US" dirty="0" err="1" smtClean="0"/>
              <a:t>Yummly</a:t>
            </a:r>
            <a:r>
              <a:rPr lang="en-US" dirty="0" smtClean="0"/>
              <a:t> API</a:t>
            </a:r>
            <a:endParaRPr lang="en-US" b="0" dirty="0"/>
          </a:p>
        </p:txBody>
      </p:sp>
      <p:sp>
        <p:nvSpPr>
          <p:cNvPr id="6" name="Text Placeholder 5"/>
          <p:cNvSpPr>
            <a:spLocks noGrp="1"/>
          </p:cNvSpPr>
          <p:nvPr>
            <p:ph type="body" sz="quarter" idx="17"/>
          </p:nvPr>
        </p:nvSpPr>
        <p:spPr/>
        <p:txBody>
          <a:bodyPr>
            <a:normAutofit lnSpcReduction="10000"/>
          </a:bodyPr>
          <a:lstStyle/>
          <a:p>
            <a:r>
              <a:rPr lang="en-US" dirty="0" smtClean="0"/>
              <a:t>Challenges</a:t>
            </a:r>
            <a:endParaRPr lang="en-US" dirty="0"/>
          </a:p>
        </p:txBody>
      </p:sp>
      <p:sp>
        <p:nvSpPr>
          <p:cNvPr id="7" name="Content Placeholder 6"/>
          <p:cNvSpPr>
            <a:spLocks noGrp="1"/>
          </p:cNvSpPr>
          <p:nvPr>
            <p:ph sz="quarter" idx="18"/>
          </p:nvPr>
        </p:nvSpPr>
        <p:spPr>
          <a:xfrm>
            <a:off x="633413" y="4977034"/>
            <a:ext cx="7886602" cy="1569240"/>
          </a:xfrm>
        </p:spPr>
        <p:txBody>
          <a:bodyPr>
            <a:normAutofit fontScale="92500" lnSpcReduction="20000"/>
          </a:bodyPr>
          <a:lstStyle/>
          <a:p>
            <a:pPr marL="457200" indent="-457200"/>
            <a:r>
              <a:rPr lang="en-US" dirty="0"/>
              <a:t>Interpreting </a:t>
            </a:r>
            <a:r>
              <a:rPr lang="en-US" dirty="0" err="1"/>
              <a:t>Yummly</a:t>
            </a:r>
            <a:r>
              <a:rPr lang="en-US" dirty="0"/>
              <a:t> output with natural language processing</a:t>
            </a:r>
          </a:p>
          <a:p>
            <a:pPr marL="457200" indent="-457200"/>
            <a:r>
              <a:rPr lang="en-US" dirty="0"/>
              <a:t>Finding recipes when few ingredients in inventory</a:t>
            </a:r>
          </a:p>
          <a:p>
            <a:pPr marL="457200" indent="-457200"/>
            <a:r>
              <a:rPr lang="en-US" dirty="0"/>
              <a:t>Interfacing with other </a:t>
            </a:r>
            <a:r>
              <a:rPr lang="en-US" dirty="0" smtClean="0"/>
              <a:t>modules</a:t>
            </a:r>
            <a:endParaRPr lang="en-US" dirty="0"/>
          </a:p>
        </p:txBody>
      </p:sp>
    </p:spTree>
    <p:extLst>
      <p:ext uri="{BB962C8B-B14F-4D97-AF65-F5344CB8AC3E}">
        <p14:creationId xmlns:p14="http://schemas.microsoft.com/office/powerpoint/2010/main" val="1854064722"/>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5"/>
                </a:solidFill>
              </a:rPr>
              <a:t>Conclusion</a:t>
            </a:r>
            <a:endParaRPr lang="en-US" dirty="0">
              <a:solidFill>
                <a:schemeClr val="accent5"/>
              </a:solidFill>
            </a:endParaRPr>
          </a:p>
        </p:txBody>
      </p:sp>
    </p:spTree>
    <p:extLst>
      <p:ext uri="{BB962C8B-B14F-4D97-AF65-F5344CB8AC3E}">
        <p14:creationId xmlns:p14="http://schemas.microsoft.com/office/powerpoint/2010/main" val="158829285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MDR Deliverables</a:t>
            </a:r>
            <a:endParaRPr lang="en-US" dirty="0"/>
          </a:p>
        </p:txBody>
      </p:sp>
      <p:sp>
        <p:nvSpPr>
          <p:cNvPr id="2" name="Content Placeholder 1"/>
          <p:cNvSpPr>
            <a:spLocks noGrp="1"/>
          </p:cNvSpPr>
          <p:nvPr>
            <p:ph idx="1"/>
          </p:nvPr>
        </p:nvSpPr>
        <p:spPr/>
        <p:txBody>
          <a:bodyPr/>
          <a:lstStyle/>
          <a:p>
            <a:r>
              <a:rPr lang="en-US" dirty="0" smtClean="0"/>
              <a:t>Digitally controlled hot plate</a:t>
            </a:r>
          </a:p>
          <a:p>
            <a:r>
              <a:rPr lang="en-US" dirty="0" smtClean="0"/>
              <a:t>Standard handshake via Bluetooth between tablet and microcontroller hub</a:t>
            </a:r>
          </a:p>
          <a:p>
            <a:r>
              <a:rPr lang="en-US" dirty="0" smtClean="0"/>
              <a:t>Bar code module up and running</a:t>
            </a:r>
          </a:p>
          <a:p>
            <a:r>
              <a:rPr lang="en-US" dirty="0" smtClean="0"/>
              <a:t>GUI prototype and basic recipe parsing</a:t>
            </a:r>
            <a:endParaRPr lang="en-US" dirty="0"/>
          </a:p>
        </p:txBody>
      </p:sp>
    </p:spTree>
    <p:extLst>
      <p:ext uri="{BB962C8B-B14F-4D97-AF65-F5344CB8AC3E}">
        <p14:creationId xmlns:p14="http://schemas.microsoft.com/office/powerpoint/2010/main" val="2009131695"/>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5"/>
                </a:solidFill>
              </a:rPr>
              <a:t>Questions?</a:t>
            </a:r>
            <a:endParaRPr lang="en-US" dirty="0">
              <a:solidFill>
                <a:schemeClr val="accent5"/>
              </a:solidFill>
            </a:endParaRPr>
          </a:p>
        </p:txBody>
      </p:sp>
    </p:spTree>
    <p:extLst>
      <p:ext uri="{BB962C8B-B14F-4D97-AF65-F5344CB8AC3E}">
        <p14:creationId xmlns:p14="http://schemas.microsoft.com/office/powerpoint/2010/main" val="3470106399"/>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Communication</a:t>
            </a:r>
            <a:endParaRPr lang="en-US" dirty="0"/>
          </a:p>
        </p:txBody>
      </p:sp>
      <p:sp>
        <p:nvSpPr>
          <p:cNvPr id="3" name="Text Placeholder 2"/>
          <p:cNvSpPr>
            <a:spLocks noGrp="1"/>
          </p:cNvSpPr>
          <p:nvPr>
            <p:ph type="body" sz="quarter" idx="14"/>
          </p:nvPr>
        </p:nvSpPr>
        <p:spPr/>
        <p:txBody>
          <a:bodyPr/>
          <a:lstStyle/>
          <a:p>
            <a:r>
              <a:rPr lang="en-US" dirty="0" smtClean="0"/>
              <a:t>Bluetooth Protocol</a:t>
            </a:r>
            <a:endParaRPr lang="en-US" dirty="0"/>
          </a:p>
        </p:txBody>
      </p:sp>
      <p:pic>
        <p:nvPicPr>
          <p:cNvPr id="4" name="Picture 3"/>
          <p:cNvPicPr>
            <a:picLocks noChangeAspect="1"/>
          </p:cNvPicPr>
          <p:nvPr/>
        </p:nvPicPr>
        <p:blipFill rotWithShape="1">
          <a:blip r:embed="rId2" cstate="print"/>
          <a:srcRect l="48903" t="9111" r="10366" b="46317"/>
          <a:stretch/>
        </p:blipFill>
        <p:spPr>
          <a:xfrm>
            <a:off x="886585" y="3190875"/>
            <a:ext cx="8157306" cy="2857500"/>
          </a:xfrm>
          <a:prstGeom prst="rect">
            <a:avLst/>
          </a:prstGeom>
        </p:spPr>
      </p:pic>
    </p:spTree>
    <p:extLst>
      <p:ext uri="{BB962C8B-B14F-4D97-AF65-F5344CB8AC3E}">
        <p14:creationId xmlns:p14="http://schemas.microsoft.com/office/powerpoint/2010/main" val="39940432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smtClean="0">
                <a:solidFill>
                  <a:prstClr val="white"/>
                </a:solidFill>
              </a:rPr>
              <a:t>UPC-A format</a:t>
            </a:r>
            <a:endParaRPr lang="en-US" sz="6000" dirty="0"/>
          </a:p>
        </p:txBody>
      </p:sp>
      <p:sp>
        <p:nvSpPr>
          <p:cNvPr id="3" name="Text Placeholder 2"/>
          <p:cNvSpPr>
            <a:spLocks noGrp="1"/>
          </p:cNvSpPr>
          <p:nvPr>
            <p:ph type="body" sz="quarter" idx="14"/>
          </p:nvPr>
        </p:nvSpPr>
        <p:spPr/>
        <p:txBody>
          <a:bodyPr/>
          <a:lstStyle/>
          <a:p>
            <a:endParaRPr lang="en-US" dirty="0"/>
          </a:p>
        </p:txBody>
      </p:sp>
      <p:sp>
        <p:nvSpPr>
          <p:cNvPr id="32" name="Text Placeholder 2"/>
          <p:cNvSpPr txBox="1">
            <a:spLocks/>
          </p:cNvSpPr>
          <p:nvPr/>
        </p:nvSpPr>
        <p:spPr>
          <a:xfrm>
            <a:off x="633315" y="2643187"/>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b="0" dirty="0" smtClean="0"/>
          </a:p>
          <a:p>
            <a:pPr marL="457200" indent="-457200" algn="l">
              <a:buFont typeface="Arial" panose="020B0604020202020204" pitchFamily="34" charset="0"/>
              <a:buChar char="•"/>
            </a:pPr>
            <a:endParaRPr lang="en-US" b="0" dirty="0"/>
          </a:p>
          <a:p>
            <a:pPr marL="457200" indent="-457200" algn="l">
              <a:buFont typeface="Arial" panose="020B0604020202020204" pitchFamily="34" charset="0"/>
              <a:buChar char="•"/>
            </a:pPr>
            <a:endParaRPr lang="en-US" b="0" dirty="0"/>
          </a:p>
        </p:txBody>
      </p:sp>
      <p:pic>
        <p:nvPicPr>
          <p:cNvPr id="105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27" y="2922404"/>
            <a:ext cx="8121276" cy="33567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8155355"/>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smtClean="0">
                <a:solidFill>
                  <a:prstClr val="white"/>
                </a:solidFill>
              </a:rPr>
              <a:t>Sphinx</a:t>
            </a:r>
            <a:endParaRPr lang="en-US" sz="6000" dirty="0"/>
          </a:p>
        </p:txBody>
      </p:sp>
      <p:sp>
        <p:nvSpPr>
          <p:cNvPr id="3" name="Text Placeholder 2"/>
          <p:cNvSpPr>
            <a:spLocks noGrp="1"/>
          </p:cNvSpPr>
          <p:nvPr>
            <p:ph type="body" sz="quarter" idx="14"/>
          </p:nvPr>
        </p:nvSpPr>
        <p:spPr/>
        <p:txBody>
          <a:bodyPr/>
          <a:lstStyle/>
          <a:p>
            <a:r>
              <a:rPr lang="en-US" dirty="0" smtClean="0"/>
              <a:t>Voice Recognition</a:t>
            </a:r>
            <a:endParaRPr lang="en-US" dirty="0"/>
          </a:p>
        </p:txBody>
      </p:sp>
      <p:sp>
        <p:nvSpPr>
          <p:cNvPr id="32" name="Text Placeholder 2"/>
          <p:cNvSpPr txBox="1">
            <a:spLocks/>
          </p:cNvSpPr>
          <p:nvPr/>
        </p:nvSpPr>
        <p:spPr>
          <a:xfrm>
            <a:off x="633315" y="2643187"/>
            <a:ext cx="7886700" cy="39152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b="0" dirty="0" smtClean="0"/>
              <a:t>Use grammar language model: Java Speech Grammar </a:t>
            </a:r>
            <a:r>
              <a:rPr lang="en-US" b="0" dirty="0"/>
              <a:t>Format</a:t>
            </a:r>
          </a:p>
          <a:p>
            <a:pPr marL="457200" indent="-457200" algn="l">
              <a:buFont typeface="Arial" panose="020B0604020202020204" pitchFamily="34" charset="0"/>
              <a:buChar char="•"/>
            </a:pPr>
            <a:r>
              <a:rPr lang="en-US" b="0" dirty="0"/>
              <a:t>Statistical Language Model</a:t>
            </a:r>
          </a:p>
          <a:p>
            <a:pPr marL="457200" indent="-457200" algn="l">
              <a:buFont typeface="Arial" panose="020B0604020202020204" pitchFamily="34" charset="0"/>
              <a:buChar char="•"/>
            </a:pPr>
            <a:endParaRPr lang="en-US" b="0" dirty="0" smtClean="0"/>
          </a:p>
          <a:p>
            <a:pPr marL="457200" indent="-457200" algn="l">
              <a:buFont typeface="Arial" panose="020B0604020202020204" pitchFamily="34" charset="0"/>
              <a:buChar char="•"/>
            </a:pPr>
            <a:endParaRPr lang="en-US" b="0" dirty="0"/>
          </a:p>
          <a:p>
            <a:pPr marL="457200" indent="-457200" algn="l">
              <a:buFont typeface="Arial" panose="020B0604020202020204" pitchFamily="34" charset="0"/>
              <a:buChar char="•"/>
            </a:pPr>
            <a:endParaRPr lang="en-US" b="0" dirty="0"/>
          </a:p>
        </p:txBody>
      </p:sp>
      <p:pic>
        <p:nvPicPr>
          <p:cNvPr id="8" name="Picture 7"/>
          <p:cNvPicPr/>
          <p:nvPr/>
        </p:nvPicPr>
        <p:blipFill>
          <a:blip r:embed="rId3" cstate="print"/>
          <a:stretch>
            <a:fillRect/>
          </a:stretch>
        </p:blipFill>
        <p:spPr>
          <a:xfrm>
            <a:off x="2231900" y="4314825"/>
            <a:ext cx="4118100" cy="2243590"/>
          </a:xfrm>
          <a:prstGeom prst="rect">
            <a:avLst/>
          </a:prstGeom>
          <a:ln>
            <a:noFill/>
          </a:ln>
        </p:spPr>
      </p:pic>
    </p:spTree>
    <p:extLst>
      <p:ext uri="{BB962C8B-B14F-4D97-AF65-F5344CB8AC3E}">
        <p14:creationId xmlns:p14="http://schemas.microsoft.com/office/powerpoint/2010/main" val="1313703623"/>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dirty="0" err="1" smtClean="0"/>
              <a:t>Yummly</a:t>
            </a:r>
            <a:endParaRPr lang="en-US" dirty="0"/>
          </a:p>
        </p:txBody>
      </p:sp>
      <p:sp>
        <p:nvSpPr>
          <p:cNvPr id="3" name="Text Placeholder 2"/>
          <p:cNvSpPr>
            <a:spLocks noGrp="1"/>
          </p:cNvSpPr>
          <p:nvPr>
            <p:ph idx="1"/>
          </p:nvPr>
        </p:nvSpPr>
        <p:spPr/>
        <p:txBody>
          <a:bodyPr/>
          <a:lstStyle/>
          <a:p>
            <a:r>
              <a:rPr lang="en-US" dirty="0" smtClean="0"/>
              <a:t>Two API calls</a:t>
            </a:r>
          </a:p>
          <a:p>
            <a:pPr lvl="1"/>
            <a:r>
              <a:rPr lang="en-US" dirty="0" smtClean="0"/>
              <a:t>Search recipes</a:t>
            </a:r>
          </a:p>
          <a:p>
            <a:pPr lvl="1"/>
            <a:r>
              <a:rPr lang="en-US" dirty="0" smtClean="0"/>
              <a:t>Get recipe</a:t>
            </a:r>
          </a:p>
          <a:p>
            <a:r>
              <a:rPr lang="en-US" dirty="0" smtClean="0"/>
              <a:t>Supports </a:t>
            </a:r>
            <a:r>
              <a:rPr lang="en-US" dirty="0" err="1" smtClean="0"/>
              <a:t>ANDing</a:t>
            </a:r>
            <a:r>
              <a:rPr lang="en-US" dirty="0" smtClean="0"/>
              <a:t> or </a:t>
            </a:r>
            <a:r>
              <a:rPr lang="en-US" dirty="0" err="1" smtClean="0"/>
              <a:t>ORing</a:t>
            </a:r>
            <a:r>
              <a:rPr lang="en-US" dirty="0" smtClean="0"/>
              <a:t> terms</a:t>
            </a:r>
          </a:p>
          <a:p>
            <a:r>
              <a:rPr lang="en-US" dirty="0" smtClean="0"/>
              <a:t>Returns JSON objects with mul</a:t>
            </a:r>
            <a:r>
              <a:rPr lang="en-US" dirty="0" smtClean="0"/>
              <a:t>tiple fields</a:t>
            </a:r>
          </a:p>
          <a:p>
            <a:pPr lvl="1"/>
            <a:r>
              <a:rPr lang="en-US" dirty="0" smtClean="0"/>
              <a:t>Ingredients</a:t>
            </a:r>
          </a:p>
          <a:p>
            <a:pPr lvl="1"/>
            <a:r>
              <a:rPr lang="en-US" dirty="0" smtClean="0"/>
              <a:t>Allergens</a:t>
            </a:r>
          </a:p>
          <a:p>
            <a:pPr lvl="1"/>
            <a:r>
              <a:rPr lang="en-US" dirty="0" smtClean="0"/>
              <a:t>Source and attribution information</a:t>
            </a:r>
          </a:p>
          <a:p>
            <a:pPr lvl="1"/>
            <a:r>
              <a:rPr lang="en-US" dirty="0" smtClean="0"/>
              <a:t>Prep time</a:t>
            </a:r>
          </a:p>
          <a:p>
            <a:pPr lvl="1"/>
            <a:r>
              <a:rPr lang="en-US" dirty="0" smtClean="0"/>
              <a:t>Number </a:t>
            </a:r>
            <a:r>
              <a:rPr lang="en-US" smtClean="0"/>
              <a:t>of servings</a:t>
            </a:r>
            <a:endParaRPr lang="en-US" dirty="0"/>
          </a:p>
        </p:txBody>
      </p:sp>
    </p:spTree>
    <p:extLst>
      <p:ext uri="{BB962C8B-B14F-4D97-AF65-F5344CB8AC3E}">
        <p14:creationId xmlns:p14="http://schemas.microsoft.com/office/powerpoint/2010/main" val="36596182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b="1" dirty="0" smtClean="0"/>
              <a:t>Recipe Selector</a:t>
            </a:r>
            <a:endParaRPr lang="en-US" b="1" dirty="0"/>
          </a:p>
        </p:txBody>
      </p:sp>
      <p:grpSp>
        <p:nvGrpSpPr>
          <p:cNvPr id="5" name="Group 4"/>
          <p:cNvGrpSpPr/>
          <p:nvPr/>
        </p:nvGrpSpPr>
        <p:grpSpPr>
          <a:xfrm>
            <a:off x="498591" y="3039426"/>
            <a:ext cx="8156148" cy="3414522"/>
            <a:chOff x="321547" y="3009281"/>
            <a:chExt cx="8156148" cy="3414522"/>
          </a:xfrm>
        </p:grpSpPr>
        <p:grpSp>
          <p:nvGrpSpPr>
            <p:cNvPr id="28" name="Group 27"/>
            <p:cNvGrpSpPr/>
            <p:nvPr/>
          </p:nvGrpSpPr>
          <p:grpSpPr>
            <a:xfrm flipH="1">
              <a:off x="3551615" y="3019119"/>
              <a:ext cx="1487312" cy="3404684"/>
              <a:chOff x="5482964" y="3048847"/>
              <a:chExt cx="1487312" cy="3404684"/>
            </a:xfrm>
          </p:grpSpPr>
          <p:sp>
            <p:nvSpPr>
              <p:cNvPr id="21" name="Oval 20"/>
              <p:cNvSpPr/>
              <p:nvPr/>
            </p:nvSpPr>
            <p:spPr>
              <a:xfrm flipH="1">
                <a:off x="5997327" y="3048847"/>
                <a:ext cx="746079" cy="862148"/>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 name="connsiteX0" fmla="*/ 0 w 823400"/>
                  <a:gd name="connsiteY0" fmla="*/ 423176 h 871970"/>
                  <a:gd name="connsiteX1" fmla="*/ 405925 w 823400"/>
                  <a:gd name="connsiteY1" fmla="*/ 159 h 871970"/>
                  <a:gd name="connsiteX2" fmla="*/ 823400 w 823400"/>
                  <a:gd name="connsiteY2" fmla="*/ 457359 h 871970"/>
                  <a:gd name="connsiteX3" fmla="*/ 405925 w 823400"/>
                  <a:gd name="connsiteY3" fmla="*/ 871830 h 871970"/>
                  <a:gd name="connsiteX4" fmla="*/ 0 w 823400"/>
                  <a:gd name="connsiteY4" fmla="*/ 423176 h 871970"/>
                  <a:gd name="connsiteX0" fmla="*/ 0 w 803304"/>
                  <a:gd name="connsiteY0" fmla="*/ 423176 h 871970"/>
                  <a:gd name="connsiteX1" fmla="*/ 385829 w 803304"/>
                  <a:gd name="connsiteY1" fmla="*/ 159 h 871970"/>
                  <a:gd name="connsiteX2" fmla="*/ 803304 w 803304"/>
                  <a:gd name="connsiteY2" fmla="*/ 457359 h 871970"/>
                  <a:gd name="connsiteX3" fmla="*/ 385829 w 803304"/>
                  <a:gd name="connsiteY3" fmla="*/ 871830 h 871970"/>
                  <a:gd name="connsiteX4" fmla="*/ 0 w 803304"/>
                  <a:gd name="connsiteY4" fmla="*/ 423176 h 871970"/>
                  <a:gd name="connsiteX0" fmla="*/ 72 w 803376"/>
                  <a:gd name="connsiteY0" fmla="*/ 413057 h 861851"/>
                  <a:gd name="connsiteX1" fmla="*/ 416046 w 803376"/>
                  <a:gd name="connsiteY1" fmla="*/ 88 h 861851"/>
                  <a:gd name="connsiteX2" fmla="*/ 803376 w 803376"/>
                  <a:gd name="connsiteY2" fmla="*/ 447240 h 861851"/>
                  <a:gd name="connsiteX3" fmla="*/ 385901 w 803376"/>
                  <a:gd name="connsiteY3" fmla="*/ 861711 h 861851"/>
                  <a:gd name="connsiteX4" fmla="*/ 72 w 803376"/>
                  <a:gd name="connsiteY4" fmla="*/ 413057 h 861851"/>
                  <a:gd name="connsiteX0" fmla="*/ 72 w 803376"/>
                  <a:gd name="connsiteY0" fmla="*/ 413173 h 861967"/>
                  <a:gd name="connsiteX1" fmla="*/ 416046 w 803376"/>
                  <a:gd name="connsiteY1" fmla="*/ 204 h 861967"/>
                  <a:gd name="connsiteX2" fmla="*/ 803376 w 803376"/>
                  <a:gd name="connsiteY2" fmla="*/ 447356 h 861967"/>
                  <a:gd name="connsiteX3" fmla="*/ 385901 w 803376"/>
                  <a:gd name="connsiteY3" fmla="*/ 861827 h 861967"/>
                  <a:gd name="connsiteX4" fmla="*/ 72 w 803376"/>
                  <a:gd name="connsiteY4" fmla="*/ 413173 h 861967"/>
                  <a:gd name="connsiteX0" fmla="*/ 13 w 803317"/>
                  <a:gd name="connsiteY0" fmla="*/ 413173 h 861967"/>
                  <a:gd name="connsiteX1" fmla="*/ 375794 w 803317"/>
                  <a:gd name="connsiteY1" fmla="*/ 204 h 861967"/>
                  <a:gd name="connsiteX2" fmla="*/ 803317 w 803317"/>
                  <a:gd name="connsiteY2" fmla="*/ 447356 h 861967"/>
                  <a:gd name="connsiteX3" fmla="*/ 385842 w 803317"/>
                  <a:gd name="connsiteY3" fmla="*/ 861827 h 861967"/>
                  <a:gd name="connsiteX4" fmla="*/ 13 w 803317"/>
                  <a:gd name="connsiteY4" fmla="*/ 413173 h 861967"/>
                  <a:gd name="connsiteX0" fmla="*/ 11 w 743024"/>
                  <a:gd name="connsiteY0" fmla="*/ 483677 h 862104"/>
                  <a:gd name="connsiteX1" fmla="*/ 315501 w 743024"/>
                  <a:gd name="connsiteY1" fmla="*/ 370 h 862104"/>
                  <a:gd name="connsiteX2" fmla="*/ 743024 w 743024"/>
                  <a:gd name="connsiteY2" fmla="*/ 447522 h 862104"/>
                  <a:gd name="connsiteX3" fmla="*/ 325549 w 743024"/>
                  <a:gd name="connsiteY3" fmla="*/ 861993 h 862104"/>
                  <a:gd name="connsiteX4" fmla="*/ 11 w 743024"/>
                  <a:gd name="connsiteY4" fmla="*/ 483677 h 862104"/>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79" h="862148">
                    <a:moveTo>
                      <a:pt x="3066" y="483677"/>
                    </a:moveTo>
                    <a:cubicBezTo>
                      <a:pt x="-28754" y="269735"/>
                      <a:pt x="194721" y="6396"/>
                      <a:pt x="318556" y="370"/>
                    </a:cubicBezTo>
                    <a:cubicBezTo>
                      <a:pt x="442391" y="-5656"/>
                      <a:pt x="703350" y="58284"/>
                      <a:pt x="746079" y="447522"/>
                    </a:cubicBezTo>
                    <a:cubicBezTo>
                      <a:pt x="746079" y="700027"/>
                      <a:pt x="452439" y="855967"/>
                      <a:pt x="328604" y="861993"/>
                    </a:cubicBezTo>
                    <a:cubicBezTo>
                      <a:pt x="204769" y="868019"/>
                      <a:pt x="34886" y="697619"/>
                      <a:pt x="3066" y="483677"/>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6"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8609 w 17091"/>
                  <a:gd name="connsiteY1" fmla="*/ 1090080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5761" y="805220"/>
                      <a:pt x="8609" y="1090080"/>
                    </a:cubicBezTo>
                    <a:cubicBezTo>
                      <a:pt x="11457" y="1374940"/>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6431549" y="4101970"/>
                <a:ext cx="538727"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Lst>
                <a:ahLst/>
                <a:cxnLst>
                  <a:cxn ang="0">
                    <a:pos x="connsiteX0" y="connsiteY0"/>
                  </a:cxn>
                  <a:cxn ang="0">
                    <a:pos x="connsiteX1" y="connsiteY1"/>
                  </a:cxn>
                  <a:cxn ang="0">
                    <a:pos x="connsiteX2" y="connsiteY2"/>
                  </a:cxn>
                </a:cxnLst>
                <a:rect l="l" t="t" r="r" b="b"/>
                <a:pathLst>
                  <a:path w="538727" h="999857">
                    <a:moveTo>
                      <a:pt x="538727" y="0"/>
                    </a:moveTo>
                    <a:cubicBezTo>
                      <a:pt x="300156" y="64093"/>
                      <a:pt x="64435" y="329012"/>
                      <a:pt x="8887" y="495655"/>
                    </a:cubicBezTo>
                    <a:cubicBezTo>
                      <a:pt x="-46661" y="662298"/>
                      <a:pt x="175176" y="882352"/>
                      <a:pt x="205442"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964" y="4095858"/>
                <a:ext cx="948585" cy="445018"/>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Lst>
                <a:ahLst/>
                <a:cxnLst>
                  <a:cxn ang="0">
                    <a:pos x="connsiteX0" y="connsiteY0"/>
                  </a:cxn>
                  <a:cxn ang="0">
                    <a:pos x="connsiteX1" y="connsiteY1"/>
                  </a:cxn>
                  <a:cxn ang="0">
                    <a:pos x="connsiteX2" y="connsiteY2"/>
                  </a:cxn>
                </a:cxnLst>
                <a:rect l="l" t="t" r="r" b="b"/>
                <a:pathLst>
                  <a:path w="2242439" h="650535">
                    <a:moveTo>
                      <a:pt x="2242439" y="0"/>
                    </a:moveTo>
                    <a:cubicBezTo>
                      <a:pt x="2003868" y="64093"/>
                      <a:pt x="1978506" y="619570"/>
                      <a:pt x="1604855" y="649480"/>
                    </a:cubicBezTo>
                    <a:cubicBezTo>
                      <a:pt x="1231204" y="679390"/>
                      <a:pt x="-29731" y="61958"/>
                      <a:pt x="535"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2" y="5204176"/>
                <a:ext cx="425550" cy="1249355"/>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45" h="1059911">
                    <a:moveTo>
                      <a:pt x="0" y="1051366"/>
                    </a:moveTo>
                    <a:cubicBezTo>
                      <a:pt x="48426" y="775764"/>
                      <a:pt x="96853" y="500162"/>
                      <a:pt x="196554" y="324973"/>
                    </a:cubicBezTo>
                    <a:cubicBezTo>
                      <a:pt x="296255" y="149784"/>
                      <a:pt x="467171" y="-6888"/>
                      <a:pt x="598206" y="233"/>
                    </a:cubicBezTo>
                    <a:cubicBezTo>
                      <a:pt x="729241" y="7354"/>
                      <a:pt x="924371" y="191089"/>
                      <a:pt x="982767" y="367702"/>
                    </a:cubicBezTo>
                    <a:cubicBezTo>
                      <a:pt x="1041163" y="544315"/>
                      <a:pt x="994873" y="802113"/>
                      <a:pt x="948583" y="1059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ular Callout 29"/>
            <p:cNvSpPr/>
            <p:nvPr/>
          </p:nvSpPr>
          <p:spPr>
            <a:xfrm>
              <a:off x="321547" y="3009281"/>
              <a:ext cx="2663472" cy="2062817"/>
            </a:xfrm>
            <a:prstGeom prst="wedgeRoundRectCallout">
              <a:avLst>
                <a:gd name="adj1" fmla="val 69377"/>
                <a:gd name="adj2" fmla="val -21074"/>
                <a:gd name="adj3" fmla="val 16667"/>
              </a:avLst>
            </a:prstGeom>
            <a:ln w="38100" cap="rnd">
              <a:round/>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Gill Sans MT" panose="020B0502020104020203" pitchFamily="34" charset="0"/>
                </a:rPr>
                <a:t>Sudo</a:t>
              </a:r>
              <a:r>
                <a:rPr lang="en-US" sz="2800" dirty="0" smtClean="0">
                  <a:latin typeface="Gill Sans MT" panose="020B0502020104020203" pitchFamily="34" charset="0"/>
                </a:rPr>
                <a:t> Chef, what can I make for dinner tonight?</a:t>
              </a:r>
              <a:endParaRPr lang="en-US" sz="2800" dirty="0">
                <a:latin typeface="Gill Sans MT" panose="020B0502020104020203" pitchFamily="34" charset="0"/>
              </a:endParaRPr>
            </a:p>
          </p:txBody>
        </p:sp>
        <p:grpSp>
          <p:nvGrpSpPr>
            <p:cNvPr id="3" name="Group 2"/>
            <p:cNvGrpSpPr/>
            <p:nvPr/>
          </p:nvGrpSpPr>
          <p:grpSpPr>
            <a:xfrm>
              <a:off x="5071064" y="3547067"/>
              <a:ext cx="480476" cy="863863"/>
              <a:chOff x="1426029" y="1690688"/>
              <a:chExt cx="2567473" cy="4616135"/>
            </a:xfrm>
            <a:scene3d>
              <a:camera prst="perspectiveContrastingLeftFacing">
                <a:rot lat="20169000" lon="3920077" rev="18009809"/>
              </a:camera>
              <a:lightRig rig="threePt" dir="t"/>
            </a:scene3d>
          </p:grpSpPr>
          <p:sp>
            <p:nvSpPr>
              <p:cNvPr id="19" name="Rounded Rectangle 18"/>
              <p:cNvSpPr/>
              <p:nvPr/>
            </p:nvSpPr>
            <p:spPr>
              <a:xfrm>
                <a:off x="1426029" y="1690688"/>
                <a:ext cx="2567473" cy="4616135"/>
              </a:xfrm>
              <a:prstGeom prst="roundRect">
                <a:avLst/>
              </a:prstGeom>
              <a:solidFill>
                <a:schemeClr val="tx1">
                  <a:lumMod val="75000"/>
                  <a:lumOff val="25000"/>
                </a:schemeClr>
              </a:solidFill>
              <a:sp3d>
                <a:bevelT w="69850" h="254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0" name="Rounded Rectangle 19"/>
              <p:cNvSpPr/>
              <p:nvPr/>
            </p:nvSpPr>
            <p:spPr>
              <a:xfrm>
                <a:off x="2378528" y="5992101"/>
                <a:ext cx="662473" cy="1306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2" name="Rectangle 21"/>
              <p:cNvSpPr/>
              <p:nvPr/>
            </p:nvSpPr>
            <p:spPr>
              <a:xfrm>
                <a:off x="1642188" y="2056429"/>
                <a:ext cx="2127379" cy="3655753"/>
              </a:xfrm>
              <a:prstGeom prst="rect">
                <a:avLst/>
              </a:prstGeom>
              <a:effectLst/>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err="1" smtClean="0"/>
                  <a:t>Sudo</a:t>
                </a:r>
                <a:r>
                  <a:rPr lang="en-US" sz="400" dirty="0" smtClean="0"/>
                  <a:t> Chef</a:t>
                </a:r>
              </a:p>
              <a:p>
                <a:pPr algn="ctr"/>
                <a:endParaRPr lang="en-US" sz="400" dirty="0"/>
              </a:p>
              <a:p>
                <a:pPr algn="ctr"/>
                <a:r>
                  <a:rPr lang="en-US" sz="400" dirty="0" smtClean="0"/>
                  <a:t>INVENTORY</a:t>
                </a:r>
              </a:p>
              <a:p>
                <a:pPr algn="ctr"/>
                <a:r>
                  <a:rPr lang="en-US" sz="400" dirty="0" smtClean="0"/>
                  <a:t>RECIPES</a:t>
                </a:r>
              </a:p>
              <a:p>
                <a:pPr algn="ctr"/>
                <a:r>
                  <a:rPr lang="en-US" sz="400" dirty="0" smtClean="0"/>
                  <a:t>SETTINGS</a:t>
                </a:r>
              </a:p>
              <a:p>
                <a:pPr algn="ctr"/>
                <a:r>
                  <a:rPr lang="en-US" sz="400" dirty="0" smtClean="0"/>
                  <a:t>HISTORY</a:t>
                </a:r>
              </a:p>
              <a:p>
                <a:pPr algn="ctr"/>
                <a:endParaRPr lang="en-US" sz="400" dirty="0"/>
              </a:p>
              <a:p>
                <a:pPr algn="ctr"/>
                <a:r>
                  <a:rPr lang="en-US" sz="400" dirty="0" smtClean="0"/>
                  <a:t>about</a:t>
                </a:r>
              </a:p>
            </p:txBody>
          </p:sp>
        </p:grpSp>
        <p:sp>
          <p:nvSpPr>
            <p:cNvPr id="23" name="Line Callout 1 (No Border) 22"/>
            <p:cNvSpPr/>
            <p:nvPr/>
          </p:nvSpPr>
          <p:spPr>
            <a:xfrm>
              <a:off x="6250411" y="3892580"/>
              <a:ext cx="2227284" cy="1492084"/>
            </a:xfrm>
            <a:prstGeom prst="callout1">
              <a:avLst>
                <a:gd name="adj1" fmla="val 42232"/>
                <a:gd name="adj2" fmla="val 492"/>
                <a:gd name="adj3" fmla="val 21434"/>
                <a:gd name="adj4" fmla="val -31810"/>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You have the right ingredients for Pad Thai!</a:t>
              </a:r>
              <a:endParaRPr lang="en-US" sz="2400" i="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241028920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60000"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0-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8" accel="60000" fill="hold" grpId="1" nodeType="withEffect">
                                  <p:stCondLst>
                                    <p:cond delay="0"/>
                                  </p:stCondLst>
                                  <p:childTnLst>
                                    <p:anim calcmode="lin" valueType="num">
                                      <p:cBhvr additive="base">
                                        <p:cTn id="10" dur="500"/>
                                        <p:tgtEl>
                                          <p:spTgt spid="4">
                                            <p:txEl>
                                              <p:pRg st="0" end="0"/>
                                            </p:txEl>
                                          </p:spTgt>
                                        </p:tgtEl>
                                        <p:attrNameLst>
                                          <p:attrName>ppt_x</p:attrName>
                                        </p:attrNameLst>
                                      </p:cBhvr>
                                      <p:tavLst>
                                        <p:tav tm="0">
                                          <p:val>
                                            <p:strVal val="ppt_x"/>
                                          </p:val>
                                        </p:tav>
                                        <p:tav tm="100000">
                                          <p:val>
                                            <p:strVal val="0-ppt_w/2"/>
                                          </p:val>
                                        </p:tav>
                                      </p:tavLst>
                                    </p:anim>
                                    <p:anim calcmode="lin" valueType="num">
                                      <p:cBhvr additive="base">
                                        <p:cTn id="11" dur="500"/>
                                        <p:tgtEl>
                                          <p:spTgt spid="4">
                                            <p:txEl>
                                              <p:pRg st="0" end="0"/>
                                            </p:txEl>
                                          </p:spTgt>
                                        </p:tgtEl>
                                        <p:attrNameLst>
                                          <p:attrName>ppt_y</p:attrName>
                                        </p:attrNameLst>
                                      </p:cBhvr>
                                      <p:tavLst>
                                        <p:tav tm="0">
                                          <p:val>
                                            <p:strVal val="ppt_y"/>
                                          </p:val>
                                        </p:tav>
                                        <p:tav tm="100000">
                                          <p:val>
                                            <p:strVal val="ppt_y"/>
                                          </p:val>
                                        </p:tav>
                                      </p:tavLst>
                                    </p:anim>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smtClean="0">
                <a:latin typeface="+mj-lt"/>
              </a:rPr>
              <a:t>Specifications</a:t>
            </a:r>
            <a:endParaRPr lang="en-US" dirty="0">
              <a:latin typeface="+mj-lt"/>
            </a:endParaRPr>
          </a:p>
        </p:txBody>
      </p:sp>
      <p:sp>
        <p:nvSpPr>
          <p:cNvPr id="4" name="Content Placeholder 3"/>
          <p:cNvSpPr>
            <a:spLocks noGrp="1"/>
          </p:cNvSpPr>
          <p:nvPr>
            <p:ph idx="1"/>
          </p:nvPr>
        </p:nvSpPr>
        <p:spPr/>
        <p:txBody>
          <a:bodyPr>
            <a:normAutofit fontScale="92500" lnSpcReduction="10000"/>
          </a:bodyPr>
          <a:lstStyle/>
          <a:p>
            <a:r>
              <a:rPr lang="en-US" dirty="0" smtClean="0"/>
              <a:t>Keep track of bought food using bar codes</a:t>
            </a:r>
          </a:p>
          <a:p>
            <a:r>
              <a:rPr lang="en-US" dirty="0" smtClean="0"/>
              <a:t>Suggest recipes containing ingredients in inventory while they are fresh</a:t>
            </a:r>
          </a:p>
          <a:p>
            <a:r>
              <a:rPr lang="en-US" dirty="0"/>
              <a:t>Parse 100% of recipes, and recognize 95% of recipe terms</a:t>
            </a:r>
          </a:p>
          <a:p>
            <a:r>
              <a:rPr lang="en-US" dirty="0" smtClean="0"/>
              <a:t>Respond to natural voice commands</a:t>
            </a:r>
          </a:p>
          <a:p>
            <a:r>
              <a:rPr lang="en-US" dirty="0" smtClean="0"/>
              <a:t>Guide user through recipes by preheating oven, heating hot plate, microwaving food, and alerting users with push notifications and voice instructions</a:t>
            </a:r>
          </a:p>
          <a:p>
            <a:r>
              <a:rPr lang="en-US" dirty="0" smtClean="0"/>
              <a:t>Always shut off appliances when not in use, including when mobile app fails</a:t>
            </a:r>
          </a:p>
          <a:p>
            <a:endParaRPr lang="en-US" dirty="0"/>
          </a:p>
        </p:txBody>
      </p:sp>
    </p:spTree>
    <p:extLst>
      <p:ext uri="{BB962C8B-B14F-4D97-AF65-F5344CB8AC3E}">
        <p14:creationId xmlns:p14="http://schemas.microsoft.com/office/powerpoint/2010/main" val="127560998"/>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Power</a:t>
            </a:r>
            <a:endParaRPr lang="en-US" dirty="0"/>
          </a:p>
        </p:txBody>
      </p:sp>
      <p:sp>
        <p:nvSpPr>
          <p:cNvPr id="32" name="Text Placeholder 2"/>
          <p:cNvSpPr txBox="1">
            <a:spLocks/>
          </p:cNvSpPr>
          <p:nvPr/>
        </p:nvSpPr>
        <p:spPr>
          <a:xfrm>
            <a:off x="278969" y="1906292"/>
            <a:ext cx="4866468" cy="4770279"/>
          </a:xfrm>
          <a:prstGeom prst="rect">
            <a:avLst/>
          </a:prstGeom>
        </p:spPr>
        <p:txBody>
          <a:bodyPr vert="horz" lIns="91440" tIns="45720" rIns="91440" bIns="45720" rtlCol="0" anchor="t">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smtClean="0"/>
              <a:t>“An interesting fact to note is that it takes less alternating current (AC) to do the same damage as direct current (DC). AC will cause muscles to contract, and if the current were high enough, one would not be able to let go of whatever is causing the current coursing through the body. The cut-off value for this is known as the "let-go current". For women, it is typically 5 to 7 </a:t>
            </a:r>
            <a:r>
              <a:rPr lang="en-US" b="0" dirty="0" err="1" smtClean="0"/>
              <a:t>milliamperes</a:t>
            </a:r>
            <a:r>
              <a:rPr lang="en-US" b="0" dirty="0" smtClean="0"/>
              <a:t>, and for men, typically 7 to 9 </a:t>
            </a:r>
            <a:r>
              <a:rPr lang="en-US" b="0" dirty="0" err="1" smtClean="0"/>
              <a:t>milliamperes</a:t>
            </a:r>
            <a:r>
              <a:rPr lang="en-US" b="0" dirty="0" smtClean="0"/>
              <a:t>. This is dependent on the muscle mass of the individual.</a:t>
            </a:r>
          </a:p>
          <a:p>
            <a:r>
              <a:rPr lang="en-US" b="0" dirty="0" smtClean="0"/>
              <a:t>In general, current that is fatal to humans ranges from 0.06 A to 0.07 A, depending on the person and the type of current.”</a:t>
            </a:r>
          </a:p>
          <a:p>
            <a:r>
              <a:rPr lang="en-US" b="0" dirty="0" smtClean="0">
                <a:hlinkClick r:id="rId2"/>
              </a:rPr>
              <a:t>http://hypertextbook.com/facts/2000/JackHsu.shtml</a:t>
            </a:r>
            <a:r>
              <a:rPr lang="en-US" b="0" dirty="0" smtClean="0"/>
              <a:t> </a:t>
            </a:r>
          </a:p>
        </p:txBody>
      </p:sp>
      <p:graphicFrame>
        <p:nvGraphicFramePr>
          <p:cNvPr id="6" name="Table 5"/>
          <p:cNvGraphicFramePr>
            <a:graphicFrameLocks noGrp="1"/>
          </p:cNvGraphicFramePr>
          <p:nvPr/>
        </p:nvGraphicFramePr>
        <p:xfrm>
          <a:off x="5439904" y="1844301"/>
          <a:ext cx="3704096" cy="4742482"/>
        </p:xfrm>
        <a:graphic>
          <a:graphicData uri="http://schemas.openxmlformats.org/drawingml/2006/table">
            <a:tbl>
              <a:tblPr/>
              <a:tblGrid>
                <a:gridCol w="1852048"/>
                <a:gridCol w="1852048"/>
              </a:tblGrid>
              <a:tr h="950177">
                <a:tc>
                  <a:txBody>
                    <a:bodyPr/>
                    <a:lstStyle/>
                    <a:p>
                      <a:pPr algn="ctr"/>
                      <a:r>
                        <a:rPr lang="en-US" sz="1700" dirty="0"/>
                        <a:t>American Wire Gauge</a:t>
                      </a:r>
                    </a:p>
                  </a:txBody>
                  <a:tcPr marL="18014" marR="18014" marT="18014" marB="18014" anchor="ctr">
                    <a:lnL>
                      <a:noFill/>
                    </a:lnL>
                    <a:lnR>
                      <a:noFill/>
                    </a:lnR>
                    <a:lnT>
                      <a:noFill/>
                    </a:lnT>
                    <a:lnB>
                      <a:noFill/>
                    </a:lnB>
                    <a:solidFill>
                      <a:srgbClr val="C0C0C0"/>
                    </a:solidFill>
                  </a:tcPr>
                </a:tc>
                <a:tc>
                  <a:txBody>
                    <a:bodyPr/>
                    <a:lstStyle/>
                    <a:p>
                      <a:pPr algn="ctr"/>
                      <a:r>
                        <a:rPr lang="en-US" sz="1700"/>
                        <a:t>Recommended</a:t>
                      </a:r>
                      <a:br>
                        <a:rPr lang="en-US" sz="1700"/>
                      </a:br>
                      <a:r>
                        <a:rPr lang="en-US" sz="1700"/>
                        <a:t>Maximum Fuse Size</a:t>
                      </a:r>
                    </a:p>
                  </a:txBody>
                  <a:tcPr marL="18014" marR="18014" marT="18014" marB="18014" anchor="ctr">
                    <a:lnL>
                      <a:noFill/>
                    </a:lnL>
                    <a:lnR>
                      <a:noFill/>
                    </a:lnR>
                    <a:lnT>
                      <a:noFill/>
                    </a:lnT>
                    <a:lnB>
                      <a:noFill/>
                    </a:lnB>
                    <a:solidFill>
                      <a:srgbClr val="C0C0C0"/>
                    </a:solidFill>
                  </a:tcPr>
                </a:tc>
              </a:tr>
              <a:tr h="344755">
                <a:tc>
                  <a:txBody>
                    <a:bodyPr/>
                    <a:lstStyle/>
                    <a:p>
                      <a:pPr algn="ctr"/>
                      <a:r>
                        <a:rPr lang="en-US" sz="1700"/>
                        <a:t>00 awg</a:t>
                      </a:r>
                    </a:p>
                  </a:txBody>
                  <a:tcPr marL="18014" marR="18014" marT="18014" marB="18014" anchor="ctr">
                    <a:lnL>
                      <a:noFill/>
                    </a:lnL>
                    <a:lnR>
                      <a:noFill/>
                    </a:lnR>
                    <a:lnT>
                      <a:noFill/>
                    </a:lnT>
                    <a:lnB>
                      <a:noFill/>
                    </a:lnB>
                    <a:solidFill>
                      <a:srgbClr val="EDEDED"/>
                    </a:solidFill>
                  </a:tcPr>
                </a:tc>
                <a:tc>
                  <a:txBody>
                    <a:bodyPr/>
                    <a:lstStyle/>
                    <a:p>
                      <a:pPr algn="ctr"/>
                      <a:r>
                        <a:rPr lang="en-US" sz="1700"/>
                        <a:t>400 amps</a:t>
                      </a:r>
                    </a:p>
                  </a:txBody>
                  <a:tcPr marL="18014" marR="18014" marT="18014" marB="18014" anchor="ctr">
                    <a:lnL>
                      <a:noFill/>
                    </a:lnL>
                    <a:lnR>
                      <a:noFill/>
                    </a:lnR>
                    <a:lnT>
                      <a:noFill/>
                    </a:lnT>
                    <a:lnB>
                      <a:noFill/>
                    </a:lnB>
                    <a:solidFill>
                      <a:srgbClr val="EDEDED"/>
                    </a:solidFill>
                  </a:tcPr>
                </a:tc>
              </a:tr>
              <a:tr h="344755">
                <a:tc>
                  <a:txBody>
                    <a:bodyPr/>
                    <a:lstStyle/>
                    <a:p>
                      <a:pPr algn="ctr"/>
                      <a:r>
                        <a:rPr lang="en-US" sz="1700"/>
                        <a:t>0 awg</a:t>
                      </a:r>
                    </a:p>
                  </a:txBody>
                  <a:tcPr marL="18014" marR="18014" marT="18014" marB="18014" anchor="ctr">
                    <a:lnL>
                      <a:noFill/>
                    </a:lnL>
                    <a:lnR>
                      <a:noFill/>
                    </a:lnR>
                    <a:lnT>
                      <a:noFill/>
                    </a:lnT>
                    <a:lnB>
                      <a:noFill/>
                    </a:lnB>
                    <a:solidFill>
                      <a:srgbClr val="C0C0C0"/>
                    </a:solidFill>
                  </a:tcPr>
                </a:tc>
                <a:tc>
                  <a:txBody>
                    <a:bodyPr/>
                    <a:lstStyle/>
                    <a:p>
                      <a:pPr algn="ctr"/>
                      <a:r>
                        <a:rPr lang="en-US" sz="1700"/>
                        <a:t>325 amps</a:t>
                      </a:r>
                    </a:p>
                  </a:txBody>
                  <a:tcPr marL="18014" marR="18014" marT="18014" marB="18014" anchor="ctr">
                    <a:lnL>
                      <a:noFill/>
                    </a:lnL>
                    <a:lnR>
                      <a:noFill/>
                    </a:lnR>
                    <a:lnT>
                      <a:noFill/>
                    </a:lnT>
                    <a:lnB>
                      <a:noFill/>
                    </a:lnB>
                    <a:solidFill>
                      <a:srgbClr val="C0C0C0"/>
                    </a:solidFill>
                  </a:tcPr>
                </a:tc>
              </a:tr>
              <a:tr h="344755">
                <a:tc>
                  <a:txBody>
                    <a:bodyPr/>
                    <a:lstStyle/>
                    <a:p>
                      <a:pPr algn="ctr"/>
                      <a:r>
                        <a:rPr lang="en-US" sz="1700"/>
                        <a:t>1 awg</a:t>
                      </a:r>
                    </a:p>
                  </a:txBody>
                  <a:tcPr marL="18014" marR="18014" marT="18014" marB="18014" anchor="ctr">
                    <a:lnL>
                      <a:noFill/>
                    </a:lnL>
                    <a:lnR>
                      <a:noFill/>
                    </a:lnR>
                    <a:lnT>
                      <a:noFill/>
                    </a:lnT>
                    <a:lnB>
                      <a:noFill/>
                    </a:lnB>
                    <a:solidFill>
                      <a:srgbClr val="EDEDED"/>
                    </a:solidFill>
                  </a:tcPr>
                </a:tc>
                <a:tc>
                  <a:txBody>
                    <a:bodyPr/>
                    <a:lstStyle/>
                    <a:p>
                      <a:pPr algn="ctr"/>
                      <a:r>
                        <a:rPr lang="en-US" sz="1700"/>
                        <a:t>250 amps</a:t>
                      </a:r>
                    </a:p>
                  </a:txBody>
                  <a:tcPr marL="18014" marR="18014" marT="18014" marB="18014" anchor="ctr">
                    <a:lnL>
                      <a:noFill/>
                    </a:lnL>
                    <a:lnR>
                      <a:noFill/>
                    </a:lnR>
                    <a:lnT>
                      <a:noFill/>
                    </a:lnT>
                    <a:lnB>
                      <a:noFill/>
                    </a:lnB>
                    <a:solidFill>
                      <a:srgbClr val="EDEDED"/>
                    </a:solidFill>
                  </a:tcPr>
                </a:tc>
              </a:tr>
              <a:tr h="344755">
                <a:tc>
                  <a:txBody>
                    <a:bodyPr/>
                    <a:lstStyle/>
                    <a:p>
                      <a:pPr algn="ctr"/>
                      <a:r>
                        <a:rPr lang="en-US" sz="1700"/>
                        <a:t>2 awg</a:t>
                      </a:r>
                    </a:p>
                  </a:txBody>
                  <a:tcPr marL="18014" marR="18014" marT="18014" marB="18014" anchor="ctr">
                    <a:lnL>
                      <a:noFill/>
                    </a:lnL>
                    <a:lnR>
                      <a:noFill/>
                    </a:lnR>
                    <a:lnT>
                      <a:noFill/>
                    </a:lnT>
                    <a:lnB>
                      <a:noFill/>
                    </a:lnB>
                    <a:solidFill>
                      <a:srgbClr val="C0C0C0"/>
                    </a:solidFill>
                  </a:tcPr>
                </a:tc>
                <a:tc>
                  <a:txBody>
                    <a:bodyPr/>
                    <a:lstStyle/>
                    <a:p>
                      <a:pPr algn="ctr"/>
                      <a:r>
                        <a:rPr lang="en-US" sz="1700"/>
                        <a:t>200 amps</a:t>
                      </a:r>
                    </a:p>
                  </a:txBody>
                  <a:tcPr marL="18014" marR="18014" marT="18014" marB="18014" anchor="ctr">
                    <a:lnL>
                      <a:noFill/>
                    </a:lnL>
                    <a:lnR>
                      <a:noFill/>
                    </a:lnR>
                    <a:lnT>
                      <a:noFill/>
                    </a:lnT>
                    <a:lnB>
                      <a:noFill/>
                    </a:lnB>
                    <a:solidFill>
                      <a:srgbClr val="C0C0C0"/>
                    </a:solidFill>
                  </a:tcPr>
                </a:tc>
              </a:tr>
              <a:tr h="344755">
                <a:tc>
                  <a:txBody>
                    <a:bodyPr/>
                    <a:lstStyle/>
                    <a:p>
                      <a:pPr algn="ctr"/>
                      <a:r>
                        <a:rPr lang="en-US" sz="1700"/>
                        <a:t>4 awg</a:t>
                      </a:r>
                    </a:p>
                  </a:txBody>
                  <a:tcPr marL="18014" marR="18014" marT="18014" marB="18014" anchor="ctr">
                    <a:lnL>
                      <a:noFill/>
                    </a:lnL>
                    <a:lnR>
                      <a:noFill/>
                    </a:lnR>
                    <a:lnT>
                      <a:noFill/>
                    </a:lnT>
                    <a:lnB>
                      <a:noFill/>
                    </a:lnB>
                    <a:solidFill>
                      <a:srgbClr val="EDEDED"/>
                    </a:solidFill>
                  </a:tcPr>
                </a:tc>
                <a:tc>
                  <a:txBody>
                    <a:bodyPr/>
                    <a:lstStyle/>
                    <a:p>
                      <a:pPr algn="ctr"/>
                      <a:r>
                        <a:rPr lang="en-US" sz="1700" dirty="0"/>
                        <a:t>125 amps</a:t>
                      </a:r>
                    </a:p>
                  </a:txBody>
                  <a:tcPr marL="18014" marR="18014" marT="18014" marB="18014" anchor="ctr">
                    <a:lnL>
                      <a:noFill/>
                    </a:lnL>
                    <a:lnR>
                      <a:noFill/>
                    </a:lnR>
                    <a:lnT>
                      <a:noFill/>
                    </a:lnT>
                    <a:lnB>
                      <a:noFill/>
                    </a:lnB>
                    <a:solidFill>
                      <a:srgbClr val="EDEDED"/>
                    </a:solidFill>
                  </a:tcPr>
                </a:tc>
              </a:tr>
              <a:tr h="344755">
                <a:tc>
                  <a:txBody>
                    <a:bodyPr/>
                    <a:lstStyle/>
                    <a:p>
                      <a:pPr algn="ctr"/>
                      <a:r>
                        <a:rPr lang="en-US" sz="1700"/>
                        <a:t>6 awg</a:t>
                      </a:r>
                    </a:p>
                  </a:txBody>
                  <a:tcPr marL="18014" marR="18014" marT="18014" marB="18014" anchor="ctr">
                    <a:lnL>
                      <a:noFill/>
                    </a:lnL>
                    <a:lnR>
                      <a:noFill/>
                    </a:lnR>
                    <a:lnT>
                      <a:noFill/>
                    </a:lnT>
                    <a:lnB>
                      <a:noFill/>
                    </a:lnB>
                    <a:solidFill>
                      <a:srgbClr val="C0C0C0"/>
                    </a:solidFill>
                  </a:tcPr>
                </a:tc>
                <a:tc>
                  <a:txBody>
                    <a:bodyPr/>
                    <a:lstStyle/>
                    <a:p>
                      <a:pPr algn="ctr"/>
                      <a:r>
                        <a:rPr lang="en-US" sz="1700" dirty="0"/>
                        <a:t>80 amps</a:t>
                      </a:r>
                    </a:p>
                  </a:txBody>
                  <a:tcPr marL="18014" marR="18014" marT="18014" marB="18014" anchor="ctr">
                    <a:lnL>
                      <a:noFill/>
                    </a:lnL>
                    <a:lnR>
                      <a:noFill/>
                    </a:lnR>
                    <a:lnT>
                      <a:noFill/>
                    </a:lnT>
                    <a:lnB>
                      <a:noFill/>
                    </a:lnB>
                    <a:solidFill>
                      <a:srgbClr val="C0C0C0"/>
                    </a:solidFill>
                  </a:tcPr>
                </a:tc>
              </a:tr>
              <a:tr h="344755">
                <a:tc>
                  <a:txBody>
                    <a:bodyPr/>
                    <a:lstStyle/>
                    <a:p>
                      <a:pPr algn="ctr"/>
                      <a:r>
                        <a:rPr lang="en-US" sz="1700"/>
                        <a:t>8 awg</a:t>
                      </a:r>
                    </a:p>
                  </a:txBody>
                  <a:tcPr marL="18014" marR="18014" marT="18014" marB="18014" anchor="ctr">
                    <a:lnL>
                      <a:noFill/>
                    </a:lnL>
                    <a:lnR>
                      <a:noFill/>
                    </a:lnR>
                    <a:lnT>
                      <a:noFill/>
                    </a:lnT>
                    <a:lnB>
                      <a:noFill/>
                    </a:lnB>
                    <a:solidFill>
                      <a:srgbClr val="EDEDED"/>
                    </a:solidFill>
                  </a:tcPr>
                </a:tc>
                <a:tc>
                  <a:txBody>
                    <a:bodyPr/>
                    <a:lstStyle/>
                    <a:p>
                      <a:pPr algn="ctr"/>
                      <a:r>
                        <a:rPr lang="en-US" sz="1700" dirty="0"/>
                        <a:t>50 amps</a:t>
                      </a:r>
                    </a:p>
                  </a:txBody>
                  <a:tcPr marL="18014" marR="18014" marT="18014" marB="18014" anchor="ctr">
                    <a:lnL>
                      <a:noFill/>
                    </a:lnL>
                    <a:lnR>
                      <a:noFill/>
                    </a:lnR>
                    <a:lnT>
                      <a:noFill/>
                    </a:lnT>
                    <a:lnB>
                      <a:noFill/>
                    </a:lnB>
                    <a:solidFill>
                      <a:srgbClr val="EDEDED"/>
                    </a:solidFill>
                  </a:tcPr>
                </a:tc>
              </a:tr>
              <a:tr h="344755">
                <a:tc>
                  <a:txBody>
                    <a:bodyPr/>
                    <a:lstStyle/>
                    <a:p>
                      <a:pPr algn="ctr"/>
                      <a:r>
                        <a:rPr lang="en-US" sz="1700"/>
                        <a:t>10 awg</a:t>
                      </a:r>
                    </a:p>
                  </a:txBody>
                  <a:tcPr marL="18014" marR="18014" marT="18014" marB="18014" anchor="ctr">
                    <a:lnL>
                      <a:noFill/>
                    </a:lnL>
                    <a:lnR>
                      <a:noFill/>
                    </a:lnR>
                    <a:lnT>
                      <a:noFill/>
                    </a:lnT>
                    <a:lnB>
                      <a:noFill/>
                    </a:lnB>
                    <a:solidFill>
                      <a:srgbClr val="C0C0C0"/>
                    </a:solidFill>
                  </a:tcPr>
                </a:tc>
                <a:tc>
                  <a:txBody>
                    <a:bodyPr/>
                    <a:lstStyle/>
                    <a:p>
                      <a:pPr algn="ctr"/>
                      <a:r>
                        <a:rPr lang="en-US" sz="1700"/>
                        <a:t>30 amps</a:t>
                      </a:r>
                    </a:p>
                  </a:txBody>
                  <a:tcPr marL="18014" marR="18014" marT="18014" marB="18014" anchor="ctr">
                    <a:lnL>
                      <a:noFill/>
                    </a:lnL>
                    <a:lnR>
                      <a:noFill/>
                    </a:lnR>
                    <a:lnT>
                      <a:noFill/>
                    </a:lnT>
                    <a:lnB>
                      <a:noFill/>
                    </a:lnB>
                    <a:solidFill>
                      <a:srgbClr val="C0C0C0"/>
                    </a:solidFill>
                  </a:tcPr>
                </a:tc>
              </a:tr>
              <a:tr h="344755">
                <a:tc>
                  <a:txBody>
                    <a:bodyPr/>
                    <a:lstStyle/>
                    <a:p>
                      <a:pPr algn="ctr"/>
                      <a:r>
                        <a:rPr lang="en-US" sz="1700"/>
                        <a:t>12 awg</a:t>
                      </a:r>
                    </a:p>
                  </a:txBody>
                  <a:tcPr marL="18014" marR="18014" marT="18014" marB="18014" anchor="ctr">
                    <a:lnL>
                      <a:noFill/>
                    </a:lnL>
                    <a:lnR>
                      <a:noFill/>
                    </a:lnR>
                    <a:lnT>
                      <a:noFill/>
                    </a:lnT>
                    <a:lnB>
                      <a:noFill/>
                    </a:lnB>
                    <a:solidFill>
                      <a:srgbClr val="EDEDED"/>
                    </a:solidFill>
                  </a:tcPr>
                </a:tc>
                <a:tc>
                  <a:txBody>
                    <a:bodyPr/>
                    <a:lstStyle/>
                    <a:p>
                      <a:pPr algn="ctr"/>
                      <a:r>
                        <a:rPr lang="en-US" sz="1700"/>
                        <a:t>20 amps</a:t>
                      </a:r>
                    </a:p>
                  </a:txBody>
                  <a:tcPr marL="18014" marR="18014" marT="18014" marB="18014" anchor="ctr">
                    <a:lnL>
                      <a:noFill/>
                    </a:lnL>
                    <a:lnR>
                      <a:noFill/>
                    </a:lnR>
                    <a:lnT>
                      <a:noFill/>
                    </a:lnT>
                    <a:lnB>
                      <a:noFill/>
                    </a:lnB>
                    <a:solidFill>
                      <a:srgbClr val="EDEDED"/>
                    </a:solidFill>
                  </a:tcPr>
                </a:tc>
              </a:tr>
              <a:tr h="344755">
                <a:tc>
                  <a:txBody>
                    <a:bodyPr/>
                    <a:lstStyle/>
                    <a:p>
                      <a:pPr algn="ctr"/>
                      <a:r>
                        <a:rPr lang="en-US" sz="1700"/>
                        <a:t>14 awg</a:t>
                      </a:r>
                    </a:p>
                  </a:txBody>
                  <a:tcPr marL="18014" marR="18014" marT="18014" marB="18014" anchor="ctr">
                    <a:lnL>
                      <a:noFill/>
                    </a:lnL>
                    <a:lnR>
                      <a:noFill/>
                    </a:lnR>
                    <a:lnT>
                      <a:noFill/>
                    </a:lnT>
                    <a:lnB>
                      <a:noFill/>
                    </a:lnB>
                    <a:solidFill>
                      <a:srgbClr val="C0C0C0"/>
                    </a:solidFill>
                  </a:tcPr>
                </a:tc>
                <a:tc>
                  <a:txBody>
                    <a:bodyPr/>
                    <a:lstStyle/>
                    <a:p>
                      <a:pPr algn="ctr"/>
                      <a:r>
                        <a:rPr lang="en-US" sz="1700"/>
                        <a:t>15 amps</a:t>
                      </a:r>
                    </a:p>
                  </a:txBody>
                  <a:tcPr marL="18014" marR="18014" marT="18014" marB="18014" anchor="ctr">
                    <a:lnL>
                      <a:noFill/>
                    </a:lnL>
                    <a:lnR>
                      <a:noFill/>
                    </a:lnR>
                    <a:lnT>
                      <a:noFill/>
                    </a:lnT>
                    <a:lnB>
                      <a:noFill/>
                    </a:lnB>
                    <a:solidFill>
                      <a:srgbClr val="C0C0C0"/>
                    </a:solidFill>
                  </a:tcPr>
                </a:tc>
              </a:tr>
              <a:tr h="344755">
                <a:tc>
                  <a:txBody>
                    <a:bodyPr/>
                    <a:lstStyle/>
                    <a:p>
                      <a:pPr algn="ctr"/>
                      <a:r>
                        <a:rPr lang="en-US" sz="1700"/>
                        <a:t>16 awg</a:t>
                      </a:r>
                    </a:p>
                  </a:txBody>
                  <a:tcPr marL="18014" marR="18014" marT="18014" marB="18014" anchor="ctr">
                    <a:lnL>
                      <a:noFill/>
                    </a:lnL>
                    <a:lnR>
                      <a:noFill/>
                    </a:lnR>
                    <a:lnT>
                      <a:noFill/>
                    </a:lnT>
                    <a:lnB>
                      <a:noFill/>
                    </a:lnB>
                    <a:solidFill>
                      <a:srgbClr val="EDEDED"/>
                    </a:solidFill>
                  </a:tcPr>
                </a:tc>
                <a:tc>
                  <a:txBody>
                    <a:bodyPr/>
                    <a:lstStyle/>
                    <a:p>
                      <a:pPr algn="ctr"/>
                      <a:r>
                        <a:rPr lang="en-US" sz="1700" dirty="0"/>
                        <a:t>7.5 amps</a:t>
                      </a:r>
                    </a:p>
                  </a:txBody>
                  <a:tcPr marL="18014" marR="18014" marT="18014" marB="18014" anchor="ctr">
                    <a:lnL>
                      <a:noFill/>
                    </a:lnL>
                    <a:lnR>
                      <a:noFill/>
                    </a:lnR>
                    <a:lnT>
                      <a:noFill/>
                    </a:lnT>
                    <a:lnB>
                      <a:noFill/>
                    </a:lnB>
                    <a:solidFill>
                      <a:srgbClr val="EDEDED"/>
                    </a:solidFill>
                  </a:tcPr>
                </a:tc>
              </a:tr>
            </a:tbl>
          </a:graphicData>
        </a:graphic>
      </p:graphicFrame>
      <p:sp>
        <p:nvSpPr>
          <p:cNvPr id="983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34236789"/>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33315" y="1803400"/>
            <a:ext cx="7886700" cy="4540250"/>
          </a:xfrm>
        </p:spPr>
        <p:txBody>
          <a:bodyPr anchor="t"/>
          <a:lstStyle/>
          <a:p>
            <a:pPr algn="l">
              <a:spcBef>
                <a:spcPts val="0"/>
              </a:spcBef>
              <a:buFont typeface="Arial" pitchFamily="34" charset="0"/>
              <a:buChar char="•"/>
            </a:pPr>
            <a:r>
              <a:rPr lang="en-US" dirty="0" smtClean="0"/>
              <a:t> </a:t>
            </a:r>
            <a:r>
              <a:rPr lang="en-US" sz="3000" b="0" dirty="0" smtClean="0"/>
              <a:t>Power/Voltage Regulation</a:t>
            </a:r>
          </a:p>
          <a:p>
            <a:pPr algn="l">
              <a:spcBef>
                <a:spcPts val="0"/>
              </a:spcBef>
              <a:buFont typeface="Arial" pitchFamily="34" charset="0"/>
              <a:buChar char="•"/>
            </a:pPr>
            <a:r>
              <a:rPr lang="en-US" dirty="0" smtClean="0"/>
              <a:t> </a:t>
            </a:r>
            <a:r>
              <a:rPr lang="en-US" sz="3000" b="0" dirty="0" smtClean="0"/>
              <a:t>Implement using 555 timer</a:t>
            </a:r>
          </a:p>
          <a:p>
            <a:pPr lvl="1">
              <a:spcBef>
                <a:spcPts val="0"/>
              </a:spcBef>
              <a:buFont typeface="Arial" pitchFamily="34" charset="0"/>
              <a:buChar char="•"/>
            </a:pPr>
            <a:r>
              <a:rPr lang="en-US" dirty="0" smtClean="0"/>
              <a:t> Manipulate the Duty Cycle</a:t>
            </a:r>
            <a:endParaRPr lang="en-US" dirty="0"/>
          </a:p>
        </p:txBody>
      </p:sp>
      <p:sp>
        <p:nvSpPr>
          <p:cNvPr id="4" name="Title 1"/>
          <p:cNvSpPr>
            <a:spLocks noGrp="1"/>
          </p:cNvSpPr>
          <p:nvPr>
            <p:ph type="title"/>
          </p:nvPr>
        </p:nvSpPr>
        <p:spPr>
          <a:solidFill>
            <a:schemeClr val="accent2"/>
          </a:solidFill>
        </p:spPr>
        <p:txBody>
          <a:bodyPr/>
          <a:lstStyle/>
          <a:p>
            <a:r>
              <a:rPr lang="en-US" dirty="0" smtClean="0"/>
              <a:t>Power – Pulse Width Modulation</a:t>
            </a:r>
            <a:endParaRPr lang="en-US"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b="1" dirty="0" smtClean="0"/>
              <a:t>Recipe Assistant</a:t>
            </a:r>
            <a:endParaRPr lang="en-US" b="1" dirty="0"/>
          </a:p>
        </p:txBody>
      </p:sp>
      <p:grpSp>
        <p:nvGrpSpPr>
          <p:cNvPr id="18" name="Group 17"/>
          <p:cNvGrpSpPr/>
          <p:nvPr/>
        </p:nvGrpSpPr>
        <p:grpSpPr>
          <a:xfrm>
            <a:off x="969663" y="2720834"/>
            <a:ext cx="7550352" cy="3793405"/>
            <a:chOff x="969663" y="2720834"/>
            <a:chExt cx="7550352" cy="3793405"/>
          </a:xfrm>
        </p:grpSpPr>
        <p:grpSp>
          <p:nvGrpSpPr>
            <p:cNvPr id="16" name="Group 15"/>
            <p:cNvGrpSpPr/>
            <p:nvPr/>
          </p:nvGrpSpPr>
          <p:grpSpPr>
            <a:xfrm>
              <a:off x="969663" y="4536148"/>
              <a:ext cx="6087365" cy="1602312"/>
              <a:chOff x="969663" y="4536148"/>
              <a:chExt cx="6087365" cy="1602312"/>
            </a:xfrm>
          </p:grpSpPr>
          <p:sp>
            <p:nvSpPr>
              <p:cNvPr id="7" name="Parallelogram 6"/>
              <p:cNvSpPr/>
              <p:nvPr/>
            </p:nvSpPr>
            <p:spPr>
              <a:xfrm rot="818219">
                <a:off x="970380" y="4536148"/>
                <a:ext cx="6086648" cy="776467"/>
              </a:xfrm>
              <a:prstGeom prst="parallelogram">
                <a:avLst>
                  <a:gd name="adj" fmla="val 232627"/>
                </a:avLst>
              </a:prstGeom>
              <a:gradFill flip="none" rotWithShape="1">
                <a:gsLst>
                  <a:gs pos="0">
                    <a:schemeClr val="bg1"/>
                  </a:gs>
                  <a:gs pos="23000">
                    <a:schemeClr val="bg1"/>
                  </a:gs>
                  <a:gs pos="100000">
                    <a:schemeClr val="bg1">
                      <a:lumMod val="50000"/>
                    </a:schemeClr>
                  </a:gs>
                </a:gsLst>
                <a:path path="circle">
                  <a:fillToRect l="100000" t="100000"/>
                </a:path>
                <a:tileRect r="-100000" b="-100000"/>
              </a:gradFill>
              <a:ln>
                <a:gradFill flip="none" rotWithShape="1">
                  <a:gsLst>
                    <a:gs pos="0">
                      <a:schemeClr val="bg1"/>
                    </a:gs>
                    <a:gs pos="74000">
                      <a:schemeClr val="bg1"/>
                    </a:gs>
                    <a:gs pos="100000">
                      <a:schemeClr val="bg1">
                        <a:lumMod val="5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69663" y="4569872"/>
                <a:ext cx="30145" cy="1568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Rounded Rectangular Callout 29"/>
            <p:cNvSpPr/>
            <p:nvPr/>
          </p:nvSpPr>
          <p:spPr>
            <a:xfrm>
              <a:off x="4100833" y="2720834"/>
              <a:ext cx="4419182" cy="950373"/>
            </a:xfrm>
            <a:prstGeom prst="wedgeRoundRectCallout">
              <a:avLst>
                <a:gd name="adj1" fmla="val -69325"/>
                <a:gd name="adj2" fmla="val 39192"/>
                <a:gd name="adj3" fmla="val 16667"/>
              </a:avLst>
            </a:prstGeom>
            <a:ln w="38100" cap="rnd">
              <a:beve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Gill Sans MT" panose="020B0502020104020203" pitchFamily="34" charset="0"/>
                </a:rPr>
                <a:t>Sudo</a:t>
              </a:r>
              <a:r>
                <a:rPr lang="en-US" sz="2800" dirty="0" smtClean="0">
                  <a:latin typeface="Gill Sans MT" panose="020B0502020104020203" pitchFamily="34" charset="0"/>
                </a:rPr>
                <a:t> Chef, what’s next?</a:t>
              </a:r>
              <a:endParaRPr lang="en-US" sz="2800" dirty="0">
                <a:latin typeface="Gill Sans MT" panose="020B0502020104020203" pitchFamily="34" charset="0"/>
              </a:endParaRPr>
            </a:p>
          </p:txBody>
        </p:sp>
        <p:grpSp>
          <p:nvGrpSpPr>
            <p:cNvPr id="3" name="Group 2"/>
            <p:cNvGrpSpPr/>
            <p:nvPr/>
          </p:nvGrpSpPr>
          <p:grpSpPr>
            <a:xfrm>
              <a:off x="4475648" y="4601584"/>
              <a:ext cx="480476" cy="863863"/>
              <a:chOff x="1426029" y="1690688"/>
              <a:chExt cx="2567473" cy="4616135"/>
            </a:xfrm>
            <a:scene3d>
              <a:camera prst="perspectiveContrastingLeftFacing">
                <a:rot lat="19246203" lon="3665718" rev="17583628"/>
              </a:camera>
              <a:lightRig rig="threePt" dir="t"/>
            </a:scene3d>
          </p:grpSpPr>
          <p:sp>
            <p:nvSpPr>
              <p:cNvPr id="19" name="Rounded Rectangle 18"/>
              <p:cNvSpPr/>
              <p:nvPr/>
            </p:nvSpPr>
            <p:spPr>
              <a:xfrm>
                <a:off x="1426029" y="1690688"/>
                <a:ext cx="2567473" cy="4616135"/>
              </a:xfrm>
              <a:prstGeom prst="roundRect">
                <a:avLst/>
              </a:prstGeom>
              <a:solidFill>
                <a:schemeClr val="tx1">
                  <a:lumMod val="75000"/>
                  <a:lumOff val="25000"/>
                </a:schemeClr>
              </a:solidFill>
              <a:sp3d>
                <a:bevelT w="69850" h="254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0" name="Rounded Rectangle 19"/>
              <p:cNvSpPr/>
              <p:nvPr/>
            </p:nvSpPr>
            <p:spPr>
              <a:xfrm>
                <a:off x="2378528" y="5992101"/>
                <a:ext cx="662473" cy="1306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2" name="Rectangle 21"/>
              <p:cNvSpPr/>
              <p:nvPr/>
            </p:nvSpPr>
            <p:spPr>
              <a:xfrm>
                <a:off x="1642188" y="2056429"/>
                <a:ext cx="2127379" cy="3655753"/>
              </a:xfrm>
              <a:prstGeom prst="rect">
                <a:avLst/>
              </a:prstGeom>
              <a:effectLst/>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err="1" smtClean="0"/>
                  <a:t>Sudo</a:t>
                </a:r>
                <a:r>
                  <a:rPr lang="en-US" sz="400" dirty="0" smtClean="0"/>
                  <a:t> Chef</a:t>
                </a:r>
              </a:p>
              <a:p>
                <a:pPr algn="ctr"/>
                <a:endParaRPr lang="en-US" sz="400" dirty="0"/>
              </a:p>
              <a:p>
                <a:pPr algn="ctr"/>
                <a:r>
                  <a:rPr lang="en-US" sz="400" dirty="0" smtClean="0"/>
                  <a:t>INVENTORY</a:t>
                </a:r>
              </a:p>
              <a:p>
                <a:pPr algn="ctr"/>
                <a:r>
                  <a:rPr lang="en-US" sz="400" dirty="0" smtClean="0"/>
                  <a:t>RECIPES</a:t>
                </a:r>
              </a:p>
              <a:p>
                <a:pPr algn="ctr"/>
                <a:r>
                  <a:rPr lang="en-US" sz="400" dirty="0" smtClean="0"/>
                  <a:t>SETTINGS</a:t>
                </a:r>
              </a:p>
              <a:p>
                <a:pPr algn="ctr"/>
                <a:r>
                  <a:rPr lang="en-US" sz="400" dirty="0" smtClean="0"/>
                  <a:t>HISTORY</a:t>
                </a:r>
              </a:p>
              <a:p>
                <a:pPr algn="ctr"/>
                <a:endParaRPr lang="en-US" sz="400" dirty="0"/>
              </a:p>
              <a:p>
                <a:pPr algn="ctr"/>
                <a:r>
                  <a:rPr lang="en-US" sz="400" dirty="0" smtClean="0"/>
                  <a:t>about</a:t>
                </a:r>
              </a:p>
            </p:txBody>
          </p:sp>
        </p:grpSp>
        <p:grpSp>
          <p:nvGrpSpPr>
            <p:cNvPr id="12" name="Group 11"/>
            <p:cNvGrpSpPr/>
            <p:nvPr/>
          </p:nvGrpSpPr>
          <p:grpSpPr>
            <a:xfrm>
              <a:off x="2003554" y="3838754"/>
              <a:ext cx="953701" cy="961048"/>
              <a:chOff x="2985253" y="3282485"/>
              <a:chExt cx="1085222" cy="1387544"/>
            </a:xfrm>
          </p:grpSpPr>
          <p:sp>
            <p:nvSpPr>
              <p:cNvPr id="11" name="Chord 10"/>
              <p:cNvSpPr/>
              <p:nvPr/>
            </p:nvSpPr>
            <p:spPr>
              <a:xfrm>
                <a:off x="2985253" y="3282485"/>
                <a:ext cx="1073673" cy="1387544"/>
              </a:xfrm>
              <a:prstGeom prst="chord">
                <a:avLst>
                  <a:gd name="adj1" fmla="val 184644"/>
                  <a:gd name="adj2" fmla="val 109177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2985253" y="3881398"/>
                <a:ext cx="1085222" cy="20323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14" name="Straight Connector 13"/>
            <p:cNvCxnSpPr/>
            <p:nvPr/>
          </p:nvCxnSpPr>
          <p:spPr>
            <a:xfrm flipH="1">
              <a:off x="2490453" y="4146517"/>
              <a:ext cx="353481" cy="237777"/>
            </a:xfrm>
            <a:prstGeom prst="line">
              <a:avLst/>
            </a:prstGeom>
            <a:ln w="57150" cap="rnd">
              <a:gradFill>
                <a:gsLst>
                  <a:gs pos="0">
                    <a:srgbClr val="C5A76B"/>
                  </a:gs>
                  <a:gs pos="100000">
                    <a:srgbClr val="A08A5E"/>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flipH="1">
              <a:off x="1363858" y="3109555"/>
              <a:ext cx="1314286" cy="3394612"/>
              <a:chOff x="5482384" y="3048847"/>
              <a:chExt cx="1314286" cy="3394612"/>
            </a:xfrm>
          </p:grpSpPr>
          <p:sp>
            <p:nvSpPr>
              <p:cNvPr id="21" name="Oval 20"/>
              <p:cNvSpPr/>
              <p:nvPr/>
            </p:nvSpPr>
            <p:spPr>
              <a:xfrm flipH="1">
                <a:off x="5997327" y="3048847"/>
                <a:ext cx="746079" cy="862148"/>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 name="connsiteX0" fmla="*/ 0 w 823400"/>
                  <a:gd name="connsiteY0" fmla="*/ 423176 h 871970"/>
                  <a:gd name="connsiteX1" fmla="*/ 405925 w 823400"/>
                  <a:gd name="connsiteY1" fmla="*/ 159 h 871970"/>
                  <a:gd name="connsiteX2" fmla="*/ 823400 w 823400"/>
                  <a:gd name="connsiteY2" fmla="*/ 457359 h 871970"/>
                  <a:gd name="connsiteX3" fmla="*/ 405925 w 823400"/>
                  <a:gd name="connsiteY3" fmla="*/ 871830 h 871970"/>
                  <a:gd name="connsiteX4" fmla="*/ 0 w 823400"/>
                  <a:gd name="connsiteY4" fmla="*/ 423176 h 871970"/>
                  <a:gd name="connsiteX0" fmla="*/ 0 w 803304"/>
                  <a:gd name="connsiteY0" fmla="*/ 423176 h 871970"/>
                  <a:gd name="connsiteX1" fmla="*/ 385829 w 803304"/>
                  <a:gd name="connsiteY1" fmla="*/ 159 h 871970"/>
                  <a:gd name="connsiteX2" fmla="*/ 803304 w 803304"/>
                  <a:gd name="connsiteY2" fmla="*/ 457359 h 871970"/>
                  <a:gd name="connsiteX3" fmla="*/ 385829 w 803304"/>
                  <a:gd name="connsiteY3" fmla="*/ 871830 h 871970"/>
                  <a:gd name="connsiteX4" fmla="*/ 0 w 803304"/>
                  <a:gd name="connsiteY4" fmla="*/ 423176 h 871970"/>
                  <a:gd name="connsiteX0" fmla="*/ 72 w 803376"/>
                  <a:gd name="connsiteY0" fmla="*/ 413057 h 861851"/>
                  <a:gd name="connsiteX1" fmla="*/ 416046 w 803376"/>
                  <a:gd name="connsiteY1" fmla="*/ 88 h 861851"/>
                  <a:gd name="connsiteX2" fmla="*/ 803376 w 803376"/>
                  <a:gd name="connsiteY2" fmla="*/ 447240 h 861851"/>
                  <a:gd name="connsiteX3" fmla="*/ 385901 w 803376"/>
                  <a:gd name="connsiteY3" fmla="*/ 861711 h 861851"/>
                  <a:gd name="connsiteX4" fmla="*/ 72 w 803376"/>
                  <a:gd name="connsiteY4" fmla="*/ 413057 h 861851"/>
                  <a:gd name="connsiteX0" fmla="*/ 72 w 803376"/>
                  <a:gd name="connsiteY0" fmla="*/ 413173 h 861967"/>
                  <a:gd name="connsiteX1" fmla="*/ 416046 w 803376"/>
                  <a:gd name="connsiteY1" fmla="*/ 204 h 861967"/>
                  <a:gd name="connsiteX2" fmla="*/ 803376 w 803376"/>
                  <a:gd name="connsiteY2" fmla="*/ 447356 h 861967"/>
                  <a:gd name="connsiteX3" fmla="*/ 385901 w 803376"/>
                  <a:gd name="connsiteY3" fmla="*/ 861827 h 861967"/>
                  <a:gd name="connsiteX4" fmla="*/ 72 w 803376"/>
                  <a:gd name="connsiteY4" fmla="*/ 413173 h 861967"/>
                  <a:gd name="connsiteX0" fmla="*/ 13 w 803317"/>
                  <a:gd name="connsiteY0" fmla="*/ 413173 h 861967"/>
                  <a:gd name="connsiteX1" fmla="*/ 375794 w 803317"/>
                  <a:gd name="connsiteY1" fmla="*/ 204 h 861967"/>
                  <a:gd name="connsiteX2" fmla="*/ 803317 w 803317"/>
                  <a:gd name="connsiteY2" fmla="*/ 447356 h 861967"/>
                  <a:gd name="connsiteX3" fmla="*/ 385842 w 803317"/>
                  <a:gd name="connsiteY3" fmla="*/ 861827 h 861967"/>
                  <a:gd name="connsiteX4" fmla="*/ 13 w 803317"/>
                  <a:gd name="connsiteY4" fmla="*/ 413173 h 861967"/>
                  <a:gd name="connsiteX0" fmla="*/ 11 w 743024"/>
                  <a:gd name="connsiteY0" fmla="*/ 483677 h 862104"/>
                  <a:gd name="connsiteX1" fmla="*/ 315501 w 743024"/>
                  <a:gd name="connsiteY1" fmla="*/ 370 h 862104"/>
                  <a:gd name="connsiteX2" fmla="*/ 743024 w 743024"/>
                  <a:gd name="connsiteY2" fmla="*/ 447522 h 862104"/>
                  <a:gd name="connsiteX3" fmla="*/ 325549 w 743024"/>
                  <a:gd name="connsiteY3" fmla="*/ 861993 h 862104"/>
                  <a:gd name="connsiteX4" fmla="*/ 11 w 743024"/>
                  <a:gd name="connsiteY4" fmla="*/ 483677 h 862104"/>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79" h="862148">
                    <a:moveTo>
                      <a:pt x="3066" y="483677"/>
                    </a:moveTo>
                    <a:cubicBezTo>
                      <a:pt x="-28754" y="269735"/>
                      <a:pt x="194721" y="6396"/>
                      <a:pt x="318556" y="370"/>
                    </a:cubicBezTo>
                    <a:cubicBezTo>
                      <a:pt x="442391" y="-5656"/>
                      <a:pt x="703350" y="58284"/>
                      <a:pt x="746079" y="447522"/>
                    </a:cubicBezTo>
                    <a:cubicBezTo>
                      <a:pt x="746079" y="700027"/>
                      <a:pt x="452439" y="855967"/>
                      <a:pt x="328604" y="861993"/>
                    </a:cubicBezTo>
                    <a:cubicBezTo>
                      <a:pt x="204769" y="868019"/>
                      <a:pt x="34886" y="697619"/>
                      <a:pt x="3066" y="483677"/>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6"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8609 w 17091"/>
                  <a:gd name="connsiteY1" fmla="*/ 1090080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5761" y="805220"/>
                      <a:pt x="8609" y="1090080"/>
                    </a:cubicBezTo>
                    <a:cubicBezTo>
                      <a:pt x="11457" y="1374940"/>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6431548" y="4101970"/>
                <a:ext cx="365122"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383782 w 383782"/>
                  <a:gd name="connsiteY0" fmla="*/ 0 h 999857"/>
                  <a:gd name="connsiteX1" fmla="*/ 24764 w 383782"/>
                  <a:gd name="connsiteY1" fmla="*/ 515752 h 999857"/>
                  <a:gd name="connsiteX2" fmla="*/ 50497 w 383782"/>
                  <a:gd name="connsiteY2" fmla="*/ 999857 h 999857"/>
                  <a:gd name="connsiteX0" fmla="*/ 365122 w 365122"/>
                  <a:gd name="connsiteY0" fmla="*/ 0 h 999857"/>
                  <a:gd name="connsiteX1" fmla="*/ 6104 w 365122"/>
                  <a:gd name="connsiteY1" fmla="*/ 515752 h 999857"/>
                  <a:gd name="connsiteX2" fmla="*/ 142369 w 365122"/>
                  <a:gd name="connsiteY2" fmla="*/ 999857 h 999857"/>
                </a:gdLst>
                <a:ahLst/>
                <a:cxnLst>
                  <a:cxn ang="0">
                    <a:pos x="connsiteX0" y="connsiteY0"/>
                  </a:cxn>
                  <a:cxn ang="0">
                    <a:pos x="connsiteX1" y="connsiteY1"/>
                  </a:cxn>
                  <a:cxn ang="0">
                    <a:pos x="connsiteX2" y="connsiteY2"/>
                  </a:cxn>
                </a:cxnLst>
                <a:rect l="l" t="t" r="r" b="b"/>
                <a:pathLst>
                  <a:path w="365122" h="999857">
                    <a:moveTo>
                      <a:pt x="365122" y="0"/>
                    </a:moveTo>
                    <a:cubicBezTo>
                      <a:pt x="126551" y="64093"/>
                      <a:pt x="43229" y="349109"/>
                      <a:pt x="6104" y="515752"/>
                    </a:cubicBezTo>
                    <a:cubicBezTo>
                      <a:pt x="-31021" y="682395"/>
                      <a:pt x="112103" y="882352"/>
                      <a:pt x="142369"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384" y="4095857"/>
                <a:ext cx="949165" cy="44501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 name="connsiteX0" fmla="*/ 2243810 w 2243810"/>
                  <a:gd name="connsiteY0" fmla="*/ 0 h 650534"/>
                  <a:gd name="connsiteX1" fmla="*/ 679815 w 2243810"/>
                  <a:gd name="connsiteY1" fmla="*/ 649480 h 650534"/>
                  <a:gd name="connsiteX2" fmla="*/ 1906 w 2243810"/>
                  <a:gd name="connsiteY2" fmla="*/ 179463 h 650534"/>
                </a:gdLst>
                <a:ahLst/>
                <a:cxnLst>
                  <a:cxn ang="0">
                    <a:pos x="connsiteX0" y="connsiteY0"/>
                  </a:cxn>
                  <a:cxn ang="0">
                    <a:pos x="connsiteX1" y="connsiteY1"/>
                  </a:cxn>
                  <a:cxn ang="0">
                    <a:pos x="connsiteX2" y="connsiteY2"/>
                  </a:cxn>
                </a:cxnLst>
                <a:rect l="l" t="t" r="r" b="b"/>
                <a:pathLst>
                  <a:path w="2243810" h="650534">
                    <a:moveTo>
                      <a:pt x="2243810" y="0"/>
                    </a:moveTo>
                    <a:cubicBezTo>
                      <a:pt x="2005239" y="64093"/>
                      <a:pt x="1053466" y="619570"/>
                      <a:pt x="679815" y="649480"/>
                    </a:cubicBezTo>
                    <a:cubicBezTo>
                      <a:pt x="306164" y="679390"/>
                      <a:pt x="-28360" y="61958"/>
                      <a:pt x="1906"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3" y="5204176"/>
                <a:ext cx="484531" cy="1239283"/>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 name="connsiteX0" fmla="*/ 0 w 1150151"/>
                  <a:gd name="connsiteY0" fmla="*/ 1051366 h 1051366"/>
                  <a:gd name="connsiteX1" fmla="*/ 196554 w 1150151"/>
                  <a:gd name="connsiteY1" fmla="*/ 324973 h 1051366"/>
                  <a:gd name="connsiteX2" fmla="*/ 598206 w 1150151"/>
                  <a:gd name="connsiteY2" fmla="*/ 233 h 1051366"/>
                  <a:gd name="connsiteX3" fmla="*/ 982767 w 1150151"/>
                  <a:gd name="connsiteY3" fmla="*/ 367702 h 1051366"/>
                  <a:gd name="connsiteX4" fmla="*/ 1139400 w 1150151"/>
                  <a:gd name="connsiteY4" fmla="*/ 957615 h 1051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151" h="1051366">
                    <a:moveTo>
                      <a:pt x="0" y="1051366"/>
                    </a:moveTo>
                    <a:cubicBezTo>
                      <a:pt x="48426" y="775764"/>
                      <a:pt x="96853" y="500162"/>
                      <a:pt x="196554" y="324973"/>
                    </a:cubicBezTo>
                    <a:cubicBezTo>
                      <a:pt x="296255" y="149784"/>
                      <a:pt x="467171" y="-6888"/>
                      <a:pt x="598206" y="233"/>
                    </a:cubicBezTo>
                    <a:cubicBezTo>
                      <a:pt x="729241" y="7354"/>
                      <a:pt x="892568" y="208138"/>
                      <a:pt x="982767" y="367702"/>
                    </a:cubicBezTo>
                    <a:cubicBezTo>
                      <a:pt x="1072966" y="527266"/>
                      <a:pt x="1185690" y="699817"/>
                      <a:pt x="1139400" y="95761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Line Callout 1 (No Border) 22"/>
            <p:cNvSpPr/>
            <p:nvPr/>
          </p:nvSpPr>
          <p:spPr>
            <a:xfrm>
              <a:off x="3938954" y="5689499"/>
              <a:ext cx="4549293" cy="824740"/>
            </a:xfrm>
            <a:prstGeom prst="callout1">
              <a:avLst>
                <a:gd name="adj1" fmla="val 17864"/>
                <a:gd name="adj2" fmla="val 37336"/>
                <a:gd name="adj3" fmla="val -38266"/>
                <a:gd name="adj4" fmla="val 28200"/>
              </a:avLst>
            </a:prstGeom>
            <a:ln w="38100" cap="rnd"/>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Start cooking the shrimp!</a:t>
              </a:r>
              <a:endParaRPr lang="en-US" sz="2400" i="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373080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b="1" dirty="0" smtClean="0"/>
              <a:t>Recipe Assistant</a:t>
            </a:r>
            <a:endParaRPr lang="en-US" b="1" dirty="0"/>
          </a:p>
        </p:txBody>
      </p:sp>
      <p:grpSp>
        <p:nvGrpSpPr>
          <p:cNvPr id="18" name="Group 17"/>
          <p:cNvGrpSpPr/>
          <p:nvPr/>
        </p:nvGrpSpPr>
        <p:grpSpPr>
          <a:xfrm>
            <a:off x="969663" y="2720834"/>
            <a:ext cx="7550352" cy="3793405"/>
            <a:chOff x="969663" y="2720834"/>
            <a:chExt cx="7550352" cy="3793405"/>
          </a:xfrm>
        </p:grpSpPr>
        <p:grpSp>
          <p:nvGrpSpPr>
            <p:cNvPr id="16" name="Group 15"/>
            <p:cNvGrpSpPr/>
            <p:nvPr/>
          </p:nvGrpSpPr>
          <p:grpSpPr>
            <a:xfrm>
              <a:off x="969663" y="4536148"/>
              <a:ext cx="6087365" cy="1602312"/>
              <a:chOff x="969663" y="4536148"/>
              <a:chExt cx="6087365" cy="1602312"/>
            </a:xfrm>
          </p:grpSpPr>
          <p:sp>
            <p:nvSpPr>
              <p:cNvPr id="7" name="Parallelogram 6"/>
              <p:cNvSpPr/>
              <p:nvPr/>
            </p:nvSpPr>
            <p:spPr>
              <a:xfrm rot="818219">
                <a:off x="970380" y="4536148"/>
                <a:ext cx="6086648" cy="776467"/>
              </a:xfrm>
              <a:prstGeom prst="parallelogram">
                <a:avLst>
                  <a:gd name="adj" fmla="val 232627"/>
                </a:avLst>
              </a:prstGeom>
              <a:gradFill flip="none" rotWithShape="1">
                <a:gsLst>
                  <a:gs pos="0">
                    <a:schemeClr val="bg1"/>
                  </a:gs>
                  <a:gs pos="23000">
                    <a:schemeClr val="bg1"/>
                  </a:gs>
                  <a:gs pos="100000">
                    <a:schemeClr val="bg1">
                      <a:lumMod val="50000"/>
                    </a:schemeClr>
                  </a:gs>
                </a:gsLst>
                <a:path path="circle">
                  <a:fillToRect l="100000" t="100000"/>
                </a:path>
                <a:tileRect r="-100000" b="-100000"/>
              </a:gradFill>
              <a:ln>
                <a:gradFill flip="none" rotWithShape="1">
                  <a:gsLst>
                    <a:gs pos="0">
                      <a:schemeClr val="bg1"/>
                    </a:gs>
                    <a:gs pos="74000">
                      <a:schemeClr val="bg1"/>
                    </a:gs>
                    <a:gs pos="100000">
                      <a:schemeClr val="bg1">
                        <a:lumMod val="85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69663" y="4569872"/>
                <a:ext cx="30145" cy="1568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Rounded Rectangular Callout 29"/>
            <p:cNvSpPr/>
            <p:nvPr/>
          </p:nvSpPr>
          <p:spPr>
            <a:xfrm>
              <a:off x="4100833" y="2720834"/>
              <a:ext cx="4419182" cy="950373"/>
            </a:xfrm>
            <a:prstGeom prst="wedgeRoundRectCallout">
              <a:avLst>
                <a:gd name="adj1" fmla="val -69325"/>
                <a:gd name="adj2" fmla="val 39192"/>
                <a:gd name="adj3" fmla="val 16667"/>
              </a:avLst>
            </a:prstGeom>
            <a:ln w="38100" cap="rnd">
              <a:beve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Gill Sans MT" panose="020B0502020104020203" pitchFamily="34" charset="0"/>
                </a:rPr>
                <a:t>Sudo</a:t>
              </a:r>
              <a:r>
                <a:rPr lang="en-US" sz="2800" dirty="0" smtClean="0">
                  <a:latin typeface="Gill Sans MT" panose="020B0502020104020203" pitchFamily="34" charset="0"/>
                </a:rPr>
                <a:t> Chef, what’s next?</a:t>
              </a:r>
              <a:endParaRPr lang="en-US" sz="2800" dirty="0">
                <a:latin typeface="Gill Sans MT" panose="020B0502020104020203" pitchFamily="34" charset="0"/>
              </a:endParaRPr>
            </a:p>
          </p:txBody>
        </p:sp>
        <p:grpSp>
          <p:nvGrpSpPr>
            <p:cNvPr id="3" name="Group 2"/>
            <p:cNvGrpSpPr/>
            <p:nvPr/>
          </p:nvGrpSpPr>
          <p:grpSpPr>
            <a:xfrm>
              <a:off x="4475648" y="4601584"/>
              <a:ext cx="480476" cy="863863"/>
              <a:chOff x="1426029" y="1690688"/>
              <a:chExt cx="2567473" cy="4616135"/>
            </a:xfrm>
            <a:scene3d>
              <a:camera prst="perspectiveContrastingLeftFacing">
                <a:rot lat="19246203" lon="3665718" rev="17583628"/>
              </a:camera>
              <a:lightRig rig="threePt" dir="t"/>
            </a:scene3d>
          </p:grpSpPr>
          <p:sp>
            <p:nvSpPr>
              <p:cNvPr id="19" name="Rounded Rectangle 18"/>
              <p:cNvSpPr/>
              <p:nvPr/>
            </p:nvSpPr>
            <p:spPr>
              <a:xfrm>
                <a:off x="1426029" y="1690688"/>
                <a:ext cx="2567473" cy="4616135"/>
              </a:xfrm>
              <a:prstGeom prst="roundRect">
                <a:avLst/>
              </a:prstGeom>
              <a:solidFill>
                <a:schemeClr val="tx1">
                  <a:lumMod val="75000"/>
                  <a:lumOff val="25000"/>
                </a:schemeClr>
              </a:solidFill>
              <a:sp3d>
                <a:bevelT w="69850" h="254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0" name="Rounded Rectangle 19"/>
              <p:cNvSpPr/>
              <p:nvPr/>
            </p:nvSpPr>
            <p:spPr>
              <a:xfrm>
                <a:off x="2378528" y="5992101"/>
                <a:ext cx="662473" cy="1306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2" name="Rectangle 21"/>
              <p:cNvSpPr/>
              <p:nvPr/>
            </p:nvSpPr>
            <p:spPr>
              <a:xfrm>
                <a:off x="1642188" y="2056429"/>
                <a:ext cx="2127379" cy="3655753"/>
              </a:xfrm>
              <a:prstGeom prst="rect">
                <a:avLst/>
              </a:prstGeom>
              <a:effectLst/>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err="1" smtClean="0"/>
                  <a:t>Sudo</a:t>
                </a:r>
                <a:r>
                  <a:rPr lang="en-US" sz="400" dirty="0" smtClean="0"/>
                  <a:t> Chef</a:t>
                </a:r>
              </a:p>
              <a:p>
                <a:pPr algn="ctr"/>
                <a:endParaRPr lang="en-US" sz="400" dirty="0"/>
              </a:p>
              <a:p>
                <a:pPr algn="ctr"/>
                <a:r>
                  <a:rPr lang="en-US" sz="400" dirty="0" smtClean="0"/>
                  <a:t>INVENTORY</a:t>
                </a:r>
              </a:p>
              <a:p>
                <a:pPr algn="ctr"/>
                <a:r>
                  <a:rPr lang="en-US" sz="400" dirty="0" smtClean="0"/>
                  <a:t>RECIPES</a:t>
                </a:r>
              </a:p>
              <a:p>
                <a:pPr algn="ctr"/>
                <a:r>
                  <a:rPr lang="en-US" sz="400" dirty="0" smtClean="0"/>
                  <a:t>SETTINGS</a:t>
                </a:r>
              </a:p>
              <a:p>
                <a:pPr algn="ctr"/>
                <a:r>
                  <a:rPr lang="en-US" sz="400" dirty="0" smtClean="0"/>
                  <a:t>HISTORY</a:t>
                </a:r>
              </a:p>
              <a:p>
                <a:pPr algn="ctr"/>
                <a:endParaRPr lang="en-US" sz="400" dirty="0"/>
              </a:p>
              <a:p>
                <a:pPr algn="ctr"/>
                <a:r>
                  <a:rPr lang="en-US" sz="400" dirty="0" smtClean="0"/>
                  <a:t>about</a:t>
                </a:r>
              </a:p>
            </p:txBody>
          </p:sp>
        </p:grpSp>
        <p:grpSp>
          <p:nvGrpSpPr>
            <p:cNvPr id="12" name="Group 11"/>
            <p:cNvGrpSpPr/>
            <p:nvPr/>
          </p:nvGrpSpPr>
          <p:grpSpPr>
            <a:xfrm>
              <a:off x="2003554" y="3838754"/>
              <a:ext cx="953701" cy="961048"/>
              <a:chOff x="2985253" y="3282485"/>
              <a:chExt cx="1085222" cy="1387544"/>
            </a:xfrm>
          </p:grpSpPr>
          <p:sp>
            <p:nvSpPr>
              <p:cNvPr id="11" name="Chord 10"/>
              <p:cNvSpPr/>
              <p:nvPr/>
            </p:nvSpPr>
            <p:spPr>
              <a:xfrm>
                <a:off x="2985253" y="3282485"/>
                <a:ext cx="1073673" cy="1387544"/>
              </a:xfrm>
              <a:prstGeom prst="chord">
                <a:avLst>
                  <a:gd name="adj1" fmla="val 184644"/>
                  <a:gd name="adj2" fmla="val 109177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2985253" y="3881398"/>
                <a:ext cx="1085222" cy="20323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14" name="Straight Connector 13"/>
            <p:cNvCxnSpPr/>
            <p:nvPr/>
          </p:nvCxnSpPr>
          <p:spPr>
            <a:xfrm flipH="1">
              <a:off x="2490453" y="4146517"/>
              <a:ext cx="353481" cy="237777"/>
            </a:xfrm>
            <a:prstGeom prst="line">
              <a:avLst/>
            </a:prstGeom>
            <a:ln w="57150" cap="rnd">
              <a:gradFill>
                <a:gsLst>
                  <a:gs pos="0">
                    <a:srgbClr val="C5A76B"/>
                  </a:gs>
                  <a:gs pos="100000">
                    <a:srgbClr val="A08A5E"/>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flipH="1">
              <a:off x="1363858" y="3109555"/>
              <a:ext cx="1314286" cy="3394612"/>
              <a:chOff x="5482384" y="3048847"/>
              <a:chExt cx="1314286" cy="3394612"/>
            </a:xfrm>
          </p:grpSpPr>
          <p:sp>
            <p:nvSpPr>
              <p:cNvPr id="21" name="Oval 20"/>
              <p:cNvSpPr/>
              <p:nvPr/>
            </p:nvSpPr>
            <p:spPr>
              <a:xfrm flipH="1">
                <a:off x="5997327" y="3048847"/>
                <a:ext cx="746079" cy="862148"/>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14471 h 871671"/>
                  <a:gd name="connsiteX1" fmla="*/ 457200 w 914400"/>
                  <a:gd name="connsiteY1" fmla="*/ 0 h 871671"/>
                  <a:gd name="connsiteX2" fmla="*/ 914400 w 914400"/>
                  <a:gd name="connsiteY2" fmla="*/ 414471 h 871671"/>
                  <a:gd name="connsiteX3" fmla="*/ 457200 w 914400"/>
                  <a:gd name="connsiteY3" fmla="*/ 871671 h 871671"/>
                  <a:gd name="connsiteX4" fmla="*/ 0 w 914400"/>
                  <a:gd name="connsiteY4" fmla="*/ 414471 h 871671"/>
                  <a:gd name="connsiteX0" fmla="*/ 0 w 803305"/>
                  <a:gd name="connsiteY0" fmla="*/ 423026 h 871684"/>
                  <a:gd name="connsiteX1" fmla="*/ 346105 w 803305"/>
                  <a:gd name="connsiteY1" fmla="*/ 9 h 871684"/>
                  <a:gd name="connsiteX2" fmla="*/ 803305 w 803305"/>
                  <a:gd name="connsiteY2" fmla="*/ 414480 h 871684"/>
                  <a:gd name="connsiteX3" fmla="*/ 346105 w 803305"/>
                  <a:gd name="connsiteY3" fmla="*/ 871680 h 871684"/>
                  <a:gd name="connsiteX4" fmla="*/ 0 w 803305"/>
                  <a:gd name="connsiteY4" fmla="*/ 423026 h 871684"/>
                  <a:gd name="connsiteX0" fmla="*/ 0 w 863125"/>
                  <a:gd name="connsiteY0" fmla="*/ 423026 h 871684"/>
                  <a:gd name="connsiteX1" fmla="*/ 405925 w 863125"/>
                  <a:gd name="connsiteY1" fmla="*/ 9 h 871684"/>
                  <a:gd name="connsiteX2" fmla="*/ 863125 w 863125"/>
                  <a:gd name="connsiteY2" fmla="*/ 414480 h 871684"/>
                  <a:gd name="connsiteX3" fmla="*/ 405925 w 863125"/>
                  <a:gd name="connsiteY3" fmla="*/ 871680 h 871684"/>
                  <a:gd name="connsiteX4" fmla="*/ 0 w 863125"/>
                  <a:gd name="connsiteY4" fmla="*/ 423026 h 871684"/>
                  <a:gd name="connsiteX0" fmla="*/ 0 w 863125"/>
                  <a:gd name="connsiteY0" fmla="*/ 423026 h 871688"/>
                  <a:gd name="connsiteX1" fmla="*/ 405925 w 863125"/>
                  <a:gd name="connsiteY1" fmla="*/ 9 h 871688"/>
                  <a:gd name="connsiteX2" fmla="*/ 863125 w 863125"/>
                  <a:gd name="connsiteY2" fmla="*/ 414480 h 871688"/>
                  <a:gd name="connsiteX3" fmla="*/ 405925 w 863125"/>
                  <a:gd name="connsiteY3" fmla="*/ 871680 h 871688"/>
                  <a:gd name="connsiteX4" fmla="*/ 0 w 863125"/>
                  <a:gd name="connsiteY4" fmla="*/ 423026 h 871688"/>
                  <a:gd name="connsiteX0" fmla="*/ 0 w 863125"/>
                  <a:gd name="connsiteY0" fmla="*/ 423066 h 871728"/>
                  <a:gd name="connsiteX1" fmla="*/ 405925 w 863125"/>
                  <a:gd name="connsiteY1" fmla="*/ 49 h 871728"/>
                  <a:gd name="connsiteX2" fmla="*/ 863125 w 863125"/>
                  <a:gd name="connsiteY2" fmla="*/ 414520 h 871728"/>
                  <a:gd name="connsiteX3" fmla="*/ 405925 w 863125"/>
                  <a:gd name="connsiteY3" fmla="*/ 871720 h 871728"/>
                  <a:gd name="connsiteX4" fmla="*/ 0 w 863125"/>
                  <a:gd name="connsiteY4" fmla="*/ 423066 h 871728"/>
                  <a:gd name="connsiteX0" fmla="*/ 0 w 803304"/>
                  <a:gd name="connsiteY0" fmla="*/ 423176 h 871970"/>
                  <a:gd name="connsiteX1" fmla="*/ 405925 w 803304"/>
                  <a:gd name="connsiteY1" fmla="*/ 159 h 871970"/>
                  <a:gd name="connsiteX2" fmla="*/ 803304 w 803304"/>
                  <a:gd name="connsiteY2" fmla="*/ 457359 h 871970"/>
                  <a:gd name="connsiteX3" fmla="*/ 405925 w 803304"/>
                  <a:gd name="connsiteY3" fmla="*/ 871830 h 871970"/>
                  <a:gd name="connsiteX4" fmla="*/ 0 w 803304"/>
                  <a:gd name="connsiteY4" fmla="*/ 423176 h 871970"/>
                  <a:gd name="connsiteX0" fmla="*/ 0 w 823400"/>
                  <a:gd name="connsiteY0" fmla="*/ 423176 h 871970"/>
                  <a:gd name="connsiteX1" fmla="*/ 405925 w 823400"/>
                  <a:gd name="connsiteY1" fmla="*/ 159 h 871970"/>
                  <a:gd name="connsiteX2" fmla="*/ 823400 w 823400"/>
                  <a:gd name="connsiteY2" fmla="*/ 457359 h 871970"/>
                  <a:gd name="connsiteX3" fmla="*/ 405925 w 823400"/>
                  <a:gd name="connsiteY3" fmla="*/ 871830 h 871970"/>
                  <a:gd name="connsiteX4" fmla="*/ 0 w 823400"/>
                  <a:gd name="connsiteY4" fmla="*/ 423176 h 871970"/>
                  <a:gd name="connsiteX0" fmla="*/ 0 w 803304"/>
                  <a:gd name="connsiteY0" fmla="*/ 423176 h 871970"/>
                  <a:gd name="connsiteX1" fmla="*/ 385829 w 803304"/>
                  <a:gd name="connsiteY1" fmla="*/ 159 h 871970"/>
                  <a:gd name="connsiteX2" fmla="*/ 803304 w 803304"/>
                  <a:gd name="connsiteY2" fmla="*/ 457359 h 871970"/>
                  <a:gd name="connsiteX3" fmla="*/ 385829 w 803304"/>
                  <a:gd name="connsiteY3" fmla="*/ 871830 h 871970"/>
                  <a:gd name="connsiteX4" fmla="*/ 0 w 803304"/>
                  <a:gd name="connsiteY4" fmla="*/ 423176 h 871970"/>
                  <a:gd name="connsiteX0" fmla="*/ 72 w 803376"/>
                  <a:gd name="connsiteY0" fmla="*/ 413057 h 861851"/>
                  <a:gd name="connsiteX1" fmla="*/ 416046 w 803376"/>
                  <a:gd name="connsiteY1" fmla="*/ 88 h 861851"/>
                  <a:gd name="connsiteX2" fmla="*/ 803376 w 803376"/>
                  <a:gd name="connsiteY2" fmla="*/ 447240 h 861851"/>
                  <a:gd name="connsiteX3" fmla="*/ 385901 w 803376"/>
                  <a:gd name="connsiteY3" fmla="*/ 861711 h 861851"/>
                  <a:gd name="connsiteX4" fmla="*/ 72 w 803376"/>
                  <a:gd name="connsiteY4" fmla="*/ 413057 h 861851"/>
                  <a:gd name="connsiteX0" fmla="*/ 72 w 803376"/>
                  <a:gd name="connsiteY0" fmla="*/ 413173 h 861967"/>
                  <a:gd name="connsiteX1" fmla="*/ 416046 w 803376"/>
                  <a:gd name="connsiteY1" fmla="*/ 204 h 861967"/>
                  <a:gd name="connsiteX2" fmla="*/ 803376 w 803376"/>
                  <a:gd name="connsiteY2" fmla="*/ 447356 h 861967"/>
                  <a:gd name="connsiteX3" fmla="*/ 385901 w 803376"/>
                  <a:gd name="connsiteY3" fmla="*/ 861827 h 861967"/>
                  <a:gd name="connsiteX4" fmla="*/ 72 w 803376"/>
                  <a:gd name="connsiteY4" fmla="*/ 413173 h 861967"/>
                  <a:gd name="connsiteX0" fmla="*/ 13 w 803317"/>
                  <a:gd name="connsiteY0" fmla="*/ 413173 h 861967"/>
                  <a:gd name="connsiteX1" fmla="*/ 375794 w 803317"/>
                  <a:gd name="connsiteY1" fmla="*/ 204 h 861967"/>
                  <a:gd name="connsiteX2" fmla="*/ 803317 w 803317"/>
                  <a:gd name="connsiteY2" fmla="*/ 447356 h 861967"/>
                  <a:gd name="connsiteX3" fmla="*/ 385842 w 803317"/>
                  <a:gd name="connsiteY3" fmla="*/ 861827 h 861967"/>
                  <a:gd name="connsiteX4" fmla="*/ 13 w 803317"/>
                  <a:gd name="connsiteY4" fmla="*/ 413173 h 861967"/>
                  <a:gd name="connsiteX0" fmla="*/ 11 w 743024"/>
                  <a:gd name="connsiteY0" fmla="*/ 483677 h 862104"/>
                  <a:gd name="connsiteX1" fmla="*/ 315501 w 743024"/>
                  <a:gd name="connsiteY1" fmla="*/ 370 h 862104"/>
                  <a:gd name="connsiteX2" fmla="*/ 743024 w 743024"/>
                  <a:gd name="connsiteY2" fmla="*/ 447522 h 862104"/>
                  <a:gd name="connsiteX3" fmla="*/ 325549 w 743024"/>
                  <a:gd name="connsiteY3" fmla="*/ 861993 h 862104"/>
                  <a:gd name="connsiteX4" fmla="*/ 11 w 743024"/>
                  <a:gd name="connsiteY4" fmla="*/ 483677 h 862104"/>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 name="connsiteX0" fmla="*/ 3066 w 746079"/>
                  <a:gd name="connsiteY0" fmla="*/ 483677 h 862148"/>
                  <a:gd name="connsiteX1" fmla="*/ 318556 w 746079"/>
                  <a:gd name="connsiteY1" fmla="*/ 370 h 862148"/>
                  <a:gd name="connsiteX2" fmla="*/ 746079 w 746079"/>
                  <a:gd name="connsiteY2" fmla="*/ 447522 h 862148"/>
                  <a:gd name="connsiteX3" fmla="*/ 328604 w 746079"/>
                  <a:gd name="connsiteY3" fmla="*/ 861993 h 862148"/>
                  <a:gd name="connsiteX4" fmla="*/ 3066 w 746079"/>
                  <a:gd name="connsiteY4" fmla="*/ 483677 h 86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79" h="862148">
                    <a:moveTo>
                      <a:pt x="3066" y="483677"/>
                    </a:moveTo>
                    <a:cubicBezTo>
                      <a:pt x="-28754" y="269735"/>
                      <a:pt x="194721" y="6396"/>
                      <a:pt x="318556" y="370"/>
                    </a:cubicBezTo>
                    <a:cubicBezTo>
                      <a:pt x="442391" y="-5656"/>
                      <a:pt x="703350" y="58284"/>
                      <a:pt x="746079" y="447522"/>
                    </a:cubicBezTo>
                    <a:cubicBezTo>
                      <a:pt x="746079" y="700027"/>
                      <a:pt x="452439" y="855967"/>
                      <a:pt x="328604" y="861993"/>
                    </a:cubicBezTo>
                    <a:cubicBezTo>
                      <a:pt x="204769" y="868019"/>
                      <a:pt x="34886" y="697619"/>
                      <a:pt x="3066" y="483677"/>
                    </a:cubicBezTo>
                    <a:close/>
                  </a:path>
                </a:pathLst>
              </a:cu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6414206" y="3922308"/>
                <a:ext cx="30256" cy="1290414"/>
              </a:xfrm>
              <a:custGeom>
                <a:avLst/>
                <a:gdLst>
                  <a:gd name="connsiteX0" fmla="*/ 48703 w 287985"/>
                  <a:gd name="connsiteY0" fmla="*/ 0 h 1867522"/>
                  <a:gd name="connsiteX1" fmla="*/ 5974 w 287985"/>
                  <a:gd name="connsiteY1" fmla="*/ 1623701 h 1867522"/>
                  <a:gd name="connsiteX2" fmla="*/ 31612 w 287985"/>
                  <a:gd name="connsiteY2" fmla="*/ 1845892 h 1867522"/>
                  <a:gd name="connsiteX3" fmla="*/ 287985 w 287985"/>
                  <a:gd name="connsiteY3" fmla="*/ 1478422 h 1867522"/>
                  <a:gd name="connsiteX0" fmla="*/ 26616 w 265898"/>
                  <a:gd name="connsiteY0" fmla="*/ 0 h 1889681"/>
                  <a:gd name="connsiteX1" fmla="*/ 52253 w 265898"/>
                  <a:gd name="connsiteY1" fmla="*/ 461473 h 1889681"/>
                  <a:gd name="connsiteX2" fmla="*/ 9525 w 265898"/>
                  <a:gd name="connsiteY2" fmla="*/ 1845892 h 1889681"/>
                  <a:gd name="connsiteX3" fmla="*/ 265898 w 265898"/>
                  <a:gd name="connsiteY3" fmla="*/ 1478422 h 1889681"/>
                  <a:gd name="connsiteX0" fmla="*/ 5409 w 244691"/>
                  <a:gd name="connsiteY0" fmla="*/ 0 h 1520042"/>
                  <a:gd name="connsiteX1" fmla="*/ 31046 w 244691"/>
                  <a:gd name="connsiteY1" fmla="*/ 461473 h 1520042"/>
                  <a:gd name="connsiteX2" fmla="*/ 31047 w 244691"/>
                  <a:gd name="connsiteY2" fmla="*/ 1076771 h 1520042"/>
                  <a:gd name="connsiteX3" fmla="*/ 244691 w 244691"/>
                  <a:gd name="connsiteY3" fmla="*/ 1478422 h 1520042"/>
                  <a:gd name="connsiteX0" fmla="*/ 5409 w 150687"/>
                  <a:gd name="connsiteY0" fmla="*/ 0 h 1706863"/>
                  <a:gd name="connsiteX1" fmla="*/ 31046 w 150687"/>
                  <a:gd name="connsiteY1" fmla="*/ 461473 h 1706863"/>
                  <a:gd name="connsiteX2" fmla="*/ 31047 w 150687"/>
                  <a:gd name="connsiteY2" fmla="*/ 1076771 h 1706863"/>
                  <a:gd name="connsiteX3" fmla="*/ 150687 w 150687"/>
                  <a:gd name="connsiteY3" fmla="*/ 1674975 h 1706863"/>
                  <a:gd name="connsiteX0" fmla="*/ 5409 w 150687"/>
                  <a:gd name="connsiteY0" fmla="*/ 0 h 1674975"/>
                  <a:gd name="connsiteX1" fmla="*/ 31046 w 150687"/>
                  <a:gd name="connsiteY1" fmla="*/ 461473 h 1674975"/>
                  <a:gd name="connsiteX2" fmla="*/ 31047 w 150687"/>
                  <a:gd name="connsiteY2" fmla="*/ 1076771 h 1674975"/>
                  <a:gd name="connsiteX3" fmla="*/ 150687 w 150687"/>
                  <a:gd name="connsiteY3" fmla="*/ 1674975 h 1674975"/>
                  <a:gd name="connsiteX0" fmla="*/ 5409 w 73775"/>
                  <a:gd name="connsiteY0" fmla="*/ 0 h 1726250"/>
                  <a:gd name="connsiteX1" fmla="*/ 31046 w 73775"/>
                  <a:gd name="connsiteY1" fmla="*/ 461473 h 1726250"/>
                  <a:gd name="connsiteX2" fmla="*/ 31047 w 73775"/>
                  <a:gd name="connsiteY2" fmla="*/ 1076771 h 1726250"/>
                  <a:gd name="connsiteX3" fmla="*/ 73775 w 73775"/>
                  <a:gd name="connsiteY3"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68366"/>
                  <a:gd name="connsiteY0" fmla="*/ 0 h 1726250"/>
                  <a:gd name="connsiteX1" fmla="*/ 25638 w 68366"/>
                  <a:gd name="connsiteY1" fmla="*/ 1076771 h 1726250"/>
                  <a:gd name="connsiteX2" fmla="*/ 68366 w 68366"/>
                  <a:gd name="connsiteY2" fmla="*/ 1726250 h 1726250"/>
                  <a:gd name="connsiteX0" fmla="*/ 0 w 25826"/>
                  <a:gd name="connsiteY0" fmla="*/ 0 h 1709158"/>
                  <a:gd name="connsiteX1" fmla="*/ 25638 w 25826"/>
                  <a:gd name="connsiteY1" fmla="*/ 1076771 h 1709158"/>
                  <a:gd name="connsiteX2" fmla="*/ 17091 w 25826"/>
                  <a:gd name="connsiteY2" fmla="*/ 1709158 h 1709158"/>
                  <a:gd name="connsiteX0" fmla="*/ 0 w 17091"/>
                  <a:gd name="connsiteY0" fmla="*/ 0 h 1709158"/>
                  <a:gd name="connsiteX1" fmla="*/ 8609 w 17091"/>
                  <a:gd name="connsiteY1" fmla="*/ 1090080 h 1709158"/>
                  <a:gd name="connsiteX2" fmla="*/ 17091 w 17091"/>
                  <a:gd name="connsiteY2" fmla="*/ 1709158 h 1709158"/>
                </a:gdLst>
                <a:ahLst/>
                <a:cxnLst>
                  <a:cxn ang="0">
                    <a:pos x="connsiteX0" y="connsiteY0"/>
                  </a:cxn>
                  <a:cxn ang="0">
                    <a:pos x="connsiteX1" y="connsiteY1"/>
                  </a:cxn>
                  <a:cxn ang="0">
                    <a:pos x="connsiteX2" y="connsiteY2"/>
                  </a:cxn>
                </a:cxnLst>
                <a:rect l="l" t="t" r="r" b="b"/>
                <a:pathLst>
                  <a:path w="17091" h="1709158">
                    <a:moveTo>
                      <a:pt x="0" y="0"/>
                    </a:moveTo>
                    <a:cubicBezTo>
                      <a:pt x="5341" y="224327"/>
                      <a:pt x="5761" y="805220"/>
                      <a:pt x="8609" y="1090080"/>
                    </a:cubicBezTo>
                    <a:cubicBezTo>
                      <a:pt x="11457" y="1374940"/>
                      <a:pt x="-2138" y="1308218"/>
                      <a:pt x="17091" y="170915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6431548" y="4101970"/>
                <a:ext cx="365122" cy="99985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383782 w 383782"/>
                  <a:gd name="connsiteY0" fmla="*/ 0 h 999857"/>
                  <a:gd name="connsiteX1" fmla="*/ 24764 w 383782"/>
                  <a:gd name="connsiteY1" fmla="*/ 515752 h 999857"/>
                  <a:gd name="connsiteX2" fmla="*/ 50497 w 383782"/>
                  <a:gd name="connsiteY2" fmla="*/ 999857 h 999857"/>
                  <a:gd name="connsiteX0" fmla="*/ 365122 w 365122"/>
                  <a:gd name="connsiteY0" fmla="*/ 0 h 999857"/>
                  <a:gd name="connsiteX1" fmla="*/ 6104 w 365122"/>
                  <a:gd name="connsiteY1" fmla="*/ 515752 h 999857"/>
                  <a:gd name="connsiteX2" fmla="*/ 142369 w 365122"/>
                  <a:gd name="connsiteY2" fmla="*/ 999857 h 999857"/>
                </a:gdLst>
                <a:ahLst/>
                <a:cxnLst>
                  <a:cxn ang="0">
                    <a:pos x="connsiteX0" y="connsiteY0"/>
                  </a:cxn>
                  <a:cxn ang="0">
                    <a:pos x="connsiteX1" y="connsiteY1"/>
                  </a:cxn>
                  <a:cxn ang="0">
                    <a:pos x="connsiteX2" y="connsiteY2"/>
                  </a:cxn>
                </a:cxnLst>
                <a:rect l="l" t="t" r="r" b="b"/>
                <a:pathLst>
                  <a:path w="365122" h="999857">
                    <a:moveTo>
                      <a:pt x="365122" y="0"/>
                    </a:moveTo>
                    <a:cubicBezTo>
                      <a:pt x="126551" y="64093"/>
                      <a:pt x="43229" y="349109"/>
                      <a:pt x="6104" y="515752"/>
                    </a:cubicBezTo>
                    <a:cubicBezTo>
                      <a:pt x="-31021" y="682395"/>
                      <a:pt x="112103" y="882352"/>
                      <a:pt x="142369" y="9998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82384" y="4095857"/>
                <a:ext cx="949165" cy="445017"/>
              </a:xfrm>
              <a:custGeom>
                <a:avLst/>
                <a:gdLst>
                  <a:gd name="connsiteX0" fmla="*/ 549622 w 549622"/>
                  <a:gd name="connsiteY0" fmla="*/ 0 h 794758"/>
                  <a:gd name="connsiteX1" fmla="*/ 11236 w 549622"/>
                  <a:gd name="connsiteY1" fmla="*/ 230736 h 794758"/>
                  <a:gd name="connsiteX2" fmla="*/ 182152 w 549622"/>
                  <a:gd name="connsiteY2" fmla="*/ 615297 h 794758"/>
                  <a:gd name="connsiteX3" fmla="*/ 156515 w 549622"/>
                  <a:gd name="connsiteY3" fmla="*/ 794758 h 794758"/>
                  <a:gd name="connsiteX0" fmla="*/ 552599 w 552599"/>
                  <a:gd name="connsiteY0" fmla="*/ 0 h 794758"/>
                  <a:gd name="connsiteX1" fmla="*/ 14213 w 552599"/>
                  <a:gd name="connsiteY1" fmla="*/ 230736 h 794758"/>
                  <a:gd name="connsiteX2" fmla="*/ 159492 w 552599"/>
                  <a:gd name="connsiteY2" fmla="*/ 794758 h 794758"/>
                  <a:gd name="connsiteX0" fmla="*/ 525579 w 525579"/>
                  <a:gd name="connsiteY0" fmla="*/ 0 h 1162227"/>
                  <a:gd name="connsiteX1" fmla="*/ 12831 w 525579"/>
                  <a:gd name="connsiteY1" fmla="*/ 598205 h 1162227"/>
                  <a:gd name="connsiteX2" fmla="*/ 158110 w 525579"/>
                  <a:gd name="connsiteY2" fmla="*/ 1162227 h 1162227"/>
                  <a:gd name="connsiteX0" fmla="*/ 541751 w 541751"/>
                  <a:gd name="connsiteY0" fmla="*/ 0 h 1162227"/>
                  <a:gd name="connsiteX1" fmla="*/ 11911 w 541751"/>
                  <a:gd name="connsiteY1" fmla="*/ 495655 h 1162227"/>
                  <a:gd name="connsiteX2" fmla="*/ 174282 w 541751"/>
                  <a:gd name="connsiteY2" fmla="*/ 1162227 h 1162227"/>
                  <a:gd name="connsiteX0" fmla="*/ 538727 w 538727"/>
                  <a:gd name="connsiteY0" fmla="*/ 0 h 999857"/>
                  <a:gd name="connsiteX1" fmla="*/ 8887 w 538727"/>
                  <a:gd name="connsiteY1" fmla="*/ 495655 h 999857"/>
                  <a:gd name="connsiteX2" fmla="*/ 205442 w 538727"/>
                  <a:gd name="connsiteY2" fmla="*/ 999857 h 999857"/>
                  <a:gd name="connsiteX0" fmla="*/ 2242398 w 2242398"/>
                  <a:gd name="connsiteY0" fmla="*/ 0 h 497046"/>
                  <a:gd name="connsiteX1" fmla="*/ 1712558 w 2242398"/>
                  <a:gd name="connsiteY1" fmla="*/ 495655 h 497046"/>
                  <a:gd name="connsiteX2" fmla="*/ 494 w 2242398"/>
                  <a:gd name="connsiteY2" fmla="*/ 179463 h 497046"/>
                  <a:gd name="connsiteX0" fmla="*/ 2242439 w 2242439"/>
                  <a:gd name="connsiteY0" fmla="*/ 0 h 650535"/>
                  <a:gd name="connsiteX1" fmla="*/ 1604855 w 2242439"/>
                  <a:gd name="connsiteY1" fmla="*/ 649480 h 650535"/>
                  <a:gd name="connsiteX2" fmla="*/ 535 w 2242439"/>
                  <a:gd name="connsiteY2" fmla="*/ 179463 h 650535"/>
                  <a:gd name="connsiteX0" fmla="*/ 2243810 w 2243810"/>
                  <a:gd name="connsiteY0" fmla="*/ 0 h 650534"/>
                  <a:gd name="connsiteX1" fmla="*/ 679815 w 2243810"/>
                  <a:gd name="connsiteY1" fmla="*/ 649480 h 650534"/>
                  <a:gd name="connsiteX2" fmla="*/ 1906 w 2243810"/>
                  <a:gd name="connsiteY2" fmla="*/ 179463 h 650534"/>
                </a:gdLst>
                <a:ahLst/>
                <a:cxnLst>
                  <a:cxn ang="0">
                    <a:pos x="connsiteX0" y="connsiteY0"/>
                  </a:cxn>
                  <a:cxn ang="0">
                    <a:pos x="connsiteX1" y="connsiteY1"/>
                  </a:cxn>
                  <a:cxn ang="0">
                    <a:pos x="connsiteX2" y="connsiteY2"/>
                  </a:cxn>
                </a:cxnLst>
                <a:rect l="l" t="t" r="r" b="b"/>
                <a:pathLst>
                  <a:path w="2243810" h="650534">
                    <a:moveTo>
                      <a:pt x="2243810" y="0"/>
                    </a:moveTo>
                    <a:cubicBezTo>
                      <a:pt x="2005239" y="64093"/>
                      <a:pt x="1053466" y="619570"/>
                      <a:pt x="679815" y="649480"/>
                    </a:cubicBezTo>
                    <a:cubicBezTo>
                      <a:pt x="306164" y="679390"/>
                      <a:pt x="-28360" y="61958"/>
                      <a:pt x="1906" y="1794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177423" y="5204176"/>
                <a:ext cx="484531" cy="1239283"/>
              </a:xfrm>
              <a:custGeom>
                <a:avLst/>
                <a:gdLst>
                  <a:gd name="connsiteX0" fmla="*/ 0 w 1010145"/>
                  <a:gd name="connsiteY0" fmla="*/ 1051366 h 1059911"/>
                  <a:gd name="connsiteX1" fmla="*/ 196554 w 1010145"/>
                  <a:gd name="connsiteY1" fmla="*/ 324973 h 1059911"/>
                  <a:gd name="connsiteX2" fmla="*/ 598206 w 1010145"/>
                  <a:gd name="connsiteY2" fmla="*/ 233 h 1059911"/>
                  <a:gd name="connsiteX3" fmla="*/ 982767 w 1010145"/>
                  <a:gd name="connsiteY3" fmla="*/ 367702 h 1059911"/>
                  <a:gd name="connsiteX4" fmla="*/ 948583 w 1010145"/>
                  <a:gd name="connsiteY4" fmla="*/ 1059911 h 1059911"/>
                  <a:gd name="connsiteX0" fmla="*/ 0 w 1150151"/>
                  <a:gd name="connsiteY0" fmla="*/ 1051366 h 1051366"/>
                  <a:gd name="connsiteX1" fmla="*/ 196554 w 1150151"/>
                  <a:gd name="connsiteY1" fmla="*/ 324973 h 1051366"/>
                  <a:gd name="connsiteX2" fmla="*/ 598206 w 1150151"/>
                  <a:gd name="connsiteY2" fmla="*/ 233 h 1051366"/>
                  <a:gd name="connsiteX3" fmla="*/ 982767 w 1150151"/>
                  <a:gd name="connsiteY3" fmla="*/ 367702 h 1051366"/>
                  <a:gd name="connsiteX4" fmla="*/ 1139400 w 1150151"/>
                  <a:gd name="connsiteY4" fmla="*/ 957615 h 1051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151" h="1051366">
                    <a:moveTo>
                      <a:pt x="0" y="1051366"/>
                    </a:moveTo>
                    <a:cubicBezTo>
                      <a:pt x="48426" y="775764"/>
                      <a:pt x="96853" y="500162"/>
                      <a:pt x="196554" y="324973"/>
                    </a:cubicBezTo>
                    <a:cubicBezTo>
                      <a:pt x="296255" y="149784"/>
                      <a:pt x="467171" y="-6888"/>
                      <a:pt x="598206" y="233"/>
                    </a:cubicBezTo>
                    <a:cubicBezTo>
                      <a:pt x="729241" y="7354"/>
                      <a:pt x="892568" y="208138"/>
                      <a:pt x="982767" y="367702"/>
                    </a:cubicBezTo>
                    <a:cubicBezTo>
                      <a:pt x="1072966" y="527266"/>
                      <a:pt x="1185690" y="699817"/>
                      <a:pt x="1139400" y="95761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Line Callout 1 (No Border) 22"/>
            <p:cNvSpPr/>
            <p:nvPr/>
          </p:nvSpPr>
          <p:spPr>
            <a:xfrm>
              <a:off x="3938954" y="5689499"/>
              <a:ext cx="4549293" cy="824740"/>
            </a:xfrm>
            <a:prstGeom prst="callout1">
              <a:avLst>
                <a:gd name="adj1" fmla="val 17864"/>
                <a:gd name="adj2" fmla="val 37336"/>
                <a:gd name="adj3" fmla="val -38266"/>
                <a:gd name="adj4" fmla="val 28200"/>
              </a:avLst>
            </a:prstGeom>
            <a:ln w="38100" cap="rnd"/>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Start cooking the shrimp!</a:t>
              </a:r>
              <a:endParaRPr lang="en-US" sz="2400" i="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298044252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60000"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xit" presetSubtype="8" accel="60000" fill="hold" grpId="0" nodeType="withEffect">
                                  <p:stCondLst>
                                    <p:cond delay="0"/>
                                  </p:stCondLst>
                                  <p:childTnLst>
                                    <p:anim calcmode="lin" valueType="num">
                                      <p:cBhvr additive="base">
                                        <p:cTn id="10" dur="500"/>
                                        <p:tgtEl>
                                          <p:spTgt spid="4">
                                            <p:txEl>
                                              <p:pRg st="0" end="0"/>
                                            </p:txEl>
                                          </p:spTgt>
                                        </p:tgtEl>
                                        <p:attrNameLst>
                                          <p:attrName>ppt_x</p:attrName>
                                        </p:attrNameLst>
                                      </p:cBhvr>
                                      <p:tavLst>
                                        <p:tav tm="0">
                                          <p:val>
                                            <p:strVal val="ppt_x"/>
                                          </p:val>
                                        </p:tav>
                                        <p:tav tm="100000">
                                          <p:val>
                                            <p:strVal val="0-ppt_w/2"/>
                                          </p:val>
                                        </p:tav>
                                      </p:tavLst>
                                    </p:anim>
                                    <p:anim calcmode="lin" valueType="num">
                                      <p:cBhvr additive="base">
                                        <p:cTn id="11" dur="500"/>
                                        <p:tgtEl>
                                          <p:spTgt spid="4">
                                            <p:txEl>
                                              <p:pRg st="0" end="0"/>
                                            </p:txEl>
                                          </p:spTgt>
                                        </p:tgtEl>
                                        <p:attrNameLst>
                                          <p:attrName>ppt_y</p:attrName>
                                        </p:attrNameLst>
                                      </p:cBhvr>
                                      <p:tavLst>
                                        <p:tav tm="0">
                                          <p:val>
                                            <p:strVal val="ppt_y"/>
                                          </p:val>
                                        </p:tav>
                                        <p:tav tm="100000">
                                          <p:val>
                                            <p:strVal val="ppt_y"/>
                                          </p:val>
                                        </p:tav>
                                      </p:tavLst>
                                    </p:anim>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What is </a:t>
            </a:r>
            <a:r>
              <a:rPr lang="en-US" dirty="0" err="1" smtClean="0"/>
              <a:t>Sudo</a:t>
            </a:r>
            <a:r>
              <a:rPr lang="en-US" dirty="0" smtClean="0"/>
              <a:t> Chef?</a:t>
            </a:r>
            <a:endParaRPr lang="en-US" dirty="0"/>
          </a:p>
        </p:txBody>
      </p:sp>
      <p:sp>
        <p:nvSpPr>
          <p:cNvPr id="4" name="Text Placeholder 3"/>
          <p:cNvSpPr>
            <a:spLocks noGrp="1"/>
          </p:cNvSpPr>
          <p:nvPr>
            <p:ph type="body" sz="quarter" idx="14"/>
          </p:nvPr>
        </p:nvSpPr>
        <p:spPr>
          <a:xfrm>
            <a:off x="633315" y="1835395"/>
            <a:ext cx="7886700" cy="727076"/>
          </a:xfrm>
        </p:spPr>
        <p:txBody>
          <a:bodyPr/>
          <a:lstStyle/>
          <a:p>
            <a:r>
              <a:rPr lang="en-US" b="1" dirty="0" smtClean="0"/>
              <a:t>Kitchen Automation</a:t>
            </a:r>
            <a:endParaRPr lang="en-US" b="1" dirty="0"/>
          </a:p>
        </p:txBody>
      </p:sp>
      <p:grpSp>
        <p:nvGrpSpPr>
          <p:cNvPr id="6" name="Group 5"/>
          <p:cNvGrpSpPr/>
          <p:nvPr/>
        </p:nvGrpSpPr>
        <p:grpSpPr>
          <a:xfrm>
            <a:off x="364885" y="2906543"/>
            <a:ext cx="8155130" cy="3526971"/>
            <a:chOff x="364885" y="2906543"/>
            <a:chExt cx="8155130" cy="3526971"/>
          </a:xfrm>
        </p:grpSpPr>
        <p:grpSp>
          <p:nvGrpSpPr>
            <p:cNvPr id="3" name="Group 2"/>
            <p:cNvGrpSpPr/>
            <p:nvPr/>
          </p:nvGrpSpPr>
          <p:grpSpPr>
            <a:xfrm>
              <a:off x="8039539" y="3776049"/>
              <a:ext cx="480476" cy="863863"/>
              <a:chOff x="1426029" y="1690688"/>
              <a:chExt cx="2567473" cy="4616135"/>
            </a:xfrm>
            <a:scene3d>
              <a:camera prst="perspectiveHeroicExtremeLeftFacing"/>
              <a:lightRig rig="threePt" dir="t"/>
            </a:scene3d>
          </p:grpSpPr>
          <p:sp>
            <p:nvSpPr>
              <p:cNvPr id="19" name="Rounded Rectangle 18"/>
              <p:cNvSpPr/>
              <p:nvPr/>
            </p:nvSpPr>
            <p:spPr>
              <a:xfrm>
                <a:off x="1426029" y="1690688"/>
                <a:ext cx="2567473" cy="4616135"/>
              </a:xfrm>
              <a:prstGeom prst="roundRect">
                <a:avLst/>
              </a:prstGeom>
              <a:solidFill>
                <a:schemeClr val="tx1">
                  <a:lumMod val="75000"/>
                  <a:lumOff val="25000"/>
                </a:schemeClr>
              </a:solidFill>
              <a:sp3d>
                <a:bevelT w="69850" h="254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0" name="Rounded Rectangle 19"/>
              <p:cNvSpPr/>
              <p:nvPr/>
            </p:nvSpPr>
            <p:spPr>
              <a:xfrm>
                <a:off x="2378528" y="5992101"/>
                <a:ext cx="662473" cy="1306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2" name="Rectangle 21"/>
              <p:cNvSpPr/>
              <p:nvPr/>
            </p:nvSpPr>
            <p:spPr>
              <a:xfrm>
                <a:off x="1642188" y="2056429"/>
                <a:ext cx="2127379" cy="3655753"/>
              </a:xfrm>
              <a:prstGeom prst="rect">
                <a:avLst/>
              </a:prstGeom>
              <a:effectLst/>
              <a:sp3d>
                <a:bevelT w="57150" h="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err="1" smtClean="0"/>
                  <a:t>Sudo</a:t>
                </a:r>
                <a:r>
                  <a:rPr lang="en-US" sz="400" dirty="0" smtClean="0"/>
                  <a:t> Chef</a:t>
                </a:r>
              </a:p>
              <a:p>
                <a:pPr algn="ctr"/>
                <a:endParaRPr lang="en-US" sz="400" dirty="0"/>
              </a:p>
              <a:p>
                <a:pPr algn="ctr"/>
                <a:r>
                  <a:rPr lang="en-US" sz="400" dirty="0" smtClean="0"/>
                  <a:t>INVENTORY</a:t>
                </a:r>
              </a:p>
              <a:p>
                <a:pPr algn="ctr"/>
                <a:r>
                  <a:rPr lang="en-US" sz="400" dirty="0" smtClean="0"/>
                  <a:t>RECIPES</a:t>
                </a:r>
              </a:p>
              <a:p>
                <a:pPr algn="ctr"/>
                <a:r>
                  <a:rPr lang="en-US" sz="400" dirty="0" smtClean="0"/>
                  <a:t>SETTINGS</a:t>
                </a:r>
              </a:p>
              <a:p>
                <a:pPr algn="ctr"/>
                <a:r>
                  <a:rPr lang="en-US" sz="400" dirty="0" smtClean="0"/>
                  <a:t>HISTORY</a:t>
                </a:r>
              </a:p>
              <a:p>
                <a:pPr algn="ctr"/>
                <a:endParaRPr lang="en-US" sz="400" dirty="0"/>
              </a:p>
              <a:p>
                <a:pPr algn="ctr"/>
                <a:r>
                  <a:rPr lang="en-US" sz="400" dirty="0" smtClean="0"/>
                  <a:t>about</a:t>
                </a:r>
              </a:p>
            </p:txBody>
          </p:sp>
        </p:grpSp>
        <p:sp>
          <p:nvSpPr>
            <p:cNvPr id="23" name="Line Callout 1 (No Border) 22"/>
            <p:cNvSpPr/>
            <p:nvPr/>
          </p:nvSpPr>
          <p:spPr>
            <a:xfrm>
              <a:off x="4677679" y="4207980"/>
              <a:ext cx="2078021" cy="1760614"/>
            </a:xfrm>
            <a:prstGeom prst="callout1">
              <a:avLst>
                <a:gd name="adj1" fmla="val 14447"/>
                <a:gd name="adj2" fmla="val 100767"/>
                <a:gd name="adj3" fmla="val 4786"/>
                <a:gd name="adj4" fmla="val 154416"/>
              </a:avLst>
            </a:prstGeom>
            <a:ln w="38100" cap="rnd"/>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latin typeface="Consolas" panose="020B0609020204030204" pitchFamily="49" charset="0"/>
                  <a:cs typeface="Consolas" panose="020B0609020204030204" pitchFamily="49" charset="0"/>
                </a:rPr>
                <a:t>Preheating the oven to 350!</a:t>
              </a:r>
              <a:endParaRPr lang="en-US" sz="2400" i="1" dirty="0">
                <a:latin typeface="Consolas" panose="020B0609020204030204" pitchFamily="49" charset="0"/>
                <a:cs typeface="Consolas" panose="020B0609020204030204" pitchFamily="49" charset="0"/>
              </a:endParaRPr>
            </a:p>
          </p:txBody>
        </p:sp>
        <p:grpSp>
          <p:nvGrpSpPr>
            <p:cNvPr id="29" name="Group 28"/>
            <p:cNvGrpSpPr/>
            <p:nvPr/>
          </p:nvGrpSpPr>
          <p:grpSpPr>
            <a:xfrm>
              <a:off x="364885" y="2906543"/>
              <a:ext cx="3890866" cy="3526971"/>
              <a:chOff x="1045028" y="2641019"/>
              <a:chExt cx="3890866" cy="3526971"/>
            </a:xfrm>
          </p:grpSpPr>
          <p:sp>
            <p:nvSpPr>
              <p:cNvPr id="31" name="Rectangle 30"/>
              <p:cNvSpPr/>
              <p:nvPr/>
            </p:nvSpPr>
            <p:spPr>
              <a:xfrm>
                <a:off x="1045028" y="3182194"/>
                <a:ext cx="3890865" cy="121299"/>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1045029" y="2641019"/>
                <a:ext cx="3890865" cy="54117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1045028" y="3303493"/>
                <a:ext cx="3890865" cy="286449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ounded Rectangle 34"/>
              <p:cNvSpPr/>
              <p:nvPr/>
            </p:nvSpPr>
            <p:spPr>
              <a:xfrm>
                <a:off x="1483568" y="2762317"/>
                <a:ext cx="989044" cy="2985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accent3">
                        <a:lumMod val="20000"/>
                        <a:lumOff val="80000"/>
                      </a:schemeClr>
                    </a:solidFill>
                    <a:effectLst>
                      <a:glow rad="63500">
                        <a:schemeClr val="accent3">
                          <a:satMod val="175000"/>
                          <a:alpha val="40000"/>
                        </a:schemeClr>
                      </a:glow>
                    </a:effectLst>
                  </a:rPr>
                  <a:t>350</a:t>
                </a:r>
                <a:r>
                  <a:rPr lang="en-US" dirty="0" smtClean="0">
                    <a:solidFill>
                      <a:schemeClr val="accent3">
                        <a:lumMod val="20000"/>
                        <a:lumOff val="80000"/>
                      </a:schemeClr>
                    </a:solidFill>
                    <a:effectLst>
                      <a:glow rad="63500">
                        <a:schemeClr val="accent3">
                          <a:satMod val="175000"/>
                          <a:alpha val="40000"/>
                        </a:schemeClr>
                      </a:glow>
                    </a:effectLst>
                  </a:rPr>
                  <a:t>°</a:t>
                </a:r>
                <a:endParaRPr lang="en-US" dirty="0">
                  <a:solidFill>
                    <a:schemeClr val="accent3">
                      <a:lumMod val="20000"/>
                      <a:lumOff val="80000"/>
                    </a:schemeClr>
                  </a:solidFill>
                  <a:effectLst>
                    <a:glow rad="63500">
                      <a:schemeClr val="accent3">
                        <a:satMod val="175000"/>
                        <a:alpha val="40000"/>
                      </a:schemeClr>
                    </a:glow>
                  </a:effectLst>
                </a:endParaRPr>
              </a:p>
            </p:txBody>
          </p:sp>
          <p:grpSp>
            <p:nvGrpSpPr>
              <p:cNvPr id="36" name="Group 35"/>
              <p:cNvGrpSpPr/>
              <p:nvPr/>
            </p:nvGrpSpPr>
            <p:grpSpPr>
              <a:xfrm>
                <a:off x="2673219" y="2752813"/>
                <a:ext cx="317241" cy="317585"/>
                <a:chOff x="6643396" y="3741576"/>
                <a:chExt cx="2870714" cy="2873828"/>
              </a:xfrm>
            </p:grpSpPr>
            <p:sp>
              <p:nvSpPr>
                <p:cNvPr id="41" name="Rounded Rectangle 40"/>
                <p:cNvSpPr/>
                <p:nvPr/>
              </p:nvSpPr>
              <p:spPr>
                <a:xfrm>
                  <a:off x="6643396" y="3741576"/>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ounded Rectangle 41"/>
                <p:cNvSpPr/>
                <p:nvPr/>
              </p:nvSpPr>
              <p:spPr>
                <a:xfrm>
                  <a:off x="7621553" y="3741576"/>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ounded Rectangle 42"/>
                <p:cNvSpPr/>
                <p:nvPr/>
              </p:nvSpPr>
              <p:spPr>
                <a:xfrm>
                  <a:off x="8599710" y="3741576"/>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ounded Rectangle 43"/>
                <p:cNvSpPr/>
                <p:nvPr/>
              </p:nvSpPr>
              <p:spPr>
                <a:xfrm>
                  <a:off x="6643396" y="4721290"/>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ounded Rectangle 44"/>
                <p:cNvSpPr/>
                <p:nvPr/>
              </p:nvSpPr>
              <p:spPr>
                <a:xfrm>
                  <a:off x="7621553" y="4721290"/>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ounded Rectangle 45"/>
                <p:cNvSpPr/>
                <p:nvPr/>
              </p:nvSpPr>
              <p:spPr>
                <a:xfrm>
                  <a:off x="8599710" y="4721290"/>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ounded Rectangle 46"/>
                <p:cNvSpPr/>
                <p:nvPr/>
              </p:nvSpPr>
              <p:spPr>
                <a:xfrm>
                  <a:off x="6643396" y="5701004"/>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ounded Rectangle 47"/>
                <p:cNvSpPr/>
                <p:nvPr/>
              </p:nvSpPr>
              <p:spPr>
                <a:xfrm>
                  <a:off x="7621553" y="5701004"/>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Rounded Rectangle 48"/>
                <p:cNvSpPr/>
                <p:nvPr/>
              </p:nvSpPr>
              <p:spPr>
                <a:xfrm>
                  <a:off x="8599710" y="5701004"/>
                  <a:ext cx="914400" cy="914400"/>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7" name="Rounded Rectangle 36"/>
              <p:cNvSpPr/>
              <p:nvPr/>
            </p:nvSpPr>
            <p:spPr>
              <a:xfrm>
                <a:off x="3157899" y="2762317"/>
                <a:ext cx="1372674" cy="298579"/>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accent6">
                      <a:lumMod val="40000"/>
                      <a:lumOff val="60000"/>
                    </a:schemeClr>
                  </a:solidFill>
                </a:endParaRPr>
              </a:p>
            </p:txBody>
          </p:sp>
          <p:sp>
            <p:nvSpPr>
              <p:cNvPr id="38" name="Rounded Rectangle 37"/>
              <p:cNvSpPr/>
              <p:nvPr/>
            </p:nvSpPr>
            <p:spPr>
              <a:xfrm>
                <a:off x="1466958" y="3523557"/>
                <a:ext cx="3047004" cy="1192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ounded Rectangle 38"/>
              <p:cNvSpPr/>
              <p:nvPr/>
            </p:nvSpPr>
            <p:spPr>
              <a:xfrm>
                <a:off x="1466957" y="3997232"/>
                <a:ext cx="3047005" cy="1595534"/>
              </a:xfrm>
              <a:prstGeom prst="roundRect">
                <a:avLst/>
              </a:prstGeom>
              <a:solidFill>
                <a:schemeClr val="tx1">
                  <a:lumMod val="65000"/>
                  <a:lumOff val="3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51" name="Rounded Rectangle 50"/>
          <p:cNvSpPr/>
          <p:nvPr/>
        </p:nvSpPr>
        <p:spPr>
          <a:xfrm>
            <a:off x="812214" y="3027841"/>
            <a:ext cx="989044" cy="2985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20000"/>
                  <a:lumOff val="80000"/>
                </a:schemeClr>
              </a:solidFill>
              <a:effectLst>
                <a:glow rad="63500">
                  <a:schemeClr val="accent3">
                    <a:satMod val="175000"/>
                    <a:alpha val="40000"/>
                  </a:schemeClr>
                </a:glow>
              </a:effectLst>
            </a:endParaRPr>
          </a:p>
        </p:txBody>
      </p:sp>
    </p:spTree>
    <p:extLst>
      <p:ext uri="{BB962C8B-B14F-4D97-AF65-F5344CB8AC3E}">
        <p14:creationId xmlns:p14="http://schemas.microsoft.com/office/powerpoint/2010/main" val="375684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2"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decel="6000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mph" presetSubtype="0" repeatCount="3000" fill="hold" grpId="1" nodeType="clickEffect">
                                  <p:stCondLst>
                                    <p:cond delay="0"/>
                                  </p:stCondLst>
                                  <p:childTnLst>
                                    <p:anim calcmode="discrete" valueType="str">
                                      <p:cBhvr>
                                        <p:cTn id="20" dur="250" fill="hold"/>
                                        <p:tgtEl>
                                          <p:spTgt spid="51"/>
                                        </p:tgtEl>
                                        <p:attrNameLst>
                                          <p:attrName>style.visibility</p:attrName>
                                        </p:attrNameLst>
                                      </p:cBhvr>
                                      <p:tavLst>
                                        <p:tav tm="0">
                                          <p:val>
                                            <p:strVal val="hidden"/>
                                          </p:val>
                                        </p:tav>
                                        <p:tav tm="50000">
                                          <p:val>
                                            <p:strVal val="visible"/>
                                          </p:val>
                                        </p:tav>
                                      </p:tavLst>
                                    </p:anim>
                                  </p:childTnLst>
                                </p:cTn>
                              </p:par>
                            </p:childTnLst>
                          </p:cTn>
                        </p:par>
                        <p:par>
                          <p:cTn id="21" fill="hold">
                            <p:stCondLst>
                              <p:cond delay="750"/>
                            </p:stCondLst>
                            <p:childTnLst>
                              <p:par>
                                <p:cTn id="22" presetID="1" presetClass="exit"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1" grpId="0" animBg="1"/>
      <p:bldP spid="51" grpId="1" animBg="1"/>
      <p:bldP spid="51" grpId="2" animBg="1"/>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386294"/>
      </a:accent1>
      <a:accent2>
        <a:srgbClr val="BA7D02"/>
      </a:accent2>
      <a:accent3>
        <a:srgbClr val="627A32"/>
      </a:accent3>
      <a:accent4>
        <a:srgbClr val="60497B"/>
      </a:accent4>
      <a:accent5>
        <a:srgbClr val="266A7C"/>
      </a:accent5>
      <a:accent6>
        <a:srgbClr val="C0504D"/>
      </a:accent6>
      <a:hlink>
        <a:srgbClr val="0000FF"/>
      </a:hlink>
      <a:folHlink>
        <a:srgbClr val="800080"/>
      </a:folHlink>
    </a:clrScheme>
    <a:fontScheme name="Custom 2">
      <a:majorFont>
        <a:latin typeface="Goudy Old Style"/>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AcademicPaper</Template>
  <TotalTime>2676</TotalTime>
  <Words>1709</Words>
  <Application>Microsoft Office PowerPoint</Application>
  <PresentationFormat>On-screen Show (4:3)</PresentationFormat>
  <Paragraphs>554</Paragraphs>
  <Slides>62</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Consolas</vt:lpstr>
      <vt:lpstr>Copperplate Gothic Bold</vt:lpstr>
      <vt:lpstr>Courier New</vt:lpstr>
      <vt:lpstr>Gill Sans MT</vt:lpstr>
      <vt:lpstr>Goudy Old Style</vt:lpstr>
      <vt:lpstr>Wingdings</vt:lpstr>
      <vt:lpstr>Wingdings 3</vt:lpstr>
      <vt:lpstr>Office Theme</vt:lpstr>
      <vt:lpstr>Sudo Chef</vt:lpstr>
      <vt:lpstr>Introduction to Sudo Chef</vt:lpstr>
      <vt:lpstr>What is Sudo Chef?</vt:lpstr>
      <vt:lpstr>What is Sudo Chef?</vt:lpstr>
      <vt:lpstr>What is Sudo Chef?</vt:lpstr>
      <vt:lpstr>What is Sudo Chef?</vt:lpstr>
      <vt:lpstr>What is Sudo Chef?</vt:lpstr>
      <vt:lpstr>What is Sudo Chef?</vt:lpstr>
      <vt:lpstr>What is Sudo Chef?</vt:lpstr>
      <vt:lpstr>What Problems Are We Solving?</vt:lpstr>
      <vt:lpstr>What Problems Are We Solving?</vt:lpstr>
      <vt:lpstr>What Problems Are We Solving?</vt:lpstr>
      <vt:lpstr>What Problems Are We Solving?</vt:lpstr>
      <vt:lpstr>What Problems Are We Solving?</vt:lpstr>
      <vt:lpstr>Why Sudo Chef?</vt:lpstr>
      <vt:lpstr>Why Sudo Chef?</vt:lpstr>
      <vt:lpstr>Why Sudo Chef?</vt:lpstr>
      <vt:lpstr>Why Sudo Chef?</vt:lpstr>
      <vt:lpstr>Why Sudo Chef?</vt:lpstr>
      <vt:lpstr>System Overview</vt:lpstr>
      <vt:lpstr>Black Box Analysis</vt:lpstr>
      <vt:lpstr>System Components</vt:lpstr>
      <vt:lpstr>Block Diagram</vt:lpstr>
      <vt:lpstr>Appliance Controllers</vt:lpstr>
      <vt:lpstr>Requirements</vt:lpstr>
      <vt:lpstr>Appliances</vt:lpstr>
      <vt:lpstr>Implementation</vt:lpstr>
      <vt:lpstr>Implementation</vt:lpstr>
      <vt:lpstr>Alternatives</vt:lpstr>
      <vt:lpstr>MDR Deliverables &amp; Challenges</vt:lpstr>
      <vt:lpstr>Communications and Sensor</vt:lpstr>
      <vt:lpstr>Requirements</vt:lpstr>
      <vt:lpstr>Implementation</vt:lpstr>
      <vt:lpstr>Implementation</vt:lpstr>
      <vt:lpstr>Implementation</vt:lpstr>
      <vt:lpstr>Implementation</vt:lpstr>
      <vt:lpstr>Alternatives</vt:lpstr>
      <vt:lpstr>MDR Deliverables &amp; Challenges</vt:lpstr>
      <vt:lpstr>Voice Recognition and Barcode Scanner</vt:lpstr>
      <vt:lpstr>Requirements</vt:lpstr>
      <vt:lpstr>Implementation</vt:lpstr>
      <vt:lpstr>Implementation</vt:lpstr>
      <vt:lpstr>Implementation</vt:lpstr>
      <vt:lpstr>Alternatives</vt:lpstr>
      <vt:lpstr>MDR Deliverables &amp; Challenges</vt:lpstr>
      <vt:lpstr>Mobile Application</vt:lpstr>
      <vt:lpstr>Requirements</vt:lpstr>
      <vt:lpstr>Implementation</vt:lpstr>
      <vt:lpstr>Implementation</vt:lpstr>
      <vt:lpstr>Implementation</vt:lpstr>
      <vt:lpstr>Alternatives</vt:lpstr>
      <vt:lpstr>MDR Deliverables &amp; Challenges</vt:lpstr>
      <vt:lpstr>Conclusion</vt:lpstr>
      <vt:lpstr>MDR Deliverables</vt:lpstr>
      <vt:lpstr>Questions?</vt:lpstr>
      <vt:lpstr>Communication</vt:lpstr>
      <vt:lpstr>UPC-A format</vt:lpstr>
      <vt:lpstr>Sphinx</vt:lpstr>
      <vt:lpstr>Yummly</vt:lpstr>
      <vt:lpstr>Specifications</vt:lpstr>
      <vt:lpstr>Power</vt:lpstr>
      <vt:lpstr>Power – Pulse Width Modulation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 Siskind</dc:creator>
  <cp:lastModifiedBy>Eli Siskind</cp:lastModifiedBy>
  <cp:revision>121</cp:revision>
  <dcterms:created xsi:type="dcterms:W3CDTF">2014-10-02T15:13:30Z</dcterms:created>
  <dcterms:modified xsi:type="dcterms:W3CDTF">2014-10-14T12:50:42Z</dcterms:modified>
</cp:coreProperties>
</file>