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4"/>
  </p:notesMasterIdLst>
  <p:sldIdLst>
    <p:sldId id="256" r:id="rId2"/>
    <p:sldId id="260" r:id="rId3"/>
    <p:sldId id="352" r:id="rId4"/>
    <p:sldId id="264" r:id="rId5"/>
    <p:sldId id="272" r:id="rId6"/>
    <p:sldId id="298" r:id="rId7"/>
    <p:sldId id="300" r:id="rId8"/>
    <p:sldId id="291" r:id="rId9"/>
    <p:sldId id="267" r:id="rId10"/>
    <p:sldId id="275" r:id="rId11"/>
    <p:sldId id="276" r:id="rId12"/>
    <p:sldId id="263" r:id="rId13"/>
    <p:sldId id="270" r:id="rId14"/>
    <p:sldId id="292" r:id="rId15"/>
    <p:sldId id="278" r:id="rId16"/>
    <p:sldId id="279" r:id="rId17"/>
    <p:sldId id="293" r:id="rId18"/>
    <p:sldId id="297" r:id="rId19"/>
    <p:sldId id="294" r:id="rId20"/>
    <p:sldId id="295" r:id="rId21"/>
    <p:sldId id="296" r:id="rId22"/>
    <p:sldId id="284" r:id="rId23"/>
    <p:sldId id="290" r:id="rId24"/>
    <p:sldId id="285" r:id="rId25"/>
    <p:sldId id="286" r:id="rId26"/>
    <p:sldId id="268" r:id="rId27"/>
    <p:sldId id="287" r:id="rId28"/>
    <p:sldId id="288" r:id="rId29"/>
    <p:sldId id="289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20" r:id="rId38"/>
    <p:sldId id="310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47" r:id="rId59"/>
    <p:sldId id="334" r:id="rId60"/>
    <p:sldId id="335" r:id="rId61"/>
    <p:sldId id="336" r:id="rId62"/>
    <p:sldId id="337" r:id="rId63"/>
    <p:sldId id="338" r:id="rId64"/>
    <p:sldId id="346" r:id="rId65"/>
    <p:sldId id="348" r:id="rId66"/>
    <p:sldId id="349" r:id="rId67"/>
    <p:sldId id="342" r:id="rId68"/>
    <p:sldId id="343" r:id="rId69"/>
    <p:sldId id="350" r:id="rId70"/>
    <p:sldId id="351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360" r:id="rId79"/>
    <p:sldId id="361" r:id="rId80"/>
    <p:sldId id="362" r:id="rId81"/>
    <p:sldId id="363" r:id="rId82"/>
    <p:sldId id="364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e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44998-0413-4210-B4B6-EEC888386C3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24A1C-5922-43A1-A177-29BAEF60A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6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DD54941-19B5-4277-A6E7-0B89944F3C46}" type="datetime1">
              <a:rPr lang="en-US" altLang="en-US"/>
              <a:pPr/>
              <a:t>10/23/2015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ECE 667, Spring 2003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CAC10-4A47-4C58-BB56-BEB1830B87E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344456"/>
            <a:ext cx="5028161" cy="41130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43" tIns="45721" rIns="91443" bIns="45721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4A1C-5922-43A1-A177-29BAEF60A2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6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FEB9E3-1B57-4573-9A41-E2D6F03736C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128" y="4345199"/>
            <a:ext cx="5029304" cy="41152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CE2B4B-6952-4B75-A5BE-73A7693153F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128" y="4345199"/>
            <a:ext cx="5029304" cy="41152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2133720" y="2631960"/>
            <a:ext cx="4266360" cy="4225320"/>
          </a:xfrm>
          <a:prstGeom prst="rect">
            <a:avLst/>
          </a:prstGeom>
          <a:ln>
            <a:noFill/>
          </a:ln>
        </p:spPr>
      </p:pic>
      <p:pic>
        <p:nvPicPr>
          <p:cNvPr id="8" name="Picture 5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3280" cy="761400"/>
          </a:xfrm>
          <a:prstGeom prst="rect">
            <a:avLst/>
          </a:prstGeom>
          <a:ln>
            <a:noFill/>
          </a:ln>
        </p:spPr>
      </p:pic>
      <p:pic>
        <p:nvPicPr>
          <p:cNvPr id="9" name="Picture 7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0" y="6095880"/>
            <a:ext cx="9143280" cy="77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1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42900" y="1447800"/>
            <a:ext cx="845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6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944562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>
            <a:lvl1pPr marL="457200" indent="-457200">
              <a:buSzPct val="70000"/>
              <a:buFont typeface="Wingdings" panose="05000000000000000000" pitchFamily="2" charset="2"/>
              <a:buChar char="q"/>
              <a:defRPr/>
            </a:lvl1pPr>
            <a:lvl2pPr marL="914400" indent="-457200">
              <a:buSzPct val="60000"/>
              <a:buFont typeface="Wingdings" panose="05000000000000000000" pitchFamily="2" charset="2"/>
              <a:buChar char="q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342900" y="914399"/>
            <a:ext cx="8458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42900" y="1447800"/>
            <a:ext cx="845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2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42900" y="1447800"/>
            <a:ext cx="845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6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42900" y="1447800"/>
            <a:ext cx="845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42900" y="1447800"/>
            <a:ext cx="845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3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42900" y="1447800"/>
            <a:ext cx="845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42900" y="1447800"/>
            <a:ext cx="845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42900" y="1447800"/>
            <a:ext cx="8458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4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969CD-7246-41F0-B554-CD5FD022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8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4.w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6.wmf"/><Relationship Id="rId9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3.wmf"/><Relationship Id="rId3" Type="http://schemas.openxmlformats.org/officeDocument/2006/relationships/image" Target="../media/image44.e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1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png"/><Relationship Id="rId7" Type="http://schemas.openxmlformats.org/officeDocument/2006/relationships/image" Target="../media/image64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772400" cy="19240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rgbClr val="88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WenQuanYi Micro Hei"/>
              </a:rPr>
              <a:t>Functional Verification of Arithmetic </a:t>
            </a:r>
            <a:r>
              <a:rPr lang="en-US" sz="4800" dirty="0" smtClean="0">
                <a:solidFill>
                  <a:srgbClr val="88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WenQuanYi Micro Hei"/>
              </a:rPr>
              <a:t>Circuits</a:t>
            </a:r>
            <a:endParaRPr lang="en-US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5814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ea typeface="WenQuanYi Micro Hei"/>
              </a:rPr>
              <a:t>Maciej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WenQuanYi Micro Hei"/>
              </a:rPr>
              <a:t>Ciesielski</a:t>
            </a:r>
          </a:p>
          <a:p>
            <a:endParaRPr lang="en-US" sz="2400"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r>
              <a:rPr lang="en-US" sz="2000" i="1" dirty="0">
                <a:solidFill>
                  <a:srgbClr val="000000"/>
                </a:solidFill>
                <a:ea typeface="WenQuanYi Micro Hei"/>
              </a:rPr>
              <a:t>Department </a:t>
            </a:r>
            <a:r>
              <a:rPr lang="en-US" sz="2000" i="1" dirty="0" smtClean="0">
                <a:solidFill>
                  <a:srgbClr val="000000"/>
                </a:solidFill>
                <a:ea typeface="WenQuanYi Micro Hei"/>
              </a:rPr>
              <a:t>of Electrical &amp; Computer Engineering</a:t>
            </a:r>
          </a:p>
          <a:p>
            <a:r>
              <a:rPr lang="en-US" sz="2000" i="1" dirty="0" smtClean="0">
                <a:solidFill>
                  <a:srgbClr val="000000"/>
                </a:solidFill>
                <a:ea typeface="WenQuanYi Micro Hei"/>
              </a:rPr>
              <a:t>University of </a:t>
            </a:r>
            <a:r>
              <a:rPr lang="en-US" sz="2000" i="1" dirty="0">
                <a:solidFill>
                  <a:srgbClr val="000000"/>
                </a:solidFill>
                <a:ea typeface="WenQuanYi Micro Hei"/>
              </a:rPr>
              <a:t>Massachusetts, </a:t>
            </a:r>
            <a:r>
              <a:rPr lang="en-US" sz="2000" i="1" dirty="0" smtClean="0">
                <a:solidFill>
                  <a:srgbClr val="000000"/>
                </a:solidFill>
                <a:ea typeface="WenQuanYi Micro Hei"/>
              </a:rPr>
              <a:t>Amherst</a:t>
            </a:r>
          </a:p>
          <a:p>
            <a:r>
              <a:rPr lang="en-US" sz="2000" i="1" dirty="0" smtClean="0">
                <a:solidFill>
                  <a:srgbClr val="000000"/>
                </a:solidFill>
              </a:rPr>
              <a:t>ciesiel@ecs.umass.edu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1437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Application to </a:t>
            </a:r>
            <a:r>
              <a:rPr lang="en-US" altLang="en-US" dirty="0" smtClean="0"/>
              <a:t>Verification - EC</a:t>
            </a:r>
            <a:endParaRPr lang="en-US" altLang="en-US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1828800"/>
          </a:xfrm>
        </p:spPr>
        <p:txBody>
          <a:bodyPr>
            <a:normAutofit fontScale="92500"/>
          </a:bodyPr>
          <a:lstStyle/>
          <a:p>
            <a:r>
              <a:rPr lang="en-US" altLang="en-US" sz="2800" dirty="0">
                <a:effectLst/>
              </a:rPr>
              <a:t>Equivalence Checking </a:t>
            </a:r>
            <a:r>
              <a:rPr lang="en-US" altLang="en-US" sz="2800" dirty="0" smtClean="0">
                <a:effectLst/>
              </a:rPr>
              <a:t>(EC) of </a:t>
            </a:r>
            <a:r>
              <a:rPr lang="en-US" altLang="en-US" sz="2800" i="1" dirty="0">
                <a:effectLst/>
              </a:rPr>
              <a:t>combinational</a:t>
            </a:r>
            <a:r>
              <a:rPr lang="en-US" altLang="en-US" sz="2800" dirty="0">
                <a:effectLst/>
              </a:rPr>
              <a:t> circuits</a:t>
            </a:r>
          </a:p>
          <a:p>
            <a:r>
              <a:rPr lang="en-US" altLang="en-US" sz="2800" i="1" dirty="0">
                <a:effectLst/>
              </a:rPr>
              <a:t>Canonicity</a:t>
            </a:r>
            <a:r>
              <a:rPr lang="en-US" altLang="en-US" sz="2800" dirty="0">
                <a:effectLst/>
              </a:rPr>
              <a:t> property of BDDs: </a:t>
            </a:r>
          </a:p>
          <a:p>
            <a:pPr lvl="1"/>
            <a:r>
              <a:rPr lang="en-US" altLang="en-US" sz="2400" dirty="0">
                <a:effectLst/>
              </a:rPr>
              <a:t>if </a:t>
            </a:r>
            <a:r>
              <a:rPr lang="en-US" altLang="en-US" sz="2400" i="1" dirty="0">
                <a:effectLst/>
              </a:rPr>
              <a:t>F</a:t>
            </a:r>
            <a:r>
              <a:rPr lang="en-US" altLang="en-US" sz="2400" dirty="0">
                <a:effectLst/>
              </a:rPr>
              <a:t> and </a:t>
            </a:r>
            <a:r>
              <a:rPr lang="en-US" altLang="en-US" sz="2400" i="1" dirty="0">
                <a:effectLst/>
              </a:rPr>
              <a:t>G</a:t>
            </a:r>
            <a:r>
              <a:rPr lang="en-US" altLang="en-US" sz="2400" dirty="0">
                <a:effectLst/>
              </a:rPr>
              <a:t> are equivalent, their BDDs are identical </a:t>
            </a:r>
            <a:r>
              <a:rPr lang="en-US" altLang="en-US" sz="2400" dirty="0" smtClean="0">
                <a:effectLst/>
              </a:rPr>
              <a:t>(for </a:t>
            </a:r>
            <a:r>
              <a:rPr lang="en-US" altLang="en-US" sz="2400" dirty="0">
                <a:effectLst/>
              </a:rPr>
              <a:t>the </a:t>
            </a:r>
            <a:r>
              <a:rPr lang="en-US" altLang="en-US" sz="2400" i="1" dirty="0">
                <a:effectLst/>
              </a:rPr>
              <a:t>same ordering </a:t>
            </a:r>
            <a:r>
              <a:rPr lang="en-US" altLang="en-US" sz="2400" dirty="0">
                <a:effectLst/>
              </a:rPr>
              <a:t>of </a:t>
            </a:r>
            <a:r>
              <a:rPr lang="en-US" altLang="en-US" sz="2400" dirty="0" smtClean="0">
                <a:effectLst/>
              </a:rPr>
              <a:t>variables</a:t>
            </a:r>
            <a:r>
              <a:rPr lang="en-US" altLang="en-US" sz="1800" dirty="0" smtClean="0">
                <a:effectLst/>
              </a:rPr>
              <a:t>)</a:t>
            </a:r>
            <a:endParaRPr lang="en-US" altLang="en-US" sz="1800" dirty="0">
              <a:effectLst/>
            </a:endParaRPr>
          </a:p>
        </p:txBody>
      </p:sp>
      <p:grpSp>
        <p:nvGrpSpPr>
          <p:cNvPr id="237643" name="Group 75"/>
          <p:cNvGrpSpPr>
            <a:grpSpLocks/>
          </p:cNvGrpSpPr>
          <p:nvPr/>
        </p:nvGrpSpPr>
        <p:grpSpPr bwMode="auto">
          <a:xfrm>
            <a:off x="3962400" y="3505200"/>
            <a:ext cx="1052512" cy="2617788"/>
            <a:chOff x="4176" y="1584"/>
            <a:chExt cx="676" cy="1793"/>
          </a:xfrm>
        </p:grpSpPr>
        <p:grpSp>
          <p:nvGrpSpPr>
            <p:cNvPr id="237644" name="Group 76"/>
            <p:cNvGrpSpPr>
              <a:grpSpLocks/>
            </p:cNvGrpSpPr>
            <p:nvPr/>
          </p:nvGrpSpPr>
          <p:grpSpPr bwMode="auto">
            <a:xfrm>
              <a:off x="4608" y="3120"/>
              <a:ext cx="205" cy="257"/>
              <a:chOff x="624" y="2585"/>
              <a:chExt cx="205" cy="257"/>
            </a:xfrm>
          </p:grpSpPr>
          <p:sp>
            <p:nvSpPr>
              <p:cNvPr id="237645" name="Rectangle 77"/>
              <p:cNvSpPr>
                <a:spLocks noChangeArrowheads="1"/>
              </p:cNvSpPr>
              <p:nvPr/>
            </p:nvSpPr>
            <p:spPr bwMode="auto">
              <a:xfrm>
                <a:off x="637" y="2585"/>
                <a:ext cx="192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646" name="Text Box 78"/>
              <p:cNvSpPr txBox="1">
                <a:spLocks noChangeArrowheads="1"/>
              </p:cNvSpPr>
              <p:nvPr/>
            </p:nvSpPr>
            <p:spPr bwMode="auto">
              <a:xfrm>
                <a:off x="624" y="259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2000">
                    <a:solidFill>
                      <a:srgbClr val="0070C0"/>
                    </a:solidFill>
                    <a:sym typeface="Symbol" pitchFamily="18" charset="2"/>
                  </a:rPr>
                  <a:t>1</a:t>
                </a:r>
              </a:p>
            </p:txBody>
          </p:sp>
        </p:grpSp>
        <p:grpSp>
          <p:nvGrpSpPr>
            <p:cNvPr id="237647" name="Group 79"/>
            <p:cNvGrpSpPr>
              <a:grpSpLocks/>
            </p:cNvGrpSpPr>
            <p:nvPr/>
          </p:nvGrpSpPr>
          <p:grpSpPr bwMode="auto">
            <a:xfrm>
              <a:off x="4176" y="3120"/>
              <a:ext cx="205" cy="257"/>
              <a:chOff x="288" y="2585"/>
              <a:chExt cx="205" cy="257"/>
            </a:xfrm>
          </p:grpSpPr>
          <p:sp>
            <p:nvSpPr>
              <p:cNvPr id="237648" name="Rectangle 80"/>
              <p:cNvSpPr>
                <a:spLocks noChangeArrowheads="1"/>
              </p:cNvSpPr>
              <p:nvPr/>
            </p:nvSpPr>
            <p:spPr bwMode="auto">
              <a:xfrm>
                <a:off x="301" y="2585"/>
                <a:ext cx="192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649" name="Text Box 81"/>
              <p:cNvSpPr txBox="1">
                <a:spLocks noChangeArrowheads="1"/>
              </p:cNvSpPr>
              <p:nvPr/>
            </p:nvSpPr>
            <p:spPr bwMode="auto">
              <a:xfrm>
                <a:off x="288" y="259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2000">
                    <a:solidFill>
                      <a:srgbClr val="0070C0"/>
                    </a:solidFill>
                    <a:sym typeface="Symbol" pitchFamily="18" charset="2"/>
                  </a:rPr>
                  <a:t>0</a:t>
                </a:r>
              </a:p>
            </p:txBody>
          </p:sp>
        </p:grpSp>
        <p:grpSp>
          <p:nvGrpSpPr>
            <p:cNvPr id="237650" name="Group 82"/>
            <p:cNvGrpSpPr>
              <a:grpSpLocks/>
            </p:cNvGrpSpPr>
            <p:nvPr/>
          </p:nvGrpSpPr>
          <p:grpSpPr bwMode="auto">
            <a:xfrm>
              <a:off x="4416" y="1680"/>
              <a:ext cx="199" cy="252"/>
              <a:chOff x="3604" y="1680"/>
              <a:chExt cx="199" cy="252"/>
            </a:xfrm>
          </p:grpSpPr>
          <p:sp>
            <p:nvSpPr>
              <p:cNvPr id="237651" name="Oval 83"/>
              <p:cNvSpPr>
                <a:spLocks noChangeArrowheads="1"/>
              </p:cNvSpPr>
              <p:nvPr/>
            </p:nvSpPr>
            <p:spPr bwMode="auto">
              <a:xfrm>
                <a:off x="3604" y="1728"/>
                <a:ext cx="192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652" name="Text Box 84"/>
              <p:cNvSpPr txBox="1">
                <a:spLocks noChangeArrowheads="1"/>
              </p:cNvSpPr>
              <p:nvPr/>
            </p:nvSpPr>
            <p:spPr bwMode="auto">
              <a:xfrm>
                <a:off x="3609" y="1680"/>
                <a:ext cx="19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2000">
                    <a:solidFill>
                      <a:srgbClr val="0070C0"/>
                    </a:solidFill>
                    <a:sym typeface="Symbol" pitchFamily="18" charset="2"/>
                  </a:rPr>
                  <a:t>a</a:t>
                </a:r>
              </a:p>
            </p:txBody>
          </p:sp>
        </p:grpSp>
        <p:grpSp>
          <p:nvGrpSpPr>
            <p:cNvPr id="237653" name="Group 85"/>
            <p:cNvGrpSpPr>
              <a:grpSpLocks/>
            </p:cNvGrpSpPr>
            <p:nvPr/>
          </p:nvGrpSpPr>
          <p:grpSpPr bwMode="auto">
            <a:xfrm>
              <a:off x="4176" y="2160"/>
              <a:ext cx="205" cy="250"/>
              <a:chOff x="3069" y="2150"/>
              <a:chExt cx="205" cy="250"/>
            </a:xfrm>
          </p:grpSpPr>
          <p:sp>
            <p:nvSpPr>
              <p:cNvPr id="237654" name="Oval 86"/>
              <p:cNvSpPr>
                <a:spLocks noChangeArrowheads="1"/>
              </p:cNvSpPr>
              <p:nvPr/>
            </p:nvSpPr>
            <p:spPr bwMode="auto">
              <a:xfrm>
                <a:off x="3076" y="2160"/>
                <a:ext cx="192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655" name="Text Box 87"/>
              <p:cNvSpPr txBox="1">
                <a:spLocks noChangeArrowheads="1"/>
              </p:cNvSpPr>
              <p:nvPr/>
            </p:nvSpPr>
            <p:spPr bwMode="auto">
              <a:xfrm>
                <a:off x="3069" y="2150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2000">
                    <a:solidFill>
                      <a:srgbClr val="0070C0"/>
                    </a:solidFill>
                    <a:sym typeface="Symbol" pitchFamily="18" charset="2"/>
                  </a:rPr>
                  <a:t>b</a:t>
                </a:r>
              </a:p>
            </p:txBody>
          </p:sp>
        </p:grpSp>
        <p:grpSp>
          <p:nvGrpSpPr>
            <p:cNvPr id="237656" name="Group 88"/>
            <p:cNvGrpSpPr>
              <a:grpSpLocks/>
            </p:cNvGrpSpPr>
            <p:nvPr/>
          </p:nvGrpSpPr>
          <p:grpSpPr bwMode="auto">
            <a:xfrm>
              <a:off x="4660" y="2544"/>
              <a:ext cx="192" cy="252"/>
              <a:chOff x="3316" y="2544"/>
              <a:chExt cx="192" cy="252"/>
            </a:xfrm>
          </p:grpSpPr>
          <p:sp>
            <p:nvSpPr>
              <p:cNvPr id="237657" name="Oval 89"/>
              <p:cNvSpPr>
                <a:spLocks noChangeArrowheads="1"/>
              </p:cNvSpPr>
              <p:nvPr/>
            </p:nvSpPr>
            <p:spPr bwMode="auto">
              <a:xfrm>
                <a:off x="3316" y="2592"/>
                <a:ext cx="192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658" name="Text Box 90"/>
              <p:cNvSpPr txBox="1">
                <a:spLocks noChangeArrowheads="1"/>
              </p:cNvSpPr>
              <p:nvPr/>
            </p:nvSpPr>
            <p:spPr bwMode="auto">
              <a:xfrm>
                <a:off x="3318" y="2544"/>
                <a:ext cx="1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2000" dirty="0">
                    <a:solidFill>
                      <a:srgbClr val="0070C0"/>
                    </a:solidFill>
                    <a:sym typeface="Symbol" pitchFamily="18" charset="2"/>
                  </a:rPr>
                  <a:t>c</a:t>
                </a:r>
              </a:p>
            </p:txBody>
          </p:sp>
        </p:grpSp>
        <p:sp>
          <p:nvSpPr>
            <p:cNvPr id="237659" name="Line 91"/>
            <p:cNvSpPr>
              <a:spLocks noChangeShapeType="1"/>
            </p:cNvSpPr>
            <p:nvPr/>
          </p:nvSpPr>
          <p:spPr bwMode="auto">
            <a:xfrm>
              <a:off x="4272" y="2400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7660" name="Line 92"/>
            <p:cNvSpPr>
              <a:spLocks noChangeShapeType="1"/>
            </p:cNvSpPr>
            <p:nvPr/>
          </p:nvSpPr>
          <p:spPr bwMode="auto">
            <a:xfrm>
              <a:off x="4320" y="2352"/>
              <a:ext cx="33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7661" name="Line 93"/>
            <p:cNvSpPr>
              <a:spLocks noChangeShapeType="1"/>
            </p:cNvSpPr>
            <p:nvPr/>
          </p:nvSpPr>
          <p:spPr bwMode="auto">
            <a:xfrm flipH="1">
              <a:off x="4368" y="2784"/>
              <a:ext cx="34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7662" name="Line 94"/>
            <p:cNvSpPr>
              <a:spLocks noChangeShapeType="1"/>
            </p:cNvSpPr>
            <p:nvPr/>
          </p:nvSpPr>
          <p:spPr bwMode="auto">
            <a:xfrm flipV="1">
              <a:off x="4512" y="15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7663" name="Line 95"/>
            <p:cNvSpPr>
              <a:spLocks noChangeShapeType="1"/>
            </p:cNvSpPr>
            <p:nvPr/>
          </p:nvSpPr>
          <p:spPr bwMode="auto">
            <a:xfrm>
              <a:off x="4752" y="278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7664" name="Line 96"/>
            <p:cNvSpPr>
              <a:spLocks noChangeShapeType="1"/>
            </p:cNvSpPr>
            <p:nvPr/>
          </p:nvSpPr>
          <p:spPr bwMode="auto">
            <a:xfrm>
              <a:off x="4560" y="1920"/>
              <a:ext cx="192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7665" name="Line 97"/>
            <p:cNvSpPr>
              <a:spLocks noChangeShapeType="1"/>
            </p:cNvSpPr>
            <p:nvPr/>
          </p:nvSpPr>
          <p:spPr bwMode="auto">
            <a:xfrm flipH="1">
              <a:off x="4320" y="1920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7666" name="Text Box 98"/>
          <p:cNvSpPr txBox="1">
            <a:spLocks noChangeArrowheads="1"/>
          </p:cNvSpPr>
          <p:nvPr/>
        </p:nvSpPr>
        <p:spPr bwMode="auto">
          <a:xfrm>
            <a:off x="533400" y="3048000"/>
            <a:ext cx="2880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i="1" dirty="0">
                <a:solidFill>
                  <a:schemeClr val="tx2"/>
                </a:solidFill>
                <a:sym typeface="Symbol" pitchFamily="18" charset="2"/>
              </a:rPr>
              <a:t>F = </a:t>
            </a:r>
            <a:r>
              <a:rPr lang="en-US" altLang="en-US" sz="2400" i="1" dirty="0" err="1">
                <a:solidFill>
                  <a:schemeClr val="tx2"/>
                </a:solidFill>
                <a:sym typeface="Symbol" pitchFamily="18" charset="2"/>
              </a:rPr>
              <a:t>a’bc</a:t>
            </a:r>
            <a:r>
              <a:rPr lang="en-US" altLang="en-US" sz="2400" i="1" dirty="0">
                <a:solidFill>
                  <a:schemeClr val="tx2"/>
                </a:solidFill>
                <a:sym typeface="Symbol" pitchFamily="18" charset="2"/>
              </a:rPr>
              <a:t> + </a:t>
            </a:r>
            <a:r>
              <a:rPr lang="en-US" altLang="en-US" sz="2400" i="1" dirty="0" err="1">
                <a:solidFill>
                  <a:schemeClr val="tx2"/>
                </a:solidFill>
                <a:sym typeface="Symbol" pitchFamily="18" charset="2"/>
              </a:rPr>
              <a:t>abc</a:t>
            </a:r>
            <a:r>
              <a:rPr lang="en-US" altLang="en-US" sz="2400" i="1" dirty="0">
                <a:solidFill>
                  <a:schemeClr val="tx2"/>
                </a:solidFill>
                <a:sym typeface="Symbol" pitchFamily="18" charset="2"/>
              </a:rPr>
              <a:t> +</a:t>
            </a:r>
            <a:r>
              <a:rPr lang="en-US" altLang="en-US" sz="2400" i="1" dirty="0" err="1">
                <a:solidFill>
                  <a:schemeClr val="tx2"/>
                </a:solidFill>
                <a:sym typeface="Symbol" pitchFamily="18" charset="2"/>
              </a:rPr>
              <a:t>ab’c</a:t>
            </a:r>
            <a:endParaRPr lang="en-US" altLang="en-US" sz="2400" i="1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237667" name="Text Box 99"/>
          <p:cNvSpPr txBox="1">
            <a:spLocks noChangeArrowheads="1"/>
          </p:cNvSpPr>
          <p:nvPr/>
        </p:nvSpPr>
        <p:spPr bwMode="auto">
          <a:xfrm>
            <a:off x="4012071" y="3060308"/>
            <a:ext cx="14668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i="1" dirty="0">
                <a:solidFill>
                  <a:srgbClr val="FF0000"/>
                </a:solidFill>
                <a:sym typeface="Symbol" pitchFamily="18" charset="2"/>
              </a:rPr>
              <a:t>G = ac +</a:t>
            </a:r>
            <a:r>
              <a:rPr lang="en-US" altLang="en-US" sz="2400" i="1" dirty="0" err="1">
                <a:solidFill>
                  <a:srgbClr val="FF0000"/>
                </a:solidFill>
                <a:sym typeface="Symbol" pitchFamily="18" charset="2"/>
              </a:rPr>
              <a:t>bc</a:t>
            </a:r>
            <a:endParaRPr lang="en-US" altLang="en-US" sz="2400" i="1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237668" name="Group 100"/>
          <p:cNvGrpSpPr>
            <a:grpSpLocks/>
          </p:cNvGrpSpPr>
          <p:nvPr/>
        </p:nvGrpSpPr>
        <p:grpSpPr bwMode="auto">
          <a:xfrm>
            <a:off x="630238" y="3505200"/>
            <a:ext cx="1052512" cy="2617788"/>
            <a:chOff x="4176" y="1584"/>
            <a:chExt cx="676" cy="1793"/>
          </a:xfrm>
        </p:grpSpPr>
        <p:grpSp>
          <p:nvGrpSpPr>
            <p:cNvPr id="237669" name="Group 101"/>
            <p:cNvGrpSpPr>
              <a:grpSpLocks/>
            </p:cNvGrpSpPr>
            <p:nvPr/>
          </p:nvGrpSpPr>
          <p:grpSpPr bwMode="auto">
            <a:xfrm>
              <a:off x="4608" y="3120"/>
              <a:ext cx="205" cy="257"/>
              <a:chOff x="624" y="2585"/>
              <a:chExt cx="205" cy="257"/>
            </a:xfrm>
          </p:grpSpPr>
          <p:sp>
            <p:nvSpPr>
              <p:cNvPr id="237670" name="Rectangle 102"/>
              <p:cNvSpPr>
                <a:spLocks noChangeArrowheads="1"/>
              </p:cNvSpPr>
              <p:nvPr/>
            </p:nvSpPr>
            <p:spPr bwMode="auto">
              <a:xfrm>
                <a:off x="637" y="2585"/>
                <a:ext cx="192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671" name="Text Box 103"/>
              <p:cNvSpPr txBox="1">
                <a:spLocks noChangeArrowheads="1"/>
              </p:cNvSpPr>
              <p:nvPr/>
            </p:nvSpPr>
            <p:spPr bwMode="auto">
              <a:xfrm>
                <a:off x="624" y="259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2000">
                    <a:solidFill>
                      <a:srgbClr val="0070C0"/>
                    </a:solidFill>
                    <a:sym typeface="Symbol" pitchFamily="18" charset="2"/>
                  </a:rPr>
                  <a:t>1</a:t>
                </a:r>
              </a:p>
            </p:txBody>
          </p:sp>
        </p:grpSp>
        <p:grpSp>
          <p:nvGrpSpPr>
            <p:cNvPr id="237672" name="Group 104"/>
            <p:cNvGrpSpPr>
              <a:grpSpLocks/>
            </p:cNvGrpSpPr>
            <p:nvPr/>
          </p:nvGrpSpPr>
          <p:grpSpPr bwMode="auto">
            <a:xfrm>
              <a:off x="4176" y="3120"/>
              <a:ext cx="205" cy="257"/>
              <a:chOff x="288" y="2585"/>
              <a:chExt cx="205" cy="257"/>
            </a:xfrm>
          </p:grpSpPr>
          <p:sp>
            <p:nvSpPr>
              <p:cNvPr id="237673" name="Rectangle 105"/>
              <p:cNvSpPr>
                <a:spLocks noChangeArrowheads="1"/>
              </p:cNvSpPr>
              <p:nvPr/>
            </p:nvSpPr>
            <p:spPr bwMode="auto">
              <a:xfrm>
                <a:off x="301" y="2585"/>
                <a:ext cx="192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674" name="Text Box 106"/>
              <p:cNvSpPr txBox="1">
                <a:spLocks noChangeArrowheads="1"/>
              </p:cNvSpPr>
              <p:nvPr/>
            </p:nvSpPr>
            <p:spPr bwMode="auto">
              <a:xfrm>
                <a:off x="288" y="259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2000">
                    <a:solidFill>
                      <a:srgbClr val="0070C0"/>
                    </a:solidFill>
                    <a:sym typeface="Symbol" pitchFamily="18" charset="2"/>
                  </a:rPr>
                  <a:t>0</a:t>
                </a:r>
              </a:p>
            </p:txBody>
          </p:sp>
        </p:grpSp>
        <p:grpSp>
          <p:nvGrpSpPr>
            <p:cNvPr id="237675" name="Group 107"/>
            <p:cNvGrpSpPr>
              <a:grpSpLocks/>
            </p:cNvGrpSpPr>
            <p:nvPr/>
          </p:nvGrpSpPr>
          <p:grpSpPr bwMode="auto">
            <a:xfrm>
              <a:off x="4416" y="1680"/>
              <a:ext cx="199" cy="252"/>
              <a:chOff x="3604" y="1680"/>
              <a:chExt cx="199" cy="252"/>
            </a:xfrm>
          </p:grpSpPr>
          <p:sp>
            <p:nvSpPr>
              <p:cNvPr id="237676" name="Oval 108"/>
              <p:cNvSpPr>
                <a:spLocks noChangeArrowheads="1"/>
              </p:cNvSpPr>
              <p:nvPr/>
            </p:nvSpPr>
            <p:spPr bwMode="auto">
              <a:xfrm>
                <a:off x="3604" y="1728"/>
                <a:ext cx="192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677" name="Text Box 109"/>
              <p:cNvSpPr txBox="1">
                <a:spLocks noChangeArrowheads="1"/>
              </p:cNvSpPr>
              <p:nvPr/>
            </p:nvSpPr>
            <p:spPr bwMode="auto">
              <a:xfrm>
                <a:off x="3609" y="1680"/>
                <a:ext cx="19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2000">
                    <a:solidFill>
                      <a:srgbClr val="0070C0"/>
                    </a:solidFill>
                    <a:sym typeface="Symbol" pitchFamily="18" charset="2"/>
                  </a:rPr>
                  <a:t>a</a:t>
                </a:r>
              </a:p>
            </p:txBody>
          </p:sp>
        </p:grpSp>
        <p:grpSp>
          <p:nvGrpSpPr>
            <p:cNvPr id="237678" name="Group 110"/>
            <p:cNvGrpSpPr>
              <a:grpSpLocks/>
            </p:cNvGrpSpPr>
            <p:nvPr/>
          </p:nvGrpSpPr>
          <p:grpSpPr bwMode="auto">
            <a:xfrm>
              <a:off x="4176" y="2160"/>
              <a:ext cx="205" cy="250"/>
              <a:chOff x="3069" y="2150"/>
              <a:chExt cx="205" cy="250"/>
            </a:xfrm>
          </p:grpSpPr>
          <p:sp>
            <p:nvSpPr>
              <p:cNvPr id="237679" name="Oval 111"/>
              <p:cNvSpPr>
                <a:spLocks noChangeArrowheads="1"/>
              </p:cNvSpPr>
              <p:nvPr/>
            </p:nvSpPr>
            <p:spPr bwMode="auto">
              <a:xfrm>
                <a:off x="3076" y="2160"/>
                <a:ext cx="192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680" name="Text Box 112"/>
              <p:cNvSpPr txBox="1">
                <a:spLocks noChangeArrowheads="1"/>
              </p:cNvSpPr>
              <p:nvPr/>
            </p:nvSpPr>
            <p:spPr bwMode="auto">
              <a:xfrm>
                <a:off x="3069" y="2150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2000">
                    <a:solidFill>
                      <a:srgbClr val="0070C0"/>
                    </a:solidFill>
                    <a:sym typeface="Symbol" pitchFamily="18" charset="2"/>
                  </a:rPr>
                  <a:t>b</a:t>
                </a:r>
              </a:p>
            </p:txBody>
          </p:sp>
        </p:grpSp>
        <p:grpSp>
          <p:nvGrpSpPr>
            <p:cNvPr id="237681" name="Group 113"/>
            <p:cNvGrpSpPr>
              <a:grpSpLocks/>
            </p:cNvGrpSpPr>
            <p:nvPr/>
          </p:nvGrpSpPr>
          <p:grpSpPr bwMode="auto">
            <a:xfrm>
              <a:off x="4656" y="2544"/>
              <a:ext cx="196" cy="250"/>
              <a:chOff x="3312" y="2544"/>
              <a:chExt cx="196" cy="250"/>
            </a:xfrm>
          </p:grpSpPr>
          <p:sp>
            <p:nvSpPr>
              <p:cNvPr id="237682" name="Oval 114"/>
              <p:cNvSpPr>
                <a:spLocks noChangeArrowheads="1"/>
              </p:cNvSpPr>
              <p:nvPr/>
            </p:nvSpPr>
            <p:spPr bwMode="auto">
              <a:xfrm>
                <a:off x="3316" y="2592"/>
                <a:ext cx="192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7683" name="Text Box 115"/>
              <p:cNvSpPr txBox="1">
                <a:spLocks noChangeArrowheads="1"/>
              </p:cNvSpPr>
              <p:nvPr/>
            </p:nvSpPr>
            <p:spPr bwMode="auto">
              <a:xfrm>
                <a:off x="3312" y="2544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en-US" sz="2000">
                    <a:solidFill>
                      <a:schemeClr val="tx2"/>
                    </a:solidFill>
                    <a:sym typeface="Symbol" pitchFamily="18" charset="2"/>
                  </a:rPr>
                  <a:t>c</a:t>
                </a:r>
              </a:p>
            </p:txBody>
          </p:sp>
        </p:grpSp>
        <p:sp>
          <p:nvSpPr>
            <p:cNvPr id="237684" name="Line 116"/>
            <p:cNvSpPr>
              <a:spLocks noChangeShapeType="1"/>
            </p:cNvSpPr>
            <p:nvPr/>
          </p:nvSpPr>
          <p:spPr bwMode="auto">
            <a:xfrm>
              <a:off x="4272" y="2400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7685" name="Line 117"/>
            <p:cNvSpPr>
              <a:spLocks noChangeShapeType="1"/>
            </p:cNvSpPr>
            <p:nvPr/>
          </p:nvSpPr>
          <p:spPr bwMode="auto">
            <a:xfrm>
              <a:off x="4320" y="2352"/>
              <a:ext cx="33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7686" name="Line 118"/>
            <p:cNvSpPr>
              <a:spLocks noChangeShapeType="1"/>
            </p:cNvSpPr>
            <p:nvPr/>
          </p:nvSpPr>
          <p:spPr bwMode="auto">
            <a:xfrm flipH="1">
              <a:off x="4368" y="2784"/>
              <a:ext cx="34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7687" name="Line 119"/>
            <p:cNvSpPr>
              <a:spLocks noChangeShapeType="1"/>
            </p:cNvSpPr>
            <p:nvPr/>
          </p:nvSpPr>
          <p:spPr bwMode="auto">
            <a:xfrm flipV="1">
              <a:off x="4512" y="158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7688" name="Line 120"/>
            <p:cNvSpPr>
              <a:spLocks noChangeShapeType="1"/>
            </p:cNvSpPr>
            <p:nvPr/>
          </p:nvSpPr>
          <p:spPr bwMode="auto">
            <a:xfrm>
              <a:off x="4752" y="278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7689" name="Line 121"/>
            <p:cNvSpPr>
              <a:spLocks noChangeShapeType="1"/>
            </p:cNvSpPr>
            <p:nvPr/>
          </p:nvSpPr>
          <p:spPr bwMode="auto">
            <a:xfrm>
              <a:off x="4560" y="1920"/>
              <a:ext cx="192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7690" name="Line 122"/>
            <p:cNvSpPr>
              <a:spLocks noChangeShapeType="1"/>
            </p:cNvSpPr>
            <p:nvPr/>
          </p:nvSpPr>
          <p:spPr bwMode="auto">
            <a:xfrm flipH="1">
              <a:off x="4320" y="1920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7691" name="Text Box 123"/>
          <p:cNvSpPr txBox="1">
            <a:spLocks noChangeArrowheads="1"/>
          </p:cNvSpPr>
          <p:nvPr/>
        </p:nvSpPr>
        <p:spPr bwMode="auto">
          <a:xfrm>
            <a:off x="2675914" y="4094953"/>
            <a:ext cx="4546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4000" dirty="0">
                <a:solidFill>
                  <a:schemeClr val="tx2"/>
                </a:solidFill>
                <a:sym typeface="Symbol" pitchFamily="18" charset="2"/>
              </a:rPr>
              <a:t>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324600" y="2847945"/>
            <a:ext cx="1223380" cy="3297672"/>
            <a:chOff x="6324600" y="2847945"/>
            <a:chExt cx="1223380" cy="3297672"/>
          </a:xfrm>
        </p:grpSpPr>
        <p:grpSp>
          <p:nvGrpSpPr>
            <p:cNvPr id="56" name="Group 75"/>
            <p:cNvGrpSpPr>
              <a:grpSpLocks/>
            </p:cNvGrpSpPr>
            <p:nvPr/>
          </p:nvGrpSpPr>
          <p:grpSpPr bwMode="auto">
            <a:xfrm>
              <a:off x="6400800" y="3527829"/>
              <a:ext cx="1052512" cy="2617788"/>
              <a:chOff x="4176" y="1584"/>
              <a:chExt cx="676" cy="1793"/>
            </a:xfrm>
          </p:grpSpPr>
          <p:grpSp>
            <p:nvGrpSpPr>
              <p:cNvPr id="57" name="Group 76"/>
              <p:cNvGrpSpPr>
                <a:grpSpLocks/>
              </p:cNvGrpSpPr>
              <p:nvPr/>
            </p:nvGrpSpPr>
            <p:grpSpPr bwMode="auto">
              <a:xfrm>
                <a:off x="4608" y="3120"/>
                <a:ext cx="205" cy="257"/>
                <a:chOff x="624" y="2585"/>
                <a:chExt cx="205" cy="257"/>
              </a:xfrm>
            </p:grpSpPr>
            <p:sp>
              <p:nvSpPr>
                <p:cNvPr id="77" name="Rectangle 77"/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624" y="259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2000">
                      <a:solidFill>
                        <a:srgbClr val="0070C0"/>
                      </a:solidFill>
                      <a:sym typeface="Symbol" pitchFamily="18" charset="2"/>
                    </a:rPr>
                    <a:t>1</a:t>
                  </a:r>
                </a:p>
              </p:txBody>
            </p:sp>
          </p:grpSp>
          <p:grpSp>
            <p:nvGrpSpPr>
              <p:cNvPr id="58" name="Group 79"/>
              <p:cNvGrpSpPr>
                <a:grpSpLocks/>
              </p:cNvGrpSpPr>
              <p:nvPr/>
            </p:nvGrpSpPr>
            <p:grpSpPr bwMode="auto">
              <a:xfrm>
                <a:off x="4176" y="3120"/>
                <a:ext cx="205" cy="257"/>
                <a:chOff x="288" y="2585"/>
                <a:chExt cx="205" cy="257"/>
              </a:xfrm>
            </p:grpSpPr>
            <p:sp>
              <p:nvSpPr>
                <p:cNvPr id="75" name="Rectangle 80"/>
                <p:cNvSpPr>
                  <a:spLocks noChangeArrowheads="1"/>
                </p:cNvSpPr>
                <p:nvPr/>
              </p:nvSpPr>
              <p:spPr bwMode="auto">
                <a:xfrm>
                  <a:off x="301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88" y="259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2000">
                      <a:solidFill>
                        <a:srgbClr val="0070C0"/>
                      </a:solidFill>
                      <a:sym typeface="Symbol" pitchFamily="18" charset="2"/>
                    </a:rPr>
                    <a:t>0</a:t>
                  </a:r>
                </a:p>
              </p:txBody>
            </p:sp>
          </p:grpSp>
          <p:grpSp>
            <p:nvGrpSpPr>
              <p:cNvPr id="59" name="Group 82"/>
              <p:cNvGrpSpPr>
                <a:grpSpLocks/>
              </p:cNvGrpSpPr>
              <p:nvPr/>
            </p:nvGrpSpPr>
            <p:grpSpPr bwMode="auto">
              <a:xfrm>
                <a:off x="4416" y="1680"/>
                <a:ext cx="199" cy="252"/>
                <a:chOff x="3604" y="1680"/>
                <a:chExt cx="199" cy="252"/>
              </a:xfrm>
            </p:grpSpPr>
            <p:sp>
              <p:nvSpPr>
                <p:cNvPr id="73" name="Oval 83"/>
                <p:cNvSpPr>
                  <a:spLocks noChangeArrowheads="1"/>
                </p:cNvSpPr>
                <p:nvPr/>
              </p:nvSpPr>
              <p:spPr bwMode="auto">
                <a:xfrm>
                  <a:off x="3604" y="1728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609" y="1680"/>
                  <a:ext cx="194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2000">
                      <a:solidFill>
                        <a:srgbClr val="0070C0"/>
                      </a:solidFill>
                      <a:sym typeface="Symbol" pitchFamily="18" charset="2"/>
                    </a:rPr>
                    <a:t>a</a:t>
                  </a:r>
                </a:p>
              </p:txBody>
            </p:sp>
          </p:grpSp>
          <p:grpSp>
            <p:nvGrpSpPr>
              <p:cNvPr id="60" name="Group 85"/>
              <p:cNvGrpSpPr>
                <a:grpSpLocks/>
              </p:cNvGrpSpPr>
              <p:nvPr/>
            </p:nvGrpSpPr>
            <p:grpSpPr bwMode="auto">
              <a:xfrm>
                <a:off x="4176" y="2160"/>
                <a:ext cx="205" cy="250"/>
                <a:chOff x="3069" y="2150"/>
                <a:chExt cx="205" cy="250"/>
              </a:xfrm>
            </p:grpSpPr>
            <p:sp>
              <p:nvSpPr>
                <p:cNvPr id="71" name="Oval 86"/>
                <p:cNvSpPr>
                  <a:spLocks noChangeArrowheads="1"/>
                </p:cNvSpPr>
                <p:nvPr/>
              </p:nvSpPr>
              <p:spPr bwMode="auto">
                <a:xfrm>
                  <a:off x="3076" y="2160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69" y="2150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2000">
                      <a:solidFill>
                        <a:srgbClr val="0070C0"/>
                      </a:solidFill>
                      <a:sym typeface="Symbol" pitchFamily="18" charset="2"/>
                    </a:rPr>
                    <a:t>b</a:t>
                  </a:r>
                </a:p>
              </p:txBody>
            </p:sp>
          </p:grpSp>
          <p:grpSp>
            <p:nvGrpSpPr>
              <p:cNvPr id="61" name="Group 88"/>
              <p:cNvGrpSpPr>
                <a:grpSpLocks/>
              </p:cNvGrpSpPr>
              <p:nvPr/>
            </p:nvGrpSpPr>
            <p:grpSpPr bwMode="auto">
              <a:xfrm>
                <a:off x="4660" y="2544"/>
                <a:ext cx="192" cy="252"/>
                <a:chOff x="3316" y="2544"/>
                <a:chExt cx="192" cy="252"/>
              </a:xfrm>
            </p:grpSpPr>
            <p:sp>
              <p:nvSpPr>
                <p:cNvPr id="69" name="Oval 89"/>
                <p:cNvSpPr>
                  <a:spLocks noChangeArrowheads="1"/>
                </p:cNvSpPr>
                <p:nvPr/>
              </p:nvSpPr>
              <p:spPr bwMode="auto">
                <a:xfrm>
                  <a:off x="3316" y="259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3318" y="2544"/>
                  <a:ext cx="185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2000" dirty="0">
                      <a:solidFill>
                        <a:srgbClr val="0070C0"/>
                      </a:solidFill>
                      <a:sym typeface="Symbol" pitchFamily="18" charset="2"/>
                    </a:rPr>
                    <a:t>c</a:t>
                  </a:r>
                </a:p>
              </p:txBody>
            </p:sp>
          </p:grpSp>
          <p:sp>
            <p:nvSpPr>
              <p:cNvPr id="62" name="Line 91"/>
              <p:cNvSpPr>
                <a:spLocks noChangeShapeType="1"/>
              </p:cNvSpPr>
              <p:nvPr/>
            </p:nvSpPr>
            <p:spPr bwMode="auto">
              <a:xfrm>
                <a:off x="4272" y="2400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92"/>
              <p:cNvSpPr>
                <a:spLocks noChangeShapeType="1"/>
              </p:cNvSpPr>
              <p:nvPr/>
            </p:nvSpPr>
            <p:spPr bwMode="auto">
              <a:xfrm>
                <a:off x="4320" y="2352"/>
                <a:ext cx="336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93"/>
              <p:cNvSpPr>
                <a:spLocks noChangeShapeType="1"/>
              </p:cNvSpPr>
              <p:nvPr/>
            </p:nvSpPr>
            <p:spPr bwMode="auto">
              <a:xfrm flipH="1">
                <a:off x="4368" y="2784"/>
                <a:ext cx="34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94"/>
              <p:cNvSpPr>
                <a:spLocks noChangeShapeType="1"/>
              </p:cNvSpPr>
              <p:nvPr/>
            </p:nvSpPr>
            <p:spPr bwMode="auto">
              <a:xfrm flipV="1">
                <a:off x="4512" y="158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95"/>
              <p:cNvSpPr>
                <a:spLocks noChangeShapeType="1"/>
              </p:cNvSpPr>
              <p:nvPr/>
            </p:nvSpPr>
            <p:spPr bwMode="auto">
              <a:xfrm>
                <a:off x="4752" y="2784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Line 96"/>
              <p:cNvSpPr>
                <a:spLocks noChangeShapeType="1"/>
              </p:cNvSpPr>
              <p:nvPr/>
            </p:nvSpPr>
            <p:spPr bwMode="auto">
              <a:xfrm>
                <a:off x="4560" y="1920"/>
                <a:ext cx="192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97"/>
              <p:cNvSpPr>
                <a:spLocks noChangeShapeType="1"/>
              </p:cNvSpPr>
              <p:nvPr/>
            </p:nvSpPr>
            <p:spPr bwMode="auto">
              <a:xfrm flipH="1">
                <a:off x="4320" y="1920"/>
                <a:ext cx="144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3" name="Straight Connector 2"/>
            <p:cNvCxnSpPr/>
            <p:nvPr/>
          </p:nvCxnSpPr>
          <p:spPr>
            <a:xfrm flipH="1">
              <a:off x="6934201" y="3200400"/>
              <a:ext cx="220173" cy="30480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6625004" y="3200400"/>
              <a:ext cx="261571" cy="3048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 Box 99"/>
            <p:cNvSpPr txBox="1">
              <a:spLocks noChangeArrowheads="1"/>
            </p:cNvSpPr>
            <p:nvPr/>
          </p:nvSpPr>
          <p:spPr bwMode="auto">
            <a:xfrm>
              <a:off x="7143702" y="2847945"/>
              <a:ext cx="40427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 i="1" dirty="0">
                  <a:solidFill>
                    <a:srgbClr val="FF0000"/>
                  </a:solidFill>
                  <a:sym typeface="Symbol" pitchFamily="18" charset="2"/>
                </a:rPr>
                <a:t>G </a:t>
              </a:r>
            </a:p>
          </p:txBody>
        </p:sp>
        <p:sp>
          <p:nvSpPr>
            <p:cNvPr id="83" name="Text Box 99"/>
            <p:cNvSpPr txBox="1">
              <a:spLocks noChangeArrowheads="1"/>
            </p:cNvSpPr>
            <p:nvPr/>
          </p:nvSpPr>
          <p:spPr bwMode="auto">
            <a:xfrm>
              <a:off x="6324600" y="2860253"/>
              <a:ext cx="36099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 i="1" dirty="0" smtClean="0">
                  <a:solidFill>
                    <a:srgbClr val="0070C0"/>
                  </a:solidFill>
                  <a:sym typeface="Symbol" pitchFamily="18" charset="2"/>
                </a:rPr>
                <a:t>F </a:t>
              </a:r>
              <a:endParaRPr lang="en-US" altLang="en-US" sz="2000" i="1" dirty="0">
                <a:solidFill>
                  <a:srgbClr val="0070C0"/>
                </a:solidFill>
                <a:sym typeface="Symbol" pitchFamily="18" charset="2"/>
              </a:endParaRPr>
            </a:p>
          </p:txBody>
        </p:sp>
      </p:grpSp>
      <p:sp>
        <p:nvSpPr>
          <p:cNvPr id="84" name="Date Placeholder 3"/>
          <p:cNvSpPr txBox="1">
            <a:spLocks/>
          </p:cNvSpPr>
          <p:nvPr/>
        </p:nvSpPr>
        <p:spPr>
          <a:xfrm>
            <a:off x="609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ICCD 2015 </a:t>
            </a:r>
            <a:endParaRPr lang="en-US" dirty="0"/>
          </a:p>
        </p:txBody>
      </p:sp>
      <p:sp>
        <p:nvSpPr>
          <p:cNvPr id="85" name="Footer Placeholder 4"/>
          <p:cNvSpPr txBox="1">
            <a:spLocks/>
          </p:cNvSpPr>
          <p:nvPr/>
        </p:nvSpPr>
        <p:spPr>
          <a:xfrm>
            <a:off x="32766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Arithmetic Verification - Tutorial </a:t>
            </a:r>
            <a:endParaRPr lang="en-US" dirty="0"/>
          </a:p>
        </p:txBody>
      </p:sp>
      <p:sp>
        <p:nvSpPr>
          <p:cNvPr id="86" name="Slide Number Placeholder 5"/>
          <p:cNvSpPr txBox="1">
            <a:spLocks/>
          </p:cNvSpPr>
          <p:nvPr/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969CD-7246-41F0-B554-CD5FD022FE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altLang="en-US" dirty="0"/>
              <a:t>Application to </a:t>
            </a:r>
            <a:r>
              <a:rPr lang="en-US" altLang="en-US" dirty="0" smtClean="0"/>
              <a:t>Verification - SAT</a:t>
            </a:r>
            <a:endParaRPr lang="en-US" altLang="en-US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66" y="1368425"/>
            <a:ext cx="5568156" cy="3581400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effectLst/>
              </a:rPr>
              <a:t>General SAT</a:t>
            </a:r>
          </a:p>
          <a:p>
            <a:pPr lvl="1"/>
            <a:r>
              <a:rPr lang="en-US" altLang="en-US" sz="2000" dirty="0" smtClean="0"/>
              <a:t>Find a set of satisfying assignments</a:t>
            </a:r>
            <a:endParaRPr lang="en-US" altLang="en-US" sz="2000" dirty="0" smtClean="0">
              <a:effectLst/>
            </a:endParaRPr>
          </a:p>
          <a:p>
            <a:r>
              <a:rPr lang="en-US" altLang="en-US" sz="2400" dirty="0" smtClean="0">
                <a:effectLst/>
              </a:rPr>
              <a:t>Functional </a:t>
            </a:r>
            <a:r>
              <a:rPr lang="en-US" altLang="en-US" sz="2400" dirty="0">
                <a:effectLst/>
              </a:rPr>
              <a:t>test generation</a:t>
            </a:r>
          </a:p>
          <a:p>
            <a:pPr lvl="1"/>
            <a:r>
              <a:rPr lang="en-US" altLang="en-US" sz="2000" dirty="0">
                <a:effectLst/>
              </a:rPr>
              <a:t>SAT, Boolean </a:t>
            </a:r>
            <a:r>
              <a:rPr lang="en-US" altLang="en-US" sz="2000" i="1" dirty="0">
                <a:effectLst/>
              </a:rPr>
              <a:t>satisfiability </a:t>
            </a:r>
            <a:r>
              <a:rPr lang="en-US" altLang="en-US" sz="2000" dirty="0">
                <a:effectLst/>
              </a:rPr>
              <a:t>analysis</a:t>
            </a:r>
          </a:p>
          <a:p>
            <a:pPr lvl="1"/>
            <a:r>
              <a:rPr lang="en-US" altLang="en-US" sz="2000" dirty="0">
                <a:effectLst/>
              </a:rPr>
              <a:t>to test for </a:t>
            </a:r>
            <a:r>
              <a:rPr lang="en-US" altLang="en-US" sz="2000" i="1" dirty="0">
                <a:effectLst/>
              </a:rPr>
              <a:t>H</a:t>
            </a:r>
            <a:r>
              <a:rPr lang="en-US" altLang="en-US" sz="2000" dirty="0">
                <a:effectLst/>
              </a:rPr>
              <a:t> = 1 (0), find a path in the BDD to terminal </a:t>
            </a:r>
            <a:r>
              <a:rPr lang="en-US" altLang="en-US" sz="2000" b="1" dirty="0">
                <a:effectLst/>
              </a:rPr>
              <a:t>1</a:t>
            </a:r>
            <a:r>
              <a:rPr lang="en-US" altLang="en-US" sz="2000" dirty="0">
                <a:effectLst/>
              </a:rPr>
              <a:t> (0) </a:t>
            </a:r>
          </a:p>
          <a:p>
            <a:pPr lvl="1"/>
            <a:r>
              <a:rPr lang="en-US" altLang="en-US" sz="2000" dirty="0">
                <a:effectLst/>
              </a:rPr>
              <a:t>the path, expressed in</a:t>
            </a:r>
            <a:r>
              <a:rPr lang="en-US" altLang="en-US" sz="2000" i="1" dirty="0">
                <a:effectLst/>
              </a:rPr>
              <a:t> </a:t>
            </a:r>
            <a:r>
              <a:rPr lang="en-US" altLang="en-US" sz="2000" dirty="0">
                <a:effectLst/>
              </a:rPr>
              <a:t>function variables, gives a satisfying solution (</a:t>
            </a:r>
            <a:r>
              <a:rPr lang="en-US" altLang="en-US" sz="2000" dirty="0">
                <a:solidFill>
                  <a:schemeClr val="accent1"/>
                </a:solidFill>
                <a:effectLst/>
              </a:rPr>
              <a:t>test vector</a:t>
            </a:r>
            <a:r>
              <a:rPr lang="en-US" altLang="en-US" sz="2000" dirty="0">
                <a:effectLst/>
              </a:rPr>
              <a:t>)</a:t>
            </a:r>
          </a:p>
        </p:txBody>
      </p:sp>
      <p:grpSp>
        <p:nvGrpSpPr>
          <p:cNvPr id="238597" name="Group 5"/>
          <p:cNvGrpSpPr>
            <a:grpSpLocks/>
          </p:cNvGrpSpPr>
          <p:nvPr/>
        </p:nvGrpSpPr>
        <p:grpSpPr bwMode="auto">
          <a:xfrm>
            <a:off x="5580063" y="1746250"/>
            <a:ext cx="3036887" cy="4157663"/>
            <a:chOff x="3515" y="1100"/>
            <a:chExt cx="1913" cy="2619"/>
          </a:xfrm>
        </p:grpSpPr>
        <p:grpSp>
          <p:nvGrpSpPr>
            <p:cNvPr id="238598" name="Group 6"/>
            <p:cNvGrpSpPr>
              <a:grpSpLocks/>
            </p:cNvGrpSpPr>
            <p:nvPr/>
          </p:nvGrpSpPr>
          <p:grpSpPr bwMode="auto">
            <a:xfrm>
              <a:off x="4464" y="1722"/>
              <a:ext cx="964" cy="1556"/>
              <a:chOff x="2704" y="1146"/>
              <a:chExt cx="1165" cy="1954"/>
            </a:xfrm>
          </p:grpSpPr>
          <p:sp>
            <p:nvSpPr>
              <p:cNvPr id="238599" name="Freeform 7"/>
              <p:cNvSpPr>
                <a:spLocks/>
              </p:cNvSpPr>
              <p:nvPr/>
            </p:nvSpPr>
            <p:spPr bwMode="auto">
              <a:xfrm>
                <a:off x="2704" y="1146"/>
                <a:ext cx="991" cy="1954"/>
              </a:xfrm>
              <a:custGeom>
                <a:avLst/>
                <a:gdLst>
                  <a:gd name="T0" fmla="*/ 0 w 991"/>
                  <a:gd name="T1" fmla="*/ 0 h 1954"/>
                  <a:gd name="T2" fmla="*/ 649 w 991"/>
                  <a:gd name="T3" fmla="*/ 648 h 1954"/>
                  <a:gd name="T4" fmla="*/ 991 w 991"/>
                  <a:gd name="T5" fmla="*/ 1954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1" h="1954">
                    <a:moveTo>
                      <a:pt x="0" y="0"/>
                    </a:moveTo>
                    <a:cubicBezTo>
                      <a:pt x="242" y="161"/>
                      <a:pt x="484" y="322"/>
                      <a:pt x="649" y="648"/>
                    </a:cubicBezTo>
                    <a:cubicBezTo>
                      <a:pt x="814" y="974"/>
                      <a:pt x="934" y="1736"/>
                      <a:pt x="991" y="1954"/>
                    </a:cubicBezTo>
                  </a:path>
                </a:pathLst>
              </a:custGeom>
              <a:ln>
                <a:headEnd type="none" w="sm" len="sm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8600" name="Text Box 8"/>
              <p:cNvSpPr txBox="1">
                <a:spLocks noChangeArrowheads="1"/>
              </p:cNvSpPr>
              <p:nvPr/>
            </p:nvSpPr>
            <p:spPr bwMode="auto">
              <a:xfrm>
                <a:off x="3427" y="1693"/>
                <a:ext cx="442" cy="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1pPr>
                <a:lvl2pPr marL="1143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2pPr>
                <a:lvl3pPr marL="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3pPr>
                <a:lvl4pPr marL="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4pPr>
                <a:lvl5pPr marL="4572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5pPr>
                <a:lvl6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6pPr>
                <a:lvl7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7pPr>
                <a:lvl8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8pPr>
                <a:lvl9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9pPr>
              </a:lstStyle>
              <a:p>
                <a:r>
                  <a:rPr lang="en-US" altLang="en-US" sz="2800" i="1" dirty="0">
                    <a:solidFill>
                      <a:srgbClr val="0070C0"/>
                    </a:solidFill>
                    <a:latin typeface="Arial" pitchFamily="34" charset="0"/>
                  </a:rPr>
                  <a:t>ab</a:t>
                </a:r>
              </a:p>
            </p:txBody>
          </p:sp>
        </p:grpSp>
        <p:grpSp>
          <p:nvGrpSpPr>
            <p:cNvPr id="238601" name="Group 9"/>
            <p:cNvGrpSpPr>
              <a:grpSpLocks/>
            </p:cNvGrpSpPr>
            <p:nvPr/>
          </p:nvGrpSpPr>
          <p:grpSpPr bwMode="auto">
            <a:xfrm>
              <a:off x="4237" y="1990"/>
              <a:ext cx="739" cy="1528"/>
              <a:chOff x="3952" y="1284"/>
              <a:chExt cx="1115" cy="2178"/>
            </a:xfrm>
          </p:grpSpPr>
          <p:sp>
            <p:nvSpPr>
              <p:cNvPr id="238602" name="Freeform 10"/>
              <p:cNvSpPr>
                <a:spLocks/>
              </p:cNvSpPr>
              <p:nvPr/>
            </p:nvSpPr>
            <p:spPr bwMode="auto">
              <a:xfrm>
                <a:off x="3952" y="1284"/>
                <a:ext cx="1115" cy="1946"/>
              </a:xfrm>
              <a:custGeom>
                <a:avLst/>
                <a:gdLst>
                  <a:gd name="T0" fmla="*/ 0 w 1115"/>
                  <a:gd name="T1" fmla="*/ 0 h 1946"/>
                  <a:gd name="T2" fmla="*/ 576 w 1115"/>
                  <a:gd name="T3" fmla="*/ 605 h 1946"/>
                  <a:gd name="T4" fmla="*/ 138 w 1115"/>
                  <a:gd name="T5" fmla="*/ 1174 h 1946"/>
                  <a:gd name="T6" fmla="*/ 262 w 1115"/>
                  <a:gd name="T7" fmla="*/ 1618 h 1946"/>
                  <a:gd name="T8" fmla="*/ 1115 w 1115"/>
                  <a:gd name="T9" fmla="*/ 1946 h 1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5" h="1946">
                    <a:moveTo>
                      <a:pt x="0" y="0"/>
                    </a:moveTo>
                    <a:cubicBezTo>
                      <a:pt x="276" y="204"/>
                      <a:pt x="553" y="409"/>
                      <a:pt x="576" y="605"/>
                    </a:cubicBezTo>
                    <a:cubicBezTo>
                      <a:pt x="599" y="801"/>
                      <a:pt x="190" y="1005"/>
                      <a:pt x="138" y="1174"/>
                    </a:cubicBezTo>
                    <a:cubicBezTo>
                      <a:pt x="86" y="1343"/>
                      <a:pt x="99" y="1489"/>
                      <a:pt x="262" y="1618"/>
                    </a:cubicBezTo>
                    <a:cubicBezTo>
                      <a:pt x="425" y="1747"/>
                      <a:pt x="973" y="1891"/>
                      <a:pt x="1115" y="1946"/>
                    </a:cubicBezTo>
                  </a:path>
                </a:pathLst>
              </a:custGeom>
              <a:ln>
                <a:headEnd type="none" w="sm" len="sm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8603" name="Text Box 11"/>
              <p:cNvSpPr txBox="1">
                <a:spLocks noChangeArrowheads="1"/>
              </p:cNvSpPr>
              <p:nvPr/>
            </p:nvSpPr>
            <p:spPr bwMode="auto">
              <a:xfrm>
                <a:off x="4084" y="2996"/>
                <a:ext cx="797" cy="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1pPr>
                <a:lvl2pPr marL="1143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2pPr>
                <a:lvl3pPr marL="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3pPr>
                <a:lvl4pPr marL="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4pPr>
                <a:lvl5pPr marL="4572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5pPr>
                <a:lvl6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6pPr>
                <a:lvl7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7pPr>
                <a:lvl8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8pPr>
                <a:lvl9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9pPr>
              </a:lstStyle>
              <a:p>
                <a:r>
                  <a:rPr lang="en-US" altLang="en-US" sz="2800" i="1" dirty="0" err="1">
                    <a:solidFill>
                      <a:srgbClr val="0070C0"/>
                    </a:solidFill>
                    <a:latin typeface="Arial" pitchFamily="34" charset="0"/>
                  </a:rPr>
                  <a:t>ab’c</a:t>
                </a:r>
                <a:endParaRPr lang="en-US" altLang="en-US" sz="2800" i="1" dirty="0">
                  <a:solidFill>
                    <a:srgbClr val="0070C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38604" name="Text Box 12"/>
            <p:cNvSpPr txBox="1">
              <a:spLocks noChangeArrowheads="1"/>
            </p:cNvSpPr>
            <p:nvPr/>
          </p:nvSpPr>
          <p:spPr bwMode="auto">
            <a:xfrm>
              <a:off x="4145" y="1100"/>
              <a:ext cx="2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400" b="1" i="1" dirty="0">
                  <a:solidFill>
                    <a:schemeClr val="tx2"/>
                  </a:solidFill>
                  <a:sym typeface="Symbol" pitchFamily="18" charset="2"/>
                </a:rPr>
                <a:t>H</a:t>
              </a:r>
            </a:p>
          </p:txBody>
        </p:sp>
        <p:grpSp>
          <p:nvGrpSpPr>
            <p:cNvPr id="238605" name="Group 13"/>
            <p:cNvGrpSpPr>
              <a:grpSpLocks/>
            </p:cNvGrpSpPr>
            <p:nvPr/>
          </p:nvGrpSpPr>
          <p:grpSpPr bwMode="auto">
            <a:xfrm>
              <a:off x="3515" y="1461"/>
              <a:ext cx="1757" cy="2258"/>
              <a:chOff x="3091" y="1021"/>
              <a:chExt cx="1757" cy="2258"/>
            </a:xfrm>
          </p:grpSpPr>
          <p:sp>
            <p:nvSpPr>
              <p:cNvPr id="238606" name="Oval 14"/>
              <p:cNvSpPr>
                <a:spLocks noChangeArrowheads="1"/>
              </p:cNvSpPr>
              <p:nvPr/>
            </p:nvSpPr>
            <p:spPr bwMode="auto">
              <a:xfrm>
                <a:off x="3622" y="1241"/>
                <a:ext cx="386" cy="2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607" name="Oval 15"/>
              <p:cNvSpPr>
                <a:spLocks noChangeArrowheads="1"/>
              </p:cNvSpPr>
              <p:nvPr/>
            </p:nvSpPr>
            <p:spPr bwMode="auto">
              <a:xfrm>
                <a:off x="3708" y="2254"/>
                <a:ext cx="385" cy="2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608" name="Oval 16"/>
              <p:cNvSpPr>
                <a:spLocks noChangeArrowheads="1"/>
              </p:cNvSpPr>
              <p:nvPr/>
            </p:nvSpPr>
            <p:spPr bwMode="auto">
              <a:xfrm>
                <a:off x="4081" y="1727"/>
                <a:ext cx="385" cy="27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609" name="Line 17"/>
              <p:cNvSpPr>
                <a:spLocks noChangeShapeType="1"/>
              </p:cNvSpPr>
              <p:nvPr/>
            </p:nvSpPr>
            <p:spPr bwMode="auto">
              <a:xfrm flipH="1">
                <a:off x="3199" y="1514"/>
                <a:ext cx="509" cy="14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10" name="Rectangle 18"/>
              <p:cNvSpPr>
                <a:spLocks noChangeArrowheads="1"/>
              </p:cNvSpPr>
              <p:nvPr/>
            </p:nvSpPr>
            <p:spPr bwMode="auto">
              <a:xfrm>
                <a:off x="3118" y="2937"/>
                <a:ext cx="187" cy="2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611" name="Rectangle 19"/>
              <p:cNvSpPr>
                <a:spLocks noChangeArrowheads="1"/>
              </p:cNvSpPr>
              <p:nvPr/>
            </p:nvSpPr>
            <p:spPr bwMode="auto">
              <a:xfrm>
                <a:off x="4636" y="2920"/>
                <a:ext cx="187" cy="2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612" name="Line 20"/>
              <p:cNvSpPr>
                <a:spLocks noChangeShapeType="1"/>
              </p:cNvSpPr>
              <p:nvPr/>
            </p:nvSpPr>
            <p:spPr bwMode="auto">
              <a:xfrm flipV="1">
                <a:off x="3806" y="1021"/>
                <a:ext cx="0" cy="2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13" name="Text Box 21"/>
              <p:cNvSpPr txBox="1">
                <a:spLocks noChangeArrowheads="1"/>
              </p:cNvSpPr>
              <p:nvPr/>
            </p:nvSpPr>
            <p:spPr bwMode="auto">
              <a:xfrm>
                <a:off x="3091" y="2952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en-US" sz="2800" i="1"/>
                  <a:t>0</a:t>
                </a:r>
              </a:p>
            </p:txBody>
          </p:sp>
          <p:sp>
            <p:nvSpPr>
              <p:cNvPr id="238614" name="Text Box 22"/>
              <p:cNvSpPr txBox="1">
                <a:spLocks noChangeArrowheads="1"/>
              </p:cNvSpPr>
              <p:nvPr/>
            </p:nvSpPr>
            <p:spPr bwMode="auto">
              <a:xfrm>
                <a:off x="4606" y="2933"/>
                <a:ext cx="24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en-US" sz="2800" i="1"/>
                  <a:t>1</a:t>
                </a:r>
              </a:p>
            </p:txBody>
          </p:sp>
          <p:sp>
            <p:nvSpPr>
              <p:cNvPr id="238615" name="Text Box 23"/>
              <p:cNvSpPr txBox="1">
                <a:spLocks noChangeArrowheads="1"/>
              </p:cNvSpPr>
              <p:nvPr/>
            </p:nvSpPr>
            <p:spPr bwMode="auto">
              <a:xfrm>
                <a:off x="3701" y="1208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1pPr>
                <a:lvl2pPr marL="1143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2pPr>
                <a:lvl3pPr marL="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3pPr>
                <a:lvl4pPr marL="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4pPr>
                <a:lvl5pPr marL="4572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5pPr>
                <a:lvl6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6pPr>
                <a:lvl7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7pPr>
                <a:lvl8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8pPr>
                <a:lvl9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9pPr>
              </a:lstStyle>
              <a:p>
                <a:r>
                  <a:rPr lang="en-US" altLang="en-US" sz="2800" i="1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238616" name="Text Box 24"/>
              <p:cNvSpPr txBox="1">
                <a:spLocks noChangeArrowheads="1"/>
              </p:cNvSpPr>
              <p:nvPr/>
            </p:nvSpPr>
            <p:spPr bwMode="auto">
              <a:xfrm>
                <a:off x="4178" y="1703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1pPr>
                <a:lvl2pPr marL="1143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2pPr>
                <a:lvl3pPr marL="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3pPr>
                <a:lvl4pPr marL="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4pPr>
                <a:lvl5pPr marL="4572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5pPr>
                <a:lvl6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6pPr>
                <a:lvl7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7pPr>
                <a:lvl8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8pPr>
                <a:lvl9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9pPr>
              </a:lstStyle>
              <a:p>
                <a:r>
                  <a:rPr lang="en-US" altLang="en-US" sz="2800" i="1">
                    <a:latin typeface="Arial" pitchFamily="34" charset="0"/>
                  </a:rPr>
                  <a:t>b</a:t>
                </a:r>
              </a:p>
            </p:txBody>
          </p:sp>
          <p:sp>
            <p:nvSpPr>
              <p:cNvPr id="238617" name="Text Box 25"/>
              <p:cNvSpPr txBox="1">
                <a:spLocks noChangeArrowheads="1"/>
              </p:cNvSpPr>
              <p:nvPr/>
            </p:nvSpPr>
            <p:spPr bwMode="auto">
              <a:xfrm>
                <a:off x="3798" y="2221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1pPr>
                <a:lvl2pPr marL="1143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2pPr>
                <a:lvl3pPr marL="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3pPr>
                <a:lvl4pPr marL="3429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4pPr>
                <a:lvl5pPr marL="4572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5pPr>
                <a:lvl6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6pPr>
                <a:lvl7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7pPr>
                <a:lvl8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8pPr>
                <a:lvl9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radley Hand ITC" pitchFamily="66" charset="0"/>
                  </a:defRPr>
                </a:lvl9pPr>
              </a:lstStyle>
              <a:p>
                <a:r>
                  <a:rPr lang="en-US" altLang="en-US" sz="2800" i="1"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238618" name="Line 26"/>
              <p:cNvSpPr>
                <a:spLocks noChangeShapeType="1"/>
              </p:cNvSpPr>
              <p:nvPr/>
            </p:nvSpPr>
            <p:spPr bwMode="auto">
              <a:xfrm flipH="1">
                <a:off x="3284" y="2490"/>
                <a:ext cx="463" cy="4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19" name="Line 27"/>
              <p:cNvSpPr>
                <a:spLocks noChangeShapeType="1"/>
              </p:cNvSpPr>
              <p:nvPr/>
            </p:nvSpPr>
            <p:spPr bwMode="auto">
              <a:xfrm flipH="1">
                <a:off x="3933" y="1981"/>
                <a:ext cx="231" cy="2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20" name="Line 28"/>
              <p:cNvSpPr>
                <a:spLocks noChangeShapeType="1"/>
              </p:cNvSpPr>
              <p:nvPr/>
            </p:nvSpPr>
            <p:spPr bwMode="auto">
              <a:xfrm>
                <a:off x="3919" y="1503"/>
                <a:ext cx="245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21" name="Line 29"/>
              <p:cNvSpPr>
                <a:spLocks noChangeShapeType="1"/>
              </p:cNvSpPr>
              <p:nvPr/>
            </p:nvSpPr>
            <p:spPr bwMode="auto">
              <a:xfrm>
                <a:off x="4350" y="1987"/>
                <a:ext cx="390" cy="9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8622" name="Line 30"/>
              <p:cNvSpPr>
                <a:spLocks noChangeShapeType="1"/>
              </p:cNvSpPr>
              <p:nvPr/>
            </p:nvSpPr>
            <p:spPr bwMode="auto">
              <a:xfrm>
                <a:off x="4065" y="2478"/>
                <a:ext cx="616" cy="4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38623" name="Text Box 31"/>
          <p:cNvSpPr txBox="1">
            <a:spLocks noChangeArrowheads="1"/>
          </p:cNvSpPr>
          <p:nvPr/>
        </p:nvSpPr>
        <p:spPr bwMode="auto">
          <a:xfrm>
            <a:off x="1143000" y="5029200"/>
            <a:ext cx="31096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Problem</a:t>
            </a:r>
            <a:r>
              <a:rPr lang="en-US" altLang="en-US" sz="2400" dirty="0">
                <a:solidFill>
                  <a:srgbClr val="FF0000"/>
                </a:solidFill>
              </a:rPr>
              <a:t>: size explosion</a:t>
            </a:r>
          </a:p>
        </p:txBody>
      </p:sp>
      <p:sp>
        <p:nvSpPr>
          <p:cNvPr id="32" name="Date Placeholder 3"/>
          <p:cNvSpPr txBox="1">
            <a:spLocks/>
          </p:cNvSpPr>
          <p:nvPr/>
        </p:nvSpPr>
        <p:spPr>
          <a:xfrm>
            <a:off x="609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ICCD 2015 </a:t>
            </a:r>
            <a:endParaRPr lang="en-US" dirty="0"/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32766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Arithmetic Verification - Tutorial </a:t>
            </a:r>
            <a:endParaRPr lang="en-US" dirty="0"/>
          </a:p>
        </p:txBody>
      </p:sp>
      <p:sp>
        <p:nvSpPr>
          <p:cNvPr id="35" name="Slide Number Placeholder 5"/>
          <p:cNvSpPr txBox="1">
            <a:spLocks/>
          </p:cNvSpPr>
          <p:nvPr/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969CD-7246-41F0-B554-CD5FD022FE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2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dirty="0" smtClean="0"/>
              <a:t>Large BDDs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SzPct val="80000"/>
            </a:pPr>
            <a:r>
              <a:rPr lang="en-US" sz="2400" dirty="0" smtClean="0">
                <a:solidFill>
                  <a:srgbClr val="000000"/>
                </a:solidFill>
                <a:ea typeface="WenQuanYi Micro Hei"/>
              </a:rPr>
              <a:t>Maps: </a:t>
            </a:r>
            <a:r>
              <a:rPr lang="en-US" sz="2400" i="1" dirty="0" smtClean="0">
                <a:solidFill>
                  <a:srgbClr val="000000"/>
                </a:solidFill>
                <a:ea typeface="WenQuanYi Micro Hei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ea typeface="WenQuanYi Micro Hei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WenQuanYi Micro Hei"/>
              </a:rPr>
              <a:t>→</a:t>
            </a:r>
            <a:r>
              <a:rPr lang="en-US" sz="2400" i="1" dirty="0">
                <a:solidFill>
                  <a:srgbClr val="000000"/>
                </a:solidFill>
                <a:ea typeface="WenQuanYi Micro Hei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a typeface="WenQuanYi Micro Hei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ea typeface="WenQuanYi Micro Hei"/>
              </a:rPr>
              <a:t>, </a:t>
            </a:r>
            <a:r>
              <a:rPr lang="en-US" sz="2400" dirty="0">
                <a:solidFill>
                  <a:srgbClr val="000000"/>
                </a:solidFill>
                <a:ea typeface="WenQuanYi Micro Hei"/>
              </a:rPr>
              <a:t>very </a:t>
            </a:r>
            <a:r>
              <a:rPr lang="en-US" sz="2400" dirty="0" smtClean="0">
                <a:solidFill>
                  <a:srgbClr val="000000"/>
                </a:solidFill>
                <a:ea typeface="WenQuanYi Micro Hei"/>
              </a:rPr>
              <a:t>low-grain</a:t>
            </a:r>
          </a:p>
          <a:p>
            <a:pPr marL="800100" lvl="1" indent="-342900" algn="just">
              <a:buSzPct val="80000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WenQuanYi Micro Hei"/>
              </a:rPr>
              <a:t>Can be prohibitively large for arithmetic circuits (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WenQuanYi Micro Hei"/>
              </a:rPr>
              <a:t>multipliers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WenQuanYi Micro Hei"/>
              </a:rPr>
              <a:t>, etc.)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12</a:t>
            </a:fld>
            <a:endParaRPr lang="en-US"/>
          </a:p>
        </p:txBody>
      </p:sp>
      <p:pic>
        <p:nvPicPr>
          <p:cNvPr id="8" name="图片 4"/>
          <p:cNvPicPr/>
          <p:nvPr/>
        </p:nvPicPr>
        <p:blipFill>
          <a:blip r:embed="rId2"/>
          <a:srcRect l="7895"/>
          <a:stretch>
            <a:fillRect/>
          </a:stretch>
        </p:blipFill>
        <p:spPr>
          <a:xfrm>
            <a:off x="182880" y="2286000"/>
            <a:ext cx="8533800" cy="3885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>
            <a:noAutofit/>
          </a:bodyPr>
          <a:lstStyle/>
          <a:p>
            <a:r>
              <a:rPr lang="en-US" altLang="en-US" sz="4800" dirty="0" smtClean="0"/>
              <a:t>Partitioned BDDs</a:t>
            </a:r>
            <a:endParaRPr lang="en-US" altLang="en-US" sz="48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4" y="1316038"/>
            <a:ext cx="8245475" cy="211296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altLang="en-US" dirty="0"/>
              <a:t>Circuits for which BDD can be constructed</a:t>
            </a:r>
          </a:p>
          <a:p>
            <a:pPr lvl="1"/>
            <a:r>
              <a:rPr lang="en-US" altLang="en-US" dirty="0"/>
              <a:t>Represent multiple-output circuits as shared BDDs</a:t>
            </a:r>
          </a:p>
          <a:p>
            <a:pPr lvl="1"/>
            <a:r>
              <a:rPr lang="en-US" altLang="en-US" dirty="0"/>
              <a:t>BDDs must be identical (with same variable order</a:t>
            </a:r>
            <a:r>
              <a:rPr lang="en-US" altLang="en-US" dirty="0" smtClean="0"/>
              <a:t>)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04800" y="3581400"/>
            <a:ext cx="7772400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</a:pPr>
            <a:r>
              <a:rPr lang="en-US" altLang="en-US" sz="3000" dirty="0">
                <a:latin typeface="+mn-lt"/>
              </a:rPr>
              <a:t>Circuits whose BDDs are too </a:t>
            </a:r>
            <a:r>
              <a:rPr lang="en-US" altLang="en-US" sz="3000" dirty="0" smtClean="0">
                <a:latin typeface="+mn-lt"/>
              </a:rPr>
              <a:t>large</a:t>
            </a:r>
          </a:p>
          <a:p>
            <a:pPr marL="914400" lvl="1" indent="-4572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en-US" sz="2600" dirty="0">
                <a:latin typeface="+mn-lt"/>
              </a:rPr>
              <a:t>C</a:t>
            </a:r>
            <a:r>
              <a:rPr lang="en-US" altLang="en-US" sz="2600" dirty="0" smtClean="0">
                <a:latin typeface="+mn-lt"/>
              </a:rPr>
              <a:t>annot </a:t>
            </a:r>
            <a:r>
              <a:rPr lang="en-US" altLang="en-US" sz="2600" dirty="0">
                <a:latin typeface="+mn-lt"/>
              </a:rPr>
              <a:t>construct BDDs, memory </a:t>
            </a:r>
            <a:r>
              <a:rPr lang="en-US" altLang="en-US" sz="2600" dirty="0" smtClean="0">
                <a:latin typeface="+mn-lt"/>
              </a:rPr>
              <a:t>problem</a:t>
            </a:r>
          </a:p>
          <a:p>
            <a:pPr marL="914400" lvl="1" indent="-457200"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en-US" dirty="0">
                <a:latin typeface="+mj-lt"/>
              </a:rPr>
              <a:t>U</a:t>
            </a:r>
            <a:r>
              <a:rPr lang="en-US" altLang="en-US" dirty="0" smtClean="0">
                <a:latin typeface="+mj-lt"/>
              </a:rPr>
              <a:t>se </a:t>
            </a:r>
            <a:r>
              <a:rPr lang="en-US" altLang="en-US" dirty="0">
                <a:latin typeface="+mj-lt"/>
              </a:rPr>
              <a:t>partitioned BDD </a:t>
            </a:r>
            <a:r>
              <a:rPr lang="en-US" altLang="en-US" dirty="0" smtClean="0">
                <a:latin typeface="+mj-lt"/>
              </a:rPr>
              <a:t>method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latin typeface="+mj-lt"/>
              </a:rPr>
              <a:t>decompose </a:t>
            </a:r>
            <a:r>
              <a:rPr lang="en-US" altLang="en-US" sz="2000" dirty="0">
                <a:latin typeface="+mj-lt"/>
              </a:rPr>
              <a:t>circuit into smaller pieces, each as BDD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+mj-lt"/>
              </a:rPr>
              <a:t>check equivalence of internal points (</a:t>
            </a:r>
            <a:r>
              <a:rPr lang="en-US" altLang="en-US" sz="2000" i="1" dirty="0">
                <a:latin typeface="+mj-lt"/>
              </a:rPr>
              <a:t>cut-point</a:t>
            </a:r>
            <a:r>
              <a:rPr lang="en-US" altLang="en-US" sz="2000" dirty="0">
                <a:latin typeface="+mj-lt"/>
              </a:rPr>
              <a:t> method)</a:t>
            </a: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609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ICCD 2015 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2766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Arithmetic Verification - Tutorial 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969CD-7246-41F0-B554-CD5FD022FE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Word-level Canonical Diagrams - BMD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162800" cy="4525963"/>
          </a:xfrm>
        </p:spPr>
        <p:txBody>
          <a:bodyPr>
            <a:normAutofit/>
          </a:bodyPr>
          <a:lstStyle/>
          <a:p>
            <a:pPr algn="just">
              <a:lnSpc>
                <a:spcPts val="2600"/>
              </a:lnSpc>
            </a:pPr>
            <a:r>
              <a:rPr lang="en-US" sz="2400" b="1" dirty="0">
                <a:solidFill>
                  <a:srgbClr val="0070C0"/>
                </a:solidFill>
                <a:ea typeface="WenQuanYi Micro Hei"/>
              </a:rPr>
              <a:t>BMD</a:t>
            </a:r>
            <a:r>
              <a:rPr lang="en-US" sz="2400" dirty="0">
                <a:solidFill>
                  <a:srgbClr val="000000"/>
                </a:solidFill>
                <a:ea typeface="WenQuanYi Micro Hei"/>
              </a:rPr>
              <a:t> for </a:t>
            </a:r>
            <a:r>
              <a:rPr lang="en-US" sz="2400" dirty="0" smtClean="0">
                <a:solidFill>
                  <a:srgbClr val="000000"/>
                </a:solidFill>
                <a:ea typeface="WenQuanYi Micro Hei"/>
              </a:rPr>
              <a:t>4-bit </a:t>
            </a:r>
            <a:r>
              <a:rPr lang="en-US" sz="2400" dirty="0">
                <a:solidFill>
                  <a:srgbClr val="000000"/>
                </a:solidFill>
                <a:ea typeface="WenQuanYi Micro Hei"/>
              </a:rPr>
              <a:t>Multiplier (bit-level) </a:t>
            </a:r>
            <a:r>
              <a:rPr lang="en-US" sz="2000" dirty="0">
                <a:solidFill>
                  <a:srgbClr val="00B050"/>
                </a:solidFill>
                <a:ea typeface="WenQuanYi Micro Hei"/>
              </a:rPr>
              <a:t>[Bryant TCAD’95]</a:t>
            </a:r>
            <a:endParaRPr lang="en-US" sz="2400" dirty="0">
              <a:solidFill>
                <a:srgbClr val="00B050"/>
              </a:solidFill>
              <a:ea typeface="WenQuanYi Micro Hei"/>
            </a:endParaRPr>
          </a:p>
          <a:p>
            <a:pPr marL="1257300" lvl="2" indent="-342900" algn="just">
              <a:lnSpc>
                <a:spcPts val="2600"/>
              </a:lnSpc>
            </a:pPr>
            <a:r>
              <a:rPr lang="en-US" dirty="0" smtClean="0">
                <a:solidFill>
                  <a:srgbClr val="000000"/>
                </a:solidFill>
                <a:ea typeface="WenQuanYi Micro Hei"/>
              </a:rPr>
              <a:t>Map: </a:t>
            </a:r>
            <a:r>
              <a:rPr lang="en-US" i="1" dirty="0" smtClean="0">
                <a:solidFill>
                  <a:srgbClr val="000000"/>
                </a:solidFill>
                <a:ea typeface="WenQuanYi Micro Hei"/>
              </a:rPr>
              <a:t>B</a:t>
            </a:r>
            <a:r>
              <a:rPr lang="en-US" dirty="0" smtClean="0">
                <a:solidFill>
                  <a:srgbClr val="000000"/>
                </a:solidFill>
                <a:ea typeface="WenQuanYi Micro Hei"/>
              </a:rPr>
              <a:t> </a:t>
            </a:r>
            <a:r>
              <a:rPr lang="en-US" dirty="0">
                <a:solidFill>
                  <a:srgbClr val="000000"/>
                </a:solidFill>
                <a:ea typeface="WenQuanYi Micro Hei"/>
              </a:rPr>
              <a:t>→ </a:t>
            </a:r>
            <a:r>
              <a:rPr lang="en-US" i="1" dirty="0" smtClean="0">
                <a:solidFill>
                  <a:srgbClr val="000000"/>
                </a:solidFill>
                <a:ea typeface="WenQuanYi Micro Hei"/>
              </a:rPr>
              <a:t>Z (binary to integers)</a:t>
            </a:r>
            <a:endParaRPr lang="en-US" i="1" dirty="0">
              <a:solidFill>
                <a:srgbClr val="000000"/>
              </a:solidFill>
              <a:ea typeface="WenQuanYi Micro Hei"/>
            </a:endParaRPr>
          </a:p>
          <a:p>
            <a:pPr lvl="2" algn="just"/>
            <a:endParaRPr lang="en-US" sz="2000" dirty="0">
              <a:solidFill>
                <a:srgbClr val="000000"/>
              </a:solidFill>
              <a:latin typeface="Arial"/>
              <a:ea typeface="WenQuanYi Micro Hei"/>
            </a:endParaRPr>
          </a:p>
        </p:txBody>
      </p:sp>
      <p:pic>
        <p:nvPicPr>
          <p:cNvPr id="8" name="图片 4"/>
          <p:cNvPicPr/>
          <p:nvPr/>
        </p:nvPicPr>
        <p:blipFill>
          <a:blip r:embed="rId2"/>
          <a:srcRect l="26565"/>
          <a:stretch>
            <a:fillRect/>
          </a:stretch>
        </p:blipFill>
        <p:spPr>
          <a:xfrm>
            <a:off x="7406640" y="1219200"/>
            <a:ext cx="1397880" cy="5227320"/>
          </a:xfrm>
          <a:prstGeom prst="rect">
            <a:avLst/>
          </a:prstGeom>
          <a:ln>
            <a:noFill/>
          </a:ln>
        </p:spPr>
      </p:pic>
      <p:sp>
        <p:nvSpPr>
          <p:cNvPr id="11" name="CustomShape 4"/>
          <p:cNvSpPr/>
          <p:nvPr/>
        </p:nvSpPr>
        <p:spPr>
          <a:xfrm>
            <a:off x="8001000" y="1447800"/>
            <a:ext cx="90054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latin typeface="Arial"/>
              </a:rPr>
              <a:t>*</a:t>
            </a:r>
            <a:r>
              <a:rPr lang="en-US" dirty="0">
                <a:solidFill>
                  <a:srgbClr val="00B050"/>
                </a:solidFill>
                <a:latin typeface="Arial"/>
              </a:rPr>
              <a:t>BMD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0" y="2070100"/>
            <a:ext cx="7543800" cy="43307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dirty="0" smtClean="0">
                <a:solidFill>
                  <a:srgbClr val="000000"/>
                </a:solidFill>
                <a:ea typeface="WenQuanYi Micro Hei"/>
              </a:rPr>
              <a:t>Devised for word-level operations, arithmetic designs</a:t>
            </a:r>
          </a:p>
          <a:p>
            <a:pPr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dirty="0" smtClean="0">
                <a:solidFill>
                  <a:srgbClr val="000000"/>
                </a:solidFill>
              </a:rPr>
              <a:t>Based on modified Shannon expansion (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positive </a:t>
            </a:r>
            <a:r>
              <a:rPr lang="en-US" altLang="en-US" sz="2000" i="1" dirty="0" err="1" smtClean="0">
                <a:solidFill>
                  <a:srgbClr val="000000"/>
                </a:solidFill>
              </a:rPr>
              <a:t>Davio</a:t>
            </a:r>
            <a:r>
              <a:rPr lang="en-US" altLang="en-US" sz="2000" dirty="0" smtClean="0">
                <a:solidFill>
                  <a:srgbClr val="000000"/>
                </a:solidFill>
              </a:rPr>
              <a:t>)</a:t>
            </a:r>
          </a:p>
          <a:p>
            <a:pPr lvl="1" indent="-284163">
              <a:lnSpc>
                <a:spcPct val="80000"/>
              </a:lnSpc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1800" i="1" dirty="0" smtClean="0"/>
          </a:p>
          <a:p>
            <a:pPr lvl="1" indent="-284163">
              <a:lnSpc>
                <a:spcPct val="8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i="1" dirty="0" smtClean="0"/>
              <a:t>      </a:t>
            </a:r>
            <a:r>
              <a:rPr lang="en-US" altLang="en-US" sz="2400" i="1" dirty="0" smtClean="0">
                <a:solidFill>
                  <a:srgbClr val="0070C0"/>
                </a:solidFill>
              </a:rPr>
              <a:t>f  = x </a:t>
            </a:r>
            <a:r>
              <a:rPr lang="en-US" altLang="en-US" sz="2400" i="1" dirty="0" err="1" smtClean="0">
                <a:solidFill>
                  <a:srgbClr val="0070C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0070C0"/>
                </a:solidFill>
              </a:rPr>
              <a:t>x</a:t>
            </a:r>
            <a:r>
              <a:rPr lang="en-US" altLang="en-US" sz="2400" i="1" dirty="0" smtClean="0">
                <a:solidFill>
                  <a:srgbClr val="0070C0"/>
                </a:solidFill>
              </a:rPr>
              <a:t> + x’ </a:t>
            </a:r>
            <a:r>
              <a:rPr lang="en-US" altLang="en-US" sz="2400" i="1" dirty="0" err="1" smtClean="0">
                <a:solidFill>
                  <a:srgbClr val="0070C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rgbClr val="0070C0"/>
                </a:solidFill>
              </a:rPr>
              <a:t>’</a:t>
            </a:r>
            <a:r>
              <a:rPr lang="en-US" altLang="en-US" sz="2400" i="1" dirty="0" smtClean="0">
                <a:solidFill>
                  <a:srgbClr val="0070C0"/>
                </a:solidFill>
              </a:rPr>
              <a:t>   =    x </a:t>
            </a:r>
            <a:r>
              <a:rPr lang="en-US" altLang="en-US" sz="2400" i="1" dirty="0" err="1" smtClean="0">
                <a:solidFill>
                  <a:srgbClr val="0070C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0070C0"/>
                </a:solidFill>
              </a:rPr>
              <a:t>x</a:t>
            </a:r>
            <a:r>
              <a:rPr lang="en-US" altLang="en-US" sz="2400" i="1" dirty="0" smtClean="0">
                <a:solidFill>
                  <a:srgbClr val="0070C0"/>
                </a:solidFill>
              </a:rPr>
              <a:t> + (1-x) </a:t>
            </a:r>
            <a:r>
              <a:rPr lang="en-US" altLang="en-US" sz="2400" i="1" dirty="0" err="1" smtClean="0">
                <a:solidFill>
                  <a:srgbClr val="0070C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rgbClr val="0070C0"/>
                </a:solidFill>
              </a:rPr>
              <a:t>’</a:t>
            </a:r>
            <a:r>
              <a:rPr lang="en-US" altLang="en-US" sz="2400" i="1" dirty="0" smtClean="0">
                <a:solidFill>
                  <a:srgbClr val="0070C0"/>
                </a:solidFill>
              </a:rPr>
              <a:t> </a:t>
            </a:r>
          </a:p>
          <a:p>
            <a:pPr lvl="1" indent="-284163">
              <a:lnSpc>
                <a:spcPct val="8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i="1" dirty="0" smtClean="0">
              <a:solidFill>
                <a:srgbClr val="0070C0"/>
              </a:solidFill>
            </a:endParaRPr>
          </a:p>
          <a:p>
            <a:pPr lvl="1" indent="-284163">
              <a:lnSpc>
                <a:spcPct val="8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i="1" dirty="0" smtClean="0">
                <a:solidFill>
                  <a:srgbClr val="0070C0"/>
                </a:solidFill>
              </a:rPr>
              <a:t>		   = </a:t>
            </a:r>
            <a:r>
              <a:rPr lang="en-US" altLang="en-US" sz="2400" i="1" dirty="0" err="1" smtClean="0">
                <a:solidFill>
                  <a:srgbClr val="0070C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rgbClr val="0070C0"/>
                </a:solidFill>
              </a:rPr>
              <a:t>’</a:t>
            </a:r>
            <a:r>
              <a:rPr lang="en-US" altLang="en-US" sz="2400" i="1" dirty="0" smtClean="0">
                <a:solidFill>
                  <a:srgbClr val="0070C0"/>
                </a:solidFill>
              </a:rPr>
              <a:t> + x (</a:t>
            </a:r>
            <a:r>
              <a:rPr lang="en-US" altLang="en-US" sz="2400" i="1" dirty="0" err="1" smtClean="0">
                <a:solidFill>
                  <a:srgbClr val="0070C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0070C0"/>
                </a:solidFill>
              </a:rPr>
              <a:t>x</a:t>
            </a:r>
            <a:r>
              <a:rPr lang="en-US" altLang="en-US" sz="2400" i="1" dirty="0" smtClean="0">
                <a:solidFill>
                  <a:srgbClr val="0070C0"/>
                </a:solidFill>
              </a:rPr>
              <a:t> - </a:t>
            </a:r>
            <a:r>
              <a:rPr lang="en-US" altLang="en-US" sz="2400" i="1" dirty="0" err="1" smtClean="0">
                <a:solidFill>
                  <a:srgbClr val="0070C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rgbClr val="0070C0"/>
                </a:solidFill>
              </a:rPr>
              <a:t>’</a:t>
            </a:r>
            <a:r>
              <a:rPr lang="en-US" altLang="en-US" sz="2400" i="1" dirty="0" smtClean="0">
                <a:solidFill>
                  <a:srgbClr val="0070C0"/>
                </a:solidFill>
              </a:rPr>
              <a:t> )   =   </a:t>
            </a:r>
            <a:r>
              <a:rPr lang="en-US" altLang="en-US" sz="2400" i="1" dirty="0" err="1" smtClean="0">
                <a:solidFill>
                  <a:srgbClr val="0070C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rgbClr val="0070C0"/>
                </a:solidFill>
              </a:rPr>
              <a:t>’</a:t>
            </a:r>
            <a:r>
              <a:rPr lang="en-US" altLang="en-US" sz="2400" i="1" dirty="0" smtClean="0">
                <a:solidFill>
                  <a:srgbClr val="0070C0"/>
                </a:solidFill>
              </a:rPr>
              <a:t> + x </a:t>
            </a:r>
            <a:r>
              <a:rPr lang="en-US" altLang="en-US" sz="2400" i="1" dirty="0" err="1" smtClean="0">
                <a:solidFill>
                  <a:srgbClr val="0070C0"/>
                </a:solidFill>
              </a:rPr>
              <a:t>f</a:t>
            </a:r>
            <a:r>
              <a:rPr lang="en-US" altLang="en-US" sz="2400" i="1" baseline="-25000" dirty="0" err="1" smtClean="0">
                <a:solidFill>
                  <a:srgbClr val="0070C0"/>
                </a:solidFill>
                <a:latin typeface="Symbol" pitchFamily="18" charset="2"/>
              </a:rPr>
              <a:t></a:t>
            </a:r>
            <a:r>
              <a:rPr lang="en-US" altLang="en-US" sz="2400" i="1" baseline="-25000" dirty="0" err="1" smtClean="0">
                <a:solidFill>
                  <a:srgbClr val="0070C0"/>
                </a:solidFill>
              </a:rPr>
              <a:t>x</a:t>
            </a:r>
            <a:endParaRPr lang="en-US" altLang="en-US" sz="2400" i="1" baseline="-25000" dirty="0" smtClean="0">
              <a:solidFill>
                <a:srgbClr val="0070C0"/>
              </a:solidFill>
            </a:endParaRPr>
          </a:p>
          <a:p>
            <a:pPr lvl="1" indent="-284163">
              <a:lnSpc>
                <a:spcPct val="8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i="1" dirty="0" smtClean="0">
              <a:solidFill>
                <a:srgbClr val="3333CC"/>
              </a:solidFill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i="1" dirty="0" smtClean="0">
                <a:solidFill>
                  <a:srgbClr val="000000"/>
                </a:solidFill>
              </a:rPr>
              <a:t>	</a:t>
            </a:r>
            <a:r>
              <a:rPr lang="en-US" altLang="en-US" sz="2000" dirty="0" smtClean="0">
                <a:solidFill>
                  <a:srgbClr val="000000"/>
                </a:solidFill>
              </a:rPr>
              <a:t>where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  </a:t>
            </a:r>
            <a:r>
              <a:rPr lang="en-US" altLang="en-US" sz="2400" i="1" dirty="0" err="1" smtClean="0"/>
              <a:t>f</a:t>
            </a:r>
            <a:r>
              <a:rPr lang="en-US" altLang="en-US" sz="2400" i="1" baseline="-25000" dirty="0" err="1" smtClean="0"/>
              <a:t>x</a:t>
            </a:r>
            <a:r>
              <a:rPr lang="en-US" altLang="en-US" sz="2400" i="1" baseline="-25000" dirty="0" smtClean="0"/>
              <a:t>’ </a:t>
            </a:r>
            <a:r>
              <a:rPr lang="en-US" altLang="en-US" sz="2400" i="1" dirty="0" smtClean="0"/>
              <a:t>= </a:t>
            </a:r>
            <a:r>
              <a:rPr lang="en-US" altLang="en-US" sz="2400" i="1" dirty="0" err="1" smtClean="0"/>
              <a:t>f</a:t>
            </a:r>
            <a:r>
              <a:rPr lang="en-US" altLang="en-US" sz="2000" i="1" baseline="-25000" dirty="0" err="1" smtClean="0"/>
              <a:t>x</a:t>
            </a:r>
            <a:r>
              <a:rPr lang="en-US" altLang="en-US" sz="2000" i="1" baseline="-25000" dirty="0" smtClean="0"/>
              <a:t>=0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</a:rPr>
              <a:t>is 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zero moment</a:t>
            </a:r>
          </a:p>
          <a:p>
            <a:pPr lvl="1" indent="-284163">
              <a:lnSpc>
                <a:spcPct val="80000"/>
              </a:lnSpc>
              <a:spcBef>
                <a:spcPts val="6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000" i="1" baseline="30000" dirty="0" smtClean="0"/>
          </a:p>
          <a:p>
            <a:pPr marL="341313" indent="-341313">
              <a:lnSpc>
                <a:spcPct val="60000"/>
              </a:lnSpc>
              <a:spcBef>
                <a:spcPts val="6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i="1" dirty="0" smtClean="0">
                <a:solidFill>
                  <a:srgbClr val="000000"/>
                </a:solidFill>
              </a:rPr>
              <a:t>		    </a:t>
            </a:r>
            <a:r>
              <a:rPr lang="en-US" altLang="en-US" sz="2400" i="1" dirty="0" smtClean="0"/>
              <a:t>f</a:t>
            </a:r>
            <a:r>
              <a:rPr lang="en-US" altLang="en-US" sz="2800" i="1" baseline="-2500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en-US" altLang="en-US" sz="2400" i="1" baseline="-25000" dirty="0" smtClean="0">
                <a:latin typeface="Symbol" pitchFamily="18" charset="2"/>
              </a:rPr>
              <a:t></a:t>
            </a:r>
            <a:r>
              <a:rPr lang="en-US" altLang="en-US" sz="2000" i="1" baseline="-25000" dirty="0" smtClean="0"/>
              <a:t> </a:t>
            </a:r>
            <a:r>
              <a:rPr lang="en-US" altLang="en-US" sz="2400" i="1" baseline="-25000" dirty="0" smtClean="0"/>
              <a:t>x</a:t>
            </a:r>
            <a:r>
              <a:rPr lang="en-US" altLang="en-US" sz="2000" i="1" dirty="0" smtClean="0"/>
              <a:t> </a:t>
            </a:r>
            <a:r>
              <a:rPr lang="en-US" altLang="en-US" sz="2000" i="1" baseline="30000" dirty="0" smtClean="0"/>
              <a:t> =</a:t>
            </a:r>
            <a:r>
              <a:rPr lang="en-US" altLang="en-US" sz="2000" i="1" dirty="0" smtClean="0"/>
              <a:t> (</a:t>
            </a:r>
            <a:r>
              <a:rPr lang="en-US" altLang="en-US" sz="2000" i="1" dirty="0" err="1" smtClean="0"/>
              <a:t>f</a:t>
            </a:r>
            <a:r>
              <a:rPr lang="en-US" altLang="en-US" sz="2000" i="1" baseline="-25000" dirty="0" err="1" smtClean="0"/>
              <a:t>x</a:t>
            </a:r>
            <a:r>
              <a:rPr lang="en-US" altLang="en-US" sz="2000" i="1" dirty="0" smtClean="0"/>
              <a:t> - </a:t>
            </a:r>
            <a:r>
              <a:rPr lang="en-US" altLang="en-US" sz="2000" i="1" dirty="0" err="1" smtClean="0"/>
              <a:t>f</a:t>
            </a:r>
            <a:r>
              <a:rPr lang="en-US" altLang="en-US" sz="2000" i="1" baseline="-25000" dirty="0" err="1" smtClean="0"/>
              <a:t>x</a:t>
            </a:r>
            <a:r>
              <a:rPr lang="en-US" altLang="en-US" sz="2000" i="1" baseline="-25000" dirty="0" smtClean="0"/>
              <a:t>’</a:t>
            </a:r>
            <a:r>
              <a:rPr lang="en-US" altLang="en-US" sz="2000" i="1" dirty="0" smtClean="0"/>
              <a:t> )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</a:rPr>
              <a:t>is 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first moment, </a:t>
            </a:r>
            <a:r>
              <a:rPr lang="en-US" altLang="en-US" sz="2000" dirty="0" smtClean="0">
                <a:solidFill>
                  <a:srgbClr val="000000"/>
                </a:solidFill>
              </a:rPr>
              <a:t>first derivative</a:t>
            </a:r>
          </a:p>
          <a:p>
            <a:pPr algn="just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dirty="0" smtClean="0">
                <a:solidFill>
                  <a:srgbClr val="000000"/>
                </a:solidFill>
              </a:rPr>
              <a:t>Additive and multiplicative weights on edges (*BMD)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09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ICCD 2015 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2766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Arithmetic Verification - Tutorial 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969CD-7246-41F0-B554-CD5FD022FE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accent2"/>
                </a:solidFill>
              </a:rPr>
              <a:t>*BMD - Construction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5989638" cy="533400"/>
          </a:xfrm>
          <a:ln/>
        </p:spPr>
        <p:txBody>
          <a:bodyPr>
            <a:no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>
                <a:solidFill>
                  <a:srgbClr val="000000"/>
                </a:solidFill>
                <a:effectLst/>
              </a:rPr>
              <a:t>Unsigned integer:</a:t>
            </a:r>
            <a:r>
              <a:rPr lang="en-US" altLang="en-US" sz="2400" dirty="0">
                <a:effectLst/>
              </a:rPr>
              <a:t> </a:t>
            </a:r>
            <a:r>
              <a:rPr lang="en-US" altLang="en-US" sz="2400" i="1" dirty="0">
                <a:effectLst/>
              </a:rPr>
              <a:t>X = 8x</a:t>
            </a:r>
            <a:r>
              <a:rPr lang="en-US" altLang="en-US" sz="2400" i="1" baseline="-25000" dirty="0">
                <a:effectLst/>
              </a:rPr>
              <a:t>3</a:t>
            </a:r>
            <a:r>
              <a:rPr lang="en-US" altLang="en-US" sz="2400" i="1" dirty="0">
                <a:effectLst/>
              </a:rPr>
              <a:t> + 4x</a:t>
            </a:r>
            <a:r>
              <a:rPr lang="en-US" altLang="en-US" sz="2400" i="1" baseline="-25000" dirty="0">
                <a:effectLst/>
              </a:rPr>
              <a:t>2 </a:t>
            </a:r>
            <a:r>
              <a:rPr lang="en-US" altLang="en-US" sz="2400" i="1" dirty="0">
                <a:effectLst/>
              </a:rPr>
              <a:t>+ 2x</a:t>
            </a:r>
            <a:r>
              <a:rPr lang="en-US" altLang="en-US" sz="2400" i="1" baseline="-25000" dirty="0">
                <a:effectLst/>
              </a:rPr>
              <a:t>1</a:t>
            </a:r>
            <a:r>
              <a:rPr lang="en-US" altLang="en-US" sz="2400" i="1" dirty="0">
                <a:effectLst/>
              </a:rPr>
              <a:t> + </a:t>
            </a:r>
            <a:r>
              <a:rPr lang="en-US" altLang="en-US" sz="2400" i="1" dirty="0" smtClean="0">
                <a:effectLst/>
              </a:rPr>
              <a:t>x</a:t>
            </a:r>
            <a:r>
              <a:rPr lang="en-US" altLang="en-US" sz="2400" i="1" baseline="-25000" dirty="0" smtClean="0">
                <a:effectLst/>
              </a:rPr>
              <a:t>0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98487" y="1872613"/>
            <a:ext cx="3219451" cy="126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9pPr>
          </a:lstStyle>
          <a:p>
            <a:pPr marL="0" indent="0">
              <a:spcBef>
                <a:spcPts val="500"/>
              </a:spcBef>
              <a:buClr>
                <a:srgbClr val="3333CC"/>
              </a:buClr>
            </a:pPr>
            <a:r>
              <a:rPr lang="en-US" altLang="en-US" sz="2000" dirty="0" smtClean="0">
                <a:solidFill>
                  <a:srgbClr val="0070C0"/>
                </a:solidFill>
                <a:latin typeface="Arial" pitchFamily="34" charset="0"/>
              </a:rPr>
              <a:t>X </a:t>
            </a:r>
            <a:r>
              <a:rPr lang="en-US" altLang="en-US" sz="2000" i="1" baseline="-25000" dirty="0" smtClean="0">
                <a:solidFill>
                  <a:srgbClr val="0070C0"/>
                </a:solidFill>
                <a:latin typeface="Arial" pitchFamily="34" charset="0"/>
              </a:rPr>
              <a:t>x3=1</a:t>
            </a:r>
            <a:r>
              <a:rPr lang="en-US" altLang="en-US" sz="2000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en-US" sz="2000" dirty="0">
                <a:solidFill>
                  <a:srgbClr val="0070C0"/>
                </a:solidFill>
                <a:latin typeface="Arial" pitchFamily="34" charset="0"/>
              </a:rPr>
              <a:t>= 8 + 4x</a:t>
            </a:r>
            <a:r>
              <a:rPr lang="en-US" altLang="en-US" sz="2000" baseline="-25000" dirty="0">
                <a:solidFill>
                  <a:srgbClr val="0070C0"/>
                </a:solidFill>
                <a:latin typeface="Arial" pitchFamily="34" charset="0"/>
              </a:rPr>
              <a:t>2</a:t>
            </a:r>
            <a:r>
              <a:rPr lang="en-US" altLang="en-US" sz="2000" dirty="0">
                <a:solidFill>
                  <a:srgbClr val="0070C0"/>
                </a:solidFill>
                <a:latin typeface="Arial" pitchFamily="34" charset="0"/>
              </a:rPr>
              <a:t> + 2x</a:t>
            </a:r>
            <a:r>
              <a:rPr lang="en-US" altLang="en-US" sz="2000" baseline="-25000" dirty="0">
                <a:solidFill>
                  <a:srgbClr val="0070C0"/>
                </a:solidFill>
                <a:latin typeface="Arial" pitchFamily="34" charset="0"/>
              </a:rPr>
              <a:t>1</a:t>
            </a:r>
            <a:r>
              <a:rPr lang="en-US" altLang="en-US" sz="2000" dirty="0">
                <a:solidFill>
                  <a:srgbClr val="0070C0"/>
                </a:solidFill>
                <a:latin typeface="Arial" pitchFamily="34" charset="0"/>
              </a:rPr>
              <a:t> + x</a:t>
            </a:r>
            <a:r>
              <a:rPr lang="en-US" altLang="en-US" sz="2000" baseline="-25000" dirty="0">
                <a:solidFill>
                  <a:srgbClr val="0070C0"/>
                </a:solidFill>
                <a:latin typeface="Arial" pitchFamily="34" charset="0"/>
              </a:rPr>
              <a:t>0</a:t>
            </a:r>
          </a:p>
          <a:p>
            <a:pPr marL="0" indent="0">
              <a:spcBef>
                <a:spcPts val="500"/>
              </a:spcBef>
              <a:buClr>
                <a:srgbClr val="3333CC"/>
              </a:buClr>
            </a:pPr>
            <a:r>
              <a:rPr lang="en-US" altLang="en-US" sz="2000" dirty="0" smtClean="0">
                <a:solidFill>
                  <a:srgbClr val="0070C0"/>
                </a:solidFill>
                <a:latin typeface="Arial" pitchFamily="34" charset="0"/>
              </a:rPr>
              <a:t>X</a:t>
            </a:r>
            <a:r>
              <a:rPr lang="en-US" altLang="en-US" sz="2000" i="1" baseline="-25000" dirty="0" smtClean="0">
                <a:solidFill>
                  <a:srgbClr val="0070C0"/>
                </a:solidFill>
                <a:latin typeface="Arial" pitchFamily="34" charset="0"/>
              </a:rPr>
              <a:t>x3=0</a:t>
            </a:r>
            <a:r>
              <a:rPr lang="en-US" altLang="en-US" sz="2000" dirty="0" smtClean="0">
                <a:solidFill>
                  <a:srgbClr val="0070C0"/>
                </a:solidFill>
                <a:latin typeface="Arial" pitchFamily="34" charset="0"/>
              </a:rPr>
              <a:t> = </a:t>
            </a:r>
            <a:r>
              <a:rPr lang="en-US" altLang="en-US" sz="2000" i="1" dirty="0" smtClean="0">
                <a:solidFill>
                  <a:srgbClr val="0070C0"/>
                </a:solidFill>
                <a:latin typeface="Arial" pitchFamily="34" charset="0"/>
              </a:rPr>
              <a:t>4x</a:t>
            </a:r>
            <a:r>
              <a:rPr lang="en-US" altLang="en-US" sz="2000" i="1" baseline="-25000" dirty="0" smtClean="0">
                <a:solidFill>
                  <a:srgbClr val="0070C0"/>
                </a:solidFill>
                <a:latin typeface="Arial" pitchFamily="34" charset="0"/>
              </a:rPr>
              <a:t>2 </a:t>
            </a:r>
            <a:r>
              <a:rPr lang="en-US" altLang="en-US" sz="2000" i="1" dirty="0" smtClean="0">
                <a:solidFill>
                  <a:srgbClr val="0070C0"/>
                </a:solidFill>
                <a:latin typeface="Arial" pitchFamily="34" charset="0"/>
              </a:rPr>
              <a:t>+ 2x</a:t>
            </a:r>
            <a:r>
              <a:rPr lang="en-US" altLang="en-US" sz="2000" i="1" baseline="-25000" dirty="0" smtClean="0">
                <a:solidFill>
                  <a:srgbClr val="0070C0"/>
                </a:solidFill>
                <a:latin typeface="Arial" pitchFamily="34" charset="0"/>
              </a:rPr>
              <a:t>1</a:t>
            </a:r>
            <a:r>
              <a:rPr lang="en-US" altLang="en-US" sz="2000" i="1" dirty="0" smtClean="0">
                <a:solidFill>
                  <a:srgbClr val="0070C0"/>
                </a:solidFill>
                <a:latin typeface="Arial" pitchFamily="34" charset="0"/>
              </a:rPr>
              <a:t> + x</a:t>
            </a:r>
            <a:r>
              <a:rPr lang="en-US" altLang="en-US" sz="2000" i="1" baseline="-25000" dirty="0" smtClean="0">
                <a:solidFill>
                  <a:srgbClr val="0070C0"/>
                </a:solidFill>
                <a:latin typeface="Arial" pitchFamily="34" charset="0"/>
              </a:rPr>
              <a:t>0</a:t>
            </a:r>
          </a:p>
          <a:p>
            <a:pPr marL="0" indent="0">
              <a:spcBef>
                <a:spcPts val="500"/>
              </a:spcBef>
              <a:buClr>
                <a:srgbClr val="3333CC"/>
              </a:buClr>
            </a:pPr>
            <a:r>
              <a:rPr lang="en-US" altLang="en-US" sz="2000" dirty="0" smtClean="0">
                <a:solidFill>
                  <a:srgbClr val="0070C0"/>
                </a:solidFill>
                <a:latin typeface="Arial" pitchFamily="34" charset="0"/>
              </a:rPr>
              <a:t>X</a:t>
            </a:r>
            <a:r>
              <a:rPr lang="en-US" altLang="en-US" sz="2000" i="1" baseline="-25000" dirty="0">
                <a:solidFill>
                  <a:srgbClr val="0070C0"/>
                </a:solidFill>
                <a:latin typeface="Symbol" pitchFamily="18" charset="2"/>
              </a:rPr>
              <a:t></a:t>
            </a:r>
            <a:r>
              <a:rPr lang="en-US" altLang="en-US" sz="2000" i="1" baseline="-25000" dirty="0">
                <a:solidFill>
                  <a:srgbClr val="0070C0"/>
                </a:solidFill>
                <a:latin typeface="Arial" pitchFamily="34" charset="0"/>
              </a:rPr>
              <a:t>x3</a:t>
            </a:r>
            <a:r>
              <a:rPr lang="en-US" altLang="en-US" sz="2000" i="1" dirty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en-US" sz="2000" dirty="0">
                <a:solidFill>
                  <a:srgbClr val="0070C0"/>
                </a:solidFill>
                <a:latin typeface="Arial" pitchFamily="34" charset="0"/>
              </a:rPr>
              <a:t>= </a:t>
            </a:r>
            <a:r>
              <a:rPr lang="en-US" altLang="en-US" sz="2000" i="1" dirty="0">
                <a:solidFill>
                  <a:srgbClr val="0070C0"/>
                </a:solidFill>
                <a:latin typeface="Arial" pitchFamily="34" charset="0"/>
              </a:rPr>
              <a:t>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92288" y="2643188"/>
            <a:ext cx="3398837" cy="3203576"/>
            <a:chOff x="1792288" y="2643188"/>
            <a:chExt cx="3398837" cy="3203576"/>
          </a:xfrm>
        </p:grpSpPr>
        <p:grpSp>
          <p:nvGrpSpPr>
            <p:cNvPr id="12291" name="Group 3"/>
            <p:cNvGrpSpPr>
              <a:grpSpLocks/>
            </p:cNvGrpSpPr>
            <p:nvPr/>
          </p:nvGrpSpPr>
          <p:grpSpPr bwMode="auto">
            <a:xfrm>
              <a:off x="4738688" y="2643188"/>
              <a:ext cx="452437" cy="439737"/>
              <a:chOff x="2985" y="1665"/>
              <a:chExt cx="285" cy="277"/>
            </a:xfrm>
          </p:grpSpPr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2985" y="1665"/>
                <a:ext cx="285" cy="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2000">
                    <a:solidFill>
                      <a:srgbClr val="0070C0"/>
                    </a:solidFill>
                    <a:latin typeface="Arial" pitchFamily="34" charset="0"/>
                  </a:rPr>
                  <a:t>x3</a:t>
                </a:r>
              </a:p>
            </p:txBody>
          </p:sp>
          <p:sp>
            <p:nvSpPr>
              <p:cNvPr id="12293" name="Oval 5"/>
              <p:cNvSpPr>
                <a:spLocks noChangeArrowheads="1"/>
              </p:cNvSpPr>
              <p:nvPr/>
            </p:nvSpPr>
            <p:spPr bwMode="auto">
              <a:xfrm>
                <a:off x="2985" y="1665"/>
                <a:ext cx="277" cy="277"/>
              </a:xfrm>
              <a:prstGeom prst="ellips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H="1">
              <a:off x="4441825" y="2905125"/>
              <a:ext cx="298450" cy="28257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grpSp>
          <p:nvGrpSpPr>
            <p:cNvPr id="12296" name="Group 8"/>
            <p:cNvGrpSpPr>
              <a:grpSpLocks/>
            </p:cNvGrpSpPr>
            <p:nvPr/>
          </p:nvGrpSpPr>
          <p:grpSpPr bwMode="auto">
            <a:xfrm>
              <a:off x="4752975" y="3084514"/>
              <a:ext cx="436563" cy="2744788"/>
              <a:chOff x="2994" y="1943"/>
              <a:chExt cx="275" cy="1729"/>
            </a:xfrm>
          </p:grpSpPr>
          <p:sp>
            <p:nvSpPr>
              <p:cNvPr id="12297" name="Line 9"/>
              <p:cNvSpPr>
                <a:spLocks noChangeShapeType="1"/>
              </p:cNvSpPr>
              <p:nvPr/>
            </p:nvSpPr>
            <p:spPr bwMode="auto">
              <a:xfrm>
                <a:off x="3135" y="1943"/>
                <a:ext cx="0" cy="147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2298" name="Group 10"/>
              <p:cNvGrpSpPr>
                <a:grpSpLocks/>
              </p:cNvGrpSpPr>
              <p:nvPr/>
            </p:nvGrpSpPr>
            <p:grpSpPr bwMode="auto">
              <a:xfrm>
                <a:off x="2994" y="3412"/>
                <a:ext cx="275" cy="260"/>
                <a:chOff x="2994" y="3412"/>
                <a:chExt cx="275" cy="260"/>
              </a:xfrm>
            </p:grpSpPr>
            <p:sp>
              <p:nvSpPr>
                <p:cNvPr id="12299" name="Rectangle 11"/>
                <p:cNvSpPr>
                  <a:spLocks noChangeArrowheads="1"/>
                </p:cNvSpPr>
                <p:nvPr/>
              </p:nvSpPr>
              <p:spPr bwMode="auto">
                <a:xfrm>
                  <a:off x="2994" y="3412"/>
                  <a:ext cx="275" cy="239"/>
                </a:xfrm>
                <a:prstGeom prst="rect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230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020" y="3419"/>
                  <a:ext cx="204" cy="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2000">
                      <a:solidFill>
                        <a:srgbClr val="0070C0"/>
                      </a:solidFill>
                      <a:latin typeface="Arial" pitchFamily="34" charset="0"/>
                    </a:rPr>
                    <a:t>8</a:t>
                  </a:r>
                </a:p>
              </p:txBody>
            </p:sp>
          </p:grpSp>
        </p:grp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2057400" y="3124201"/>
              <a:ext cx="2493963" cy="2722563"/>
              <a:chOff x="1296" y="1968"/>
              <a:chExt cx="1571" cy="1715"/>
            </a:xfrm>
          </p:grpSpPr>
          <p:grpSp>
            <p:nvGrpSpPr>
              <p:cNvPr id="12302" name="Group 14"/>
              <p:cNvGrpSpPr>
                <a:grpSpLocks/>
              </p:cNvGrpSpPr>
              <p:nvPr/>
            </p:nvGrpSpPr>
            <p:grpSpPr bwMode="auto">
              <a:xfrm>
                <a:off x="2577" y="1968"/>
                <a:ext cx="285" cy="277"/>
                <a:chOff x="2577" y="1968"/>
                <a:chExt cx="285" cy="277"/>
              </a:xfrm>
            </p:grpSpPr>
            <p:sp>
              <p:nvSpPr>
                <p:cNvPr id="123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577" y="1968"/>
                  <a:ext cx="285" cy="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2000">
                      <a:solidFill>
                        <a:srgbClr val="0070C0"/>
                      </a:solidFill>
                      <a:latin typeface="Arial" pitchFamily="34" charset="0"/>
                    </a:rPr>
                    <a:t>x2</a:t>
                  </a:r>
                </a:p>
              </p:txBody>
            </p:sp>
            <p:sp>
              <p:nvSpPr>
                <p:cNvPr id="12304" name="Oval 16"/>
                <p:cNvSpPr>
                  <a:spLocks noChangeArrowheads="1"/>
                </p:cNvSpPr>
                <p:nvPr/>
              </p:nvSpPr>
              <p:spPr bwMode="auto">
                <a:xfrm>
                  <a:off x="2577" y="1968"/>
                  <a:ext cx="277" cy="277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2305" name="Line 17"/>
              <p:cNvSpPr>
                <a:spLocks noChangeShapeType="1"/>
              </p:cNvSpPr>
              <p:nvPr/>
            </p:nvSpPr>
            <p:spPr bwMode="auto">
              <a:xfrm flipH="1">
                <a:off x="2430" y="2190"/>
                <a:ext cx="187" cy="177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2306" name="Group 18"/>
              <p:cNvGrpSpPr>
                <a:grpSpLocks/>
              </p:cNvGrpSpPr>
              <p:nvPr/>
            </p:nvGrpSpPr>
            <p:grpSpPr bwMode="auto">
              <a:xfrm>
                <a:off x="2177" y="2320"/>
                <a:ext cx="285" cy="277"/>
                <a:chOff x="2177" y="2320"/>
                <a:chExt cx="285" cy="277"/>
              </a:xfrm>
            </p:grpSpPr>
            <p:sp>
              <p:nvSpPr>
                <p:cNvPr id="123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177" y="2320"/>
                  <a:ext cx="285" cy="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2000">
                      <a:solidFill>
                        <a:srgbClr val="0070C0"/>
                      </a:solidFill>
                      <a:latin typeface="Arial" pitchFamily="34" charset="0"/>
                    </a:rPr>
                    <a:t>x1</a:t>
                  </a:r>
                </a:p>
              </p:txBody>
            </p:sp>
            <p:sp>
              <p:nvSpPr>
                <p:cNvPr id="12308" name="Oval 20"/>
                <p:cNvSpPr>
                  <a:spLocks noChangeArrowheads="1"/>
                </p:cNvSpPr>
                <p:nvPr/>
              </p:nvSpPr>
              <p:spPr bwMode="auto">
                <a:xfrm>
                  <a:off x="2177" y="2320"/>
                  <a:ext cx="277" cy="277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2309" name="Line 21"/>
              <p:cNvSpPr>
                <a:spLocks noChangeShapeType="1"/>
              </p:cNvSpPr>
              <p:nvPr/>
            </p:nvSpPr>
            <p:spPr bwMode="auto">
              <a:xfrm flipH="1">
                <a:off x="2022" y="2558"/>
                <a:ext cx="187" cy="177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2310" name="Group 22"/>
              <p:cNvGrpSpPr>
                <a:grpSpLocks/>
              </p:cNvGrpSpPr>
              <p:nvPr/>
            </p:nvGrpSpPr>
            <p:grpSpPr bwMode="auto">
              <a:xfrm>
                <a:off x="1777" y="2680"/>
                <a:ext cx="285" cy="277"/>
                <a:chOff x="1777" y="2680"/>
                <a:chExt cx="285" cy="277"/>
              </a:xfrm>
            </p:grpSpPr>
            <p:sp>
              <p:nvSpPr>
                <p:cNvPr id="123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77" y="2680"/>
                  <a:ext cx="285" cy="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2000" dirty="0">
                      <a:solidFill>
                        <a:srgbClr val="0070C0"/>
                      </a:solidFill>
                      <a:latin typeface="Arial" pitchFamily="34" charset="0"/>
                    </a:rPr>
                    <a:t>x0</a:t>
                  </a:r>
                </a:p>
              </p:txBody>
            </p:sp>
            <p:sp>
              <p:nvSpPr>
                <p:cNvPr id="12312" name="Oval 24"/>
                <p:cNvSpPr>
                  <a:spLocks noChangeArrowheads="1"/>
                </p:cNvSpPr>
                <p:nvPr/>
              </p:nvSpPr>
              <p:spPr bwMode="auto">
                <a:xfrm>
                  <a:off x="1777" y="2680"/>
                  <a:ext cx="277" cy="277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12313" name="Group 25"/>
              <p:cNvGrpSpPr>
                <a:grpSpLocks/>
              </p:cNvGrpSpPr>
              <p:nvPr/>
            </p:nvGrpSpPr>
            <p:grpSpPr bwMode="auto">
              <a:xfrm>
                <a:off x="2592" y="2246"/>
                <a:ext cx="275" cy="1426"/>
                <a:chOff x="2592" y="2246"/>
                <a:chExt cx="275" cy="1426"/>
              </a:xfrm>
            </p:grpSpPr>
            <p:sp>
              <p:nvSpPr>
                <p:cNvPr id="12314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732" y="2246"/>
                  <a:ext cx="4" cy="1168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grpSp>
              <p:nvGrpSpPr>
                <p:cNvPr id="12315" name="Group 27"/>
                <p:cNvGrpSpPr>
                  <a:grpSpLocks/>
                </p:cNvGrpSpPr>
                <p:nvPr/>
              </p:nvGrpSpPr>
              <p:grpSpPr bwMode="auto">
                <a:xfrm>
                  <a:off x="2592" y="3412"/>
                  <a:ext cx="275" cy="260"/>
                  <a:chOff x="2592" y="3412"/>
                  <a:chExt cx="275" cy="260"/>
                </a:xfrm>
              </p:grpSpPr>
              <p:sp>
                <p:nvSpPr>
                  <p:cNvPr id="1231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412"/>
                    <a:ext cx="275" cy="239"/>
                  </a:xfrm>
                  <a:prstGeom prst="rect">
                    <a:avLst/>
                  </a:prstGeom>
                  <a:noFill/>
                  <a:ln w="284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12317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18" y="3419"/>
                    <a:ext cx="204" cy="25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1pPr>
                    <a:lvl2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2pPr>
                    <a:lvl3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3pPr>
                    <a:lvl4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4pPr>
                    <a:lvl5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9pPr>
                  </a:lstStyle>
                  <a:p>
                    <a:pPr algn="ctr" eaLnBrk="1" hangingPunct="1">
                      <a:buClrTx/>
                      <a:buFontTx/>
                      <a:buNone/>
                    </a:pPr>
                    <a:r>
                      <a:rPr lang="en-US" altLang="en-US" sz="2000">
                        <a:solidFill>
                          <a:srgbClr val="0070C0"/>
                        </a:solidFill>
                        <a:latin typeface="Arial" pitchFamily="34" charset="0"/>
                      </a:rPr>
                      <a:t>4</a:t>
                    </a:r>
                  </a:p>
                </p:txBody>
              </p:sp>
            </p:grpSp>
          </p:grpSp>
          <p:grpSp>
            <p:nvGrpSpPr>
              <p:cNvPr id="12318" name="Group 30"/>
              <p:cNvGrpSpPr>
                <a:grpSpLocks/>
              </p:cNvGrpSpPr>
              <p:nvPr/>
            </p:nvGrpSpPr>
            <p:grpSpPr bwMode="auto">
              <a:xfrm>
                <a:off x="2208" y="2598"/>
                <a:ext cx="275" cy="1074"/>
                <a:chOff x="2208" y="2598"/>
                <a:chExt cx="275" cy="1074"/>
              </a:xfrm>
            </p:grpSpPr>
            <p:sp>
              <p:nvSpPr>
                <p:cNvPr id="12319" name="Line 31"/>
                <p:cNvSpPr>
                  <a:spLocks noChangeShapeType="1"/>
                </p:cNvSpPr>
                <p:nvPr/>
              </p:nvSpPr>
              <p:spPr bwMode="auto">
                <a:xfrm>
                  <a:off x="2349" y="2598"/>
                  <a:ext cx="0" cy="816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grpSp>
              <p:nvGrpSpPr>
                <p:cNvPr id="12320" name="Group 32"/>
                <p:cNvGrpSpPr>
                  <a:grpSpLocks/>
                </p:cNvGrpSpPr>
                <p:nvPr/>
              </p:nvGrpSpPr>
              <p:grpSpPr bwMode="auto">
                <a:xfrm>
                  <a:off x="2208" y="3412"/>
                  <a:ext cx="275" cy="260"/>
                  <a:chOff x="2208" y="3412"/>
                  <a:chExt cx="275" cy="260"/>
                </a:xfrm>
              </p:grpSpPr>
              <p:sp>
                <p:nvSpPr>
                  <p:cNvPr id="1232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3412"/>
                    <a:ext cx="275" cy="239"/>
                  </a:xfrm>
                  <a:prstGeom prst="rect">
                    <a:avLst/>
                  </a:prstGeom>
                  <a:noFill/>
                  <a:ln w="284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12322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4" y="3419"/>
                    <a:ext cx="204" cy="25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1pPr>
                    <a:lvl2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2pPr>
                    <a:lvl3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3pPr>
                    <a:lvl4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4pPr>
                    <a:lvl5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9pPr>
                  </a:lstStyle>
                  <a:p>
                    <a:pPr algn="ctr" eaLnBrk="1" hangingPunct="1">
                      <a:buClrTx/>
                      <a:buFontTx/>
                      <a:buNone/>
                    </a:pPr>
                    <a:r>
                      <a:rPr lang="en-US" altLang="en-US" sz="2000">
                        <a:solidFill>
                          <a:srgbClr val="0070C0"/>
                        </a:solidFill>
                        <a:latin typeface="Arial" pitchFamily="34" charset="0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12323" name="Group 35"/>
              <p:cNvGrpSpPr>
                <a:grpSpLocks/>
              </p:cNvGrpSpPr>
              <p:nvPr/>
            </p:nvGrpSpPr>
            <p:grpSpPr bwMode="auto">
              <a:xfrm>
                <a:off x="1776" y="2958"/>
                <a:ext cx="275" cy="714"/>
                <a:chOff x="1776" y="2958"/>
                <a:chExt cx="275" cy="714"/>
              </a:xfrm>
            </p:grpSpPr>
            <p:sp>
              <p:nvSpPr>
                <p:cNvPr id="12324" name="Line 36"/>
                <p:cNvSpPr>
                  <a:spLocks noChangeShapeType="1"/>
                </p:cNvSpPr>
                <p:nvPr/>
              </p:nvSpPr>
              <p:spPr bwMode="auto">
                <a:xfrm>
                  <a:off x="1917" y="2958"/>
                  <a:ext cx="0" cy="456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grpSp>
              <p:nvGrpSpPr>
                <p:cNvPr id="12325" name="Group 37"/>
                <p:cNvGrpSpPr>
                  <a:grpSpLocks/>
                </p:cNvGrpSpPr>
                <p:nvPr/>
              </p:nvGrpSpPr>
              <p:grpSpPr bwMode="auto">
                <a:xfrm>
                  <a:off x="1776" y="3412"/>
                  <a:ext cx="275" cy="260"/>
                  <a:chOff x="1776" y="3412"/>
                  <a:chExt cx="275" cy="260"/>
                </a:xfrm>
              </p:grpSpPr>
              <p:sp>
                <p:nvSpPr>
                  <p:cNvPr id="1232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412"/>
                    <a:ext cx="275" cy="239"/>
                  </a:xfrm>
                  <a:prstGeom prst="rect">
                    <a:avLst/>
                  </a:prstGeom>
                  <a:noFill/>
                  <a:ln w="2844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1232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2" y="3419"/>
                    <a:ext cx="204" cy="25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1pPr>
                    <a:lvl2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2pPr>
                    <a:lvl3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3pPr>
                    <a:lvl4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4pPr>
                    <a:lvl5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Bradley Hand ITC" pitchFamily="66" charset="0"/>
                        <a:ea typeface="WenQuanYi Micro Hei" charset="0"/>
                        <a:cs typeface="WenQuanYi Micro Hei" charset="0"/>
                      </a:defRPr>
                    </a:lvl9pPr>
                  </a:lstStyle>
                  <a:p>
                    <a:pPr algn="ctr" eaLnBrk="1" hangingPunct="1">
                      <a:buClrTx/>
                      <a:buFontTx/>
                      <a:buNone/>
                    </a:pPr>
                    <a:r>
                      <a:rPr lang="en-US" altLang="en-US" sz="2000">
                        <a:solidFill>
                          <a:srgbClr val="0070C0"/>
                        </a:solidFill>
                        <a:latin typeface="Arial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12328" name="Group 40"/>
              <p:cNvGrpSpPr>
                <a:grpSpLocks/>
              </p:cNvGrpSpPr>
              <p:nvPr/>
            </p:nvGrpSpPr>
            <p:grpSpPr bwMode="auto">
              <a:xfrm>
                <a:off x="1296" y="3423"/>
                <a:ext cx="275" cy="260"/>
                <a:chOff x="1296" y="3423"/>
                <a:chExt cx="275" cy="260"/>
              </a:xfrm>
            </p:grpSpPr>
            <p:sp>
              <p:nvSpPr>
                <p:cNvPr id="12329" name="Rectangle 41"/>
                <p:cNvSpPr>
                  <a:spLocks noChangeArrowheads="1"/>
                </p:cNvSpPr>
                <p:nvPr/>
              </p:nvSpPr>
              <p:spPr bwMode="auto">
                <a:xfrm>
                  <a:off x="1296" y="3423"/>
                  <a:ext cx="275" cy="239"/>
                </a:xfrm>
                <a:prstGeom prst="rect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233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22" y="3430"/>
                  <a:ext cx="204" cy="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2000">
                      <a:solidFill>
                        <a:srgbClr val="0070C0"/>
                      </a:solidFill>
                      <a:latin typeface="Arial" pitchFamily="34" charset="0"/>
                    </a:rPr>
                    <a:t>0</a:t>
                  </a:r>
                </a:p>
              </p:txBody>
            </p:sp>
          </p:grpSp>
          <p:sp>
            <p:nvSpPr>
              <p:cNvPr id="12331" name="Line 43"/>
              <p:cNvSpPr>
                <a:spLocks noChangeShapeType="1"/>
              </p:cNvSpPr>
              <p:nvPr/>
            </p:nvSpPr>
            <p:spPr bwMode="auto">
              <a:xfrm flipH="1">
                <a:off x="1391" y="2943"/>
                <a:ext cx="427" cy="479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2364" name="Text Box 76"/>
            <p:cNvSpPr txBox="1">
              <a:spLocks noChangeArrowheads="1"/>
            </p:cNvSpPr>
            <p:nvPr/>
          </p:nvSpPr>
          <p:spPr bwMode="auto">
            <a:xfrm>
              <a:off x="1792288" y="3873500"/>
              <a:ext cx="866241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i="1" dirty="0">
                  <a:solidFill>
                    <a:srgbClr val="0070C0"/>
                  </a:solidFill>
                  <a:latin typeface="Arial" pitchFamily="34" charset="0"/>
                </a:rPr>
                <a:t>BMD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67375" y="2627313"/>
            <a:ext cx="2944813" cy="3140075"/>
            <a:chOff x="5667375" y="2627313"/>
            <a:chExt cx="2944813" cy="3140075"/>
          </a:xfrm>
        </p:grpSpPr>
        <p:grpSp>
          <p:nvGrpSpPr>
            <p:cNvPr id="12332" name="Group 44"/>
            <p:cNvGrpSpPr>
              <a:grpSpLocks/>
            </p:cNvGrpSpPr>
            <p:nvPr/>
          </p:nvGrpSpPr>
          <p:grpSpPr bwMode="auto">
            <a:xfrm>
              <a:off x="6657975" y="2627313"/>
              <a:ext cx="1773238" cy="2560637"/>
              <a:chOff x="4194" y="1655"/>
              <a:chExt cx="1117" cy="1613"/>
            </a:xfrm>
          </p:grpSpPr>
          <p:grpSp>
            <p:nvGrpSpPr>
              <p:cNvPr id="12333" name="Group 45"/>
              <p:cNvGrpSpPr>
                <a:grpSpLocks/>
              </p:cNvGrpSpPr>
              <p:nvPr/>
            </p:nvGrpSpPr>
            <p:grpSpPr bwMode="auto">
              <a:xfrm>
                <a:off x="4945" y="3011"/>
                <a:ext cx="275" cy="257"/>
                <a:chOff x="4945" y="3011"/>
                <a:chExt cx="275" cy="257"/>
              </a:xfrm>
            </p:grpSpPr>
            <p:sp>
              <p:nvSpPr>
                <p:cNvPr id="12334" name="Rectangle 46"/>
                <p:cNvSpPr>
                  <a:spLocks noChangeArrowheads="1"/>
                </p:cNvSpPr>
                <p:nvPr/>
              </p:nvSpPr>
              <p:spPr bwMode="auto">
                <a:xfrm>
                  <a:off x="4945" y="3011"/>
                  <a:ext cx="275" cy="239"/>
                </a:xfrm>
                <a:prstGeom prst="rect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972" y="3018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2000" dirty="0">
                      <a:solidFill>
                        <a:srgbClr val="3333CC"/>
                      </a:solidFill>
                      <a:latin typeface="Arial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12336" name="Group 48"/>
              <p:cNvGrpSpPr>
                <a:grpSpLocks/>
              </p:cNvGrpSpPr>
              <p:nvPr/>
            </p:nvGrpSpPr>
            <p:grpSpPr bwMode="auto">
              <a:xfrm>
                <a:off x="4194" y="3001"/>
                <a:ext cx="241" cy="257"/>
                <a:chOff x="4194" y="3001"/>
                <a:chExt cx="241" cy="257"/>
              </a:xfrm>
            </p:grpSpPr>
            <p:sp>
              <p:nvSpPr>
                <p:cNvPr id="12337" name="Rectangle 49"/>
                <p:cNvSpPr>
                  <a:spLocks noChangeArrowheads="1"/>
                </p:cNvSpPr>
                <p:nvPr/>
              </p:nvSpPr>
              <p:spPr bwMode="auto">
                <a:xfrm>
                  <a:off x="4194" y="3001"/>
                  <a:ext cx="241" cy="239"/>
                </a:xfrm>
                <a:prstGeom prst="rect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205" y="3008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2000">
                      <a:solidFill>
                        <a:srgbClr val="CC0000"/>
                      </a:solidFill>
                      <a:latin typeface="Arial" pitchFamily="34" charset="0"/>
                    </a:rPr>
                    <a:t>0</a:t>
                  </a:r>
                </a:p>
              </p:txBody>
            </p:sp>
          </p:grpSp>
          <p:sp>
            <p:nvSpPr>
              <p:cNvPr id="12339" name="Line 51"/>
              <p:cNvSpPr>
                <a:spLocks noChangeShapeType="1"/>
              </p:cNvSpPr>
              <p:nvPr/>
            </p:nvSpPr>
            <p:spPr bwMode="auto">
              <a:xfrm flipH="1">
                <a:off x="4239" y="2765"/>
                <a:ext cx="60" cy="238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52"/>
              <p:cNvSpPr>
                <a:spLocks noChangeShapeType="1"/>
              </p:cNvSpPr>
              <p:nvPr/>
            </p:nvSpPr>
            <p:spPr bwMode="auto">
              <a:xfrm>
                <a:off x="4442" y="2703"/>
                <a:ext cx="542" cy="303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41" name="Group 53"/>
              <p:cNvGrpSpPr>
                <a:grpSpLocks/>
              </p:cNvGrpSpPr>
              <p:nvPr/>
            </p:nvGrpSpPr>
            <p:grpSpPr bwMode="auto">
              <a:xfrm>
                <a:off x="4214" y="2525"/>
                <a:ext cx="266" cy="239"/>
                <a:chOff x="4214" y="2525"/>
                <a:chExt cx="266" cy="239"/>
              </a:xfrm>
            </p:grpSpPr>
            <p:sp>
              <p:nvSpPr>
                <p:cNvPr id="1234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215" y="2525"/>
                  <a:ext cx="26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1800">
                      <a:latin typeface="Arial" pitchFamily="34" charset="0"/>
                    </a:rPr>
                    <a:t>x0</a:t>
                  </a:r>
                </a:p>
              </p:txBody>
            </p:sp>
            <p:sp>
              <p:nvSpPr>
                <p:cNvPr id="12343" name="Oval 55"/>
                <p:cNvSpPr>
                  <a:spLocks noChangeArrowheads="1"/>
                </p:cNvSpPr>
                <p:nvPr/>
              </p:nvSpPr>
              <p:spPr bwMode="auto">
                <a:xfrm>
                  <a:off x="4214" y="2525"/>
                  <a:ext cx="239" cy="239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44" name="Group 56"/>
              <p:cNvGrpSpPr>
                <a:grpSpLocks/>
              </p:cNvGrpSpPr>
              <p:nvPr/>
            </p:nvGrpSpPr>
            <p:grpSpPr bwMode="auto">
              <a:xfrm>
                <a:off x="4422" y="2237"/>
                <a:ext cx="266" cy="239"/>
                <a:chOff x="4422" y="2237"/>
                <a:chExt cx="266" cy="239"/>
              </a:xfrm>
            </p:grpSpPr>
            <p:sp>
              <p:nvSpPr>
                <p:cNvPr id="1234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423" y="2237"/>
                  <a:ext cx="26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1800">
                      <a:latin typeface="Arial" pitchFamily="34" charset="0"/>
                    </a:rPr>
                    <a:t>x1</a:t>
                  </a:r>
                </a:p>
              </p:txBody>
            </p:sp>
            <p:sp>
              <p:nvSpPr>
                <p:cNvPr id="12346" name="Oval 58"/>
                <p:cNvSpPr>
                  <a:spLocks noChangeArrowheads="1"/>
                </p:cNvSpPr>
                <p:nvPr/>
              </p:nvSpPr>
              <p:spPr bwMode="auto">
                <a:xfrm>
                  <a:off x="4422" y="2237"/>
                  <a:ext cx="239" cy="239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47" name="Group 59"/>
              <p:cNvGrpSpPr>
                <a:grpSpLocks/>
              </p:cNvGrpSpPr>
              <p:nvPr/>
            </p:nvGrpSpPr>
            <p:grpSpPr bwMode="auto">
              <a:xfrm>
                <a:off x="4634" y="1949"/>
                <a:ext cx="266" cy="239"/>
                <a:chOff x="4634" y="1949"/>
                <a:chExt cx="266" cy="239"/>
              </a:xfrm>
            </p:grpSpPr>
            <p:sp>
              <p:nvSpPr>
                <p:cNvPr id="12348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635" y="1949"/>
                  <a:ext cx="26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1800">
                      <a:latin typeface="Arial" pitchFamily="34" charset="0"/>
                    </a:rPr>
                    <a:t>x2</a:t>
                  </a:r>
                </a:p>
              </p:txBody>
            </p:sp>
            <p:sp>
              <p:nvSpPr>
                <p:cNvPr id="12349" name="Oval 61"/>
                <p:cNvSpPr>
                  <a:spLocks noChangeArrowheads="1"/>
                </p:cNvSpPr>
                <p:nvPr/>
              </p:nvSpPr>
              <p:spPr bwMode="auto">
                <a:xfrm>
                  <a:off x="4634" y="1949"/>
                  <a:ext cx="239" cy="239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50" name="Line 62"/>
              <p:cNvSpPr>
                <a:spLocks noChangeShapeType="1"/>
              </p:cNvSpPr>
              <p:nvPr/>
            </p:nvSpPr>
            <p:spPr bwMode="auto">
              <a:xfrm flipH="1">
                <a:off x="4400" y="2464"/>
                <a:ext cx="66" cy="8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Line 63"/>
              <p:cNvSpPr>
                <a:spLocks noChangeShapeType="1"/>
              </p:cNvSpPr>
              <p:nvPr/>
            </p:nvSpPr>
            <p:spPr bwMode="auto">
              <a:xfrm flipH="1">
                <a:off x="4594" y="2188"/>
                <a:ext cx="66" cy="84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Line 64"/>
              <p:cNvSpPr>
                <a:spLocks noChangeShapeType="1"/>
              </p:cNvSpPr>
              <p:nvPr/>
            </p:nvSpPr>
            <p:spPr bwMode="auto">
              <a:xfrm>
                <a:off x="4620" y="2429"/>
                <a:ext cx="401" cy="569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Line 65"/>
              <p:cNvSpPr>
                <a:spLocks noChangeShapeType="1"/>
              </p:cNvSpPr>
              <p:nvPr/>
            </p:nvSpPr>
            <p:spPr bwMode="auto">
              <a:xfrm>
                <a:off x="4818" y="2177"/>
                <a:ext cx="239" cy="809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Text Box 66"/>
              <p:cNvSpPr txBox="1">
                <a:spLocks noChangeArrowheads="1"/>
              </p:cNvSpPr>
              <p:nvPr/>
            </p:nvSpPr>
            <p:spPr bwMode="auto">
              <a:xfrm>
                <a:off x="4521" y="2568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en-US" sz="20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2355" name="Text Box 67"/>
              <p:cNvSpPr txBox="1">
                <a:spLocks noChangeArrowheads="1"/>
              </p:cNvSpPr>
              <p:nvPr/>
            </p:nvSpPr>
            <p:spPr bwMode="auto">
              <a:xfrm>
                <a:off x="4683" y="2382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en-US" sz="2000"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12356" name="Text Box 68"/>
              <p:cNvSpPr txBox="1">
                <a:spLocks noChangeArrowheads="1"/>
              </p:cNvSpPr>
              <p:nvPr/>
            </p:nvSpPr>
            <p:spPr bwMode="auto">
              <a:xfrm>
                <a:off x="4854" y="2142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en-US" sz="2000">
                    <a:latin typeface="Arial" pitchFamily="34" charset="0"/>
                  </a:rPr>
                  <a:t>4</a:t>
                </a:r>
              </a:p>
            </p:txBody>
          </p:sp>
          <p:grpSp>
            <p:nvGrpSpPr>
              <p:cNvPr id="12357" name="Group 69"/>
              <p:cNvGrpSpPr>
                <a:grpSpLocks/>
              </p:cNvGrpSpPr>
              <p:nvPr/>
            </p:nvGrpSpPr>
            <p:grpSpPr bwMode="auto">
              <a:xfrm>
                <a:off x="4908" y="1655"/>
                <a:ext cx="266" cy="239"/>
                <a:chOff x="4908" y="1655"/>
                <a:chExt cx="266" cy="239"/>
              </a:xfrm>
            </p:grpSpPr>
            <p:sp>
              <p:nvSpPr>
                <p:cNvPr id="1235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909" y="1655"/>
                  <a:ext cx="26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Bradley Hand ITC" pitchFamily="66" charset="0"/>
                      <a:ea typeface="WenQuanYi Micro Hei" charset="0"/>
                      <a:cs typeface="WenQuanYi Micro Hei" charset="0"/>
                    </a:defRPr>
                  </a:lvl9pPr>
                </a:lstStyle>
                <a:p>
                  <a:pPr algn="ctr" eaLnBrk="1" hangingPunct="1">
                    <a:buClrTx/>
                    <a:buFontTx/>
                    <a:buNone/>
                  </a:pPr>
                  <a:r>
                    <a:rPr lang="en-US" altLang="en-US" sz="1800">
                      <a:latin typeface="Arial" pitchFamily="34" charset="0"/>
                    </a:rPr>
                    <a:t>x3</a:t>
                  </a:r>
                </a:p>
              </p:txBody>
            </p:sp>
            <p:sp>
              <p:nvSpPr>
                <p:cNvPr id="12359" name="Oval 71"/>
                <p:cNvSpPr>
                  <a:spLocks noChangeArrowheads="1"/>
                </p:cNvSpPr>
                <p:nvPr/>
              </p:nvSpPr>
              <p:spPr bwMode="auto">
                <a:xfrm>
                  <a:off x="4908" y="1655"/>
                  <a:ext cx="239" cy="239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60" name="Line 72"/>
              <p:cNvSpPr>
                <a:spLocks noChangeShapeType="1"/>
              </p:cNvSpPr>
              <p:nvPr/>
            </p:nvSpPr>
            <p:spPr bwMode="auto">
              <a:xfrm flipH="1">
                <a:off x="4842" y="1868"/>
                <a:ext cx="103" cy="11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Line 73"/>
              <p:cNvSpPr>
                <a:spLocks noChangeShapeType="1"/>
              </p:cNvSpPr>
              <p:nvPr/>
            </p:nvSpPr>
            <p:spPr bwMode="auto">
              <a:xfrm>
                <a:off x="5058" y="1895"/>
                <a:ext cx="89" cy="1115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Text Box 74"/>
              <p:cNvSpPr txBox="1">
                <a:spLocks noChangeArrowheads="1"/>
              </p:cNvSpPr>
              <p:nvPr/>
            </p:nvSpPr>
            <p:spPr bwMode="auto">
              <a:xfrm>
                <a:off x="5109" y="1915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en-US" sz="2000">
                    <a:latin typeface="Arial" pitchFamily="34" charset="0"/>
                  </a:rPr>
                  <a:t>8</a:t>
                </a:r>
              </a:p>
            </p:txBody>
          </p:sp>
        </p:grpSp>
        <p:sp>
          <p:nvSpPr>
            <p:cNvPr id="12363" name="AutoShape 75"/>
            <p:cNvSpPr>
              <a:spLocks noChangeArrowheads="1"/>
            </p:cNvSpPr>
            <p:nvPr/>
          </p:nvSpPr>
          <p:spPr bwMode="auto">
            <a:xfrm>
              <a:off x="5667375" y="3694113"/>
              <a:ext cx="533400" cy="3048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5" name="Text Box 77"/>
            <p:cNvSpPr txBox="1">
              <a:spLocks noChangeArrowheads="1"/>
            </p:cNvSpPr>
            <p:nvPr/>
          </p:nvSpPr>
          <p:spPr bwMode="auto">
            <a:xfrm>
              <a:off x="6327775" y="2781300"/>
              <a:ext cx="986465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i="1" dirty="0">
                  <a:solidFill>
                    <a:srgbClr val="0070C0"/>
                  </a:solidFill>
                  <a:latin typeface="Arial" pitchFamily="34" charset="0"/>
                </a:rPr>
                <a:t>*BMD</a:t>
              </a:r>
            </a:p>
          </p:txBody>
        </p:sp>
        <p:sp>
          <p:nvSpPr>
            <p:cNvPr id="12366" name="Text Box 78"/>
            <p:cNvSpPr txBox="1">
              <a:spLocks noChangeArrowheads="1"/>
            </p:cNvSpPr>
            <p:nvPr/>
          </p:nvSpPr>
          <p:spPr bwMode="auto">
            <a:xfrm>
              <a:off x="6210300" y="5368925"/>
              <a:ext cx="2401888" cy="39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Arial" pitchFamily="34" charset="0"/>
                </a:rPr>
                <a:t>Multiplicative edges</a:t>
              </a:r>
            </a:p>
          </p:txBody>
        </p:sp>
      </p:grpSp>
      <p:sp>
        <p:nvSpPr>
          <p:cNvPr id="84" name="Date Placeholder 3"/>
          <p:cNvSpPr txBox="1">
            <a:spLocks/>
          </p:cNvSpPr>
          <p:nvPr/>
        </p:nvSpPr>
        <p:spPr>
          <a:xfrm>
            <a:off x="609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ICCD 2015 </a:t>
            </a:r>
            <a:endParaRPr lang="en-US" dirty="0"/>
          </a:p>
        </p:txBody>
      </p:sp>
      <p:sp>
        <p:nvSpPr>
          <p:cNvPr id="85" name="Footer Placeholder 4"/>
          <p:cNvSpPr txBox="1">
            <a:spLocks/>
          </p:cNvSpPr>
          <p:nvPr/>
        </p:nvSpPr>
        <p:spPr>
          <a:xfrm>
            <a:off x="32766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Arithmetic Verification - Tutorial </a:t>
            </a:r>
            <a:endParaRPr lang="en-US" dirty="0"/>
          </a:p>
        </p:txBody>
      </p:sp>
      <p:sp>
        <p:nvSpPr>
          <p:cNvPr id="86" name="Slide Number Placeholder 5"/>
          <p:cNvSpPr txBox="1">
            <a:spLocks/>
          </p:cNvSpPr>
          <p:nvPr/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969CD-7246-41F0-B554-CD5FD022FE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7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685800"/>
          </a:xfrm>
          <a:ln/>
        </p:spPr>
        <p:txBody>
          <a:bodyPr>
            <a:noAutofit/>
          </a:bodyPr>
          <a:lstStyle/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>
                <a:solidFill>
                  <a:schemeClr val="accent2"/>
                </a:solidFill>
              </a:rPr>
              <a:t>*BMD </a:t>
            </a:r>
            <a:r>
              <a:rPr lang="en-US" altLang="en-US" dirty="0" smtClean="0">
                <a:solidFill>
                  <a:schemeClr val="accent2"/>
                </a:solidFill>
              </a:rPr>
              <a:t>– Word-Level </a:t>
            </a:r>
            <a:r>
              <a:rPr lang="en-US" altLang="en-US" dirty="0">
                <a:solidFill>
                  <a:schemeClr val="accent2"/>
                </a:solidFill>
              </a:rPr>
              <a:t>Representation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7467600" cy="762000"/>
          </a:xfrm>
          <a:ln/>
        </p:spPr>
        <p:txBody>
          <a:bodyPr/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>
                <a:solidFill>
                  <a:srgbClr val="000000"/>
                </a:solidFill>
                <a:effectLst/>
              </a:rPr>
              <a:t>Efficiently modeling symbolic word-level operators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5780089" y="2125662"/>
            <a:ext cx="1874838" cy="3741738"/>
            <a:chOff x="3641" y="1248"/>
            <a:chExt cx="1181" cy="2357"/>
          </a:xfrm>
        </p:grpSpPr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4375" y="1585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>
                  <a:latin typeface="Arial" pitchFamily="34" charset="0"/>
                </a:rPr>
                <a:t>4</a:t>
              </a:r>
            </a:p>
          </p:txBody>
        </p:sp>
        <p:grpSp>
          <p:nvGrpSpPr>
            <p:cNvPr id="13319" name="Group 7"/>
            <p:cNvGrpSpPr>
              <a:grpSpLocks/>
            </p:cNvGrpSpPr>
            <p:nvPr/>
          </p:nvGrpSpPr>
          <p:grpSpPr bwMode="auto">
            <a:xfrm>
              <a:off x="4547" y="3348"/>
              <a:ext cx="275" cy="257"/>
              <a:chOff x="4547" y="3348"/>
              <a:chExt cx="275" cy="257"/>
            </a:xfrm>
          </p:grpSpPr>
          <p:sp>
            <p:nvSpPr>
              <p:cNvPr id="13320" name="Rectangle 8"/>
              <p:cNvSpPr>
                <a:spLocks noChangeArrowheads="1"/>
              </p:cNvSpPr>
              <p:nvPr/>
            </p:nvSpPr>
            <p:spPr bwMode="auto">
              <a:xfrm>
                <a:off x="4547" y="3348"/>
                <a:ext cx="275" cy="239"/>
              </a:xfrm>
              <a:prstGeom prst="rect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1" name="Text Box 9"/>
              <p:cNvSpPr txBox="1">
                <a:spLocks noChangeArrowheads="1"/>
              </p:cNvSpPr>
              <p:nvPr/>
            </p:nvSpPr>
            <p:spPr bwMode="auto">
              <a:xfrm>
                <a:off x="4574" y="3355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2000">
                    <a:latin typeface="Arial" pitchFamily="34" charset="0"/>
                  </a:rPr>
                  <a:t>1</a:t>
                </a:r>
              </a:p>
            </p:txBody>
          </p:sp>
        </p:grpSp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3641" y="3338"/>
              <a:ext cx="203" cy="257"/>
              <a:chOff x="3641" y="3338"/>
              <a:chExt cx="203" cy="257"/>
            </a:xfrm>
          </p:grpSpPr>
          <p:sp>
            <p:nvSpPr>
              <p:cNvPr id="13323" name="Rectangle 11"/>
              <p:cNvSpPr>
                <a:spLocks noChangeArrowheads="1"/>
              </p:cNvSpPr>
              <p:nvPr/>
            </p:nvSpPr>
            <p:spPr bwMode="auto">
              <a:xfrm>
                <a:off x="3653" y="3338"/>
                <a:ext cx="191" cy="239"/>
              </a:xfrm>
              <a:prstGeom prst="rect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4" name="Text Box 12"/>
              <p:cNvSpPr txBox="1">
                <a:spLocks noChangeArrowheads="1"/>
              </p:cNvSpPr>
              <p:nvPr/>
            </p:nvSpPr>
            <p:spPr bwMode="auto">
              <a:xfrm>
                <a:off x="3641" y="3345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2000">
                    <a:latin typeface="Arial" pitchFamily="34" charset="0"/>
                  </a:rPr>
                  <a:t>0</a:t>
                </a:r>
              </a:p>
            </p:txBody>
          </p:sp>
        </p:grp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flipH="1">
              <a:off x="3761" y="3102"/>
              <a:ext cx="84" cy="22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3964" y="2034"/>
              <a:ext cx="298" cy="28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4044" y="3040"/>
              <a:ext cx="542" cy="30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28" name="Group 16"/>
            <p:cNvGrpSpPr>
              <a:grpSpLocks/>
            </p:cNvGrpSpPr>
            <p:nvPr/>
          </p:nvGrpSpPr>
          <p:grpSpPr bwMode="auto">
            <a:xfrm>
              <a:off x="3816" y="2862"/>
              <a:ext cx="266" cy="239"/>
              <a:chOff x="3816" y="2862"/>
              <a:chExt cx="266" cy="239"/>
            </a:xfrm>
          </p:grpSpPr>
          <p:sp>
            <p:nvSpPr>
              <p:cNvPr id="13329" name="Text Box 17"/>
              <p:cNvSpPr txBox="1">
                <a:spLocks noChangeArrowheads="1"/>
              </p:cNvSpPr>
              <p:nvPr/>
            </p:nvSpPr>
            <p:spPr bwMode="auto">
              <a:xfrm>
                <a:off x="3817" y="2862"/>
                <a:ext cx="2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1800">
                    <a:latin typeface="Arial" pitchFamily="34" charset="0"/>
                  </a:rPr>
                  <a:t>x0</a:t>
                </a:r>
              </a:p>
            </p:txBody>
          </p:sp>
          <p:sp>
            <p:nvSpPr>
              <p:cNvPr id="13330" name="Oval 18"/>
              <p:cNvSpPr>
                <a:spLocks noChangeArrowheads="1"/>
              </p:cNvSpPr>
              <p:nvPr/>
            </p:nvSpPr>
            <p:spPr bwMode="auto">
              <a:xfrm>
                <a:off x="3816" y="2862"/>
                <a:ext cx="239" cy="239"/>
              </a:xfrm>
              <a:prstGeom prst="ellips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31" name="Group 19"/>
            <p:cNvGrpSpPr>
              <a:grpSpLocks/>
            </p:cNvGrpSpPr>
            <p:nvPr/>
          </p:nvGrpSpPr>
          <p:grpSpPr bwMode="auto">
            <a:xfrm>
              <a:off x="4024" y="2574"/>
              <a:ext cx="266" cy="239"/>
              <a:chOff x="4024" y="2574"/>
              <a:chExt cx="266" cy="239"/>
            </a:xfrm>
          </p:grpSpPr>
          <p:sp>
            <p:nvSpPr>
              <p:cNvPr id="13332" name="Text Box 20"/>
              <p:cNvSpPr txBox="1">
                <a:spLocks noChangeArrowheads="1"/>
              </p:cNvSpPr>
              <p:nvPr/>
            </p:nvSpPr>
            <p:spPr bwMode="auto">
              <a:xfrm>
                <a:off x="4025" y="2574"/>
                <a:ext cx="2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1800">
                    <a:latin typeface="Arial" pitchFamily="34" charset="0"/>
                  </a:rPr>
                  <a:t>x1</a:t>
                </a:r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auto">
              <a:xfrm>
                <a:off x="4024" y="2574"/>
                <a:ext cx="239" cy="239"/>
              </a:xfrm>
              <a:prstGeom prst="ellips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34" name="Group 22"/>
            <p:cNvGrpSpPr>
              <a:grpSpLocks/>
            </p:cNvGrpSpPr>
            <p:nvPr/>
          </p:nvGrpSpPr>
          <p:grpSpPr bwMode="auto">
            <a:xfrm>
              <a:off x="4236" y="2286"/>
              <a:ext cx="266" cy="239"/>
              <a:chOff x="4236" y="2286"/>
              <a:chExt cx="266" cy="239"/>
            </a:xfrm>
          </p:grpSpPr>
          <p:sp>
            <p:nvSpPr>
              <p:cNvPr id="13335" name="Text Box 23"/>
              <p:cNvSpPr txBox="1">
                <a:spLocks noChangeArrowheads="1"/>
              </p:cNvSpPr>
              <p:nvPr/>
            </p:nvSpPr>
            <p:spPr bwMode="auto">
              <a:xfrm>
                <a:off x="4237" y="2286"/>
                <a:ext cx="2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1800">
                    <a:latin typeface="Arial" pitchFamily="34" charset="0"/>
                  </a:rPr>
                  <a:t>x2</a:t>
                </a:r>
              </a:p>
            </p:txBody>
          </p:sp>
          <p:sp>
            <p:nvSpPr>
              <p:cNvPr id="13336" name="Oval 24"/>
              <p:cNvSpPr>
                <a:spLocks noChangeArrowheads="1"/>
              </p:cNvSpPr>
              <p:nvPr/>
            </p:nvSpPr>
            <p:spPr bwMode="auto">
              <a:xfrm>
                <a:off x="4236" y="2286"/>
                <a:ext cx="239" cy="239"/>
              </a:xfrm>
              <a:prstGeom prst="ellips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 flipH="1">
              <a:off x="4002" y="2801"/>
              <a:ext cx="66" cy="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 flipH="1">
              <a:off x="4196" y="2525"/>
              <a:ext cx="66" cy="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4222" y="2766"/>
              <a:ext cx="401" cy="56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4420" y="2514"/>
              <a:ext cx="239" cy="80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Text Box 29"/>
            <p:cNvSpPr txBox="1">
              <a:spLocks noChangeArrowheads="1"/>
            </p:cNvSpPr>
            <p:nvPr/>
          </p:nvSpPr>
          <p:spPr bwMode="auto">
            <a:xfrm>
              <a:off x="4123" y="2905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>
                  <a:latin typeface="Arial" pitchFamily="34" charset="0"/>
                </a:rPr>
                <a:t>1</a:t>
              </a:r>
            </a:p>
          </p:txBody>
        </p:sp>
        <p:sp>
          <p:nvSpPr>
            <p:cNvPr id="13342" name="Text Box 30"/>
            <p:cNvSpPr txBox="1">
              <a:spLocks noChangeArrowheads="1"/>
            </p:cNvSpPr>
            <p:nvPr/>
          </p:nvSpPr>
          <p:spPr bwMode="auto">
            <a:xfrm>
              <a:off x="4285" y="2719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>
                  <a:latin typeface="Arial" pitchFamily="34" charset="0"/>
                </a:rPr>
                <a:t>2</a:t>
              </a:r>
            </a:p>
          </p:txBody>
        </p:sp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4435" y="2479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>
                  <a:latin typeface="Arial" pitchFamily="34" charset="0"/>
                </a:rPr>
                <a:t>4</a:t>
              </a:r>
            </a:p>
          </p:txBody>
        </p:sp>
        <p:grpSp>
          <p:nvGrpSpPr>
            <p:cNvPr id="13344" name="Group 32"/>
            <p:cNvGrpSpPr>
              <a:grpSpLocks/>
            </p:cNvGrpSpPr>
            <p:nvPr/>
          </p:nvGrpSpPr>
          <p:grpSpPr bwMode="auto">
            <a:xfrm>
              <a:off x="3772" y="1830"/>
              <a:ext cx="266" cy="239"/>
              <a:chOff x="3772" y="1830"/>
              <a:chExt cx="266" cy="239"/>
            </a:xfrm>
          </p:grpSpPr>
          <p:sp>
            <p:nvSpPr>
              <p:cNvPr id="13345" name="Text Box 33"/>
              <p:cNvSpPr txBox="1">
                <a:spLocks noChangeArrowheads="1"/>
              </p:cNvSpPr>
              <p:nvPr/>
            </p:nvSpPr>
            <p:spPr bwMode="auto">
              <a:xfrm>
                <a:off x="3773" y="1830"/>
                <a:ext cx="2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1800">
                    <a:latin typeface="Arial" pitchFamily="34" charset="0"/>
                  </a:rPr>
                  <a:t>y0</a:t>
                </a:r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auto">
              <a:xfrm>
                <a:off x="3772" y="1830"/>
                <a:ext cx="239" cy="239"/>
              </a:xfrm>
              <a:prstGeom prst="ellips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47" name="Group 35"/>
            <p:cNvGrpSpPr>
              <a:grpSpLocks/>
            </p:cNvGrpSpPr>
            <p:nvPr/>
          </p:nvGrpSpPr>
          <p:grpSpPr bwMode="auto">
            <a:xfrm>
              <a:off x="3982" y="1524"/>
              <a:ext cx="266" cy="239"/>
              <a:chOff x="3982" y="1524"/>
              <a:chExt cx="266" cy="239"/>
            </a:xfrm>
          </p:grpSpPr>
          <p:sp>
            <p:nvSpPr>
              <p:cNvPr id="13348" name="Text Box 36"/>
              <p:cNvSpPr txBox="1">
                <a:spLocks noChangeArrowheads="1"/>
              </p:cNvSpPr>
              <p:nvPr/>
            </p:nvSpPr>
            <p:spPr bwMode="auto">
              <a:xfrm>
                <a:off x="3983" y="1524"/>
                <a:ext cx="2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1800">
                    <a:latin typeface="Arial" pitchFamily="34" charset="0"/>
                  </a:rPr>
                  <a:t>y1</a:t>
                </a:r>
              </a:p>
            </p:txBody>
          </p:sp>
          <p:sp>
            <p:nvSpPr>
              <p:cNvPr id="13349" name="Oval 37"/>
              <p:cNvSpPr>
                <a:spLocks noChangeArrowheads="1"/>
              </p:cNvSpPr>
              <p:nvPr/>
            </p:nvSpPr>
            <p:spPr bwMode="auto">
              <a:xfrm>
                <a:off x="3982" y="1524"/>
                <a:ext cx="239" cy="239"/>
              </a:xfrm>
              <a:prstGeom prst="ellips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50" name="Group 38"/>
            <p:cNvGrpSpPr>
              <a:grpSpLocks/>
            </p:cNvGrpSpPr>
            <p:nvPr/>
          </p:nvGrpSpPr>
          <p:grpSpPr bwMode="auto">
            <a:xfrm>
              <a:off x="4198" y="1248"/>
              <a:ext cx="266" cy="239"/>
              <a:chOff x="4198" y="1248"/>
              <a:chExt cx="266" cy="239"/>
            </a:xfrm>
          </p:grpSpPr>
          <p:sp>
            <p:nvSpPr>
              <p:cNvPr id="13351" name="Text Box 39"/>
              <p:cNvSpPr txBox="1">
                <a:spLocks noChangeArrowheads="1"/>
              </p:cNvSpPr>
              <p:nvPr/>
            </p:nvSpPr>
            <p:spPr bwMode="auto">
              <a:xfrm>
                <a:off x="4199" y="1248"/>
                <a:ext cx="2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1800">
                    <a:latin typeface="Arial" pitchFamily="34" charset="0"/>
                  </a:rPr>
                  <a:t>y2</a:t>
                </a:r>
              </a:p>
            </p:txBody>
          </p:sp>
          <p:sp>
            <p:nvSpPr>
              <p:cNvPr id="13352" name="Oval 40"/>
              <p:cNvSpPr>
                <a:spLocks noChangeArrowheads="1"/>
              </p:cNvSpPr>
              <p:nvPr/>
            </p:nvSpPr>
            <p:spPr bwMode="auto">
              <a:xfrm>
                <a:off x="4198" y="1248"/>
                <a:ext cx="239" cy="239"/>
              </a:xfrm>
              <a:prstGeom prst="ellips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53" name="Line 41"/>
            <p:cNvSpPr>
              <a:spLocks noChangeShapeType="1"/>
            </p:cNvSpPr>
            <p:nvPr/>
          </p:nvSpPr>
          <p:spPr bwMode="auto">
            <a:xfrm flipH="1">
              <a:off x="3702" y="2043"/>
              <a:ext cx="120" cy="127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2"/>
            <p:cNvSpPr>
              <a:spLocks noChangeShapeType="1"/>
            </p:cNvSpPr>
            <p:nvPr/>
          </p:nvSpPr>
          <p:spPr bwMode="auto">
            <a:xfrm flipH="1">
              <a:off x="3951" y="1770"/>
              <a:ext cx="84" cy="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3"/>
            <p:cNvSpPr>
              <a:spLocks noChangeShapeType="1"/>
            </p:cNvSpPr>
            <p:nvPr/>
          </p:nvSpPr>
          <p:spPr bwMode="auto">
            <a:xfrm flipH="1">
              <a:off x="4167" y="1476"/>
              <a:ext cx="66" cy="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Text Box 44"/>
            <p:cNvSpPr txBox="1">
              <a:spLocks noChangeArrowheads="1"/>
            </p:cNvSpPr>
            <p:nvPr/>
          </p:nvSpPr>
          <p:spPr bwMode="auto">
            <a:xfrm>
              <a:off x="4189" y="1699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>
                  <a:latin typeface="Arial" pitchFamily="34" charset="0"/>
                </a:rPr>
                <a:t>2</a:t>
              </a:r>
            </a:p>
          </p:txBody>
        </p:sp>
        <p:sp>
          <p:nvSpPr>
            <p:cNvPr id="13357" name="Text Box 45"/>
            <p:cNvSpPr txBox="1">
              <a:spLocks noChangeArrowheads="1"/>
            </p:cNvSpPr>
            <p:nvPr/>
          </p:nvSpPr>
          <p:spPr bwMode="auto">
            <a:xfrm>
              <a:off x="4009" y="1933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>
                  <a:latin typeface="Arial" pitchFamily="34" charset="0"/>
                </a:rPr>
                <a:t>1</a:t>
              </a:r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>
              <a:off x="4180" y="1722"/>
              <a:ext cx="136" cy="57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47"/>
            <p:cNvSpPr>
              <a:spLocks noChangeShapeType="1"/>
            </p:cNvSpPr>
            <p:nvPr/>
          </p:nvSpPr>
          <p:spPr bwMode="auto">
            <a:xfrm>
              <a:off x="4378" y="1482"/>
              <a:ext cx="28" cy="82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61" name="Group 49"/>
          <p:cNvGrpSpPr>
            <a:grpSpLocks/>
          </p:cNvGrpSpPr>
          <p:nvPr/>
        </p:nvGrpSpPr>
        <p:grpSpPr bwMode="auto">
          <a:xfrm>
            <a:off x="2008188" y="2351087"/>
            <a:ext cx="2193925" cy="3417888"/>
            <a:chOff x="1265" y="1390"/>
            <a:chExt cx="1382" cy="2153"/>
          </a:xfrm>
        </p:grpSpPr>
        <p:grpSp>
          <p:nvGrpSpPr>
            <p:cNvPr id="13362" name="Group 50"/>
            <p:cNvGrpSpPr>
              <a:grpSpLocks/>
            </p:cNvGrpSpPr>
            <p:nvPr/>
          </p:nvGrpSpPr>
          <p:grpSpPr bwMode="auto">
            <a:xfrm>
              <a:off x="2035" y="3286"/>
              <a:ext cx="275" cy="257"/>
              <a:chOff x="2035" y="3286"/>
              <a:chExt cx="275" cy="257"/>
            </a:xfrm>
          </p:grpSpPr>
          <p:sp>
            <p:nvSpPr>
              <p:cNvPr id="13363" name="Rectangle 51"/>
              <p:cNvSpPr>
                <a:spLocks noChangeArrowheads="1"/>
              </p:cNvSpPr>
              <p:nvPr/>
            </p:nvSpPr>
            <p:spPr bwMode="auto">
              <a:xfrm>
                <a:off x="2035" y="3286"/>
                <a:ext cx="275" cy="239"/>
              </a:xfrm>
              <a:prstGeom prst="rect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Text Box 52"/>
              <p:cNvSpPr txBox="1">
                <a:spLocks noChangeArrowheads="1"/>
              </p:cNvSpPr>
              <p:nvPr/>
            </p:nvSpPr>
            <p:spPr bwMode="auto">
              <a:xfrm>
                <a:off x="2062" y="3293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2000">
                    <a:latin typeface="Arial" pitchFamily="34" charset="0"/>
                  </a:rPr>
                  <a:t>1</a:t>
                </a:r>
              </a:p>
            </p:txBody>
          </p:sp>
        </p:grpSp>
        <p:grpSp>
          <p:nvGrpSpPr>
            <p:cNvPr id="13365" name="Group 53"/>
            <p:cNvGrpSpPr>
              <a:grpSpLocks/>
            </p:cNvGrpSpPr>
            <p:nvPr/>
          </p:nvGrpSpPr>
          <p:grpSpPr bwMode="auto">
            <a:xfrm>
              <a:off x="1265" y="3276"/>
              <a:ext cx="203" cy="257"/>
              <a:chOff x="1265" y="3276"/>
              <a:chExt cx="203" cy="257"/>
            </a:xfrm>
          </p:grpSpPr>
          <p:sp>
            <p:nvSpPr>
              <p:cNvPr id="13366" name="Rectangle 54"/>
              <p:cNvSpPr>
                <a:spLocks noChangeArrowheads="1"/>
              </p:cNvSpPr>
              <p:nvPr/>
            </p:nvSpPr>
            <p:spPr bwMode="auto">
              <a:xfrm>
                <a:off x="1277" y="3276"/>
                <a:ext cx="191" cy="239"/>
              </a:xfrm>
              <a:prstGeom prst="rect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Text Box 55"/>
              <p:cNvSpPr txBox="1">
                <a:spLocks noChangeArrowheads="1"/>
              </p:cNvSpPr>
              <p:nvPr/>
            </p:nvSpPr>
            <p:spPr bwMode="auto">
              <a:xfrm>
                <a:off x="1265" y="3283"/>
                <a:ext cx="2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2000">
                    <a:latin typeface="Arial" pitchFamily="34" charset="0"/>
                  </a:rPr>
                  <a:t>0</a:t>
                </a:r>
              </a:p>
            </p:txBody>
          </p:sp>
        </p:grpSp>
        <p:sp>
          <p:nvSpPr>
            <p:cNvPr id="13368" name="Line 56"/>
            <p:cNvSpPr>
              <a:spLocks noChangeShapeType="1"/>
            </p:cNvSpPr>
            <p:nvPr/>
          </p:nvSpPr>
          <p:spPr bwMode="auto">
            <a:xfrm flipH="1">
              <a:off x="1329" y="3040"/>
              <a:ext cx="60" cy="2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Line 57"/>
            <p:cNvSpPr>
              <a:spLocks noChangeShapeType="1"/>
            </p:cNvSpPr>
            <p:nvPr/>
          </p:nvSpPr>
          <p:spPr bwMode="auto">
            <a:xfrm>
              <a:off x="1532" y="2978"/>
              <a:ext cx="542" cy="30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70" name="Group 58"/>
            <p:cNvGrpSpPr>
              <a:grpSpLocks/>
            </p:cNvGrpSpPr>
            <p:nvPr/>
          </p:nvGrpSpPr>
          <p:grpSpPr bwMode="auto">
            <a:xfrm>
              <a:off x="1304" y="2800"/>
              <a:ext cx="266" cy="239"/>
              <a:chOff x="1304" y="2800"/>
              <a:chExt cx="266" cy="239"/>
            </a:xfrm>
          </p:grpSpPr>
          <p:sp>
            <p:nvSpPr>
              <p:cNvPr id="13371" name="Text Box 59"/>
              <p:cNvSpPr txBox="1">
                <a:spLocks noChangeArrowheads="1"/>
              </p:cNvSpPr>
              <p:nvPr/>
            </p:nvSpPr>
            <p:spPr bwMode="auto">
              <a:xfrm>
                <a:off x="1305" y="2800"/>
                <a:ext cx="2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1800">
                    <a:latin typeface="Arial" pitchFamily="34" charset="0"/>
                  </a:rPr>
                  <a:t>x0</a:t>
                </a:r>
              </a:p>
            </p:txBody>
          </p:sp>
          <p:sp>
            <p:nvSpPr>
              <p:cNvPr id="13372" name="Oval 60"/>
              <p:cNvSpPr>
                <a:spLocks noChangeArrowheads="1"/>
              </p:cNvSpPr>
              <p:nvPr/>
            </p:nvSpPr>
            <p:spPr bwMode="auto">
              <a:xfrm>
                <a:off x="1304" y="2800"/>
                <a:ext cx="239" cy="239"/>
              </a:xfrm>
              <a:prstGeom prst="ellips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73" name="Group 61"/>
            <p:cNvGrpSpPr>
              <a:grpSpLocks/>
            </p:cNvGrpSpPr>
            <p:nvPr/>
          </p:nvGrpSpPr>
          <p:grpSpPr bwMode="auto">
            <a:xfrm>
              <a:off x="1512" y="2512"/>
              <a:ext cx="266" cy="239"/>
              <a:chOff x="1512" y="2512"/>
              <a:chExt cx="266" cy="239"/>
            </a:xfrm>
          </p:grpSpPr>
          <p:sp>
            <p:nvSpPr>
              <p:cNvPr id="13374" name="Text Box 62"/>
              <p:cNvSpPr txBox="1">
                <a:spLocks noChangeArrowheads="1"/>
              </p:cNvSpPr>
              <p:nvPr/>
            </p:nvSpPr>
            <p:spPr bwMode="auto">
              <a:xfrm>
                <a:off x="1513" y="2512"/>
                <a:ext cx="2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1800">
                    <a:latin typeface="Arial" pitchFamily="34" charset="0"/>
                  </a:rPr>
                  <a:t>x1</a:t>
                </a:r>
              </a:p>
            </p:txBody>
          </p:sp>
          <p:sp>
            <p:nvSpPr>
              <p:cNvPr id="13375" name="Oval 63"/>
              <p:cNvSpPr>
                <a:spLocks noChangeArrowheads="1"/>
              </p:cNvSpPr>
              <p:nvPr/>
            </p:nvSpPr>
            <p:spPr bwMode="auto">
              <a:xfrm>
                <a:off x="1512" y="2512"/>
                <a:ext cx="239" cy="239"/>
              </a:xfrm>
              <a:prstGeom prst="ellips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76" name="Group 64"/>
            <p:cNvGrpSpPr>
              <a:grpSpLocks/>
            </p:cNvGrpSpPr>
            <p:nvPr/>
          </p:nvGrpSpPr>
          <p:grpSpPr bwMode="auto">
            <a:xfrm>
              <a:off x="1724" y="2224"/>
              <a:ext cx="266" cy="239"/>
              <a:chOff x="1724" y="2224"/>
              <a:chExt cx="266" cy="239"/>
            </a:xfrm>
          </p:grpSpPr>
          <p:sp>
            <p:nvSpPr>
              <p:cNvPr id="13377" name="Text Box 65"/>
              <p:cNvSpPr txBox="1">
                <a:spLocks noChangeArrowheads="1"/>
              </p:cNvSpPr>
              <p:nvPr/>
            </p:nvSpPr>
            <p:spPr bwMode="auto">
              <a:xfrm>
                <a:off x="1725" y="2224"/>
                <a:ext cx="2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1800">
                    <a:latin typeface="Arial" pitchFamily="34" charset="0"/>
                  </a:rPr>
                  <a:t>x2</a:t>
                </a:r>
              </a:p>
            </p:txBody>
          </p:sp>
          <p:sp>
            <p:nvSpPr>
              <p:cNvPr id="13378" name="Oval 66"/>
              <p:cNvSpPr>
                <a:spLocks noChangeArrowheads="1"/>
              </p:cNvSpPr>
              <p:nvPr/>
            </p:nvSpPr>
            <p:spPr bwMode="auto">
              <a:xfrm>
                <a:off x="1724" y="2224"/>
                <a:ext cx="239" cy="239"/>
              </a:xfrm>
              <a:prstGeom prst="ellips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79" name="Group 67"/>
            <p:cNvGrpSpPr>
              <a:grpSpLocks/>
            </p:cNvGrpSpPr>
            <p:nvPr/>
          </p:nvGrpSpPr>
          <p:grpSpPr bwMode="auto">
            <a:xfrm>
              <a:off x="1944" y="1936"/>
              <a:ext cx="266" cy="239"/>
              <a:chOff x="1944" y="1936"/>
              <a:chExt cx="266" cy="239"/>
            </a:xfrm>
          </p:grpSpPr>
          <p:sp>
            <p:nvSpPr>
              <p:cNvPr id="13380" name="Text Box 68"/>
              <p:cNvSpPr txBox="1">
                <a:spLocks noChangeArrowheads="1"/>
              </p:cNvSpPr>
              <p:nvPr/>
            </p:nvSpPr>
            <p:spPr bwMode="auto">
              <a:xfrm>
                <a:off x="1945" y="1936"/>
                <a:ext cx="2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1800">
                    <a:latin typeface="Arial" pitchFamily="34" charset="0"/>
                  </a:rPr>
                  <a:t>y0</a:t>
                </a:r>
              </a:p>
            </p:txBody>
          </p:sp>
          <p:sp>
            <p:nvSpPr>
              <p:cNvPr id="13381" name="Oval 69"/>
              <p:cNvSpPr>
                <a:spLocks noChangeArrowheads="1"/>
              </p:cNvSpPr>
              <p:nvPr/>
            </p:nvSpPr>
            <p:spPr bwMode="auto">
              <a:xfrm>
                <a:off x="1944" y="1936"/>
                <a:ext cx="239" cy="239"/>
              </a:xfrm>
              <a:prstGeom prst="ellips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82" name="Group 70"/>
            <p:cNvGrpSpPr>
              <a:grpSpLocks/>
            </p:cNvGrpSpPr>
            <p:nvPr/>
          </p:nvGrpSpPr>
          <p:grpSpPr bwMode="auto">
            <a:xfrm>
              <a:off x="2136" y="1648"/>
              <a:ext cx="266" cy="239"/>
              <a:chOff x="2136" y="1648"/>
              <a:chExt cx="266" cy="239"/>
            </a:xfrm>
          </p:grpSpPr>
          <p:sp>
            <p:nvSpPr>
              <p:cNvPr id="13383" name="Text Box 71"/>
              <p:cNvSpPr txBox="1">
                <a:spLocks noChangeArrowheads="1"/>
              </p:cNvSpPr>
              <p:nvPr/>
            </p:nvSpPr>
            <p:spPr bwMode="auto">
              <a:xfrm>
                <a:off x="2137" y="1648"/>
                <a:ext cx="2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1800">
                    <a:latin typeface="Arial" pitchFamily="34" charset="0"/>
                  </a:rPr>
                  <a:t>y1</a:t>
                </a:r>
              </a:p>
            </p:txBody>
          </p:sp>
          <p:sp>
            <p:nvSpPr>
              <p:cNvPr id="13384" name="Oval 72"/>
              <p:cNvSpPr>
                <a:spLocks noChangeArrowheads="1"/>
              </p:cNvSpPr>
              <p:nvPr/>
            </p:nvSpPr>
            <p:spPr bwMode="auto">
              <a:xfrm>
                <a:off x="2136" y="1648"/>
                <a:ext cx="239" cy="239"/>
              </a:xfrm>
              <a:prstGeom prst="ellips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85" name="Group 73"/>
            <p:cNvGrpSpPr>
              <a:grpSpLocks/>
            </p:cNvGrpSpPr>
            <p:nvPr/>
          </p:nvGrpSpPr>
          <p:grpSpPr bwMode="auto">
            <a:xfrm>
              <a:off x="2328" y="1390"/>
              <a:ext cx="266" cy="239"/>
              <a:chOff x="2328" y="1390"/>
              <a:chExt cx="266" cy="239"/>
            </a:xfrm>
          </p:grpSpPr>
          <p:sp>
            <p:nvSpPr>
              <p:cNvPr id="13386" name="Text Box 74"/>
              <p:cNvSpPr txBox="1">
                <a:spLocks noChangeArrowheads="1"/>
              </p:cNvSpPr>
              <p:nvPr/>
            </p:nvSpPr>
            <p:spPr bwMode="auto">
              <a:xfrm>
                <a:off x="2329" y="1390"/>
                <a:ext cx="2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Bradley Hand ITC" pitchFamily="66" charset="0"/>
                    <a:ea typeface="WenQuanYi Micro Hei" charset="0"/>
                    <a:cs typeface="WenQuanYi Micro Hei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en-US" altLang="en-US" sz="1800">
                    <a:latin typeface="Arial" pitchFamily="34" charset="0"/>
                  </a:rPr>
                  <a:t>y2</a:t>
                </a:r>
              </a:p>
            </p:txBody>
          </p:sp>
          <p:sp>
            <p:nvSpPr>
              <p:cNvPr id="13387" name="Oval 75"/>
              <p:cNvSpPr>
                <a:spLocks noChangeArrowheads="1"/>
              </p:cNvSpPr>
              <p:nvPr/>
            </p:nvSpPr>
            <p:spPr bwMode="auto">
              <a:xfrm>
                <a:off x="2328" y="1390"/>
                <a:ext cx="239" cy="239"/>
              </a:xfrm>
              <a:prstGeom prst="ellips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88" name="Line 76"/>
            <p:cNvSpPr>
              <a:spLocks noChangeShapeType="1"/>
            </p:cNvSpPr>
            <p:nvPr/>
          </p:nvSpPr>
          <p:spPr bwMode="auto">
            <a:xfrm flipH="1">
              <a:off x="1490" y="2739"/>
              <a:ext cx="66" cy="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Line 77"/>
            <p:cNvSpPr>
              <a:spLocks noChangeShapeType="1"/>
            </p:cNvSpPr>
            <p:nvPr/>
          </p:nvSpPr>
          <p:spPr bwMode="auto">
            <a:xfrm flipH="1">
              <a:off x="1684" y="2463"/>
              <a:ext cx="66" cy="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Line 78"/>
            <p:cNvSpPr>
              <a:spLocks noChangeShapeType="1"/>
            </p:cNvSpPr>
            <p:nvPr/>
          </p:nvSpPr>
          <p:spPr bwMode="auto">
            <a:xfrm flipH="1">
              <a:off x="1910" y="2167"/>
              <a:ext cx="66" cy="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Line 79"/>
            <p:cNvSpPr>
              <a:spLocks noChangeShapeType="1"/>
            </p:cNvSpPr>
            <p:nvPr/>
          </p:nvSpPr>
          <p:spPr bwMode="auto">
            <a:xfrm flipH="1">
              <a:off x="2123" y="1894"/>
              <a:ext cx="66" cy="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Line 80"/>
            <p:cNvSpPr>
              <a:spLocks noChangeShapeType="1"/>
            </p:cNvSpPr>
            <p:nvPr/>
          </p:nvSpPr>
          <p:spPr bwMode="auto">
            <a:xfrm flipH="1">
              <a:off x="2321" y="1600"/>
              <a:ext cx="66" cy="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Line 81"/>
            <p:cNvSpPr>
              <a:spLocks noChangeShapeType="1"/>
            </p:cNvSpPr>
            <p:nvPr/>
          </p:nvSpPr>
          <p:spPr bwMode="auto">
            <a:xfrm>
              <a:off x="1710" y="2704"/>
              <a:ext cx="401" cy="56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82"/>
            <p:cNvSpPr>
              <a:spLocks noChangeShapeType="1"/>
            </p:cNvSpPr>
            <p:nvPr/>
          </p:nvSpPr>
          <p:spPr bwMode="auto">
            <a:xfrm>
              <a:off x="1908" y="2452"/>
              <a:ext cx="239" cy="80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Line 83"/>
            <p:cNvSpPr>
              <a:spLocks noChangeShapeType="1"/>
            </p:cNvSpPr>
            <p:nvPr/>
          </p:nvSpPr>
          <p:spPr bwMode="auto">
            <a:xfrm>
              <a:off x="2118" y="2164"/>
              <a:ext cx="71" cy="110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84"/>
            <p:cNvSpPr>
              <a:spLocks noChangeShapeType="1"/>
            </p:cNvSpPr>
            <p:nvPr/>
          </p:nvSpPr>
          <p:spPr bwMode="auto">
            <a:xfrm flipH="1">
              <a:off x="2231" y="1870"/>
              <a:ext cx="79" cy="140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Line 85"/>
            <p:cNvSpPr>
              <a:spLocks noChangeShapeType="1"/>
            </p:cNvSpPr>
            <p:nvPr/>
          </p:nvSpPr>
          <p:spPr bwMode="auto">
            <a:xfrm flipH="1">
              <a:off x="2273" y="1600"/>
              <a:ext cx="241" cy="169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Text Box 86"/>
            <p:cNvSpPr txBox="1">
              <a:spLocks noChangeArrowheads="1"/>
            </p:cNvSpPr>
            <p:nvPr/>
          </p:nvSpPr>
          <p:spPr bwMode="auto">
            <a:xfrm>
              <a:off x="1611" y="2843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>
                  <a:latin typeface="Arial" pitchFamily="34" charset="0"/>
                </a:rPr>
                <a:t>1</a:t>
              </a:r>
            </a:p>
          </p:txBody>
        </p:sp>
        <p:sp>
          <p:nvSpPr>
            <p:cNvPr id="13399" name="Text Box 87"/>
            <p:cNvSpPr txBox="1">
              <a:spLocks noChangeArrowheads="1"/>
            </p:cNvSpPr>
            <p:nvPr/>
          </p:nvSpPr>
          <p:spPr bwMode="auto">
            <a:xfrm>
              <a:off x="1773" y="2657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>
                  <a:latin typeface="Arial" pitchFamily="34" charset="0"/>
                </a:rPr>
                <a:t>2</a:t>
              </a:r>
            </a:p>
          </p:txBody>
        </p:sp>
        <p:sp>
          <p:nvSpPr>
            <p:cNvPr id="13400" name="Text Box 88"/>
            <p:cNvSpPr txBox="1">
              <a:spLocks noChangeArrowheads="1"/>
            </p:cNvSpPr>
            <p:nvPr/>
          </p:nvSpPr>
          <p:spPr bwMode="auto">
            <a:xfrm>
              <a:off x="1923" y="2417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>
                  <a:latin typeface="Arial" pitchFamily="34" charset="0"/>
                </a:rPr>
                <a:t>4</a:t>
              </a:r>
            </a:p>
          </p:txBody>
        </p:sp>
        <p:sp>
          <p:nvSpPr>
            <p:cNvPr id="13401" name="Text Box 89"/>
            <p:cNvSpPr txBox="1">
              <a:spLocks noChangeArrowheads="1"/>
            </p:cNvSpPr>
            <p:nvPr/>
          </p:nvSpPr>
          <p:spPr bwMode="auto">
            <a:xfrm>
              <a:off x="2283" y="1937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>
                  <a:latin typeface="Arial" pitchFamily="34" charset="0"/>
                </a:rPr>
                <a:t>2</a:t>
              </a:r>
            </a:p>
          </p:txBody>
        </p:sp>
        <p:sp>
          <p:nvSpPr>
            <p:cNvPr id="13402" name="Text Box 90"/>
            <p:cNvSpPr txBox="1">
              <a:spLocks noChangeArrowheads="1"/>
            </p:cNvSpPr>
            <p:nvPr/>
          </p:nvSpPr>
          <p:spPr bwMode="auto">
            <a:xfrm>
              <a:off x="2445" y="1769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>
                  <a:latin typeface="Arial" pitchFamily="34" charset="0"/>
                </a:rPr>
                <a:t>4</a:t>
              </a:r>
            </a:p>
          </p:txBody>
        </p:sp>
        <p:sp>
          <p:nvSpPr>
            <p:cNvPr id="13403" name="Text Box 91"/>
            <p:cNvSpPr txBox="1">
              <a:spLocks noChangeArrowheads="1"/>
            </p:cNvSpPr>
            <p:nvPr/>
          </p:nvSpPr>
          <p:spPr bwMode="auto">
            <a:xfrm>
              <a:off x="2085" y="2171"/>
              <a:ext cx="2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Bradley Hand ITC" pitchFamily="66" charset="0"/>
                  <a:ea typeface="WenQuanYi Micro Hei" charset="0"/>
                  <a:cs typeface="WenQuanYi Micro Hei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2000">
                  <a:latin typeface="Arial" pitchFamily="34" charset="0"/>
                </a:rPr>
                <a:t>1</a:t>
              </a:r>
            </a:p>
          </p:txBody>
        </p:sp>
      </p:grpSp>
      <p:sp>
        <p:nvSpPr>
          <p:cNvPr id="13405" name="Text Box 93"/>
          <p:cNvSpPr txBox="1">
            <a:spLocks noChangeArrowheads="1"/>
          </p:cNvSpPr>
          <p:nvPr/>
        </p:nvSpPr>
        <p:spPr bwMode="auto">
          <a:xfrm>
            <a:off x="1560513" y="2266950"/>
            <a:ext cx="77166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i="1" dirty="0">
                <a:solidFill>
                  <a:srgbClr val="0070C0"/>
                </a:solidFill>
                <a:latin typeface="Arial" pitchFamily="34" charset="0"/>
              </a:rPr>
              <a:t>X+Y</a:t>
            </a:r>
          </a:p>
        </p:txBody>
      </p:sp>
      <p:sp>
        <p:nvSpPr>
          <p:cNvPr id="13406" name="Text Box 94"/>
          <p:cNvSpPr txBox="1">
            <a:spLocks noChangeArrowheads="1"/>
          </p:cNvSpPr>
          <p:nvPr/>
        </p:nvSpPr>
        <p:spPr bwMode="auto">
          <a:xfrm>
            <a:off x="5230813" y="2254250"/>
            <a:ext cx="6715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radley Hand ITC" pitchFamily="66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i="1" dirty="0">
                <a:solidFill>
                  <a:srgbClr val="0070C0"/>
                </a:solidFill>
                <a:latin typeface="Arial" pitchFamily="34" charset="0"/>
              </a:rPr>
              <a:t>X Y</a:t>
            </a:r>
          </a:p>
        </p:txBody>
      </p:sp>
      <p:sp>
        <p:nvSpPr>
          <p:cNvPr id="93" name="Date Placeholder 3"/>
          <p:cNvSpPr txBox="1">
            <a:spLocks/>
          </p:cNvSpPr>
          <p:nvPr/>
        </p:nvSpPr>
        <p:spPr>
          <a:xfrm>
            <a:off x="609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ICCD 2015 </a:t>
            </a:r>
            <a:endParaRPr lang="en-US" dirty="0"/>
          </a:p>
        </p:txBody>
      </p:sp>
      <p:sp>
        <p:nvSpPr>
          <p:cNvPr id="95" name="Footer Placeholder 4"/>
          <p:cNvSpPr txBox="1">
            <a:spLocks/>
          </p:cNvSpPr>
          <p:nvPr/>
        </p:nvSpPr>
        <p:spPr>
          <a:xfrm>
            <a:off x="32766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Arithmetic Verification - Tutorial </a:t>
            </a:r>
            <a:endParaRPr lang="en-US" dirty="0"/>
          </a:p>
        </p:txBody>
      </p:sp>
      <p:sp>
        <p:nvSpPr>
          <p:cNvPr id="96" name="Slide Number Placeholder 5"/>
          <p:cNvSpPr txBox="1">
            <a:spLocks/>
          </p:cNvSpPr>
          <p:nvPr/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969CD-7246-41F0-B554-CD5FD022FE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6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dirty="0" smtClean="0"/>
              <a:t>Taylor Expansion Diagram (TED)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305800" cy="4495799"/>
          </a:xfrm>
        </p:spPr>
        <p:txBody>
          <a:bodyPr>
            <a:noAutofit/>
          </a:bodyPr>
          <a:lstStyle/>
          <a:p>
            <a:r>
              <a:rPr lang="en-US" sz="2400" dirty="0" smtClean="0"/>
              <a:t>Canonical representation of multi-variate polynomials of arbitrary degree  </a:t>
            </a:r>
            <a:r>
              <a:rPr lang="en-US" sz="1600" dirty="0">
                <a:solidFill>
                  <a:srgbClr val="0070C0"/>
                </a:solidFill>
                <a:latin typeface="Arial"/>
              </a:rPr>
              <a:t>[</a:t>
            </a:r>
            <a:r>
              <a:rPr lang="en-US" sz="1600" dirty="0" smtClean="0">
                <a:solidFill>
                  <a:srgbClr val="0070C0"/>
                </a:solidFill>
                <a:latin typeface="Arial"/>
              </a:rPr>
              <a:t>Ciesielski-TComp’06</a:t>
            </a:r>
            <a:r>
              <a:rPr lang="en-US" sz="1600" dirty="0">
                <a:solidFill>
                  <a:srgbClr val="0070C0"/>
                </a:solidFill>
                <a:latin typeface="Arial"/>
              </a:rPr>
              <a:t>]</a:t>
            </a:r>
            <a:endParaRPr lang="en-US" sz="2400" dirty="0"/>
          </a:p>
          <a:p>
            <a:pPr lvl="1"/>
            <a:r>
              <a:rPr lang="en-US" sz="2400" i="1" dirty="0" smtClean="0"/>
              <a:t>f</a:t>
            </a:r>
            <a:r>
              <a:rPr lang="en-US" sz="2400" dirty="0"/>
              <a:t>: </a:t>
            </a:r>
            <a:r>
              <a:rPr lang="en-US" sz="2400" i="1" dirty="0"/>
              <a:t>Integer</a:t>
            </a:r>
            <a:r>
              <a:rPr lang="en-US" sz="2400" dirty="0"/>
              <a:t> 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 smtClean="0"/>
              <a:t>Integer</a:t>
            </a:r>
          </a:p>
          <a:p>
            <a:pPr lvl="1"/>
            <a:r>
              <a:rPr lang="en-US" sz="2400" dirty="0" smtClean="0"/>
              <a:t>More </a:t>
            </a:r>
            <a:r>
              <a:rPr lang="en-US" sz="2400" i="1" dirty="0" smtClean="0"/>
              <a:t>word-level</a:t>
            </a:r>
            <a:r>
              <a:rPr lang="en-US" sz="2400" dirty="0" smtClean="0"/>
              <a:t> than BMD</a:t>
            </a:r>
            <a:endParaRPr lang="en-US" sz="2400" dirty="0"/>
          </a:p>
          <a:p>
            <a:pPr lvl="1"/>
            <a:r>
              <a:rPr lang="en-US" sz="2400" dirty="0" smtClean="0"/>
              <a:t>When input are Boolean: TED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dirty="0" smtClean="0"/>
              <a:t> BMD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TED is </a:t>
            </a:r>
            <a:r>
              <a:rPr lang="en-US" sz="2400" i="1" dirty="0" smtClean="0"/>
              <a:t>not</a:t>
            </a:r>
            <a:r>
              <a:rPr lang="en-US" sz="2400" dirty="0" smtClean="0"/>
              <a:t> a decision diagram</a:t>
            </a:r>
          </a:p>
          <a:p>
            <a:pPr marL="1028700" lvl="1" indent="-342900" algn="just">
              <a:lnSpc>
                <a:spcPts val="2600"/>
              </a:lnSpc>
            </a:pPr>
            <a:r>
              <a:rPr lang="en-US" sz="2400" dirty="0"/>
              <a:t>C</a:t>
            </a:r>
            <a:r>
              <a:rPr lang="en-US" sz="2400" dirty="0" smtClean="0"/>
              <a:t>annot </a:t>
            </a:r>
            <a:r>
              <a:rPr lang="en-US" sz="2400" dirty="0"/>
              <a:t>solve </a:t>
            </a:r>
            <a:r>
              <a:rPr lang="en-US" sz="2400" dirty="0" smtClean="0"/>
              <a:t>SAT</a:t>
            </a:r>
          </a:p>
          <a:p>
            <a:pPr marL="1028700" lvl="1" indent="-342900" algn="just">
              <a:lnSpc>
                <a:spcPts val="2600"/>
              </a:lnSpc>
            </a:pPr>
            <a:r>
              <a:rPr lang="en-US" sz="2400" dirty="0"/>
              <a:t>T</a:t>
            </a:r>
            <a:r>
              <a:rPr lang="en-US" sz="2400" dirty="0" smtClean="0"/>
              <a:t>oo </a:t>
            </a:r>
            <a:r>
              <a:rPr lang="en-US" sz="2400" dirty="0"/>
              <a:t>high-grain</a:t>
            </a:r>
          </a:p>
          <a:p>
            <a:pPr marL="1028700" lvl="1" indent="-342900" algn="just">
              <a:lnSpc>
                <a:spcPts val="2600"/>
              </a:lnSpc>
            </a:pPr>
            <a:r>
              <a:rPr lang="en-US" sz="2400" dirty="0"/>
              <a:t>C</a:t>
            </a:r>
            <a:r>
              <a:rPr lang="en-US" sz="2400" dirty="0" smtClean="0"/>
              <a:t>annot </a:t>
            </a:r>
            <a:r>
              <a:rPr lang="en-US" sz="2400" dirty="0"/>
              <a:t>express output bits as </a:t>
            </a:r>
            <a:endParaRPr lang="en-US" sz="2400" dirty="0" smtClean="0"/>
          </a:p>
          <a:p>
            <a:pPr marL="685800" lvl="1" indent="0" algn="just">
              <a:lnSpc>
                <a:spcPts val="2600"/>
              </a:lnSpc>
              <a:buNone/>
            </a:pPr>
            <a:r>
              <a:rPr lang="en-US" sz="2400" dirty="0"/>
              <a:t>	 </a:t>
            </a:r>
            <a:r>
              <a:rPr lang="en-US" sz="2400" dirty="0" smtClean="0"/>
              <a:t> function </a:t>
            </a:r>
            <a:r>
              <a:rPr lang="en-US" sz="2400" dirty="0"/>
              <a:t>of word-level inputs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8" name="Group 138"/>
          <p:cNvGrpSpPr>
            <a:grpSpLocks/>
          </p:cNvGrpSpPr>
          <p:nvPr/>
        </p:nvGrpSpPr>
        <p:grpSpPr bwMode="auto">
          <a:xfrm>
            <a:off x="6919913" y="1817640"/>
            <a:ext cx="1495425" cy="2233613"/>
            <a:chOff x="1463" y="2090"/>
            <a:chExt cx="942" cy="1407"/>
          </a:xfrm>
        </p:grpSpPr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1463" y="2090"/>
              <a:ext cx="4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 dirty="0">
                  <a:solidFill>
                    <a:schemeClr val="tx2"/>
                  </a:solidFill>
                </a:rPr>
                <a:t>X + Y</a:t>
              </a:r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8" y="2206"/>
              <a:ext cx="647" cy="1291"/>
              <a:chOff x="2166" y="2058"/>
              <a:chExt cx="647" cy="1291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08" y="3078"/>
                <a:ext cx="205" cy="257"/>
                <a:chOff x="624" y="2585"/>
                <a:chExt cx="205" cy="257"/>
              </a:xfrm>
            </p:grpSpPr>
            <p:sp>
              <p:nvSpPr>
                <p:cNvPr id="25" name="Rectangle 54"/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624" y="259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1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2186" y="3092"/>
                <a:ext cx="205" cy="257"/>
                <a:chOff x="288" y="2585"/>
                <a:chExt cx="205" cy="257"/>
              </a:xfrm>
            </p:grpSpPr>
            <p:sp>
              <p:nvSpPr>
                <p:cNvPr id="23" name="Rectangle 57"/>
                <p:cNvSpPr>
                  <a:spLocks noChangeArrowheads="1"/>
                </p:cNvSpPr>
                <p:nvPr/>
              </p:nvSpPr>
              <p:spPr bwMode="auto">
                <a:xfrm>
                  <a:off x="301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88" y="259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0</a:t>
                  </a:r>
                </a:p>
              </p:txBody>
            </p:sp>
          </p:grpSp>
          <p:sp>
            <p:nvSpPr>
              <p:cNvPr id="13" name="Line 59"/>
              <p:cNvSpPr>
                <a:spLocks noChangeShapeType="1"/>
              </p:cNvSpPr>
              <p:nvPr/>
            </p:nvSpPr>
            <p:spPr bwMode="auto">
              <a:xfrm>
                <a:off x="2536" y="2298"/>
                <a:ext cx="201" cy="7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60"/>
              <p:cNvSpPr>
                <a:spLocks noChangeShapeType="1"/>
              </p:cNvSpPr>
              <p:nvPr/>
            </p:nvSpPr>
            <p:spPr bwMode="auto">
              <a:xfrm>
                <a:off x="2270" y="2736"/>
                <a:ext cx="6" cy="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61"/>
              <p:cNvSpPr>
                <a:spLocks noChangeShapeType="1"/>
              </p:cNvSpPr>
              <p:nvPr/>
            </p:nvSpPr>
            <p:spPr bwMode="auto">
              <a:xfrm>
                <a:off x="2379" y="2718"/>
                <a:ext cx="315" cy="3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62"/>
              <p:cNvGrpSpPr>
                <a:grpSpLocks/>
              </p:cNvGrpSpPr>
              <p:nvPr/>
            </p:nvGrpSpPr>
            <p:grpSpPr bwMode="auto">
              <a:xfrm>
                <a:off x="2166" y="2506"/>
                <a:ext cx="240" cy="240"/>
                <a:chOff x="2304" y="2592"/>
                <a:chExt cx="240" cy="240"/>
              </a:xfrm>
            </p:grpSpPr>
            <p:sp>
              <p:nvSpPr>
                <p:cNvPr id="2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332" y="2592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X</a:t>
                  </a:r>
                </a:p>
              </p:txBody>
            </p:sp>
            <p:sp>
              <p:nvSpPr>
                <p:cNvPr id="22" name="Oval 64"/>
                <p:cNvSpPr>
                  <a:spLocks noChangeArrowheads="1"/>
                </p:cNvSpPr>
                <p:nvPr/>
              </p:nvSpPr>
              <p:spPr bwMode="auto">
                <a:xfrm>
                  <a:off x="2304" y="2592"/>
                  <a:ext cx="240" cy="2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65"/>
              <p:cNvGrpSpPr>
                <a:grpSpLocks/>
              </p:cNvGrpSpPr>
              <p:nvPr/>
            </p:nvGrpSpPr>
            <p:grpSpPr bwMode="auto">
              <a:xfrm>
                <a:off x="2376" y="2058"/>
                <a:ext cx="240" cy="240"/>
                <a:chOff x="2304" y="2592"/>
                <a:chExt cx="240" cy="240"/>
              </a:xfrm>
            </p:grpSpPr>
            <p:sp>
              <p:nvSpPr>
                <p:cNvPr id="19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332" y="2592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Y</a:t>
                  </a:r>
                </a:p>
              </p:txBody>
            </p:sp>
            <p:sp>
              <p:nvSpPr>
                <p:cNvPr id="20" name="Oval 67"/>
                <p:cNvSpPr>
                  <a:spLocks noChangeArrowheads="1"/>
                </p:cNvSpPr>
                <p:nvPr/>
              </p:nvSpPr>
              <p:spPr bwMode="auto">
                <a:xfrm>
                  <a:off x="2304" y="2592"/>
                  <a:ext cx="240" cy="2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Line 68"/>
              <p:cNvSpPr>
                <a:spLocks noChangeShapeType="1"/>
              </p:cNvSpPr>
              <p:nvPr/>
            </p:nvSpPr>
            <p:spPr bwMode="auto">
              <a:xfrm flipH="1">
                <a:off x="2330" y="2292"/>
                <a:ext cx="108" cy="2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137"/>
          <p:cNvGrpSpPr>
            <a:grpSpLocks/>
          </p:cNvGrpSpPr>
          <p:nvPr/>
        </p:nvGrpSpPr>
        <p:grpSpPr bwMode="auto">
          <a:xfrm>
            <a:off x="5383211" y="3771351"/>
            <a:ext cx="1397000" cy="2092325"/>
            <a:chOff x="4400" y="1989"/>
            <a:chExt cx="880" cy="1318"/>
          </a:xfrm>
        </p:grpSpPr>
        <p:sp>
          <p:nvSpPr>
            <p:cNvPr id="28" name="Text Box 71"/>
            <p:cNvSpPr txBox="1">
              <a:spLocks noChangeArrowheads="1"/>
            </p:cNvSpPr>
            <p:nvPr/>
          </p:nvSpPr>
          <p:spPr bwMode="auto">
            <a:xfrm>
              <a:off x="4400" y="1989"/>
              <a:ext cx="3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 dirty="0" smtClean="0">
                  <a:solidFill>
                    <a:schemeClr val="tx2"/>
                  </a:solidFill>
                </a:rPr>
                <a:t>X</a:t>
              </a:r>
              <a:r>
                <a:rPr lang="en-US" altLang="en-US" sz="2000" i="1" dirty="0" smtClean="0">
                  <a:solidFill>
                    <a:schemeClr val="tx2"/>
                  </a:solidFill>
                  <a:sym typeface="Symbol"/>
                </a:rPr>
                <a:t> </a:t>
              </a:r>
              <a:r>
                <a:rPr lang="en-US" altLang="en-US" sz="2000" i="1" dirty="0" smtClean="0">
                  <a:solidFill>
                    <a:schemeClr val="tx2"/>
                  </a:solidFill>
                </a:rPr>
                <a:t>Y</a:t>
              </a:r>
              <a:endParaRPr lang="en-US" altLang="en-US" sz="2000" i="1" dirty="0">
                <a:solidFill>
                  <a:schemeClr val="tx2"/>
                </a:solidFill>
              </a:endParaRPr>
            </a:p>
          </p:txBody>
        </p:sp>
        <p:grpSp>
          <p:nvGrpSpPr>
            <p:cNvPr id="29" name="Group 73"/>
            <p:cNvGrpSpPr>
              <a:grpSpLocks/>
            </p:cNvGrpSpPr>
            <p:nvPr/>
          </p:nvGrpSpPr>
          <p:grpSpPr bwMode="auto">
            <a:xfrm>
              <a:off x="4653" y="2016"/>
              <a:ext cx="627" cy="1291"/>
              <a:chOff x="4838" y="2232"/>
              <a:chExt cx="627" cy="1291"/>
            </a:xfrm>
          </p:grpSpPr>
          <p:grpSp>
            <p:nvGrpSpPr>
              <p:cNvPr id="30" name="Group 74"/>
              <p:cNvGrpSpPr>
                <a:grpSpLocks/>
              </p:cNvGrpSpPr>
              <p:nvPr/>
            </p:nvGrpSpPr>
            <p:grpSpPr bwMode="auto">
              <a:xfrm>
                <a:off x="5260" y="3252"/>
                <a:ext cx="205" cy="257"/>
                <a:chOff x="624" y="2585"/>
                <a:chExt cx="205" cy="257"/>
              </a:xfrm>
            </p:grpSpPr>
            <p:sp>
              <p:nvSpPr>
                <p:cNvPr id="44" name="Rectangle 75"/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624" y="259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1</a:t>
                  </a:r>
                </a:p>
              </p:txBody>
            </p:sp>
          </p:grpSp>
          <p:grpSp>
            <p:nvGrpSpPr>
              <p:cNvPr id="31" name="Group 77"/>
              <p:cNvGrpSpPr>
                <a:grpSpLocks/>
              </p:cNvGrpSpPr>
              <p:nvPr/>
            </p:nvGrpSpPr>
            <p:grpSpPr bwMode="auto">
              <a:xfrm>
                <a:off x="4838" y="3266"/>
                <a:ext cx="205" cy="257"/>
                <a:chOff x="288" y="2585"/>
                <a:chExt cx="205" cy="257"/>
              </a:xfrm>
            </p:grpSpPr>
            <p:sp>
              <p:nvSpPr>
                <p:cNvPr id="42" name="Rectangle 78"/>
                <p:cNvSpPr>
                  <a:spLocks noChangeArrowheads="1"/>
                </p:cNvSpPr>
                <p:nvPr/>
              </p:nvSpPr>
              <p:spPr bwMode="auto">
                <a:xfrm>
                  <a:off x="301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88" y="259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0</a:t>
                  </a:r>
                </a:p>
              </p:txBody>
            </p:sp>
          </p:grpSp>
          <p:sp>
            <p:nvSpPr>
              <p:cNvPr id="32" name="Line 80"/>
              <p:cNvSpPr>
                <a:spLocks noChangeShapeType="1"/>
              </p:cNvSpPr>
              <p:nvPr/>
            </p:nvSpPr>
            <p:spPr bwMode="auto">
              <a:xfrm flipH="1">
                <a:off x="4980" y="2931"/>
                <a:ext cx="249" cy="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Line 81"/>
              <p:cNvSpPr>
                <a:spLocks noChangeShapeType="1"/>
              </p:cNvSpPr>
              <p:nvPr/>
            </p:nvSpPr>
            <p:spPr bwMode="auto">
              <a:xfrm>
                <a:off x="5188" y="2472"/>
                <a:ext cx="81" cy="2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Line 82"/>
              <p:cNvSpPr>
                <a:spLocks noChangeShapeType="1"/>
              </p:cNvSpPr>
              <p:nvPr/>
            </p:nvSpPr>
            <p:spPr bwMode="auto">
              <a:xfrm flipH="1">
                <a:off x="4928" y="2466"/>
                <a:ext cx="174" cy="7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Line 83"/>
              <p:cNvSpPr>
                <a:spLocks noChangeShapeType="1"/>
              </p:cNvSpPr>
              <p:nvPr/>
            </p:nvSpPr>
            <p:spPr bwMode="auto">
              <a:xfrm>
                <a:off x="5307" y="2934"/>
                <a:ext cx="69" cy="3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" name="Group 84"/>
              <p:cNvGrpSpPr>
                <a:grpSpLocks/>
              </p:cNvGrpSpPr>
              <p:nvPr/>
            </p:nvGrpSpPr>
            <p:grpSpPr bwMode="auto">
              <a:xfrm>
                <a:off x="5172" y="2704"/>
                <a:ext cx="240" cy="240"/>
                <a:chOff x="2304" y="2592"/>
                <a:chExt cx="240" cy="240"/>
              </a:xfrm>
            </p:grpSpPr>
            <p:sp>
              <p:nvSpPr>
                <p:cNvPr id="40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2332" y="2592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X</a:t>
                  </a:r>
                </a:p>
              </p:txBody>
            </p:sp>
            <p:sp>
              <p:nvSpPr>
                <p:cNvPr id="41" name="Oval 86"/>
                <p:cNvSpPr>
                  <a:spLocks noChangeArrowheads="1"/>
                </p:cNvSpPr>
                <p:nvPr/>
              </p:nvSpPr>
              <p:spPr bwMode="auto">
                <a:xfrm>
                  <a:off x="2304" y="2592"/>
                  <a:ext cx="240" cy="2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87"/>
              <p:cNvGrpSpPr>
                <a:grpSpLocks/>
              </p:cNvGrpSpPr>
              <p:nvPr/>
            </p:nvGrpSpPr>
            <p:grpSpPr bwMode="auto">
              <a:xfrm>
                <a:off x="5028" y="2232"/>
                <a:ext cx="240" cy="240"/>
                <a:chOff x="2304" y="2592"/>
                <a:chExt cx="240" cy="240"/>
              </a:xfrm>
            </p:grpSpPr>
            <p:sp>
              <p:nvSpPr>
                <p:cNvPr id="38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2332" y="2592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Y</a:t>
                  </a:r>
                </a:p>
              </p:txBody>
            </p:sp>
            <p:sp>
              <p:nvSpPr>
                <p:cNvPr id="39" name="Oval 89"/>
                <p:cNvSpPr>
                  <a:spLocks noChangeArrowheads="1"/>
                </p:cNvSpPr>
                <p:nvPr/>
              </p:nvSpPr>
              <p:spPr bwMode="auto">
                <a:xfrm>
                  <a:off x="2304" y="2592"/>
                  <a:ext cx="240" cy="2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044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altLang="en-US" dirty="0"/>
              <a:t>TED – a few E</a:t>
            </a:r>
            <a:r>
              <a:rPr lang="en-US" altLang="en-US" dirty="0" smtClean="0"/>
              <a:t>xamples</a:t>
            </a:r>
            <a:endParaRPr lang="en-US" altLang="en-US" dirty="0"/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5200650" y="2300288"/>
            <a:ext cx="3333750" cy="3460750"/>
            <a:chOff x="3082" y="1449"/>
            <a:chExt cx="2100" cy="2180"/>
          </a:xfrm>
        </p:grpSpPr>
        <p:grpSp>
          <p:nvGrpSpPr>
            <p:cNvPr id="107525" name="Group 5"/>
            <p:cNvGrpSpPr>
              <a:grpSpLocks/>
            </p:cNvGrpSpPr>
            <p:nvPr/>
          </p:nvGrpSpPr>
          <p:grpSpPr bwMode="auto">
            <a:xfrm>
              <a:off x="4487" y="3370"/>
              <a:ext cx="246" cy="257"/>
              <a:chOff x="637" y="2585"/>
              <a:chExt cx="192" cy="257"/>
            </a:xfrm>
          </p:grpSpPr>
          <p:sp>
            <p:nvSpPr>
              <p:cNvPr id="107526" name="Rectangle 6"/>
              <p:cNvSpPr>
                <a:spLocks noChangeArrowheads="1"/>
              </p:cNvSpPr>
              <p:nvPr/>
            </p:nvSpPr>
            <p:spPr bwMode="auto">
              <a:xfrm>
                <a:off x="637" y="2585"/>
                <a:ext cx="192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527" name="Text Box 7"/>
              <p:cNvSpPr txBox="1">
                <a:spLocks noChangeArrowheads="1"/>
              </p:cNvSpPr>
              <p:nvPr/>
            </p:nvSpPr>
            <p:spPr bwMode="auto">
              <a:xfrm>
                <a:off x="646" y="2592"/>
                <a:ext cx="1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000">
                    <a:solidFill>
                      <a:schemeClr val="tx2"/>
                    </a:solidFill>
                    <a:sym typeface="Symbol" pitchFamily="18" charset="2"/>
                  </a:rPr>
                  <a:t>1</a:t>
                </a:r>
              </a:p>
            </p:txBody>
          </p:sp>
        </p:grpSp>
        <p:sp>
          <p:nvSpPr>
            <p:cNvPr id="107528" name="Line 8"/>
            <p:cNvSpPr>
              <a:spLocks noChangeShapeType="1"/>
            </p:cNvSpPr>
            <p:nvPr/>
          </p:nvSpPr>
          <p:spPr bwMode="auto">
            <a:xfrm>
              <a:off x="3732" y="3092"/>
              <a:ext cx="165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529" name="Group 9"/>
            <p:cNvGrpSpPr>
              <a:grpSpLocks/>
            </p:cNvGrpSpPr>
            <p:nvPr/>
          </p:nvGrpSpPr>
          <p:grpSpPr bwMode="auto">
            <a:xfrm>
              <a:off x="3522" y="2890"/>
              <a:ext cx="268" cy="240"/>
              <a:chOff x="1824" y="2592"/>
              <a:chExt cx="268" cy="240"/>
            </a:xfrm>
          </p:grpSpPr>
          <p:sp>
            <p:nvSpPr>
              <p:cNvPr id="107530" name="Text Box 10"/>
              <p:cNvSpPr txBox="1">
                <a:spLocks noChangeArrowheads="1"/>
              </p:cNvSpPr>
              <p:nvPr/>
            </p:nvSpPr>
            <p:spPr bwMode="auto">
              <a:xfrm>
                <a:off x="1824" y="2592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800">
                    <a:solidFill>
                      <a:schemeClr val="tx2"/>
                    </a:solidFill>
                    <a:sym typeface="Symbol" pitchFamily="18" charset="2"/>
                  </a:rPr>
                  <a:t>x0</a:t>
                </a:r>
              </a:p>
            </p:txBody>
          </p:sp>
          <p:sp>
            <p:nvSpPr>
              <p:cNvPr id="107531" name="Oval 11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532" name="Group 12"/>
            <p:cNvGrpSpPr>
              <a:grpSpLocks/>
            </p:cNvGrpSpPr>
            <p:nvPr/>
          </p:nvGrpSpPr>
          <p:grpSpPr bwMode="auto">
            <a:xfrm>
              <a:off x="3828" y="2458"/>
              <a:ext cx="268" cy="240"/>
              <a:chOff x="1824" y="2592"/>
              <a:chExt cx="268" cy="240"/>
            </a:xfrm>
          </p:grpSpPr>
          <p:sp>
            <p:nvSpPr>
              <p:cNvPr id="107533" name="Text Box 13"/>
              <p:cNvSpPr txBox="1">
                <a:spLocks noChangeArrowheads="1"/>
              </p:cNvSpPr>
              <p:nvPr/>
            </p:nvSpPr>
            <p:spPr bwMode="auto">
              <a:xfrm>
                <a:off x="1824" y="2592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800">
                    <a:solidFill>
                      <a:schemeClr val="tx2"/>
                    </a:solidFill>
                    <a:sym typeface="Symbol" pitchFamily="18" charset="2"/>
                  </a:rPr>
                  <a:t>x1</a:t>
                </a:r>
              </a:p>
            </p:txBody>
          </p:sp>
          <p:sp>
            <p:nvSpPr>
              <p:cNvPr id="107534" name="Oval 14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535" name="Group 15"/>
            <p:cNvGrpSpPr>
              <a:grpSpLocks/>
            </p:cNvGrpSpPr>
            <p:nvPr/>
          </p:nvGrpSpPr>
          <p:grpSpPr bwMode="auto">
            <a:xfrm>
              <a:off x="4162" y="2026"/>
              <a:ext cx="268" cy="240"/>
              <a:chOff x="2304" y="2592"/>
              <a:chExt cx="268" cy="240"/>
            </a:xfrm>
          </p:grpSpPr>
          <p:sp>
            <p:nvSpPr>
              <p:cNvPr id="107536" name="Text Box 16"/>
              <p:cNvSpPr txBox="1">
                <a:spLocks noChangeArrowheads="1"/>
              </p:cNvSpPr>
              <p:nvPr/>
            </p:nvSpPr>
            <p:spPr bwMode="auto">
              <a:xfrm>
                <a:off x="2304" y="2592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800">
                    <a:solidFill>
                      <a:schemeClr val="tx2"/>
                    </a:solidFill>
                    <a:sym typeface="Symbol" pitchFamily="18" charset="2"/>
                  </a:rPr>
                  <a:t>x2</a:t>
                </a:r>
              </a:p>
            </p:txBody>
          </p:sp>
          <p:sp>
            <p:nvSpPr>
              <p:cNvPr id="107537" name="Oval 17"/>
              <p:cNvSpPr>
                <a:spLocks noChangeArrowheads="1"/>
              </p:cNvSpPr>
              <p:nvPr/>
            </p:nvSpPr>
            <p:spPr bwMode="auto">
              <a:xfrm>
                <a:off x="2304" y="2592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538" name="Group 18"/>
            <p:cNvGrpSpPr>
              <a:grpSpLocks/>
            </p:cNvGrpSpPr>
            <p:nvPr/>
          </p:nvGrpSpPr>
          <p:grpSpPr bwMode="auto">
            <a:xfrm>
              <a:off x="4498" y="1552"/>
              <a:ext cx="268" cy="240"/>
              <a:chOff x="2304" y="2592"/>
              <a:chExt cx="268" cy="240"/>
            </a:xfrm>
          </p:grpSpPr>
          <p:sp>
            <p:nvSpPr>
              <p:cNvPr id="107539" name="Text Box 19"/>
              <p:cNvSpPr txBox="1">
                <a:spLocks noChangeArrowheads="1"/>
              </p:cNvSpPr>
              <p:nvPr/>
            </p:nvSpPr>
            <p:spPr bwMode="auto">
              <a:xfrm>
                <a:off x="2304" y="2592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800">
                    <a:solidFill>
                      <a:schemeClr val="tx2"/>
                    </a:solidFill>
                    <a:sym typeface="Symbol" pitchFamily="18" charset="2"/>
                  </a:rPr>
                  <a:t>x3</a:t>
                </a:r>
              </a:p>
            </p:txBody>
          </p:sp>
          <p:sp>
            <p:nvSpPr>
              <p:cNvPr id="107540" name="Oval 20"/>
              <p:cNvSpPr>
                <a:spLocks noChangeArrowheads="1"/>
              </p:cNvSpPr>
              <p:nvPr/>
            </p:nvSpPr>
            <p:spPr bwMode="auto">
              <a:xfrm>
                <a:off x="2304" y="2592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541" name="Line 21"/>
            <p:cNvSpPr>
              <a:spLocks noChangeShapeType="1"/>
            </p:cNvSpPr>
            <p:nvPr/>
          </p:nvSpPr>
          <p:spPr bwMode="auto">
            <a:xfrm flipH="1">
              <a:off x="3709" y="2685"/>
              <a:ext cx="167" cy="2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 flipH="1">
              <a:off x="4045" y="2257"/>
              <a:ext cx="149" cy="2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543" name="Line 23"/>
            <p:cNvSpPr>
              <a:spLocks noChangeShapeType="1"/>
            </p:cNvSpPr>
            <p:nvPr/>
          </p:nvSpPr>
          <p:spPr bwMode="auto">
            <a:xfrm flipH="1">
              <a:off x="4342" y="1774"/>
              <a:ext cx="227" cy="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544" name="Text Box 24"/>
            <p:cNvSpPr txBox="1">
              <a:spLocks noChangeArrowheads="1"/>
            </p:cNvSpPr>
            <p:nvPr/>
          </p:nvSpPr>
          <p:spPr bwMode="auto">
            <a:xfrm>
              <a:off x="4644" y="274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2</a:t>
              </a:r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>
              <a:off x="4986" y="23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4</a:t>
              </a:r>
            </a:p>
          </p:txBody>
        </p:sp>
        <p:sp>
          <p:nvSpPr>
            <p:cNvPr id="107546" name="Text Box 26"/>
            <p:cNvSpPr txBox="1">
              <a:spLocks noChangeArrowheads="1"/>
            </p:cNvSpPr>
            <p:nvPr/>
          </p:nvSpPr>
          <p:spPr bwMode="auto">
            <a:xfrm>
              <a:off x="4416" y="306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grpSp>
          <p:nvGrpSpPr>
            <p:cNvPr id="107547" name="Group 27"/>
            <p:cNvGrpSpPr>
              <a:grpSpLocks/>
            </p:cNvGrpSpPr>
            <p:nvPr/>
          </p:nvGrpSpPr>
          <p:grpSpPr bwMode="auto">
            <a:xfrm>
              <a:off x="3791" y="3372"/>
              <a:ext cx="220" cy="257"/>
              <a:chOff x="301" y="2585"/>
              <a:chExt cx="192" cy="257"/>
            </a:xfrm>
          </p:grpSpPr>
          <p:sp>
            <p:nvSpPr>
              <p:cNvPr id="107548" name="Rectangle 28"/>
              <p:cNvSpPr>
                <a:spLocks noChangeArrowheads="1"/>
              </p:cNvSpPr>
              <p:nvPr/>
            </p:nvSpPr>
            <p:spPr bwMode="auto">
              <a:xfrm>
                <a:off x="301" y="2585"/>
                <a:ext cx="192" cy="24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549" name="Text Box 29"/>
              <p:cNvSpPr txBox="1">
                <a:spLocks noChangeArrowheads="1"/>
              </p:cNvSpPr>
              <p:nvPr/>
            </p:nvSpPr>
            <p:spPr bwMode="auto">
              <a:xfrm>
                <a:off x="301" y="2592"/>
                <a:ext cx="17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000">
                    <a:solidFill>
                      <a:schemeClr val="tx2"/>
                    </a:solidFill>
                    <a:sym typeface="Symbol" pitchFamily="18" charset="2"/>
                  </a:rPr>
                  <a:t>0</a:t>
                </a:r>
              </a:p>
            </p:txBody>
          </p:sp>
        </p:grpSp>
        <p:sp>
          <p:nvSpPr>
            <p:cNvPr id="107550" name="Freeform 30"/>
            <p:cNvSpPr>
              <a:spLocks/>
            </p:cNvSpPr>
            <p:nvPr/>
          </p:nvSpPr>
          <p:spPr bwMode="auto">
            <a:xfrm>
              <a:off x="3618" y="3132"/>
              <a:ext cx="192" cy="246"/>
            </a:xfrm>
            <a:custGeom>
              <a:avLst/>
              <a:gdLst>
                <a:gd name="T0" fmla="*/ 0 w 138"/>
                <a:gd name="T1" fmla="*/ 0 h 246"/>
                <a:gd name="T2" fmla="*/ 30 w 138"/>
                <a:gd name="T3" fmla="*/ 144 h 246"/>
                <a:gd name="T4" fmla="*/ 138 w 138"/>
                <a:gd name="T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246">
                  <a:moveTo>
                    <a:pt x="0" y="0"/>
                  </a:moveTo>
                  <a:cubicBezTo>
                    <a:pt x="3" y="51"/>
                    <a:pt x="7" y="103"/>
                    <a:pt x="30" y="144"/>
                  </a:cubicBezTo>
                  <a:cubicBezTo>
                    <a:pt x="53" y="185"/>
                    <a:pt x="120" y="230"/>
                    <a:pt x="138" y="24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551" name="Group 31"/>
            <p:cNvGrpSpPr>
              <a:grpSpLocks/>
            </p:cNvGrpSpPr>
            <p:nvPr/>
          </p:nvGrpSpPr>
          <p:grpSpPr bwMode="auto">
            <a:xfrm>
              <a:off x="3082" y="3026"/>
              <a:ext cx="458" cy="286"/>
              <a:chOff x="376" y="2600"/>
              <a:chExt cx="458" cy="286"/>
            </a:xfrm>
          </p:grpSpPr>
          <p:grpSp>
            <p:nvGrpSpPr>
              <p:cNvPr id="107552" name="Group 32"/>
              <p:cNvGrpSpPr>
                <a:grpSpLocks/>
              </p:cNvGrpSpPr>
              <p:nvPr/>
            </p:nvGrpSpPr>
            <p:grpSpPr bwMode="auto">
              <a:xfrm>
                <a:off x="376" y="2630"/>
                <a:ext cx="205" cy="256"/>
                <a:chOff x="288" y="2585"/>
                <a:chExt cx="205" cy="282"/>
              </a:xfrm>
            </p:grpSpPr>
            <p:sp>
              <p:nvSpPr>
                <p:cNvPr id="107553" name="Rectangle 33"/>
                <p:cNvSpPr>
                  <a:spLocks noChangeArrowheads="1"/>
                </p:cNvSpPr>
                <p:nvPr/>
              </p:nvSpPr>
              <p:spPr bwMode="auto">
                <a:xfrm>
                  <a:off x="301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55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88" y="2592"/>
                  <a:ext cx="205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1</a:t>
                  </a:r>
                </a:p>
              </p:txBody>
            </p:sp>
          </p:grpSp>
          <p:sp>
            <p:nvSpPr>
              <p:cNvPr id="107555" name="Line 35"/>
              <p:cNvSpPr>
                <a:spLocks noChangeShapeType="1"/>
              </p:cNvSpPr>
              <p:nvPr/>
            </p:nvSpPr>
            <p:spPr bwMode="auto">
              <a:xfrm flipV="1">
                <a:off x="578" y="2600"/>
                <a:ext cx="240" cy="1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56" name="Line 36"/>
              <p:cNvSpPr>
                <a:spLocks noChangeShapeType="1"/>
              </p:cNvSpPr>
              <p:nvPr/>
            </p:nvSpPr>
            <p:spPr bwMode="auto">
              <a:xfrm flipV="1">
                <a:off x="576" y="2632"/>
                <a:ext cx="258" cy="1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557" name="Group 37"/>
            <p:cNvGrpSpPr>
              <a:grpSpLocks/>
            </p:cNvGrpSpPr>
            <p:nvPr/>
          </p:nvGrpSpPr>
          <p:grpSpPr bwMode="auto">
            <a:xfrm>
              <a:off x="4206" y="2890"/>
              <a:ext cx="268" cy="240"/>
              <a:chOff x="1824" y="2592"/>
              <a:chExt cx="268" cy="240"/>
            </a:xfrm>
          </p:grpSpPr>
          <p:sp>
            <p:nvSpPr>
              <p:cNvPr id="107558" name="Text Box 38"/>
              <p:cNvSpPr txBox="1">
                <a:spLocks noChangeArrowheads="1"/>
              </p:cNvSpPr>
              <p:nvPr/>
            </p:nvSpPr>
            <p:spPr bwMode="auto">
              <a:xfrm>
                <a:off x="1824" y="2592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800">
                    <a:solidFill>
                      <a:schemeClr val="tx2"/>
                    </a:solidFill>
                    <a:sym typeface="Symbol" pitchFamily="18" charset="2"/>
                  </a:rPr>
                  <a:t>x0</a:t>
                </a:r>
              </a:p>
            </p:txBody>
          </p:sp>
          <p:sp>
            <p:nvSpPr>
              <p:cNvPr id="107559" name="Oval 39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560" name="Group 40"/>
            <p:cNvGrpSpPr>
              <a:grpSpLocks/>
            </p:cNvGrpSpPr>
            <p:nvPr/>
          </p:nvGrpSpPr>
          <p:grpSpPr bwMode="auto">
            <a:xfrm>
              <a:off x="4542" y="2452"/>
              <a:ext cx="268" cy="240"/>
              <a:chOff x="1824" y="2592"/>
              <a:chExt cx="268" cy="240"/>
            </a:xfrm>
          </p:grpSpPr>
          <p:sp>
            <p:nvSpPr>
              <p:cNvPr id="107561" name="Text Box 41"/>
              <p:cNvSpPr txBox="1">
                <a:spLocks noChangeArrowheads="1"/>
              </p:cNvSpPr>
              <p:nvPr/>
            </p:nvSpPr>
            <p:spPr bwMode="auto">
              <a:xfrm>
                <a:off x="1824" y="2592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800">
                    <a:solidFill>
                      <a:schemeClr val="tx2"/>
                    </a:solidFill>
                    <a:sym typeface="Symbol" pitchFamily="18" charset="2"/>
                  </a:rPr>
                  <a:t>x1</a:t>
                </a:r>
              </a:p>
            </p:txBody>
          </p:sp>
          <p:sp>
            <p:nvSpPr>
              <p:cNvPr id="107562" name="Oval 42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563" name="Group 43"/>
            <p:cNvGrpSpPr>
              <a:grpSpLocks/>
            </p:cNvGrpSpPr>
            <p:nvPr/>
          </p:nvGrpSpPr>
          <p:grpSpPr bwMode="auto">
            <a:xfrm>
              <a:off x="4876" y="2016"/>
              <a:ext cx="268" cy="240"/>
              <a:chOff x="2304" y="2592"/>
              <a:chExt cx="268" cy="240"/>
            </a:xfrm>
          </p:grpSpPr>
          <p:sp>
            <p:nvSpPr>
              <p:cNvPr id="107564" name="Text Box 44"/>
              <p:cNvSpPr txBox="1">
                <a:spLocks noChangeArrowheads="1"/>
              </p:cNvSpPr>
              <p:nvPr/>
            </p:nvSpPr>
            <p:spPr bwMode="auto">
              <a:xfrm>
                <a:off x="2304" y="2592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800">
                    <a:solidFill>
                      <a:schemeClr val="tx2"/>
                    </a:solidFill>
                    <a:sym typeface="Symbol" pitchFamily="18" charset="2"/>
                  </a:rPr>
                  <a:t>x2</a:t>
                </a:r>
              </a:p>
            </p:txBody>
          </p:sp>
          <p:sp>
            <p:nvSpPr>
              <p:cNvPr id="107565" name="Oval 45"/>
              <p:cNvSpPr>
                <a:spLocks noChangeArrowheads="1"/>
              </p:cNvSpPr>
              <p:nvPr/>
            </p:nvSpPr>
            <p:spPr bwMode="auto">
              <a:xfrm>
                <a:off x="2304" y="2592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566" name="Line 46"/>
            <p:cNvSpPr>
              <a:spLocks noChangeShapeType="1"/>
            </p:cNvSpPr>
            <p:nvPr/>
          </p:nvSpPr>
          <p:spPr bwMode="auto">
            <a:xfrm flipH="1">
              <a:off x="3991" y="3093"/>
              <a:ext cx="257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567" name="Line 47"/>
            <p:cNvSpPr>
              <a:spLocks noChangeShapeType="1"/>
            </p:cNvSpPr>
            <p:nvPr/>
          </p:nvSpPr>
          <p:spPr bwMode="auto">
            <a:xfrm flipH="1">
              <a:off x="4369" y="2667"/>
              <a:ext cx="215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568" name="Line 48"/>
            <p:cNvSpPr>
              <a:spLocks noChangeShapeType="1"/>
            </p:cNvSpPr>
            <p:nvPr/>
          </p:nvSpPr>
          <p:spPr bwMode="auto">
            <a:xfrm flipH="1">
              <a:off x="4717" y="2241"/>
              <a:ext cx="203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07569" name="Group 49"/>
            <p:cNvGrpSpPr>
              <a:grpSpLocks/>
            </p:cNvGrpSpPr>
            <p:nvPr/>
          </p:nvGrpSpPr>
          <p:grpSpPr bwMode="auto">
            <a:xfrm>
              <a:off x="3390" y="2554"/>
              <a:ext cx="446" cy="286"/>
              <a:chOff x="684" y="2128"/>
              <a:chExt cx="446" cy="286"/>
            </a:xfrm>
          </p:grpSpPr>
          <p:grpSp>
            <p:nvGrpSpPr>
              <p:cNvPr id="107570" name="Group 50"/>
              <p:cNvGrpSpPr>
                <a:grpSpLocks/>
              </p:cNvGrpSpPr>
              <p:nvPr/>
            </p:nvGrpSpPr>
            <p:grpSpPr bwMode="auto">
              <a:xfrm>
                <a:off x="684" y="2158"/>
                <a:ext cx="205" cy="256"/>
                <a:chOff x="288" y="2585"/>
                <a:chExt cx="205" cy="282"/>
              </a:xfrm>
            </p:grpSpPr>
            <p:sp>
              <p:nvSpPr>
                <p:cNvPr id="107571" name="Rectangle 51"/>
                <p:cNvSpPr>
                  <a:spLocks noChangeArrowheads="1"/>
                </p:cNvSpPr>
                <p:nvPr/>
              </p:nvSpPr>
              <p:spPr bwMode="auto">
                <a:xfrm>
                  <a:off x="301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57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88" y="2592"/>
                  <a:ext cx="205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1</a:t>
                  </a:r>
                </a:p>
              </p:txBody>
            </p:sp>
          </p:grpSp>
          <p:sp>
            <p:nvSpPr>
              <p:cNvPr id="107573" name="Line 53"/>
              <p:cNvSpPr>
                <a:spLocks noChangeShapeType="1"/>
              </p:cNvSpPr>
              <p:nvPr/>
            </p:nvSpPr>
            <p:spPr bwMode="auto">
              <a:xfrm flipV="1">
                <a:off x="886" y="2128"/>
                <a:ext cx="240" cy="1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4" name="Line 54"/>
              <p:cNvSpPr>
                <a:spLocks noChangeShapeType="1"/>
              </p:cNvSpPr>
              <p:nvPr/>
            </p:nvSpPr>
            <p:spPr bwMode="auto">
              <a:xfrm flipV="1">
                <a:off x="884" y="2168"/>
                <a:ext cx="246" cy="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575" name="Group 55"/>
            <p:cNvGrpSpPr>
              <a:grpSpLocks/>
            </p:cNvGrpSpPr>
            <p:nvPr/>
          </p:nvGrpSpPr>
          <p:grpSpPr bwMode="auto">
            <a:xfrm>
              <a:off x="3722" y="2114"/>
              <a:ext cx="446" cy="286"/>
              <a:chOff x="684" y="2128"/>
              <a:chExt cx="446" cy="286"/>
            </a:xfrm>
          </p:grpSpPr>
          <p:grpSp>
            <p:nvGrpSpPr>
              <p:cNvPr id="107576" name="Group 56"/>
              <p:cNvGrpSpPr>
                <a:grpSpLocks/>
              </p:cNvGrpSpPr>
              <p:nvPr/>
            </p:nvGrpSpPr>
            <p:grpSpPr bwMode="auto">
              <a:xfrm>
                <a:off x="684" y="2158"/>
                <a:ext cx="205" cy="256"/>
                <a:chOff x="288" y="2585"/>
                <a:chExt cx="205" cy="282"/>
              </a:xfrm>
            </p:grpSpPr>
            <p:sp>
              <p:nvSpPr>
                <p:cNvPr id="107577" name="Rectangle 57"/>
                <p:cNvSpPr>
                  <a:spLocks noChangeArrowheads="1"/>
                </p:cNvSpPr>
                <p:nvPr/>
              </p:nvSpPr>
              <p:spPr bwMode="auto">
                <a:xfrm>
                  <a:off x="301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57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88" y="2592"/>
                  <a:ext cx="205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1</a:t>
                  </a:r>
                </a:p>
              </p:txBody>
            </p:sp>
          </p:grpSp>
          <p:sp>
            <p:nvSpPr>
              <p:cNvPr id="107579" name="Line 59"/>
              <p:cNvSpPr>
                <a:spLocks noChangeShapeType="1"/>
              </p:cNvSpPr>
              <p:nvPr/>
            </p:nvSpPr>
            <p:spPr bwMode="auto">
              <a:xfrm flipV="1">
                <a:off x="886" y="2128"/>
                <a:ext cx="240" cy="1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80" name="Line 60"/>
              <p:cNvSpPr>
                <a:spLocks noChangeShapeType="1"/>
              </p:cNvSpPr>
              <p:nvPr/>
            </p:nvSpPr>
            <p:spPr bwMode="auto">
              <a:xfrm flipV="1">
                <a:off x="884" y="2168"/>
                <a:ext cx="246" cy="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581" name="Group 61"/>
            <p:cNvGrpSpPr>
              <a:grpSpLocks/>
            </p:cNvGrpSpPr>
            <p:nvPr/>
          </p:nvGrpSpPr>
          <p:grpSpPr bwMode="auto">
            <a:xfrm>
              <a:off x="4062" y="1630"/>
              <a:ext cx="446" cy="286"/>
              <a:chOff x="684" y="2128"/>
              <a:chExt cx="446" cy="286"/>
            </a:xfrm>
          </p:grpSpPr>
          <p:grpSp>
            <p:nvGrpSpPr>
              <p:cNvPr id="107582" name="Group 62"/>
              <p:cNvGrpSpPr>
                <a:grpSpLocks/>
              </p:cNvGrpSpPr>
              <p:nvPr/>
            </p:nvGrpSpPr>
            <p:grpSpPr bwMode="auto">
              <a:xfrm>
                <a:off x="684" y="2158"/>
                <a:ext cx="205" cy="256"/>
                <a:chOff x="288" y="2585"/>
                <a:chExt cx="205" cy="282"/>
              </a:xfrm>
            </p:grpSpPr>
            <p:sp>
              <p:nvSpPr>
                <p:cNvPr id="107583" name="Rectangle 63"/>
                <p:cNvSpPr>
                  <a:spLocks noChangeArrowheads="1"/>
                </p:cNvSpPr>
                <p:nvPr/>
              </p:nvSpPr>
              <p:spPr bwMode="auto">
                <a:xfrm>
                  <a:off x="301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58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88" y="2592"/>
                  <a:ext cx="205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1</a:t>
                  </a:r>
                </a:p>
              </p:txBody>
            </p:sp>
          </p:grpSp>
          <p:sp>
            <p:nvSpPr>
              <p:cNvPr id="107585" name="Line 65"/>
              <p:cNvSpPr>
                <a:spLocks noChangeShapeType="1"/>
              </p:cNvSpPr>
              <p:nvPr/>
            </p:nvSpPr>
            <p:spPr bwMode="auto">
              <a:xfrm flipV="1">
                <a:off x="886" y="2128"/>
                <a:ext cx="240" cy="1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86" name="Line 66"/>
              <p:cNvSpPr>
                <a:spLocks noChangeShapeType="1"/>
              </p:cNvSpPr>
              <p:nvPr/>
            </p:nvSpPr>
            <p:spPr bwMode="auto">
              <a:xfrm flipV="1">
                <a:off x="884" y="2168"/>
                <a:ext cx="246" cy="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587" name="Line 67"/>
            <p:cNvSpPr>
              <a:spLocks noChangeShapeType="1"/>
            </p:cNvSpPr>
            <p:nvPr/>
          </p:nvSpPr>
          <p:spPr bwMode="auto">
            <a:xfrm>
              <a:off x="4046" y="2650"/>
              <a:ext cx="212" cy="2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8" name="Line 68"/>
            <p:cNvSpPr>
              <a:spLocks noChangeShapeType="1"/>
            </p:cNvSpPr>
            <p:nvPr/>
          </p:nvSpPr>
          <p:spPr bwMode="auto">
            <a:xfrm>
              <a:off x="4386" y="2218"/>
              <a:ext cx="212" cy="2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9" name="Line 69"/>
            <p:cNvSpPr>
              <a:spLocks noChangeShapeType="1"/>
            </p:cNvSpPr>
            <p:nvPr/>
          </p:nvSpPr>
          <p:spPr bwMode="auto">
            <a:xfrm>
              <a:off x="4702" y="1774"/>
              <a:ext cx="212" cy="2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0" name="Line 70"/>
            <p:cNvSpPr>
              <a:spLocks noChangeShapeType="1"/>
            </p:cNvSpPr>
            <p:nvPr/>
          </p:nvSpPr>
          <p:spPr bwMode="auto">
            <a:xfrm>
              <a:off x="4404" y="3110"/>
              <a:ext cx="159" cy="2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1" name="Line 71"/>
            <p:cNvSpPr>
              <a:spLocks noChangeShapeType="1"/>
            </p:cNvSpPr>
            <p:nvPr/>
          </p:nvSpPr>
          <p:spPr bwMode="auto">
            <a:xfrm flipH="1">
              <a:off x="4599" y="2702"/>
              <a:ext cx="75" cy="6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2" name="Line 72"/>
            <p:cNvSpPr>
              <a:spLocks noChangeShapeType="1"/>
            </p:cNvSpPr>
            <p:nvPr/>
          </p:nvSpPr>
          <p:spPr bwMode="auto">
            <a:xfrm flipH="1">
              <a:off x="4713" y="2252"/>
              <a:ext cx="309" cy="1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3" name="Text Box 73"/>
            <p:cNvSpPr txBox="1">
              <a:spLocks noChangeArrowheads="1"/>
            </p:cNvSpPr>
            <p:nvPr/>
          </p:nvSpPr>
          <p:spPr bwMode="auto">
            <a:xfrm>
              <a:off x="4104" y="25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4</a:t>
              </a:r>
            </a:p>
          </p:txBody>
        </p:sp>
        <p:sp>
          <p:nvSpPr>
            <p:cNvPr id="107594" name="Text Box 74"/>
            <p:cNvSpPr txBox="1">
              <a:spLocks noChangeArrowheads="1"/>
            </p:cNvSpPr>
            <p:nvPr/>
          </p:nvSpPr>
          <p:spPr bwMode="auto">
            <a:xfrm>
              <a:off x="3600" y="240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4</a:t>
              </a:r>
            </a:p>
          </p:txBody>
        </p:sp>
        <p:sp>
          <p:nvSpPr>
            <p:cNvPr id="107595" name="Text Box 75"/>
            <p:cNvSpPr txBox="1">
              <a:spLocks noChangeArrowheads="1"/>
            </p:cNvSpPr>
            <p:nvPr/>
          </p:nvSpPr>
          <p:spPr bwMode="auto">
            <a:xfrm>
              <a:off x="4488" y="213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8</a:t>
              </a:r>
            </a:p>
          </p:txBody>
        </p:sp>
        <p:sp>
          <p:nvSpPr>
            <p:cNvPr id="107596" name="Text Box 76"/>
            <p:cNvSpPr txBox="1">
              <a:spLocks noChangeArrowheads="1"/>
            </p:cNvSpPr>
            <p:nvPr/>
          </p:nvSpPr>
          <p:spPr bwMode="auto">
            <a:xfrm>
              <a:off x="3894" y="195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16</a:t>
              </a:r>
            </a:p>
          </p:txBody>
        </p:sp>
        <p:sp>
          <p:nvSpPr>
            <p:cNvPr id="107597" name="Text Box 77"/>
            <p:cNvSpPr txBox="1">
              <a:spLocks noChangeArrowheads="1"/>
            </p:cNvSpPr>
            <p:nvPr/>
          </p:nvSpPr>
          <p:spPr bwMode="auto">
            <a:xfrm>
              <a:off x="4770" y="170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16</a:t>
              </a:r>
            </a:p>
          </p:txBody>
        </p:sp>
        <p:sp>
          <p:nvSpPr>
            <p:cNvPr id="107598" name="Text Box 78"/>
            <p:cNvSpPr txBox="1">
              <a:spLocks noChangeArrowheads="1"/>
            </p:cNvSpPr>
            <p:nvPr/>
          </p:nvSpPr>
          <p:spPr bwMode="auto">
            <a:xfrm>
              <a:off x="4266" y="1449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64</a:t>
              </a:r>
            </a:p>
          </p:txBody>
        </p:sp>
        <p:sp>
          <p:nvSpPr>
            <p:cNvPr id="107599" name="Text Box 79"/>
            <p:cNvSpPr txBox="1">
              <a:spLocks noChangeArrowheads="1"/>
            </p:cNvSpPr>
            <p:nvPr/>
          </p:nvSpPr>
          <p:spPr bwMode="auto">
            <a:xfrm>
              <a:off x="3792" y="30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sp>
          <p:nvSpPr>
            <p:cNvPr id="107600" name="Text Box 80"/>
            <p:cNvSpPr txBox="1">
              <a:spLocks noChangeArrowheads="1"/>
            </p:cNvSpPr>
            <p:nvPr/>
          </p:nvSpPr>
          <p:spPr bwMode="auto">
            <a:xfrm>
              <a:off x="3282" y="286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</p:grpSp>
      <p:grpSp>
        <p:nvGrpSpPr>
          <p:cNvPr id="107602" name="Group 82"/>
          <p:cNvGrpSpPr>
            <a:grpSpLocks/>
          </p:cNvGrpSpPr>
          <p:nvPr/>
        </p:nvGrpSpPr>
        <p:grpSpPr bwMode="auto">
          <a:xfrm>
            <a:off x="809625" y="1773238"/>
            <a:ext cx="1371601" cy="3324225"/>
            <a:chOff x="510" y="1117"/>
            <a:chExt cx="864" cy="2094"/>
          </a:xfrm>
        </p:grpSpPr>
        <p:sp>
          <p:nvSpPr>
            <p:cNvPr id="107603" name="Text Box 83"/>
            <p:cNvSpPr txBox="1">
              <a:spLocks noChangeArrowheads="1"/>
            </p:cNvSpPr>
            <p:nvPr/>
          </p:nvSpPr>
          <p:spPr bwMode="auto">
            <a:xfrm>
              <a:off x="532" y="1117"/>
              <a:ext cx="84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 dirty="0" smtClean="0">
                  <a:solidFill>
                    <a:schemeClr val="tx2"/>
                  </a:solidFill>
                </a:rPr>
                <a:t>AC+BC </a:t>
              </a:r>
              <a:r>
                <a:rPr lang="en-US" altLang="en-US" sz="2000" i="1" dirty="0">
                  <a:solidFill>
                    <a:schemeClr val="tx2"/>
                  </a:solidFill>
                </a:rPr>
                <a:t>+</a:t>
              </a:r>
              <a:r>
                <a:rPr lang="en-US" altLang="en-US" sz="2000" i="1" dirty="0" smtClean="0">
                  <a:solidFill>
                    <a:schemeClr val="tx2"/>
                  </a:solidFill>
                </a:rPr>
                <a:t>1</a:t>
              </a:r>
            </a:p>
            <a:p>
              <a:r>
                <a:rPr lang="en-US" altLang="en-US" sz="2000" i="1" dirty="0" smtClean="0">
                  <a:solidFill>
                    <a:schemeClr val="tx2"/>
                  </a:solidFill>
                </a:rPr>
                <a:t>= A(B+C)+1</a:t>
              </a:r>
              <a:endParaRPr lang="en-US" altLang="en-US" sz="2000" i="1" dirty="0">
                <a:solidFill>
                  <a:schemeClr val="tx2"/>
                </a:solidFill>
              </a:endParaRPr>
            </a:p>
          </p:txBody>
        </p:sp>
        <p:grpSp>
          <p:nvGrpSpPr>
            <p:cNvPr id="107604" name="Group 84"/>
            <p:cNvGrpSpPr>
              <a:grpSpLocks/>
            </p:cNvGrpSpPr>
            <p:nvPr/>
          </p:nvGrpSpPr>
          <p:grpSpPr bwMode="auto">
            <a:xfrm>
              <a:off x="510" y="1608"/>
              <a:ext cx="739" cy="1603"/>
              <a:chOff x="510" y="1608"/>
              <a:chExt cx="739" cy="1603"/>
            </a:xfrm>
          </p:grpSpPr>
          <p:grpSp>
            <p:nvGrpSpPr>
              <p:cNvPr id="107605" name="Group 85"/>
              <p:cNvGrpSpPr>
                <a:grpSpLocks/>
              </p:cNvGrpSpPr>
              <p:nvPr/>
            </p:nvGrpSpPr>
            <p:grpSpPr bwMode="auto">
              <a:xfrm>
                <a:off x="1044" y="2940"/>
                <a:ext cx="205" cy="257"/>
                <a:chOff x="624" y="2585"/>
                <a:chExt cx="205" cy="257"/>
              </a:xfrm>
            </p:grpSpPr>
            <p:sp>
              <p:nvSpPr>
                <p:cNvPr id="107606" name="Rectangle 86"/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60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624" y="259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1</a:t>
                  </a:r>
                </a:p>
              </p:txBody>
            </p:sp>
          </p:grpSp>
          <p:grpSp>
            <p:nvGrpSpPr>
              <p:cNvPr id="107608" name="Group 88"/>
              <p:cNvGrpSpPr>
                <a:grpSpLocks/>
              </p:cNvGrpSpPr>
              <p:nvPr/>
            </p:nvGrpSpPr>
            <p:grpSpPr bwMode="auto">
              <a:xfrm>
                <a:off x="622" y="2954"/>
                <a:ext cx="205" cy="257"/>
                <a:chOff x="288" y="2585"/>
                <a:chExt cx="205" cy="257"/>
              </a:xfrm>
            </p:grpSpPr>
            <p:sp>
              <p:nvSpPr>
                <p:cNvPr id="107609" name="Rectangle 89"/>
                <p:cNvSpPr>
                  <a:spLocks noChangeArrowheads="1"/>
                </p:cNvSpPr>
                <p:nvPr/>
              </p:nvSpPr>
              <p:spPr bwMode="auto">
                <a:xfrm>
                  <a:off x="301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610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88" y="259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0</a:t>
                  </a:r>
                </a:p>
              </p:txBody>
            </p:sp>
          </p:grpSp>
          <p:grpSp>
            <p:nvGrpSpPr>
              <p:cNvPr id="107611" name="Group 91"/>
              <p:cNvGrpSpPr>
                <a:grpSpLocks/>
              </p:cNvGrpSpPr>
              <p:nvPr/>
            </p:nvGrpSpPr>
            <p:grpSpPr bwMode="auto">
              <a:xfrm>
                <a:off x="750" y="2046"/>
                <a:ext cx="212" cy="231"/>
                <a:chOff x="3600" y="1696"/>
                <a:chExt cx="212" cy="231"/>
              </a:xfrm>
            </p:grpSpPr>
            <p:sp>
              <p:nvSpPr>
                <p:cNvPr id="107612" name="Oval 92"/>
                <p:cNvSpPr>
                  <a:spLocks noChangeArrowheads="1"/>
                </p:cNvSpPr>
                <p:nvPr/>
              </p:nvSpPr>
              <p:spPr bwMode="auto">
                <a:xfrm>
                  <a:off x="3604" y="1728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613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600" y="1696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B</a:t>
                  </a:r>
                </a:p>
              </p:txBody>
            </p:sp>
          </p:grpSp>
          <p:grpSp>
            <p:nvGrpSpPr>
              <p:cNvPr id="107614" name="Group 94"/>
              <p:cNvGrpSpPr>
                <a:grpSpLocks/>
              </p:cNvGrpSpPr>
              <p:nvPr/>
            </p:nvGrpSpPr>
            <p:grpSpPr bwMode="auto">
              <a:xfrm>
                <a:off x="991" y="2365"/>
                <a:ext cx="220" cy="231"/>
                <a:chOff x="3300" y="2560"/>
                <a:chExt cx="220" cy="231"/>
              </a:xfrm>
            </p:grpSpPr>
            <p:sp>
              <p:nvSpPr>
                <p:cNvPr id="107615" name="Oval 95"/>
                <p:cNvSpPr>
                  <a:spLocks noChangeArrowheads="1"/>
                </p:cNvSpPr>
                <p:nvPr/>
              </p:nvSpPr>
              <p:spPr bwMode="auto">
                <a:xfrm>
                  <a:off x="3316" y="259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616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3300" y="256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C</a:t>
                  </a:r>
                </a:p>
              </p:txBody>
            </p:sp>
          </p:grpSp>
          <p:sp>
            <p:nvSpPr>
              <p:cNvPr id="107617" name="Line 97"/>
              <p:cNvSpPr>
                <a:spLocks noChangeShapeType="1"/>
              </p:cNvSpPr>
              <p:nvPr/>
            </p:nvSpPr>
            <p:spPr bwMode="auto">
              <a:xfrm flipH="1">
                <a:off x="764" y="2585"/>
                <a:ext cx="277" cy="3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618" name="Line 98"/>
              <p:cNvSpPr>
                <a:spLocks noChangeShapeType="1"/>
              </p:cNvSpPr>
              <p:nvPr/>
            </p:nvSpPr>
            <p:spPr bwMode="auto">
              <a:xfrm>
                <a:off x="922" y="2228"/>
                <a:ext cx="131" cy="1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619" name="Line 99"/>
              <p:cNvSpPr>
                <a:spLocks noChangeShapeType="1"/>
              </p:cNvSpPr>
              <p:nvPr/>
            </p:nvSpPr>
            <p:spPr bwMode="auto">
              <a:xfrm flipH="1">
                <a:off x="712" y="2264"/>
                <a:ext cx="102" cy="6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620" name="Line 100"/>
              <p:cNvSpPr>
                <a:spLocks noChangeShapeType="1"/>
              </p:cNvSpPr>
              <p:nvPr/>
            </p:nvSpPr>
            <p:spPr bwMode="auto">
              <a:xfrm>
                <a:off x="1121" y="2584"/>
                <a:ext cx="57" cy="3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621" name="Group 101"/>
              <p:cNvGrpSpPr>
                <a:grpSpLocks/>
              </p:cNvGrpSpPr>
              <p:nvPr/>
            </p:nvGrpSpPr>
            <p:grpSpPr bwMode="auto">
              <a:xfrm>
                <a:off x="906" y="1608"/>
                <a:ext cx="212" cy="231"/>
                <a:chOff x="3600" y="1696"/>
                <a:chExt cx="212" cy="231"/>
              </a:xfrm>
            </p:grpSpPr>
            <p:sp>
              <p:nvSpPr>
                <p:cNvPr id="107622" name="Oval 102"/>
                <p:cNvSpPr>
                  <a:spLocks noChangeArrowheads="1"/>
                </p:cNvSpPr>
                <p:nvPr/>
              </p:nvSpPr>
              <p:spPr bwMode="auto">
                <a:xfrm>
                  <a:off x="3604" y="1728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623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3600" y="1696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A</a:t>
                  </a:r>
                </a:p>
              </p:txBody>
            </p:sp>
          </p:grpSp>
          <p:sp>
            <p:nvSpPr>
              <p:cNvPr id="107624" name="Line 104"/>
              <p:cNvSpPr>
                <a:spLocks noChangeShapeType="1"/>
              </p:cNvSpPr>
              <p:nvPr/>
            </p:nvSpPr>
            <p:spPr bwMode="auto">
              <a:xfrm>
                <a:off x="1042" y="1826"/>
                <a:ext cx="101" cy="5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625" name="Line 105"/>
              <p:cNvSpPr>
                <a:spLocks noChangeShapeType="1"/>
              </p:cNvSpPr>
              <p:nvPr/>
            </p:nvSpPr>
            <p:spPr bwMode="auto">
              <a:xfrm flipH="1">
                <a:off x="860" y="1835"/>
                <a:ext cx="103" cy="2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626" name="Text Box 106"/>
              <p:cNvSpPr txBox="1">
                <a:spLocks noChangeArrowheads="1"/>
              </p:cNvSpPr>
              <p:nvPr/>
            </p:nvSpPr>
            <p:spPr bwMode="auto">
              <a:xfrm>
                <a:off x="510" y="2503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1</a:t>
                </a:r>
              </a:p>
            </p:txBody>
          </p:sp>
        </p:grpSp>
      </p:grpSp>
      <p:grpSp>
        <p:nvGrpSpPr>
          <p:cNvPr id="107627" name="Group 107"/>
          <p:cNvGrpSpPr>
            <a:grpSpLocks/>
          </p:cNvGrpSpPr>
          <p:nvPr/>
        </p:nvGrpSpPr>
        <p:grpSpPr bwMode="auto">
          <a:xfrm>
            <a:off x="2978151" y="1766888"/>
            <a:ext cx="1509713" cy="3314700"/>
            <a:chOff x="1876" y="1113"/>
            <a:chExt cx="951" cy="2088"/>
          </a:xfrm>
        </p:grpSpPr>
        <p:sp>
          <p:nvSpPr>
            <p:cNvPr id="107628" name="Text Box 108"/>
            <p:cNvSpPr txBox="1">
              <a:spLocks noChangeArrowheads="1"/>
            </p:cNvSpPr>
            <p:nvPr/>
          </p:nvSpPr>
          <p:spPr bwMode="auto">
            <a:xfrm>
              <a:off x="1876" y="1113"/>
              <a:ext cx="9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 dirty="0" smtClean="0">
                  <a:solidFill>
                    <a:schemeClr val="tx2"/>
                  </a:solidFill>
                </a:rPr>
                <a:t>A</a:t>
              </a:r>
              <a:r>
                <a:rPr lang="en-US" altLang="en-US" sz="2000" i="1" baseline="30000" dirty="0" smtClean="0">
                  <a:solidFill>
                    <a:schemeClr val="tx2"/>
                  </a:solidFill>
                </a:rPr>
                <a:t>2</a:t>
              </a:r>
              <a:r>
                <a:rPr lang="en-US" altLang="en-US" sz="2000" i="1" dirty="0" smtClean="0">
                  <a:solidFill>
                    <a:schemeClr val="tx2"/>
                  </a:solidFill>
                </a:rPr>
                <a:t>+AB +2BC</a:t>
              </a:r>
              <a:endParaRPr lang="en-US" altLang="en-US" sz="2000" i="1" dirty="0">
                <a:solidFill>
                  <a:schemeClr val="tx2"/>
                </a:solidFill>
              </a:endParaRPr>
            </a:p>
          </p:txBody>
        </p:sp>
        <p:grpSp>
          <p:nvGrpSpPr>
            <p:cNvPr id="107629" name="Group 109"/>
            <p:cNvGrpSpPr>
              <a:grpSpLocks/>
            </p:cNvGrpSpPr>
            <p:nvPr/>
          </p:nvGrpSpPr>
          <p:grpSpPr bwMode="auto">
            <a:xfrm>
              <a:off x="1882" y="1598"/>
              <a:ext cx="945" cy="1603"/>
              <a:chOff x="1882" y="1598"/>
              <a:chExt cx="945" cy="1603"/>
            </a:xfrm>
          </p:grpSpPr>
          <p:grpSp>
            <p:nvGrpSpPr>
              <p:cNvPr id="107630" name="Group 110"/>
              <p:cNvGrpSpPr>
                <a:grpSpLocks/>
              </p:cNvGrpSpPr>
              <p:nvPr/>
            </p:nvGrpSpPr>
            <p:grpSpPr bwMode="auto">
              <a:xfrm>
                <a:off x="2394" y="2930"/>
                <a:ext cx="205" cy="257"/>
                <a:chOff x="624" y="2585"/>
                <a:chExt cx="205" cy="257"/>
              </a:xfrm>
            </p:grpSpPr>
            <p:sp>
              <p:nvSpPr>
                <p:cNvPr id="107631" name="Rectangle 111"/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632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624" y="259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1</a:t>
                  </a:r>
                </a:p>
              </p:txBody>
            </p:sp>
          </p:grpSp>
          <p:grpSp>
            <p:nvGrpSpPr>
              <p:cNvPr id="107633" name="Group 113"/>
              <p:cNvGrpSpPr>
                <a:grpSpLocks/>
              </p:cNvGrpSpPr>
              <p:nvPr/>
            </p:nvGrpSpPr>
            <p:grpSpPr bwMode="auto">
              <a:xfrm>
                <a:off x="1882" y="2944"/>
                <a:ext cx="205" cy="257"/>
                <a:chOff x="288" y="2585"/>
                <a:chExt cx="205" cy="257"/>
              </a:xfrm>
            </p:grpSpPr>
            <p:sp>
              <p:nvSpPr>
                <p:cNvPr id="107634" name="Rectangle 114"/>
                <p:cNvSpPr>
                  <a:spLocks noChangeArrowheads="1"/>
                </p:cNvSpPr>
                <p:nvPr/>
              </p:nvSpPr>
              <p:spPr bwMode="auto">
                <a:xfrm>
                  <a:off x="301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635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288" y="259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0</a:t>
                  </a:r>
                </a:p>
              </p:txBody>
            </p:sp>
          </p:grpSp>
          <p:grpSp>
            <p:nvGrpSpPr>
              <p:cNvPr id="107636" name="Group 116"/>
              <p:cNvGrpSpPr>
                <a:grpSpLocks/>
              </p:cNvGrpSpPr>
              <p:nvPr/>
            </p:nvGrpSpPr>
            <p:grpSpPr bwMode="auto">
              <a:xfrm>
                <a:off x="2010" y="2036"/>
                <a:ext cx="212" cy="231"/>
                <a:chOff x="3600" y="1696"/>
                <a:chExt cx="212" cy="231"/>
              </a:xfrm>
            </p:grpSpPr>
            <p:sp>
              <p:nvSpPr>
                <p:cNvPr id="107637" name="Oval 117"/>
                <p:cNvSpPr>
                  <a:spLocks noChangeArrowheads="1"/>
                </p:cNvSpPr>
                <p:nvPr/>
              </p:nvSpPr>
              <p:spPr bwMode="auto">
                <a:xfrm>
                  <a:off x="3604" y="1728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638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600" y="1696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B</a:t>
                  </a:r>
                </a:p>
              </p:txBody>
            </p:sp>
          </p:grpSp>
          <p:grpSp>
            <p:nvGrpSpPr>
              <p:cNvPr id="107639" name="Group 119"/>
              <p:cNvGrpSpPr>
                <a:grpSpLocks/>
              </p:cNvGrpSpPr>
              <p:nvPr/>
            </p:nvGrpSpPr>
            <p:grpSpPr bwMode="auto">
              <a:xfrm>
                <a:off x="2161" y="2397"/>
                <a:ext cx="220" cy="231"/>
                <a:chOff x="3300" y="2560"/>
                <a:chExt cx="220" cy="231"/>
              </a:xfrm>
            </p:grpSpPr>
            <p:sp>
              <p:nvSpPr>
                <p:cNvPr id="107640" name="Oval 120"/>
                <p:cNvSpPr>
                  <a:spLocks noChangeArrowheads="1"/>
                </p:cNvSpPr>
                <p:nvPr/>
              </p:nvSpPr>
              <p:spPr bwMode="auto">
                <a:xfrm>
                  <a:off x="3316" y="2592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641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3300" y="256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C</a:t>
                  </a:r>
                </a:p>
              </p:txBody>
            </p:sp>
          </p:grpSp>
          <p:sp>
            <p:nvSpPr>
              <p:cNvPr id="107642" name="Line 122"/>
              <p:cNvSpPr>
                <a:spLocks noChangeShapeType="1"/>
              </p:cNvSpPr>
              <p:nvPr/>
            </p:nvSpPr>
            <p:spPr bwMode="auto">
              <a:xfrm flipH="1">
                <a:off x="2030" y="2611"/>
                <a:ext cx="187" cy="3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643" name="Line 123"/>
              <p:cNvSpPr>
                <a:spLocks noChangeShapeType="1"/>
              </p:cNvSpPr>
              <p:nvPr/>
            </p:nvSpPr>
            <p:spPr bwMode="auto">
              <a:xfrm>
                <a:off x="2182" y="2218"/>
                <a:ext cx="77" cy="2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644" name="Line 124"/>
              <p:cNvSpPr>
                <a:spLocks noChangeShapeType="1"/>
              </p:cNvSpPr>
              <p:nvPr/>
            </p:nvSpPr>
            <p:spPr bwMode="auto">
              <a:xfrm flipH="1">
                <a:off x="1972" y="2254"/>
                <a:ext cx="102" cy="6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645" name="Line 125"/>
              <p:cNvSpPr>
                <a:spLocks noChangeShapeType="1"/>
              </p:cNvSpPr>
              <p:nvPr/>
            </p:nvSpPr>
            <p:spPr bwMode="auto">
              <a:xfrm>
                <a:off x="2309" y="2616"/>
                <a:ext cx="129" cy="31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646" name="Group 126"/>
              <p:cNvGrpSpPr>
                <a:grpSpLocks/>
              </p:cNvGrpSpPr>
              <p:nvPr/>
            </p:nvGrpSpPr>
            <p:grpSpPr bwMode="auto">
              <a:xfrm>
                <a:off x="2166" y="1598"/>
                <a:ext cx="212" cy="231"/>
                <a:chOff x="3600" y="1696"/>
                <a:chExt cx="212" cy="231"/>
              </a:xfrm>
            </p:grpSpPr>
            <p:sp>
              <p:nvSpPr>
                <p:cNvPr id="107647" name="Oval 127"/>
                <p:cNvSpPr>
                  <a:spLocks noChangeArrowheads="1"/>
                </p:cNvSpPr>
                <p:nvPr/>
              </p:nvSpPr>
              <p:spPr bwMode="auto">
                <a:xfrm>
                  <a:off x="3604" y="1728"/>
                  <a:ext cx="192" cy="19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648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3600" y="1696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A</a:t>
                  </a:r>
                </a:p>
              </p:txBody>
            </p:sp>
          </p:grpSp>
          <p:sp>
            <p:nvSpPr>
              <p:cNvPr id="107649" name="Line 129"/>
              <p:cNvSpPr>
                <a:spLocks noChangeShapeType="1"/>
              </p:cNvSpPr>
              <p:nvPr/>
            </p:nvSpPr>
            <p:spPr bwMode="auto">
              <a:xfrm flipH="1">
                <a:off x="2120" y="1825"/>
                <a:ext cx="103" cy="2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650" name="Oval 130"/>
              <p:cNvSpPr>
                <a:spLocks noChangeArrowheads="1"/>
              </p:cNvSpPr>
              <p:nvPr/>
            </p:nvSpPr>
            <p:spPr bwMode="auto">
              <a:xfrm>
                <a:off x="2386" y="2074"/>
                <a:ext cx="192" cy="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651" name="Text Box 131"/>
              <p:cNvSpPr txBox="1">
                <a:spLocks noChangeArrowheads="1"/>
              </p:cNvSpPr>
              <p:nvPr/>
            </p:nvSpPr>
            <p:spPr bwMode="auto">
              <a:xfrm>
                <a:off x="2382" y="2042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800">
                    <a:solidFill>
                      <a:schemeClr val="tx2"/>
                    </a:solidFill>
                    <a:sym typeface="Symbol" pitchFamily="18" charset="2"/>
                  </a:rPr>
                  <a:t>B</a:t>
                </a:r>
              </a:p>
            </p:txBody>
          </p:sp>
          <p:sp>
            <p:nvSpPr>
              <p:cNvPr id="107652" name="Line 132"/>
              <p:cNvSpPr>
                <a:spLocks noChangeShapeType="1"/>
              </p:cNvSpPr>
              <p:nvPr/>
            </p:nvSpPr>
            <p:spPr bwMode="auto">
              <a:xfrm flipH="1">
                <a:off x="2318" y="2257"/>
                <a:ext cx="115" cy="1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653" name="Line 133"/>
              <p:cNvSpPr>
                <a:spLocks noChangeShapeType="1"/>
              </p:cNvSpPr>
              <p:nvPr/>
            </p:nvSpPr>
            <p:spPr bwMode="auto">
              <a:xfrm>
                <a:off x="2339" y="1800"/>
                <a:ext cx="135" cy="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54" name="Line 134"/>
              <p:cNvSpPr>
                <a:spLocks noChangeShapeType="1"/>
              </p:cNvSpPr>
              <p:nvPr/>
            </p:nvSpPr>
            <p:spPr bwMode="auto">
              <a:xfrm>
                <a:off x="2495" y="2250"/>
                <a:ext cx="75" cy="6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55" name="Line 135"/>
              <p:cNvSpPr>
                <a:spLocks noChangeShapeType="1"/>
              </p:cNvSpPr>
              <p:nvPr/>
            </p:nvSpPr>
            <p:spPr bwMode="auto">
              <a:xfrm>
                <a:off x="2363" y="1698"/>
                <a:ext cx="261" cy="1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56" name="Line 136"/>
              <p:cNvSpPr>
                <a:spLocks noChangeShapeType="1"/>
              </p:cNvSpPr>
              <p:nvPr/>
            </p:nvSpPr>
            <p:spPr bwMode="auto">
              <a:xfrm>
                <a:off x="2357" y="1740"/>
                <a:ext cx="273" cy="1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657" name="Group 137"/>
              <p:cNvGrpSpPr>
                <a:grpSpLocks/>
              </p:cNvGrpSpPr>
              <p:nvPr/>
            </p:nvGrpSpPr>
            <p:grpSpPr bwMode="auto">
              <a:xfrm>
                <a:off x="2622" y="1784"/>
                <a:ext cx="205" cy="257"/>
                <a:chOff x="624" y="2585"/>
                <a:chExt cx="205" cy="257"/>
              </a:xfrm>
            </p:grpSpPr>
            <p:sp>
              <p:nvSpPr>
                <p:cNvPr id="107658" name="Rectangle 138"/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659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624" y="259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1</a:t>
                  </a:r>
                </a:p>
              </p:txBody>
            </p:sp>
          </p:grpSp>
          <p:sp>
            <p:nvSpPr>
              <p:cNvPr id="107660" name="Text Box 140"/>
              <p:cNvSpPr txBox="1">
                <a:spLocks noChangeArrowheads="1"/>
              </p:cNvSpPr>
              <p:nvPr/>
            </p:nvSpPr>
            <p:spPr bwMode="auto">
              <a:xfrm>
                <a:off x="2318" y="2543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2</a:t>
                </a:r>
              </a:p>
            </p:txBody>
          </p:sp>
        </p:grpSp>
      </p:grpSp>
      <p:graphicFrame>
        <p:nvGraphicFramePr>
          <p:cNvPr id="107661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41808"/>
              </p:ext>
            </p:extLst>
          </p:nvPr>
        </p:nvGraphicFramePr>
        <p:xfrm>
          <a:off x="5681663" y="1535113"/>
          <a:ext cx="26511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3" imgW="1295280" imgH="241200" progId="Equation.3">
                  <p:embed/>
                </p:oleObj>
              </mc:Choice>
              <mc:Fallback>
                <p:oleObj name="Equation" r:id="rId3" imgW="1295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535113"/>
                        <a:ext cx="26511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245" y="5270562"/>
            <a:ext cx="323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 for finding factored forms</a:t>
            </a:r>
            <a:endParaRPr lang="en-US" dirty="0"/>
          </a:p>
        </p:txBody>
      </p:sp>
      <p:sp>
        <p:nvSpPr>
          <p:cNvPr id="144" name="Date Placeholder 3"/>
          <p:cNvSpPr txBox="1">
            <a:spLocks/>
          </p:cNvSpPr>
          <p:nvPr/>
        </p:nvSpPr>
        <p:spPr>
          <a:xfrm>
            <a:off x="609600" y="6445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ICCD 2015 </a:t>
            </a:r>
            <a:endParaRPr lang="en-US" dirty="0"/>
          </a:p>
        </p:txBody>
      </p:sp>
      <p:sp>
        <p:nvSpPr>
          <p:cNvPr id="145" name="Footer Placeholder 4"/>
          <p:cNvSpPr txBox="1">
            <a:spLocks/>
          </p:cNvSpPr>
          <p:nvPr/>
        </p:nvSpPr>
        <p:spPr>
          <a:xfrm>
            <a:off x="3276600" y="64452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Arithmetic Verification - Tutorial </a:t>
            </a:r>
            <a:endParaRPr lang="en-US" dirty="0"/>
          </a:p>
        </p:txBody>
      </p:sp>
      <p:sp>
        <p:nvSpPr>
          <p:cNvPr id="146" name="Slide Number Placeholder 5"/>
          <p:cNvSpPr txBox="1">
            <a:spLocks/>
          </p:cNvSpPr>
          <p:nvPr/>
        </p:nvSpPr>
        <p:spPr>
          <a:xfrm>
            <a:off x="6705600" y="6445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969CD-7246-41F0-B554-CD5FD022FE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dirty="0" smtClean="0"/>
              <a:t>TED</a:t>
            </a:r>
            <a:r>
              <a:rPr lang="en-US" dirty="0"/>
              <a:t> </a:t>
            </a:r>
            <a:r>
              <a:rPr lang="en-US" dirty="0" smtClean="0"/>
              <a:t>– Application to EC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Resource sharing</a:t>
            </a:r>
          </a:p>
          <a:p>
            <a:pPr lvl="1"/>
            <a:r>
              <a:rPr lang="en-US" sz="2000" dirty="0" smtClean="0"/>
              <a:t>TED can prove their equivalence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17508"/>
            <a:ext cx="2571223" cy="201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25823"/>
            <a:ext cx="2438400" cy="18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257300"/>
            <a:ext cx="16287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0" y="3664158"/>
            <a:ext cx="28696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</a:rPr>
              <a:t>Z = </a:t>
            </a:r>
            <a:r>
              <a:rPr lang="en-US" sz="2000" i="1" dirty="0" err="1" smtClean="0">
                <a:solidFill>
                  <a:srgbClr val="0070C0"/>
                </a:solidFill>
              </a:rPr>
              <a:t>sel</a:t>
            </a:r>
            <a:r>
              <a:rPr lang="en-US" sz="2000" i="1" dirty="0" smtClean="0">
                <a:solidFill>
                  <a:srgbClr val="0070C0"/>
                </a:solidFill>
              </a:rPr>
              <a:t>(A*B) + (1-sel)(C*D)</a:t>
            </a:r>
          </a:p>
          <a:p>
            <a:endParaRPr lang="en-US" sz="2000" i="1" dirty="0" smtClean="0">
              <a:solidFill>
                <a:srgbClr val="0070C0"/>
              </a:solidFill>
            </a:endParaRPr>
          </a:p>
          <a:p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   = </a:t>
            </a:r>
            <a:r>
              <a:rPr lang="en-US" sz="2000" i="1" dirty="0" err="1" smtClean="0">
                <a:solidFill>
                  <a:srgbClr val="0070C0"/>
                </a:solidFill>
              </a:rPr>
              <a:t>sel</a:t>
            </a:r>
            <a:r>
              <a:rPr lang="en-US" sz="2000" i="1" dirty="0" smtClean="0">
                <a:solidFill>
                  <a:srgbClr val="0070C0"/>
                </a:solidFill>
              </a:rPr>
              <a:t>(A*B - C*D) + CD</a:t>
            </a:r>
            <a:endParaRPr 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Introduction</a:t>
            </a:r>
          </a:p>
          <a:p>
            <a:pPr lvl="1"/>
            <a:r>
              <a:rPr lang="en-US" sz="2400" dirty="0" smtClean="0"/>
              <a:t>Hardware verification methods, focus on </a:t>
            </a:r>
            <a:r>
              <a:rPr lang="en-US" sz="2400" b="1" dirty="0" smtClean="0"/>
              <a:t>arithmetic verification</a:t>
            </a:r>
            <a:r>
              <a:rPr lang="en-US" sz="2400" dirty="0" smtClean="0"/>
              <a:t> </a:t>
            </a:r>
          </a:p>
          <a:p>
            <a:r>
              <a:rPr lang="en-US" sz="2800" dirty="0" smtClean="0"/>
              <a:t>Basics</a:t>
            </a:r>
          </a:p>
          <a:p>
            <a:pPr lvl="1"/>
            <a:r>
              <a:rPr lang="en-US" sz="2400" dirty="0" smtClean="0"/>
              <a:t>Boolean techniques: BDD</a:t>
            </a:r>
          </a:p>
          <a:p>
            <a:pPr lvl="1"/>
            <a:r>
              <a:rPr lang="en-US" sz="2400" dirty="0" smtClean="0"/>
              <a:t>Word-level canonical: BMD, TED</a:t>
            </a:r>
          </a:p>
          <a:p>
            <a:pPr lvl="1"/>
            <a:r>
              <a:rPr lang="en-US" sz="2400" dirty="0" smtClean="0"/>
              <a:t>Equivalence checking, SAT</a:t>
            </a:r>
          </a:p>
          <a:p>
            <a:r>
              <a:rPr lang="en-US" sz="2600" dirty="0" smtClean="0"/>
              <a:t>Bit-vector and word-level techniques</a:t>
            </a:r>
          </a:p>
          <a:p>
            <a:pPr lvl="1"/>
            <a:r>
              <a:rPr lang="en-US" sz="2200" dirty="0" smtClean="0"/>
              <a:t>SMT, ILP models</a:t>
            </a:r>
          </a:p>
          <a:p>
            <a:r>
              <a:rPr lang="en-US" sz="2600" dirty="0" smtClean="0"/>
              <a:t>Computer algebra methods</a:t>
            </a:r>
          </a:p>
          <a:p>
            <a:pPr lvl="1"/>
            <a:r>
              <a:rPr lang="en-US" sz="2200" dirty="0" smtClean="0"/>
              <a:t>Arithmetic bit level</a:t>
            </a:r>
          </a:p>
          <a:p>
            <a:pPr lvl="1"/>
            <a:r>
              <a:rPr lang="en-US" sz="2200" dirty="0" smtClean="0"/>
              <a:t>Data-flow based approach</a:t>
            </a:r>
          </a:p>
          <a:p>
            <a:pPr lvl="1"/>
            <a:r>
              <a:rPr lang="en-US" sz="2200" dirty="0" smtClean="0"/>
              <a:t>Other algebraic methods</a:t>
            </a:r>
          </a:p>
          <a:p>
            <a:r>
              <a:rPr lang="en-US" sz="2600" dirty="0" smtClean="0"/>
              <a:t>Extended bibliography</a:t>
            </a:r>
            <a:endParaRPr lang="en-US" sz="2600" dirty="0"/>
          </a:p>
          <a:p>
            <a:pPr lvl="2"/>
            <a:endParaRPr lang="en-US" sz="2000" dirty="0" smtClean="0"/>
          </a:p>
          <a:p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altLang="en-US" dirty="0"/>
              <a:t>Applications to RTL Verification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295400"/>
            <a:ext cx="7772400" cy="9779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Equivalence checking with TEDs</a:t>
            </a:r>
          </a:p>
          <a:p>
            <a:pPr lvl="1"/>
            <a:r>
              <a:rPr lang="en-US" altLang="en-US" sz="2400" dirty="0" smtClean="0"/>
              <a:t>word-level </a:t>
            </a:r>
            <a:r>
              <a:rPr lang="en-US" altLang="en-US" sz="2400" dirty="0"/>
              <a:t>and Boolean variables</a:t>
            </a:r>
          </a:p>
        </p:txBody>
      </p:sp>
      <p:grpSp>
        <p:nvGrpSpPr>
          <p:cNvPr id="191492" name="Group 4"/>
          <p:cNvGrpSpPr>
            <a:grpSpLocks/>
          </p:cNvGrpSpPr>
          <p:nvPr/>
        </p:nvGrpSpPr>
        <p:grpSpPr bwMode="auto">
          <a:xfrm>
            <a:off x="4803775" y="2973388"/>
            <a:ext cx="3813175" cy="1911350"/>
            <a:chOff x="3020" y="1681"/>
            <a:chExt cx="2402" cy="1204"/>
          </a:xfrm>
        </p:grpSpPr>
        <p:sp>
          <p:nvSpPr>
            <p:cNvPr id="191493" name="Line 5"/>
            <p:cNvSpPr>
              <a:spLocks noChangeShapeType="1"/>
            </p:cNvSpPr>
            <p:nvPr/>
          </p:nvSpPr>
          <p:spPr bwMode="auto">
            <a:xfrm>
              <a:off x="4654" y="2048"/>
              <a:ext cx="2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494" name="Group 6"/>
            <p:cNvGrpSpPr>
              <a:grpSpLocks/>
            </p:cNvGrpSpPr>
            <p:nvPr/>
          </p:nvGrpSpPr>
          <p:grpSpPr bwMode="auto">
            <a:xfrm>
              <a:off x="4774" y="2192"/>
              <a:ext cx="144" cy="192"/>
              <a:chOff x="2304" y="2208"/>
              <a:chExt cx="144" cy="192"/>
            </a:xfrm>
          </p:grpSpPr>
          <p:sp>
            <p:nvSpPr>
              <p:cNvPr id="191495" name="Line 7"/>
              <p:cNvSpPr>
                <a:spLocks noChangeShapeType="1"/>
              </p:cNvSpPr>
              <p:nvPr/>
            </p:nvSpPr>
            <p:spPr bwMode="auto">
              <a:xfrm flipH="1">
                <a:off x="2304" y="220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96" name="Line 8"/>
              <p:cNvSpPr>
                <a:spLocks noChangeShapeType="1"/>
              </p:cNvSpPr>
              <p:nvPr/>
            </p:nvSpPr>
            <p:spPr bwMode="auto">
              <a:xfrm>
                <a:off x="2304" y="220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91497" name="AutoShape 9"/>
            <p:cNvCxnSpPr>
              <a:cxnSpLocks noChangeShapeType="1"/>
              <a:endCxn id="191507" idx="2"/>
            </p:cNvCxnSpPr>
            <p:nvPr/>
          </p:nvCxnSpPr>
          <p:spPr bwMode="auto">
            <a:xfrm flipV="1">
              <a:off x="4549" y="2319"/>
              <a:ext cx="441" cy="296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1498" name="Group 10"/>
            <p:cNvGrpSpPr>
              <a:grpSpLocks/>
            </p:cNvGrpSpPr>
            <p:nvPr/>
          </p:nvGrpSpPr>
          <p:grpSpPr bwMode="auto">
            <a:xfrm>
              <a:off x="3232" y="1794"/>
              <a:ext cx="432" cy="174"/>
              <a:chOff x="3244" y="1836"/>
              <a:chExt cx="432" cy="174"/>
            </a:xfrm>
          </p:grpSpPr>
          <p:sp>
            <p:nvSpPr>
              <p:cNvPr id="191499" name="Oval 11"/>
              <p:cNvSpPr>
                <a:spLocks noChangeArrowheads="1"/>
              </p:cNvSpPr>
              <p:nvPr/>
            </p:nvSpPr>
            <p:spPr bwMode="auto">
              <a:xfrm>
                <a:off x="3474" y="1836"/>
                <a:ext cx="52" cy="5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0" name="Line 12"/>
              <p:cNvSpPr>
                <a:spLocks noChangeShapeType="1"/>
              </p:cNvSpPr>
              <p:nvPr/>
            </p:nvSpPr>
            <p:spPr bwMode="auto">
              <a:xfrm>
                <a:off x="3244" y="1868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1" name="Line 13"/>
              <p:cNvSpPr>
                <a:spLocks noChangeShapeType="1"/>
              </p:cNvSpPr>
              <p:nvPr/>
            </p:nvSpPr>
            <p:spPr bwMode="auto">
              <a:xfrm>
                <a:off x="3500" y="1982"/>
                <a:ext cx="1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2" name="Oval 14"/>
              <p:cNvSpPr>
                <a:spLocks noChangeArrowheads="1"/>
              </p:cNvSpPr>
              <p:nvPr/>
            </p:nvSpPr>
            <p:spPr bwMode="auto">
              <a:xfrm>
                <a:off x="3478" y="195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1503" name="Text Box 15"/>
            <p:cNvSpPr txBox="1">
              <a:spLocks noChangeArrowheads="1"/>
            </p:cNvSpPr>
            <p:nvPr/>
          </p:nvSpPr>
          <p:spPr bwMode="auto">
            <a:xfrm>
              <a:off x="3020" y="168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91504" name="Text Box 16"/>
            <p:cNvSpPr txBox="1">
              <a:spLocks noChangeArrowheads="1"/>
            </p:cNvSpPr>
            <p:nvPr/>
          </p:nvSpPr>
          <p:spPr bwMode="auto">
            <a:xfrm>
              <a:off x="3020" y="205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191505" name="Text Box 17"/>
            <p:cNvSpPr txBox="1">
              <a:spLocks noChangeArrowheads="1"/>
            </p:cNvSpPr>
            <p:nvPr/>
          </p:nvSpPr>
          <p:spPr bwMode="auto">
            <a:xfrm>
              <a:off x="4990" y="2326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s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2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grpSp>
          <p:nvGrpSpPr>
            <p:cNvPr id="191506" name="Group 18"/>
            <p:cNvGrpSpPr>
              <a:grpSpLocks/>
            </p:cNvGrpSpPr>
            <p:nvPr/>
          </p:nvGrpSpPr>
          <p:grpSpPr bwMode="auto">
            <a:xfrm>
              <a:off x="4896" y="1892"/>
              <a:ext cx="187" cy="477"/>
              <a:chOff x="4908" y="1934"/>
              <a:chExt cx="187" cy="477"/>
            </a:xfrm>
          </p:grpSpPr>
          <p:sp>
            <p:nvSpPr>
              <p:cNvPr id="191507" name="AutoShape 19"/>
              <p:cNvSpPr>
                <a:spLocks noChangeArrowheads="1"/>
              </p:cNvSpPr>
              <p:nvPr/>
            </p:nvSpPr>
            <p:spPr bwMode="auto">
              <a:xfrm rot="-5400000">
                <a:off x="4763" y="2101"/>
                <a:ext cx="477" cy="1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8" name="Text Box 20"/>
              <p:cNvSpPr txBox="1">
                <a:spLocks noChangeArrowheads="1"/>
              </p:cNvSpPr>
              <p:nvPr/>
            </p:nvSpPr>
            <p:spPr bwMode="auto">
              <a:xfrm>
                <a:off x="4908" y="1995"/>
                <a:ext cx="187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/>
                  <a:t>0</a:t>
                </a:r>
              </a:p>
              <a:p>
                <a:r>
                  <a:rPr lang="en-US" altLang="en-US" sz="1600"/>
                  <a:t>1</a:t>
                </a:r>
              </a:p>
            </p:txBody>
          </p:sp>
        </p:grpSp>
        <p:sp>
          <p:nvSpPr>
            <p:cNvPr id="191509" name="Line 21"/>
            <p:cNvSpPr>
              <a:spLocks noChangeShapeType="1"/>
            </p:cNvSpPr>
            <p:nvPr/>
          </p:nvSpPr>
          <p:spPr bwMode="auto">
            <a:xfrm>
              <a:off x="5062" y="2144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0" name="Text Box 22"/>
            <p:cNvSpPr txBox="1">
              <a:spLocks noChangeArrowheads="1"/>
            </p:cNvSpPr>
            <p:nvPr/>
          </p:nvSpPr>
          <p:spPr bwMode="auto">
            <a:xfrm>
              <a:off x="5150" y="1857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F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2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grpSp>
          <p:nvGrpSpPr>
            <p:cNvPr id="191511" name="Group 23"/>
            <p:cNvGrpSpPr>
              <a:grpSpLocks/>
            </p:cNvGrpSpPr>
            <p:nvPr/>
          </p:nvGrpSpPr>
          <p:grpSpPr bwMode="auto">
            <a:xfrm>
              <a:off x="3222" y="2154"/>
              <a:ext cx="436" cy="168"/>
              <a:chOff x="3234" y="2196"/>
              <a:chExt cx="436" cy="168"/>
            </a:xfrm>
          </p:grpSpPr>
          <p:sp>
            <p:nvSpPr>
              <p:cNvPr id="191512" name="Line 24"/>
              <p:cNvSpPr>
                <a:spLocks noChangeShapeType="1"/>
              </p:cNvSpPr>
              <p:nvPr/>
            </p:nvSpPr>
            <p:spPr bwMode="auto">
              <a:xfrm>
                <a:off x="3234" y="2222"/>
                <a:ext cx="4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3" name="Oval 25"/>
              <p:cNvSpPr>
                <a:spLocks noChangeArrowheads="1"/>
              </p:cNvSpPr>
              <p:nvPr/>
            </p:nvSpPr>
            <p:spPr bwMode="auto">
              <a:xfrm>
                <a:off x="3386" y="219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14" name="Line 26"/>
              <p:cNvSpPr>
                <a:spLocks noChangeShapeType="1"/>
              </p:cNvSpPr>
              <p:nvPr/>
            </p:nvSpPr>
            <p:spPr bwMode="auto">
              <a:xfrm>
                <a:off x="3412" y="2336"/>
                <a:ext cx="2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5" name="Oval 27"/>
              <p:cNvSpPr>
                <a:spLocks noChangeArrowheads="1"/>
              </p:cNvSpPr>
              <p:nvPr/>
            </p:nvSpPr>
            <p:spPr bwMode="auto">
              <a:xfrm>
                <a:off x="3394" y="2320"/>
                <a:ext cx="40" cy="4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1516" name="Text Box 28"/>
            <p:cNvSpPr txBox="1">
              <a:spLocks noChangeArrowheads="1"/>
            </p:cNvSpPr>
            <p:nvPr/>
          </p:nvSpPr>
          <p:spPr bwMode="auto">
            <a:xfrm>
              <a:off x="3839" y="2635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b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k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grpSp>
          <p:nvGrpSpPr>
            <p:cNvPr id="191517" name="Group 29"/>
            <p:cNvGrpSpPr>
              <a:grpSpLocks/>
            </p:cNvGrpSpPr>
            <p:nvPr/>
          </p:nvGrpSpPr>
          <p:grpSpPr bwMode="auto">
            <a:xfrm>
              <a:off x="4006" y="1904"/>
              <a:ext cx="288" cy="96"/>
              <a:chOff x="1536" y="1920"/>
              <a:chExt cx="288" cy="96"/>
            </a:xfrm>
          </p:grpSpPr>
          <p:sp>
            <p:nvSpPr>
              <p:cNvPr id="191518" name="Line 30"/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9" name="Line 31"/>
              <p:cNvSpPr>
                <a:spLocks noChangeShapeType="1"/>
              </p:cNvSpPr>
              <p:nvPr/>
            </p:nvSpPr>
            <p:spPr bwMode="auto">
              <a:xfrm>
                <a:off x="1680" y="192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0" name="Line 32"/>
              <p:cNvSpPr>
                <a:spLocks noChangeShapeType="1"/>
              </p:cNvSpPr>
              <p:nvPr/>
            </p:nvSpPr>
            <p:spPr bwMode="auto">
              <a:xfrm>
                <a:off x="1680" y="201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1521" name="Group 33"/>
            <p:cNvGrpSpPr>
              <a:grpSpLocks/>
            </p:cNvGrpSpPr>
            <p:nvPr/>
          </p:nvGrpSpPr>
          <p:grpSpPr bwMode="auto">
            <a:xfrm flipV="1">
              <a:off x="4006" y="2144"/>
              <a:ext cx="288" cy="96"/>
              <a:chOff x="1536" y="1920"/>
              <a:chExt cx="288" cy="96"/>
            </a:xfrm>
          </p:grpSpPr>
          <p:sp>
            <p:nvSpPr>
              <p:cNvPr id="191522" name="Line 34"/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3" name="Line 35"/>
              <p:cNvSpPr>
                <a:spLocks noChangeShapeType="1"/>
              </p:cNvSpPr>
              <p:nvPr/>
            </p:nvSpPr>
            <p:spPr bwMode="auto">
              <a:xfrm>
                <a:off x="1680" y="192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4" name="Line 36"/>
              <p:cNvSpPr>
                <a:spLocks noChangeShapeType="1"/>
              </p:cNvSpPr>
              <p:nvPr/>
            </p:nvSpPr>
            <p:spPr bwMode="auto">
              <a:xfrm>
                <a:off x="1680" y="201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525" name="Line 37"/>
            <p:cNvSpPr>
              <a:spLocks noChangeShapeType="1"/>
            </p:cNvSpPr>
            <p:nvPr/>
          </p:nvSpPr>
          <p:spPr bwMode="auto">
            <a:xfrm>
              <a:off x="3490" y="2180"/>
              <a:ext cx="0" cy="4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6" name="Line 38"/>
            <p:cNvSpPr>
              <a:spLocks noChangeShapeType="1"/>
            </p:cNvSpPr>
            <p:nvPr/>
          </p:nvSpPr>
          <p:spPr bwMode="auto">
            <a:xfrm>
              <a:off x="3490" y="1824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7" name="Line 39"/>
            <p:cNvSpPr>
              <a:spLocks noChangeShapeType="1"/>
            </p:cNvSpPr>
            <p:nvPr/>
          </p:nvSpPr>
          <p:spPr bwMode="auto">
            <a:xfrm flipH="1">
              <a:off x="3490" y="2576"/>
              <a:ext cx="5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8" name="Line 40"/>
            <p:cNvSpPr>
              <a:spLocks noChangeShapeType="1"/>
            </p:cNvSpPr>
            <p:nvPr/>
          </p:nvSpPr>
          <p:spPr bwMode="auto">
            <a:xfrm flipH="1">
              <a:off x="3409" y="2662"/>
              <a:ext cx="9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29" name="Line 41"/>
            <p:cNvSpPr>
              <a:spLocks noChangeShapeType="1"/>
            </p:cNvSpPr>
            <p:nvPr/>
          </p:nvSpPr>
          <p:spPr bwMode="auto">
            <a:xfrm flipH="1">
              <a:off x="3400" y="2200"/>
              <a:ext cx="0" cy="4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30" name="Text Box 42"/>
            <p:cNvSpPr txBox="1">
              <a:spLocks noChangeArrowheads="1"/>
            </p:cNvSpPr>
            <p:nvPr/>
          </p:nvSpPr>
          <p:spPr bwMode="auto">
            <a:xfrm>
              <a:off x="3820" y="2341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a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k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grpSp>
          <p:nvGrpSpPr>
            <p:cNvPr id="191531" name="Group 43"/>
            <p:cNvGrpSpPr>
              <a:grpSpLocks/>
            </p:cNvGrpSpPr>
            <p:nvPr/>
          </p:nvGrpSpPr>
          <p:grpSpPr bwMode="auto">
            <a:xfrm>
              <a:off x="4078" y="2486"/>
              <a:ext cx="468" cy="226"/>
              <a:chOff x="4090" y="2528"/>
              <a:chExt cx="468" cy="226"/>
            </a:xfrm>
          </p:grpSpPr>
          <p:grpSp>
            <p:nvGrpSpPr>
              <p:cNvPr id="191532" name="Group 44"/>
              <p:cNvGrpSpPr>
                <a:grpSpLocks/>
              </p:cNvGrpSpPr>
              <p:nvPr/>
            </p:nvGrpSpPr>
            <p:grpSpPr bwMode="auto">
              <a:xfrm>
                <a:off x="4342" y="2560"/>
                <a:ext cx="216" cy="194"/>
                <a:chOff x="3244" y="3208"/>
                <a:chExt cx="582" cy="578"/>
              </a:xfrm>
            </p:grpSpPr>
            <p:sp>
              <p:nvSpPr>
                <p:cNvPr id="191533" name="Arc 45"/>
                <p:cNvSpPr>
                  <a:spLocks/>
                </p:cNvSpPr>
                <p:nvPr/>
              </p:nvSpPr>
              <p:spPr bwMode="auto">
                <a:xfrm>
                  <a:off x="3244" y="3208"/>
                  <a:ext cx="576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34" name="Arc 46"/>
                <p:cNvSpPr>
                  <a:spLocks/>
                </p:cNvSpPr>
                <p:nvPr/>
              </p:nvSpPr>
              <p:spPr bwMode="auto">
                <a:xfrm flipV="1">
                  <a:off x="3250" y="3496"/>
                  <a:ext cx="576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35" name="Freeform 47"/>
                <p:cNvSpPr>
                  <a:spLocks/>
                </p:cNvSpPr>
                <p:nvPr/>
              </p:nvSpPr>
              <p:spPr bwMode="auto">
                <a:xfrm>
                  <a:off x="3246" y="3216"/>
                  <a:ext cx="155" cy="570"/>
                </a:xfrm>
                <a:custGeom>
                  <a:avLst/>
                  <a:gdLst>
                    <a:gd name="T0" fmla="*/ 0 w 115"/>
                    <a:gd name="T1" fmla="*/ 0 h 570"/>
                    <a:gd name="T2" fmla="*/ 114 w 115"/>
                    <a:gd name="T3" fmla="*/ 276 h 570"/>
                    <a:gd name="T4" fmla="*/ 6 w 115"/>
                    <a:gd name="T5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5" h="570">
                      <a:moveTo>
                        <a:pt x="0" y="0"/>
                      </a:moveTo>
                      <a:cubicBezTo>
                        <a:pt x="56" y="90"/>
                        <a:pt x="113" y="181"/>
                        <a:pt x="114" y="276"/>
                      </a:cubicBezTo>
                      <a:cubicBezTo>
                        <a:pt x="115" y="371"/>
                        <a:pt x="60" y="470"/>
                        <a:pt x="6" y="570"/>
                      </a:cubicBezTo>
                    </a:path>
                  </a:pathLst>
                </a:custGeom>
                <a:noFill/>
                <a:ln w="19050" cmpd="sng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1536" name="Group 48"/>
              <p:cNvGrpSpPr>
                <a:grpSpLocks/>
              </p:cNvGrpSpPr>
              <p:nvPr/>
            </p:nvGrpSpPr>
            <p:grpSpPr bwMode="auto">
              <a:xfrm rot="5400000">
                <a:off x="4089" y="2529"/>
                <a:ext cx="145" cy="144"/>
                <a:chOff x="2495" y="2880"/>
                <a:chExt cx="145" cy="144"/>
              </a:xfrm>
            </p:grpSpPr>
            <p:sp>
              <p:nvSpPr>
                <p:cNvPr id="191537" name="AutoShape 49"/>
                <p:cNvSpPr>
                  <a:spLocks noChangeArrowheads="1"/>
                </p:cNvSpPr>
                <p:nvPr/>
              </p:nvSpPr>
              <p:spPr bwMode="auto">
                <a:xfrm>
                  <a:off x="2495" y="2908"/>
                  <a:ext cx="145" cy="116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38" name="Oval 50"/>
                <p:cNvSpPr>
                  <a:spLocks noChangeArrowheads="1"/>
                </p:cNvSpPr>
                <p:nvPr/>
              </p:nvSpPr>
              <p:spPr bwMode="auto">
                <a:xfrm>
                  <a:off x="2544" y="2880"/>
                  <a:ext cx="48" cy="48"/>
                </a:xfrm>
                <a:prstGeom prst="ellipse">
                  <a:avLst/>
                </a:prstGeom>
                <a:noFill/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1539" name="Line 51"/>
              <p:cNvSpPr>
                <a:spLocks noChangeShapeType="1"/>
              </p:cNvSpPr>
              <p:nvPr/>
            </p:nvSpPr>
            <p:spPr bwMode="auto">
              <a:xfrm>
                <a:off x="4234" y="2601"/>
                <a:ext cx="134" cy="0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1540" name="Group 52"/>
            <p:cNvGrpSpPr>
              <a:grpSpLocks/>
            </p:cNvGrpSpPr>
            <p:nvPr/>
          </p:nvGrpSpPr>
          <p:grpSpPr bwMode="auto">
            <a:xfrm>
              <a:off x="3662" y="1752"/>
              <a:ext cx="352" cy="315"/>
              <a:chOff x="3674" y="1794"/>
              <a:chExt cx="352" cy="315"/>
            </a:xfrm>
          </p:grpSpPr>
          <p:sp>
            <p:nvSpPr>
              <p:cNvPr id="191541" name="Rectangle 53"/>
              <p:cNvSpPr>
                <a:spLocks noChangeArrowheads="1"/>
              </p:cNvSpPr>
              <p:nvPr/>
            </p:nvSpPr>
            <p:spPr bwMode="auto">
              <a:xfrm>
                <a:off x="3674" y="1794"/>
                <a:ext cx="352" cy="2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42" name="Text Box 54"/>
              <p:cNvSpPr txBox="1">
                <a:spLocks noChangeArrowheads="1"/>
              </p:cNvSpPr>
              <p:nvPr/>
            </p:nvSpPr>
            <p:spPr bwMode="auto">
              <a:xfrm>
                <a:off x="3758" y="1821"/>
                <a:ext cx="1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cs typeface="Arial" charset="0"/>
                  </a:rPr>
                  <a:t>*</a:t>
                </a:r>
                <a:endParaRPr lang="en-US" altLang="en-US"/>
              </a:p>
            </p:txBody>
          </p:sp>
        </p:grpSp>
        <p:grpSp>
          <p:nvGrpSpPr>
            <p:cNvPr id="191543" name="Group 55"/>
            <p:cNvGrpSpPr>
              <a:grpSpLocks/>
            </p:cNvGrpSpPr>
            <p:nvPr/>
          </p:nvGrpSpPr>
          <p:grpSpPr bwMode="auto">
            <a:xfrm>
              <a:off x="3662" y="2112"/>
              <a:ext cx="352" cy="299"/>
              <a:chOff x="3674" y="2154"/>
              <a:chExt cx="352" cy="299"/>
            </a:xfrm>
          </p:grpSpPr>
          <p:sp>
            <p:nvSpPr>
              <p:cNvPr id="191544" name="Rectangle 56"/>
              <p:cNvSpPr>
                <a:spLocks noChangeArrowheads="1"/>
              </p:cNvSpPr>
              <p:nvPr/>
            </p:nvSpPr>
            <p:spPr bwMode="auto">
              <a:xfrm>
                <a:off x="3674" y="2154"/>
                <a:ext cx="352" cy="2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45" name="Text Box 57"/>
              <p:cNvSpPr txBox="1">
                <a:spLocks noChangeArrowheads="1"/>
              </p:cNvSpPr>
              <p:nvPr/>
            </p:nvSpPr>
            <p:spPr bwMode="auto">
              <a:xfrm>
                <a:off x="3754" y="2165"/>
                <a:ext cx="1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cs typeface="Arial" charset="0"/>
                  </a:rPr>
                  <a:t>*</a:t>
                </a:r>
                <a:endParaRPr lang="en-US" altLang="en-US"/>
              </a:p>
            </p:txBody>
          </p:sp>
        </p:grpSp>
        <p:grpSp>
          <p:nvGrpSpPr>
            <p:cNvPr id="191546" name="Group 58"/>
            <p:cNvGrpSpPr>
              <a:grpSpLocks/>
            </p:cNvGrpSpPr>
            <p:nvPr/>
          </p:nvGrpSpPr>
          <p:grpSpPr bwMode="auto">
            <a:xfrm>
              <a:off x="4294" y="1919"/>
              <a:ext cx="352" cy="289"/>
              <a:chOff x="4306" y="1961"/>
              <a:chExt cx="352" cy="289"/>
            </a:xfrm>
          </p:grpSpPr>
          <p:sp>
            <p:nvSpPr>
              <p:cNvPr id="191547" name="Rectangle 59"/>
              <p:cNvSpPr>
                <a:spLocks noChangeArrowheads="1"/>
              </p:cNvSpPr>
              <p:nvPr/>
            </p:nvSpPr>
            <p:spPr bwMode="auto">
              <a:xfrm>
                <a:off x="4306" y="1994"/>
                <a:ext cx="352" cy="2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48" name="Text Box 60"/>
              <p:cNvSpPr txBox="1">
                <a:spLocks noChangeArrowheads="1"/>
              </p:cNvSpPr>
              <p:nvPr/>
            </p:nvSpPr>
            <p:spPr bwMode="auto">
              <a:xfrm>
                <a:off x="4402" y="1961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-</a:t>
                </a:r>
              </a:p>
            </p:txBody>
          </p:sp>
        </p:grpSp>
        <p:sp>
          <p:nvSpPr>
            <p:cNvPr id="191549" name="Text Box 61"/>
            <p:cNvSpPr txBox="1">
              <a:spLocks noChangeArrowheads="1"/>
            </p:cNvSpPr>
            <p:nvPr/>
          </p:nvSpPr>
          <p:spPr bwMode="auto">
            <a:xfrm>
              <a:off x="4566" y="22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D</a:t>
              </a:r>
            </a:p>
          </p:txBody>
        </p:sp>
      </p:grpSp>
      <p:grpSp>
        <p:nvGrpSpPr>
          <p:cNvPr id="191550" name="Group 62"/>
          <p:cNvGrpSpPr>
            <a:grpSpLocks/>
          </p:cNvGrpSpPr>
          <p:nvPr/>
        </p:nvGrpSpPr>
        <p:grpSpPr bwMode="auto">
          <a:xfrm>
            <a:off x="495300" y="2951163"/>
            <a:ext cx="3841750" cy="1946275"/>
            <a:chOff x="306" y="1667"/>
            <a:chExt cx="2420" cy="1226"/>
          </a:xfrm>
        </p:grpSpPr>
        <p:grpSp>
          <p:nvGrpSpPr>
            <p:cNvPr id="191551" name="Group 63"/>
            <p:cNvGrpSpPr>
              <a:grpSpLocks/>
            </p:cNvGrpSpPr>
            <p:nvPr/>
          </p:nvGrpSpPr>
          <p:grpSpPr bwMode="auto">
            <a:xfrm>
              <a:off x="1292" y="1914"/>
              <a:ext cx="288" cy="96"/>
              <a:chOff x="1536" y="1920"/>
              <a:chExt cx="288" cy="96"/>
            </a:xfrm>
          </p:grpSpPr>
          <p:sp>
            <p:nvSpPr>
              <p:cNvPr id="191552" name="Line 64"/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3" name="Line 65"/>
              <p:cNvSpPr>
                <a:spLocks noChangeShapeType="1"/>
              </p:cNvSpPr>
              <p:nvPr/>
            </p:nvSpPr>
            <p:spPr bwMode="auto">
              <a:xfrm>
                <a:off x="1680" y="192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4" name="Line 66"/>
              <p:cNvSpPr>
                <a:spLocks noChangeShapeType="1"/>
              </p:cNvSpPr>
              <p:nvPr/>
            </p:nvSpPr>
            <p:spPr bwMode="auto">
              <a:xfrm>
                <a:off x="1680" y="201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1555" name="Group 67"/>
            <p:cNvGrpSpPr>
              <a:grpSpLocks/>
            </p:cNvGrpSpPr>
            <p:nvPr/>
          </p:nvGrpSpPr>
          <p:grpSpPr bwMode="auto">
            <a:xfrm flipV="1">
              <a:off x="1292" y="2154"/>
              <a:ext cx="288" cy="96"/>
              <a:chOff x="1536" y="1920"/>
              <a:chExt cx="288" cy="96"/>
            </a:xfrm>
          </p:grpSpPr>
          <p:sp>
            <p:nvSpPr>
              <p:cNvPr id="191556" name="Line 68"/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7" name="Line 69"/>
              <p:cNvSpPr>
                <a:spLocks noChangeShapeType="1"/>
              </p:cNvSpPr>
              <p:nvPr/>
            </p:nvSpPr>
            <p:spPr bwMode="auto">
              <a:xfrm>
                <a:off x="1680" y="192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8" name="Line 70"/>
              <p:cNvSpPr>
                <a:spLocks noChangeShapeType="1"/>
              </p:cNvSpPr>
              <p:nvPr/>
            </p:nvSpPr>
            <p:spPr bwMode="auto">
              <a:xfrm>
                <a:off x="1680" y="201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91559" name="AutoShape 71"/>
            <p:cNvCxnSpPr>
              <a:cxnSpLocks noChangeShapeType="1"/>
              <a:stCxn id="191592" idx="3"/>
              <a:endCxn id="191580" idx="2"/>
            </p:cNvCxnSpPr>
            <p:nvPr/>
          </p:nvCxnSpPr>
          <p:spPr bwMode="auto">
            <a:xfrm flipV="1">
              <a:off x="1835" y="2329"/>
              <a:ext cx="441" cy="296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1560" name="Group 72"/>
            <p:cNvGrpSpPr>
              <a:grpSpLocks/>
            </p:cNvGrpSpPr>
            <p:nvPr/>
          </p:nvGrpSpPr>
          <p:grpSpPr bwMode="auto">
            <a:xfrm>
              <a:off x="668" y="2172"/>
              <a:ext cx="846" cy="492"/>
              <a:chOff x="912" y="2178"/>
              <a:chExt cx="846" cy="492"/>
            </a:xfrm>
          </p:grpSpPr>
          <p:sp>
            <p:nvSpPr>
              <p:cNvPr id="191561" name="Line 73"/>
              <p:cNvSpPr>
                <a:spLocks noChangeShapeType="1"/>
              </p:cNvSpPr>
              <p:nvPr/>
            </p:nvSpPr>
            <p:spPr bwMode="auto">
              <a:xfrm>
                <a:off x="1020" y="2196"/>
                <a:ext cx="1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2" name="Line 74"/>
              <p:cNvSpPr>
                <a:spLocks noChangeShapeType="1"/>
              </p:cNvSpPr>
              <p:nvPr/>
            </p:nvSpPr>
            <p:spPr bwMode="auto">
              <a:xfrm>
                <a:off x="930" y="2310"/>
                <a:ext cx="2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3" name="Line 75"/>
              <p:cNvSpPr>
                <a:spLocks noChangeShapeType="1"/>
              </p:cNvSpPr>
              <p:nvPr/>
            </p:nvSpPr>
            <p:spPr bwMode="auto">
              <a:xfrm flipH="1">
                <a:off x="1020" y="2592"/>
                <a:ext cx="7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4" name="Line 76"/>
              <p:cNvSpPr>
                <a:spLocks noChangeShapeType="1"/>
              </p:cNvSpPr>
              <p:nvPr/>
            </p:nvSpPr>
            <p:spPr bwMode="auto">
              <a:xfrm>
                <a:off x="1020" y="2196"/>
                <a:ext cx="0" cy="4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5" name="Line 77"/>
              <p:cNvSpPr>
                <a:spLocks noChangeShapeType="1"/>
              </p:cNvSpPr>
              <p:nvPr/>
            </p:nvSpPr>
            <p:spPr bwMode="auto">
              <a:xfrm flipH="1">
                <a:off x="930" y="2670"/>
                <a:ext cx="8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6" name="Line 78"/>
              <p:cNvSpPr>
                <a:spLocks noChangeShapeType="1"/>
              </p:cNvSpPr>
              <p:nvPr/>
            </p:nvSpPr>
            <p:spPr bwMode="auto">
              <a:xfrm>
                <a:off x="930" y="2316"/>
                <a:ext cx="0" cy="3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7" name="Oval 79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68" name="Oval 80"/>
              <p:cNvSpPr>
                <a:spLocks noChangeArrowheads="1"/>
              </p:cNvSpPr>
              <p:nvPr/>
            </p:nvSpPr>
            <p:spPr bwMode="auto">
              <a:xfrm>
                <a:off x="912" y="229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1569" name="Group 81"/>
            <p:cNvGrpSpPr>
              <a:grpSpLocks/>
            </p:cNvGrpSpPr>
            <p:nvPr/>
          </p:nvGrpSpPr>
          <p:grpSpPr bwMode="auto">
            <a:xfrm>
              <a:off x="518" y="1808"/>
              <a:ext cx="432" cy="496"/>
              <a:chOff x="762" y="1814"/>
              <a:chExt cx="432" cy="496"/>
            </a:xfrm>
          </p:grpSpPr>
          <p:sp>
            <p:nvSpPr>
              <p:cNvPr id="191570" name="Line 82"/>
              <p:cNvSpPr>
                <a:spLocks noChangeShapeType="1"/>
              </p:cNvSpPr>
              <p:nvPr/>
            </p:nvSpPr>
            <p:spPr bwMode="auto">
              <a:xfrm>
                <a:off x="762" y="1842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1" name="Line 83"/>
              <p:cNvSpPr>
                <a:spLocks noChangeShapeType="1"/>
              </p:cNvSpPr>
              <p:nvPr/>
            </p:nvSpPr>
            <p:spPr bwMode="auto">
              <a:xfrm>
                <a:off x="762" y="195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2" name="Line 84"/>
              <p:cNvSpPr>
                <a:spLocks noChangeShapeType="1"/>
              </p:cNvSpPr>
              <p:nvPr/>
            </p:nvSpPr>
            <p:spPr bwMode="auto">
              <a:xfrm>
                <a:off x="1020" y="1956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3" name="Line 85"/>
              <p:cNvSpPr>
                <a:spLocks noChangeShapeType="1"/>
              </p:cNvSpPr>
              <p:nvPr/>
            </p:nvSpPr>
            <p:spPr bwMode="auto">
              <a:xfrm>
                <a:off x="936" y="1842"/>
                <a:ext cx="0" cy="4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4" name="Oval 86"/>
              <p:cNvSpPr>
                <a:spLocks noChangeArrowheads="1"/>
              </p:cNvSpPr>
              <p:nvPr/>
            </p:nvSpPr>
            <p:spPr bwMode="auto">
              <a:xfrm>
                <a:off x="912" y="181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75" name="Oval 87"/>
              <p:cNvSpPr>
                <a:spLocks noChangeArrowheads="1"/>
              </p:cNvSpPr>
              <p:nvPr/>
            </p:nvSpPr>
            <p:spPr bwMode="auto">
              <a:xfrm>
                <a:off x="996" y="192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1576" name="Text Box 88"/>
            <p:cNvSpPr txBox="1">
              <a:spLocks noChangeArrowheads="1"/>
            </p:cNvSpPr>
            <p:nvPr/>
          </p:nvSpPr>
          <p:spPr bwMode="auto">
            <a:xfrm>
              <a:off x="306" y="166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191577" name="Text Box 89"/>
            <p:cNvSpPr txBox="1">
              <a:spLocks noChangeArrowheads="1"/>
            </p:cNvSpPr>
            <p:nvPr/>
          </p:nvSpPr>
          <p:spPr bwMode="auto">
            <a:xfrm>
              <a:off x="306" y="186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91578" name="Text Box 90"/>
            <p:cNvSpPr txBox="1">
              <a:spLocks noChangeArrowheads="1"/>
            </p:cNvSpPr>
            <p:nvPr/>
          </p:nvSpPr>
          <p:spPr bwMode="auto">
            <a:xfrm>
              <a:off x="2276" y="2336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s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1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grpSp>
          <p:nvGrpSpPr>
            <p:cNvPr id="191579" name="Group 91"/>
            <p:cNvGrpSpPr>
              <a:grpSpLocks/>
            </p:cNvGrpSpPr>
            <p:nvPr/>
          </p:nvGrpSpPr>
          <p:grpSpPr bwMode="auto">
            <a:xfrm>
              <a:off x="1940" y="1902"/>
              <a:ext cx="429" cy="492"/>
              <a:chOff x="1940" y="1902"/>
              <a:chExt cx="429" cy="492"/>
            </a:xfrm>
          </p:grpSpPr>
          <p:sp>
            <p:nvSpPr>
              <p:cNvPr id="191580" name="AutoShape 92"/>
              <p:cNvSpPr>
                <a:spLocks noChangeArrowheads="1"/>
              </p:cNvSpPr>
              <p:nvPr/>
            </p:nvSpPr>
            <p:spPr bwMode="auto">
              <a:xfrm rot="-5400000">
                <a:off x="2037" y="2069"/>
                <a:ext cx="477" cy="1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81" name="Line 93"/>
              <p:cNvSpPr>
                <a:spLocks noChangeShapeType="1"/>
              </p:cNvSpPr>
              <p:nvPr/>
            </p:nvSpPr>
            <p:spPr bwMode="auto">
              <a:xfrm>
                <a:off x="1940" y="2058"/>
                <a:ext cx="2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1582" name="Group 94"/>
              <p:cNvGrpSpPr>
                <a:grpSpLocks/>
              </p:cNvGrpSpPr>
              <p:nvPr/>
            </p:nvGrpSpPr>
            <p:grpSpPr bwMode="auto">
              <a:xfrm>
                <a:off x="2060" y="2202"/>
                <a:ext cx="144" cy="192"/>
                <a:chOff x="2304" y="2208"/>
                <a:chExt cx="144" cy="192"/>
              </a:xfrm>
            </p:grpSpPr>
            <p:sp>
              <p:nvSpPr>
                <p:cNvPr id="191583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304" y="2208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84" name="Line 96"/>
                <p:cNvSpPr>
                  <a:spLocks noChangeShapeType="1"/>
                </p:cNvSpPr>
                <p:nvPr/>
              </p:nvSpPr>
              <p:spPr bwMode="auto">
                <a:xfrm>
                  <a:off x="2304" y="2208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1585" name="Text Box 97"/>
              <p:cNvSpPr txBox="1">
                <a:spLocks noChangeArrowheads="1"/>
              </p:cNvSpPr>
              <p:nvPr/>
            </p:nvSpPr>
            <p:spPr bwMode="auto">
              <a:xfrm>
                <a:off x="2182" y="1963"/>
                <a:ext cx="187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/>
                  <a:t>1</a:t>
                </a:r>
              </a:p>
              <a:p>
                <a:r>
                  <a:rPr lang="en-US" altLang="en-US" sz="1600"/>
                  <a:t>0</a:t>
                </a:r>
              </a:p>
            </p:txBody>
          </p:sp>
        </p:grpSp>
        <p:sp>
          <p:nvSpPr>
            <p:cNvPr id="191586" name="Line 98"/>
            <p:cNvSpPr>
              <a:spLocks noChangeShapeType="1"/>
            </p:cNvSpPr>
            <p:nvPr/>
          </p:nvSpPr>
          <p:spPr bwMode="auto">
            <a:xfrm>
              <a:off x="2348" y="2154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87" name="Text Box 99"/>
            <p:cNvSpPr txBox="1">
              <a:spLocks noChangeArrowheads="1"/>
            </p:cNvSpPr>
            <p:nvPr/>
          </p:nvSpPr>
          <p:spPr bwMode="auto">
            <a:xfrm>
              <a:off x="2454" y="1873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F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1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sp>
          <p:nvSpPr>
            <p:cNvPr id="191588" name="Text Box 100"/>
            <p:cNvSpPr txBox="1">
              <a:spLocks noChangeArrowheads="1"/>
            </p:cNvSpPr>
            <p:nvPr/>
          </p:nvSpPr>
          <p:spPr bwMode="auto">
            <a:xfrm>
              <a:off x="1870" y="235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191589" name="Text Box 101"/>
            <p:cNvSpPr txBox="1">
              <a:spLocks noChangeArrowheads="1"/>
            </p:cNvSpPr>
            <p:nvPr/>
          </p:nvSpPr>
          <p:spPr bwMode="auto">
            <a:xfrm>
              <a:off x="1270" y="2335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a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k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sp>
          <p:nvSpPr>
            <p:cNvPr id="191590" name="Text Box 102"/>
            <p:cNvSpPr txBox="1">
              <a:spLocks noChangeArrowheads="1"/>
            </p:cNvSpPr>
            <p:nvPr/>
          </p:nvSpPr>
          <p:spPr bwMode="auto">
            <a:xfrm>
              <a:off x="1287" y="2643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b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k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grpSp>
          <p:nvGrpSpPr>
            <p:cNvPr id="191591" name="Group 103"/>
            <p:cNvGrpSpPr>
              <a:grpSpLocks/>
            </p:cNvGrpSpPr>
            <p:nvPr/>
          </p:nvGrpSpPr>
          <p:grpSpPr bwMode="auto">
            <a:xfrm>
              <a:off x="1520" y="2481"/>
              <a:ext cx="306" cy="288"/>
              <a:chOff x="1520" y="2481"/>
              <a:chExt cx="306" cy="288"/>
            </a:xfrm>
          </p:grpSpPr>
          <p:sp>
            <p:nvSpPr>
              <p:cNvPr id="191592" name="Rectangle 104"/>
              <p:cNvSpPr>
                <a:spLocks noChangeArrowheads="1"/>
              </p:cNvSpPr>
              <p:nvPr/>
            </p:nvSpPr>
            <p:spPr bwMode="auto">
              <a:xfrm>
                <a:off x="1520" y="2526"/>
                <a:ext cx="306" cy="198"/>
              </a:xfrm>
              <a:prstGeom prst="rect">
                <a:avLst/>
              </a:prstGeom>
              <a:solidFill>
                <a:srgbClr val="33993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93" name="Text Box 105"/>
              <p:cNvSpPr txBox="1">
                <a:spLocks noChangeArrowheads="1"/>
              </p:cNvSpPr>
              <p:nvPr/>
            </p:nvSpPr>
            <p:spPr bwMode="auto">
              <a:xfrm>
                <a:off x="1562" y="2481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&gt;</a:t>
                </a:r>
              </a:p>
            </p:txBody>
          </p:sp>
        </p:grpSp>
        <p:grpSp>
          <p:nvGrpSpPr>
            <p:cNvPr id="191594" name="Group 106"/>
            <p:cNvGrpSpPr>
              <a:grpSpLocks/>
            </p:cNvGrpSpPr>
            <p:nvPr/>
          </p:nvGrpSpPr>
          <p:grpSpPr bwMode="auto">
            <a:xfrm>
              <a:off x="948" y="1749"/>
              <a:ext cx="352" cy="288"/>
              <a:chOff x="948" y="1749"/>
              <a:chExt cx="352" cy="288"/>
            </a:xfrm>
          </p:grpSpPr>
          <p:sp>
            <p:nvSpPr>
              <p:cNvPr id="191595" name="Rectangle 107"/>
              <p:cNvSpPr>
                <a:spLocks noChangeArrowheads="1"/>
              </p:cNvSpPr>
              <p:nvPr/>
            </p:nvSpPr>
            <p:spPr bwMode="auto">
              <a:xfrm>
                <a:off x="948" y="1762"/>
                <a:ext cx="352" cy="2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96" name="Text Box 108"/>
              <p:cNvSpPr txBox="1">
                <a:spLocks noChangeArrowheads="1"/>
              </p:cNvSpPr>
              <p:nvPr/>
            </p:nvSpPr>
            <p:spPr bwMode="auto">
              <a:xfrm>
                <a:off x="1014" y="174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+</a:t>
                </a:r>
              </a:p>
            </p:txBody>
          </p:sp>
        </p:grpSp>
        <p:grpSp>
          <p:nvGrpSpPr>
            <p:cNvPr id="191597" name="Group 109"/>
            <p:cNvGrpSpPr>
              <a:grpSpLocks/>
            </p:cNvGrpSpPr>
            <p:nvPr/>
          </p:nvGrpSpPr>
          <p:grpSpPr bwMode="auto">
            <a:xfrm>
              <a:off x="1580" y="1962"/>
              <a:ext cx="352" cy="303"/>
              <a:chOff x="1580" y="1962"/>
              <a:chExt cx="352" cy="303"/>
            </a:xfrm>
          </p:grpSpPr>
          <p:sp>
            <p:nvSpPr>
              <p:cNvPr id="191598" name="Rectangle 110"/>
              <p:cNvSpPr>
                <a:spLocks noChangeArrowheads="1"/>
              </p:cNvSpPr>
              <p:nvPr/>
            </p:nvSpPr>
            <p:spPr bwMode="auto">
              <a:xfrm>
                <a:off x="1580" y="1962"/>
                <a:ext cx="352" cy="2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99" name="Text Box 111"/>
              <p:cNvSpPr txBox="1">
                <a:spLocks noChangeArrowheads="1"/>
              </p:cNvSpPr>
              <p:nvPr/>
            </p:nvSpPr>
            <p:spPr bwMode="auto">
              <a:xfrm>
                <a:off x="1658" y="1977"/>
                <a:ext cx="1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*</a:t>
                </a:r>
              </a:p>
            </p:txBody>
          </p:sp>
        </p:grpSp>
        <p:grpSp>
          <p:nvGrpSpPr>
            <p:cNvPr id="191600" name="Group 112"/>
            <p:cNvGrpSpPr>
              <a:grpSpLocks/>
            </p:cNvGrpSpPr>
            <p:nvPr/>
          </p:nvGrpSpPr>
          <p:grpSpPr bwMode="auto">
            <a:xfrm>
              <a:off x="948" y="2081"/>
              <a:ext cx="352" cy="297"/>
              <a:chOff x="948" y="2081"/>
              <a:chExt cx="352" cy="297"/>
            </a:xfrm>
          </p:grpSpPr>
          <p:sp>
            <p:nvSpPr>
              <p:cNvPr id="191601" name="Rectangle 113"/>
              <p:cNvSpPr>
                <a:spLocks noChangeArrowheads="1"/>
              </p:cNvSpPr>
              <p:nvPr/>
            </p:nvSpPr>
            <p:spPr bwMode="auto">
              <a:xfrm>
                <a:off x="948" y="2122"/>
                <a:ext cx="352" cy="2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02" name="Text Box 114"/>
              <p:cNvSpPr txBox="1">
                <a:spLocks noChangeArrowheads="1"/>
              </p:cNvSpPr>
              <p:nvPr/>
            </p:nvSpPr>
            <p:spPr bwMode="auto">
              <a:xfrm>
                <a:off x="1030" y="2081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-</a:t>
                </a:r>
              </a:p>
            </p:txBody>
          </p:sp>
        </p:grpSp>
      </p:grpSp>
      <p:sp>
        <p:nvSpPr>
          <p:cNvPr id="191603" name="Text Box 115"/>
          <p:cNvSpPr txBox="1">
            <a:spLocks noChangeArrowheads="1"/>
          </p:cNvSpPr>
          <p:nvPr/>
        </p:nvSpPr>
        <p:spPr bwMode="auto">
          <a:xfrm>
            <a:off x="622300" y="5040313"/>
            <a:ext cx="28696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 dirty="0">
                <a:solidFill>
                  <a:schemeClr val="tx2"/>
                </a:solidFill>
              </a:rPr>
              <a:t>F</a:t>
            </a:r>
            <a:r>
              <a:rPr lang="en-US" altLang="en-US" sz="2000" i="1" baseline="-25000" dirty="0">
                <a:solidFill>
                  <a:schemeClr val="tx2"/>
                </a:solidFill>
              </a:rPr>
              <a:t>1</a:t>
            </a:r>
            <a:r>
              <a:rPr lang="en-US" altLang="en-US" sz="2000" i="1" dirty="0">
                <a:solidFill>
                  <a:schemeClr val="tx2"/>
                </a:solidFill>
              </a:rPr>
              <a:t> = s</a:t>
            </a:r>
            <a:r>
              <a:rPr lang="en-US" altLang="en-US" sz="2000" i="1" baseline="-25000" dirty="0">
                <a:solidFill>
                  <a:schemeClr val="tx2"/>
                </a:solidFill>
              </a:rPr>
              <a:t>1</a:t>
            </a:r>
            <a:r>
              <a:rPr lang="en-US" altLang="en-US" sz="2000" i="1" dirty="0">
                <a:solidFill>
                  <a:schemeClr val="tx2"/>
                </a:solidFill>
              </a:rPr>
              <a:t>(A+B)(A-B) + (1-s</a:t>
            </a:r>
            <a:r>
              <a:rPr lang="en-US" altLang="en-US" sz="2000" i="1" baseline="-25000" dirty="0">
                <a:solidFill>
                  <a:schemeClr val="tx2"/>
                </a:solidFill>
              </a:rPr>
              <a:t>1</a:t>
            </a:r>
            <a:r>
              <a:rPr lang="en-US" altLang="en-US" sz="2000" i="1" dirty="0">
                <a:solidFill>
                  <a:schemeClr val="tx2"/>
                </a:solidFill>
              </a:rPr>
              <a:t>)D</a:t>
            </a:r>
          </a:p>
          <a:p>
            <a:r>
              <a:rPr lang="en-US" altLang="en-US" sz="2000" i="1" dirty="0">
                <a:solidFill>
                  <a:schemeClr val="tx2"/>
                </a:solidFill>
              </a:rPr>
              <a:t>s</a:t>
            </a:r>
            <a:r>
              <a:rPr lang="en-US" altLang="en-US" sz="2000" i="1" baseline="-25000" dirty="0">
                <a:solidFill>
                  <a:schemeClr val="tx2"/>
                </a:solidFill>
              </a:rPr>
              <a:t>1</a:t>
            </a:r>
            <a:r>
              <a:rPr lang="en-US" altLang="en-US" sz="2000" i="1" dirty="0">
                <a:solidFill>
                  <a:schemeClr val="tx2"/>
                </a:solidFill>
              </a:rPr>
              <a:t> = </a:t>
            </a:r>
            <a:r>
              <a:rPr lang="en-US" altLang="en-US" sz="2000" i="1" dirty="0">
                <a:solidFill>
                  <a:srgbClr val="00B050"/>
                </a:solidFill>
              </a:rPr>
              <a:t>(</a:t>
            </a:r>
            <a:r>
              <a:rPr lang="en-US" altLang="en-US" sz="2000" i="1" dirty="0" err="1">
                <a:solidFill>
                  <a:srgbClr val="00B050"/>
                </a:solidFill>
              </a:rPr>
              <a:t>a</a:t>
            </a:r>
            <a:r>
              <a:rPr lang="en-US" altLang="en-US" sz="2000" i="1" baseline="-25000" dirty="0" err="1">
                <a:solidFill>
                  <a:srgbClr val="00B050"/>
                </a:solidFill>
              </a:rPr>
              <a:t>k</a:t>
            </a:r>
            <a:r>
              <a:rPr lang="en-US" altLang="en-US" sz="2000" i="1" dirty="0">
                <a:solidFill>
                  <a:srgbClr val="00B050"/>
                </a:solidFill>
              </a:rPr>
              <a:t> &gt; </a:t>
            </a:r>
            <a:r>
              <a:rPr lang="en-US" altLang="en-US" sz="2000" i="1" dirty="0" err="1">
                <a:solidFill>
                  <a:srgbClr val="00B050"/>
                </a:solidFill>
              </a:rPr>
              <a:t>b</a:t>
            </a:r>
            <a:r>
              <a:rPr lang="en-US" altLang="en-US" sz="2000" i="1" baseline="-25000" dirty="0" err="1">
                <a:solidFill>
                  <a:srgbClr val="00B050"/>
                </a:solidFill>
              </a:rPr>
              <a:t>k</a:t>
            </a:r>
            <a:r>
              <a:rPr lang="en-US" altLang="en-US" sz="2000" i="1" dirty="0">
                <a:solidFill>
                  <a:srgbClr val="00B050"/>
                </a:solidFill>
              </a:rPr>
              <a:t>) </a:t>
            </a:r>
            <a:r>
              <a:rPr lang="en-US" altLang="en-US" sz="2000" i="1" dirty="0">
                <a:solidFill>
                  <a:schemeClr val="tx2"/>
                </a:solidFill>
              </a:rPr>
              <a:t>= </a:t>
            </a:r>
            <a:r>
              <a:rPr lang="en-US" altLang="en-US" sz="2000" i="1" dirty="0" err="1">
                <a:solidFill>
                  <a:schemeClr val="tx2"/>
                </a:solidFill>
              </a:rPr>
              <a:t>a</a:t>
            </a:r>
            <a:r>
              <a:rPr lang="en-US" altLang="en-US" sz="2000" i="1" baseline="-25000" dirty="0" err="1">
                <a:solidFill>
                  <a:schemeClr val="tx2"/>
                </a:solidFill>
              </a:rPr>
              <a:t>k</a:t>
            </a:r>
            <a:r>
              <a:rPr lang="en-US" altLang="en-US" sz="2000" i="1" dirty="0">
                <a:solidFill>
                  <a:schemeClr val="tx2"/>
                </a:solidFill>
              </a:rPr>
              <a:t> (1-b</a:t>
            </a:r>
            <a:r>
              <a:rPr lang="en-US" altLang="en-US" sz="2000" i="1" baseline="-25000" dirty="0">
                <a:solidFill>
                  <a:schemeClr val="tx2"/>
                </a:solidFill>
              </a:rPr>
              <a:t>k</a:t>
            </a:r>
            <a:r>
              <a:rPr lang="en-US" altLang="en-US" sz="2000" i="1" dirty="0">
                <a:solidFill>
                  <a:schemeClr val="tx2"/>
                </a:solidFill>
              </a:rPr>
              <a:t>)</a:t>
            </a:r>
            <a:endParaRPr lang="en-US" altLang="en-US" sz="2000" i="1" baseline="-25000" dirty="0">
              <a:solidFill>
                <a:schemeClr val="tx2"/>
              </a:solidFill>
            </a:endParaRPr>
          </a:p>
        </p:txBody>
      </p:sp>
      <p:sp>
        <p:nvSpPr>
          <p:cNvPr id="191604" name="Text Box 116"/>
          <p:cNvSpPr txBox="1">
            <a:spLocks noChangeArrowheads="1"/>
          </p:cNvSpPr>
          <p:nvPr/>
        </p:nvSpPr>
        <p:spPr bwMode="auto">
          <a:xfrm>
            <a:off x="4975225" y="5021263"/>
            <a:ext cx="3468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i="1">
                <a:solidFill>
                  <a:schemeClr val="tx2"/>
                </a:solidFill>
              </a:rPr>
              <a:t>F</a:t>
            </a:r>
            <a:r>
              <a:rPr lang="en-US" altLang="en-US" sz="2000" i="1" baseline="-25000">
                <a:solidFill>
                  <a:schemeClr val="tx2"/>
                </a:solidFill>
              </a:rPr>
              <a:t>2</a:t>
            </a:r>
            <a:r>
              <a:rPr lang="en-US" altLang="en-US" sz="2000" i="1">
                <a:solidFill>
                  <a:schemeClr val="tx2"/>
                </a:solidFill>
              </a:rPr>
              <a:t> = (1-s</a:t>
            </a:r>
            <a:r>
              <a:rPr lang="en-US" altLang="en-US" sz="2000" i="1" baseline="-25000">
                <a:solidFill>
                  <a:schemeClr val="tx2"/>
                </a:solidFill>
              </a:rPr>
              <a:t>2</a:t>
            </a:r>
            <a:r>
              <a:rPr lang="en-US" altLang="en-US" sz="2000" i="1">
                <a:solidFill>
                  <a:schemeClr val="tx2"/>
                </a:solidFill>
              </a:rPr>
              <a:t>) (A</a:t>
            </a:r>
            <a:r>
              <a:rPr lang="en-US" altLang="en-US" sz="2000" i="1" baseline="30000">
                <a:solidFill>
                  <a:schemeClr val="tx2"/>
                </a:solidFill>
              </a:rPr>
              <a:t>2</a:t>
            </a:r>
            <a:r>
              <a:rPr lang="en-US" altLang="en-US" sz="2000" i="1">
                <a:solidFill>
                  <a:schemeClr val="tx2"/>
                </a:solidFill>
              </a:rPr>
              <a:t>-B</a:t>
            </a:r>
            <a:r>
              <a:rPr lang="en-US" altLang="en-US" sz="2000" i="1" baseline="30000">
                <a:solidFill>
                  <a:schemeClr val="tx2"/>
                </a:solidFill>
              </a:rPr>
              <a:t>2</a:t>
            </a:r>
            <a:r>
              <a:rPr lang="en-US" altLang="en-US" sz="2000" i="1">
                <a:solidFill>
                  <a:schemeClr val="tx2"/>
                </a:solidFill>
              </a:rPr>
              <a:t>) + s</a:t>
            </a:r>
            <a:r>
              <a:rPr lang="en-US" altLang="en-US" sz="2000" i="1" baseline="-25000">
                <a:solidFill>
                  <a:schemeClr val="tx2"/>
                </a:solidFill>
              </a:rPr>
              <a:t>2</a:t>
            </a:r>
            <a:r>
              <a:rPr lang="en-US" altLang="en-US" sz="2000" i="1">
                <a:solidFill>
                  <a:schemeClr val="tx2"/>
                </a:solidFill>
              </a:rPr>
              <a:t> D</a:t>
            </a:r>
          </a:p>
          <a:p>
            <a:r>
              <a:rPr lang="en-US" altLang="en-US" sz="2000" i="1">
                <a:solidFill>
                  <a:schemeClr val="tx2"/>
                </a:solidFill>
              </a:rPr>
              <a:t>s</a:t>
            </a:r>
            <a:r>
              <a:rPr lang="en-US" altLang="en-US" sz="2000" i="1" baseline="-25000">
                <a:solidFill>
                  <a:schemeClr val="tx2"/>
                </a:solidFill>
              </a:rPr>
              <a:t>2</a:t>
            </a:r>
            <a:r>
              <a:rPr lang="en-US" altLang="en-US" sz="2000" i="1">
                <a:solidFill>
                  <a:schemeClr val="tx2"/>
                </a:solidFill>
              </a:rPr>
              <a:t> = </a:t>
            </a:r>
            <a:r>
              <a:rPr lang="en-US" altLang="en-US" sz="2000" i="1">
                <a:solidFill>
                  <a:srgbClr val="FF9900"/>
                </a:solidFill>
              </a:rPr>
              <a:t>a</a:t>
            </a:r>
            <a:r>
              <a:rPr lang="en-US" altLang="en-US" sz="2000" i="1" baseline="-25000">
                <a:solidFill>
                  <a:srgbClr val="FF9900"/>
                </a:solidFill>
              </a:rPr>
              <a:t>k</a:t>
            </a:r>
            <a:r>
              <a:rPr lang="en-US" altLang="en-US" sz="2000" i="1">
                <a:solidFill>
                  <a:srgbClr val="FF9900"/>
                </a:solidFill>
              </a:rPr>
              <a:t>’ </a:t>
            </a:r>
            <a:r>
              <a:rPr lang="en-US" altLang="en-US" sz="2000">
                <a:solidFill>
                  <a:srgbClr val="FF9900"/>
                </a:solidFill>
                <a:sym typeface="Symbol" pitchFamily="18" charset="2"/>
              </a:rPr>
              <a:t></a:t>
            </a:r>
            <a:r>
              <a:rPr lang="en-US" altLang="en-US" sz="2000">
                <a:solidFill>
                  <a:srgbClr val="FF9900"/>
                </a:solidFill>
              </a:rPr>
              <a:t> </a:t>
            </a:r>
            <a:r>
              <a:rPr lang="en-US" altLang="en-US" sz="2000" i="1">
                <a:solidFill>
                  <a:srgbClr val="FF9900"/>
                </a:solidFill>
              </a:rPr>
              <a:t>b</a:t>
            </a:r>
            <a:r>
              <a:rPr lang="en-US" altLang="en-US" sz="2000" i="1" baseline="-25000">
                <a:solidFill>
                  <a:srgbClr val="FF9900"/>
                </a:solidFill>
              </a:rPr>
              <a:t>k</a:t>
            </a:r>
            <a:r>
              <a:rPr lang="en-US" altLang="en-US" sz="2000" i="1">
                <a:solidFill>
                  <a:schemeClr val="tx2"/>
                </a:solidFill>
              </a:rPr>
              <a:t> = 1 - a</a:t>
            </a:r>
            <a:r>
              <a:rPr lang="en-US" altLang="en-US" sz="2000" i="1" baseline="-25000">
                <a:solidFill>
                  <a:schemeClr val="tx2"/>
                </a:solidFill>
              </a:rPr>
              <a:t>k</a:t>
            </a:r>
            <a:r>
              <a:rPr lang="en-US" altLang="en-US" sz="2000" i="1">
                <a:solidFill>
                  <a:schemeClr val="tx2"/>
                </a:solidFill>
              </a:rPr>
              <a:t> + a</a:t>
            </a:r>
            <a:r>
              <a:rPr lang="en-US" altLang="en-US" sz="2000" i="1" baseline="-25000">
                <a:solidFill>
                  <a:schemeClr val="tx2"/>
                </a:solidFill>
              </a:rPr>
              <a:t>k</a:t>
            </a:r>
            <a:r>
              <a:rPr lang="en-US" altLang="en-US" sz="2000" i="1">
                <a:solidFill>
                  <a:schemeClr val="tx2"/>
                </a:solidFill>
              </a:rPr>
              <a:t> b</a:t>
            </a:r>
            <a:r>
              <a:rPr lang="en-US" altLang="en-US" sz="2000" i="1" baseline="-25000">
                <a:solidFill>
                  <a:schemeClr val="tx2"/>
                </a:solidFill>
              </a:rPr>
              <a:t>k</a:t>
            </a:r>
          </a:p>
        </p:txBody>
      </p:sp>
      <p:sp>
        <p:nvSpPr>
          <p:cNvPr id="191605" name="Text Box 117"/>
          <p:cNvSpPr txBox="1">
            <a:spLocks noChangeArrowheads="1"/>
          </p:cNvSpPr>
          <p:nvPr/>
        </p:nvSpPr>
        <p:spPr bwMode="auto">
          <a:xfrm>
            <a:off x="587375" y="2417763"/>
            <a:ext cx="782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>
                <a:solidFill>
                  <a:schemeClr val="tx2"/>
                </a:solidFill>
              </a:rPr>
              <a:t>A = </a:t>
            </a:r>
            <a:r>
              <a:rPr lang="en-US" altLang="en-US" sz="2000">
                <a:solidFill>
                  <a:schemeClr val="tx2"/>
                </a:solidFill>
              </a:rPr>
              <a:t>[</a:t>
            </a:r>
            <a:r>
              <a:rPr lang="en-US" altLang="en-US" sz="2000" i="1">
                <a:solidFill>
                  <a:schemeClr val="tx2"/>
                </a:solidFill>
              </a:rPr>
              <a:t>a</a:t>
            </a:r>
            <a:r>
              <a:rPr lang="en-US" altLang="en-US" sz="2000" i="1" baseline="-25000">
                <a:solidFill>
                  <a:schemeClr val="tx2"/>
                </a:solidFill>
              </a:rPr>
              <a:t>n-1</a:t>
            </a:r>
            <a:r>
              <a:rPr lang="en-US" altLang="en-US" sz="2000" i="1">
                <a:solidFill>
                  <a:schemeClr val="tx2"/>
                </a:solidFill>
              </a:rPr>
              <a:t>, …,a</a:t>
            </a:r>
            <a:r>
              <a:rPr lang="en-US" altLang="en-US" sz="2000" i="1" baseline="-25000">
                <a:solidFill>
                  <a:schemeClr val="tx2"/>
                </a:solidFill>
              </a:rPr>
              <a:t>k</a:t>
            </a:r>
            <a:r>
              <a:rPr lang="en-US" altLang="en-US" sz="2000" i="1">
                <a:solidFill>
                  <a:schemeClr val="tx2"/>
                </a:solidFill>
              </a:rPr>
              <a:t>,…,a</a:t>
            </a:r>
            <a:r>
              <a:rPr lang="en-US" altLang="en-US" sz="2000" i="1" baseline="-25000">
                <a:solidFill>
                  <a:schemeClr val="tx2"/>
                </a:solidFill>
              </a:rPr>
              <a:t>0</a:t>
            </a:r>
            <a:r>
              <a:rPr lang="en-US" altLang="en-US" sz="2000">
                <a:solidFill>
                  <a:schemeClr val="tx2"/>
                </a:solidFill>
              </a:rPr>
              <a:t>] </a:t>
            </a:r>
            <a:r>
              <a:rPr lang="en-US" altLang="en-US" sz="2000" i="1">
                <a:solidFill>
                  <a:schemeClr val="tx2"/>
                </a:solidFill>
              </a:rPr>
              <a:t>= </a:t>
            </a:r>
            <a:r>
              <a:rPr lang="en-US" altLang="en-US" sz="2000">
                <a:solidFill>
                  <a:schemeClr val="tx2"/>
                </a:solidFill>
              </a:rPr>
              <a:t>[</a:t>
            </a:r>
            <a:r>
              <a:rPr lang="en-US" altLang="en-US" sz="2000" i="1">
                <a:solidFill>
                  <a:schemeClr val="tx2"/>
                </a:solidFill>
              </a:rPr>
              <a:t>A</a:t>
            </a:r>
            <a:r>
              <a:rPr lang="en-US" altLang="en-US" sz="2000" i="1" baseline="-25000">
                <a:solidFill>
                  <a:schemeClr val="tx2"/>
                </a:solidFill>
              </a:rPr>
              <a:t>hi</a:t>
            </a:r>
            <a:r>
              <a:rPr lang="en-US" altLang="en-US" sz="2000" i="1">
                <a:solidFill>
                  <a:schemeClr val="tx2"/>
                </a:solidFill>
              </a:rPr>
              <a:t>,a</a:t>
            </a:r>
            <a:r>
              <a:rPr lang="en-US" altLang="en-US" sz="2000" i="1" baseline="-25000">
                <a:solidFill>
                  <a:schemeClr val="tx2"/>
                </a:solidFill>
              </a:rPr>
              <a:t>k</a:t>
            </a:r>
            <a:r>
              <a:rPr lang="en-US" altLang="en-US" sz="2000" i="1">
                <a:solidFill>
                  <a:schemeClr val="tx2"/>
                </a:solidFill>
              </a:rPr>
              <a:t>,A</a:t>
            </a:r>
            <a:r>
              <a:rPr lang="en-US" altLang="en-US" sz="2000" i="1" baseline="-25000">
                <a:solidFill>
                  <a:schemeClr val="tx2"/>
                </a:solidFill>
              </a:rPr>
              <a:t>lo</a:t>
            </a:r>
            <a:r>
              <a:rPr lang="en-US" altLang="en-US" sz="2000">
                <a:solidFill>
                  <a:schemeClr val="tx2"/>
                </a:solidFill>
              </a:rPr>
              <a:t>]</a:t>
            </a:r>
            <a:r>
              <a:rPr lang="en-US" altLang="en-US" sz="2000" i="1">
                <a:solidFill>
                  <a:schemeClr val="tx2"/>
                </a:solidFill>
              </a:rPr>
              <a:t>,   B = </a:t>
            </a:r>
            <a:r>
              <a:rPr lang="en-US" altLang="en-US" sz="2000">
                <a:solidFill>
                  <a:schemeClr val="tx2"/>
                </a:solidFill>
              </a:rPr>
              <a:t>[</a:t>
            </a:r>
            <a:r>
              <a:rPr lang="en-US" altLang="en-US" sz="2000" i="1">
                <a:solidFill>
                  <a:schemeClr val="tx2"/>
                </a:solidFill>
              </a:rPr>
              <a:t>b</a:t>
            </a:r>
            <a:r>
              <a:rPr lang="en-US" altLang="en-US" sz="2000" i="1" baseline="-25000">
                <a:solidFill>
                  <a:schemeClr val="tx2"/>
                </a:solidFill>
              </a:rPr>
              <a:t>n-1</a:t>
            </a:r>
            <a:r>
              <a:rPr lang="en-US" altLang="en-US" sz="2000" i="1">
                <a:solidFill>
                  <a:schemeClr val="tx2"/>
                </a:solidFill>
              </a:rPr>
              <a:t>, …,b</a:t>
            </a:r>
            <a:r>
              <a:rPr lang="en-US" altLang="en-US" sz="2000" i="1" baseline="-25000">
                <a:solidFill>
                  <a:schemeClr val="tx2"/>
                </a:solidFill>
              </a:rPr>
              <a:t>k</a:t>
            </a:r>
            <a:r>
              <a:rPr lang="en-US" altLang="en-US" sz="2000" i="1">
                <a:solidFill>
                  <a:schemeClr val="tx2"/>
                </a:solidFill>
              </a:rPr>
              <a:t>,…,b</a:t>
            </a:r>
            <a:r>
              <a:rPr lang="en-US" altLang="en-US" sz="2000" i="1" baseline="-25000">
                <a:solidFill>
                  <a:schemeClr val="tx2"/>
                </a:solidFill>
              </a:rPr>
              <a:t>0</a:t>
            </a:r>
            <a:r>
              <a:rPr lang="en-US" altLang="en-US" sz="2000">
                <a:solidFill>
                  <a:schemeClr val="tx2"/>
                </a:solidFill>
              </a:rPr>
              <a:t>]</a:t>
            </a:r>
            <a:r>
              <a:rPr lang="en-US" altLang="en-US" sz="2000" i="1">
                <a:solidFill>
                  <a:schemeClr val="tx2"/>
                </a:solidFill>
              </a:rPr>
              <a:t> = </a:t>
            </a:r>
            <a:r>
              <a:rPr lang="en-US" altLang="en-US" sz="2000">
                <a:solidFill>
                  <a:schemeClr val="tx2"/>
                </a:solidFill>
              </a:rPr>
              <a:t>[</a:t>
            </a:r>
            <a:r>
              <a:rPr lang="en-US" altLang="en-US" sz="2000" i="1">
                <a:solidFill>
                  <a:schemeClr val="tx2"/>
                </a:solidFill>
              </a:rPr>
              <a:t>B</a:t>
            </a:r>
            <a:r>
              <a:rPr lang="en-US" altLang="en-US" sz="2000" i="1" baseline="-25000">
                <a:solidFill>
                  <a:schemeClr val="tx2"/>
                </a:solidFill>
              </a:rPr>
              <a:t>hi</a:t>
            </a:r>
            <a:r>
              <a:rPr lang="en-US" altLang="en-US" sz="2000" i="1">
                <a:solidFill>
                  <a:schemeClr val="tx2"/>
                </a:solidFill>
              </a:rPr>
              <a:t>,b</a:t>
            </a:r>
            <a:r>
              <a:rPr lang="en-US" altLang="en-US" sz="2000" i="1" baseline="-25000">
                <a:solidFill>
                  <a:schemeClr val="tx2"/>
                </a:solidFill>
              </a:rPr>
              <a:t>k</a:t>
            </a:r>
            <a:r>
              <a:rPr lang="en-US" altLang="en-US" sz="2000" i="1">
                <a:solidFill>
                  <a:schemeClr val="tx2"/>
                </a:solidFill>
              </a:rPr>
              <a:t>,B</a:t>
            </a:r>
            <a:r>
              <a:rPr lang="en-US" altLang="en-US" sz="2000" i="1" baseline="-25000">
                <a:solidFill>
                  <a:schemeClr val="tx2"/>
                </a:solidFill>
              </a:rPr>
              <a:t>lo</a:t>
            </a:r>
            <a:r>
              <a:rPr lang="en-US" altLang="en-US" sz="200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11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133600" cy="365125"/>
          </a:xfrm>
        </p:spPr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1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2895600" cy="365125"/>
          </a:xfrm>
        </p:spPr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122" name="Slide Number Placeholder 5"/>
          <p:cNvSpPr txBox="1">
            <a:spLocks/>
          </p:cNvSpPr>
          <p:nvPr/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969CD-7246-41F0-B554-CD5FD022FE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6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91488" cy="838199"/>
          </a:xfrm>
        </p:spPr>
        <p:txBody>
          <a:bodyPr>
            <a:normAutofit/>
          </a:bodyPr>
          <a:lstStyle/>
          <a:p>
            <a:r>
              <a:rPr lang="en-US" altLang="en-US" dirty="0"/>
              <a:t>RTL Equivalence Checking</a:t>
            </a:r>
            <a:endParaRPr lang="en-US" altLang="en-US" i="1" dirty="0"/>
          </a:p>
        </p:txBody>
      </p:sp>
      <p:sp>
        <p:nvSpPr>
          <p:cNvPr id="192604" name="AutoShape 92"/>
          <p:cNvSpPr>
            <a:spLocks noChangeArrowheads="1"/>
          </p:cNvSpPr>
          <p:nvPr/>
        </p:nvSpPr>
        <p:spPr bwMode="auto">
          <a:xfrm rot="1026364">
            <a:off x="4344988" y="25781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605" name="AutoShape 93"/>
          <p:cNvSpPr>
            <a:spLocks noChangeArrowheads="1"/>
          </p:cNvSpPr>
          <p:nvPr/>
        </p:nvSpPr>
        <p:spPr bwMode="auto">
          <a:xfrm rot="-1130363">
            <a:off x="4340225" y="4112639"/>
            <a:ext cx="981075" cy="304800"/>
          </a:xfrm>
          <a:prstGeom prst="rightArrow">
            <a:avLst>
              <a:gd name="adj1" fmla="val 50000"/>
              <a:gd name="adj2" fmla="val 80469"/>
            </a:avLst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2606" name="Group 94"/>
          <p:cNvGrpSpPr>
            <a:grpSpLocks/>
          </p:cNvGrpSpPr>
          <p:nvPr/>
        </p:nvGrpSpPr>
        <p:grpSpPr bwMode="auto">
          <a:xfrm>
            <a:off x="5629490" y="1143000"/>
            <a:ext cx="2995398" cy="4629150"/>
            <a:chOff x="3032" y="735"/>
            <a:chExt cx="1977" cy="3183"/>
          </a:xfrm>
        </p:grpSpPr>
        <p:grpSp>
          <p:nvGrpSpPr>
            <p:cNvPr id="192607" name="Group 95"/>
            <p:cNvGrpSpPr>
              <a:grpSpLocks/>
            </p:cNvGrpSpPr>
            <p:nvPr/>
          </p:nvGrpSpPr>
          <p:grpSpPr bwMode="auto">
            <a:xfrm>
              <a:off x="3032" y="840"/>
              <a:ext cx="1977" cy="3078"/>
              <a:chOff x="2904" y="712"/>
              <a:chExt cx="1977" cy="3078"/>
            </a:xfrm>
          </p:grpSpPr>
          <p:grpSp>
            <p:nvGrpSpPr>
              <p:cNvPr id="192608" name="Group 96"/>
              <p:cNvGrpSpPr>
                <a:grpSpLocks/>
              </p:cNvGrpSpPr>
              <p:nvPr/>
            </p:nvGrpSpPr>
            <p:grpSpPr bwMode="auto">
              <a:xfrm>
                <a:off x="3866" y="3532"/>
                <a:ext cx="219" cy="257"/>
                <a:chOff x="635" y="2585"/>
                <a:chExt cx="194" cy="257"/>
              </a:xfrm>
            </p:grpSpPr>
            <p:sp>
              <p:nvSpPr>
                <p:cNvPr id="192609" name="Rectangle 97"/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2610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635" y="2592"/>
                  <a:ext cx="18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1</a:t>
                  </a:r>
                </a:p>
              </p:txBody>
            </p:sp>
          </p:grpSp>
          <p:sp>
            <p:nvSpPr>
              <p:cNvPr id="192611" name="Line 99"/>
              <p:cNvSpPr>
                <a:spLocks noChangeShapeType="1"/>
              </p:cNvSpPr>
              <p:nvPr/>
            </p:nvSpPr>
            <p:spPr bwMode="auto">
              <a:xfrm>
                <a:off x="3932" y="3277"/>
                <a:ext cx="0" cy="2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2612" name="Group 100"/>
              <p:cNvGrpSpPr>
                <a:grpSpLocks/>
              </p:cNvGrpSpPr>
              <p:nvPr/>
            </p:nvGrpSpPr>
            <p:grpSpPr bwMode="auto">
              <a:xfrm>
                <a:off x="3410" y="1048"/>
                <a:ext cx="263" cy="256"/>
                <a:chOff x="2304" y="2576"/>
                <a:chExt cx="263" cy="256"/>
              </a:xfrm>
            </p:grpSpPr>
            <p:sp>
              <p:nvSpPr>
                <p:cNvPr id="192613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2310" y="2576"/>
                  <a:ext cx="25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a</a:t>
                  </a:r>
                  <a:r>
                    <a:rPr lang="en-US" altLang="en-US" sz="2000" baseline="-25000">
                      <a:solidFill>
                        <a:schemeClr val="tx2"/>
                      </a:solidFill>
                      <a:sym typeface="Symbol" pitchFamily="18" charset="2"/>
                    </a:rPr>
                    <a:t>k</a:t>
                  </a:r>
                  <a:endParaRPr lang="en-US" altLang="en-US" sz="2000">
                    <a:solidFill>
                      <a:schemeClr val="tx2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192614" name="Oval 102"/>
                <p:cNvSpPr>
                  <a:spLocks noChangeArrowheads="1"/>
                </p:cNvSpPr>
                <p:nvPr/>
              </p:nvSpPr>
              <p:spPr bwMode="auto">
                <a:xfrm>
                  <a:off x="2304" y="2592"/>
                  <a:ext cx="240" cy="2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2615" name="Line 103"/>
              <p:cNvSpPr>
                <a:spLocks noChangeShapeType="1"/>
              </p:cNvSpPr>
              <p:nvPr/>
            </p:nvSpPr>
            <p:spPr bwMode="auto">
              <a:xfrm>
                <a:off x="3600" y="2229"/>
                <a:ext cx="271" cy="1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616" name="Line 104"/>
              <p:cNvSpPr>
                <a:spLocks noChangeShapeType="1"/>
              </p:cNvSpPr>
              <p:nvPr/>
            </p:nvSpPr>
            <p:spPr bwMode="auto">
              <a:xfrm flipH="1">
                <a:off x="3610" y="874"/>
                <a:ext cx="307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92617" name="Group 105"/>
              <p:cNvGrpSpPr>
                <a:grpSpLocks/>
              </p:cNvGrpSpPr>
              <p:nvPr/>
            </p:nvGrpSpPr>
            <p:grpSpPr bwMode="auto">
              <a:xfrm>
                <a:off x="4418" y="3533"/>
                <a:ext cx="220" cy="257"/>
                <a:chOff x="301" y="2585"/>
                <a:chExt cx="192" cy="257"/>
              </a:xfrm>
            </p:grpSpPr>
            <p:sp>
              <p:nvSpPr>
                <p:cNvPr id="192618" name="Rectangle 106"/>
                <p:cNvSpPr>
                  <a:spLocks noChangeArrowheads="1"/>
                </p:cNvSpPr>
                <p:nvPr/>
              </p:nvSpPr>
              <p:spPr bwMode="auto">
                <a:xfrm>
                  <a:off x="301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2619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301" y="2592"/>
                  <a:ext cx="17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0</a:t>
                  </a:r>
                </a:p>
              </p:txBody>
            </p:sp>
          </p:grpSp>
          <p:grpSp>
            <p:nvGrpSpPr>
              <p:cNvPr id="192620" name="Group 108"/>
              <p:cNvGrpSpPr>
                <a:grpSpLocks/>
              </p:cNvGrpSpPr>
              <p:nvPr/>
            </p:nvGrpSpPr>
            <p:grpSpPr bwMode="auto">
              <a:xfrm>
                <a:off x="3380" y="1987"/>
                <a:ext cx="293" cy="261"/>
                <a:chOff x="3340" y="2523"/>
                <a:chExt cx="293" cy="261"/>
              </a:xfrm>
            </p:grpSpPr>
            <p:sp>
              <p:nvSpPr>
                <p:cNvPr id="192621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340" y="2523"/>
                  <a:ext cx="29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A</a:t>
                  </a:r>
                  <a:r>
                    <a:rPr lang="en-US" altLang="en-US" sz="2000" baseline="-25000">
                      <a:solidFill>
                        <a:schemeClr val="tx2"/>
                      </a:solidFill>
                      <a:sym typeface="Symbol" pitchFamily="18" charset="2"/>
                    </a:rPr>
                    <a:t>hi</a:t>
                  </a:r>
                </a:p>
              </p:txBody>
            </p:sp>
            <p:sp>
              <p:nvSpPr>
                <p:cNvPr id="192622" name="Oval 110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40" cy="2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2623" name="Line 111"/>
              <p:cNvSpPr>
                <a:spLocks noChangeShapeType="1"/>
              </p:cNvSpPr>
              <p:nvPr/>
            </p:nvSpPr>
            <p:spPr bwMode="auto">
              <a:xfrm flipH="1">
                <a:off x="3170" y="2955"/>
                <a:ext cx="95" cy="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624" name="Line 112"/>
              <p:cNvSpPr>
                <a:spLocks noChangeShapeType="1"/>
              </p:cNvSpPr>
              <p:nvPr/>
            </p:nvSpPr>
            <p:spPr bwMode="auto">
              <a:xfrm flipH="1">
                <a:off x="3433" y="2538"/>
                <a:ext cx="393" cy="2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625" name="Line 113"/>
              <p:cNvSpPr>
                <a:spLocks noChangeShapeType="1"/>
              </p:cNvSpPr>
              <p:nvPr/>
            </p:nvSpPr>
            <p:spPr bwMode="auto">
              <a:xfrm flipH="1">
                <a:off x="3193" y="3214"/>
                <a:ext cx="572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2626" name="Line 114"/>
              <p:cNvSpPr>
                <a:spLocks noChangeShapeType="1"/>
              </p:cNvSpPr>
              <p:nvPr/>
            </p:nvSpPr>
            <p:spPr bwMode="auto">
              <a:xfrm flipH="1">
                <a:off x="3312" y="2242"/>
                <a:ext cx="164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27" name="Line 115"/>
              <p:cNvSpPr>
                <a:spLocks noChangeShapeType="1"/>
              </p:cNvSpPr>
              <p:nvPr/>
            </p:nvSpPr>
            <p:spPr bwMode="auto">
              <a:xfrm>
                <a:off x="3360" y="2968"/>
                <a:ext cx="547" cy="5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28" name="Line 116"/>
              <p:cNvSpPr>
                <a:spLocks noChangeShapeType="1"/>
              </p:cNvSpPr>
              <p:nvPr/>
            </p:nvSpPr>
            <p:spPr bwMode="auto">
              <a:xfrm>
                <a:off x="4151" y="897"/>
                <a:ext cx="267" cy="1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29" name="Line 117"/>
              <p:cNvSpPr>
                <a:spLocks noChangeShapeType="1"/>
              </p:cNvSpPr>
              <p:nvPr/>
            </p:nvSpPr>
            <p:spPr bwMode="auto">
              <a:xfrm flipH="1">
                <a:off x="3941" y="2588"/>
                <a:ext cx="0" cy="4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2630" name="Group 118"/>
              <p:cNvGrpSpPr>
                <a:grpSpLocks/>
              </p:cNvGrpSpPr>
              <p:nvPr/>
            </p:nvGrpSpPr>
            <p:grpSpPr bwMode="auto">
              <a:xfrm>
                <a:off x="3920" y="712"/>
                <a:ext cx="244" cy="240"/>
                <a:chOff x="2304" y="2592"/>
                <a:chExt cx="244" cy="240"/>
              </a:xfrm>
            </p:grpSpPr>
            <p:sp>
              <p:nvSpPr>
                <p:cNvPr id="192631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2328" y="2592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D</a:t>
                  </a:r>
                </a:p>
              </p:txBody>
            </p:sp>
            <p:sp>
              <p:nvSpPr>
                <p:cNvPr id="192632" name="Oval 120"/>
                <p:cNvSpPr>
                  <a:spLocks noChangeArrowheads="1"/>
                </p:cNvSpPr>
                <p:nvPr/>
              </p:nvSpPr>
              <p:spPr bwMode="auto">
                <a:xfrm>
                  <a:off x="2304" y="2592"/>
                  <a:ext cx="240" cy="2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2633" name="Group 121"/>
              <p:cNvGrpSpPr>
                <a:grpSpLocks/>
              </p:cNvGrpSpPr>
              <p:nvPr/>
            </p:nvGrpSpPr>
            <p:grpSpPr bwMode="auto">
              <a:xfrm>
                <a:off x="4356" y="1062"/>
                <a:ext cx="263" cy="256"/>
                <a:chOff x="2304" y="2576"/>
                <a:chExt cx="263" cy="256"/>
              </a:xfrm>
            </p:grpSpPr>
            <p:sp>
              <p:nvSpPr>
                <p:cNvPr id="192634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310" y="2576"/>
                  <a:ext cx="25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a</a:t>
                  </a:r>
                  <a:r>
                    <a:rPr lang="en-US" altLang="en-US" sz="2000" baseline="-25000">
                      <a:solidFill>
                        <a:schemeClr val="tx2"/>
                      </a:solidFill>
                      <a:sym typeface="Symbol" pitchFamily="18" charset="2"/>
                    </a:rPr>
                    <a:t>k</a:t>
                  </a:r>
                  <a:endParaRPr lang="en-US" altLang="en-US" sz="2000">
                    <a:solidFill>
                      <a:schemeClr val="tx2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192635" name="Oval 123"/>
                <p:cNvSpPr>
                  <a:spLocks noChangeArrowheads="1"/>
                </p:cNvSpPr>
                <p:nvPr/>
              </p:nvSpPr>
              <p:spPr bwMode="auto">
                <a:xfrm>
                  <a:off x="2304" y="2592"/>
                  <a:ext cx="240" cy="2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2636" name="Group 124"/>
              <p:cNvGrpSpPr>
                <a:grpSpLocks/>
              </p:cNvGrpSpPr>
              <p:nvPr/>
            </p:nvGrpSpPr>
            <p:grpSpPr bwMode="auto">
              <a:xfrm>
                <a:off x="3416" y="1480"/>
                <a:ext cx="263" cy="256"/>
                <a:chOff x="2304" y="2576"/>
                <a:chExt cx="263" cy="256"/>
              </a:xfrm>
            </p:grpSpPr>
            <p:sp>
              <p:nvSpPr>
                <p:cNvPr id="192637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2310" y="2576"/>
                  <a:ext cx="25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b</a:t>
                  </a:r>
                  <a:r>
                    <a:rPr lang="en-US" altLang="en-US" sz="2000" baseline="-25000">
                      <a:solidFill>
                        <a:schemeClr val="tx2"/>
                      </a:solidFill>
                      <a:sym typeface="Symbol" pitchFamily="18" charset="2"/>
                    </a:rPr>
                    <a:t>k</a:t>
                  </a:r>
                  <a:endParaRPr lang="en-US" altLang="en-US" sz="2000">
                    <a:solidFill>
                      <a:schemeClr val="tx2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192638" name="Oval 126"/>
                <p:cNvSpPr>
                  <a:spLocks noChangeArrowheads="1"/>
                </p:cNvSpPr>
                <p:nvPr/>
              </p:nvSpPr>
              <p:spPr bwMode="auto">
                <a:xfrm>
                  <a:off x="2304" y="2592"/>
                  <a:ext cx="240" cy="2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2639" name="Group 127"/>
              <p:cNvGrpSpPr>
                <a:grpSpLocks/>
              </p:cNvGrpSpPr>
              <p:nvPr/>
            </p:nvGrpSpPr>
            <p:grpSpPr bwMode="auto">
              <a:xfrm>
                <a:off x="4362" y="1494"/>
                <a:ext cx="263" cy="256"/>
                <a:chOff x="2304" y="2576"/>
                <a:chExt cx="263" cy="256"/>
              </a:xfrm>
            </p:grpSpPr>
            <p:sp>
              <p:nvSpPr>
                <p:cNvPr id="192640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2310" y="2576"/>
                  <a:ext cx="25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b</a:t>
                  </a:r>
                  <a:r>
                    <a:rPr lang="en-US" altLang="en-US" sz="2000" baseline="-25000">
                      <a:solidFill>
                        <a:schemeClr val="tx2"/>
                      </a:solidFill>
                      <a:sym typeface="Symbol" pitchFamily="18" charset="2"/>
                    </a:rPr>
                    <a:t>k</a:t>
                  </a:r>
                  <a:endParaRPr lang="en-US" altLang="en-US" sz="2000">
                    <a:solidFill>
                      <a:schemeClr val="tx2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192641" name="Oval 129"/>
                <p:cNvSpPr>
                  <a:spLocks noChangeArrowheads="1"/>
                </p:cNvSpPr>
                <p:nvPr/>
              </p:nvSpPr>
              <p:spPr bwMode="auto">
                <a:xfrm>
                  <a:off x="2304" y="2592"/>
                  <a:ext cx="240" cy="2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2642" name="Group 130"/>
              <p:cNvGrpSpPr>
                <a:grpSpLocks/>
              </p:cNvGrpSpPr>
              <p:nvPr/>
            </p:nvGrpSpPr>
            <p:grpSpPr bwMode="auto">
              <a:xfrm>
                <a:off x="3790" y="2344"/>
                <a:ext cx="293" cy="240"/>
                <a:chOff x="3672" y="2880"/>
                <a:chExt cx="293" cy="240"/>
              </a:xfrm>
            </p:grpSpPr>
            <p:sp>
              <p:nvSpPr>
                <p:cNvPr id="192643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3672" y="2880"/>
                  <a:ext cx="29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B</a:t>
                  </a:r>
                  <a:r>
                    <a:rPr lang="en-US" altLang="en-US" sz="2000" baseline="-25000">
                      <a:solidFill>
                        <a:schemeClr val="tx2"/>
                      </a:solidFill>
                      <a:sym typeface="Symbol" pitchFamily="18" charset="2"/>
                    </a:rPr>
                    <a:t>hi</a:t>
                  </a:r>
                </a:p>
              </p:txBody>
            </p:sp>
            <p:sp>
              <p:nvSpPr>
                <p:cNvPr id="192644" name="Oval 132"/>
                <p:cNvSpPr>
                  <a:spLocks noChangeArrowheads="1"/>
                </p:cNvSpPr>
                <p:nvPr/>
              </p:nvSpPr>
              <p:spPr bwMode="auto">
                <a:xfrm>
                  <a:off x="3708" y="2880"/>
                  <a:ext cx="240" cy="2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2645" name="Group 133"/>
              <p:cNvGrpSpPr>
                <a:grpSpLocks/>
              </p:cNvGrpSpPr>
              <p:nvPr/>
            </p:nvGrpSpPr>
            <p:grpSpPr bwMode="auto">
              <a:xfrm>
                <a:off x="3173" y="2701"/>
                <a:ext cx="293" cy="261"/>
                <a:chOff x="3340" y="2523"/>
                <a:chExt cx="293" cy="261"/>
              </a:xfrm>
            </p:grpSpPr>
            <p:sp>
              <p:nvSpPr>
                <p:cNvPr id="192646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3340" y="2523"/>
                  <a:ext cx="29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A</a:t>
                  </a:r>
                  <a:r>
                    <a:rPr lang="en-US" altLang="en-US" sz="2000" baseline="-25000">
                      <a:solidFill>
                        <a:schemeClr val="tx2"/>
                      </a:solidFill>
                      <a:sym typeface="Symbol" pitchFamily="18" charset="2"/>
                    </a:rPr>
                    <a:t>lo</a:t>
                  </a:r>
                </a:p>
              </p:txBody>
            </p:sp>
            <p:sp>
              <p:nvSpPr>
                <p:cNvPr id="192647" name="Oval 135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40" cy="2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2648" name="Group 136"/>
              <p:cNvGrpSpPr>
                <a:grpSpLocks/>
              </p:cNvGrpSpPr>
              <p:nvPr/>
            </p:nvGrpSpPr>
            <p:grpSpPr bwMode="auto">
              <a:xfrm>
                <a:off x="3806" y="3016"/>
                <a:ext cx="293" cy="261"/>
                <a:chOff x="3340" y="2523"/>
                <a:chExt cx="293" cy="261"/>
              </a:xfrm>
            </p:grpSpPr>
            <p:sp>
              <p:nvSpPr>
                <p:cNvPr id="192649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3340" y="2523"/>
                  <a:ext cx="29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800">
                      <a:solidFill>
                        <a:schemeClr val="tx2"/>
                      </a:solidFill>
                      <a:sym typeface="Symbol" pitchFamily="18" charset="2"/>
                    </a:rPr>
                    <a:t>B</a:t>
                  </a:r>
                  <a:r>
                    <a:rPr lang="en-US" altLang="en-US" sz="2000" baseline="-25000">
                      <a:solidFill>
                        <a:schemeClr val="tx2"/>
                      </a:solidFill>
                      <a:sym typeface="Symbol" pitchFamily="18" charset="2"/>
                    </a:rPr>
                    <a:t>lo</a:t>
                  </a:r>
                </a:p>
              </p:txBody>
            </p:sp>
            <p:sp>
              <p:nvSpPr>
                <p:cNvPr id="192650" name="Oval 138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40" cy="24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2651" name="Group 139"/>
              <p:cNvGrpSpPr>
                <a:grpSpLocks/>
              </p:cNvGrpSpPr>
              <p:nvPr/>
            </p:nvGrpSpPr>
            <p:grpSpPr bwMode="auto">
              <a:xfrm>
                <a:off x="3060" y="3532"/>
                <a:ext cx="220" cy="257"/>
                <a:chOff x="301" y="2585"/>
                <a:chExt cx="192" cy="257"/>
              </a:xfrm>
            </p:grpSpPr>
            <p:sp>
              <p:nvSpPr>
                <p:cNvPr id="192652" name="Rectangle 140"/>
                <p:cNvSpPr>
                  <a:spLocks noChangeArrowheads="1"/>
                </p:cNvSpPr>
                <p:nvPr/>
              </p:nvSpPr>
              <p:spPr bwMode="auto">
                <a:xfrm>
                  <a:off x="301" y="2585"/>
                  <a:ext cx="192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2653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301" y="2592"/>
                  <a:ext cx="17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000">
                      <a:solidFill>
                        <a:schemeClr val="tx2"/>
                      </a:solidFill>
                      <a:sym typeface="Symbol" pitchFamily="18" charset="2"/>
                    </a:rPr>
                    <a:t>0</a:t>
                  </a:r>
                </a:p>
              </p:txBody>
            </p:sp>
          </p:grpSp>
          <p:sp>
            <p:nvSpPr>
              <p:cNvPr id="192654" name="Line 142"/>
              <p:cNvSpPr>
                <a:spLocks noChangeShapeType="1"/>
              </p:cNvSpPr>
              <p:nvPr/>
            </p:nvSpPr>
            <p:spPr bwMode="auto">
              <a:xfrm flipH="1">
                <a:off x="3550" y="130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55" name="Line 143"/>
              <p:cNvSpPr>
                <a:spLocks noChangeShapeType="1"/>
              </p:cNvSpPr>
              <p:nvPr/>
            </p:nvSpPr>
            <p:spPr bwMode="auto">
              <a:xfrm flipH="1">
                <a:off x="4463" y="131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56" name="Freeform 144"/>
              <p:cNvSpPr>
                <a:spLocks/>
              </p:cNvSpPr>
              <p:nvPr/>
            </p:nvSpPr>
            <p:spPr bwMode="auto">
              <a:xfrm>
                <a:off x="3572" y="1728"/>
                <a:ext cx="79" cy="292"/>
              </a:xfrm>
              <a:custGeom>
                <a:avLst/>
                <a:gdLst>
                  <a:gd name="T0" fmla="*/ 16 w 91"/>
                  <a:gd name="T1" fmla="*/ 0 h 292"/>
                  <a:gd name="T2" fmla="*/ 88 w 91"/>
                  <a:gd name="T3" fmla="*/ 144 h 292"/>
                  <a:gd name="T4" fmla="*/ 0 w 91"/>
                  <a:gd name="T5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292">
                    <a:moveTo>
                      <a:pt x="16" y="0"/>
                    </a:moveTo>
                    <a:cubicBezTo>
                      <a:pt x="53" y="47"/>
                      <a:pt x="91" y="95"/>
                      <a:pt x="88" y="144"/>
                    </a:cubicBezTo>
                    <a:cubicBezTo>
                      <a:pt x="85" y="193"/>
                      <a:pt x="42" y="242"/>
                      <a:pt x="0" y="29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57" name="Freeform 145"/>
              <p:cNvSpPr>
                <a:spLocks/>
              </p:cNvSpPr>
              <p:nvPr/>
            </p:nvSpPr>
            <p:spPr bwMode="auto">
              <a:xfrm>
                <a:off x="3428" y="1728"/>
                <a:ext cx="60" cy="284"/>
              </a:xfrm>
              <a:custGeom>
                <a:avLst/>
                <a:gdLst>
                  <a:gd name="T0" fmla="*/ 60 w 60"/>
                  <a:gd name="T1" fmla="*/ 0 h 284"/>
                  <a:gd name="T2" fmla="*/ 0 w 60"/>
                  <a:gd name="T3" fmla="*/ 136 h 284"/>
                  <a:gd name="T4" fmla="*/ 60 w 60"/>
                  <a:gd name="T5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284">
                    <a:moveTo>
                      <a:pt x="60" y="0"/>
                    </a:moveTo>
                    <a:cubicBezTo>
                      <a:pt x="30" y="44"/>
                      <a:pt x="0" y="89"/>
                      <a:pt x="0" y="136"/>
                    </a:cubicBezTo>
                    <a:cubicBezTo>
                      <a:pt x="0" y="183"/>
                      <a:pt x="30" y="233"/>
                      <a:pt x="60" y="284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2658" name="Group 146"/>
              <p:cNvGrpSpPr>
                <a:grpSpLocks/>
              </p:cNvGrpSpPr>
              <p:nvPr/>
            </p:nvGrpSpPr>
            <p:grpSpPr bwMode="auto">
              <a:xfrm>
                <a:off x="2904" y="2022"/>
                <a:ext cx="522" cy="512"/>
                <a:chOff x="2864" y="2222"/>
                <a:chExt cx="522" cy="512"/>
              </a:xfrm>
            </p:grpSpPr>
            <p:grpSp>
              <p:nvGrpSpPr>
                <p:cNvPr id="192659" name="Group 147"/>
                <p:cNvGrpSpPr>
                  <a:grpSpLocks/>
                </p:cNvGrpSpPr>
                <p:nvPr/>
              </p:nvGrpSpPr>
              <p:grpSpPr bwMode="auto">
                <a:xfrm>
                  <a:off x="2864" y="2478"/>
                  <a:ext cx="205" cy="256"/>
                  <a:chOff x="288" y="2585"/>
                  <a:chExt cx="205" cy="282"/>
                </a:xfrm>
              </p:grpSpPr>
              <p:sp>
                <p:nvSpPr>
                  <p:cNvPr id="192660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301" y="2585"/>
                    <a:ext cx="192" cy="24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661" name="Text Box 1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" y="2592"/>
                    <a:ext cx="205" cy="2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en-US" sz="2000">
                        <a:solidFill>
                          <a:schemeClr val="tx2"/>
                        </a:solidFill>
                        <a:sym typeface="Symbol" pitchFamily="18" charset="2"/>
                      </a:rPr>
                      <a:t>1</a:t>
                    </a:r>
                  </a:p>
                </p:txBody>
              </p:sp>
            </p:grpSp>
            <p:sp>
              <p:nvSpPr>
                <p:cNvPr id="192662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3066" y="2364"/>
                  <a:ext cx="304" cy="1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63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3069" y="2400"/>
                  <a:ext cx="317" cy="16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64" name="Text Box 152"/>
                <p:cNvSpPr txBox="1">
                  <a:spLocks noChangeArrowheads="1"/>
                </p:cNvSpPr>
                <p:nvPr/>
              </p:nvSpPr>
              <p:spPr bwMode="auto">
                <a:xfrm rot="-1466853">
                  <a:off x="3006" y="2222"/>
                  <a:ext cx="3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/>
                    <a:t>2</a:t>
                  </a:r>
                  <a:r>
                    <a:rPr lang="en-US" altLang="en-US" sz="1600" baseline="30000"/>
                    <a:t>2k+2</a:t>
                  </a:r>
                  <a:endParaRPr lang="en-US" altLang="en-US" sz="1600"/>
                </a:p>
              </p:txBody>
            </p:sp>
          </p:grpSp>
          <p:sp>
            <p:nvSpPr>
              <p:cNvPr id="192665" name="Text Box 153"/>
              <p:cNvSpPr txBox="1">
                <a:spLocks noChangeArrowheads="1"/>
              </p:cNvSpPr>
              <p:nvPr/>
            </p:nvSpPr>
            <p:spPr bwMode="auto">
              <a:xfrm rot="-4297583">
                <a:off x="3124" y="2396"/>
                <a:ext cx="33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/>
                  <a:t>2</a:t>
                </a:r>
                <a:r>
                  <a:rPr lang="en-US" altLang="en-US" sz="1600" baseline="30000"/>
                  <a:t>k+2</a:t>
                </a:r>
                <a:endParaRPr lang="en-US" altLang="en-US" sz="1600"/>
              </a:p>
            </p:txBody>
          </p:sp>
          <p:grpSp>
            <p:nvGrpSpPr>
              <p:cNvPr id="192666" name="Group 154"/>
              <p:cNvGrpSpPr>
                <a:grpSpLocks/>
              </p:cNvGrpSpPr>
              <p:nvPr/>
            </p:nvGrpSpPr>
            <p:grpSpPr bwMode="auto">
              <a:xfrm>
                <a:off x="3535" y="2575"/>
                <a:ext cx="231" cy="192"/>
                <a:chOff x="3465" y="2777"/>
                <a:chExt cx="231" cy="192"/>
              </a:xfrm>
            </p:grpSpPr>
            <p:sp>
              <p:nvSpPr>
                <p:cNvPr id="192667" name="Rectangle 155"/>
                <p:cNvSpPr>
                  <a:spLocks noChangeArrowheads="1"/>
                </p:cNvSpPr>
                <p:nvPr/>
              </p:nvSpPr>
              <p:spPr bwMode="auto">
                <a:xfrm>
                  <a:off x="3510" y="2812"/>
                  <a:ext cx="138" cy="11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668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3465" y="2777"/>
                  <a:ext cx="23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>
                      <a:solidFill>
                        <a:schemeClr val="bg2"/>
                      </a:solidFill>
                    </a:rPr>
                    <a:t>^2</a:t>
                  </a:r>
                </a:p>
              </p:txBody>
            </p:sp>
          </p:grpSp>
          <p:sp>
            <p:nvSpPr>
              <p:cNvPr id="192669" name="Text Box 157"/>
              <p:cNvSpPr txBox="1">
                <a:spLocks noChangeArrowheads="1"/>
              </p:cNvSpPr>
              <p:nvPr/>
            </p:nvSpPr>
            <p:spPr bwMode="auto">
              <a:xfrm rot="-5371904">
                <a:off x="3672" y="2743"/>
                <a:ext cx="3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/>
                  <a:t>-2</a:t>
                </a:r>
                <a:r>
                  <a:rPr lang="en-US" altLang="en-US" sz="1600" baseline="30000"/>
                  <a:t>k+2</a:t>
                </a:r>
                <a:endParaRPr lang="en-US" altLang="en-US" sz="1600"/>
              </a:p>
            </p:txBody>
          </p:sp>
          <p:sp>
            <p:nvSpPr>
              <p:cNvPr id="192670" name="Freeform 158"/>
              <p:cNvSpPr>
                <a:spLocks/>
              </p:cNvSpPr>
              <p:nvPr/>
            </p:nvSpPr>
            <p:spPr bwMode="auto">
              <a:xfrm>
                <a:off x="3960" y="2568"/>
                <a:ext cx="264" cy="968"/>
              </a:xfrm>
              <a:custGeom>
                <a:avLst/>
                <a:gdLst>
                  <a:gd name="T0" fmla="*/ 48 w 200"/>
                  <a:gd name="T1" fmla="*/ 0 h 1056"/>
                  <a:gd name="T2" fmla="*/ 192 w 200"/>
                  <a:gd name="T3" fmla="*/ 576 h 1056"/>
                  <a:gd name="T4" fmla="*/ 0 w 200"/>
                  <a:gd name="T5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" h="1056">
                    <a:moveTo>
                      <a:pt x="48" y="0"/>
                    </a:moveTo>
                    <a:cubicBezTo>
                      <a:pt x="124" y="200"/>
                      <a:pt x="200" y="400"/>
                      <a:pt x="192" y="576"/>
                    </a:cubicBezTo>
                    <a:cubicBezTo>
                      <a:pt x="184" y="752"/>
                      <a:pt x="92" y="904"/>
                      <a:pt x="0" y="105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71" name="Text Box 159"/>
              <p:cNvSpPr txBox="1">
                <a:spLocks noChangeArrowheads="1"/>
              </p:cNvSpPr>
              <p:nvPr/>
            </p:nvSpPr>
            <p:spPr bwMode="auto">
              <a:xfrm rot="-1466853">
                <a:off x="3262" y="3238"/>
                <a:ext cx="23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/>
                  <a:t>2</a:t>
                </a:r>
                <a:r>
                  <a:rPr lang="en-US" altLang="en-US" sz="1600" baseline="30000"/>
                  <a:t>k</a:t>
                </a:r>
                <a:endParaRPr lang="en-US" altLang="en-US" sz="1600"/>
              </a:p>
            </p:txBody>
          </p:sp>
          <p:sp>
            <p:nvSpPr>
              <p:cNvPr id="192672" name="Text Box 160"/>
              <p:cNvSpPr txBox="1">
                <a:spLocks noChangeArrowheads="1"/>
              </p:cNvSpPr>
              <p:nvPr/>
            </p:nvSpPr>
            <p:spPr bwMode="auto">
              <a:xfrm rot="-4692555">
                <a:off x="3006" y="3170"/>
                <a:ext cx="23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/>
                  <a:t>2</a:t>
                </a:r>
                <a:r>
                  <a:rPr lang="en-US" altLang="en-US" sz="1600" baseline="30000"/>
                  <a:t>k</a:t>
                </a:r>
                <a:endParaRPr lang="en-US" altLang="en-US" sz="1600"/>
              </a:p>
            </p:txBody>
          </p:sp>
          <p:sp>
            <p:nvSpPr>
              <p:cNvPr id="192673" name="Freeform 161"/>
              <p:cNvSpPr>
                <a:spLocks/>
              </p:cNvSpPr>
              <p:nvPr/>
            </p:nvSpPr>
            <p:spPr bwMode="auto">
              <a:xfrm>
                <a:off x="4008" y="2536"/>
                <a:ext cx="240" cy="992"/>
              </a:xfrm>
              <a:custGeom>
                <a:avLst/>
                <a:gdLst>
                  <a:gd name="T0" fmla="*/ 48 w 296"/>
                  <a:gd name="T1" fmla="*/ 0 h 992"/>
                  <a:gd name="T2" fmla="*/ 288 w 296"/>
                  <a:gd name="T3" fmla="*/ 540 h 992"/>
                  <a:gd name="T4" fmla="*/ 0 w 296"/>
                  <a:gd name="T5" fmla="*/ 992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6" h="992">
                    <a:moveTo>
                      <a:pt x="48" y="0"/>
                    </a:moveTo>
                    <a:cubicBezTo>
                      <a:pt x="172" y="187"/>
                      <a:pt x="296" y="375"/>
                      <a:pt x="288" y="540"/>
                    </a:cubicBezTo>
                    <a:cubicBezTo>
                      <a:pt x="280" y="705"/>
                      <a:pt x="140" y="848"/>
                      <a:pt x="0" y="992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74" name="Text Box 162"/>
              <p:cNvSpPr txBox="1">
                <a:spLocks noChangeArrowheads="1"/>
              </p:cNvSpPr>
              <p:nvPr/>
            </p:nvSpPr>
            <p:spPr bwMode="auto">
              <a:xfrm rot="3647328">
                <a:off x="3984" y="2546"/>
                <a:ext cx="42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/>
                  <a:t>-2</a:t>
                </a:r>
                <a:r>
                  <a:rPr lang="en-US" altLang="en-US" sz="1600" baseline="30000"/>
                  <a:t>2k+2</a:t>
                </a:r>
                <a:endParaRPr lang="en-US" altLang="en-US" sz="1600"/>
              </a:p>
            </p:txBody>
          </p:sp>
          <p:sp>
            <p:nvSpPr>
              <p:cNvPr id="192675" name="Freeform 163"/>
              <p:cNvSpPr>
                <a:spLocks/>
              </p:cNvSpPr>
              <p:nvPr/>
            </p:nvSpPr>
            <p:spPr bwMode="auto">
              <a:xfrm>
                <a:off x="4068" y="1758"/>
                <a:ext cx="464" cy="1770"/>
              </a:xfrm>
              <a:custGeom>
                <a:avLst/>
                <a:gdLst>
                  <a:gd name="T0" fmla="*/ 408 w 476"/>
                  <a:gd name="T1" fmla="*/ 0 h 1794"/>
                  <a:gd name="T2" fmla="*/ 408 w 476"/>
                  <a:gd name="T3" fmla="*/ 1074 h 1794"/>
                  <a:gd name="T4" fmla="*/ 0 w 476"/>
                  <a:gd name="T5" fmla="*/ 1794 h 1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6" h="1794">
                    <a:moveTo>
                      <a:pt x="408" y="0"/>
                    </a:moveTo>
                    <a:cubicBezTo>
                      <a:pt x="442" y="387"/>
                      <a:pt x="476" y="775"/>
                      <a:pt x="408" y="1074"/>
                    </a:cubicBezTo>
                    <a:cubicBezTo>
                      <a:pt x="340" y="1373"/>
                      <a:pt x="170" y="1583"/>
                      <a:pt x="0" y="179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76" name="Freeform 164"/>
              <p:cNvSpPr>
                <a:spLocks/>
              </p:cNvSpPr>
              <p:nvPr/>
            </p:nvSpPr>
            <p:spPr bwMode="auto">
              <a:xfrm>
                <a:off x="4488" y="1752"/>
                <a:ext cx="136" cy="1782"/>
              </a:xfrm>
              <a:custGeom>
                <a:avLst/>
                <a:gdLst>
                  <a:gd name="T0" fmla="*/ 24 w 82"/>
                  <a:gd name="T1" fmla="*/ 0 h 1782"/>
                  <a:gd name="T2" fmla="*/ 78 w 82"/>
                  <a:gd name="T3" fmla="*/ 1002 h 1782"/>
                  <a:gd name="T4" fmla="*/ 0 w 82"/>
                  <a:gd name="T5" fmla="*/ 1782 h 1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1782">
                    <a:moveTo>
                      <a:pt x="24" y="0"/>
                    </a:moveTo>
                    <a:cubicBezTo>
                      <a:pt x="53" y="352"/>
                      <a:pt x="82" y="705"/>
                      <a:pt x="78" y="1002"/>
                    </a:cubicBezTo>
                    <a:cubicBezTo>
                      <a:pt x="74" y="1299"/>
                      <a:pt x="37" y="1540"/>
                      <a:pt x="0" y="178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77" name="Freeform 165"/>
              <p:cNvSpPr>
                <a:spLocks/>
              </p:cNvSpPr>
              <p:nvPr/>
            </p:nvSpPr>
            <p:spPr bwMode="auto">
              <a:xfrm>
                <a:off x="4548" y="1278"/>
                <a:ext cx="243" cy="2256"/>
              </a:xfrm>
              <a:custGeom>
                <a:avLst/>
                <a:gdLst>
                  <a:gd name="T0" fmla="*/ 0 w 225"/>
                  <a:gd name="T1" fmla="*/ 0 h 2256"/>
                  <a:gd name="T2" fmla="*/ 222 w 225"/>
                  <a:gd name="T3" fmla="*/ 708 h 2256"/>
                  <a:gd name="T4" fmla="*/ 18 w 225"/>
                  <a:gd name="T5" fmla="*/ 2256 h 2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" h="2256">
                    <a:moveTo>
                      <a:pt x="0" y="0"/>
                    </a:moveTo>
                    <a:cubicBezTo>
                      <a:pt x="109" y="166"/>
                      <a:pt x="219" y="332"/>
                      <a:pt x="222" y="708"/>
                    </a:cubicBezTo>
                    <a:cubicBezTo>
                      <a:pt x="225" y="1084"/>
                      <a:pt x="121" y="1670"/>
                      <a:pt x="18" y="225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78" name="Text Box 166"/>
              <p:cNvSpPr txBox="1">
                <a:spLocks noChangeArrowheads="1"/>
              </p:cNvSpPr>
              <p:nvPr/>
            </p:nvSpPr>
            <p:spPr bwMode="auto">
              <a:xfrm>
                <a:off x="3230" y="174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/>
                  <a:t>1</a:t>
                </a:r>
              </a:p>
            </p:txBody>
          </p:sp>
          <p:sp>
            <p:nvSpPr>
              <p:cNvPr id="192679" name="Text Box 167"/>
              <p:cNvSpPr txBox="1">
                <a:spLocks noChangeArrowheads="1"/>
              </p:cNvSpPr>
              <p:nvPr/>
            </p:nvSpPr>
            <p:spPr bwMode="auto">
              <a:xfrm>
                <a:off x="4534" y="1814"/>
                <a:ext cx="23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dirty="0"/>
                  <a:t>-1</a:t>
                </a:r>
              </a:p>
            </p:txBody>
          </p:sp>
          <p:sp>
            <p:nvSpPr>
              <p:cNvPr id="192680" name="Text Box 168"/>
              <p:cNvSpPr txBox="1">
                <a:spLocks noChangeArrowheads="1"/>
              </p:cNvSpPr>
              <p:nvPr/>
            </p:nvSpPr>
            <p:spPr bwMode="auto">
              <a:xfrm>
                <a:off x="3638" y="1742"/>
                <a:ext cx="23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/>
                  <a:t>-1</a:t>
                </a:r>
              </a:p>
            </p:txBody>
          </p:sp>
          <p:sp>
            <p:nvSpPr>
              <p:cNvPr id="192681" name="Text Box 169"/>
              <p:cNvSpPr txBox="1">
                <a:spLocks noChangeArrowheads="1"/>
              </p:cNvSpPr>
              <p:nvPr/>
            </p:nvSpPr>
            <p:spPr bwMode="auto">
              <a:xfrm>
                <a:off x="4694" y="134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/>
                  <a:t>1</a:t>
                </a:r>
              </a:p>
            </p:txBody>
          </p:sp>
        </p:grpSp>
        <p:sp>
          <p:nvSpPr>
            <p:cNvPr id="192682" name="Text Box 170"/>
            <p:cNvSpPr txBox="1">
              <a:spLocks noChangeArrowheads="1"/>
            </p:cNvSpPr>
            <p:nvPr/>
          </p:nvSpPr>
          <p:spPr bwMode="auto">
            <a:xfrm>
              <a:off x="4334" y="735"/>
              <a:ext cx="6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solidFill>
                    <a:schemeClr val="tx2"/>
                  </a:solidFill>
                </a:rPr>
                <a:t>F</a:t>
              </a:r>
              <a:r>
                <a:rPr lang="en-US" altLang="en-US" sz="2000" i="1" baseline="-25000">
                  <a:solidFill>
                    <a:schemeClr val="tx2"/>
                  </a:solidFill>
                </a:rPr>
                <a:t>1</a:t>
              </a:r>
              <a:r>
                <a:rPr lang="en-US" altLang="en-US" sz="2000" i="1">
                  <a:solidFill>
                    <a:schemeClr val="tx2"/>
                  </a:solidFill>
                </a:rPr>
                <a:t> = F</a:t>
              </a:r>
              <a:r>
                <a:rPr lang="en-US" altLang="en-US" sz="2000" i="1" baseline="-2500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192683" name="Group 171"/>
          <p:cNvGrpSpPr>
            <a:grpSpLocks/>
          </p:cNvGrpSpPr>
          <p:nvPr/>
        </p:nvGrpSpPr>
        <p:grpSpPr bwMode="auto">
          <a:xfrm>
            <a:off x="5791200" y="6216650"/>
            <a:ext cx="2411413" cy="336550"/>
            <a:chOff x="3648" y="3724"/>
            <a:chExt cx="1519" cy="212"/>
          </a:xfrm>
        </p:grpSpPr>
        <p:grpSp>
          <p:nvGrpSpPr>
            <p:cNvPr id="192684" name="Group 172"/>
            <p:cNvGrpSpPr>
              <a:grpSpLocks/>
            </p:cNvGrpSpPr>
            <p:nvPr/>
          </p:nvGrpSpPr>
          <p:grpSpPr bwMode="auto">
            <a:xfrm>
              <a:off x="3648" y="3744"/>
              <a:ext cx="624" cy="192"/>
              <a:chOff x="891" y="2659"/>
              <a:chExt cx="699" cy="192"/>
            </a:xfrm>
          </p:grpSpPr>
          <p:sp>
            <p:nvSpPr>
              <p:cNvPr id="192685" name="Line 173"/>
              <p:cNvSpPr>
                <a:spLocks noChangeShapeType="1"/>
              </p:cNvSpPr>
              <p:nvPr/>
            </p:nvSpPr>
            <p:spPr bwMode="auto">
              <a:xfrm flipH="1" flipV="1">
                <a:off x="891" y="2746"/>
                <a:ext cx="699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2686" name="Group 174"/>
              <p:cNvGrpSpPr>
                <a:grpSpLocks/>
              </p:cNvGrpSpPr>
              <p:nvPr/>
            </p:nvGrpSpPr>
            <p:grpSpPr bwMode="auto">
              <a:xfrm>
                <a:off x="1075" y="2659"/>
                <a:ext cx="258" cy="192"/>
                <a:chOff x="3465" y="2777"/>
                <a:chExt cx="258" cy="192"/>
              </a:xfrm>
            </p:grpSpPr>
            <p:sp>
              <p:nvSpPr>
                <p:cNvPr id="192687" name="Rectangle 175"/>
                <p:cNvSpPr>
                  <a:spLocks noChangeArrowheads="1"/>
                </p:cNvSpPr>
                <p:nvPr/>
              </p:nvSpPr>
              <p:spPr bwMode="auto">
                <a:xfrm>
                  <a:off x="3510" y="2812"/>
                  <a:ext cx="138" cy="11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68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3465" y="2777"/>
                  <a:ext cx="25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400" dirty="0">
                      <a:solidFill>
                        <a:schemeClr val="bg2"/>
                      </a:solidFill>
                    </a:rPr>
                    <a:t>^2</a:t>
                  </a:r>
                </a:p>
              </p:txBody>
            </p:sp>
          </p:grpSp>
        </p:grpSp>
        <p:sp>
          <p:nvSpPr>
            <p:cNvPr id="192689" name="Text Box 177"/>
            <p:cNvSpPr txBox="1">
              <a:spLocks noChangeArrowheads="1"/>
            </p:cNvSpPr>
            <p:nvPr/>
          </p:nvSpPr>
          <p:spPr bwMode="auto">
            <a:xfrm>
              <a:off x="4272" y="3724"/>
              <a:ext cx="8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i="1" dirty="0">
                  <a:solidFill>
                    <a:schemeClr val="tx2"/>
                  </a:solidFill>
                </a:rPr>
                <a:t>= power edge</a:t>
              </a:r>
            </a:p>
          </p:txBody>
        </p:sp>
      </p:grpSp>
      <p:grpSp>
        <p:nvGrpSpPr>
          <p:cNvPr id="181" name="Group 62"/>
          <p:cNvGrpSpPr>
            <a:grpSpLocks/>
          </p:cNvGrpSpPr>
          <p:nvPr/>
        </p:nvGrpSpPr>
        <p:grpSpPr bwMode="auto">
          <a:xfrm>
            <a:off x="654050" y="1558925"/>
            <a:ext cx="3841750" cy="1946275"/>
            <a:chOff x="306" y="1667"/>
            <a:chExt cx="2420" cy="1226"/>
          </a:xfrm>
        </p:grpSpPr>
        <p:grpSp>
          <p:nvGrpSpPr>
            <p:cNvPr id="182" name="Group 63"/>
            <p:cNvGrpSpPr>
              <a:grpSpLocks/>
            </p:cNvGrpSpPr>
            <p:nvPr/>
          </p:nvGrpSpPr>
          <p:grpSpPr bwMode="auto">
            <a:xfrm>
              <a:off x="1292" y="1914"/>
              <a:ext cx="288" cy="96"/>
              <a:chOff x="1536" y="1920"/>
              <a:chExt cx="288" cy="96"/>
            </a:xfrm>
          </p:grpSpPr>
          <p:sp>
            <p:nvSpPr>
              <p:cNvPr id="231" name="Line 64"/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65"/>
              <p:cNvSpPr>
                <a:spLocks noChangeShapeType="1"/>
              </p:cNvSpPr>
              <p:nvPr/>
            </p:nvSpPr>
            <p:spPr bwMode="auto">
              <a:xfrm>
                <a:off x="1680" y="192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66"/>
              <p:cNvSpPr>
                <a:spLocks noChangeShapeType="1"/>
              </p:cNvSpPr>
              <p:nvPr/>
            </p:nvSpPr>
            <p:spPr bwMode="auto">
              <a:xfrm>
                <a:off x="1680" y="201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3" name="Group 67"/>
            <p:cNvGrpSpPr>
              <a:grpSpLocks/>
            </p:cNvGrpSpPr>
            <p:nvPr/>
          </p:nvGrpSpPr>
          <p:grpSpPr bwMode="auto">
            <a:xfrm flipV="1">
              <a:off x="1292" y="2154"/>
              <a:ext cx="288" cy="96"/>
              <a:chOff x="1536" y="1920"/>
              <a:chExt cx="288" cy="96"/>
            </a:xfrm>
          </p:grpSpPr>
          <p:sp>
            <p:nvSpPr>
              <p:cNvPr id="228" name="Line 68"/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69"/>
              <p:cNvSpPr>
                <a:spLocks noChangeShapeType="1"/>
              </p:cNvSpPr>
              <p:nvPr/>
            </p:nvSpPr>
            <p:spPr bwMode="auto">
              <a:xfrm>
                <a:off x="1680" y="192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70"/>
              <p:cNvSpPr>
                <a:spLocks noChangeShapeType="1"/>
              </p:cNvSpPr>
              <p:nvPr/>
            </p:nvSpPr>
            <p:spPr bwMode="auto">
              <a:xfrm>
                <a:off x="1680" y="201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84" name="AutoShape 71"/>
            <p:cNvCxnSpPr>
              <a:cxnSpLocks noChangeShapeType="1"/>
              <a:stCxn id="206" idx="3"/>
              <a:endCxn id="208" idx="2"/>
            </p:cNvCxnSpPr>
            <p:nvPr/>
          </p:nvCxnSpPr>
          <p:spPr bwMode="auto">
            <a:xfrm flipV="1">
              <a:off x="1835" y="2329"/>
              <a:ext cx="441" cy="296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5" name="Group 72"/>
            <p:cNvGrpSpPr>
              <a:grpSpLocks/>
            </p:cNvGrpSpPr>
            <p:nvPr/>
          </p:nvGrpSpPr>
          <p:grpSpPr bwMode="auto">
            <a:xfrm>
              <a:off x="668" y="2172"/>
              <a:ext cx="846" cy="492"/>
              <a:chOff x="912" y="2178"/>
              <a:chExt cx="846" cy="492"/>
            </a:xfrm>
          </p:grpSpPr>
          <p:sp>
            <p:nvSpPr>
              <p:cNvPr id="220" name="Line 73"/>
              <p:cNvSpPr>
                <a:spLocks noChangeShapeType="1"/>
              </p:cNvSpPr>
              <p:nvPr/>
            </p:nvSpPr>
            <p:spPr bwMode="auto">
              <a:xfrm>
                <a:off x="1020" y="2196"/>
                <a:ext cx="1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74"/>
              <p:cNvSpPr>
                <a:spLocks noChangeShapeType="1"/>
              </p:cNvSpPr>
              <p:nvPr/>
            </p:nvSpPr>
            <p:spPr bwMode="auto">
              <a:xfrm>
                <a:off x="930" y="2310"/>
                <a:ext cx="2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75"/>
              <p:cNvSpPr>
                <a:spLocks noChangeShapeType="1"/>
              </p:cNvSpPr>
              <p:nvPr/>
            </p:nvSpPr>
            <p:spPr bwMode="auto">
              <a:xfrm flipH="1">
                <a:off x="1020" y="2592"/>
                <a:ext cx="7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76"/>
              <p:cNvSpPr>
                <a:spLocks noChangeShapeType="1"/>
              </p:cNvSpPr>
              <p:nvPr/>
            </p:nvSpPr>
            <p:spPr bwMode="auto">
              <a:xfrm>
                <a:off x="1020" y="2196"/>
                <a:ext cx="0" cy="4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77"/>
              <p:cNvSpPr>
                <a:spLocks noChangeShapeType="1"/>
              </p:cNvSpPr>
              <p:nvPr/>
            </p:nvSpPr>
            <p:spPr bwMode="auto">
              <a:xfrm flipH="1">
                <a:off x="930" y="2670"/>
                <a:ext cx="8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78"/>
              <p:cNvSpPr>
                <a:spLocks noChangeShapeType="1"/>
              </p:cNvSpPr>
              <p:nvPr/>
            </p:nvSpPr>
            <p:spPr bwMode="auto">
              <a:xfrm>
                <a:off x="930" y="2316"/>
                <a:ext cx="0" cy="3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Oval 79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Oval 80"/>
              <p:cNvSpPr>
                <a:spLocks noChangeArrowheads="1"/>
              </p:cNvSpPr>
              <p:nvPr/>
            </p:nvSpPr>
            <p:spPr bwMode="auto">
              <a:xfrm>
                <a:off x="912" y="229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6" name="Group 81"/>
            <p:cNvGrpSpPr>
              <a:grpSpLocks/>
            </p:cNvGrpSpPr>
            <p:nvPr/>
          </p:nvGrpSpPr>
          <p:grpSpPr bwMode="auto">
            <a:xfrm>
              <a:off x="518" y="1808"/>
              <a:ext cx="432" cy="496"/>
              <a:chOff x="762" y="1814"/>
              <a:chExt cx="432" cy="496"/>
            </a:xfrm>
          </p:grpSpPr>
          <p:sp>
            <p:nvSpPr>
              <p:cNvPr id="214" name="Line 82"/>
              <p:cNvSpPr>
                <a:spLocks noChangeShapeType="1"/>
              </p:cNvSpPr>
              <p:nvPr/>
            </p:nvSpPr>
            <p:spPr bwMode="auto">
              <a:xfrm>
                <a:off x="762" y="1842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83"/>
              <p:cNvSpPr>
                <a:spLocks noChangeShapeType="1"/>
              </p:cNvSpPr>
              <p:nvPr/>
            </p:nvSpPr>
            <p:spPr bwMode="auto">
              <a:xfrm>
                <a:off x="762" y="195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84"/>
              <p:cNvSpPr>
                <a:spLocks noChangeShapeType="1"/>
              </p:cNvSpPr>
              <p:nvPr/>
            </p:nvSpPr>
            <p:spPr bwMode="auto">
              <a:xfrm>
                <a:off x="1020" y="1956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85"/>
              <p:cNvSpPr>
                <a:spLocks noChangeShapeType="1"/>
              </p:cNvSpPr>
              <p:nvPr/>
            </p:nvSpPr>
            <p:spPr bwMode="auto">
              <a:xfrm>
                <a:off x="936" y="1842"/>
                <a:ext cx="0" cy="4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Oval 86"/>
              <p:cNvSpPr>
                <a:spLocks noChangeArrowheads="1"/>
              </p:cNvSpPr>
              <p:nvPr/>
            </p:nvSpPr>
            <p:spPr bwMode="auto">
              <a:xfrm>
                <a:off x="912" y="181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Oval 87"/>
              <p:cNvSpPr>
                <a:spLocks noChangeArrowheads="1"/>
              </p:cNvSpPr>
              <p:nvPr/>
            </p:nvSpPr>
            <p:spPr bwMode="auto">
              <a:xfrm>
                <a:off x="996" y="192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7" name="Text Box 88"/>
            <p:cNvSpPr txBox="1">
              <a:spLocks noChangeArrowheads="1"/>
            </p:cNvSpPr>
            <p:nvPr/>
          </p:nvSpPr>
          <p:spPr bwMode="auto">
            <a:xfrm>
              <a:off x="306" y="166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188" name="Text Box 89"/>
            <p:cNvSpPr txBox="1">
              <a:spLocks noChangeArrowheads="1"/>
            </p:cNvSpPr>
            <p:nvPr/>
          </p:nvSpPr>
          <p:spPr bwMode="auto">
            <a:xfrm>
              <a:off x="306" y="186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89" name="Text Box 90"/>
            <p:cNvSpPr txBox="1">
              <a:spLocks noChangeArrowheads="1"/>
            </p:cNvSpPr>
            <p:nvPr/>
          </p:nvSpPr>
          <p:spPr bwMode="auto">
            <a:xfrm>
              <a:off x="2276" y="2336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s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1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grpSp>
          <p:nvGrpSpPr>
            <p:cNvPr id="190" name="Group 91"/>
            <p:cNvGrpSpPr>
              <a:grpSpLocks/>
            </p:cNvGrpSpPr>
            <p:nvPr/>
          </p:nvGrpSpPr>
          <p:grpSpPr bwMode="auto">
            <a:xfrm>
              <a:off x="1940" y="1902"/>
              <a:ext cx="429" cy="492"/>
              <a:chOff x="1940" y="1902"/>
              <a:chExt cx="429" cy="492"/>
            </a:xfrm>
          </p:grpSpPr>
          <p:sp>
            <p:nvSpPr>
              <p:cNvPr id="208" name="AutoShape 92"/>
              <p:cNvSpPr>
                <a:spLocks noChangeArrowheads="1"/>
              </p:cNvSpPr>
              <p:nvPr/>
            </p:nvSpPr>
            <p:spPr bwMode="auto">
              <a:xfrm rot="-5400000">
                <a:off x="2037" y="2069"/>
                <a:ext cx="477" cy="1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93"/>
              <p:cNvSpPr>
                <a:spLocks noChangeShapeType="1"/>
              </p:cNvSpPr>
              <p:nvPr/>
            </p:nvSpPr>
            <p:spPr bwMode="auto">
              <a:xfrm>
                <a:off x="1940" y="2058"/>
                <a:ext cx="2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0" name="Group 94"/>
              <p:cNvGrpSpPr>
                <a:grpSpLocks/>
              </p:cNvGrpSpPr>
              <p:nvPr/>
            </p:nvGrpSpPr>
            <p:grpSpPr bwMode="auto">
              <a:xfrm>
                <a:off x="2060" y="2202"/>
                <a:ext cx="144" cy="192"/>
                <a:chOff x="2304" y="2208"/>
                <a:chExt cx="144" cy="192"/>
              </a:xfrm>
            </p:grpSpPr>
            <p:sp>
              <p:nvSpPr>
                <p:cNvPr id="212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304" y="2208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96"/>
                <p:cNvSpPr>
                  <a:spLocks noChangeShapeType="1"/>
                </p:cNvSpPr>
                <p:nvPr/>
              </p:nvSpPr>
              <p:spPr bwMode="auto">
                <a:xfrm>
                  <a:off x="2304" y="2208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" name="Text Box 97"/>
              <p:cNvSpPr txBox="1">
                <a:spLocks noChangeArrowheads="1"/>
              </p:cNvSpPr>
              <p:nvPr/>
            </p:nvSpPr>
            <p:spPr bwMode="auto">
              <a:xfrm>
                <a:off x="2182" y="1963"/>
                <a:ext cx="187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/>
                  <a:t>1</a:t>
                </a:r>
              </a:p>
              <a:p>
                <a:r>
                  <a:rPr lang="en-US" altLang="en-US" sz="1600"/>
                  <a:t>0</a:t>
                </a:r>
              </a:p>
            </p:txBody>
          </p:sp>
        </p:grpSp>
        <p:sp>
          <p:nvSpPr>
            <p:cNvPr id="191" name="Line 98"/>
            <p:cNvSpPr>
              <a:spLocks noChangeShapeType="1"/>
            </p:cNvSpPr>
            <p:nvPr/>
          </p:nvSpPr>
          <p:spPr bwMode="auto">
            <a:xfrm>
              <a:off x="2348" y="2154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Text Box 99"/>
            <p:cNvSpPr txBox="1">
              <a:spLocks noChangeArrowheads="1"/>
            </p:cNvSpPr>
            <p:nvPr/>
          </p:nvSpPr>
          <p:spPr bwMode="auto">
            <a:xfrm>
              <a:off x="2454" y="1873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F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1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sp>
          <p:nvSpPr>
            <p:cNvPr id="193" name="Text Box 100"/>
            <p:cNvSpPr txBox="1">
              <a:spLocks noChangeArrowheads="1"/>
            </p:cNvSpPr>
            <p:nvPr/>
          </p:nvSpPr>
          <p:spPr bwMode="auto">
            <a:xfrm>
              <a:off x="1870" y="235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194" name="Text Box 101"/>
            <p:cNvSpPr txBox="1">
              <a:spLocks noChangeArrowheads="1"/>
            </p:cNvSpPr>
            <p:nvPr/>
          </p:nvSpPr>
          <p:spPr bwMode="auto">
            <a:xfrm>
              <a:off x="1270" y="2335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a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k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sp>
          <p:nvSpPr>
            <p:cNvPr id="195" name="Text Box 102"/>
            <p:cNvSpPr txBox="1">
              <a:spLocks noChangeArrowheads="1"/>
            </p:cNvSpPr>
            <p:nvPr/>
          </p:nvSpPr>
          <p:spPr bwMode="auto">
            <a:xfrm>
              <a:off x="1287" y="2643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b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k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grpSp>
          <p:nvGrpSpPr>
            <p:cNvPr id="196" name="Group 103"/>
            <p:cNvGrpSpPr>
              <a:grpSpLocks/>
            </p:cNvGrpSpPr>
            <p:nvPr/>
          </p:nvGrpSpPr>
          <p:grpSpPr bwMode="auto">
            <a:xfrm>
              <a:off x="1520" y="2481"/>
              <a:ext cx="306" cy="288"/>
              <a:chOff x="1520" y="2481"/>
              <a:chExt cx="306" cy="288"/>
            </a:xfrm>
          </p:grpSpPr>
          <p:sp>
            <p:nvSpPr>
              <p:cNvPr id="206" name="Rectangle 104"/>
              <p:cNvSpPr>
                <a:spLocks noChangeArrowheads="1"/>
              </p:cNvSpPr>
              <p:nvPr/>
            </p:nvSpPr>
            <p:spPr bwMode="auto">
              <a:xfrm>
                <a:off x="1520" y="2526"/>
                <a:ext cx="306" cy="198"/>
              </a:xfrm>
              <a:prstGeom prst="rect">
                <a:avLst/>
              </a:prstGeom>
              <a:solidFill>
                <a:srgbClr val="33993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Text Box 105"/>
              <p:cNvSpPr txBox="1">
                <a:spLocks noChangeArrowheads="1"/>
              </p:cNvSpPr>
              <p:nvPr/>
            </p:nvSpPr>
            <p:spPr bwMode="auto">
              <a:xfrm>
                <a:off x="1562" y="2481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&gt;</a:t>
                </a:r>
              </a:p>
            </p:txBody>
          </p:sp>
        </p:grpSp>
        <p:grpSp>
          <p:nvGrpSpPr>
            <p:cNvPr id="197" name="Group 106"/>
            <p:cNvGrpSpPr>
              <a:grpSpLocks/>
            </p:cNvGrpSpPr>
            <p:nvPr/>
          </p:nvGrpSpPr>
          <p:grpSpPr bwMode="auto">
            <a:xfrm>
              <a:off x="948" y="1749"/>
              <a:ext cx="352" cy="288"/>
              <a:chOff x="948" y="1749"/>
              <a:chExt cx="352" cy="288"/>
            </a:xfrm>
          </p:grpSpPr>
          <p:sp>
            <p:nvSpPr>
              <p:cNvPr id="204" name="Rectangle 107"/>
              <p:cNvSpPr>
                <a:spLocks noChangeArrowheads="1"/>
              </p:cNvSpPr>
              <p:nvPr/>
            </p:nvSpPr>
            <p:spPr bwMode="auto">
              <a:xfrm>
                <a:off x="948" y="1762"/>
                <a:ext cx="352" cy="2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Text Box 108"/>
              <p:cNvSpPr txBox="1">
                <a:spLocks noChangeArrowheads="1"/>
              </p:cNvSpPr>
              <p:nvPr/>
            </p:nvSpPr>
            <p:spPr bwMode="auto">
              <a:xfrm>
                <a:off x="1014" y="174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+</a:t>
                </a:r>
              </a:p>
            </p:txBody>
          </p:sp>
        </p:grpSp>
        <p:grpSp>
          <p:nvGrpSpPr>
            <p:cNvPr id="198" name="Group 109"/>
            <p:cNvGrpSpPr>
              <a:grpSpLocks/>
            </p:cNvGrpSpPr>
            <p:nvPr/>
          </p:nvGrpSpPr>
          <p:grpSpPr bwMode="auto">
            <a:xfrm>
              <a:off x="1580" y="1962"/>
              <a:ext cx="352" cy="303"/>
              <a:chOff x="1580" y="1962"/>
              <a:chExt cx="352" cy="303"/>
            </a:xfrm>
          </p:grpSpPr>
          <p:sp>
            <p:nvSpPr>
              <p:cNvPr id="202" name="Rectangle 110"/>
              <p:cNvSpPr>
                <a:spLocks noChangeArrowheads="1"/>
              </p:cNvSpPr>
              <p:nvPr/>
            </p:nvSpPr>
            <p:spPr bwMode="auto">
              <a:xfrm>
                <a:off x="1580" y="1962"/>
                <a:ext cx="352" cy="2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Text Box 111"/>
              <p:cNvSpPr txBox="1">
                <a:spLocks noChangeArrowheads="1"/>
              </p:cNvSpPr>
              <p:nvPr/>
            </p:nvSpPr>
            <p:spPr bwMode="auto">
              <a:xfrm>
                <a:off x="1658" y="1977"/>
                <a:ext cx="1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*</a:t>
                </a:r>
              </a:p>
            </p:txBody>
          </p:sp>
        </p:grpSp>
        <p:grpSp>
          <p:nvGrpSpPr>
            <p:cNvPr id="199" name="Group 112"/>
            <p:cNvGrpSpPr>
              <a:grpSpLocks/>
            </p:cNvGrpSpPr>
            <p:nvPr/>
          </p:nvGrpSpPr>
          <p:grpSpPr bwMode="auto">
            <a:xfrm>
              <a:off x="948" y="2081"/>
              <a:ext cx="352" cy="297"/>
              <a:chOff x="948" y="2081"/>
              <a:chExt cx="352" cy="297"/>
            </a:xfrm>
          </p:grpSpPr>
          <p:sp>
            <p:nvSpPr>
              <p:cNvPr id="200" name="Rectangle 113"/>
              <p:cNvSpPr>
                <a:spLocks noChangeArrowheads="1"/>
              </p:cNvSpPr>
              <p:nvPr/>
            </p:nvSpPr>
            <p:spPr bwMode="auto">
              <a:xfrm>
                <a:off x="948" y="2122"/>
                <a:ext cx="352" cy="2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Text Box 114"/>
              <p:cNvSpPr txBox="1">
                <a:spLocks noChangeArrowheads="1"/>
              </p:cNvSpPr>
              <p:nvPr/>
            </p:nvSpPr>
            <p:spPr bwMode="auto">
              <a:xfrm>
                <a:off x="1030" y="2081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-</a:t>
                </a:r>
              </a:p>
            </p:txBody>
          </p:sp>
        </p:grpSp>
      </p:grpSp>
      <p:grpSp>
        <p:nvGrpSpPr>
          <p:cNvPr id="234" name="Group 4"/>
          <p:cNvGrpSpPr>
            <a:grpSpLocks/>
          </p:cNvGrpSpPr>
          <p:nvPr/>
        </p:nvGrpSpPr>
        <p:grpSpPr bwMode="auto">
          <a:xfrm>
            <a:off x="831850" y="4184650"/>
            <a:ext cx="3813175" cy="1911350"/>
            <a:chOff x="3020" y="1681"/>
            <a:chExt cx="2402" cy="1204"/>
          </a:xfrm>
        </p:grpSpPr>
        <p:sp>
          <p:nvSpPr>
            <p:cNvPr id="235" name="Line 5"/>
            <p:cNvSpPr>
              <a:spLocks noChangeShapeType="1"/>
            </p:cNvSpPr>
            <p:nvPr/>
          </p:nvSpPr>
          <p:spPr bwMode="auto">
            <a:xfrm>
              <a:off x="4654" y="2048"/>
              <a:ext cx="2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" name="Group 6"/>
            <p:cNvGrpSpPr>
              <a:grpSpLocks/>
            </p:cNvGrpSpPr>
            <p:nvPr/>
          </p:nvGrpSpPr>
          <p:grpSpPr bwMode="auto">
            <a:xfrm>
              <a:off x="4774" y="2192"/>
              <a:ext cx="144" cy="192"/>
              <a:chOff x="2304" y="2208"/>
              <a:chExt cx="144" cy="192"/>
            </a:xfrm>
          </p:grpSpPr>
          <p:sp>
            <p:nvSpPr>
              <p:cNvPr id="290" name="Line 7"/>
              <p:cNvSpPr>
                <a:spLocks noChangeShapeType="1"/>
              </p:cNvSpPr>
              <p:nvPr/>
            </p:nvSpPr>
            <p:spPr bwMode="auto">
              <a:xfrm flipH="1">
                <a:off x="2304" y="2208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Line 8"/>
              <p:cNvSpPr>
                <a:spLocks noChangeShapeType="1"/>
              </p:cNvSpPr>
              <p:nvPr/>
            </p:nvSpPr>
            <p:spPr bwMode="auto">
              <a:xfrm>
                <a:off x="2304" y="220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37" name="AutoShape 9"/>
            <p:cNvCxnSpPr>
              <a:cxnSpLocks noChangeShapeType="1"/>
              <a:endCxn id="284" idx="2"/>
            </p:cNvCxnSpPr>
            <p:nvPr/>
          </p:nvCxnSpPr>
          <p:spPr bwMode="auto">
            <a:xfrm flipV="1">
              <a:off x="4549" y="2319"/>
              <a:ext cx="441" cy="296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8" name="Group 10"/>
            <p:cNvGrpSpPr>
              <a:grpSpLocks/>
            </p:cNvGrpSpPr>
            <p:nvPr/>
          </p:nvGrpSpPr>
          <p:grpSpPr bwMode="auto">
            <a:xfrm>
              <a:off x="3232" y="1794"/>
              <a:ext cx="432" cy="174"/>
              <a:chOff x="3244" y="1836"/>
              <a:chExt cx="432" cy="174"/>
            </a:xfrm>
          </p:grpSpPr>
          <p:sp>
            <p:nvSpPr>
              <p:cNvPr id="286" name="Oval 11"/>
              <p:cNvSpPr>
                <a:spLocks noChangeArrowheads="1"/>
              </p:cNvSpPr>
              <p:nvPr/>
            </p:nvSpPr>
            <p:spPr bwMode="auto">
              <a:xfrm>
                <a:off x="3474" y="1836"/>
                <a:ext cx="52" cy="5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12"/>
              <p:cNvSpPr>
                <a:spLocks noChangeShapeType="1"/>
              </p:cNvSpPr>
              <p:nvPr/>
            </p:nvSpPr>
            <p:spPr bwMode="auto">
              <a:xfrm>
                <a:off x="3244" y="1868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13"/>
              <p:cNvSpPr>
                <a:spLocks noChangeShapeType="1"/>
              </p:cNvSpPr>
              <p:nvPr/>
            </p:nvSpPr>
            <p:spPr bwMode="auto">
              <a:xfrm>
                <a:off x="3500" y="1982"/>
                <a:ext cx="1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Oval 14"/>
              <p:cNvSpPr>
                <a:spLocks noChangeArrowheads="1"/>
              </p:cNvSpPr>
              <p:nvPr/>
            </p:nvSpPr>
            <p:spPr bwMode="auto">
              <a:xfrm>
                <a:off x="3478" y="195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Text Box 15"/>
            <p:cNvSpPr txBox="1">
              <a:spLocks noChangeArrowheads="1"/>
            </p:cNvSpPr>
            <p:nvPr/>
          </p:nvSpPr>
          <p:spPr bwMode="auto">
            <a:xfrm>
              <a:off x="3020" y="168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240" name="Text Box 16"/>
            <p:cNvSpPr txBox="1">
              <a:spLocks noChangeArrowheads="1"/>
            </p:cNvSpPr>
            <p:nvPr/>
          </p:nvSpPr>
          <p:spPr bwMode="auto">
            <a:xfrm>
              <a:off x="3020" y="205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241" name="Text Box 17"/>
            <p:cNvSpPr txBox="1">
              <a:spLocks noChangeArrowheads="1"/>
            </p:cNvSpPr>
            <p:nvPr/>
          </p:nvSpPr>
          <p:spPr bwMode="auto">
            <a:xfrm>
              <a:off x="4990" y="2326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s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2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grpSp>
          <p:nvGrpSpPr>
            <p:cNvPr id="242" name="Group 18"/>
            <p:cNvGrpSpPr>
              <a:grpSpLocks/>
            </p:cNvGrpSpPr>
            <p:nvPr/>
          </p:nvGrpSpPr>
          <p:grpSpPr bwMode="auto">
            <a:xfrm>
              <a:off x="4896" y="1892"/>
              <a:ext cx="187" cy="477"/>
              <a:chOff x="4908" y="1934"/>
              <a:chExt cx="187" cy="477"/>
            </a:xfrm>
          </p:grpSpPr>
          <p:sp>
            <p:nvSpPr>
              <p:cNvPr id="284" name="AutoShape 19"/>
              <p:cNvSpPr>
                <a:spLocks noChangeArrowheads="1"/>
              </p:cNvSpPr>
              <p:nvPr/>
            </p:nvSpPr>
            <p:spPr bwMode="auto">
              <a:xfrm rot="-5400000">
                <a:off x="4763" y="2101"/>
                <a:ext cx="477" cy="1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Text Box 20"/>
              <p:cNvSpPr txBox="1">
                <a:spLocks noChangeArrowheads="1"/>
              </p:cNvSpPr>
              <p:nvPr/>
            </p:nvSpPr>
            <p:spPr bwMode="auto">
              <a:xfrm>
                <a:off x="4908" y="1995"/>
                <a:ext cx="187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/>
                  <a:t>0</a:t>
                </a:r>
              </a:p>
              <a:p>
                <a:r>
                  <a:rPr lang="en-US" altLang="en-US" sz="1600"/>
                  <a:t>1</a:t>
                </a:r>
              </a:p>
            </p:txBody>
          </p:sp>
        </p:grpSp>
        <p:sp>
          <p:nvSpPr>
            <p:cNvPr id="243" name="Line 21"/>
            <p:cNvSpPr>
              <a:spLocks noChangeShapeType="1"/>
            </p:cNvSpPr>
            <p:nvPr/>
          </p:nvSpPr>
          <p:spPr bwMode="auto">
            <a:xfrm>
              <a:off x="5062" y="2144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Text Box 22"/>
            <p:cNvSpPr txBox="1">
              <a:spLocks noChangeArrowheads="1"/>
            </p:cNvSpPr>
            <p:nvPr/>
          </p:nvSpPr>
          <p:spPr bwMode="auto">
            <a:xfrm>
              <a:off x="5150" y="1857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F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2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grpSp>
          <p:nvGrpSpPr>
            <p:cNvPr id="245" name="Group 23"/>
            <p:cNvGrpSpPr>
              <a:grpSpLocks/>
            </p:cNvGrpSpPr>
            <p:nvPr/>
          </p:nvGrpSpPr>
          <p:grpSpPr bwMode="auto">
            <a:xfrm>
              <a:off x="3222" y="2154"/>
              <a:ext cx="436" cy="168"/>
              <a:chOff x="3234" y="2196"/>
              <a:chExt cx="436" cy="168"/>
            </a:xfrm>
          </p:grpSpPr>
          <p:sp>
            <p:nvSpPr>
              <p:cNvPr id="280" name="Line 24"/>
              <p:cNvSpPr>
                <a:spLocks noChangeShapeType="1"/>
              </p:cNvSpPr>
              <p:nvPr/>
            </p:nvSpPr>
            <p:spPr bwMode="auto">
              <a:xfrm>
                <a:off x="3234" y="2222"/>
                <a:ext cx="4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Oval 25"/>
              <p:cNvSpPr>
                <a:spLocks noChangeArrowheads="1"/>
              </p:cNvSpPr>
              <p:nvPr/>
            </p:nvSpPr>
            <p:spPr bwMode="auto">
              <a:xfrm>
                <a:off x="3386" y="219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Line 26"/>
              <p:cNvSpPr>
                <a:spLocks noChangeShapeType="1"/>
              </p:cNvSpPr>
              <p:nvPr/>
            </p:nvSpPr>
            <p:spPr bwMode="auto">
              <a:xfrm>
                <a:off x="3412" y="2336"/>
                <a:ext cx="2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Oval 27"/>
              <p:cNvSpPr>
                <a:spLocks noChangeArrowheads="1"/>
              </p:cNvSpPr>
              <p:nvPr/>
            </p:nvSpPr>
            <p:spPr bwMode="auto">
              <a:xfrm>
                <a:off x="3394" y="2320"/>
                <a:ext cx="40" cy="4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" name="Text Box 28"/>
            <p:cNvSpPr txBox="1">
              <a:spLocks noChangeArrowheads="1"/>
            </p:cNvSpPr>
            <p:nvPr/>
          </p:nvSpPr>
          <p:spPr bwMode="auto">
            <a:xfrm>
              <a:off x="3839" y="2635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b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k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grpSp>
          <p:nvGrpSpPr>
            <p:cNvPr id="247" name="Group 29"/>
            <p:cNvGrpSpPr>
              <a:grpSpLocks/>
            </p:cNvGrpSpPr>
            <p:nvPr/>
          </p:nvGrpSpPr>
          <p:grpSpPr bwMode="auto">
            <a:xfrm>
              <a:off x="4006" y="1904"/>
              <a:ext cx="288" cy="96"/>
              <a:chOff x="1536" y="1920"/>
              <a:chExt cx="288" cy="96"/>
            </a:xfrm>
          </p:grpSpPr>
          <p:sp>
            <p:nvSpPr>
              <p:cNvPr id="277" name="Line 30"/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Line 31"/>
              <p:cNvSpPr>
                <a:spLocks noChangeShapeType="1"/>
              </p:cNvSpPr>
              <p:nvPr/>
            </p:nvSpPr>
            <p:spPr bwMode="auto">
              <a:xfrm>
                <a:off x="1680" y="192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Line 32"/>
              <p:cNvSpPr>
                <a:spLocks noChangeShapeType="1"/>
              </p:cNvSpPr>
              <p:nvPr/>
            </p:nvSpPr>
            <p:spPr bwMode="auto">
              <a:xfrm>
                <a:off x="1680" y="201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8" name="Group 33"/>
            <p:cNvGrpSpPr>
              <a:grpSpLocks/>
            </p:cNvGrpSpPr>
            <p:nvPr/>
          </p:nvGrpSpPr>
          <p:grpSpPr bwMode="auto">
            <a:xfrm flipV="1">
              <a:off x="4006" y="2144"/>
              <a:ext cx="288" cy="96"/>
              <a:chOff x="1536" y="1920"/>
              <a:chExt cx="288" cy="96"/>
            </a:xfrm>
          </p:grpSpPr>
          <p:sp>
            <p:nvSpPr>
              <p:cNvPr id="274" name="Line 34"/>
              <p:cNvSpPr>
                <a:spLocks noChangeShapeType="1"/>
              </p:cNvSpPr>
              <p:nvPr/>
            </p:nvSpPr>
            <p:spPr bwMode="auto">
              <a:xfrm>
                <a:off x="1536" y="192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Line 35"/>
              <p:cNvSpPr>
                <a:spLocks noChangeShapeType="1"/>
              </p:cNvSpPr>
              <p:nvPr/>
            </p:nvSpPr>
            <p:spPr bwMode="auto">
              <a:xfrm>
                <a:off x="1680" y="192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Line 36"/>
              <p:cNvSpPr>
                <a:spLocks noChangeShapeType="1"/>
              </p:cNvSpPr>
              <p:nvPr/>
            </p:nvSpPr>
            <p:spPr bwMode="auto">
              <a:xfrm>
                <a:off x="1680" y="2016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9" name="Line 37"/>
            <p:cNvSpPr>
              <a:spLocks noChangeShapeType="1"/>
            </p:cNvSpPr>
            <p:nvPr/>
          </p:nvSpPr>
          <p:spPr bwMode="auto">
            <a:xfrm>
              <a:off x="3490" y="2180"/>
              <a:ext cx="0" cy="4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38"/>
            <p:cNvSpPr>
              <a:spLocks noChangeShapeType="1"/>
            </p:cNvSpPr>
            <p:nvPr/>
          </p:nvSpPr>
          <p:spPr bwMode="auto">
            <a:xfrm>
              <a:off x="3490" y="1824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39"/>
            <p:cNvSpPr>
              <a:spLocks noChangeShapeType="1"/>
            </p:cNvSpPr>
            <p:nvPr/>
          </p:nvSpPr>
          <p:spPr bwMode="auto">
            <a:xfrm flipH="1">
              <a:off x="3490" y="2576"/>
              <a:ext cx="5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40"/>
            <p:cNvSpPr>
              <a:spLocks noChangeShapeType="1"/>
            </p:cNvSpPr>
            <p:nvPr/>
          </p:nvSpPr>
          <p:spPr bwMode="auto">
            <a:xfrm flipH="1">
              <a:off x="3409" y="2662"/>
              <a:ext cx="9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41"/>
            <p:cNvSpPr>
              <a:spLocks noChangeShapeType="1"/>
            </p:cNvSpPr>
            <p:nvPr/>
          </p:nvSpPr>
          <p:spPr bwMode="auto">
            <a:xfrm flipH="1">
              <a:off x="3400" y="2200"/>
              <a:ext cx="0" cy="4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Text Box 42"/>
            <p:cNvSpPr txBox="1">
              <a:spLocks noChangeArrowheads="1"/>
            </p:cNvSpPr>
            <p:nvPr/>
          </p:nvSpPr>
          <p:spPr bwMode="auto">
            <a:xfrm>
              <a:off x="3820" y="2341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a</a:t>
              </a:r>
              <a:r>
                <a:rPr lang="en-US" altLang="en-US" sz="2000" baseline="-25000">
                  <a:solidFill>
                    <a:schemeClr val="tx2"/>
                  </a:solidFill>
                </a:rPr>
                <a:t>k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  <p:grpSp>
          <p:nvGrpSpPr>
            <p:cNvPr id="255" name="Group 43"/>
            <p:cNvGrpSpPr>
              <a:grpSpLocks/>
            </p:cNvGrpSpPr>
            <p:nvPr/>
          </p:nvGrpSpPr>
          <p:grpSpPr bwMode="auto">
            <a:xfrm>
              <a:off x="4078" y="2486"/>
              <a:ext cx="468" cy="226"/>
              <a:chOff x="4090" y="2528"/>
              <a:chExt cx="468" cy="226"/>
            </a:xfrm>
          </p:grpSpPr>
          <p:grpSp>
            <p:nvGrpSpPr>
              <p:cNvPr id="266" name="Group 44"/>
              <p:cNvGrpSpPr>
                <a:grpSpLocks/>
              </p:cNvGrpSpPr>
              <p:nvPr/>
            </p:nvGrpSpPr>
            <p:grpSpPr bwMode="auto">
              <a:xfrm>
                <a:off x="4342" y="2560"/>
                <a:ext cx="216" cy="194"/>
                <a:chOff x="3244" y="3208"/>
                <a:chExt cx="582" cy="578"/>
              </a:xfrm>
            </p:grpSpPr>
            <p:sp>
              <p:nvSpPr>
                <p:cNvPr id="271" name="Arc 45"/>
                <p:cNvSpPr>
                  <a:spLocks/>
                </p:cNvSpPr>
                <p:nvPr/>
              </p:nvSpPr>
              <p:spPr bwMode="auto">
                <a:xfrm>
                  <a:off x="3244" y="3208"/>
                  <a:ext cx="576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Arc 46"/>
                <p:cNvSpPr>
                  <a:spLocks/>
                </p:cNvSpPr>
                <p:nvPr/>
              </p:nvSpPr>
              <p:spPr bwMode="auto">
                <a:xfrm flipV="1">
                  <a:off x="3250" y="3496"/>
                  <a:ext cx="576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Freeform 47"/>
                <p:cNvSpPr>
                  <a:spLocks/>
                </p:cNvSpPr>
                <p:nvPr/>
              </p:nvSpPr>
              <p:spPr bwMode="auto">
                <a:xfrm>
                  <a:off x="3246" y="3216"/>
                  <a:ext cx="155" cy="570"/>
                </a:xfrm>
                <a:custGeom>
                  <a:avLst/>
                  <a:gdLst>
                    <a:gd name="T0" fmla="*/ 0 w 115"/>
                    <a:gd name="T1" fmla="*/ 0 h 570"/>
                    <a:gd name="T2" fmla="*/ 114 w 115"/>
                    <a:gd name="T3" fmla="*/ 276 h 570"/>
                    <a:gd name="T4" fmla="*/ 6 w 115"/>
                    <a:gd name="T5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5" h="570">
                      <a:moveTo>
                        <a:pt x="0" y="0"/>
                      </a:moveTo>
                      <a:cubicBezTo>
                        <a:pt x="56" y="90"/>
                        <a:pt x="113" y="181"/>
                        <a:pt x="114" y="276"/>
                      </a:cubicBezTo>
                      <a:cubicBezTo>
                        <a:pt x="115" y="371"/>
                        <a:pt x="60" y="470"/>
                        <a:pt x="6" y="570"/>
                      </a:cubicBezTo>
                    </a:path>
                  </a:pathLst>
                </a:custGeom>
                <a:noFill/>
                <a:ln w="19050" cmpd="sng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7" name="Group 48"/>
              <p:cNvGrpSpPr>
                <a:grpSpLocks/>
              </p:cNvGrpSpPr>
              <p:nvPr/>
            </p:nvGrpSpPr>
            <p:grpSpPr bwMode="auto">
              <a:xfrm rot="5400000">
                <a:off x="4089" y="2529"/>
                <a:ext cx="145" cy="144"/>
                <a:chOff x="2495" y="2880"/>
                <a:chExt cx="145" cy="144"/>
              </a:xfrm>
            </p:grpSpPr>
            <p:sp>
              <p:nvSpPr>
                <p:cNvPr id="269" name="AutoShape 49"/>
                <p:cNvSpPr>
                  <a:spLocks noChangeArrowheads="1"/>
                </p:cNvSpPr>
                <p:nvPr/>
              </p:nvSpPr>
              <p:spPr bwMode="auto">
                <a:xfrm>
                  <a:off x="2495" y="2908"/>
                  <a:ext cx="145" cy="116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50"/>
                <p:cNvSpPr>
                  <a:spLocks noChangeArrowheads="1"/>
                </p:cNvSpPr>
                <p:nvPr/>
              </p:nvSpPr>
              <p:spPr bwMode="auto">
                <a:xfrm>
                  <a:off x="2544" y="2880"/>
                  <a:ext cx="48" cy="48"/>
                </a:xfrm>
                <a:prstGeom prst="ellipse">
                  <a:avLst/>
                </a:prstGeom>
                <a:noFill/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8" name="Line 51"/>
              <p:cNvSpPr>
                <a:spLocks noChangeShapeType="1"/>
              </p:cNvSpPr>
              <p:nvPr/>
            </p:nvSpPr>
            <p:spPr bwMode="auto">
              <a:xfrm>
                <a:off x="4234" y="2601"/>
                <a:ext cx="134" cy="0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" name="Group 52"/>
            <p:cNvGrpSpPr>
              <a:grpSpLocks/>
            </p:cNvGrpSpPr>
            <p:nvPr/>
          </p:nvGrpSpPr>
          <p:grpSpPr bwMode="auto">
            <a:xfrm>
              <a:off x="3662" y="1752"/>
              <a:ext cx="352" cy="315"/>
              <a:chOff x="3674" y="1794"/>
              <a:chExt cx="352" cy="315"/>
            </a:xfrm>
          </p:grpSpPr>
          <p:sp>
            <p:nvSpPr>
              <p:cNvPr id="264" name="Rectangle 53"/>
              <p:cNvSpPr>
                <a:spLocks noChangeArrowheads="1"/>
              </p:cNvSpPr>
              <p:nvPr/>
            </p:nvSpPr>
            <p:spPr bwMode="auto">
              <a:xfrm>
                <a:off x="3674" y="1794"/>
                <a:ext cx="352" cy="2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5" name="Text Box 54"/>
              <p:cNvSpPr txBox="1">
                <a:spLocks noChangeArrowheads="1"/>
              </p:cNvSpPr>
              <p:nvPr/>
            </p:nvSpPr>
            <p:spPr bwMode="auto">
              <a:xfrm>
                <a:off x="3758" y="1821"/>
                <a:ext cx="1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cs typeface="Arial" charset="0"/>
                  </a:rPr>
                  <a:t>*</a:t>
                </a:r>
                <a:endParaRPr lang="en-US" altLang="en-US"/>
              </a:p>
            </p:txBody>
          </p:sp>
        </p:grpSp>
        <p:grpSp>
          <p:nvGrpSpPr>
            <p:cNvPr id="257" name="Group 55"/>
            <p:cNvGrpSpPr>
              <a:grpSpLocks/>
            </p:cNvGrpSpPr>
            <p:nvPr/>
          </p:nvGrpSpPr>
          <p:grpSpPr bwMode="auto">
            <a:xfrm>
              <a:off x="3662" y="2112"/>
              <a:ext cx="352" cy="299"/>
              <a:chOff x="3674" y="2154"/>
              <a:chExt cx="352" cy="299"/>
            </a:xfrm>
          </p:grpSpPr>
          <p:sp>
            <p:nvSpPr>
              <p:cNvPr id="262" name="Rectangle 56"/>
              <p:cNvSpPr>
                <a:spLocks noChangeArrowheads="1"/>
              </p:cNvSpPr>
              <p:nvPr/>
            </p:nvSpPr>
            <p:spPr bwMode="auto">
              <a:xfrm>
                <a:off x="3674" y="2154"/>
                <a:ext cx="352" cy="2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Text Box 57"/>
              <p:cNvSpPr txBox="1">
                <a:spLocks noChangeArrowheads="1"/>
              </p:cNvSpPr>
              <p:nvPr/>
            </p:nvSpPr>
            <p:spPr bwMode="auto">
              <a:xfrm>
                <a:off x="3754" y="2165"/>
                <a:ext cx="1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cs typeface="Arial" charset="0"/>
                  </a:rPr>
                  <a:t>*</a:t>
                </a:r>
                <a:endParaRPr lang="en-US" altLang="en-US"/>
              </a:p>
            </p:txBody>
          </p:sp>
        </p:grpSp>
        <p:grpSp>
          <p:nvGrpSpPr>
            <p:cNvPr id="258" name="Group 58"/>
            <p:cNvGrpSpPr>
              <a:grpSpLocks/>
            </p:cNvGrpSpPr>
            <p:nvPr/>
          </p:nvGrpSpPr>
          <p:grpSpPr bwMode="auto">
            <a:xfrm>
              <a:off x="4294" y="1919"/>
              <a:ext cx="352" cy="289"/>
              <a:chOff x="4306" y="1961"/>
              <a:chExt cx="352" cy="289"/>
            </a:xfrm>
          </p:grpSpPr>
          <p:sp>
            <p:nvSpPr>
              <p:cNvPr id="260" name="Rectangle 59"/>
              <p:cNvSpPr>
                <a:spLocks noChangeArrowheads="1"/>
              </p:cNvSpPr>
              <p:nvPr/>
            </p:nvSpPr>
            <p:spPr bwMode="auto">
              <a:xfrm>
                <a:off x="4306" y="1994"/>
                <a:ext cx="352" cy="2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Text Box 60"/>
              <p:cNvSpPr txBox="1">
                <a:spLocks noChangeArrowheads="1"/>
              </p:cNvSpPr>
              <p:nvPr/>
            </p:nvSpPr>
            <p:spPr bwMode="auto">
              <a:xfrm>
                <a:off x="4402" y="1961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-</a:t>
                </a:r>
              </a:p>
            </p:txBody>
          </p:sp>
        </p:grpSp>
        <p:sp>
          <p:nvSpPr>
            <p:cNvPr id="259" name="Text Box 61"/>
            <p:cNvSpPr txBox="1">
              <a:spLocks noChangeArrowheads="1"/>
            </p:cNvSpPr>
            <p:nvPr/>
          </p:nvSpPr>
          <p:spPr bwMode="auto">
            <a:xfrm>
              <a:off x="4566" y="22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2"/>
                  </a:solidFill>
                </a:rPr>
                <a:t>D</a:t>
              </a:r>
            </a:p>
          </p:txBody>
        </p:sp>
      </p:grpSp>
      <p:sp>
        <p:nvSpPr>
          <p:cNvPr id="292" name="Date Placeholder 3"/>
          <p:cNvSpPr txBox="1">
            <a:spLocks/>
          </p:cNvSpPr>
          <p:nvPr/>
        </p:nvSpPr>
        <p:spPr>
          <a:xfrm>
            <a:off x="609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ICCD 2015 </a:t>
            </a:r>
            <a:endParaRPr lang="en-US" dirty="0"/>
          </a:p>
        </p:txBody>
      </p:sp>
      <p:sp>
        <p:nvSpPr>
          <p:cNvPr id="293" name="Footer Placeholder 4"/>
          <p:cNvSpPr txBox="1">
            <a:spLocks/>
          </p:cNvSpPr>
          <p:nvPr/>
        </p:nvSpPr>
        <p:spPr>
          <a:xfrm>
            <a:off x="32766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Arithmetic Verification - Tutorial </a:t>
            </a:r>
            <a:endParaRPr lang="en-US" dirty="0"/>
          </a:p>
        </p:txBody>
      </p:sp>
      <p:sp>
        <p:nvSpPr>
          <p:cNvPr id="294" name="Slide Number Placeholder 5"/>
          <p:cNvSpPr txBox="1">
            <a:spLocks/>
          </p:cNvSpPr>
          <p:nvPr/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969CD-7246-41F0-B554-CD5FD022FE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2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dirty="0" smtClean="0"/>
              <a:t>Equivalence Checking with 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pPr marL="342900" indent="-342900"/>
            <a:r>
              <a:rPr lang="en-US" sz="2800" dirty="0">
                <a:ea typeface="WenQuanYi Micro Hei"/>
              </a:rPr>
              <a:t>Equivalence checking using SAT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WenQuanYi Micro Hei"/>
              </a:rPr>
              <a:t>[GRASP,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WenQuanYi Micro Hei"/>
              </a:rPr>
              <a:t>zChaff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WenQuanYi Micro Hei"/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WenQuanYi Micro Hei"/>
              </a:rPr>
              <a:t>MiniSAT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WenQuanYi Micro Hei"/>
              </a:rPr>
              <a:t>]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ea typeface="WenQuanYi Micro Hei"/>
            </a:endParaRPr>
          </a:p>
          <a:p>
            <a:pPr marL="800100" lvl="1" indent="-342900"/>
            <a:r>
              <a:rPr lang="en-US" sz="2400" dirty="0">
                <a:solidFill>
                  <a:srgbClr val="000000"/>
                </a:solidFill>
                <a:latin typeface="+mj-lt"/>
                <a:ea typeface="WenQuanYi Micro Hei"/>
              </a:rPr>
              <a:t>Create a “miter” at the outputs</a:t>
            </a:r>
          </a:p>
          <a:p>
            <a:pPr marL="800100" lvl="1" indent="-342900"/>
            <a:r>
              <a:rPr lang="en-US" sz="2400" dirty="0" smtClean="0">
                <a:solidFill>
                  <a:srgbClr val="000000"/>
                </a:solidFill>
                <a:latin typeface="+mj-lt"/>
                <a:ea typeface="WenQuanYi Micro Hei"/>
              </a:rPr>
              <a:t>Check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WenQuanYi Micro Hei"/>
              </a:rPr>
              <a:t>for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WenQuanYi Micro Hei"/>
              </a:rPr>
              <a:t>unSAT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WenQuanYi Micro Hei"/>
              </a:rPr>
              <a:t> (if </a:t>
            </a:r>
            <a:r>
              <a:rPr lang="en-US" sz="2400" i="1" dirty="0">
                <a:solidFill>
                  <a:srgbClr val="0070C0"/>
                </a:solidFill>
                <a:latin typeface="+mj-lt"/>
                <a:ea typeface="WenQuanYi Micro Hei"/>
              </a:rPr>
              <a:t>always</a:t>
            </a:r>
            <a:r>
              <a:rPr lang="en-US" sz="2400" dirty="0">
                <a:solidFill>
                  <a:srgbClr val="0070C0"/>
                </a:solidFill>
                <a:latin typeface="+mj-lt"/>
                <a:ea typeface="WenQuanYi Micro He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WenQuanYi Micro Hei"/>
              </a:rPr>
              <a:t>evaluates to 0) </a:t>
            </a:r>
            <a:endParaRPr lang="en-US" sz="2400" dirty="0" smtClean="0">
              <a:solidFill>
                <a:srgbClr val="000000"/>
              </a:solidFill>
              <a:latin typeface="+mj-lt"/>
              <a:ea typeface="WenQuanYi Micro Hei"/>
            </a:endParaRPr>
          </a:p>
          <a:p>
            <a:pPr marL="800100" lvl="1" indent="-342900"/>
            <a:r>
              <a:rPr lang="en-US" sz="2400" dirty="0" smtClean="0">
                <a:solidFill>
                  <a:srgbClr val="000000"/>
                </a:solidFill>
                <a:latin typeface="+mj-lt"/>
                <a:ea typeface="WenQuanYi Micro Hei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WenQuanYi Micro Hei"/>
              </a:rPr>
              <a:t>most popular way to solve equivalence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WenQuanYi Micro Hei"/>
              </a:rPr>
              <a:t>checking (EC)</a:t>
            </a:r>
            <a:endParaRPr lang="en-US" sz="24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22</a:t>
            </a:fld>
            <a:endParaRPr lang="en-US"/>
          </a:p>
        </p:txBody>
      </p:sp>
      <p:sp>
        <p:nvSpPr>
          <p:cNvPr id="7" name="CustomShape 2"/>
          <p:cNvSpPr/>
          <p:nvPr/>
        </p:nvSpPr>
        <p:spPr>
          <a:xfrm>
            <a:off x="266760" y="1981200"/>
            <a:ext cx="8114760" cy="49521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8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3962400"/>
            <a:ext cx="4419600" cy="1743059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562600" y="37315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70C0"/>
                </a:solidFill>
              </a:rPr>
              <a:t>unSAT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4966900"/>
            <a:ext cx="12953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r>
              <a:rPr lang="en-US" dirty="0"/>
              <a:t> </a:t>
            </a:r>
            <a:r>
              <a:rPr lang="en-US" dirty="0" smtClean="0"/>
              <a:t>      CL2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dirty="0" smtClean="0"/>
              <a:t>Property Checking using 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95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Same concept can be applied to property checking</a:t>
            </a:r>
          </a:p>
          <a:p>
            <a:pPr lvl="1"/>
            <a:r>
              <a:rPr lang="en-US" sz="2400" dirty="0" smtClean="0"/>
              <a:t>Need to conjunct the system spec (</a:t>
            </a:r>
            <a:r>
              <a:rPr lang="en-US" sz="2400" i="1" dirty="0" smtClean="0"/>
              <a:t>S</a:t>
            </a:r>
            <a:r>
              <a:rPr lang="en-US" sz="2400" dirty="0" smtClean="0"/>
              <a:t>) with the complement of the property (</a:t>
            </a:r>
            <a:r>
              <a:rPr lang="en-US" sz="2400" i="1" dirty="0" smtClean="0"/>
              <a:t>p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/>
              <a:t>Invoke a SAT solver</a:t>
            </a:r>
          </a:p>
          <a:p>
            <a:pPr lvl="2"/>
            <a:r>
              <a:rPr lang="en-US" sz="2000" dirty="0" err="1" smtClean="0"/>
              <a:t>unSAT</a:t>
            </a:r>
            <a:r>
              <a:rPr lang="en-US" sz="2000" dirty="0" smtClean="0"/>
              <a:t>  if system </a:t>
            </a:r>
            <a:r>
              <a:rPr lang="en-US" sz="2000" i="1" dirty="0" smtClean="0"/>
              <a:t>S</a:t>
            </a:r>
            <a:r>
              <a:rPr lang="en-US" sz="2000" dirty="0" smtClean="0"/>
              <a:t> satisfies property </a:t>
            </a:r>
            <a:r>
              <a:rPr lang="en-US" sz="2000" i="1" dirty="0" smtClean="0"/>
              <a:t>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438999"/>
              </p:ext>
            </p:extLst>
          </p:nvPr>
        </p:nvGraphicFramePr>
        <p:xfrm>
          <a:off x="5048250" y="3959225"/>
          <a:ext cx="9874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3" imgW="469800" imgH="203040" progId="Equation.3">
                  <p:embed/>
                </p:oleObj>
              </mc:Choice>
              <mc:Fallback>
                <p:oleObj name="Equation" r:id="rId3" imgW="469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8250" y="3959225"/>
                        <a:ext cx="98742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200400" y="3962400"/>
            <a:ext cx="2345267" cy="1066801"/>
            <a:chOff x="4114800" y="4671526"/>
            <a:chExt cx="2345267" cy="1066801"/>
          </a:xfrm>
        </p:grpSpPr>
        <p:cxnSp>
          <p:nvCxnSpPr>
            <p:cNvPr id="10" name="直线箭头连接符 9"/>
            <p:cNvCxnSpPr/>
            <p:nvPr/>
          </p:nvCxnSpPr>
          <p:spPr>
            <a:xfrm>
              <a:off x="6002867" y="5204926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114800" y="4671526"/>
              <a:ext cx="1295400" cy="1066801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i="1" dirty="0"/>
            </a:p>
          </p:txBody>
        </p:sp>
        <p:sp>
          <p:nvSpPr>
            <p:cNvPr id="16" name="等腰三角形 16"/>
            <p:cNvSpPr/>
            <p:nvPr/>
          </p:nvSpPr>
          <p:spPr>
            <a:xfrm rot="5400000">
              <a:off x="5382683" y="4908593"/>
              <a:ext cx="647700" cy="592667"/>
            </a:xfrm>
            <a:prstGeom prst="triangle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6489" y="5037917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24436" y="4970105"/>
              <a:ext cx="404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S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519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dirty="0" smtClean="0"/>
              <a:t>Miter for Cut-point based 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19200"/>
          </a:xfrm>
        </p:spPr>
        <p:txBody>
          <a:bodyPr/>
          <a:lstStyle/>
          <a:p>
            <a:r>
              <a:rPr lang="en-US" sz="2400" dirty="0" smtClean="0"/>
              <a:t>Use </a:t>
            </a:r>
            <a:r>
              <a:rPr lang="en-US" sz="2400" i="1" dirty="0" smtClean="0"/>
              <a:t>cut-points </a:t>
            </a:r>
            <a:r>
              <a:rPr lang="en-US" sz="2400" dirty="0" smtClean="0"/>
              <a:t>to partition the Miter</a:t>
            </a:r>
          </a:p>
          <a:p>
            <a:pPr eaLnBrk="0" hangingPunct="0"/>
            <a:r>
              <a:rPr lang="en-US" altLang="en-US" sz="2400" dirty="0"/>
              <a:t>Use SAT to solve the </a:t>
            </a:r>
            <a:r>
              <a:rPr lang="en-US" altLang="en-US" sz="2400" dirty="0" smtClean="0"/>
              <a:t>problem: is </a:t>
            </a:r>
            <a:r>
              <a:rPr lang="en-US" altLang="en-US" sz="2400" dirty="0"/>
              <a:t>the output of </a:t>
            </a:r>
            <a:r>
              <a:rPr lang="en-US" altLang="en-US" sz="2400" dirty="0" smtClean="0"/>
              <a:t>Miter </a:t>
            </a:r>
            <a:r>
              <a:rPr lang="en-US" altLang="en-US" sz="2400" dirty="0" err="1"/>
              <a:t>unSAT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244073" y="3134025"/>
            <a:ext cx="4747527" cy="3038175"/>
            <a:chOff x="1326" y="768"/>
            <a:chExt cx="3803" cy="2459"/>
          </a:xfrm>
        </p:grpSpPr>
        <p:sp>
          <p:nvSpPr>
            <p:cNvPr id="8" name="AutoShape 3"/>
            <p:cNvSpPr>
              <a:spLocks noChangeAspect="1" noChangeArrowheads="1"/>
            </p:cNvSpPr>
            <p:nvPr/>
          </p:nvSpPr>
          <p:spPr bwMode="blackWhite">
            <a:xfrm flipH="1">
              <a:off x="4525" y="1845"/>
              <a:ext cx="362" cy="413"/>
            </a:xfrm>
            <a:prstGeom prst="moon">
              <a:avLst>
                <a:gd name="adj" fmla="val 69444"/>
              </a:avLst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/>
            </a:p>
          </p:txBody>
        </p:sp>
        <p:sp>
          <p:nvSpPr>
            <p:cNvPr id="9" name="Freeform 4"/>
            <p:cNvSpPr>
              <a:spLocks noChangeAspect="1"/>
            </p:cNvSpPr>
            <p:nvPr/>
          </p:nvSpPr>
          <p:spPr bwMode="blackWhite">
            <a:xfrm>
              <a:off x="4478" y="1835"/>
              <a:ext cx="95" cy="413"/>
            </a:xfrm>
            <a:custGeom>
              <a:avLst/>
              <a:gdLst>
                <a:gd name="T0" fmla="*/ 0 w 123"/>
                <a:gd name="T1" fmla="*/ 0 h 336"/>
                <a:gd name="T2" fmla="*/ 102 w 123"/>
                <a:gd name="T3" fmla="*/ 92 h 336"/>
                <a:gd name="T4" fmla="*/ 123 w 123"/>
                <a:gd name="T5" fmla="*/ 169 h 336"/>
                <a:gd name="T6" fmla="*/ 116 w 123"/>
                <a:gd name="T7" fmla="*/ 247 h 336"/>
                <a:gd name="T8" fmla="*/ 0 w 12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36">
                  <a:moveTo>
                    <a:pt x="0" y="0"/>
                  </a:moveTo>
                  <a:cubicBezTo>
                    <a:pt x="17" y="15"/>
                    <a:pt x="82" y="64"/>
                    <a:pt x="102" y="92"/>
                  </a:cubicBezTo>
                  <a:cubicBezTo>
                    <a:pt x="122" y="120"/>
                    <a:pt x="121" y="143"/>
                    <a:pt x="123" y="169"/>
                  </a:cubicBezTo>
                  <a:lnTo>
                    <a:pt x="116" y="247"/>
                  </a:lnTo>
                  <a:lnTo>
                    <a:pt x="0" y="33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4864" y="2050"/>
              <a:ext cx="12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666" y="1544"/>
              <a:ext cx="46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altLang="en-US" sz="1800" i="1" dirty="0" smtClean="0">
                  <a:solidFill>
                    <a:schemeClr val="tx1"/>
                  </a:solidFill>
                </a:rPr>
                <a:t>= 0</a:t>
              </a:r>
              <a:r>
                <a:rPr lang="en-US" altLang="en-US" sz="1800" i="1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2273" y="768"/>
              <a:ext cx="1647" cy="858"/>
              <a:chOff x="1549" y="1032"/>
              <a:chExt cx="1647" cy="858"/>
            </a:xfrm>
          </p:grpSpPr>
          <p:sp>
            <p:nvSpPr>
              <p:cNvPr id="44" name="Rectangle 8"/>
              <p:cNvSpPr>
                <a:spLocks noChangeArrowheads="1"/>
              </p:cNvSpPr>
              <p:nvPr/>
            </p:nvSpPr>
            <p:spPr bwMode="auto">
              <a:xfrm>
                <a:off x="1563" y="1034"/>
                <a:ext cx="1633" cy="833"/>
              </a:xfrm>
              <a:prstGeom prst="rect">
                <a:avLst/>
              </a:prstGeom>
              <a:solidFill>
                <a:srgbClr val="DDDDDD"/>
              </a:solidFill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</a:pPr>
                <a:endParaRPr lang="en-US" altLang="en-US" sz="18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2048" y="1260"/>
                <a:ext cx="1146" cy="387"/>
              </a:xfrm>
              <a:custGeom>
                <a:avLst/>
                <a:gdLst>
                  <a:gd name="T0" fmla="*/ 406 w 1146"/>
                  <a:gd name="T1" fmla="*/ 13 h 387"/>
                  <a:gd name="T2" fmla="*/ 1146 w 1146"/>
                  <a:gd name="T3" fmla="*/ 180 h 387"/>
                  <a:gd name="T4" fmla="*/ 0 w 1146"/>
                  <a:gd name="T5" fmla="*/ 387 h 387"/>
                  <a:gd name="T6" fmla="*/ 366 w 1146"/>
                  <a:gd name="T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6" h="387">
                    <a:moveTo>
                      <a:pt x="406" y="13"/>
                    </a:moveTo>
                    <a:lnTo>
                      <a:pt x="1146" y="180"/>
                    </a:lnTo>
                    <a:lnTo>
                      <a:pt x="0" y="387"/>
                    </a:lnTo>
                    <a:lnTo>
                      <a:pt x="366" y="0"/>
                    </a:lnTo>
                  </a:path>
                </a:pathLst>
              </a:custGeom>
              <a:solidFill>
                <a:schemeClr val="hlink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1553" y="1040"/>
                <a:ext cx="873" cy="493"/>
              </a:xfrm>
              <a:custGeom>
                <a:avLst/>
                <a:gdLst>
                  <a:gd name="T0" fmla="*/ 0 w 873"/>
                  <a:gd name="T1" fmla="*/ 0 h 493"/>
                  <a:gd name="T2" fmla="*/ 873 w 873"/>
                  <a:gd name="T3" fmla="*/ 233 h 493"/>
                  <a:gd name="T4" fmla="*/ 6 w 873"/>
                  <a:gd name="T5" fmla="*/ 493 h 493"/>
                  <a:gd name="T6" fmla="*/ 0 w 873"/>
                  <a:gd name="T7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3" h="493">
                    <a:moveTo>
                      <a:pt x="0" y="0"/>
                    </a:moveTo>
                    <a:lnTo>
                      <a:pt x="873" y="233"/>
                    </a:lnTo>
                    <a:lnTo>
                      <a:pt x="6" y="4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99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1553" y="1533"/>
                <a:ext cx="466" cy="340"/>
              </a:xfrm>
              <a:custGeom>
                <a:avLst/>
                <a:gdLst>
                  <a:gd name="T0" fmla="*/ 0 w 466"/>
                  <a:gd name="T1" fmla="*/ 0 h 340"/>
                  <a:gd name="T2" fmla="*/ 466 w 466"/>
                  <a:gd name="T3" fmla="*/ 107 h 340"/>
                  <a:gd name="T4" fmla="*/ 6 w 466"/>
                  <a:gd name="T5" fmla="*/ 340 h 340"/>
                  <a:gd name="T6" fmla="*/ 0 w 466"/>
                  <a:gd name="T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6" h="340">
                    <a:moveTo>
                      <a:pt x="0" y="0"/>
                    </a:moveTo>
                    <a:lnTo>
                      <a:pt x="466" y="107"/>
                    </a:lnTo>
                    <a:lnTo>
                      <a:pt x="6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66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/>
              </a:p>
            </p:txBody>
          </p:sp>
          <p:sp>
            <p:nvSpPr>
              <p:cNvPr id="48" name="Text Box 12"/>
              <p:cNvSpPr txBox="1">
                <a:spLocks noChangeArrowheads="1"/>
              </p:cNvSpPr>
              <p:nvPr/>
            </p:nvSpPr>
            <p:spPr bwMode="auto">
              <a:xfrm>
                <a:off x="1695" y="1191"/>
                <a:ext cx="267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20000"/>
                  </a:spcBef>
                </a:pPr>
                <a:r>
                  <a:rPr lang="en-US" altLang="en-US" sz="1800" i="1">
                    <a:solidFill>
                      <a:schemeClr val="tx1"/>
                    </a:solidFill>
                  </a:rPr>
                  <a:t>f</a:t>
                </a:r>
                <a:r>
                  <a:rPr lang="en-US" altLang="en-US" sz="1800" i="1" baseline="-25000">
                    <a:solidFill>
                      <a:schemeClr val="tx1"/>
                    </a:solidFill>
                  </a:rPr>
                  <a:t>1</a:t>
                </a:r>
                <a:endParaRPr lang="en-US" altLang="en-US" sz="18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13"/>
              <p:cNvSpPr>
                <a:spLocks noChangeArrowheads="1"/>
              </p:cNvSpPr>
              <p:nvPr/>
            </p:nvSpPr>
            <p:spPr bwMode="auto">
              <a:xfrm>
                <a:off x="1561" y="1032"/>
                <a:ext cx="1633" cy="833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/>
              </a:p>
            </p:txBody>
          </p:sp>
          <p:sp>
            <p:nvSpPr>
              <p:cNvPr id="50" name="Text Box 14"/>
              <p:cNvSpPr txBox="1">
                <a:spLocks noChangeArrowheads="1"/>
              </p:cNvSpPr>
              <p:nvPr/>
            </p:nvSpPr>
            <p:spPr bwMode="auto">
              <a:xfrm>
                <a:off x="1549" y="1552"/>
                <a:ext cx="267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20000"/>
                  </a:spcBef>
                </a:pPr>
                <a:r>
                  <a:rPr lang="en-US" altLang="en-US" sz="1800" i="1">
                    <a:solidFill>
                      <a:schemeClr val="tx1"/>
                    </a:solidFill>
                  </a:rPr>
                  <a:t>f</a:t>
                </a:r>
                <a:r>
                  <a:rPr lang="en-US" altLang="en-US" sz="1800" i="1" baseline="-25000">
                    <a:solidFill>
                      <a:schemeClr val="tx1"/>
                    </a:solidFill>
                  </a:rPr>
                  <a:t>2</a:t>
                </a:r>
                <a:endParaRPr lang="en-US" altLang="en-US" sz="18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 Box 15"/>
              <p:cNvSpPr txBox="1">
                <a:spLocks noChangeArrowheads="1"/>
              </p:cNvSpPr>
              <p:nvPr/>
            </p:nvSpPr>
            <p:spPr bwMode="auto">
              <a:xfrm>
                <a:off x="2432" y="1298"/>
                <a:ext cx="267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20000"/>
                  </a:spcBef>
                </a:pPr>
                <a:r>
                  <a:rPr lang="en-US" altLang="en-US" sz="1800" i="1">
                    <a:solidFill>
                      <a:schemeClr val="tx1"/>
                    </a:solidFill>
                  </a:rPr>
                  <a:t>f</a:t>
                </a:r>
                <a:r>
                  <a:rPr lang="en-US" altLang="en-US" sz="1800" i="1" baseline="-25000">
                    <a:solidFill>
                      <a:schemeClr val="tx1"/>
                    </a:solidFill>
                  </a:rPr>
                  <a:t>3</a:t>
                </a:r>
                <a:endParaRPr lang="en-US" altLang="en-US" sz="18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2310" y="1065"/>
                <a:ext cx="293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20000"/>
                  </a:spcBef>
                </a:pPr>
                <a:r>
                  <a:rPr lang="en-US" altLang="en-US" sz="1800" i="1" dirty="0"/>
                  <a:t>v</a:t>
                </a:r>
                <a:r>
                  <a:rPr lang="en-US" altLang="en-US" sz="1800" i="1" baseline="-25000" dirty="0"/>
                  <a:t>1</a:t>
                </a:r>
                <a:endParaRPr lang="en-US" altLang="en-US" sz="1800" i="1" dirty="0"/>
              </a:p>
            </p:txBody>
          </p:sp>
          <p:sp>
            <p:nvSpPr>
              <p:cNvPr id="53" name="Text Box 17"/>
              <p:cNvSpPr txBox="1">
                <a:spLocks noChangeArrowheads="1"/>
              </p:cNvSpPr>
              <p:nvPr/>
            </p:nvSpPr>
            <p:spPr bwMode="auto">
              <a:xfrm>
                <a:off x="2027" y="1591"/>
                <a:ext cx="293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20000"/>
                  </a:spcBef>
                </a:pPr>
                <a:r>
                  <a:rPr lang="en-US" altLang="en-US" sz="1800" i="1" dirty="0"/>
                  <a:t>v</a:t>
                </a:r>
                <a:r>
                  <a:rPr lang="en-US" altLang="en-US" sz="1800" i="1" baseline="-25000" dirty="0"/>
                  <a:t>2</a:t>
                </a:r>
                <a:endParaRPr lang="en-US" altLang="en-US" sz="1800" i="1" dirty="0"/>
              </a:p>
            </p:txBody>
          </p:sp>
        </p:grp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3312" y="1723"/>
              <a:ext cx="833" cy="302"/>
              <a:chOff x="4115" y="2013"/>
              <a:chExt cx="833" cy="302"/>
            </a:xfrm>
          </p:grpSpPr>
          <p:sp>
            <p:nvSpPr>
              <p:cNvPr id="40" name="AutoShape 19"/>
              <p:cNvSpPr>
                <a:spLocks noChangeAspect="1" noChangeArrowheads="1"/>
              </p:cNvSpPr>
              <p:nvPr/>
            </p:nvSpPr>
            <p:spPr bwMode="blackWhite">
              <a:xfrm flipH="1">
                <a:off x="4152" y="2013"/>
                <a:ext cx="211" cy="242"/>
              </a:xfrm>
              <a:prstGeom prst="moon">
                <a:avLst>
                  <a:gd name="adj" fmla="val 69444"/>
                </a:avLst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/>
              </a:p>
            </p:txBody>
          </p:sp>
          <p:sp>
            <p:nvSpPr>
              <p:cNvPr id="41" name="Freeform 20"/>
              <p:cNvSpPr>
                <a:spLocks noChangeAspect="1"/>
              </p:cNvSpPr>
              <p:nvPr/>
            </p:nvSpPr>
            <p:spPr bwMode="blackWhite">
              <a:xfrm>
                <a:off x="4115" y="2013"/>
                <a:ext cx="28" cy="242"/>
              </a:xfrm>
              <a:custGeom>
                <a:avLst/>
                <a:gdLst>
                  <a:gd name="T0" fmla="*/ 0 w 123"/>
                  <a:gd name="T1" fmla="*/ 0 h 336"/>
                  <a:gd name="T2" fmla="*/ 102 w 123"/>
                  <a:gd name="T3" fmla="*/ 92 h 336"/>
                  <a:gd name="T4" fmla="*/ 123 w 123"/>
                  <a:gd name="T5" fmla="*/ 169 h 336"/>
                  <a:gd name="T6" fmla="*/ 116 w 123"/>
                  <a:gd name="T7" fmla="*/ 247 h 336"/>
                  <a:gd name="T8" fmla="*/ 0 w 123"/>
                  <a:gd name="T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6">
                    <a:moveTo>
                      <a:pt x="0" y="0"/>
                    </a:moveTo>
                    <a:cubicBezTo>
                      <a:pt x="17" y="15"/>
                      <a:pt x="82" y="64"/>
                      <a:pt x="102" y="92"/>
                    </a:cubicBezTo>
                    <a:cubicBezTo>
                      <a:pt x="122" y="120"/>
                      <a:pt x="121" y="143"/>
                      <a:pt x="123" y="169"/>
                    </a:cubicBezTo>
                    <a:lnTo>
                      <a:pt x="116" y="247"/>
                    </a:lnTo>
                    <a:lnTo>
                      <a:pt x="0" y="336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>
                <a:off x="4368" y="2139"/>
                <a:ext cx="70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/>
              </a:p>
            </p:txBody>
          </p:sp>
          <p:sp>
            <p:nvSpPr>
              <p:cNvPr id="43" name="Text Box 22"/>
              <p:cNvSpPr txBox="1">
                <a:spLocks noChangeArrowheads="1"/>
              </p:cNvSpPr>
              <p:nvPr/>
            </p:nvSpPr>
            <p:spPr bwMode="auto">
              <a:xfrm>
                <a:off x="4485" y="2016"/>
                <a:ext cx="463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20000"/>
                  </a:spcBef>
                </a:pPr>
                <a:r>
                  <a:rPr lang="en-US" altLang="en-US" sz="1800" i="1" dirty="0" smtClean="0">
                    <a:solidFill>
                      <a:schemeClr val="tx1"/>
                    </a:solidFill>
                  </a:rPr>
                  <a:t>= 0</a:t>
                </a:r>
                <a:r>
                  <a:rPr lang="en-US" altLang="en-US" sz="1800" i="1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4" name="Group 23"/>
            <p:cNvGrpSpPr>
              <a:grpSpLocks/>
            </p:cNvGrpSpPr>
            <p:nvPr/>
          </p:nvGrpSpPr>
          <p:grpSpPr bwMode="auto">
            <a:xfrm>
              <a:off x="3317" y="2036"/>
              <a:ext cx="833" cy="302"/>
              <a:chOff x="4115" y="2013"/>
              <a:chExt cx="833" cy="302"/>
            </a:xfrm>
          </p:grpSpPr>
          <p:sp>
            <p:nvSpPr>
              <p:cNvPr id="36" name="AutoShape 24"/>
              <p:cNvSpPr>
                <a:spLocks noChangeAspect="1" noChangeArrowheads="1"/>
              </p:cNvSpPr>
              <p:nvPr/>
            </p:nvSpPr>
            <p:spPr bwMode="blackWhite">
              <a:xfrm flipH="1">
                <a:off x="4152" y="2013"/>
                <a:ext cx="211" cy="242"/>
              </a:xfrm>
              <a:prstGeom prst="moon">
                <a:avLst>
                  <a:gd name="adj" fmla="val 69444"/>
                </a:avLst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/>
              </a:p>
            </p:txBody>
          </p:sp>
          <p:sp>
            <p:nvSpPr>
              <p:cNvPr id="37" name="Freeform 25"/>
              <p:cNvSpPr>
                <a:spLocks noChangeAspect="1"/>
              </p:cNvSpPr>
              <p:nvPr/>
            </p:nvSpPr>
            <p:spPr bwMode="blackWhite">
              <a:xfrm>
                <a:off x="4115" y="2013"/>
                <a:ext cx="28" cy="242"/>
              </a:xfrm>
              <a:custGeom>
                <a:avLst/>
                <a:gdLst>
                  <a:gd name="T0" fmla="*/ 0 w 123"/>
                  <a:gd name="T1" fmla="*/ 0 h 336"/>
                  <a:gd name="T2" fmla="*/ 102 w 123"/>
                  <a:gd name="T3" fmla="*/ 92 h 336"/>
                  <a:gd name="T4" fmla="*/ 123 w 123"/>
                  <a:gd name="T5" fmla="*/ 169 h 336"/>
                  <a:gd name="T6" fmla="*/ 116 w 123"/>
                  <a:gd name="T7" fmla="*/ 247 h 336"/>
                  <a:gd name="T8" fmla="*/ 0 w 123"/>
                  <a:gd name="T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6">
                    <a:moveTo>
                      <a:pt x="0" y="0"/>
                    </a:moveTo>
                    <a:cubicBezTo>
                      <a:pt x="17" y="15"/>
                      <a:pt x="82" y="64"/>
                      <a:pt x="102" y="92"/>
                    </a:cubicBezTo>
                    <a:cubicBezTo>
                      <a:pt x="122" y="120"/>
                      <a:pt x="121" y="143"/>
                      <a:pt x="123" y="169"/>
                    </a:cubicBezTo>
                    <a:lnTo>
                      <a:pt x="116" y="247"/>
                    </a:lnTo>
                    <a:lnTo>
                      <a:pt x="0" y="336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/>
              </a:p>
            </p:txBody>
          </p:sp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>
                <a:off x="4368" y="2139"/>
                <a:ext cx="70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/>
              </a:p>
            </p:txBody>
          </p:sp>
          <p:sp>
            <p:nvSpPr>
              <p:cNvPr id="39" name="Text Box 27"/>
              <p:cNvSpPr txBox="1">
                <a:spLocks noChangeArrowheads="1"/>
              </p:cNvSpPr>
              <p:nvPr/>
            </p:nvSpPr>
            <p:spPr bwMode="auto">
              <a:xfrm>
                <a:off x="4485" y="2016"/>
                <a:ext cx="463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20000"/>
                  </a:spcBef>
                </a:pPr>
                <a:r>
                  <a:rPr lang="en-US" altLang="en-US" sz="1800" i="1" dirty="0" smtClean="0">
                    <a:solidFill>
                      <a:schemeClr val="tx1"/>
                    </a:solidFill>
                  </a:rPr>
                  <a:t>= 0</a:t>
                </a:r>
                <a:r>
                  <a:rPr lang="en-US" altLang="en-US" sz="1800" i="1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2264" y="2369"/>
              <a:ext cx="1647" cy="858"/>
              <a:chOff x="1549" y="1032"/>
              <a:chExt cx="1647" cy="858"/>
            </a:xfrm>
          </p:grpSpPr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1563" y="1034"/>
                <a:ext cx="1633" cy="833"/>
              </a:xfrm>
              <a:prstGeom prst="rect">
                <a:avLst/>
              </a:prstGeom>
              <a:solidFill>
                <a:srgbClr val="DDDDDD"/>
              </a:solidFill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</a:pPr>
                <a:endParaRPr lang="en-US" altLang="en-US" sz="18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2048" y="1260"/>
                <a:ext cx="1146" cy="387"/>
              </a:xfrm>
              <a:custGeom>
                <a:avLst/>
                <a:gdLst>
                  <a:gd name="T0" fmla="*/ 406 w 1146"/>
                  <a:gd name="T1" fmla="*/ 13 h 387"/>
                  <a:gd name="T2" fmla="*/ 1146 w 1146"/>
                  <a:gd name="T3" fmla="*/ 180 h 387"/>
                  <a:gd name="T4" fmla="*/ 0 w 1146"/>
                  <a:gd name="T5" fmla="*/ 387 h 387"/>
                  <a:gd name="T6" fmla="*/ 366 w 1146"/>
                  <a:gd name="T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6" h="387">
                    <a:moveTo>
                      <a:pt x="406" y="13"/>
                    </a:moveTo>
                    <a:lnTo>
                      <a:pt x="1146" y="180"/>
                    </a:lnTo>
                    <a:lnTo>
                      <a:pt x="0" y="387"/>
                    </a:lnTo>
                    <a:lnTo>
                      <a:pt x="366" y="0"/>
                    </a:lnTo>
                  </a:path>
                </a:pathLst>
              </a:custGeom>
              <a:solidFill>
                <a:schemeClr val="hlink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1553" y="1040"/>
                <a:ext cx="873" cy="493"/>
              </a:xfrm>
              <a:custGeom>
                <a:avLst/>
                <a:gdLst>
                  <a:gd name="T0" fmla="*/ 0 w 873"/>
                  <a:gd name="T1" fmla="*/ 0 h 493"/>
                  <a:gd name="T2" fmla="*/ 873 w 873"/>
                  <a:gd name="T3" fmla="*/ 233 h 493"/>
                  <a:gd name="T4" fmla="*/ 6 w 873"/>
                  <a:gd name="T5" fmla="*/ 493 h 493"/>
                  <a:gd name="T6" fmla="*/ 0 w 873"/>
                  <a:gd name="T7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3" h="493">
                    <a:moveTo>
                      <a:pt x="0" y="0"/>
                    </a:moveTo>
                    <a:lnTo>
                      <a:pt x="873" y="233"/>
                    </a:lnTo>
                    <a:lnTo>
                      <a:pt x="6" y="4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99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/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1553" y="1533"/>
                <a:ext cx="466" cy="340"/>
              </a:xfrm>
              <a:custGeom>
                <a:avLst/>
                <a:gdLst>
                  <a:gd name="T0" fmla="*/ 0 w 466"/>
                  <a:gd name="T1" fmla="*/ 0 h 340"/>
                  <a:gd name="T2" fmla="*/ 466 w 466"/>
                  <a:gd name="T3" fmla="*/ 107 h 340"/>
                  <a:gd name="T4" fmla="*/ 6 w 466"/>
                  <a:gd name="T5" fmla="*/ 340 h 340"/>
                  <a:gd name="T6" fmla="*/ 0 w 466"/>
                  <a:gd name="T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6" h="340">
                    <a:moveTo>
                      <a:pt x="0" y="0"/>
                    </a:moveTo>
                    <a:lnTo>
                      <a:pt x="466" y="107"/>
                    </a:lnTo>
                    <a:lnTo>
                      <a:pt x="6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66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/>
              </a:p>
            </p:txBody>
          </p:sp>
          <p:sp>
            <p:nvSpPr>
              <p:cNvPr id="30" name="Text Box 33"/>
              <p:cNvSpPr txBox="1">
                <a:spLocks noChangeArrowheads="1"/>
              </p:cNvSpPr>
              <p:nvPr/>
            </p:nvSpPr>
            <p:spPr bwMode="auto">
              <a:xfrm>
                <a:off x="1695" y="1191"/>
                <a:ext cx="267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20000"/>
                  </a:spcBef>
                </a:pPr>
                <a:r>
                  <a:rPr lang="en-US" altLang="en-US" sz="1800" i="1">
                    <a:solidFill>
                      <a:schemeClr val="tx1"/>
                    </a:solidFill>
                  </a:rPr>
                  <a:t>f</a:t>
                </a:r>
                <a:r>
                  <a:rPr lang="en-US" altLang="en-US" sz="1800" i="1" baseline="-25000">
                    <a:solidFill>
                      <a:schemeClr val="tx1"/>
                    </a:solidFill>
                  </a:rPr>
                  <a:t>1</a:t>
                </a:r>
                <a:endParaRPr lang="en-US" altLang="en-US" sz="18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4"/>
              <p:cNvSpPr>
                <a:spLocks noChangeArrowheads="1"/>
              </p:cNvSpPr>
              <p:nvPr/>
            </p:nvSpPr>
            <p:spPr bwMode="auto">
              <a:xfrm>
                <a:off x="1561" y="1032"/>
                <a:ext cx="1633" cy="833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/>
              </a:p>
            </p:txBody>
          </p:sp>
          <p:sp>
            <p:nvSpPr>
              <p:cNvPr id="32" name="Text Box 35"/>
              <p:cNvSpPr txBox="1">
                <a:spLocks noChangeArrowheads="1"/>
              </p:cNvSpPr>
              <p:nvPr/>
            </p:nvSpPr>
            <p:spPr bwMode="auto">
              <a:xfrm>
                <a:off x="1549" y="1552"/>
                <a:ext cx="267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20000"/>
                  </a:spcBef>
                </a:pPr>
                <a:r>
                  <a:rPr lang="en-US" altLang="en-US" sz="1800" i="1">
                    <a:solidFill>
                      <a:schemeClr val="tx1"/>
                    </a:solidFill>
                  </a:rPr>
                  <a:t>f</a:t>
                </a:r>
                <a:r>
                  <a:rPr lang="en-US" altLang="en-US" sz="1800" i="1" baseline="-25000">
                    <a:solidFill>
                      <a:schemeClr val="tx1"/>
                    </a:solidFill>
                  </a:rPr>
                  <a:t>2</a:t>
                </a:r>
                <a:endParaRPr lang="en-US" altLang="en-US" sz="18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 Box 36"/>
              <p:cNvSpPr txBox="1">
                <a:spLocks noChangeArrowheads="1"/>
              </p:cNvSpPr>
              <p:nvPr/>
            </p:nvSpPr>
            <p:spPr bwMode="auto">
              <a:xfrm>
                <a:off x="2432" y="1298"/>
                <a:ext cx="267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20000"/>
                  </a:spcBef>
                </a:pPr>
                <a:r>
                  <a:rPr lang="en-US" altLang="en-US" sz="1800" i="1">
                    <a:solidFill>
                      <a:schemeClr val="tx1"/>
                    </a:solidFill>
                  </a:rPr>
                  <a:t>f</a:t>
                </a:r>
                <a:r>
                  <a:rPr lang="en-US" altLang="en-US" sz="1800" i="1" baseline="-25000">
                    <a:solidFill>
                      <a:schemeClr val="tx1"/>
                    </a:solidFill>
                  </a:rPr>
                  <a:t>3</a:t>
                </a:r>
                <a:endParaRPr lang="en-US" altLang="en-US" sz="18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 Box 37"/>
              <p:cNvSpPr txBox="1">
                <a:spLocks noChangeArrowheads="1"/>
              </p:cNvSpPr>
              <p:nvPr/>
            </p:nvSpPr>
            <p:spPr bwMode="auto">
              <a:xfrm>
                <a:off x="2304" y="1065"/>
                <a:ext cx="148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20000"/>
                  </a:spcBef>
                </a:pPr>
                <a:endParaRPr lang="en-US" altLang="en-US" sz="1800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 Box 38"/>
              <p:cNvSpPr txBox="1">
                <a:spLocks noChangeArrowheads="1"/>
              </p:cNvSpPr>
              <p:nvPr/>
            </p:nvSpPr>
            <p:spPr bwMode="auto">
              <a:xfrm>
                <a:off x="2027" y="1591"/>
                <a:ext cx="293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20000"/>
                  </a:spcBef>
                </a:pPr>
                <a:r>
                  <a:rPr lang="en-US" altLang="en-US" sz="1800" i="1" dirty="0"/>
                  <a:t>v</a:t>
                </a:r>
                <a:r>
                  <a:rPr lang="en-US" altLang="en-US" sz="1800" i="1" baseline="-25000" dirty="0"/>
                  <a:t>2</a:t>
                </a:r>
                <a:endParaRPr lang="en-US" altLang="en-US" sz="1800" i="1" dirty="0"/>
              </a:p>
            </p:txBody>
          </p:sp>
        </p:grp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1911" y="1176"/>
              <a:ext cx="373" cy="1627"/>
            </a:xfrm>
            <a:custGeom>
              <a:avLst/>
              <a:gdLst>
                <a:gd name="T0" fmla="*/ 373 w 373"/>
                <a:gd name="T1" fmla="*/ 0 h 1627"/>
                <a:gd name="T2" fmla="*/ 0 w 373"/>
                <a:gd name="T3" fmla="*/ 0 h 1627"/>
                <a:gd name="T4" fmla="*/ 0 w 373"/>
                <a:gd name="T5" fmla="*/ 1627 h 1627"/>
                <a:gd name="T6" fmla="*/ 366 w 373"/>
                <a:gd name="T7" fmla="*/ 1627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3" h="1627">
                  <a:moveTo>
                    <a:pt x="373" y="0"/>
                  </a:moveTo>
                  <a:lnTo>
                    <a:pt x="0" y="0"/>
                  </a:lnTo>
                  <a:lnTo>
                    <a:pt x="0" y="1627"/>
                  </a:lnTo>
                  <a:lnTo>
                    <a:pt x="366" y="1627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/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>
              <a:off x="3911" y="2116"/>
              <a:ext cx="658" cy="660"/>
            </a:xfrm>
            <a:custGeom>
              <a:avLst/>
              <a:gdLst>
                <a:gd name="T0" fmla="*/ 0 w 1040"/>
                <a:gd name="T1" fmla="*/ 660 h 660"/>
                <a:gd name="T2" fmla="*/ 480 w 1040"/>
                <a:gd name="T3" fmla="*/ 660 h 660"/>
                <a:gd name="T4" fmla="*/ 480 w 1040"/>
                <a:gd name="T5" fmla="*/ 0 h 660"/>
                <a:gd name="T6" fmla="*/ 1040 w 1040"/>
                <a:gd name="T7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0" h="660">
                  <a:moveTo>
                    <a:pt x="0" y="660"/>
                  </a:moveTo>
                  <a:lnTo>
                    <a:pt x="480" y="660"/>
                  </a:lnTo>
                  <a:lnTo>
                    <a:pt x="480" y="0"/>
                  </a:lnTo>
                  <a:lnTo>
                    <a:pt x="1040" y="0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/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>
              <a:off x="3917" y="1144"/>
              <a:ext cx="652" cy="805"/>
            </a:xfrm>
            <a:custGeom>
              <a:avLst/>
              <a:gdLst>
                <a:gd name="T0" fmla="*/ 0 w 1020"/>
                <a:gd name="T1" fmla="*/ 0 h 780"/>
                <a:gd name="T2" fmla="*/ 454 w 1020"/>
                <a:gd name="T3" fmla="*/ 0 h 780"/>
                <a:gd name="T4" fmla="*/ 454 w 1020"/>
                <a:gd name="T5" fmla="*/ 780 h 780"/>
                <a:gd name="T6" fmla="*/ 1020 w 1020"/>
                <a:gd name="T7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0" h="780">
                  <a:moveTo>
                    <a:pt x="0" y="0"/>
                  </a:moveTo>
                  <a:lnTo>
                    <a:pt x="454" y="0"/>
                  </a:lnTo>
                  <a:lnTo>
                    <a:pt x="454" y="780"/>
                  </a:lnTo>
                  <a:lnTo>
                    <a:pt x="1020" y="780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/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 flipH="1">
              <a:off x="1564" y="2023"/>
              <a:ext cx="347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/>
            </a:p>
          </p:txBody>
        </p:sp>
        <p:sp>
          <p:nvSpPr>
            <p:cNvPr id="20" name="Freeform 43"/>
            <p:cNvSpPr>
              <a:spLocks/>
            </p:cNvSpPr>
            <p:nvPr/>
          </p:nvSpPr>
          <p:spPr bwMode="auto">
            <a:xfrm>
              <a:off x="3137" y="1003"/>
              <a:ext cx="194" cy="780"/>
            </a:xfrm>
            <a:custGeom>
              <a:avLst/>
              <a:gdLst>
                <a:gd name="T0" fmla="*/ 0 w 194"/>
                <a:gd name="T1" fmla="*/ 0 h 780"/>
                <a:gd name="T2" fmla="*/ 0 w 194"/>
                <a:gd name="T3" fmla="*/ 780 h 780"/>
                <a:gd name="T4" fmla="*/ 194 w 194"/>
                <a:gd name="T5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" h="780">
                  <a:moveTo>
                    <a:pt x="0" y="0"/>
                  </a:moveTo>
                  <a:lnTo>
                    <a:pt x="0" y="780"/>
                  </a:lnTo>
                  <a:lnTo>
                    <a:pt x="194" y="780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/>
            </a:p>
          </p:txBody>
        </p:sp>
        <p:sp>
          <p:nvSpPr>
            <p:cNvPr id="21" name="Freeform 44"/>
            <p:cNvSpPr>
              <a:spLocks/>
            </p:cNvSpPr>
            <p:nvPr/>
          </p:nvSpPr>
          <p:spPr bwMode="auto">
            <a:xfrm>
              <a:off x="3138" y="1896"/>
              <a:ext cx="193" cy="707"/>
            </a:xfrm>
            <a:custGeom>
              <a:avLst/>
              <a:gdLst>
                <a:gd name="T0" fmla="*/ 0 w 193"/>
                <a:gd name="T1" fmla="*/ 707 h 707"/>
                <a:gd name="T2" fmla="*/ 0 w 193"/>
                <a:gd name="T3" fmla="*/ 0 h 707"/>
                <a:gd name="T4" fmla="*/ 193 w 193"/>
                <a:gd name="T5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3" h="707">
                  <a:moveTo>
                    <a:pt x="0" y="707"/>
                  </a:moveTo>
                  <a:lnTo>
                    <a:pt x="0" y="0"/>
                  </a:lnTo>
                  <a:lnTo>
                    <a:pt x="193" y="0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/>
            </a:p>
          </p:txBody>
        </p:sp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2744" y="2229"/>
              <a:ext cx="587" cy="754"/>
            </a:xfrm>
            <a:custGeom>
              <a:avLst/>
              <a:gdLst>
                <a:gd name="T0" fmla="*/ 0 w 587"/>
                <a:gd name="T1" fmla="*/ 754 h 754"/>
                <a:gd name="T2" fmla="*/ 0 w 587"/>
                <a:gd name="T3" fmla="*/ 0 h 754"/>
                <a:gd name="T4" fmla="*/ 587 w 587"/>
                <a:gd name="T5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7" h="754">
                  <a:moveTo>
                    <a:pt x="0" y="754"/>
                  </a:moveTo>
                  <a:lnTo>
                    <a:pt x="0" y="0"/>
                  </a:lnTo>
                  <a:lnTo>
                    <a:pt x="587" y="0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/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2744" y="1376"/>
              <a:ext cx="593" cy="740"/>
            </a:xfrm>
            <a:custGeom>
              <a:avLst/>
              <a:gdLst>
                <a:gd name="T0" fmla="*/ 7 w 593"/>
                <a:gd name="T1" fmla="*/ 0 h 740"/>
                <a:gd name="T2" fmla="*/ 0 w 593"/>
                <a:gd name="T3" fmla="*/ 740 h 740"/>
                <a:gd name="T4" fmla="*/ 593 w 593"/>
                <a:gd name="T5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3" h="740">
                  <a:moveTo>
                    <a:pt x="7" y="0"/>
                  </a:moveTo>
                  <a:lnTo>
                    <a:pt x="0" y="740"/>
                  </a:lnTo>
                  <a:lnTo>
                    <a:pt x="593" y="740"/>
                  </a:ln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/>
            </a:p>
          </p:txBody>
        </p:sp>
        <p:sp>
          <p:nvSpPr>
            <p:cNvPr id="24" name="Text Box 47"/>
            <p:cNvSpPr txBox="1">
              <a:spLocks noChangeArrowheads="1"/>
            </p:cNvSpPr>
            <p:nvPr/>
          </p:nvSpPr>
          <p:spPr bwMode="auto">
            <a:xfrm>
              <a:off x="3153" y="2381"/>
              <a:ext cx="29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altLang="en-US" sz="1800" i="1" dirty="0"/>
                <a:t>v</a:t>
              </a:r>
              <a:r>
                <a:rPr lang="en-US" altLang="en-US" sz="1800" i="1" baseline="-25000" dirty="0"/>
                <a:t>1</a:t>
              </a:r>
              <a:endParaRPr lang="en-US" altLang="en-US" sz="1800" i="1" dirty="0"/>
            </a:p>
          </p:txBody>
        </p:sp>
        <p:sp>
          <p:nvSpPr>
            <p:cNvPr id="25" name="Text Box 48"/>
            <p:cNvSpPr txBox="1">
              <a:spLocks noChangeArrowheads="1"/>
            </p:cNvSpPr>
            <p:nvPr/>
          </p:nvSpPr>
          <p:spPr bwMode="auto">
            <a:xfrm>
              <a:off x="1326" y="1914"/>
              <a:ext cx="228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20000"/>
                </a:spcBef>
              </a:pPr>
              <a:r>
                <a:rPr lang="en-US" altLang="en-US" sz="1800" i="1">
                  <a:solidFill>
                    <a:schemeClr val="tx1"/>
                  </a:solidFill>
                </a:rPr>
                <a:t>x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457200" y="2057400"/>
            <a:ext cx="515344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</a:pPr>
            <a:r>
              <a:rPr lang="en-US" altLang="en-US" sz="2400" dirty="0"/>
              <a:t>Cut-point </a:t>
            </a:r>
            <a:r>
              <a:rPr lang="en-US" altLang="en-US" sz="2400" dirty="0" smtClean="0"/>
              <a:t>guessing</a:t>
            </a:r>
          </a:p>
          <a:p>
            <a:pPr marL="742950" lvl="1" indent="-285750" eaLnBrk="0" hangingPunct="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altLang="en-US" dirty="0"/>
              <a:t>Compute signature with random simulation</a:t>
            </a:r>
          </a:p>
          <a:p>
            <a:pPr marL="742950" lvl="1" indent="-285750" eaLnBrk="0" hangingPunct="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altLang="en-US" dirty="0"/>
              <a:t>Sort signatures + select </a:t>
            </a:r>
            <a:r>
              <a:rPr lang="en-US" altLang="en-US" dirty="0" smtClean="0"/>
              <a:t>cut-points</a:t>
            </a:r>
          </a:p>
          <a:p>
            <a:pPr marL="742950" lvl="1" indent="-285750" eaLnBrk="0" hangingPunct="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altLang="en-US" dirty="0" smtClean="0"/>
              <a:t>Iteratively </a:t>
            </a:r>
            <a:r>
              <a:rPr lang="en-US" altLang="en-US" dirty="0"/>
              <a:t>verify and refine </a:t>
            </a:r>
            <a:r>
              <a:rPr lang="en-US" altLang="en-US" dirty="0" smtClean="0"/>
              <a:t>cut-points</a:t>
            </a:r>
          </a:p>
          <a:p>
            <a:pPr marL="742950" lvl="1" indent="-285750" eaLnBrk="0" hangingPunct="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altLang="en-US" dirty="0" smtClean="0"/>
              <a:t>Verify </a:t>
            </a:r>
            <a:r>
              <a:rPr lang="en-US" altLang="en-US" dirty="0"/>
              <a:t>outputs </a:t>
            </a:r>
          </a:p>
        </p:txBody>
      </p:sp>
    </p:spTree>
    <p:extLst>
      <p:ext uri="{BB962C8B-B14F-4D97-AF65-F5344CB8AC3E}">
        <p14:creationId xmlns:p14="http://schemas.microsoft.com/office/powerpoint/2010/main" val="10738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dirty="0" smtClean="0"/>
              <a:t>Boolean Satisfiability (SAT)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Well known </a:t>
            </a:r>
            <a:r>
              <a:rPr lang="en-US" sz="2400" i="1" dirty="0"/>
              <a:t>C</a:t>
            </a:r>
            <a:r>
              <a:rPr lang="en-US" sz="2400" i="1" dirty="0" smtClean="0"/>
              <a:t>onstraint Satisfaction </a:t>
            </a:r>
            <a:r>
              <a:rPr lang="en-US" sz="2400" dirty="0"/>
              <a:t>Problem.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Given a propositional formula </a:t>
            </a:r>
            <a:r>
              <a:rPr lang="el-GR" sz="2400" i="1" dirty="0"/>
              <a:t>Ψ</a:t>
            </a:r>
            <a:r>
              <a:rPr lang="en-US" sz="2400" dirty="0"/>
              <a:t>, determine if there exist a variable assignment such as </a:t>
            </a:r>
            <a:r>
              <a:rPr lang="el-GR" sz="2400" i="1" dirty="0"/>
              <a:t>Ψ</a:t>
            </a:r>
            <a:r>
              <a:rPr lang="el-GR" sz="2400" dirty="0"/>
              <a:t> </a:t>
            </a:r>
            <a:r>
              <a:rPr lang="en-US" sz="2400" dirty="0"/>
              <a:t>evaluates to true.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If </a:t>
            </a:r>
            <a:r>
              <a:rPr lang="en-US" sz="2000" dirty="0" smtClean="0"/>
              <a:t>it exist</a:t>
            </a:r>
            <a:r>
              <a:rPr lang="en-US" sz="2000" dirty="0"/>
              <a:t>, </a:t>
            </a:r>
            <a:r>
              <a:rPr lang="el-GR" sz="2000" i="1" dirty="0"/>
              <a:t>Ψ</a:t>
            </a:r>
            <a:r>
              <a:rPr lang="en-US" sz="2000" dirty="0"/>
              <a:t> is called </a:t>
            </a:r>
            <a:r>
              <a:rPr lang="en-US" sz="2000" i="1" dirty="0"/>
              <a:t>satisfiable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If not, </a:t>
            </a:r>
            <a:r>
              <a:rPr lang="el-GR" sz="2000" i="1" dirty="0"/>
              <a:t>Ψ</a:t>
            </a:r>
            <a:r>
              <a:rPr lang="en-US" sz="2000" dirty="0"/>
              <a:t> is called </a:t>
            </a:r>
            <a:r>
              <a:rPr lang="en-US" sz="2000" i="1" dirty="0"/>
              <a:t>unsatifiable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SAT problems are </a:t>
            </a:r>
            <a:r>
              <a:rPr lang="en-US" sz="2000" dirty="0" smtClean="0"/>
              <a:t>hard (NP complete)</a:t>
            </a: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Most SAT solvers uses Conjunctive Normal Form (CNF) to represent the propositional formula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Conjunction of clauses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/>
              <a:t>Each clause is a disjunction of literals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76239"/>
            <a:ext cx="3705225" cy="44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9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dirty="0" smtClean="0"/>
              <a:t>CNF for Gate-level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Converting gate-level circuit into CNF formula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234984"/>
              </p:ext>
            </p:extLst>
          </p:nvPr>
        </p:nvGraphicFramePr>
        <p:xfrm>
          <a:off x="1828800" y="4800600"/>
          <a:ext cx="5521325" cy="78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Equation" r:id="rId3" imgW="3047760" imgH="342720" progId="">
                  <p:embed/>
                </p:oleObj>
              </mc:Choice>
              <mc:Fallback>
                <p:oleObj name="Equation" r:id="rId3" imgW="3047760" imgH="342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00600"/>
                        <a:ext cx="5521325" cy="787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9" descr="1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38500"/>
            <a:ext cx="5105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Untitled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27" y="2114299"/>
            <a:ext cx="2057400" cy="1076770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846286"/>
              </p:ext>
            </p:extLst>
          </p:nvPr>
        </p:nvGraphicFramePr>
        <p:xfrm>
          <a:off x="4319588" y="2268538"/>
          <a:ext cx="36417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Equation" r:id="rId7" imgW="1752480" imgH="241200" progId="Equation.3">
                  <p:embed/>
                </p:oleObj>
              </mc:Choice>
              <mc:Fallback>
                <p:oleObj name="Equation" r:id="rId7" imgW="17524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19588" y="2268538"/>
                        <a:ext cx="364172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7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kumimoji="1" lang="en-US" altLang="zh-CN" dirty="0" smtClean="0"/>
              <a:t>Theorem Provers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Screen Shot 2015-10-11 at 3.44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936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kumimoji="1" lang="en-US" altLang="zh-CN" dirty="0" smtClean="0"/>
              <a:t>Theorem Prover: Example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 descr="Screen Shot 2015-10-11 at 3.4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458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kumimoji="1" lang="en-US" altLang="zh-CN" dirty="0"/>
              <a:t>Theorem </a:t>
            </a:r>
            <a:r>
              <a:rPr kumimoji="1" lang="en-US" altLang="zh-CN" dirty="0" smtClean="0"/>
              <a:t>Prover: Example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Screen Shot 2015-10-11 at 3.4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88740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457451"/>
          </a:xfrm>
        </p:spPr>
        <p:txBody>
          <a:bodyPr>
            <a:normAutofit/>
          </a:bodyPr>
          <a:lstStyle/>
          <a:p>
            <a:r>
              <a:rPr kumimoji="1"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kumimoji="1" lang="en-US" altLang="zh-CN" dirty="0" smtClean="0">
                <a:solidFill>
                  <a:schemeClr val="accent2">
                    <a:lumMod val="75000"/>
                  </a:schemeClr>
                </a:solidFill>
              </a:rPr>
            </a:br>
            <a:endParaRPr kumimoji="1" lang="en-US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828800"/>
            <a:ext cx="7010400" cy="32004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Arithmetic Verification</a:t>
            </a:r>
            <a:b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Part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</a:p>
          <a:p>
            <a:pPr>
              <a:spcBef>
                <a:spcPct val="0"/>
              </a:spcBef>
            </a:pPr>
            <a:r>
              <a:rPr lang="en-US" altLang="zh-CN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Basics</a:t>
            </a:r>
          </a:p>
          <a:p>
            <a:pPr>
              <a:spcBef>
                <a:spcPct val="0"/>
              </a:spcBef>
            </a:pPr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Canonical Diagrams, SAT</a:t>
            </a:r>
            <a:endParaRPr lang="en-US" sz="4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457451"/>
          </a:xfrm>
        </p:spPr>
        <p:txBody>
          <a:bodyPr>
            <a:normAutofit/>
          </a:bodyPr>
          <a:lstStyle/>
          <a:p>
            <a:r>
              <a:rPr kumimoji="1"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kumimoji="1" lang="en-US" altLang="zh-CN" dirty="0" smtClean="0">
                <a:solidFill>
                  <a:schemeClr val="accent2">
                    <a:lumMod val="75000"/>
                  </a:schemeClr>
                </a:solidFill>
              </a:rPr>
            </a:br>
            <a:endParaRPr kumimoji="1" lang="en-US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828800"/>
            <a:ext cx="7010400" cy="32004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Arithmetic Verification</a:t>
            </a:r>
            <a:b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Part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</a:t>
            </a:r>
          </a:p>
          <a:p>
            <a:pPr>
              <a:spcBef>
                <a:spcPct val="0"/>
              </a:spcBef>
            </a:pPr>
            <a:r>
              <a:rPr lang="en-US" altLang="zh-CN" sz="4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Word-level </a:t>
            </a:r>
            <a:r>
              <a:rPr lang="en-US" altLang="zh-CN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Models </a:t>
            </a:r>
            <a:br>
              <a:rPr lang="en-US" altLang="zh-CN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zh-CN" sz="4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SMT, ILP methods</a:t>
            </a:r>
            <a:endParaRPr lang="en-US" sz="4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28600" y="2852677"/>
            <a:ext cx="8763000" cy="2862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SMT-LIB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44562"/>
          </a:xfrm>
        </p:spPr>
        <p:txBody>
          <a:bodyPr/>
          <a:lstStyle/>
          <a:p>
            <a:r>
              <a:rPr kumimoji="1" lang="en-US" altLang="zh-CN" dirty="0" smtClean="0"/>
              <a:t>SMT for bit-vector Operation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4876800" cy="4525963"/>
          </a:xfrm>
        </p:spPr>
        <p:txBody>
          <a:bodyPr/>
          <a:lstStyle/>
          <a:p>
            <a:r>
              <a:rPr kumimoji="1" lang="en-US" altLang="zh-CN" sz="2800" dirty="0" smtClean="0"/>
              <a:t>Bit-vector operations</a:t>
            </a:r>
          </a:p>
          <a:p>
            <a:pPr lvl="1"/>
            <a:r>
              <a:rPr kumimoji="1" lang="en-US" altLang="zh-CN" sz="2000" dirty="0" smtClean="0"/>
              <a:t>variables extended to bit-vectors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015254"/>
              </p:ext>
            </p:extLst>
          </p:nvPr>
        </p:nvGraphicFramePr>
        <p:xfrm>
          <a:off x="595313" y="3571875"/>
          <a:ext cx="45974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3" imgW="2806560" imgH="711000" progId="Equation.3">
                  <p:embed/>
                </p:oleObj>
              </mc:Choice>
              <mc:Fallback>
                <p:oleObj name="Equation" r:id="rId3" imgW="280656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313" y="3571875"/>
                        <a:ext cx="4597400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050580" y="3392269"/>
            <a:ext cx="1853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 smtClean="0"/>
              <a:t>X</a:t>
            </a:r>
            <a:r>
              <a:rPr kumimoji="1" lang="en-US" altLang="zh-CN" i="1" baseline="-25000" dirty="0" smtClean="0"/>
              <a:t>1</a:t>
            </a:r>
            <a:r>
              <a:rPr kumimoji="1" lang="en-US" altLang="zh-CN" i="1" dirty="0" smtClean="0"/>
              <a:t> = AND (a</a:t>
            </a:r>
            <a:r>
              <a:rPr kumimoji="1" lang="en-US" altLang="zh-CN" i="1" baseline="-25000" dirty="0" smtClean="0"/>
              <a:t>0  </a:t>
            </a:r>
            <a:r>
              <a:rPr kumimoji="1" lang="en-US" altLang="zh-CN" i="1" dirty="0" smtClean="0"/>
              <a:t>, b</a:t>
            </a:r>
            <a:r>
              <a:rPr kumimoji="1" lang="en-US" altLang="zh-CN" i="1" baseline="-25000" dirty="0" smtClean="0"/>
              <a:t>0</a:t>
            </a:r>
            <a:r>
              <a:rPr kumimoji="1" lang="en-US" altLang="zh-CN" i="1" dirty="0" smtClean="0"/>
              <a:t>)</a:t>
            </a:r>
            <a:endParaRPr kumimoji="1" lang="en-US" altLang="zh-CN" i="1" dirty="0"/>
          </a:p>
          <a:p>
            <a:r>
              <a:rPr kumimoji="1" lang="en-US" altLang="zh-CN" i="1" dirty="0" smtClean="0"/>
              <a:t>X</a:t>
            </a:r>
            <a:r>
              <a:rPr kumimoji="1" lang="en-US" altLang="zh-CN" i="1" baseline="-25000" dirty="0" smtClean="0"/>
              <a:t>1 </a:t>
            </a:r>
            <a:r>
              <a:rPr kumimoji="1" lang="en-US" altLang="zh-CN" i="1" dirty="0"/>
              <a:t>–</a:t>
            </a:r>
            <a:r>
              <a:rPr kumimoji="1" lang="en-US" altLang="zh-CN" i="1" dirty="0" smtClean="0"/>
              <a:t> a</a:t>
            </a:r>
            <a:r>
              <a:rPr kumimoji="1" lang="en-US" altLang="zh-CN" i="1" baseline="-25000" dirty="0" smtClean="0"/>
              <a:t>0</a:t>
            </a:r>
            <a:r>
              <a:rPr kumimoji="1" lang="en-US" altLang="zh-CN" i="1" dirty="0" smtClean="0"/>
              <a:t>b</a:t>
            </a:r>
            <a:r>
              <a:rPr kumimoji="1" lang="en-US" altLang="zh-CN" i="1" baseline="-25000" dirty="0" smtClean="0"/>
              <a:t>0  </a:t>
            </a:r>
            <a:r>
              <a:rPr kumimoji="1" lang="en-US" altLang="zh-CN" i="1" dirty="0" smtClean="0"/>
              <a:t>=  0</a:t>
            </a:r>
            <a:endParaRPr kumimoji="1" lang="en-US" altLang="zh-CN" i="1" baseline="-25000" dirty="0" smtClean="0"/>
          </a:p>
        </p:txBody>
      </p:sp>
      <p:cxnSp>
        <p:nvCxnSpPr>
          <p:cNvPr id="15" name="直线箭头连接符 14"/>
          <p:cNvCxnSpPr/>
          <p:nvPr/>
        </p:nvCxnSpPr>
        <p:spPr>
          <a:xfrm flipH="1">
            <a:off x="6781800" y="3733800"/>
            <a:ext cx="228600" cy="0"/>
          </a:xfrm>
          <a:prstGeom prst="straightConnector1">
            <a:avLst/>
          </a:prstGeom>
          <a:ln>
            <a:solidFill>
              <a:srgbClr val="E4103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66476"/>
              </p:ext>
            </p:extLst>
          </p:nvPr>
        </p:nvGraphicFramePr>
        <p:xfrm>
          <a:off x="5029200" y="3581400"/>
          <a:ext cx="451904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公式" r:id="rId5" imgW="177800" imgH="241300" progId="Equation.3">
                  <p:embed/>
                </p:oleObj>
              </mc:Choice>
              <mc:Fallback>
                <p:oleObj name="公式" r:id="rId5" imgW="177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9200" y="3581400"/>
                        <a:ext cx="451904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5410200" y="3962400"/>
            <a:ext cx="130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/>
              <a:t>g</a:t>
            </a:r>
            <a:r>
              <a:rPr kumimoji="1" lang="en-US" altLang="zh-CN" i="1" dirty="0" smtClean="0"/>
              <a:t>ate </a:t>
            </a:r>
            <a:r>
              <a:rPr kumimoji="1" lang="en-US" altLang="zh-CN" i="1" dirty="0" err="1" smtClean="0"/>
              <a:t>netlist</a:t>
            </a:r>
            <a:endParaRPr kumimoji="1" lang="zh-CN" altLang="en-US" i="1" dirty="0"/>
          </a:p>
        </p:txBody>
      </p:sp>
      <p:pic>
        <p:nvPicPr>
          <p:cNvPr id="9" name="图片 8" descr="Untitled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89207"/>
            <a:ext cx="2971800" cy="1830193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180726"/>
              </p:ext>
            </p:extLst>
          </p:nvPr>
        </p:nvGraphicFramePr>
        <p:xfrm>
          <a:off x="698500" y="4789488"/>
          <a:ext cx="54673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8" imgW="3098520" imgH="228600" progId="Equation.3">
                  <p:embed/>
                </p:oleObj>
              </mc:Choice>
              <mc:Fallback>
                <p:oleObj name="Equation" r:id="rId8" imgW="30985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8500" y="4789488"/>
                        <a:ext cx="546735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612406"/>
              </p:ext>
            </p:extLst>
          </p:nvPr>
        </p:nvGraphicFramePr>
        <p:xfrm>
          <a:off x="484188" y="5815013"/>
          <a:ext cx="412908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10" imgW="2145960" imgH="291960" progId="Equation.3">
                  <p:embed/>
                </p:oleObj>
              </mc:Choice>
              <mc:Fallback>
                <p:oleObj name="Equation" r:id="rId10" imgW="214596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4188" y="5815013"/>
                        <a:ext cx="4129087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7086600" y="4800600"/>
            <a:ext cx="70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 smtClean="0"/>
              <a:t>A = B</a:t>
            </a:r>
            <a:endParaRPr kumimoji="1" lang="en-US" altLang="zh-CN" i="1" baseline="-25000" dirty="0" smtClean="0"/>
          </a:p>
        </p:txBody>
      </p:sp>
      <p:cxnSp>
        <p:nvCxnSpPr>
          <p:cNvPr id="18" name="直线箭头连接符 17"/>
          <p:cNvCxnSpPr/>
          <p:nvPr/>
        </p:nvCxnSpPr>
        <p:spPr>
          <a:xfrm flipH="1">
            <a:off x="6781800" y="5029200"/>
            <a:ext cx="228600" cy="0"/>
          </a:xfrm>
          <a:prstGeom prst="straightConnector1">
            <a:avLst/>
          </a:prstGeom>
          <a:ln>
            <a:solidFill>
              <a:srgbClr val="E4103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693091"/>
              </p:ext>
            </p:extLst>
          </p:nvPr>
        </p:nvGraphicFramePr>
        <p:xfrm>
          <a:off x="698500" y="5170488"/>
          <a:ext cx="54229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12" imgW="3073320" imgH="228600" progId="Equation.3">
                  <p:embed/>
                </p:oleObj>
              </mc:Choice>
              <mc:Fallback>
                <p:oleObj name="Equation" r:id="rId12" imgW="30733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8500" y="5170488"/>
                        <a:ext cx="542290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线箭头连接符 20"/>
          <p:cNvCxnSpPr/>
          <p:nvPr/>
        </p:nvCxnSpPr>
        <p:spPr>
          <a:xfrm flipH="1">
            <a:off x="6781800" y="5410200"/>
            <a:ext cx="228600" cy="0"/>
          </a:xfrm>
          <a:prstGeom prst="straightConnector1">
            <a:avLst/>
          </a:prstGeom>
          <a:ln>
            <a:solidFill>
              <a:srgbClr val="E4103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086600" y="5181600"/>
            <a:ext cx="70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 smtClean="0"/>
              <a:t>A ≠ B</a:t>
            </a:r>
            <a:endParaRPr kumimoji="1" lang="en-US" altLang="zh-CN" i="1" baseline="-25000" dirty="0" smtClean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Linear arithmetic: SMT and ILP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28600" y="2852677"/>
            <a:ext cx="87630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SMT-LIB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44562"/>
          </a:xfrm>
        </p:spPr>
        <p:txBody>
          <a:bodyPr/>
          <a:lstStyle/>
          <a:p>
            <a:r>
              <a:rPr kumimoji="1" lang="en-US" altLang="zh-CN" dirty="0" smtClean="0"/>
              <a:t>SMT for bit-vector </a:t>
            </a:r>
            <a:r>
              <a:rPr kumimoji="1" lang="en-US" altLang="zh-CN" dirty="0"/>
              <a:t>O</a:t>
            </a:r>
            <a:r>
              <a:rPr kumimoji="1" lang="en-US" altLang="zh-CN" dirty="0" smtClean="0"/>
              <a:t>peration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9075" y="1104899"/>
            <a:ext cx="5267326" cy="1628613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/>
              <a:t>Bit-vector operation</a:t>
            </a:r>
          </a:p>
          <a:p>
            <a:pPr lvl="1"/>
            <a:r>
              <a:rPr kumimoji="1" lang="en-US" altLang="zh-CN" sz="2400" dirty="0" smtClean="0"/>
              <a:t>variables extended to bit-vectors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9349"/>
              </p:ext>
            </p:extLst>
          </p:nvPr>
        </p:nvGraphicFramePr>
        <p:xfrm>
          <a:off x="361950" y="3676650"/>
          <a:ext cx="703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3" imgW="4495680" imgH="291960" progId="Equation.3">
                  <p:embed/>
                </p:oleObj>
              </mc:Choice>
              <mc:Fallback>
                <p:oleObj name="Equation" r:id="rId3" imgW="449568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950" y="3676650"/>
                        <a:ext cx="7035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869519" y="3701534"/>
            <a:ext cx="10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 smtClean="0"/>
              <a:t>Z – (A+B)</a:t>
            </a:r>
            <a:endParaRPr kumimoji="1" lang="zh-CN" altLang="en-US" i="1" dirty="0"/>
          </a:p>
        </p:txBody>
      </p:sp>
      <p:cxnSp>
        <p:nvCxnSpPr>
          <p:cNvPr id="13" name="直线箭头连接符 12"/>
          <p:cNvCxnSpPr/>
          <p:nvPr/>
        </p:nvCxnSpPr>
        <p:spPr>
          <a:xfrm flipH="1">
            <a:off x="7489931" y="3895725"/>
            <a:ext cx="228600" cy="0"/>
          </a:xfrm>
          <a:prstGeom prst="straightConnector1">
            <a:avLst/>
          </a:prstGeom>
          <a:ln>
            <a:solidFill>
              <a:srgbClr val="E4103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193909"/>
              </p:ext>
            </p:extLst>
          </p:nvPr>
        </p:nvGraphicFramePr>
        <p:xfrm>
          <a:off x="568325" y="5888038"/>
          <a:ext cx="50911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5" imgW="3035160" imgH="291960" progId="Equation.3">
                  <p:embed/>
                </p:oleObj>
              </mc:Choice>
              <mc:Fallback>
                <p:oleObj name="Equation" r:id="rId5" imgW="303516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325" y="5888038"/>
                        <a:ext cx="509111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86748"/>
              </p:ext>
            </p:extLst>
          </p:nvPr>
        </p:nvGraphicFramePr>
        <p:xfrm>
          <a:off x="1389065" y="4876800"/>
          <a:ext cx="4341221" cy="29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7" imgW="2997000" imgH="203040" progId="Equation.3">
                  <p:embed/>
                </p:oleObj>
              </mc:Choice>
              <mc:Fallback>
                <p:oleObj name="Equation" r:id="rId7" imgW="29970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9065" y="4876800"/>
                        <a:ext cx="4341221" cy="293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7775144" y="4283838"/>
            <a:ext cx="11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 smtClean="0"/>
              <a:t>M – (A*B) </a:t>
            </a:r>
            <a:endParaRPr kumimoji="1" lang="zh-CN" altLang="en-US" i="1" dirty="0"/>
          </a:p>
        </p:txBody>
      </p:sp>
      <p:cxnSp>
        <p:nvCxnSpPr>
          <p:cNvPr id="19" name="直线箭头连接符 18"/>
          <p:cNvCxnSpPr/>
          <p:nvPr/>
        </p:nvCxnSpPr>
        <p:spPr>
          <a:xfrm flipH="1">
            <a:off x="7489931" y="4495800"/>
            <a:ext cx="228600" cy="0"/>
          </a:xfrm>
          <a:prstGeom prst="straightConnector1">
            <a:avLst/>
          </a:prstGeom>
          <a:ln>
            <a:solidFill>
              <a:srgbClr val="E4103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2" y="1066800"/>
            <a:ext cx="3200398" cy="1704813"/>
          </a:xfrm>
          <a:prstGeom prst="rect">
            <a:avLst/>
          </a:prstGeom>
        </p:spPr>
      </p:pic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00994"/>
              </p:ext>
            </p:extLst>
          </p:nvPr>
        </p:nvGraphicFramePr>
        <p:xfrm>
          <a:off x="392113" y="4265613"/>
          <a:ext cx="687546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10" imgW="4394160" imgH="291960" progId="Equation.3">
                  <p:embed/>
                </p:oleObj>
              </mc:Choice>
              <mc:Fallback>
                <p:oleObj name="Equation" r:id="rId10" imgW="439416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2113" y="4265613"/>
                        <a:ext cx="6875462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线箭头连接符 20"/>
          <p:cNvCxnSpPr/>
          <p:nvPr/>
        </p:nvCxnSpPr>
        <p:spPr>
          <a:xfrm flipH="1">
            <a:off x="6858000" y="4985266"/>
            <a:ext cx="228600" cy="0"/>
          </a:xfrm>
          <a:prstGeom prst="straightConnector1">
            <a:avLst/>
          </a:prstGeom>
          <a:ln>
            <a:solidFill>
              <a:srgbClr val="E4103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239000" y="4800600"/>
            <a:ext cx="73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 smtClean="0"/>
              <a:t>A &gt; </a:t>
            </a:r>
            <a:r>
              <a:rPr kumimoji="1" lang="en-US" altLang="zh-CN" i="1" dirty="0"/>
              <a:t>B</a:t>
            </a:r>
            <a:endParaRPr kumimoji="1" lang="zh-CN" altLang="en-US" i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Linear arithmetic: SMT and ILP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44562"/>
          </a:xfrm>
        </p:spPr>
        <p:txBody>
          <a:bodyPr/>
          <a:lstStyle/>
          <a:p>
            <a:r>
              <a:rPr kumimoji="1" lang="en-US" altLang="zh-CN" dirty="0" smtClean="0"/>
              <a:t>SMT vs SAT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sz="2400" dirty="0"/>
              <a:t>SMT extends SAT solving by adding </a:t>
            </a:r>
            <a:r>
              <a:rPr kumimoji="1" lang="en-US" altLang="zh-CN" sz="2400" dirty="0" smtClean="0"/>
              <a:t>extensions (theories)</a:t>
            </a:r>
            <a:endParaRPr kumimoji="1" lang="en-US" altLang="zh-CN" sz="2800" dirty="0" smtClean="0"/>
          </a:p>
          <a:p>
            <a:pPr lvl="2"/>
            <a:r>
              <a:rPr kumimoji="1" lang="en-US" altLang="zh-CN" sz="2000" i="1" dirty="0"/>
              <a:t>Core</a:t>
            </a:r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theory (Boolean)</a:t>
            </a:r>
          </a:p>
          <a:p>
            <a:pPr lvl="2"/>
            <a:r>
              <a:rPr kumimoji="1" lang="en-US" altLang="zh-CN" sz="2000" i="1" dirty="0" err="1"/>
              <a:t>Ints</a:t>
            </a:r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theory</a:t>
            </a:r>
          </a:p>
          <a:p>
            <a:pPr lvl="2"/>
            <a:r>
              <a:rPr kumimoji="1" lang="en-US" altLang="zh-CN" sz="2000" i="1" dirty="0" err="1"/>
              <a:t>Reals</a:t>
            </a:r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theory</a:t>
            </a:r>
          </a:p>
          <a:p>
            <a:pPr lvl="2"/>
            <a:r>
              <a:rPr kumimoji="1" lang="en-US" altLang="zh-CN" sz="2000" i="1" dirty="0" err="1"/>
              <a:t>Reals_Ints</a:t>
            </a:r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theory</a:t>
            </a:r>
          </a:p>
          <a:p>
            <a:pPr lvl="2"/>
            <a:r>
              <a:rPr kumimoji="1" lang="en-US" altLang="zh-CN" sz="2000" i="1" dirty="0" err="1"/>
              <a:t>ArraysEx</a:t>
            </a:r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theory</a:t>
            </a:r>
          </a:p>
          <a:p>
            <a:pPr lvl="2"/>
            <a:r>
              <a:rPr kumimoji="1" lang="en-US" altLang="zh-CN" sz="2000" i="1" dirty="0" err="1"/>
              <a:t>Fixed_Size_BitVectors</a:t>
            </a:r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theory, etc.</a:t>
            </a:r>
          </a:p>
          <a:p>
            <a:r>
              <a:rPr kumimoji="1" lang="en-US" altLang="zh-CN" sz="2800" dirty="0" smtClean="0"/>
              <a:t>Propertie</a:t>
            </a:r>
            <a:r>
              <a:rPr kumimoji="1" lang="en-US" altLang="zh-CN" sz="3000" dirty="0" smtClean="0"/>
              <a:t>s</a:t>
            </a:r>
          </a:p>
          <a:p>
            <a:pPr lvl="1"/>
            <a:r>
              <a:rPr kumimoji="1" lang="en-US" altLang="zh-CN" sz="2200" dirty="0" smtClean="0"/>
              <a:t>Decidable</a:t>
            </a:r>
            <a:r>
              <a:rPr kumimoji="1" lang="en-US" altLang="zh-CN" sz="2200" dirty="0"/>
              <a:t>: An effective procedure exists to check if a formula is a member of a theory </a:t>
            </a:r>
            <a:r>
              <a:rPr kumimoji="1" lang="en-US" altLang="zh-CN" sz="2200" i="1" dirty="0" smtClean="0"/>
              <a:t>T</a:t>
            </a:r>
          </a:p>
          <a:p>
            <a:pPr lvl="1"/>
            <a:r>
              <a:rPr kumimoji="1" lang="en-US" altLang="zh-CN" sz="2200" dirty="0" smtClean="0"/>
              <a:t>Often </a:t>
            </a:r>
            <a:r>
              <a:rPr kumimoji="1" lang="en-US" altLang="zh-CN" sz="2200" i="1" dirty="0" smtClean="0"/>
              <a:t>Quantifier-fre</a:t>
            </a:r>
            <a:r>
              <a:rPr kumimoji="1" lang="en-US" altLang="zh-CN" sz="2200" dirty="0" smtClean="0"/>
              <a:t>e</a:t>
            </a:r>
          </a:p>
          <a:p>
            <a:r>
              <a:rPr kumimoji="1" lang="en-US" altLang="zh-CN" sz="2400" dirty="0"/>
              <a:t>An SMT solver can solve a SAT problem, but not </a:t>
            </a:r>
            <a:r>
              <a:rPr kumimoji="1" lang="en-US" altLang="zh-CN" sz="2400" dirty="0" smtClean="0"/>
              <a:t>vice-versa</a:t>
            </a:r>
          </a:p>
          <a:p>
            <a:pPr marL="457200" lvl="1"/>
            <a:r>
              <a:rPr kumimoji="1" lang="en-US" altLang="zh-CN" sz="2400" dirty="0" smtClean="0"/>
              <a:t>Application: </a:t>
            </a:r>
          </a:p>
          <a:p>
            <a:pPr marL="685800" lvl="2"/>
            <a:r>
              <a:rPr kumimoji="1" lang="en-US" altLang="zh-CN" sz="2000" dirty="0" smtClean="0"/>
              <a:t>Software </a:t>
            </a:r>
            <a:r>
              <a:rPr kumimoji="1" lang="en-US" altLang="zh-CN" sz="2000" dirty="0"/>
              <a:t>Model </a:t>
            </a:r>
            <a:r>
              <a:rPr kumimoji="1" lang="en-US" altLang="zh-CN" sz="2000" dirty="0" smtClean="0"/>
              <a:t>Checking, RTL Design, Analog</a:t>
            </a:r>
            <a:endParaRPr kumimoji="1" lang="zh-CN" altLang="en-US" sz="2000" dirty="0"/>
          </a:p>
          <a:p>
            <a:endParaRPr kumimoji="1" lang="zh-CN" altLang="en-US" sz="2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Linear arithmetic: SMT and ILP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44562"/>
          </a:xfrm>
        </p:spPr>
        <p:txBody>
          <a:bodyPr/>
          <a:lstStyle/>
          <a:p>
            <a:r>
              <a:rPr kumimoji="1" lang="en-US" altLang="zh-CN" dirty="0"/>
              <a:t>DPLL(T)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334000"/>
          </a:xfrm>
        </p:spPr>
        <p:txBody>
          <a:bodyPr>
            <a:normAutofit/>
          </a:bodyPr>
          <a:lstStyle/>
          <a:p>
            <a:r>
              <a:rPr kumimoji="1" lang="en-US" altLang="zh-CN" sz="2800" dirty="0"/>
              <a:t>In a </a:t>
            </a:r>
            <a:r>
              <a:rPr kumimoji="1" lang="en-US" altLang="zh-CN" sz="2800" dirty="0" smtClean="0"/>
              <a:t>nutshell</a:t>
            </a:r>
          </a:p>
          <a:p>
            <a:endParaRPr kumimoji="1" lang="en-US" altLang="zh-CN" sz="2800" dirty="0"/>
          </a:p>
          <a:p>
            <a:pPr lvl="1"/>
            <a:r>
              <a:rPr kumimoji="1" lang="en-US" altLang="zh-CN" sz="2400" dirty="0" smtClean="0"/>
              <a:t>DPLL(X)</a:t>
            </a:r>
          </a:p>
          <a:p>
            <a:pPr lvl="2"/>
            <a:r>
              <a:rPr kumimoji="1" lang="en-US" altLang="zh-CN" sz="2000" dirty="0"/>
              <a:t>Very similar to a SAT solver, enumerates Boolean </a:t>
            </a:r>
            <a:r>
              <a:rPr kumimoji="1" lang="en-US" altLang="zh-CN" sz="2000" dirty="0" smtClean="0"/>
              <a:t>model</a:t>
            </a:r>
          </a:p>
          <a:p>
            <a:pPr lvl="2"/>
            <a:r>
              <a:rPr kumimoji="1" lang="en-US" altLang="zh-CN" sz="2000" dirty="0"/>
              <a:t>Not allowed: pure literal, blocked clause elimination, ..</a:t>
            </a:r>
            <a:r>
              <a:rPr kumimoji="1" lang="en-US" altLang="zh-CN" sz="2000" dirty="0" smtClean="0"/>
              <a:t>.</a:t>
            </a:r>
          </a:p>
          <a:p>
            <a:pPr lvl="2"/>
            <a:r>
              <a:rPr kumimoji="1" lang="en-US" altLang="zh-CN" sz="2000" dirty="0"/>
              <a:t>Required: incremental addition of </a:t>
            </a:r>
            <a:r>
              <a:rPr kumimoji="1" lang="en-US" altLang="zh-CN" sz="2000" dirty="0" smtClean="0"/>
              <a:t>clauses</a:t>
            </a:r>
          </a:p>
          <a:p>
            <a:pPr lvl="2"/>
            <a:r>
              <a:rPr kumimoji="1" lang="en-US" altLang="zh-CN" sz="2000" dirty="0"/>
              <a:t>Desirable: partial model </a:t>
            </a:r>
            <a:r>
              <a:rPr kumimoji="1" lang="en-US" altLang="zh-CN" sz="2000" dirty="0" smtClean="0"/>
              <a:t>detection</a:t>
            </a:r>
          </a:p>
          <a:p>
            <a:pPr lvl="1"/>
            <a:r>
              <a:rPr kumimoji="1" lang="en-US" altLang="zh-CN" sz="2400" dirty="0" smtClean="0"/>
              <a:t>T-Solver</a:t>
            </a:r>
          </a:p>
          <a:p>
            <a:pPr lvl="2"/>
            <a:r>
              <a:rPr kumimoji="1" lang="en-US" altLang="zh-CN" sz="2000" dirty="0"/>
              <a:t>Checks consistency of conjunctions of </a:t>
            </a:r>
            <a:r>
              <a:rPr kumimoji="1" lang="en-US" altLang="zh-CN" sz="2000" dirty="0" smtClean="0"/>
              <a:t>literals</a:t>
            </a:r>
          </a:p>
          <a:p>
            <a:pPr lvl="2"/>
            <a:r>
              <a:rPr kumimoji="1" lang="en-US" altLang="zh-CN" sz="2000" dirty="0"/>
              <a:t>Computes theory </a:t>
            </a:r>
            <a:r>
              <a:rPr kumimoji="1" lang="en-US" altLang="zh-CN" sz="2000" dirty="0" smtClean="0"/>
              <a:t>propagations</a:t>
            </a:r>
          </a:p>
          <a:p>
            <a:pPr lvl="2"/>
            <a:r>
              <a:rPr kumimoji="1" lang="en-US" altLang="zh-CN" sz="2000" dirty="0"/>
              <a:t>Produces explanations of inconsistency / T-</a:t>
            </a:r>
            <a:r>
              <a:rPr kumimoji="1" lang="en-US" altLang="zh-CN" sz="2000" dirty="0" smtClean="0"/>
              <a:t>propagation</a:t>
            </a:r>
          </a:p>
          <a:p>
            <a:pPr lvl="2"/>
            <a:r>
              <a:rPr kumimoji="1" lang="en-US" altLang="zh-CN" sz="2000" dirty="0"/>
              <a:t>Should be incremental and </a:t>
            </a:r>
            <a:r>
              <a:rPr kumimoji="1" lang="en-US" altLang="zh-CN" sz="2000" dirty="0" err="1" smtClean="0"/>
              <a:t>backtractable</a:t>
            </a:r>
            <a:endParaRPr kumimoji="1" lang="en-US" altLang="zh-CN" sz="20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148809"/>
              </p:ext>
            </p:extLst>
          </p:nvPr>
        </p:nvGraphicFramePr>
        <p:xfrm>
          <a:off x="3051175" y="1752600"/>
          <a:ext cx="370046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3" imgW="1993680" imgH="203040" progId="Equation.3">
                  <p:embed/>
                </p:oleObj>
              </mc:Choice>
              <mc:Fallback>
                <p:oleObj name="Equation" r:id="rId3" imgW="19936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1175" y="1752600"/>
                        <a:ext cx="3700463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Linear arithmetic: SMT and ILP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44562"/>
          </a:xfrm>
        </p:spPr>
        <p:txBody>
          <a:bodyPr/>
          <a:lstStyle/>
          <a:p>
            <a:r>
              <a:rPr kumimoji="1" lang="en-US" altLang="zh-CN" dirty="0" smtClean="0"/>
              <a:t>SMT modeling without Reference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1"/>
            <a:ext cx="7162800" cy="1752600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/>
              <a:t>Full adder using SMT:  </a:t>
            </a:r>
            <a:r>
              <a:rPr kumimoji="1" lang="en-US" altLang="zh-CN" sz="2800" i="1" dirty="0" err="1" smtClean="0">
                <a:solidFill>
                  <a:srgbClr val="0070C0"/>
                </a:solidFill>
              </a:rPr>
              <a:t>a+b+c</a:t>
            </a:r>
            <a:r>
              <a:rPr kumimoji="1" lang="en-US" altLang="zh-CN" sz="2800" i="1" dirty="0" smtClean="0">
                <a:solidFill>
                  <a:srgbClr val="0070C0"/>
                </a:solidFill>
              </a:rPr>
              <a:t> = 2C</a:t>
            </a:r>
            <a:r>
              <a:rPr kumimoji="1" lang="en-US" altLang="zh-CN" sz="2800" i="1" baseline="-25000" dirty="0" smtClean="0">
                <a:solidFill>
                  <a:srgbClr val="0070C0"/>
                </a:solidFill>
              </a:rPr>
              <a:t>out</a:t>
            </a:r>
            <a:r>
              <a:rPr kumimoji="1" lang="en-US" altLang="zh-CN" sz="2800" i="1" dirty="0" smtClean="0">
                <a:solidFill>
                  <a:srgbClr val="0070C0"/>
                </a:solidFill>
              </a:rPr>
              <a:t>+S</a:t>
            </a:r>
          </a:p>
          <a:p>
            <a:pPr lvl="1"/>
            <a:r>
              <a:rPr kumimoji="1" lang="zh-CN" altLang="zh-CN" sz="2400" dirty="0"/>
              <a:t> </a:t>
            </a:r>
            <a:r>
              <a:rPr kumimoji="1" lang="en-US" altLang="zh-CN" sz="2400" dirty="0" smtClean="0"/>
              <a:t>{+, -, 2} are bit-vector operations</a:t>
            </a:r>
            <a:endParaRPr kumimoji="1" lang="zh-CN" altLang="en-US" sz="24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206768"/>
              </p:ext>
            </p:extLst>
          </p:nvPr>
        </p:nvGraphicFramePr>
        <p:xfrm>
          <a:off x="392113" y="2660650"/>
          <a:ext cx="294005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3" imgW="1676160" imgH="1143000" progId="Equation.3">
                  <p:embed/>
                </p:oleObj>
              </mc:Choice>
              <mc:Fallback>
                <p:oleObj name="Equation" r:id="rId3" imgW="167616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2660650"/>
                        <a:ext cx="2940050" cy="200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339758" y="2595890"/>
            <a:ext cx="61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i="1" dirty="0" smtClean="0">
                <a:solidFill>
                  <a:srgbClr val="FF0000"/>
                </a:solidFill>
              </a:rPr>
              <a:t>XOR</a:t>
            </a:r>
            <a:endParaRPr kumimoji="1" lang="zh-CN" altLang="en-US" sz="2000" i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39758" y="2976890"/>
            <a:ext cx="617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i="1" dirty="0" smtClean="0">
                <a:solidFill>
                  <a:srgbClr val="FF0000"/>
                </a:solidFill>
              </a:rPr>
              <a:t>XOR</a:t>
            </a:r>
            <a:endParaRPr kumimoji="1" lang="zh-CN" altLang="en-US" sz="2000" i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39758" y="3357890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i="1" dirty="0" smtClean="0">
                <a:solidFill>
                  <a:srgbClr val="FF0000"/>
                </a:solidFill>
              </a:rPr>
              <a:t>AND</a:t>
            </a:r>
            <a:endParaRPr kumimoji="1" lang="zh-CN" altLang="en-US" sz="2000" i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39758" y="3767465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i="1" dirty="0" smtClean="0">
                <a:solidFill>
                  <a:srgbClr val="FF0000"/>
                </a:solidFill>
              </a:rPr>
              <a:t>AND</a:t>
            </a:r>
            <a:endParaRPr kumimoji="1" lang="zh-CN" altLang="en-US" sz="2000" i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39758" y="4196090"/>
            <a:ext cx="689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 err="1" smtClean="0">
                <a:solidFill>
                  <a:srgbClr val="FF0000"/>
                </a:solidFill>
              </a:rPr>
              <a:t>F</a:t>
            </a:r>
            <a:r>
              <a:rPr kumimoji="1" lang="en-US" altLang="zh-CN" sz="2400" i="1" baseline="-25000" dirty="0" err="1" smtClean="0">
                <a:solidFill>
                  <a:srgbClr val="FF0000"/>
                </a:solidFill>
              </a:rPr>
              <a:t>spec</a:t>
            </a:r>
            <a:endParaRPr kumimoji="1" lang="zh-CN" altLang="en-US" sz="2400" i="1" baseline="-25000" dirty="0">
              <a:solidFill>
                <a:srgbClr val="FF0000"/>
              </a:solidFill>
            </a:endParaRPr>
          </a:p>
        </p:txBody>
      </p:sp>
      <p:pic>
        <p:nvPicPr>
          <p:cNvPr id="11" name="图片 10" descr="Untitle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36529"/>
            <a:ext cx="4419600" cy="2861872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Linear arithmetic: SMT and ILP 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>
            <a:noAutofit/>
          </a:bodyPr>
          <a:lstStyle/>
          <a:p>
            <a:r>
              <a:rPr lang="en-US" altLang="en-US" dirty="0"/>
              <a:t>Functional </a:t>
            </a:r>
            <a:r>
              <a:rPr lang="en-US" altLang="en-US" dirty="0" smtClean="0"/>
              <a:t>Test </a:t>
            </a:r>
            <a:r>
              <a:rPr lang="en-US" altLang="en-US" dirty="0"/>
              <a:t>G</a:t>
            </a:r>
            <a:r>
              <a:rPr lang="en-US" altLang="en-US" dirty="0" smtClean="0"/>
              <a:t>eneration 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005763" cy="1316038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Deterministic test pattern generation</a:t>
            </a:r>
            <a:endParaRPr lang="en-US" altLang="en-US" sz="3600" dirty="0"/>
          </a:p>
          <a:p>
            <a:pPr lvl="1"/>
            <a:r>
              <a:rPr lang="en-US" altLang="en-US" sz="2400" dirty="0"/>
              <a:t>Formulate a SAT problem for a complex combinational design</a:t>
            </a:r>
          </a:p>
          <a:p>
            <a:pPr lvl="1"/>
            <a:r>
              <a:rPr lang="en-US" altLang="en-US" sz="2400" dirty="0"/>
              <a:t>Solve SAT: find a set of satisfying assignment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" y="3276600"/>
            <a:ext cx="3505200" cy="286232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/>
              <a:t>m</a:t>
            </a:r>
            <a:r>
              <a:rPr lang="en-US" altLang="en-US" sz="2000" dirty="0" smtClean="0"/>
              <a:t>odulo example(</a:t>
            </a:r>
          </a:p>
          <a:p>
            <a:r>
              <a:rPr lang="en-US" altLang="en-US" sz="2000" dirty="0" smtClean="0"/>
              <a:t>   A, B, C, x, a, b, out</a:t>
            </a:r>
          </a:p>
          <a:p>
            <a:r>
              <a:rPr lang="en-US" altLang="en-US" sz="2000" dirty="0" smtClean="0"/>
              <a:t>);</a:t>
            </a:r>
          </a:p>
          <a:p>
            <a:r>
              <a:rPr lang="en-US" altLang="en-US" sz="2000" dirty="0" smtClean="0"/>
              <a:t>input [?:0] A,B,C</a:t>
            </a:r>
            <a:r>
              <a:rPr lang="en-US" altLang="en-US" sz="2000" dirty="0"/>
              <a:t>;</a:t>
            </a:r>
            <a:endParaRPr lang="en-US" altLang="en-US" sz="2000" dirty="0" smtClean="0"/>
          </a:p>
          <a:p>
            <a:r>
              <a:rPr lang="en-US" altLang="en-US" sz="2000" dirty="0" smtClean="0"/>
              <a:t>input </a:t>
            </a:r>
            <a:r>
              <a:rPr lang="en-US" altLang="en-US" sz="2000" dirty="0" err="1" smtClean="0"/>
              <a:t>a,b,x</a:t>
            </a:r>
            <a:r>
              <a:rPr lang="en-US" altLang="en-US" sz="2000" dirty="0" smtClean="0"/>
              <a:t>;</a:t>
            </a:r>
          </a:p>
          <a:p>
            <a:r>
              <a:rPr lang="en-US" altLang="en-US" sz="2000" dirty="0" smtClean="0"/>
              <a:t>output out;</a:t>
            </a:r>
          </a:p>
          <a:p>
            <a:r>
              <a:rPr lang="en-US" altLang="en-US" sz="2000" dirty="0"/>
              <a:t>a</a:t>
            </a:r>
            <a:r>
              <a:rPr lang="en-US" altLang="en-US" sz="2000" dirty="0" smtClean="0"/>
              <a:t>ssign </a:t>
            </a:r>
            <a:r>
              <a:rPr lang="en-US" altLang="en-US" sz="2000" dirty="0" err="1" smtClean="0"/>
              <a:t>sel</a:t>
            </a:r>
            <a:r>
              <a:rPr lang="en-US" altLang="en-US" sz="2000" dirty="0" smtClean="0"/>
              <a:t> = (A+B)&lt;(B*C);</a:t>
            </a:r>
          </a:p>
          <a:p>
            <a:r>
              <a:rPr lang="en-US" altLang="en-US" sz="2000" dirty="0"/>
              <a:t>a</a:t>
            </a:r>
            <a:r>
              <a:rPr lang="en-US" altLang="en-US" sz="2000" dirty="0" smtClean="0"/>
              <a:t>ssign out = (</a:t>
            </a:r>
            <a:r>
              <a:rPr lang="en-US" altLang="en-US" sz="2000" dirty="0" err="1" smtClean="0"/>
              <a:t>sel</a:t>
            </a:r>
            <a:r>
              <a:rPr lang="en-US" altLang="en-US" sz="2000" dirty="0" smtClean="0"/>
              <a:t>)? (</a:t>
            </a:r>
            <a:r>
              <a:rPr lang="en-US" altLang="en-US" sz="2000" dirty="0" err="1" smtClean="0"/>
              <a:t>a&amp;b</a:t>
            </a:r>
            <a:r>
              <a:rPr lang="en-US" altLang="en-US" sz="2000" smtClean="0"/>
              <a:t>) </a:t>
            </a:r>
            <a:r>
              <a:rPr lang="en-US" altLang="en-US" sz="2000" dirty="0" smtClean="0"/>
              <a:t>: x;</a:t>
            </a:r>
          </a:p>
          <a:p>
            <a:r>
              <a:rPr lang="en-US" altLang="en-US" sz="2000" dirty="0" err="1"/>
              <a:t>e</a:t>
            </a:r>
            <a:r>
              <a:rPr lang="en-US" altLang="en-US" sz="2000" dirty="0" err="1" smtClean="0"/>
              <a:t>ndmodule</a:t>
            </a:r>
            <a:endParaRPr lang="en-US" altLang="en-US" sz="2000" dirty="0"/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4724400" y="3581400"/>
            <a:ext cx="4343400" cy="2819400"/>
            <a:chOff x="2928" y="2016"/>
            <a:chExt cx="2736" cy="1776"/>
          </a:xfrm>
        </p:grpSpPr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2928" y="2016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chemeClr val="accent1"/>
                  </a:solidFill>
                </a:rPr>
                <a:t>A=?</a:t>
              </a:r>
            </a:p>
          </p:txBody>
        </p:sp>
        <p:grpSp>
          <p:nvGrpSpPr>
            <p:cNvPr id="10247" name="Group 7"/>
            <p:cNvGrpSpPr>
              <a:grpSpLocks/>
            </p:cNvGrpSpPr>
            <p:nvPr/>
          </p:nvGrpSpPr>
          <p:grpSpPr bwMode="auto">
            <a:xfrm>
              <a:off x="3312" y="2112"/>
              <a:ext cx="1963" cy="1536"/>
              <a:chOff x="2880" y="1728"/>
              <a:chExt cx="2352" cy="1776"/>
            </a:xfrm>
          </p:grpSpPr>
          <p:grpSp>
            <p:nvGrpSpPr>
              <p:cNvPr id="10248" name="Group 8"/>
              <p:cNvGrpSpPr>
                <a:grpSpLocks/>
              </p:cNvGrpSpPr>
              <p:nvPr/>
            </p:nvGrpSpPr>
            <p:grpSpPr bwMode="auto">
              <a:xfrm>
                <a:off x="3989" y="1906"/>
                <a:ext cx="1243" cy="1332"/>
                <a:chOff x="4276" y="1585"/>
                <a:chExt cx="1344" cy="1440"/>
              </a:xfrm>
            </p:grpSpPr>
            <p:sp>
              <p:nvSpPr>
                <p:cNvPr id="10249" name="AutoShape 9"/>
                <p:cNvSpPr>
                  <a:spLocks noChangeArrowheads="1"/>
                </p:cNvSpPr>
                <p:nvPr/>
              </p:nvSpPr>
              <p:spPr bwMode="auto">
                <a:xfrm rot="-5400000">
                  <a:off x="4924" y="2521"/>
                  <a:ext cx="720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0" name="Line 10"/>
                <p:cNvSpPr>
                  <a:spLocks noChangeShapeType="1"/>
                </p:cNvSpPr>
                <p:nvPr/>
              </p:nvSpPr>
              <p:spPr bwMode="auto">
                <a:xfrm>
                  <a:off x="4852" y="254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1" name="Line 11"/>
                <p:cNvSpPr>
                  <a:spLocks noChangeShapeType="1"/>
                </p:cNvSpPr>
                <p:nvPr/>
              </p:nvSpPr>
              <p:spPr bwMode="auto">
                <a:xfrm>
                  <a:off x="4276" y="2832"/>
                  <a:ext cx="864" cy="1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5428" y="2640"/>
                  <a:ext cx="192" cy="1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auto">
                <a:xfrm rot="-5400000">
                  <a:off x="4971" y="2089"/>
                  <a:ext cx="625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141" y="2449"/>
                  <a:ext cx="2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>
                      <a:solidFill>
                        <a:schemeClr val="accent1"/>
                      </a:solidFill>
                    </a:rPr>
                    <a:t>0</a:t>
                  </a:r>
                </a:p>
              </p:txBody>
            </p:sp>
            <p:sp>
              <p:nvSpPr>
                <p:cNvPr id="1025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141" y="2689"/>
                  <a:ext cx="19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1800">
                      <a:solidFill>
                        <a:schemeClr val="accent1"/>
                      </a:solidFill>
                    </a:rPr>
                    <a:t>1</a:t>
                  </a:r>
                </a:p>
              </p:txBody>
            </p:sp>
            <p:sp>
              <p:nvSpPr>
                <p:cNvPr id="10256" name="Rectangle 16"/>
                <p:cNvSpPr>
                  <a:spLocks noChangeArrowheads="1"/>
                </p:cNvSpPr>
                <p:nvPr/>
              </p:nvSpPr>
              <p:spPr bwMode="auto">
                <a:xfrm>
                  <a:off x="4564" y="1585"/>
                  <a:ext cx="432" cy="432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612" y="1619"/>
                  <a:ext cx="368" cy="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3600">
                      <a:solidFill>
                        <a:schemeClr val="accent1"/>
                      </a:solidFill>
                    </a:rPr>
                    <a:t>&lt;</a:t>
                  </a:r>
                </a:p>
              </p:txBody>
            </p:sp>
            <p:sp>
              <p:nvSpPr>
                <p:cNvPr id="10258" name="Line 18"/>
                <p:cNvSpPr>
                  <a:spLocks noChangeShapeType="1"/>
                </p:cNvSpPr>
                <p:nvPr/>
              </p:nvSpPr>
              <p:spPr bwMode="auto">
                <a:xfrm>
                  <a:off x="4276" y="1681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" name="Line 19"/>
                <p:cNvSpPr>
                  <a:spLocks noChangeShapeType="1"/>
                </p:cNvSpPr>
                <p:nvPr/>
              </p:nvSpPr>
              <p:spPr bwMode="auto">
                <a:xfrm>
                  <a:off x="4276" y="1921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auto">
                <a:xfrm>
                  <a:off x="4996" y="1777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61" name="Group 21"/>
              <p:cNvGrpSpPr>
                <a:grpSpLocks/>
              </p:cNvGrpSpPr>
              <p:nvPr/>
            </p:nvGrpSpPr>
            <p:grpSpPr bwMode="auto">
              <a:xfrm>
                <a:off x="2880" y="1728"/>
                <a:ext cx="1109" cy="1264"/>
                <a:chOff x="3076" y="1393"/>
                <a:chExt cx="1200" cy="1366"/>
              </a:xfrm>
            </p:grpSpPr>
            <p:sp>
              <p:nvSpPr>
                <p:cNvPr id="10262" name="Rectangle 22"/>
                <p:cNvSpPr>
                  <a:spLocks noChangeArrowheads="1"/>
                </p:cNvSpPr>
                <p:nvPr/>
              </p:nvSpPr>
              <p:spPr bwMode="auto">
                <a:xfrm>
                  <a:off x="3412" y="1393"/>
                  <a:ext cx="624" cy="528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552" y="1438"/>
                  <a:ext cx="385" cy="5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3600" dirty="0">
                      <a:solidFill>
                        <a:schemeClr val="accent1"/>
                      </a:solidFill>
                    </a:rPr>
                    <a:t>+</a:t>
                  </a:r>
                  <a:r>
                    <a:rPr lang="en-US" altLang="en-US" dirty="0">
                      <a:solidFill>
                        <a:schemeClr val="accent1"/>
                      </a:solidFill>
                    </a:rPr>
                    <a:t> </a:t>
                  </a:r>
                </a:p>
              </p:txBody>
            </p:sp>
            <p:sp>
              <p:nvSpPr>
                <p:cNvPr id="10264" name="Line 24"/>
                <p:cNvSpPr>
                  <a:spLocks noChangeShapeType="1"/>
                </p:cNvSpPr>
                <p:nvPr/>
              </p:nvSpPr>
              <p:spPr bwMode="auto">
                <a:xfrm>
                  <a:off x="3076" y="1536"/>
                  <a:ext cx="336" cy="1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036" y="1680"/>
                  <a:ext cx="240" cy="1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auto">
                <a:xfrm>
                  <a:off x="3076" y="1776"/>
                  <a:ext cx="336" cy="1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7" name="Rectangle 27"/>
                <p:cNvSpPr>
                  <a:spLocks noChangeArrowheads="1"/>
                </p:cNvSpPr>
                <p:nvPr/>
              </p:nvSpPr>
              <p:spPr bwMode="auto">
                <a:xfrm>
                  <a:off x="3412" y="2209"/>
                  <a:ext cx="624" cy="528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600" y="2303"/>
                  <a:ext cx="241" cy="4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3200" dirty="0">
                      <a:solidFill>
                        <a:schemeClr val="accent1"/>
                      </a:solidFill>
                    </a:rPr>
                    <a:t>*</a:t>
                  </a:r>
                  <a:r>
                    <a:rPr lang="en-US" altLang="en-US" dirty="0">
                      <a:solidFill>
                        <a:schemeClr val="accent1"/>
                      </a:solidFill>
                    </a:rPr>
                    <a:t> </a:t>
                  </a:r>
                </a:p>
              </p:txBody>
            </p:sp>
            <p:sp>
              <p:nvSpPr>
                <p:cNvPr id="10269" name="Line 29"/>
                <p:cNvSpPr>
                  <a:spLocks noChangeShapeType="1"/>
                </p:cNvSpPr>
                <p:nvPr/>
              </p:nvSpPr>
              <p:spPr bwMode="auto">
                <a:xfrm>
                  <a:off x="3220" y="2352"/>
                  <a:ext cx="192" cy="1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036" y="2496"/>
                  <a:ext cx="240" cy="1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1" name="Line 31"/>
                <p:cNvSpPr>
                  <a:spLocks noChangeShapeType="1"/>
                </p:cNvSpPr>
                <p:nvPr/>
              </p:nvSpPr>
              <p:spPr bwMode="auto">
                <a:xfrm>
                  <a:off x="3076" y="2592"/>
                  <a:ext cx="336" cy="1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2" name="Line 32"/>
                <p:cNvSpPr>
                  <a:spLocks noChangeShapeType="1"/>
                </p:cNvSpPr>
                <p:nvPr/>
              </p:nvSpPr>
              <p:spPr bwMode="auto">
                <a:xfrm>
                  <a:off x="3220" y="1776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3" name="Line 33"/>
                <p:cNvSpPr>
                  <a:spLocks noChangeShapeType="1"/>
                </p:cNvSpPr>
                <p:nvPr/>
              </p:nvSpPr>
              <p:spPr bwMode="auto">
                <a:xfrm rot="-5400000">
                  <a:off x="3988" y="2208"/>
                  <a:ext cx="576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74" name="Group 34"/>
              <p:cNvGrpSpPr>
                <a:grpSpLocks/>
              </p:cNvGrpSpPr>
              <p:nvPr/>
            </p:nvGrpSpPr>
            <p:grpSpPr bwMode="auto">
              <a:xfrm>
                <a:off x="3235" y="3059"/>
                <a:ext cx="754" cy="445"/>
                <a:chOff x="3460" y="2832"/>
                <a:chExt cx="816" cy="481"/>
              </a:xfrm>
            </p:grpSpPr>
            <p:sp>
              <p:nvSpPr>
                <p:cNvPr id="10275" name="Arc 35"/>
                <p:cNvSpPr>
                  <a:spLocks/>
                </p:cNvSpPr>
                <p:nvPr/>
              </p:nvSpPr>
              <p:spPr bwMode="auto">
                <a:xfrm>
                  <a:off x="3748" y="2929"/>
                  <a:ext cx="288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6" name="Arc 36"/>
                <p:cNvSpPr>
                  <a:spLocks/>
                </p:cNvSpPr>
                <p:nvPr/>
              </p:nvSpPr>
              <p:spPr bwMode="auto">
                <a:xfrm flipV="1">
                  <a:off x="3748" y="3121"/>
                  <a:ext cx="288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7" name="Line 37"/>
                <p:cNvSpPr>
                  <a:spLocks noChangeShapeType="1"/>
                </p:cNvSpPr>
                <p:nvPr/>
              </p:nvSpPr>
              <p:spPr bwMode="auto">
                <a:xfrm>
                  <a:off x="3748" y="2929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8" name="Line 38"/>
                <p:cNvSpPr>
                  <a:spLocks noChangeShapeType="1"/>
                </p:cNvSpPr>
                <p:nvPr/>
              </p:nvSpPr>
              <p:spPr bwMode="auto">
                <a:xfrm>
                  <a:off x="3460" y="302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9" name="Line 39"/>
                <p:cNvSpPr>
                  <a:spLocks noChangeShapeType="1"/>
                </p:cNvSpPr>
                <p:nvPr/>
              </p:nvSpPr>
              <p:spPr bwMode="auto">
                <a:xfrm>
                  <a:off x="3460" y="3217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0" name="Line 40"/>
                <p:cNvSpPr>
                  <a:spLocks noChangeShapeType="1"/>
                </p:cNvSpPr>
                <p:nvPr/>
              </p:nvSpPr>
              <p:spPr bwMode="auto">
                <a:xfrm>
                  <a:off x="4036" y="3121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1" name="Line 41"/>
                <p:cNvSpPr>
                  <a:spLocks noChangeShapeType="1"/>
                </p:cNvSpPr>
                <p:nvPr/>
              </p:nvSpPr>
              <p:spPr bwMode="auto">
                <a:xfrm>
                  <a:off x="4276" y="2832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82" name="Text Box 42"/>
            <p:cNvSpPr txBox="1">
              <a:spLocks noChangeArrowheads="1"/>
            </p:cNvSpPr>
            <p:nvPr/>
          </p:nvSpPr>
          <p:spPr bwMode="auto">
            <a:xfrm>
              <a:off x="5184" y="2784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chemeClr val="accent1"/>
                  </a:solidFill>
                </a:rPr>
                <a:t>out</a:t>
              </a:r>
            </a:p>
          </p:txBody>
        </p:sp>
        <p:sp>
          <p:nvSpPr>
            <p:cNvPr id="10283" name="Text Box 43"/>
            <p:cNvSpPr txBox="1">
              <a:spLocks noChangeArrowheads="1"/>
            </p:cNvSpPr>
            <p:nvPr/>
          </p:nvSpPr>
          <p:spPr bwMode="auto">
            <a:xfrm>
              <a:off x="2928" y="2256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1"/>
                  </a:solidFill>
                </a:rPr>
                <a:t>B=?</a:t>
              </a:r>
            </a:p>
          </p:txBody>
        </p:sp>
        <p:sp>
          <p:nvSpPr>
            <p:cNvPr id="10284" name="Text Box 44"/>
            <p:cNvSpPr txBox="1">
              <a:spLocks noChangeArrowheads="1"/>
            </p:cNvSpPr>
            <p:nvPr/>
          </p:nvSpPr>
          <p:spPr bwMode="auto">
            <a:xfrm>
              <a:off x="2928" y="2928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>
                  <a:solidFill>
                    <a:schemeClr val="accent1"/>
                  </a:solidFill>
                </a:rPr>
                <a:t>C=</a:t>
              </a:r>
              <a:r>
                <a:rPr lang="en-US" altLang="en-US" dirty="0">
                  <a:solidFill>
                    <a:schemeClr val="accent1"/>
                  </a:solidFill>
                </a:rPr>
                <a:t>?</a:t>
              </a:r>
            </a:p>
          </p:txBody>
        </p:sp>
        <p:sp>
          <p:nvSpPr>
            <p:cNvPr id="10285" name="Text Box 45"/>
            <p:cNvSpPr txBox="1">
              <a:spLocks noChangeArrowheads="1"/>
            </p:cNvSpPr>
            <p:nvPr/>
          </p:nvSpPr>
          <p:spPr bwMode="auto">
            <a:xfrm>
              <a:off x="3072" y="3264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1"/>
                  </a:solidFill>
                </a:rPr>
                <a:t>a=?</a:t>
              </a:r>
            </a:p>
          </p:txBody>
        </p:sp>
        <p:sp>
          <p:nvSpPr>
            <p:cNvPr id="10286" name="Text Box 46"/>
            <p:cNvSpPr txBox="1">
              <a:spLocks noChangeArrowheads="1"/>
            </p:cNvSpPr>
            <p:nvPr/>
          </p:nvSpPr>
          <p:spPr bwMode="auto">
            <a:xfrm>
              <a:off x="3072" y="3504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1"/>
                  </a:solidFill>
                </a:rPr>
                <a:t>b=?</a:t>
              </a:r>
            </a:p>
          </p:txBody>
        </p:sp>
        <p:sp>
          <p:nvSpPr>
            <p:cNvPr id="10287" name="Text Box 47"/>
            <p:cNvSpPr txBox="1">
              <a:spLocks noChangeArrowheads="1"/>
            </p:cNvSpPr>
            <p:nvPr/>
          </p:nvSpPr>
          <p:spPr bwMode="auto">
            <a:xfrm>
              <a:off x="4272" y="2880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1"/>
                  </a:solidFill>
                </a:rPr>
                <a:t>x=?</a:t>
              </a:r>
            </a:p>
          </p:txBody>
        </p:sp>
      </p:grpSp>
      <p:grpSp>
        <p:nvGrpSpPr>
          <p:cNvPr id="10291" name="Group 51"/>
          <p:cNvGrpSpPr>
            <a:grpSpLocks/>
          </p:cNvGrpSpPr>
          <p:nvPr/>
        </p:nvGrpSpPr>
        <p:grpSpPr bwMode="auto">
          <a:xfrm>
            <a:off x="3733800" y="3962400"/>
            <a:ext cx="990600" cy="838200"/>
            <a:chOff x="2256" y="2496"/>
            <a:chExt cx="624" cy="528"/>
          </a:xfrm>
        </p:grpSpPr>
        <p:sp>
          <p:nvSpPr>
            <p:cNvPr id="10289" name="AutoShape 49"/>
            <p:cNvSpPr>
              <a:spLocks noChangeArrowheads="1"/>
            </p:cNvSpPr>
            <p:nvPr/>
          </p:nvSpPr>
          <p:spPr bwMode="auto">
            <a:xfrm>
              <a:off x="2304" y="2784"/>
              <a:ext cx="528" cy="2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Text Box 50"/>
            <p:cNvSpPr txBox="1">
              <a:spLocks noChangeArrowheads="1"/>
            </p:cNvSpPr>
            <p:nvPr/>
          </p:nvSpPr>
          <p:spPr bwMode="auto">
            <a:xfrm>
              <a:off x="2256" y="2496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i="1">
                  <a:solidFill>
                    <a:schemeClr val="tx2"/>
                  </a:solidFill>
                </a:rPr>
                <a:t>extract</a:t>
              </a:r>
              <a:endParaRPr lang="en-US" altLang="en-US" sz="2000">
                <a:solidFill>
                  <a:schemeClr val="tx2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Linear arithmetic: SMT and ILP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44562"/>
          </a:xfrm>
        </p:spPr>
        <p:txBody>
          <a:bodyPr/>
          <a:lstStyle/>
          <a:p>
            <a:r>
              <a:rPr lang="en-US" dirty="0" smtClean="0"/>
              <a:t>Types of Operators</a:t>
            </a:r>
            <a:endParaRPr lang="en-US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956300" y="2285999"/>
            <a:ext cx="2217738" cy="1511300"/>
            <a:chOff x="3600" y="1440"/>
            <a:chExt cx="1397" cy="952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rot="-5400000">
              <a:off x="3960" y="1656"/>
              <a:ext cx="720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888" y="1680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888" y="1968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464" y="1776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rot="-5400000">
              <a:off x="4176" y="2208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600" y="148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385D8A"/>
                  </a:solidFill>
                </a:rPr>
                <a:t>A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600" y="1824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385D8A"/>
                  </a:solidFill>
                </a:rPr>
                <a:t>B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800" y="1632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385D8A"/>
                  </a:solidFill>
                </a:rPr>
                <a:t>C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368" y="2159"/>
              <a:ext cx="1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176" y="156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176" y="1824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575300" y="1143000"/>
            <a:ext cx="3288080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spcBef>
                <a:spcPct val="20000"/>
              </a:spcBef>
              <a:buFont typeface="Wingdings" charset="2"/>
              <a:buChar char=""/>
            </a:pPr>
            <a:r>
              <a:rPr lang="en-US" altLang="en-US" sz="2600" dirty="0">
                <a:solidFill>
                  <a:srgbClr val="000000"/>
                </a:solidFill>
              </a:rPr>
              <a:t>  Mixed-level blocks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MUX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911850" y="5103813"/>
            <a:ext cx="2470150" cy="839787"/>
            <a:chOff x="3648" y="2880"/>
            <a:chExt cx="1556" cy="529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224" y="2977"/>
              <a:ext cx="432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4320" y="3073"/>
              <a:ext cx="1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000000"/>
                  </a:solidFill>
                  <a:latin typeface="Times New Roman" pitchFamily="18" charset="0"/>
                </a:rPr>
                <a:t>&lt;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936" y="3073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3936" y="3313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656" y="3169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4992" y="3024"/>
              <a:ext cx="2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385D8A"/>
                  </a:solidFill>
                </a:rPr>
                <a:t>c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3648" y="2880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385D8A"/>
                  </a:solidFill>
                </a:rPr>
                <a:t>A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648" y="3169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385D8A"/>
                  </a:solidFill>
                </a:rPr>
                <a:t>B</a:t>
              </a:r>
            </a:p>
          </p:txBody>
        </p:sp>
      </p:grp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5583238" y="3886200"/>
            <a:ext cx="2874962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</a:rPr>
              <a:t> comparators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</a:rPr>
              <a:t> shifters, </a:t>
            </a:r>
            <a:r>
              <a:rPr lang="en-US" altLang="en-US" sz="2000" dirty="0" err="1">
                <a:solidFill>
                  <a:srgbClr val="000000"/>
                </a:solidFill>
              </a:rPr>
              <a:t>etc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2711450" y="5030791"/>
            <a:ext cx="2012950" cy="763588"/>
            <a:chOff x="576" y="3312"/>
            <a:chExt cx="1268" cy="481"/>
          </a:xfrm>
        </p:grpSpPr>
        <p:sp>
          <p:nvSpPr>
            <p:cNvPr id="31" name="Arc 31"/>
            <p:cNvSpPr>
              <a:spLocks/>
            </p:cNvSpPr>
            <p:nvPr/>
          </p:nvSpPr>
          <p:spPr bwMode="auto">
            <a:xfrm>
              <a:off x="1104" y="3409"/>
              <a:ext cx="28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Arc 32"/>
            <p:cNvSpPr>
              <a:spLocks/>
            </p:cNvSpPr>
            <p:nvPr/>
          </p:nvSpPr>
          <p:spPr bwMode="auto">
            <a:xfrm flipV="1">
              <a:off x="1104" y="3601"/>
              <a:ext cx="28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1104" y="3409"/>
              <a:ext cx="0" cy="3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816" y="3505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816" y="3697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1392" y="3601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576" y="3312"/>
              <a:ext cx="2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 dirty="0">
                  <a:solidFill>
                    <a:srgbClr val="385D8A"/>
                  </a:solidFill>
                </a:rPr>
                <a:t>a</a:t>
              </a: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576" y="3552"/>
              <a:ext cx="2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385D8A"/>
                  </a:solidFill>
                </a:rPr>
                <a:t>b</a:t>
              </a:r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1632" y="3457"/>
              <a:ext cx="2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385D8A"/>
                  </a:solidFill>
                </a:rPr>
                <a:t>c</a:t>
              </a:r>
            </a:p>
          </p:txBody>
        </p:sp>
      </p:grp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228600" y="4073525"/>
            <a:ext cx="4724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 typeface="Wingdings" charset="2"/>
              <a:buChar char=""/>
            </a:pPr>
            <a:r>
              <a:rPr lang="en-US" altLang="en-US" sz="2600" dirty="0">
                <a:solidFill>
                  <a:srgbClr val="000000"/>
                </a:solidFill>
              </a:rPr>
              <a:t>  Boolean logic </a:t>
            </a:r>
            <a:r>
              <a:rPr lang="en-US" altLang="en-US" dirty="0" smtClean="0">
                <a:solidFill>
                  <a:srgbClr val="000000"/>
                </a:solidFill>
              </a:rPr>
              <a:t>(bit</a:t>
            </a:r>
            <a:r>
              <a:rPr lang="en-US" altLang="en-US" dirty="0">
                <a:solidFill>
                  <a:srgbClr val="000000"/>
                </a:solidFill>
              </a:rPr>
              <a:t>-level)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logic gates</a:t>
            </a:r>
          </a:p>
        </p:txBody>
      </p: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2819400" y="2513013"/>
            <a:ext cx="2217738" cy="992187"/>
            <a:chOff x="1536" y="2303"/>
            <a:chExt cx="1397" cy="625"/>
          </a:xfrm>
        </p:grpSpPr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2016" y="2400"/>
              <a:ext cx="624" cy="52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2160" y="2400"/>
              <a:ext cx="5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>
                  <a:solidFill>
                    <a:srgbClr val="000000"/>
                  </a:solidFill>
                </a:rPr>
                <a:t>+ --</a:t>
              </a:r>
            </a:p>
            <a:p>
              <a:r>
                <a:rPr lang="en-US" altLang="en-US" dirty="0">
                  <a:solidFill>
                    <a:srgbClr val="000000"/>
                  </a:solidFill>
                </a:rPr>
                <a:t>*  /</a:t>
              </a: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1776" y="2544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2640" y="2688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1776" y="2784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>
              <a:off x="1536" y="2303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385D8A"/>
                  </a:solidFill>
                </a:rPr>
                <a:t>A</a:t>
              </a:r>
            </a:p>
          </p:txBody>
        </p:sp>
        <p:sp>
          <p:nvSpPr>
            <p:cNvPr id="48" name="Text Box 49"/>
            <p:cNvSpPr txBox="1">
              <a:spLocks noChangeArrowheads="1"/>
            </p:cNvSpPr>
            <p:nvPr/>
          </p:nvSpPr>
          <p:spPr bwMode="auto">
            <a:xfrm>
              <a:off x="1536" y="2688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385D8A"/>
                  </a:solidFill>
                </a:rPr>
                <a:t>B</a:t>
              </a:r>
            </a:p>
          </p:txBody>
        </p:sp>
        <p:sp>
          <p:nvSpPr>
            <p:cNvPr id="49" name="Text Box 50"/>
            <p:cNvSpPr txBox="1">
              <a:spLocks noChangeArrowheads="1"/>
            </p:cNvSpPr>
            <p:nvPr/>
          </p:nvSpPr>
          <p:spPr bwMode="auto">
            <a:xfrm>
              <a:off x="2736" y="2399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385D8A"/>
                  </a:solidFill>
                </a:rPr>
                <a:t>C</a:t>
              </a:r>
            </a:p>
          </p:txBody>
        </p:sp>
      </p:grp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152400" y="1219200"/>
            <a:ext cx="5029200" cy="154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"/>
            </a:pPr>
            <a:r>
              <a:rPr lang="en-US" altLang="en-US" sz="2600" dirty="0">
                <a:solidFill>
                  <a:srgbClr val="000000"/>
                </a:solidFill>
              </a:rPr>
              <a:t> Arithmetic blocks </a:t>
            </a:r>
          </a:p>
          <a:p>
            <a:pPr lvl="1">
              <a:lnSpc>
                <a:spcPct val="40000"/>
              </a:lnSpc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(symbolic, word-level operators)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</a:rPr>
              <a:t> ADD, SUB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</a:rPr>
              <a:t>MULT</a:t>
            </a:r>
            <a:r>
              <a:rPr lang="en-US" altLang="en-US" sz="2000" dirty="0">
                <a:solidFill>
                  <a:srgbClr val="000000"/>
                </a:solidFill>
              </a:rPr>
              <a:t>, DIV</a:t>
            </a: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>
            <a:off x="5410200" y="11430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228600" y="37338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ICCD 2015 - Tutorial</a:t>
            </a:r>
            <a:endParaRPr lang="en-US" dirty="0"/>
          </a:p>
        </p:txBody>
      </p:sp>
      <p:sp>
        <p:nvSpPr>
          <p:cNvPr id="5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Linear arithmetic: SMT and ILP </a:t>
            </a:r>
            <a:endParaRPr lang="en-US" dirty="0"/>
          </a:p>
        </p:txBody>
      </p:sp>
      <p:sp>
        <p:nvSpPr>
          <p:cNvPr id="5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74969CD-7246-41F0-B554-CD5FD022FE5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5900"/>
            <a:ext cx="8521700" cy="69850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rgbClr val="840C22"/>
                </a:solidFill>
                <a:latin typeface="Arial"/>
                <a:ea typeface="WenQuanYi Micro Hei"/>
              </a:rPr>
              <a:t>Modeling Arithmetic </a:t>
            </a:r>
            <a:r>
              <a:rPr lang="en-US" altLang="en-US" sz="3600" dirty="0" err="1">
                <a:solidFill>
                  <a:srgbClr val="840C22"/>
                </a:solidFill>
                <a:latin typeface="Arial"/>
                <a:ea typeface="WenQuanYi Micro Hei"/>
              </a:rPr>
              <a:t>Datapaths</a:t>
            </a:r>
            <a:endParaRPr lang="en-US" altLang="en-US" sz="3600" dirty="0">
              <a:solidFill>
                <a:srgbClr val="840C22"/>
              </a:solidFill>
              <a:latin typeface="Arial"/>
              <a:ea typeface="WenQuanYi Micro Hei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4876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Map entire design to CNF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>
                <a:solidFill>
                  <a:srgbClr val="0070C0"/>
                </a:solidFill>
              </a:rPr>
              <a:t>miniSAT</a:t>
            </a:r>
            <a:r>
              <a:rPr lang="en-US" altLang="en-US" sz="2400" dirty="0" smtClean="0">
                <a:solidFill>
                  <a:srgbClr val="0070C0"/>
                </a:solidFill>
              </a:rPr>
              <a:t>, GRASP, </a:t>
            </a:r>
            <a:r>
              <a:rPr lang="en-US" altLang="en-US" sz="2400" dirty="0" err="1" smtClean="0">
                <a:solidFill>
                  <a:srgbClr val="0070C0"/>
                </a:solidFill>
              </a:rPr>
              <a:t>zCHAFF</a:t>
            </a:r>
            <a:r>
              <a:rPr lang="en-US" altLang="en-US" sz="2400" dirty="0" smtClean="0"/>
              <a:t>,…)</a:t>
            </a:r>
            <a:endParaRPr lang="en-US" altLang="en-US" sz="2400" dirty="0"/>
          </a:p>
          <a:p>
            <a:pPr lvl="1"/>
            <a:r>
              <a:rPr lang="en-US" altLang="en-US" sz="2000" dirty="0"/>
              <a:t>Any generic CNF-based solver can be used</a:t>
            </a:r>
          </a:p>
          <a:p>
            <a:pPr lvl="1"/>
            <a:r>
              <a:rPr lang="en-US" altLang="en-US" sz="2000" dirty="0"/>
              <a:t>Representation is </a:t>
            </a:r>
            <a:r>
              <a:rPr lang="en-US" altLang="en-US" sz="2000" dirty="0" smtClean="0"/>
              <a:t>large, </a:t>
            </a:r>
            <a:r>
              <a:rPr lang="en-US" altLang="en-US" sz="2000" dirty="0"/>
              <a:t>structural information is lost</a:t>
            </a:r>
          </a:p>
          <a:p>
            <a:r>
              <a:rPr lang="en-US" altLang="en-US" sz="2400" dirty="0" smtClean="0"/>
              <a:t>Map </a:t>
            </a:r>
            <a:r>
              <a:rPr lang="en-US" altLang="en-US" sz="2400" dirty="0"/>
              <a:t>Boolean logic onto CNF, arithmetic operators onto linear equations (</a:t>
            </a:r>
            <a:r>
              <a:rPr lang="en-US" altLang="en-US" sz="2400" dirty="0">
                <a:solidFill>
                  <a:srgbClr val="0070C0"/>
                </a:solidFill>
              </a:rPr>
              <a:t>HSAT</a:t>
            </a:r>
            <a:r>
              <a:rPr lang="en-US" altLang="en-US" sz="2400" dirty="0"/>
              <a:t>)</a:t>
            </a:r>
          </a:p>
          <a:p>
            <a:pPr lvl="1"/>
            <a:r>
              <a:rPr lang="en-US" altLang="en-US" sz="2000" dirty="0" smtClean="0"/>
              <a:t>Inconsistent </a:t>
            </a:r>
            <a:r>
              <a:rPr lang="en-US" altLang="en-US" sz="2000" dirty="0"/>
              <a:t>domains, explicit backtracking </a:t>
            </a:r>
            <a:r>
              <a:rPr lang="en-US" altLang="en-US" sz="2000" dirty="0" smtClean="0"/>
              <a:t>needed</a:t>
            </a:r>
          </a:p>
          <a:p>
            <a:r>
              <a:rPr lang="en-US" altLang="en-US" sz="2400" dirty="0" smtClean="0"/>
              <a:t>Represent  </a:t>
            </a:r>
            <a:r>
              <a:rPr lang="en-US" altLang="en-US" sz="2400" dirty="0"/>
              <a:t>both domains in a unified format </a:t>
            </a:r>
            <a:r>
              <a:rPr lang="en-US" altLang="en-US" sz="2400" dirty="0" smtClean="0"/>
              <a:t>(</a:t>
            </a:r>
            <a:r>
              <a:rPr lang="en-US" altLang="en-US" sz="2400" dirty="0" smtClean="0">
                <a:solidFill>
                  <a:srgbClr val="0070C0"/>
                </a:solidFill>
              </a:rPr>
              <a:t>LPSAT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pPr lvl="1"/>
            <a:r>
              <a:rPr lang="en-US" altLang="en-US" sz="2000" dirty="0"/>
              <a:t>Solve Mixed Integer Linear Program (MILP)</a:t>
            </a:r>
          </a:p>
          <a:p>
            <a:pPr lvl="1"/>
            <a:r>
              <a:rPr lang="en-US" altLang="en-US" sz="2000" dirty="0" smtClean="0"/>
              <a:t>Scalable </a:t>
            </a:r>
            <a:r>
              <a:rPr lang="en-US" altLang="en-US" sz="2000" dirty="0"/>
              <a:t>with design </a:t>
            </a:r>
            <a:r>
              <a:rPr lang="en-US" altLang="en-US" sz="2000" dirty="0" smtClean="0"/>
              <a:t>size</a:t>
            </a:r>
          </a:p>
          <a:p>
            <a:pPr lvl="1"/>
            <a:r>
              <a:rPr lang="en-US" altLang="en-US" sz="2000" dirty="0" smtClean="0"/>
              <a:t>Constraint </a:t>
            </a:r>
            <a:r>
              <a:rPr lang="en-US" altLang="en-US" sz="2000" dirty="0"/>
              <a:t>propagation </a:t>
            </a:r>
            <a:r>
              <a:rPr lang="en-US" altLang="en-US" sz="2000" i="1" dirty="0"/>
              <a:t>implicitly</a:t>
            </a:r>
            <a:r>
              <a:rPr lang="en-US" altLang="en-US" sz="2000" dirty="0"/>
              <a:t> passed to MILP solver</a:t>
            </a:r>
          </a:p>
          <a:p>
            <a:r>
              <a:rPr lang="en-US" altLang="en-US" sz="2400" dirty="0"/>
              <a:t>First, assume infinite precision 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No </a:t>
            </a:r>
            <a:r>
              <a:rPr lang="en-US" altLang="en-US" sz="2000" dirty="0"/>
              <a:t>overflows, arbitrarily large bit-width</a:t>
            </a:r>
          </a:p>
          <a:p>
            <a:r>
              <a:rPr lang="en-US" altLang="en-US" sz="2400" dirty="0"/>
              <a:t>ATPG is also used</a:t>
            </a:r>
          </a:p>
          <a:p>
            <a:endParaRPr lang="en-US" alt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ICCD 2015 - Tutorial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Linear arithmetic: SMT and ILP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rgbClr val="840C22"/>
                </a:solidFill>
                <a:latin typeface="Arial"/>
                <a:ea typeface="WenQuanYi Micro Hei"/>
              </a:rPr>
              <a:t>Arithmetic </a:t>
            </a:r>
            <a:r>
              <a:rPr lang="en-US" altLang="en-US" sz="4000" dirty="0">
                <a:solidFill>
                  <a:srgbClr val="840C22"/>
                </a:solidFill>
                <a:latin typeface="Arial"/>
                <a:ea typeface="WenQuanYi Micro Hei"/>
              </a:rPr>
              <a:t>and Mixed Operators</a:t>
            </a:r>
          </a:p>
        </p:txBody>
      </p:sp>
      <p:grpSp>
        <p:nvGrpSpPr>
          <p:cNvPr id="35" name="Group 5"/>
          <p:cNvGrpSpPr>
            <a:grpSpLocks/>
          </p:cNvGrpSpPr>
          <p:nvPr/>
        </p:nvGrpSpPr>
        <p:grpSpPr bwMode="auto">
          <a:xfrm>
            <a:off x="5518151" y="1752600"/>
            <a:ext cx="2192338" cy="820738"/>
            <a:chOff x="3696" y="3150"/>
            <a:chExt cx="1381" cy="517"/>
          </a:xfrm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4211" y="3209"/>
              <a:ext cx="387" cy="3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4320" y="3264"/>
              <a:ext cx="22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&lt;</a:t>
              </a: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3954" y="3297"/>
              <a:ext cx="25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3954" y="3516"/>
              <a:ext cx="25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4598" y="3385"/>
              <a:ext cx="25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4898" y="3282"/>
              <a:ext cx="17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solidFill>
                    <a:srgbClr val="385D8A"/>
                  </a:solidFill>
                </a:rPr>
                <a:t>s</a:t>
              </a: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3696" y="3150"/>
              <a:ext cx="2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 dirty="0">
                  <a:solidFill>
                    <a:srgbClr val="385D8A"/>
                  </a:solidFill>
                </a:rPr>
                <a:t>D</a:t>
              </a: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3696" y="3415"/>
              <a:ext cx="1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solidFill>
                    <a:srgbClr val="385D8A"/>
                  </a:solidFill>
                </a:rPr>
                <a:t>E</a:t>
              </a:r>
            </a:p>
          </p:txBody>
        </p:sp>
      </p:grp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2133600" y="4191000"/>
            <a:ext cx="2063750" cy="1314450"/>
            <a:chOff x="3504" y="2448"/>
            <a:chExt cx="1300" cy="828"/>
          </a:xfrm>
        </p:grpSpPr>
        <p:sp>
          <p:nvSpPr>
            <p:cNvPr id="45" name="AutoShape 16"/>
            <p:cNvSpPr>
              <a:spLocks noChangeArrowheads="1"/>
            </p:cNvSpPr>
            <p:nvPr/>
          </p:nvSpPr>
          <p:spPr bwMode="auto">
            <a:xfrm rot="-5400000">
              <a:off x="3877" y="2607"/>
              <a:ext cx="583" cy="26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3770" y="2642"/>
              <a:ext cx="26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3770" y="2876"/>
              <a:ext cx="26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48" name="Line 19"/>
            <p:cNvSpPr>
              <a:spLocks noChangeShapeType="1"/>
            </p:cNvSpPr>
            <p:nvPr/>
          </p:nvSpPr>
          <p:spPr bwMode="auto">
            <a:xfrm>
              <a:off x="4302" y="2720"/>
              <a:ext cx="26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49" name="Line 20"/>
            <p:cNvSpPr>
              <a:spLocks noChangeShapeType="1"/>
            </p:cNvSpPr>
            <p:nvPr/>
          </p:nvSpPr>
          <p:spPr bwMode="auto">
            <a:xfrm rot="-5400000">
              <a:off x="4052" y="3071"/>
              <a:ext cx="23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3504" y="2496"/>
              <a:ext cx="2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3504" y="2736"/>
              <a:ext cx="19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52" name="Text Box 23"/>
            <p:cNvSpPr txBox="1">
              <a:spLocks noChangeArrowheads="1"/>
            </p:cNvSpPr>
            <p:nvPr/>
          </p:nvSpPr>
          <p:spPr bwMode="auto">
            <a:xfrm>
              <a:off x="4612" y="2633"/>
              <a:ext cx="1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solidFill>
                    <a:srgbClr val="000000"/>
                  </a:solidFill>
                </a:rPr>
                <a:t>Z</a:t>
              </a:r>
            </a:p>
          </p:txBody>
        </p:sp>
        <p:sp>
          <p:nvSpPr>
            <p:cNvPr id="53" name="Text Box 24"/>
            <p:cNvSpPr txBox="1">
              <a:spLocks noChangeArrowheads="1"/>
            </p:cNvSpPr>
            <p:nvPr/>
          </p:nvSpPr>
          <p:spPr bwMode="auto">
            <a:xfrm>
              <a:off x="4172" y="3024"/>
              <a:ext cx="1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54" name="Text Box 25"/>
            <p:cNvSpPr txBox="1">
              <a:spLocks noChangeArrowheads="1"/>
            </p:cNvSpPr>
            <p:nvPr/>
          </p:nvSpPr>
          <p:spPr bwMode="auto">
            <a:xfrm>
              <a:off x="4036" y="254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i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5" name="Text Box 26"/>
            <p:cNvSpPr txBox="1">
              <a:spLocks noChangeArrowheads="1"/>
            </p:cNvSpPr>
            <p:nvPr/>
          </p:nvSpPr>
          <p:spPr bwMode="auto">
            <a:xfrm>
              <a:off x="4036" y="2736"/>
              <a:ext cx="1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i="1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56" name="Group 29"/>
          <p:cNvGrpSpPr>
            <a:grpSpLocks/>
          </p:cNvGrpSpPr>
          <p:nvPr/>
        </p:nvGrpSpPr>
        <p:grpSpPr bwMode="auto">
          <a:xfrm>
            <a:off x="1066800" y="2057400"/>
            <a:ext cx="2162175" cy="822325"/>
            <a:chOff x="3264" y="1008"/>
            <a:chExt cx="1362" cy="518"/>
          </a:xfrm>
        </p:grpSpPr>
        <p:sp>
          <p:nvSpPr>
            <p:cNvPr id="57" name="Rectangle 30"/>
            <p:cNvSpPr>
              <a:spLocks noChangeArrowheads="1"/>
            </p:cNvSpPr>
            <p:nvPr/>
          </p:nvSpPr>
          <p:spPr bwMode="auto">
            <a:xfrm>
              <a:off x="3660" y="1084"/>
              <a:ext cx="514" cy="41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3778" y="1084"/>
              <a:ext cx="43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i="1">
                  <a:solidFill>
                    <a:srgbClr val="000000"/>
                  </a:solidFill>
                </a:rPr>
                <a:t>+ --</a:t>
              </a:r>
            </a:p>
            <a:p>
              <a:r>
                <a:rPr lang="en-US" altLang="en-US" sz="2000" i="1">
                  <a:solidFill>
                    <a:srgbClr val="000000"/>
                  </a:solidFill>
                </a:rPr>
                <a:t>*  /</a:t>
              </a:r>
            </a:p>
          </p:txBody>
        </p:sp>
        <p:sp>
          <p:nvSpPr>
            <p:cNvPr id="59" name="Line 32"/>
            <p:cNvSpPr>
              <a:spLocks noChangeShapeType="1"/>
            </p:cNvSpPr>
            <p:nvPr/>
          </p:nvSpPr>
          <p:spPr bwMode="auto">
            <a:xfrm>
              <a:off x="3462" y="1197"/>
              <a:ext cx="1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60" name="Line 33"/>
            <p:cNvSpPr>
              <a:spLocks noChangeShapeType="1"/>
            </p:cNvSpPr>
            <p:nvPr/>
          </p:nvSpPr>
          <p:spPr bwMode="auto">
            <a:xfrm>
              <a:off x="4174" y="1311"/>
              <a:ext cx="1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61" name="Line 34"/>
            <p:cNvSpPr>
              <a:spLocks noChangeShapeType="1"/>
            </p:cNvSpPr>
            <p:nvPr/>
          </p:nvSpPr>
          <p:spPr bwMode="auto">
            <a:xfrm>
              <a:off x="3462" y="1386"/>
              <a:ext cx="1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62" name="Text Box 35"/>
            <p:cNvSpPr txBox="1">
              <a:spLocks noChangeArrowheads="1"/>
            </p:cNvSpPr>
            <p:nvPr/>
          </p:nvSpPr>
          <p:spPr bwMode="auto">
            <a:xfrm>
              <a:off x="3264" y="1008"/>
              <a:ext cx="2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 dirty="0">
                  <a:solidFill>
                    <a:srgbClr val="385D8A"/>
                  </a:solidFill>
                </a:rPr>
                <a:t>A</a:t>
              </a:r>
            </a:p>
          </p:txBody>
        </p:sp>
        <p:sp>
          <p:nvSpPr>
            <p:cNvPr id="63" name="Text Box 36"/>
            <p:cNvSpPr txBox="1">
              <a:spLocks noChangeArrowheads="1"/>
            </p:cNvSpPr>
            <p:nvPr/>
          </p:nvSpPr>
          <p:spPr bwMode="auto">
            <a:xfrm>
              <a:off x="3264" y="1248"/>
              <a:ext cx="20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 dirty="0">
                  <a:solidFill>
                    <a:srgbClr val="385D8A"/>
                  </a:solidFill>
                </a:rPr>
                <a:t>B</a:t>
              </a:r>
            </a:p>
          </p:txBody>
        </p:sp>
        <p:sp>
          <p:nvSpPr>
            <p:cNvPr id="64" name="Text Box 37"/>
            <p:cNvSpPr txBox="1">
              <a:spLocks noChangeArrowheads="1"/>
            </p:cNvSpPr>
            <p:nvPr/>
          </p:nvSpPr>
          <p:spPr bwMode="auto">
            <a:xfrm>
              <a:off x="4424" y="1152"/>
              <a:ext cx="2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solidFill>
                    <a:srgbClr val="385D8A"/>
                  </a:solidFill>
                </a:rPr>
                <a:t>C</a:t>
              </a:r>
            </a:p>
          </p:txBody>
        </p:sp>
      </p:grp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1536700" y="3124200"/>
            <a:ext cx="1384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i="1" dirty="0">
                <a:solidFill>
                  <a:srgbClr val="000000"/>
                </a:solidFill>
              </a:rPr>
              <a:t>C =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</a:rPr>
              <a:t>A + 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B</a:t>
            </a:r>
          </a:p>
          <a:p>
            <a:r>
              <a:rPr lang="en-US" altLang="en-US" sz="2000" i="1" dirty="0" smtClean="0">
                <a:solidFill>
                  <a:srgbClr val="000000"/>
                </a:solidFill>
              </a:rPr>
              <a:t>A, B  </a:t>
            </a:r>
            <a:r>
              <a:rPr lang="en-US" altLang="en-US" sz="2000" i="1" dirty="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altLang="en-US" sz="2000" i="1" dirty="0">
                <a:solidFill>
                  <a:srgbClr val="000000"/>
                </a:solidFill>
              </a:rPr>
              <a:t> 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 2</a:t>
            </a:r>
            <a:r>
              <a:rPr lang="en-US" altLang="en-US" sz="2000" i="1" baseline="30000" dirty="0" smtClean="0">
                <a:solidFill>
                  <a:srgbClr val="000000"/>
                </a:solidFill>
              </a:rPr>
              <a:t>n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-1</a:t>
            </a:r>
            <a:endParaRPr lang="en-US" altLang="en-US" sz="2000" i="1" dirty="0">
              <a:solidFill>
                <a:srgbClr val="000000"/>
              </a:solidFill>
            </a:endParaRPr>
          </a:p>
        </p:txBody>
      </p:sp>
      <p:grpSp>
        <p:nvGrpSpPr>
          <p:cNvPr id="66" name="Group 41"/>
          <p:cNvGrpSpPr>
            <a:grpSpLocks/>
          </p:cNvGrpSpPr>
          <p:nvPr/>
        </p:nvGrpSpPr>
        <p:grpSpPr bwMode="auto">
          <a:xfrm>
            <a:off x="4495800" y="4191002"/>
            <a:ext cx="2514600" cy="1784351"/>
            <a:chOff x="2832" y="2640"/>
            <a:chExt cx="1584" cy="1124"/>
          </a:xfrm>
        </p:grpSpPr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2976" y="2640"/>
              <a:ext cx="1440" cy="1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i="1" dirty="0">
                  <a:solidFill>
                    <a:srgbClr val="000000"/>
                  </a:solidFill>
                </a:rPr>
                <a:t>Z – X – L (1-s) </a:t>
              </a:r>
              <a:r>
                <a:rPr lang="en-US" altLang="en-US" sz="2000" i="1" dirty="0">
                  <a:solidFill>
                    <a:srgbClr val="000000"/>
                  </a:solidFill>
                  <a:sym typeface="Symbol" pitchFamily="18" charset="2"/>
                </a:rPr>
                <a:t></a:t>
              </a:r>
              <a:r>
                <a:rPr lang="en-US" altLang="en-US" sz="2000" i="1" dirty="0">
                  <a:solidFill>
                    <a:srgbClr val="000000"/>
                  </a:solidFill>
                </a:rPr>
                <a:t> 0 </a:t>
              </a:r>
              <a:endParaRPr lang="en-US" altLang="en-US" sz="2000" i="1" dirty="0" smtClean="0">
                <a:solidFill>
                  <a:srgbClr val="000000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sz="2000" i="1" dirty="0" smtClean="0">
                  <a:solidFill>
                    <a:srgbClr val="000000"/>
                  </a:solidFill>
                </a:rPr>
                <a:t>X </a:t>
              </a:r>
              <a:r>
                <a:rPr lang="en-US" altLang="en-US" sz="2000" i="1" dirty="0">
                  <a:solidFill>
                    <a:srgbClr val="000000"/>
                  </a:solidFill>
                </a:rPr>
                <a:t>– Z – L (1-s) </a:t>
              </a:r>
              <a:r>
                <a:rPr lang="en-US" altLang="en-US" sz="2000" i="1" dirty="0">
                  <a:solidFill>
                    <a:srgbClr val="000000"/>
                  </a:solidFill>
                  <a:sym typeface="Symbol" pitchFamily="18" charset="2"/>
                </a:rPr>
                <a:t></a:t>
              </a:r>
              <a:r>
                <a:rPr lang="en-US" altLang="en-US" sz="2000" i="1" dirty="0">
                  <a:solidFill>
                    <a:srgbClr val="000000"/>
                  </a:solidFill>
                </a:rPr>
                <a:t> 0 </a:t>
              </a:r>
              <a:endParaRPr lang="en-US" altLang="en-US" sz="2000" i="1" dirty="0" smtClean="0">
                <a:solidFill>
                  <a:srgbClr val="000000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sz="2000" i="1" dirty="0" smtClean="0">
                  <a:solidFill>
                    <a:srgbClr val="000000"/>
                  </a:solidFill>
                </a:rPr>
                <a:t>Z </a:t>
              </a:r>
              <a:r>
                <a:rPr lang="en-US" altLang="en-US" sz="2000" i="1" dirty="0">
                  <a:solidFill>
                    <a:srgbClr val="000000"/>
                  </a:solidFill>
                </a:rPr>
                <a:t>– Y – L s </a:t>
              </a:r>
              <a:r>
                <a:rPr lang="en-US" altLang="en-US" sz="2000" i="1" dirty="0">
                  <a:solidFill>
                    <a:srgbClr val="000000"/>
                  </a:solidFill>
                  <a:sym typeface="Symbol" pitchFamily="18" charset="2"/>
                </a:rPr>
                <a:t></a:t>
              </a:r>
              <a:r>
                <a:rPr lang="en-US" altLang="en-US" sz="2000" i="1" dirty="0">
                  <a:solidFill>
                    <a:srgbClr val="000000"/>
                  </a:solidFill>
                </a:rPr>
                <a:t> 0     </a:t>
              </a:r>
              <a:endParaRPr lang="en-US" altLang="en-US" sz="2000" i="1" dirty="0" smtClean="0">
                <a:solidFill>
                  <a:srgbClr val="000000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sz="2000" i="1" dirty="0" smtClean="0">
                  <a:solidFill>
                    <a:srgbClr val="000000"/>
                  </a:solidFill>
                </a:rPr>
                <a:t>Y </a:t>
              </a:r>
              <a:r>
                <a:rPr lang="en-US" altLang="en-US" sz="2000" i="1" dirty="0">
                  <a:solidFill>
                    <a:srgbClr val="000000"/>
                  </a:solidFill>
                </a:rPr>
                <a:t>– Z – L s </a:t>
              </a:r>
              <a:r>
                <a:rPr lang="en-US" altLang="en-US" sz="2000" i="1" dirty="0">
                  <a:solidFill>
                    <a:srgbClr val="000000"/>
                  </a:solidFill>
                  <a:sym typeface="Symbol" pitchFamily="18" charset="2"/>
                </a:rPr>
                <a:t></a:t>
              </a:r>
              <a:r>
                <a:rPr lang="en-US" altLang="en-US" sz="2000" i="1" dirty="0">
                  <a:solidFill>
                    <a:srgbClr val="000000"/>
                  </a:solidFill>
                </a:rPr>
                <a:t> 0</a:t>
              </a:r>
            </a:p>
          </p:txBody>
        </p:sp>
        <p:sp>
          <p:nvSpPr>
            <p:cNvPr id="68" name="AutoShape 39"/>
            <p:cNvSpPr>
              <a:spLocks/>
            </p:cNvSpPr>
            <p:nvPr/>
          </p:nvSpPr>
          <p:spPr bwMode="auto">
            <a:xfrm>
              <a:off x="2832" y="2640"/>
              <a:ext cx="96" cy="112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9" name="Group 42"/>
          <p:cNvGrpSpPr>
            <a:grpSpLocks/>
          </p:cNvGrpSpPr>
          <p:nvPr/>
        </p:nvGrpSpPr>
        <p:grpSpPr bwMode="auto">
          <a:xfrm>
            <a:off x="1371600" y="2819403"/>
            <a:ext cx="6324600" cy="1089026"/>
            <a:chOff x="864" y="2016"/>
            <a:chExt cx="3984" cy="686"/>
          </a:xfrm>
        </p:grpSpPr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3360" y="2016"/>
              <a:ext cx="1488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i="1" dirty="0">
                  <a:solidFill>
                    <a:srgbClr val="000000"/>
                  </a:solidFill>
                </a:rPr>
                <a:t>D - E  - L (1-s) &lt; 0 </a:t>
              </a:r>
              <a:endParaRPr lang="en-US" altLang="en-US" sz="2000" i="1" dirty="0" smtClean="0">
                <a:solidFill>
                  <a:srgbClr val="000000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sz="2000" i="1" dirty="0" smtClean="0">
                  <a:solidFill>
                    <a:srgbClr val="000000"/>
                  </a:solidFill>
                </a:rPr>
                <a:t>D </a:t>
              </a:r>
              <a:r>
                <a:rPr lang="en-US" altLang="en-US" sz="2000" i="1" dirty="0">
                  <a:solidFill>
                    <a:srgbClr val="000000"/>
                  </a:solidFill>
                </a:rPr>
                <a:t>- E + L s </a:t>
              </a:r>
              <a:r>
                <a:rPr lang="en-US" altLang="en-US" sz="2000" i="1" dirty="0">
                  <a:solidFill>
                    <a:srgbClr val="000000"/>
                  </a:solidFill>
                  <a:sym typeface="Symbol" pitchFamily="18" charset="2"/>
                </a:rPr>
                <a:t></a:t>
              </a:r>
              <a:r>
                <a:rPr lang="en-US" altLang="en-US" sz="2000" i="1" dirty="0">
                  <a:solidFill>
                    <a:srgbClr val="000000"/>
                  </a:solidFill>
                </a:rPr>
                <a:t> 0</a:t>
              </a:r>
            </a:p>
          </p:txBody>
        </p:sp>
        <p:sp>
          <p:nvSpPr>
            <p:cNvPr id="71" name="AutoShape 40"/>
            <p:cNvSpPr>
              <a:spLocks/>
            </p:cNvSpPr>
            <p:nvPr/>
          </p:nvSpPr>
          <p:spPr bwMode="auto">
            <a:xfrm>
              <a:off x="3216" y="2016"/>
              <a:ext cx="96" cy="543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AutoShape 40"/>
            <p:cNvSpPr>
              <a:spLocks/>
            </p:cNvSpPr>
            <p:nvPr/>
          </p:nvSpPr>
          <p:spPr bwMode="auto">
            <a:xfrm>
              <a:off x="864" y="2159"/>
              <a:ext cx="96" cy="543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400764" y="3124200"/>
            <a:ext cx="1438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i="1" dirty="0" smtClean="0">
                <a:solidFill>
                  <a:srgbClr val="000000"/>
                </a:solidFill>
              </a:rPr>
              <a:t>D, E  </a:t>
            </a:r>
            <a:r>
              <a:rPr lang="en-US" altLang="en-US" sz="2000" i="1" dirty="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altLang="en-US" sz="2000" i="1" dirty="0">
                <a:solidFill>
                  <a:srgbClr val="000000"/>
                </a:solidFill>
              </a:rPr>
              <a:t>  2</a:t>
            </a:r>
            <a:r>
              <a:rPr lang="en-US" altLang="en-US" sz="2000" i="1" baseline="30000" dirty="0">
                <a:solidFill>
                  <a:srgbClr val="000000"/>
                </a:solidFill>
              </a:rPr>
              <a:t>n</a:t>
            </a:r>
            <a:r>
              <a:rPr lang="en-US" altLang="en-US" sz="2000" i="1" dirty="0">
                <a:solidFill>
                  <a:srgbClr val="000000"/>
                </a:solidFill>
              </a:rPr>
              <a:t>-1</a:t>
            </a:r>
          </a:p>
          <a:p>
            <a:endParaRPr lang="en-US" altLang="en-US" sz="2000" i="1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47854" y="5619690"/>
            <a:ext cx="1362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i="1" dirty="0">
                <a:solidFill>
                  <a:srgbClr val="000000"/>
                </a:solidFill>
              </a:rPr>
              <a:t>X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altLang="en-US" sz="2000" i="1" dirty="0">
                <a:solidFill>
                  <a:srgbClr val="000000"/>
                </a:solidFill>
              </a:rPr>
              <a:t>Y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  </a:t>
            </a:r>
            <a:r>
              <a:rPr lang="en-US" altLang="en-US" sz="2000" i="1" dirty="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altLang="en-US" sz="2000" i="1" dirty="0">
                <a:solidFill>
                  <a:srgbClr val="000000"/>
                </a:solidFill>
              </a:rPr>
              <a:t>  2</a:t>
            </a:r>
            <a:r>
              <a:rPr lang="en-US" altLang="en-US" sz="2000" i="1" baseline="30000" dirty="0">
                <a:solidFill>
                  <a:srgbClr val="000000"/>
                </a:solidFill>
              </a:rPr>
              <a:t>n</a:t>
            </a:r>
            <a:r>
              <a:rPr lang="en-US" altLang="en-US" sz="2000" i="1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712110" y="2307401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i="1" dirty="0" smtClean="0">
                <a:solidFill>
                  <a:srgbClr val="000000"/>
                </a:solidFill>
              </a:rPr>
              <a:t>s = {0,1}</a:t>
            </a:r>
            <a:endParaRPr lang="en-US" altLang="en-US" sz="2000" i="1" dirty="0">
              <a:solidFill>
                <a:srgbClr val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019761" y="5578961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i="1" dirty="0" smtClean="0">
                <a:solidFill>
                  <a:srgbClr val="000000"/>
                </a:solidFill>
              </a:rPr>
              <a:t>s = {0,1}</a:t>
            </a:r>
            <a:endParaRPr lang="en-US" altLang="en-US" sz="2000" i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74806" y="4688970"/>
            <a:ext cx="101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 sz="2000" i="1" dirty="0" smtClean="0"/>
              <a:t>L </a:t>
            </a:r>
            <a:r>
              <a:rPr lang="en-US" altLang="en-US" sz="2000" i="1" dirty="0">
                <a:sym typeface="Symbol" pitchFamily="18" charset="2"/>
              </a:rPr>
              <a:t> </a:t>
            </a:r>
            <a:r>
              <a:rPr lang="en-US" altLang="en-US" sz="2000" i="1" dirty="0" smtClean="0">
                <a:sym typeface="Symbol" pitchFamily="18" charset="2"/>
              </a:rPr>
              <a:t>= </a:t>
            </a:r>
            <a:r>
              <a:rPr lang="en-US" altLang="en-US" sz="2000" i="1" dirty="0">
                <a:sym typeface="Symbol" pitchFamily="18" charset="2"/>
              </a:rPr>
              <a:t>2</a:t>
            </a:r>
            <a:r>
              <a:rPr lang="en-US" altLang="en-US" sz="2000" i="1" baseline="30000" dirty="0">
                <a:sym typeface="Symbol" pitchFamily="18" charset="2"/>
              </a:rPr>
              <a:t>n</a:t>
            </a:r>
            <a:r>
              <a:rPr lang="en-US" altLang="en-US" sz="2000" i="1" dirty="0">
                <a:sym typeface="Symbol" pitchFamily="18" charset="2"/>
              </a:rPr>
              <a:t>-1</a:t>
            </a:r>
            <a:endParaRPr lang="en-US" alt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0519" y="1219200"/>
            <a:ext cx="247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= number of bits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Linear arithmetic: SMT and ILP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dirty="0" smtClean="0"/>
              <a:t>Hardware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</a:t>
            </a:r>
            <a:r>
              <a:rPr lang="en-US" dirty="0" smtClean="0"/>
              <a:t>ariety </a:t>
            </a:r>
            <a:r>
              <a:rPr lang="en-US" dirty="0"/>
              <a:t>of </a:t>
            </a:r>
            <a:r>
              <a:rPr lang="en-US" dirty="0" smtClean="0"/>
              <a:t>formal techniques</a:t>
            </a:r>
            <a:endParaRPr lang="en-US" dirty="0"/>
          </a:p>
          <a:p>
            <a:pPr lvl="1"/>
            <a:r>
              <a:rPr lang="en-US" dirty="0"/>
              <a:t>Model checking, property checking</a:t>
            </a:r>
          </a:p>
          <a:p>
            <a:pPr lvl="1"/>
            <a:r>
              <a:rPr lang="en-US" dirty="0" smtClean="0"/>
              <a:t>Equivalence checking</a:t>
            </a:r>
          </a:p>
          <a:p>
            <a:pPr lvl="1"/>
            <a:r>
              <a:rPr lang="en-US" dirty="0" smtClean="0"/>
              <a:t>Theorem proving</a:t>
            </a:r>
          </a:p>
          <a:p>
            <a:r>
              <a:rPr lang="en-US" dirty="0" smtClean="0"/>
              <a:t>Solution methods</a:t>
            </a:r>
            <a:endParaRPr lang="en-US" dirty="0"/>
          </a:p>
          <a:p>
            <a:pPr lvl="1"/>
            <a:r>
              <a:rPr lang="en-US" dirty="0"/>
              <a:t>Canonical diagrams (Boolean, word-level)</a:t>
            </a:r>
          </a:p>
          <a:p>
            <a:pPr lvl="1"/>
            <a:r>
              <a:rPr lang="en-US" dirty="0"/>
              <a:t>SAT (satisfiability) </a:t>
            </a:r>
          </a:p>
          <a:p>
            <a:pPr lvl="1"/>
            <a:r>
              <a:rPr lang="en-US" dirty="0" smtClean="0"/>
              <a:t>SMT </a:t>
            </a:r>
            <a:r>
              <a:rPr lang="en-US" dirty="0"/>
              <a:t>(satisfiability modulo theories)</a:t>
            </a:r>
          </a:p>
          <a:p>
            <a:pPr lvl="1"/>
            <a:r>
              <a:rPr lang="en-US" dirty="0"/>
              <a:t>Integer Linear Programming (ILP) </a:t>
            </a:r>
            <a:r>
              <a:rPr lang="en-US" dirty="0" smtClean="0"/>
              <a:t>methods</a:t>
            </a:r>
            <a:endParaRPr lang="en-US" dirty="0"/>
          </a:p>
          <a:p>
            <a:pPr lvl="1"/>
            <a:r>
              <a:rPr lang="en-US" dirty="0" smtClean="0"/>
              <a:t>Computer </a:t>
            </a:r>
            <a:r>
              <a:rPr lang="en-US" dirty="0"/>
              <a:t>Algebra approach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792162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rgbClr val="840C22"/>
                </a:solidFill>
                <a:latin typeface="Arial"/>
                <a:ea typeface="WenQuanYi Micro Hei"/>
              </a:rPr>
              <a:t>LP: Linearizing the Multiplier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4343400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2400" dirty="0" smtClean="0"/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2400" dirty="0" smtClean="0"/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2400" dirty="0" smtClean="0"/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2400" dirty="0" smtClean="0"/>
          </a:p>
          <a:p>
            <a:pPr>
              <a:spcBef>
                <a:spcPct val="0"/>
              </a:spcBef>
            </a:pPr>
            <a:r>
              <a:rPr lang="en-US" altLang="en-US" sz="2000" dirty="0" smtClean="0"/>
              <a:t>Expand </a:t>
            </a:r>
            <a:r>
              <a:rPr lang="en-US" altLang="en-US" sz="2000" dirty="0"/>
              <a:t>operand A</a:t>
            </a: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70C0"/>
                </a:solidFill>
              </a:rPr>
              <a:t>A = A</a:t>
            </a:r>
            <a:r>
              <a:rPr lang="en-US" altLang="en-US" sz="1800" i="1" baseline="-25000" dirty="0">
                <a:solidFill>
                  <a:srgbClr val="0070C0"/>
                </a:solidFill>
              </a:rPr>
              <a:t>0 </a:t>
            </a:r>
            <a:r>
              <a:rPr lang="en-US" altLang="en-US" sz="1800" i="1" dirty="0">
                <a:solidFill>
                  <a:srgbClr val="0070C0"/>
                </a:solidFill>
              </a:rPr>
              <a:t>+ 2 A</a:t>
            </a:r>
            <a:r>
              <a:rPr lang="en-US" altLang="en-US" sz="1800" i="1" baseline="-25000" dirty="0">
                <a:solidFill>
                  <a:srgbClr val="0070C0"/>
                </a:solidFill>
              </a:rPr>
              <a:t>1</a:t>
            </a:r>
            <a:r>
              <a:rPr lang="en-US" altLang="en-US" sz="1800" i="1" dirty="0">
                <a:solidFill>
                  <a:srgbClr val="0070C0"/>
                </a:solidFill>
              </a:rPr>
              <a:t> + … + 2 </a:t>
            </a:r>
            <a:r>
              <a:rPr lang="en-US" altLang="en-US" sz="1800" i="1" baseline="30000" dirty="0">
                <a:solidFill>
                  <a:srgbClr val="0070C0"/>
                </a:solidFill>
              </a:rPr>
              <a:t>n-1</a:t>
            </a:r>
            <a:r>
              <a:rPr lang="en-US" altLang="en-US" sz="1800" i="1" dirty="0">
                <a:solidFill>
                  <a:srgbClr val="0070C0"/>
                </a:solidFill>
              </a:rPr>
              <a:t> A</a:t>
            </a:r>
            <a:r>
              <a:rPr lang="en-US" altLang="en-US" sz="1800" i="1" baseline="-25000" dirty="0">
                <a:solidFill>
                  <a:srgbClr val="0070C0"/>
                </a:solidFill>
              </a:rPr>
              <a:t>n-1</a:t>
            </a:r>
          </a:p>
          <a:p>
            <a:r>
              <a:rPr lang="en-US" altLang="en-US" sz="2000" dirty="0"/>
              <a:t>Keep operand </a:t>
            </a:r>
            <a:r>
              <a:rPr lang="en-US" altLang="en-US" sz="2000" i="1" dirty="0"/>
              <a:t>B</a:t>
            </a:r>
            <a:r>
              <a:rPr lang="en-US" altLang="en-US" sz="2000" dirty="0"/>
              <a:t> as one variable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Represent result in terms of partial products P</a:t>
            </a:r>
            <a:r>
              <a:rPr lang="en-US" altLang="en-US" sz="2000" baseline="-25000" dirty="0"/>
              <a:t>i</a:t>
            </a:r>
            <a:endParaRPr lang="en-US" altLang="en-US" sz="1800" dirty="0"/>
          </a:p>
          <a:p>
            <a:endParaRPr kumimoji="1" lang="zh-CN" altLang="en-US" dirty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143000" y="1828801"/>
            <a:ext cx="2827338" cy="781051"/>
            <a:chOff x="672" y="1296"/>
            <a:chExt cx="1781" cy="492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068" y="1372"/>
              <a:ext cx="514" cy="41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186" y="1440"/>
              <a:ext cx="2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 i="1">
                  <a:solidFill>
                    <a:srgbClr val="000000"/>
                  </a:solidFill>
                </a:rPr>
                <a:t>* </a:t>
              </a: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870" y="1485"/>
              <a:ext cx="1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582" y="1599"/>
              <a:ext cx="1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870" y="1674"/>
              <a:ext cx="1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672" y="1296"/>
              <a:ext cx="2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solidFill>
                    <a:srgbClr val="385D8A"/>
                  </a:solidFill>
                </a:rPr>
                <a:t>A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672" y="1536"/>
              <a:ext cx="20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solidFill>
                    <a:srgbClr val="385D8A"/>
                  </a:solidFill>
                </a:rPr>
                <a:t>B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832" y="1483"/>
              <a:ext cx="62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 dirty="0">
                  <a:solidFill>
                    <a:srgbClr val="0070C0"/>
                  </a:solidFill>
                </a:rPr>
                <a:t>C =</a:t>
              </a:r>
              <a:r>
                <a:rPr lang="en-US" altLang="en-US" sz="2000" i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altLang="en-US" sz="2000" i="1" dirty="0" smtClean="0">
                  <a:solidFill>
                    <a:srgbClr val="0070C0"/>
                  </a:solidFill>
                </a:rPr>
                <a:t>A*B</a:t>
              </a:r>
              <a:endParaRPr lang="en-US" altLang="en-US" sz="20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4654550" y="1304925"/>
            <a:ext cx="4067175" cy="2198688"/>
            <a:chOff x="3084" y="822"/>
            <a:chExt cx="2562" cy="1385"/>
          </a:xfrm>
        </p:grpSpPr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3564" y="1662"/>
              <a:ext cx="1056" cy="1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3852" y="1142"/>
              <a:ext cx="1056" cy="1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3324" y="1360"/>
              <a:ext cx="158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3852" y="1462"/>
              <a:ext cx="1056" cy="1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3084" y="1959"/>
              <a:ext cx="1056" cy="1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4312" y="1101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i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4956" y="1380"/>
              <a:ext cx="6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i="1">
                  <a:solidFill>
                    <a:srgbClr val="000000"/>
                  </a:solidFill>
                </a:rPr>
                <a:t>P</a:t>
              </a:r>
              <a:r>
                <a:rPr lang="en-US" altLang="en-US" sz="1800" i="1" baseline="-25000">
                  <a:solidFill>
                    <a:srgbClr val="000000"/>
                  </a:solidFill>
                </a:rPr>
                <a:t>0 </a:t>
              </a:r>
              <a:r>
                <a:rPr lang="en-US" altLang="en-US" sz="1800" i="1">
                  <a:solidFill>
                    <a:srgbClr val="000000"/>
                  </a:solidFill>
                </a:rPr>
                <a:t>= A</a:t>
              </a:r>
              <a:r>
                <a:rPr lang="en-US" altLang="en-US" sz="1800" i="1" baseline="-25000">
                  <a:solidFill>
                    <a:srgbClr val="000000"/>
                  </a:solidFill>
                </a:rPr>
                <a:t>0 </a:t>
              </a:r>
              <a:r>
                <a:rPr lang="en-US" altLang="en-US" sz="1800" i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4956" y="1620"/>
              <a:ext cx="6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i="1">
                  <a:solidFill>
                    <a:srgbClr val="000000"/>
                  </a:solidFill>
                </a:rPr>
                <a:t>P</a:t>
              </a:r>
              <a:r>
                <a:rPr lang="en-US" altLang="en-US" sz="1800" i="1" baseline="-25000">
                  <a:solidFill>
                    <a:srgbClr val="000000"/>
                  </a:solidFill>
                </a:rPr>
                <a:t>1 </a:t>
              </a:r>
              <a:r>
                <a:rPr lang="en-US" altLang="en-US" sz="1800" i="1">
                  <a:solidFill>
                    <a:srgbClr val="000000"/>
                  </a:solidFill>
                </a:rPr>
                <a:t>= A</a:t>
              </a:r>
              <a:r>
                <a:rPr lang="en-US" altLang="en-US" sz="1800" i="1" baseline="-25000">
                  <a:solidFill>
                    <a:srgbClr val="000000"/>
                  </a:solidFill>
                </a:rPr>
                <a:t>1 </a:t>
              </a:r>
              <a:r>
                <a:rPr lang="en-US" altLang="en-US" sz="1800" i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4956" y="1908"/>
              <a:ext cx="6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i="1" dirty="0">
                  <a:solidFill>
                    <a:srgbClr val="000000"/>
                  </a:solidFill>
                </a:rPr>
                <a:t>P</a:t>
              </a:r>
              <a:r>
                <a:rPr lang="en-US" altLang="en-US" sz="1800" i="1" baseline="-25000" dirty="0">
                  <a:solidFill>
                    <a:srgbClr val="000000"/>
                  </a:solidFill>
                </a:rPr>
                <a:t>n-1</a:t>
              </a:r>
              <a:r>
                <a:rPr lang="en-US" altLang="en-US" sz="1800" i="1" dirty="0">
                  <a:solidFill>
                    <a:srgbClr val="000000"/>
                  </a:solidFill>
                </a:rPr>
                <a:t>=A</a:t>
              </a:r>
              <a:r>
                <a:rPr lang="en-US" altLang="en-US" sz="1800" i="1" baseline="-25000" dirty="0">
                  <a:solidFill>
                    <a:srgbClr val="000000"/>
                  </a:solidFill>
                </a:rPr>
                <a:t>n-1</a:t>
              </a:r>
              <a:r>
                <a:rPr lang="en-US" altLang="en-US" sz="1800" i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3246" y="1678"/>
              <a:ext cx="49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0000"/>
                  </a:solidFill>
                </a:rPr>
                <a:t>………..</a:t>
              </a:r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3084" y="2207"/>
              <a:ext cx="187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grpSp>
          <p:nvGrpSpPr>
            <p:cNvPr id="25" name="Group 42"/>
            <p:cNvGrpSpPr>
              <a:grpSpLocks/>
            </p:cNvGrpSpPr>
            <p:nvPr/>
          </p:nvGrpSpPr>
          <p:grpSpPr bwMode="auto">
            <a:xfrm>
              <a:off x="3820" y="822"/>
              <a:ext cx="1118" cy="237"/>
              <a:chOff x="3820" y="822"/>
              <a:chExt cx="1118" cy="237"/>
            </a:xfrm>
          </p:grpSpPr>
          <p:sp>
            <p:nvSpPr>
              <p:cNvPr id="27" name="Rectangle 20"/>
              <p:cNvSpPr>
                <a:spLocks noChangeArrowheads="1"/>
              </p:cNvSpPr>
              <p:nvPr/>
            </p:nvSpPr>
            <p:spPr bwMode="auto">
              <a:xfrm>
                <a:off x="3852" y="857"/>
                <a:ext cx="1056" cy="184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4710" y="857"/>
                <a:ext cx="0" cy="18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Text Box 28"/>
              <p:cNvSpPr txBox="1">
                <a:spLocks noChangeArrowheads="1"/>
              </p:cNvSpPr>
              <p:nvPr/>
            </p:nvSpPr>
            <p:spPr bwMode="auto">
              <a:xfrm>
                <a:off x="3820" y="822"/>
                <a:ext cx="33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i="1">
                    <a:solidFill>
                      <a:srgbClr val="000000"/>
                    </a:solidFill>
                  </a:rPr>
                  <a:t>A</a:t>
                </a:r>
                <a:r>
                  <a:rPr lang="en-US" altLang="en-US" sz="1800" i="1" baseline="-25000">
                    <a:solidFill>
                      <a:srgbClr val="000000"/>
                    </a:solidFill>
                  </a:rPr>
                  <a:t>n-1</a:t>
                </a:r>
                <a:endParaRPr lang="en-US" altLang="en-US" sz="180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4688" y="822"/>
                <a:ext cx="25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i="1">
                    <a:solidFill>
                      <a:srgbClr val="000000"/>
                    </a:solidFill>
                  </a:rPr>
                  <a:t>A</a:t>
                </a:r>
                <a:r>
                  <a:rPr lang="en-US" altLang="en-US" sz="1800" i="1" baseline="-25000">
                    <a:solidFill>
                      <a:srgbClr val="000000"/>
                    </a:solidFill>
                  </a:rPr>
                  <a:t>0</a:t>
                </a:r>
                <a:endParaRPr lang="en-US" altLang="en-US" sz="180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Text Box 30"/>
              <p:cNvSpPr txBox="1">
                <a:spLocks noChangeArrowheads="1"/>
              </p:cNvSpPr>
              <p:nvPr/>
            </p:nvSpPr>
            <p:spPr bwMode="auto">
              <a:xfrm>
                <a:off x="4224" y="826"/>
                <a:ext cx="22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i="1">
                    <a:solidFill>
                      <a:srgbClr val="000000"/>
                    </a:solidFill>
                  </a:rPr>
                  <a:t>A</a:t>
                </a:r>
                <a:r>
                  <a:rPr lang="en-US" altLang="en-US" sz="1800" i="1" baseline="-25000">
                    <a:solidFill>
                      <a:srgbClr val="000000"/>
                    </a:solidFill>
                  </a:rPr>
                  <a:t>i</a:t>
                </a:r>
                <a:endParaRPr lang="en-US" altLang="en-US" sz="1800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37"/>
              <p:cNvSpPr>
                <a:spLocks noChangeShapeType="1"/>
              </p:cNvSpPr>
              <p:nvPr/>
            </p:nvSpPr>
            <p:spPr bwMode="auto">
              <a:xfrm>
                <a:off x="4116" y="863"/>
                <a:ext cx="0" cy="18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3548" y="958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0000"/>
                  </a:solidFill>
                  <a:sym typeface="Symbol" pitchFamily="18" charset="2"/>
                </a:rPr>
                <a:t></a:t>
              </a:r>
              <a:endParaRPr lang="en-US" altLang="en-US" i="1">
                <a:solidFill>
                  <a:srgbClr val="000000"/>
                </a:solidFill>
              </a:endParaRPr>
            </a:p>
          </p:txBody>
        </p:sp>
      </p:grpSp>
      <p:sp>
        <p:nvSpPr>
          <p:cNvPr id="34" name="Rectangle 4"/>
          <p:cNvSpPr txBox="1">
            <a:spLocks noChangeArrowheads="1"/>
          </p:cNvSpPr>
          <p:nvPr/>
        </p:nvSpPr>
        <p:spPr>
          <a:xfrm>
            <a:off x="4800600" y="3979862"/>
            <a:ext cx="3581400" cy="2344738"/>
          </a:xfrm>
          <a:prstGeom prst="rect">
            <a:avLst/>
          </a:prstGeom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</a:rPr>
              <a:t>C = P</a:t>
            </a:r>
            <a:r>
              <a:rPr lang="en-US" altLang="en-US" sz="2000" i="1" baseline="-25000" dirty="0" smtClean="0">
                <a:solidFill>
                  <a:srgbClr val="000000"/>
                </a:solidFill>
              </a:rPr>
              <a:t>0 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+ 2 P</a:t>
            </a:r>
            <a:r>
              <a:rPr lang="en-US" altLang="en-US" sz="2000" i="1" baseline="-25000" dirty="0" smtClean="0">
                <a:solidFill>
                  <a:srgbClr val="000000"/>
                </a:solidFill>
              </a:rPr>
              <a:t>1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 + … + 2 </a:t>
            </a:r>
            <a:r>
              <a:rPr lang="en-US" altLang="en-US" sz="2000" i="1" baseline="30000" dirty="0" smtClean="0">
                <a:solidFill>
                  <a:srgbClr val="000000"/>
                </a:solidFill>
              </a:rPr>
              <a:t>n-1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 P</a:t>
            </a:r>
            <a:r>
              <a:rPr lang="en-US" altLang="en-US" sz="2000" i="1" baseline="-25000" dirty="0" smtClean="0">
                <a:solidFill>
                  <a:srgbClr val="000000"/>
                </a:solidFill>
              </a:rPr>
              <a:t>n-1</a:t>
            </a:r>
          </a:p>
          <a:p>
            <a:pPr>
              <a:buFontTx/>
              <a:buNone/>
            </a:pPr>
            <a:r>
              <a:rPr lang="en-US" altLang="en-US" sz="2000" dirty="0" smtClean="0"/>
              <a:t>for </a:t>
            </a:r>
            <a:r>
              <a:rPr lang="en-US" altLang="en-US" sz="2000" i="1" dirty="0" err="1" smtClean="0"/>
              <a:t>i</a:t>
            </a:r>
            <a:r>
              <a:rPr lang="en-US" altLang="en-US" sz="2000" i="1" dirty="0" smtClean="0"/>
              <a:t> = 1, …, n-1:</a:t>
            </a:r>
          </a:p>
          <a:p>
            <a:pPr lvl="1">
              <a:buFontTx/>
              <a:buNone/>
            </a:pP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i</a:t>
            </a:r>
            <a:r>
              <a:rPr lang="en-US" altLang="en-US" sz="2000" i="1" dirty="0" smtClean="0"/>
              <a:t> – L A</a:t>
            </a:r>
            <a:r>
              <a:rPr lang="en-US" altLang="en-US" sz="2000" i="1" baseline="-25000" dirty="0" smtClean="0"/>
              <a:t>i</a:t>
            </a:r>
            <a:r>
              <a:rPr lang="en-US" altLang="en-US" sz="2000" i="1" dirty="0" smtClean="0"/>
              <a:t> </a:t>
            </a:r>
            <a:r>
              <a:rPr lang="en-US" altLang="en-US" sz="2000" i="1" dirty="0" smtClean="0">
                <a:sym typeface="Symbol" pitchFamily="18" charset="2"/>
              </a:rPr>
              <a:t></a:t>
            </a:r>
            <a:r>
              <a:rPr lang="en-US" altLang="en-US" sz="2000" i="1" dirty="0" smtClean="0"/>
              <a:t> 0</a:t>
            </a:r>
          </a:p>
          <a:p>
            <a:pPr lvl="1">
              <a:buFontTx/>
              <a:buNone/>
            </a:pP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i</a:t>
            </a:r>
            <a:r>
              <a:rPr lang="en-US" altLang="en-US" sz="2000" i="1" dirty="0" smtClean="0"/>
              <a:t> – B + L(1-A</a:t>
            </a:r>
            <a:r>
              <a:rPr lang="en-US" altLang="en-US" sz="2000" i="1" baseline="-25000" dirty="0" smtClean="0"/>
              <a:t>i</a:t>
            </a:r>
            <a:r>
              <a:rPr lang="en-US" altLang="en-US" sz="2000" i="1" dirty="0" smtClean="0"/>
              <a:t>) </a:t>
            </a:r>
            <a:r>
              <a:rPr lang="en-US" altLang="en-US" sz="2000" i="1" dirty="0" smtClean="0">
                <a:sym typeface="Symbol" pitchFamily="18" charset="2"/>
              </a:rPr>
              <a:t></a:t>
            </a:r>
            <a:r>
              <a:rPr lang="en-US" altLang="en-US" sz="2000" i="1" dirty="0" smtClean="0"/>
              <a:t> 0</a:t>
            </a:r>
          </a:p>
          <a:p>
            <a:pPr lvl="1">
              <a:buFontTx/>
              <a:buNone/>
            </a:pPr>
            <a:r>
              <a:rPr lang="en-US" altLang="en-US" sz="2000" i="1" dirty="0" smtClean="0"/>
              <a:t>0 </a:t>
            </a:r>
            <a:r>
              <a:rPr lang="en-US" altLang="en-US" sz="2000" i="1" dirty="0" smtClean="0">
                <a:sym typeface="Symbol" pitchFamily="18" charset="2"/>
              </a:rPr>
              <a:t> P</a:t>
            </a:r>
            <a:r>
              <a:rPr lang="en-US" altLang="en-US" sz="2000" i="1" baseline="-25000" dirty="0" smtClean="0">
                <a:sym typeface="Symbol" pitchFamily="18" charset="2"/>
              </a:rPr>
              <a:t>i</a:t>
            </a:r>
            <a:r>
              <a:rPr lang="en-US" altLang="en-US" sz="2000" i="1" dirty="0" smtClean="0">
                <a:sym typeface="Symbol" pitchFamily="18" charset="2"/>
              </a:rPr>
              <a:t>  B</a:t>
            </a:r>
          </a:p>
          <a:p>
            <a:pPr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w</a:t>
            </a:r>
            <a:r>
              <a:rPr lang="en-US" altLang="en-US" sz="1800" dirty="0" smtClean="0"/>
              <a:t>here </a:t>
            </a:r>
            <a:r>
              <a:rPr lang="en-US" altLang="en-US" sz="1800" i="1" dirty="0" smtClean="0"/>
              <a:t>L </a:t>
            </a:r>
            <a:r>
              <a:rPr lang="en-US" altLang="en-US" sz="1800" i="1" dirty="0">
                <a:sym typeface="Symbol" pitchFamily="18" charset="2"/>
              </a:rPr>
              <a:t>=</a:t>
            </a:r>
            <a:r>
              <a:rPr lang="en-US" altLang="en-US" sz="1800" dirty="0" smtClean="0">
                <a:sym typeface="Symbol" pitchFamily="18" charset="2"/>
              </a:rPr>
              <a:t> </a:t>
            </a:r>
            <a:r>
              <a:rPr lang="en-US" altLang="en-US" sz="1800" i="1" dirty="0" smtClean="0">
                <a:sym typeface="Symbol" pitchFamily="18" charset="2"/>
              </a:rPr>
              <a:t>2</a:t>
            </a:r>
            <a:r>
              <a:rPr lang="en-US" altLang="en-US" sz="1800" i="1" baseline="30000" dirty="0" smtClean="0">
                <a:sym typeface="Symbol" pitchFamily="18" charset="2"/>
              </a:rPr>
              <a:t>n</a:t>
            </a:r>
            <a:r>
              <a:rPr lang="en-US" altLang="en-US" sz="1800" i="1" dirty="0" smtClean="0">
                <a:sym typeface="Symbol" pitchFamily="18" charset="2"/>
              </a:rPr>
              <a:t>-1</a:t>
            </a:r>
            <a:endParaRPr lang="en-US" altLang="en-US" sz="1800" i="1" dirty="0"/>
          </a:p>
        </p:txBody>
      </p:sp>
      <p:sp>
        <p:nvSpPr>
          <p:cNvPr id="35" name="AutoShape 17"/>
          <p:cNvSpPr>
            <a:spLocks/>
          </p:cNvSpPr>
          <p:nvPr/>
        </p:nvSpPr>
        <p:spPr bwMode="auto">
          <a:xfrm>
            <a:off x="5040313" y="48260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4800600" y="3979862"/>
            <a:ext cx="3581400" cy="217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Linear arithmetic: SMT and ILP 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bldLvl="2" autoUpdateAnimBg="0" advAuto="0"/>
      <p:bldP spid="35" grpId="0" animBg="1" autoUpdateAnimBg="0"/>
      <p:bldP spid="3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840C22"/>
                </a:solidFill>
                <a:latin typeface="Arial"/>
                <a:ea typeface="WenQuanYi Micro Hei"/>
              </a:rPr>
              <a:t>LP </a:t>
            </a:r>
            <a:r>
              <a:rPr lang="en-US" altLang="en-US" sz="4000" dirty="0" smtClean="0">
                <a:solidFill>
                  <a:srgbClr val="840C22"/>
                </a:solidFill>
                <a:latin typeface="Arial"/>
                <a:ea typeface="WenQuanYi Micro Hei"/>
              </a:rPr>
              <a:t>Modeling of </a:t>
            </a:r>
            <a:r>
              <a:rPr lang="en-US" altLang="en-US" sz="4000" dirty="0">
                <a:solidFill>
                  <a:srgbClr val="840C22"/>
                </a:solidFill>
                <a:latin typeface="Arial"/>
                <a:ea typeface="WenQuanYi Micro Hei"/>
              </a:rPr>
              <a:t>Boolean Logic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3168650" y="1949450"/>
            <a:ext cx="2241550" cy="457200"/>
            <a:chOff x="2784" y="2160"/>
            <a:chExt cx="1412" cy="288"/>
          </a:xfrm>
        </p:grpSpPr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3024" y="23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3360" y="2160"/>
              <a:ext cx="0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>
              <a:off x="3360" y="2160"/>
              <a:ext cx="288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H="1">
              <a:off x="3360" y="2304"/>
              <a:ext cx="288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3648" y="2256"/>
              <a:ext cx="96" cy="96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3744" y="2304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3984" y="2160"/>
              <a:ext cx="2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2784" y="2160"/>
              <a:ext cx="2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0000"/>
                  </a:solidFill>
                </a:rPr>
                <a:t>a</a:t>
              </a:r>
            </a:p>
          </p:txBody>
        </p:sp>
      </p:grp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733800" y="2589213"/>
            <a:ext cx="10530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 dirty="0">
                <a:solidFill>
                  <a:srgbClr val="000000"/>
                </a:solidFill>
              </a:rPr>
              <a:t>c = 1 - a</a:t>
            </a:r>
          </a:p>
        </p:txBody>
      </p:sp>
      <p:grpSp>
        <p:nvGrpSpPr>
          <p:cNvPr id="18465" name="Group 33"/>
          <p:cNvGrpSpPr>
            <a:grpSpLocks/>
          </p:cNvGrpSpPr>
          <p:nvPr/>
        </p:nvGrpSpPr>
        <p:grpSpPr bwMode="auto">
          <a:xfrm>
            <a:off x="5181600" y="3184525"/>
            <a:ext cx="2089150" cy="838200"/>
            <a:chOff x="3264" y="2006"/>
            <a:chExt cx="1316" cy="528"/>
          </a:xfrm>
        </p:grpSpPr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 flipV="1">
              <a:off x="3504" y="2198"/>
              <a:ext cx="328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3504" y="2438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>
              <a:off x="4131" y="2317"/>
              <a:ext cx="2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3264" y="2006"/>
              <a:ext cx="2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3264" y="2294"/>
              <a:ext cx="2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4368" y="2150"/>
              <a:ext cx="2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8454" name="AutoShape 22"/>
            <p:cNvSpPr>
              <a:spLocks noChangeArrowheads="1"/>
            </p:cNvSpPr>
            <p:nvPr/>
          </p:nvSpPr>
          <p:spPr bwMode="auto">
            <a:xfrm flipH="1">
              <a:off x="3744" y="2102"/>
              <a:ext cx="384" cy="432"/>
            </a:xfrm>
            <a:prstGeom prst="moon">
              <a:avLst>
                <a:gd name="adj" fmla="val 70454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1492250" y="3032126"/>
            <a:ext cx="2012950" cy="868363"/>
            <a:chOff x="1152" y="1056"/>
            <a:chExt cx="1268" cy="547"/>
          </a:xfrm>
        </p:grpSpPr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>
              <a:off x="1392" y="1248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>
              <a:off x="1392" y="1536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>
              <a:off x="2016" y="1392"/>
              <a:ext cx="2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1152" y="1056"/>
              <a:ext cx="2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8462" name="Text Box 30"/>
            <p:cNvSpPr txBox="1">
              <a:spLocks noChangeArrowheads="1"/>
            </p:cNvSpPr>
            <p:nvPr/>
          </p:nvSpPr>
          <p:spPr bwMode="auto">
            <a:xfrm>
              <a:off x="1152" y="1370"/>
              <a:ext cx="2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8463" name="Text Box 31"/>
            <p:cNvSpPr txBox="1">
              <a:spLocks noChangeArrowheads="1"/>
            </p:cNvSpPr>
            <p:nvPr/>
          </p:nvSpPr>
          <p:spPr bwMode="auto">
            <a:xfrm>
              <a:off x="2208" y="1248"/>
              <a:ext cx="2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8464" name="AutoShape 32"/>
            <p:cNvSpPr>
              <a:spLocks noChangeArrowheads="1"/>
            </p:cNvSpPr>
            <p:nvPr/>
          </p:nvSpPr>
          <p:spPr bwMode="auto">
            <a:xfrm>
              <a:off x="1632" y="1200"/>
              <a:ext cx="384" cy="384"/>
            </a:xfrm>
            <a:prstGeom prst="flowChartDelay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470" name="Group 38"/>
          <p:cNvGrpSpPr>
            <a:grpSpLocks/>
          </p:cNvGrpSpPr>
          <p:nvPr/>
        </p:nvGrpSpPr>
        <p:grpSpPr bwMode="auto">
          <a:xfrm>
            <a:off x="5562600" y="4171950"/>
            <a:ext cx="1389063" cy="1314450"/>
            <a:chOff x="3504" y="2628"/>
            <a:chExt cx="875" cy="828"/>
          </a:xfrm>
        </p:grpSpPr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3648" y="2628"/>
              <a:ext cx="73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solidFill>
                    <a:srgbClr val="000000"/>
                  </a:solidFill>
                </a:rPr>
                <a:t>c </a:t>
              </a:r>
              <a:r>
                <a:rPr lang="en-US" altLang="en-US" sz="2000">
                  <a:solidFill>
                    <a:srgbClr val="000000"/>
                  </a:solidFill>
                  <a:sym typeface="Symbol" pitchFamily="18" charset="2"/>
                </a:rPr>
                <a:t></a:t>
              </a:r>
              <a:r>
                <a:rPr lang="en-US" altLang="en-US" sz="2000" i="1">
                  <a:solidFill>
                    <a:srgbClr val="000000"/>
                  </a:solidFill>
                </a:rPr>
                <a:t> a</a:t>
              </a:r>
            </a:p>
            <a:p>
              <a:r>
                <a:rPr lang="en-US" altLang="en-US" sz="2000" i="1">
                  <a:solidFill>
                    <a:srgbClr val="000000"/>
                  </a:solidFill>
                </a:rPr>
                <a:t>c </a:t>
              </a:r>
              <a:r>
                <a:rPr lang="en-US" altLang="en-US" sz="2000">
                  <a:solidFill>
                    <a:srgbClr val="000000"/>
                  </a:solidFill>
                  <a:sym typeface="Symbol" pitchFamily="18" charset="2"/>
                </a:rPr>
                <a:t></a:t>
              </a:r>
              <a:r>
                <a:rPr lang="en-US" altLang="en-US" sz="2000" i="1">
                  <a:solidFill>
                    <a:srgbClr val="000000"/>
                  </a:solidFill>
                </a:rPr>
                <a:t> b</a:t>
              </a:r>
            </a:p>
            <a:p>
              <a:r>
                <a:rPr lang="en-US" altLang="en-US" sz="2000" i="1">
                  <a:solidFill>
                    <a:srgbClr val="000000"/>
                  </a:solidFill>
                </a:rPr>
                <a:t>c </a:t>
              </a:r>
              <a:r>
                <a:rPr lang="en-US" altLang="en-US" sz="2000">
                  <a:solidFill>
                    <a:srgbClr val="000000"/>
                  </a:solidFill>
                  <a:sym typeface="Symbol" pitchFamily="18" charset="2"/>
                </a:rPr>
                <a:t></a:t>
              </a:r>
              <a:r>
                <a:rPr lang="en-US" altLang="en-US" sz="2000" i="1">
                  <a:solidFill>
                    <a:srgbClr val="000000"/>
                  </a:solidFill>
                </a:rPr>
                <a:t> a + b</a:t>
              </a:r>
            </a:p>
            <a:p>
              <a:r>
                <a:rPr lang="en-US" altLang="en-US" sz="2000" i="1">
                  <a:solidFill>
                    <a:srgbClr val="000000"/>
                  </a:solidFill>
                </a:rPr>
                <a:t>c </a:t>
              </a:r>
              <a:r>
                <a:rPr lang="en-US" altLang="en-US" sz="2000">
                  <a:solidFill>
                    <a:srgbClr val="000000"/>
                  </a:solidFill>
                  <a:sym typeface="Symbol" pitchFamily="18" charset="2"/>
                </a:rPr>
                <a:t></a:t>
              </a:r>
              <a:r>
                <a:rPr lang="en-US" altLang="en-US" sz="2000" i="1">
                  <a:solidFill>
                    <a:srgbClr val="000000"/>
                  </a:solidFill>
                </a:rPr>
                <a:t> 1</a:t>
              </a:r>
            </a:p>
          </p:txBody>
        </p:sp>
        <p:sp>
          <p:nvSpPr>
            <p:cNvPr id="18466" name="AutoShape 34"/>
            <p:cNvSpPr>
              <a:spLocks/>
            </p:cNvSpPr>
            <p:nvPr/>
          </p:nvSpPr>
          <p:spPr bwMode="auto">
            <a:xfrm>
              <a:off x="3504" y="2688"/>
              <a:ext cx="96" cy="76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469" name="Group 37"/>
          <p:cNvGrpSpPr>
            <a:grpSpLocks/>
          </p:cNvGrpSpPr>
          <p:nvPr/>
        </p:nvGrpSpPr>
        <p:grpSpPr bwMode="auto">
          <a:xfrm>
            <a:off x="1676400" y="4095750"/>
            <a:ext cx="1443038" cy="1314450"/>
            <a:chOff x="1056" y="2580"/>
            <a:chExt cx="909" cy="828"/>
          </a:xfrm>
        </p:grpSpPr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1180" y="2580"/>
              <a:ext cx="785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i="1">
                  <a:solidFill>
                    <a:srgbClr val="000000"/>
                  </a:solidFill>
                </a:rPr>
                <a:t>c </a:t>
              </a:r>
              <a:r>
                <a:rPr lang="en-US" altLang="en-US" sz="2000">
                  <a:solidFill>
                    <a:srgbClr val="000000"/>
                  </a:solidFill>
                  <a:sym typeface="Symbol" pitchFamily="18" charset="2"/>
                </a:rPr>
                <a:t></a:t>
              </a:r>
              <a:r>
                <a:rPr lang="en-US" altLang="en-US" sz="2000" i="1">
                  <a:solidFill>
                    <a:srgbClr val="000000"/>
                  </a:solidFill>
                </a:rPr>
                <a:t> a</a:t>
              </a:r>
            </a:p>
            <a:p>
              <a:r>
                <a:rPr lang="en-US" altLang="en-US" sz="2000" i="1">
                  <a:solidFill>
                    <a:srgbClr val="000000"/>
                  </a:solidFill>
                </a:rPr>
                <a:t>c </a:t>
              </a:r>
              <a:r>
                <a:rPr lang="en-US" altLang="en-US" sz="2000">
                  <a:solidFill>
                    <a:srgbClr val="000000"/>
                  </a:solidFill>
                  <a:sym typeface="Symbol" pitchFamily="18" charset="2"/>
                </a:rPr>
                <a:t></a:t>
              </a:r>
              <a:r>
                <a:rPr lang="en-US" altLang="en-US" sz="2000" i="1">
                  <a:solidFill>
                    <a:srgbClr val="000000"/>
                  </a:solidFill>
                </a:rPr>
                <a:t> b</a:t>
              </a:r>
            </a:p>
            <a:p>
              <a:r>
                <a:rPr lang="en-US" altLang="en-US" sz="2000" i="1">
                  <a:solidFill>
                    <a:srgbClr val="000000"/>
                  </a:solidFill>
                </a:rPr>
                <a:t>c </a:t>
              </a:r>
              <a:r>
                <a:rPr lang="en-US" altLang="en-US" sz="2000">
                  <a:solidFill>
                    <a:srgbClr val="000000"/>
                  </a:solidFill>
                  <a:sym typeface="Symbol" pitchFamily="18" charset="2"/>
                </a:rPr>
                <a:t></a:t>
              </a:r>
              <a:r>
                <a:rPr lang="en-US" altLang="en-US" sz="2000" i="1">
                  <a:solidFill>
                    <a:srgbClr val="000000"/>
                  </a:solidFill>
                </a:rPr>
                <a:t> a+b-1</a:t>
              </a:r>
            </a:p>
            <a:p>
              <a:r>
                <a:rPr lang="en-US" altLang="en-US" sz="2000" i="1">
                  <a:solidFill>
                    <a:srgbClr val="000000"/>
                  </a:solidFill>
                </a:rPr>
                <a:t>c </a:t>
              </a:r>
              <a:r>
                <a:rPr lang="en-US" altLang="en-US" sz="2000">
                  <a:solidFill>
                    <a:srgbClr val="000000"/>
                  </a:solidFill>
                  <a:sym typeface="Symbol" pitchFamily="18" charset="2"/>
                </a:rPr>
                <a:t></a:t>
              </a:r>
              <a:r>
                <a:rPr lang="en-US" altLang="en-US" sz="2000" i="1">
                  <a:solidFill>
                    <a:srgbClr val="000000"/>
                  </a:solidFill>
                </a:rPr>
                <a:t> 0</a:t>
              </a:r>
            </a:p>
          </p:txBody>
        </p:sp>
        <p:sp>
          <p:nvSpPr>
            <p:cNvPr id="18467" name="AutoShape 35"/>
            <p:cNvSpPr>
              <a:spLocks/>
            </p:cNvSpPr>
            <p:nvPr/>
          </p:nvSpPr>
          <p:spPr bwMode="auto">
            <a:xfrm>
              <a:off x="1056" y="2640"/>
              <a:ext cx="96" cy="76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965728" y="1371600"/>
            <a:ext cx="1584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 dirty="0">
                <a:solidFill>
                  <a:srgbClr val="000000"/>
                </a:solidFill>
              </a:rPr>
              <a:t>a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, b, c </a:t>
            </a:r>
            <a:r>
              <a:rPr lang="en-US" altLang="en-US" sz="2000" i="1" dirty="0">
                <a:solidFill>
                  <a:srgbClr val="000000"/>
                </a:solidFill>
              </a:rPr>
              <a:t>= 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{0, 1}</a:t>
            </a:r>
            <a:endParaRPr lang="en-US" altLang="en-US" sz="2000" i="1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Linear arithmetic: SMT and ILP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88313" cy="7874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solidFill>
                  <a:srgbClr val="840C22"/>
                </a:solidFill>
                <a:latin typeface="Arial"/>
                <a:ea typeface="WenQuanYi Micro Hei"/>
              </a:rPr>
              <a:t>MILP Solvers - Efficiency Issues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299" y="1371600"/>
            <a:ext cx="8438901" cy="236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Efficiency depends on </a:t>
            </a:r>
            <a:r>
              <a:rPr lang="en-US" altLang="en-US" sz="2400" dirty="0" smtClean="0"/>
              <a:t>the number of </a:t>
            </a:r>
            <a:r>
              <a:rPr lang="en-US" altLang="en-US" sz="2400" dirty="0"/>
              <a:t>integer variables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</a:t>
            </a:r>
            <a:r>
              <a:rPr lang="en-US" altLang="en-US" sz="2000" dirty="0" smtClean="0"/>
              <a:t>nly </a:t>
            </a:r>
            <a:r>
              <a:rPr lang="en-US" altLang="en-US" sz="2000" dirty="0"/>
              <a:t>IO signals defined as </a:t>
            </a:r>
            <a:r>
              <a:rPr lang="en-US" altLang="en-US" sz="2000" i="1" dirty="0"/>
              <a:t>binary</a:t>
            </a:r>
            <a:r>
              <a:rPr lang="en-US" altLang="en-US" sz="2000" dirty="0"/>
              <a:t> variables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</a:t>
            </a:r>
            <a:r>
              <a:rPr lang="en-US" altLang="en-US" sz="2000" dirty="0" smtClean="0"/>
              <a:t>ll </a:t>
            </a:r>
            <a:r>
              <a:rPr lang="en-US" altLang="en-US" sz="2000" dirty="0"/>
              <a:t>internal signals left as </a:t>
            </a:r>
            <a:r>
              <a:rPr lang="en-US" altLang="en-US" sz="2000" i="1" dirty="0" smtClean="0"/>
              <a:t>continuous, </a:t>
            </a:r>
            <a:r>
              <a:rPr lang="en-US" altLang="en-US" sz="2000" dirty="0" smtClean="0"/>
              <a:t>automatically adjusted to integer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Implicit branch &amp; bound, backtracking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</a:t>
            </a:r>
            <a:r>
              <a:rPr lang="en-US" altLang="en-US" sz="2000" dirty="0" smtClean="0"/>
              <a:t>mpose </a:t>
            </a:r>
            <a:r>
              <a:rPr lang="en-US" altLang="en-US" sz="2000" dirty="0"/>
              <a:t>ordering of variables to branch on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Put decision </a:t>
            </a:r>
            <a:r>
              <a:rPr lang="en-US" altLang="en-US" sz="2000" dirty="0"/>
              <a:t>variables first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 rot="16200000">
            <a:off x="7772400" y="49879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binary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 rot="16200000">
            <a:off x="3620294" y="4949031"/>
            <a:ext cx="1293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binary</a:t>
            </a:r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20507" name="Group 27"/>
          <p:cNvGrpSpPr>
            <a:grpSpLocks/>
          </p:cNvGrpSpPr>
          <p:nvPr/>
        </p:nvGrpSpPr>
        <p:grpSpPr bwMode="auto">
          <a:xfrm>
            <a:off x="4778375" y="4022725"/>
            <a:ext cx="2994025" cy="2149475"/>
            <a:chOff x="1821" y="2160"/>
            <a:chExt cx="2062" cy="1488"/>
          </a:xfrm>
        </p:grpSpPr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1840" y="2678"/>
              <a:ext cx="238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2378" y="2801"/>
              <a:ext cx="1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>
              <a:off x="2066" y="2640"/>
              <a:ext cx="312" cy="323"/>
            </a:xfrm>
            <a:prstGeom prst="flowChartDelay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V="1">
              <a:off x="3120" y="2680"/>
              <a:ext cx="280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3120" y="2900"/>
              <a:ext cx="2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AutoShape 10"/>
            <p:cNvSpPr>
              <a:spLocks noChangeArrowheads="1"/>
            </p:cNvSpPr>
            <p:nvPr/>
          </p:nvSpPr>
          <p:spPr bwMode="auto">
            <a:xfrm flipH="1">
              <a:off x="3325" y="2592"/>
              <a:ext cx="328" cy="396"/>
            </a:xfrm>
            <a:prstGeom prst="moon">
              <a:avLst>
                <a:gd name="adj" fmla="val 70454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2375" y="3256"/>
              <a:ext cx="1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AutoShape 12"/>
            <p:cNvSpPr>
              <a:spLocks noChangeArrowheads="1"/>
            </p:cNvSpPr>
            <p:nvPr/>
          </p:nvSpPr>
          <p:spPr bwMode="auto">
            <a:xfrm>
              <a:off x="2063" y="3095"/>
              <a:ext cx="312" cy="323"/>
            </a:xfrm>
            <a:prstGeom prst="flowChartDelay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V="1">
              <a:off x="3120" y="3256"/>
              <a:ext cx="280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3120" y="3476"/>
              <a:ext cx="2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AutoShape 15"/>
            <p:cNvSpPr>
              <a:spLocks noChangeArrowheads="1"/>
            </p:cNvSpPr>
            <p:nvPr/>
          </p:nvSpPr>
          <p:spPr bwMode="auto">
            <a:xfrm flipH="1">
              <a:off x="3325" y="3168"/>
              <a:ext cx="328" cy="396"/>
            </a:xfrm>
            <a:prstGeom prst="moon">
              <a:avLst>
                <a:gd name="adj" fmla="val 70454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1968" y="2160"/>
              <a:ext cx="1776" cy="1488"/>
            </a:xfrm>
            <a:prstGeom prst="rect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2544" y="2496"/>
              <a:ext cx="576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4000"/>
                <a:t>…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4000"/>
                <a:t>…</a:t>
              </a:r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1821" y="2880"/>
              <a:ext cx="238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>
              <a:off x="1821" y="3168"/>
              <a:ext cx="238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1821" y="3360"/>
              <a:ext cx="238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3645" y="2784"/>
              <a:ext cx="238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3645" y="3360"/>
              <a:ext cx="238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238750" y="4251325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continuous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Linear arithmetic: SMT and ILP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328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solidFill>
                  <a:srgbClr val="840C22"/>
                </a:solidFill>
                <a:latin typeface="Arial"/>
                <a:ea typeface="WenQuanYi Micro Hei"/>
              </a:rPr>
              <a:t>   LPSAT - </a:t>
            </a:r>
            <a:r>
              <a:rPr lang="en-US" altLang="en-US" sz="4000" dirty="0" smtClean="0">
                <a:solidFill>
                  <a:srgbClr val="840C22"/>
                </a:solidFill>
                <a:latin typeface="Arial"/>
                <a:ea typeface="WenQuanYi Micro Hei"/>
              </a:rPr>
              <a:t>Example</a:t>
            </a:r>
            <a:endParaRPr lang="en-US" altLang="en-US" sz="4000" dirty="0">
              <a:solidFill>
                <a:srgbClr val="840C22"/>
              </a:solidFill>
              <a:latin typeface="Arial"/>
              <a:ea typeface="WenQuanYi Micro Hei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843934" y="5487193"/>
            <a:ext cx="2667000" cy="98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 dirty="0">
                <a:solidFill>
                  <a:srgbClr val="00B050"/>
                </a:solidFill>
              </a:rPr>
              <a:t>Y[k] </a:t>
            </a:r>
            <a:r>
              <a:rPr lang="en-US" altLang="en-US" i="1" dirty="0">
                <a:solidFill>
                  <a:srgbClr val="00B050"/>
                </a:solidFill>
                <a:sym typeface="Symbol" pitchFamily="18" charset="2"/>
              </a:rPr>
              <a:t></a:t>
            </a:r>
            <a:r>
              <a:rPr lang="en-US" altLang="en-US" i="1" dirty="0">
                <a:solidFill>
                  <a:srgbClr val="00B050"/>
                </a:solidFill>
              </a:rPr>
              <a:t> A[k],  C[k]</a:t>
            </a:r>
          </a:p>
          <a:p>
            <a:pPr>
              <a:lnSpc>
                <a:spcPct val="120000"/>
              </a:lnSpc>
            </a:pPr>
            <a:r>
              <a:rPr lang="en-US" altLang="en-US" i="1" dirty="0">
                <a:solidFill>
                  <a:srgbClr val="00B050"/>
                </a:solidFill>
              </a:rPr>
              <a:t>Y[k] </a:t>
            </a:r>
            <a:r>
              <a:rPr lang="en-US" altLang="en-US" i="1" dirty="0">
                <a:solidFill>
                  <a:srgbClr val="00B050"/>
                </a:solidFill>
                <a:sym typeface="Symbol" pitchFamily="18" charset="2"/>
              </a:rPr>
              <a:t></a:t>
            </a:r>
            <a:r>
              <a:rPr lang="en-US" altLang="en-US" i="1" dirty="0">
                <a:solidFill>
                  <a:srgbClr val="00B050"/>
                </a:solidFill>
              </a:rPr>
              <a:t> A[k] + C[k] – 1</a:t>
            </a:r>
          </a:p>
          <a:p>
            <a:pPr>
              <a:lnSpc>
                <a:spcPct val="110000"/>
              </a:lnSpc>
            </a:pPr>
            <a:r>
              <a:rPr lang="en-US" altLang="en-US" i="1" dirty="0">
                <a:solidFill>
                  <a:srgbClr val="00B050"/>
                </a:solidFill>
              </a:rPr>
              <a:t>Y[k] </a:t>
            </a:r>
            <a:r>
              <a:rPr lang="en-US" altLang="en-US" i="1" dirty="0">
                <a:solidFill>
                  <a:srgbClr val="00B050"/>
                </a:solidFill>
                <a:sym typeface="Symbol" pitchFamily="18" charset="2"/>
              </a:rPr>
              <a:t></a:t>
            </a:r>
            <a:r>
              <a:rPr lang="en-US" altLang="en-US" i="1" dirty="0">
                <a:solidFill>
                  <a:srgbClr val="00B050"/>
                </a:solidFill>
              </a:rPr>
              <a:t> 0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5029200"/>
            <a:ext cx="5562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i="1" dirty="0">
                <a:solidFill>
                  <a:schemeClr val="tx2"/>
                </a:solidFill>
              </a:rPr>
              <a:t>A[..] , C[..] ,Y[..] </a:t>
            </a:r>
            <a:r>
              <a:rPr lang="en-US" altLang="en-US" sz="2000" dirty="0">
                <a:solidFill>
                  <a:schemeClr val="tx2"/>
                </a:solidFill>
              </a:rPr>
              <a:t>= </a:t>
            </a:r>
            <a:r>
              <a:rPr lang="en-US" altLang="en-US" sz="2000" dirty="0" smtClean="0">
                <a:solidFill>
                  <a:schemeClr val="tx2"/>
                </a:solidFill>
              </a:rPr>
              <a:t>bit </a:t>
            </a:r>
            <a:r>
              <a:rPr lang="en-US" altLang="en-US" sz="2000" i="1" dirty="0">
                <a:solidFill>
                  <a:schemeClr val="tx2"/>
                </a:solidFill>
              </a:rPr>
              <a:t>vectors</a:t>
            </a:r>
          </a:p>
          <a:p>
            <a:r>
              <a:rPr lang="en-US" altLang="en-US" sz="2000" dirty="0">
                <a:solidFill>
                  <a:srgbClr val="FF3399"/>
                </a:solidFill>
              </a:rPr>
              <a:t>s</a:t>
            </a:r>
            <a:r>
              <a:rPr lang="en-US" altLang="en-US" sz="2000" dirty="0">
                <a:solidFill>
                  <a:schemeClr val="tx2"/>
                </a:solidFill>
              </a:rPr>
              <a:t> = </a:t>
            </a:r>
            <a:r>
              <a:rPr lang="en-US" altLang="en-US" sz="2000" i="1" dirty="0">
                <a:solidFill>
                  <a:schemeClr val="tx2"/>
                </a:solidFill>
              </a:rPr>
              <a:t>decision</a:t>
            </a:r>
            <a:r>
              <a:rPr lang="en-US" altLang="en-US" sz="2000" dirty="0">
                <a:solidFill>
                  <a:schemeClr val="tx2"/>
                </a:solidFill>
              </a:rPr>
              <a:t> variable (0,1)</a:t>
            </a:r>
          </a:p>
          <a:p>
            <a:r>
              <a:rPr lang="en-US" altLang="en-US" sz="2000" i="1" dirty="0">
                <a:solidFill>
                  <a:schemeClr val="tx2"/>
                </a:solidFill>
              </a:rPr>
              <a:t>A,B,C,D,E,X,Z</a:t>
            </a:r>
            <a:r>
              <a:rPr lang="en-US" altLang="en-US" sz="2000" dirty="0">
                <a:solidFill>
                  <a:schemeClr val="tx2"/>
                </a:solidFill>
              </a:rPr>
              <a:t> = </a:t>
            </a:r>
            <a:r>
              <a:rPr lang="en-US" altLang="en-US" sz="2000" i="1" dirty="0">
                <a:solidFill>
                  <a:schemeClr val="tx2"/>
                </a:solidFill>
              </a:rPr>
              <a:t>continuous</a:t>
            </a:r>
            <a:r>
              <a:rPr lang="en-US" altLang="en-US" sz="2000" dirty="0">
                <a:solidFill>
                  <a:schemeClr val="tx2"/>
                </a:solidFill>
              </a:rPr>
              <a:t> variables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096000" y="1219200"/>
            <a:ext cx="2743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accent1"/>
                </a:solidFill>
              </a:rPr>
              <a:t>D = A </a:t>
            </a:r>
            <a:r>
              <a:rPr lang="en-US" altLang="en-US" i="1" dirty="0" smtClean="0">
                <a:solidFill>
                  <a:schemeClr val="accent1"/>
                </a:solidFill>
              </a:rPr>
              <a:t>+ B</a:t>
            </a:r>
          </a:p>
          <a:p>
            <a:pPr>
              <a:spcBef>
                <a:spcPct val="50000"/>
              </a:spcBef>
            </a:pPr>
            <a:r>
              <a:rPr lang="en-US" altLang="en-US" i="1" dirty="0" smtClean="0">
                <a:solidFill>
                  <a:schemeClr val="accent1"/>
                </a:solidFill>
              </a:rPr>
              <a:t>E </a:t>
            </a:r>
            <a:r>
              <a:rPr lang="en-US" altLang="en-US" i="1" dirty="0">
                <a:solidFill>
                  <a:schemeClr val="accent1"/>
                </a:solidFill>
              </a:rPr>
              <a:t>= B * C </a:t>
            </a:r>
            <a:r>
              <a:rPr lang="en-US" altLang="en-US" dirty="0"/>
              <a:t>(linearized)</a:t>
            </a:r>
            <a:r>
              <a:rPr lang="en-US" altLang="en-US" dirty="0">
                <a:solidFill>
                  <a:schemeClr val="accent1"/>
                </a:solidFill>
              </a:rPr>
              <a:t> </a:t>
            </a:r>
            <a:endParaRPr lang="en-US" altLang="en-US" dirty="0" smtClean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i="1" dirty="0" smtClean="0">
                <a:solidFill>
                  <a:schemeClr val="accent1"/>
                </a:solidFill>
              </a:rPr>
              <a:t>0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</a:t>
            </a:r>
            <a:r>
              <a:rPr lang="en-US" altLang="en-US" i="1" dirty="0">
                <a:solidFill>
                  <a:schemeClr val="accent1"/>
                </a:solidFill>
              </a:rPr>
              <a:t> </a:t>
            </a:r>
            <a:r>
              <a:rPr lang="en-US" altLang="en-US" i="1" dirty="0" smtClean="0">
                <a:solidFill>
                  <a:schemeClr val="accent1"/>
                </a:solidFill>
              </a:rPr>
              <a:t>A,B,C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</a:t>
            </a:r>
            <a:r>
              <a:rPr lang="en-US" altLang="en-US" i="1" dirty="0">
                <a:solidFill>
                  <a:schemeClr val="accent1"/>
                </a:solidFill>
              </a:rPr>
              <a:t> </a:t>
            </a:r>
            <a:r>
              <a:rPr lang="en-US" altLang="en-US" i="1" dirty="0" smtClean="0">
                <a:solidFill>
                  <a:schemeClr val="accent1"/>
                </a:solidFill>
              </a:rPr>
              <a:t>2</a:t>
            </a:r>
            <a:r>
              <a:rPr lang="en-US" altLang="en-US" i="1" baseline="30000" dirty="0" smtClean="0">
                <a:solidFill>
                  <a:schemeClr val="accent1"/>
                </a:solidFill>
              </a:rPr>
              <a:t>n</a:t>
            </a:r>
            <a:r>
              <a:rPr lang="en-US" altLang="en-US" i="1" dirty="0" smtClean="0">
                <a:solidFill>
                  <a:schemeClr val="accent1"/>
                </a:solidFill>
              </a:rPr>
              <a:t>-1</a:t>
            </a:r>
            <a:endParaRPr lang="en-US" altLang="en-US" i="1" dirty="0">
              <a:solidFill>
                <a:schemeClr val="accent1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096000" y="2879725"/>
            <a:ext cx="243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FF3399"/>
                </a:solidFill>
              </a:rPr>
              <a:t>D - E  - L (1-s) &lt; 0  D - E + L s </a:t>
            </a:r>
            <a:r>
              <a:rPr lang="en-US" altLang="en-US" i="1" dirty="0">
                <a:solidFill>
                  <a:srgbClr val="FF3399"/>
                </a:solidFill>
                <a:sym typeface="Symbol" pitchFamily="18" charset="2"/>
              </a:rPr>
              <a:t></a:t>
            </a:r>
            <a:r>
              <a:rPr lang="en-US" altLang="en-US" i="1" dirty="0">
                <a:solidFill>
                  <a:srgbClr val="FF3399"/>
                </a:solidFill>
              </a:rPr>
              <a:t> 0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096000" y="3594100"/>
            <a:ext cx="24384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rgbClr val="000000"/>
                </a:solidFill>
              </a:rPr>
              <a:t>Z – X – L (1-s) </a:t>
            </a:r>
            <a:r>
              <a:rPr lang="en-US" altLang="en-US" i="1" dirty="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altLang="en-US" i="1" dirty="0">
                <a:solidFill>
                  <a:srgbClr val="000000"/>
                </a:solidFill>
              </a:rPr>
              <a:t> 0 </a:t>
            </a:r>
            <a:endParaRPr lang="en-US" altLang="en-US" i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i="1" dirty="0" smtClean="0">
                <a:solidFill>
                  <a:srgbClr val="000000"/>
                </a:solidFill>
              </a:rPr>
              <a:t>X </a:t>
            </a:r>
            <a:r>
              <a:rPr lang="en-US" altLang="en-US" i="1" dirty="0">
                <a:solidFill>
                  <a:srgbClr val="000000"/>
                </a:solidFill>
              </a:rPr>
              <a:t>– Z – L (1-s) </a:t>
            </a:r>
            <a:r>
              <a:rPr lang="en-US" altLang="en-US" i="1" dirty="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altLang="en-US" i="1" dirty="0">
                <a:solidFill>
                  <a:srgbClr val="000000"/>
                </a:solidFill>
              </a:rPr>
              <a:t> 0 </a:t>
            </a:r>
            <a:endParaRPr lang="en-US" altLang="en-US" i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i="1" dirty="0" smtClean="0">
                <a:solidFill>
                  <a:srgbClr val="000000"/>
                </a:solidFill>
              </a:rPr>
              <a:t>Z </a:t>
            </a:r>
            <a:r>
              <a:rPr lang="en-US" altLang="en-US" i="1" dirty="0">
                <a:solidFill>
                  <a:srgbClr val="000000"/>
                </a:solidFill>
              </a:rPr>
              <a:t>– Y – L s </a:t>
            </a:r>
            <a:r>
              <a:rPr lang="en-US" altLang="en-US" i="1" dirty="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altLang="en-US" i="1" dirty="0">
                <a:solidFill>
                  <a:srgbClr val="000000"/>
                </a:solidFill>
              </a:rPr>
              <a:t> 0       </a:t>
            </a:r>
            <a:endParaRPr lang="en-US" altLang="en-US" i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i="1" dirty="0" smtClean="0">
                <a:solidFill>
                  <a:srgbClr val="000000"/>
                </a:solidFill>
              </a:rPr>
              <a:t>Y </a:t>
            </a:r>
            <a:r>
              <a:rPr lang="en-US" altLang="en-US" i="1" dirty="0">
                <a:solidFill>
                  <a:srgbClr val="000000"/>
                </a:solidFill>
              </a:rPr>
              <a:t>– Z – L s </a:t>
            </a:r>
            <a:r>
              <a:rPr lang="en-US" altLang="en-US" i="1" dirty="0">
                <a:solidFill>
                  <a:srgbClr val="000000"/>
                </a:solidFill>
                <a:sym typeface="Symbol" pitchFamily="18" charset="2"/>
              </a:rPr>
              <a:t></a:t>
            </a:r>
            <a:r>
              <a:rPr lang="en-US" altLang="en-US" i="1" dirty="0">
                <a:solidFill>
                  <a:srgbClr val="000000"/>
                </a:solidFill>
              </a:rPr>
              <a:t> 0</a:t>
            </a:r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609600" y="1447800"/>
            <a:ext cx="4576763" cy="3278188"/>
            <a:chOff x="384" y="912"/>
            <a:chExt cx="2883" cy="2065"/>
          </a:xfrm>
        </p:grpSpPr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>
              <a:off x="2164" y="1249"/>
              <a:ext cx="432" cy="446"/>
              <a:chOff x="2064" y="1152"/>
              <a:chExt cx="432" cy="446"/>
            </a:xfrm>
          </p:grpSpPr>
          <p:sp>
            <p:nvSpPr>
              <p:cNvPr id="21514" name="Rectangle 10"/>
              <p:cNvSpPr>
                <a:spLocks noChangeArrowheads="1"/>
              </p:cNvSpPr>
              <p:nvPr/>
            </p:nvSpPr>
            <p:spPr bwMode="auto">
              <a:xfrm>
                <a:off x="2064" y="1153"/>
                <a:ext cx="432" cy="4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15" name="Text Box 11"/>
              <p:cNvSpPr txBox="1">
                <a:spLocks noChangeArrowheads="1"/>
              </p:cNvSpPr>
              <p:nvPr/>
            </p:nvSpPr>
            <p:spPr bwMode="auto">
              <a:xfrm>
                <a:off x="2112" y="1152"/>
                <a:ext cx="277" cy="446"/>
              </a:xfrm>
              <a:prstGeom prst="rect">
                <a:avLst/>
              </a:prstGeom>
              <a:gradFill rotWithShape="0">
                <a:gsLst>
                  <a:gs pos="0">
                    <a:srgbClr val="FF3399"/>
                  </a:gs>
                  <a:gs pos="50000">
                    <a:srgbClr val="FF3399">
                      <a:gamma/>
                      <a:shade val="46275"/>
                      <a:invGamma/>
                    </a:srgbClr>
                  </a:gs>
                  <a:gs pos="100000">
                    <a:srgbClr val="FF33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4000" i="1">
                    <a:solidFill>
                      <a:srgbClr val="000000"/>
                    </a:solidFill>
                  </a:rPr>
                  <a:t>&lt;</a:t>
                </a:r>
              </a:p>
            </p:txBody>
          </p:sp>
        </p:grpSp>
        <p:grpSp>
          <p:nvGrpSpPr>
            <p:cNvPr id="21516" name="Group 12"/>
            <p:cNvGrpSpPr>
              <a:grpSpLocks/>
            </p:cNvGrpSpPr>
            <p:nvPr/>
          </p:nvGrpSpPr>
          <p:grpSpPr bwMode="auto">
            <a:xfrm>
              <a:off x="1012" y="1873"/>
              <a:ext cx="624" cy="763"/>
              <a:chOff x="2976" y="288"/>
              <a:chExt cx="624" cy="763"/>
            </a:xfrm>
          </p:grpSpPr>
          <p:sp>
            <p:nvSpPr>
              <p:cNvPr id="21517" name="Rectangle 13"/>
              <p:cNvSpPr>
                <a:spLocks noChangeArrowheads="1"/>
              </p:cNvSpPr>
              <p:nvPr/>
            </p:nvSpPr>
            <p:spPr bwMode="auto">
              <a:xfrm>
                <a:off x="2976" y="288"/>
                <a:ext cx="624" cy="52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18" name="Text Box 14"/>
              <p:cNvSpPr txBox="1">
                <a:spLocks noChangeArrowheads="1"/>
              </p:cNvSpPr>
              <p:nvPr/>
            </p:nvSpPr>
            <p:spPr bwMode="auto">
              <a:xfrm>
                <a:off x="3168" y="431"/>
                <a:ext cx="240" cy="6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4000" i="1">
                    <a:solidFill>
                      <a:srgbClr val="000000"/>
                    </a:solidFill>
                  </a:rPr>
                  <a:t>*</a:t>
                </a:r>
                <a:r>
                  <a:rPr lang="en-US" altLang="en-US" i="1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grpSp>
          <p:nvGrpSpPr>
            <p:cNvPr id="21519" name="Group 15"/>
            <p:cNvGrpSpPr>
              <a:grpSpLocks/>
            </p:cNvGrpSpPr>
            <p:nvPr/>
          </p:nvGrpSpPr>
          <p:grpSpPr bwMode="auto">
            <a:xfrm>
              <a:off x="384" y="912"/>
              <a:ext cx="2883" cy="2065"/>
              <a:chOff x="284" y="815"/>
              <a:chExt cx="2883" cy="2065"/>
            </a:xfrm>
          </p:grpSpPr>
          <p:sp>
            <p:nvSpPr>
              <p:cNvPr id="21520" name="Text Box 16"/>
              <p:cNvSpPr txBox="1">
                <a:spLocks noChangeArrowheads="1"/>
              </p:cNvSpPr>
              <p:nvPr/>
            </p:nvSpPr>
            <p:spPr bwMode="auto">
              <a:xfrm>
                <a:off x="2983" y="1919"/>
                <a:ext cx="18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>
                    <a:solidFill>
                      <a:srgbClr val="000000"/>
                    </a:solidFill>
                  </a:rPr>
                  <a:t>Z</a:t>
                </a:r>
              </a:p>
            </p:txBody>
          </p:sp>
          <p:sp>
            <p:nvSpPr>
              <p:cNvPr id="21521" name="Line 17"/>
              <p:cNvSpPr>
                <a:spLocks noChangeShapeType="1"/>
              </p:cNvSpPr>
              <p:nvPr/>
            </p:nvSpPr>
            <p:spPr bwMode="auto">
              <a:xfrm>
                <a:off x="1776" y="2399"/>
                <a:ext cx="864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2" name="Line 18"/>
              <p:cNvSpPr>
                <a:spLocks noChangeShapeType="1"/>
              </p:cNvSpPr>
              <p:nvPr/>
            </p:nvSpPr>
            <p:spPr bwMode="auto">
              <a:xfrm rot="-5400000">
                <a:off x="2471" y="1656"/>
                <a:ext cx="62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3" name="Text Box 19"/>
              <p:cNvSpPr txBox="1">
                <a:spLocks noChangeArrowheads="1"/>
              </p:cNvSpPr>
              <p:nvPr/>
            </p:nvSpPr>
            <p:spPr bwMode="auto">
              <a:xfrm>
                <a:off x="2064" y="1967"/>
                <a:ext cx="19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24" name="Text Box 20"/>
              <p:cNvSpPr txBox="1">
                <a:spLocks noChangeArrowheads="1"/>
              </p:cNvSpPr>
              <p:nvPr/>
            </p:nvSpPr>
            <p:spPr bwMode="auto">
              <a:xfrm>
                <a:off x="1824" y="2399"/>
                <a:ext cx="35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>
                    <a:solidFill>
                      <a:srgbClr val="000000"/>
                    </a:solidFill>
                  </a:rPr>
                  <a:t>Y[..]</a:t>
                </a:r>
              </a:p>
            </p:txBody>
          </p:sp>
          <p:grpSp>
            <p:nvGrpSpPr>
              <p:cNvPr id="21525" name="Group 21"/>
              <p:cNvGrpSpPr>
                <a:grpSpLocks/>
              </p:cNvGrpSpPr>
              <p:nvPr/>
            </p:nvGrpSpPr>
            <p:grpSpPr bwMode="auto">
              <a:xfrm>
                <a:off x="2064" y="1151"/>
                <a:ext cx="432" cy="446"/>
                <a:chOff x="2064" y="1152"/>
                <a:chExt cx="432" cy="446"/>
              </a:xfrm>
            </p:grpSpPr>
            <p:sp>
              <p:nvSpPr>
                <p:cNvPr id="21526" name="Rectangle 22"/>
                <p:cNvSpPr>
                  <a:spLocks noChangeArrowheads="1"/>
                </p:cNvSpPr>
                <p:nvPr/>
              </p:nvSpPr>
              <p:spPr bwMode="auto">
                <a:xfrm>
                  <a:off x="2064" y="1153"/>
                  <a:ext cx="432" cy="432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2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112" y="1152"/>
                  <a:ext cx="277" cy="44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4000" i="1">
                      <a:solidFill>
                        <a:srgbClr val="000000"/>
                      </a:solidFill>
                    </a:rPr>
                    <a:t>&lt;</a:t>
                  </a:r>
                </a:p>
              </p:txBody>
            </p:sp>
          </p:grpSp>
          <p:sp>
            <p:nvSpPr>
              <p:cNvPr id="21528" name="Line 24"/>
              <p:cNvSpPr>
                <a:spLocks noChangeShapeType="1"/>
              </p:cNvSpPr>
              <p:nvPr/>
            </p:nvSpPr>
            <p:spPr bwMode="auto">
              <a:xfrm>
                <a:off x="1776" y="124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9" name="Line 25"/>
              <p:cNvSpPr>
                <a:spLocks noChangeShapeType="1"/>
              </p:cNvSpPr>
              <p:nvPr/>
            </p:nvSpPr>
            <p:spPr bwMode="auto">
              <a:xfrm>
                <a:off x="1776" y="148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0" name="Line 26"/>
              <p:cNvSpPr>
                <a:spLocks noChangeShapeType="1"/>
              </p:cNvSpPr>
              <p:nvPr/>
            </p:nvSpPr>
            <p:spPr bwMode="auto">
              <a:xfrm>
                <a:off x="2496" y="134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1" name="Text Box 27"/>
              <p:cNvSpPr txBox="1">
                <a:spLocks noChangeArrowheads="1"/>
              </p:cNvSpPr>
              <p:nvPr/>
            </p:nvSpPr>
            <p:spPr bwMode="auto">
              <a:xfrm>
                <a:off x="2832" y="1199"/>
                <a:ext cx="17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>
                    <a:solidFill>
                      <a:srgbClr val="000000"/>
                    </a:solidFill>
                  </a:rPr>
                  <a:t>s</a:t>
                </a:r>
              </a:p>
            </p:txBody>
          </p:sp>
          <p:grpSp>
            <p:nvGrpSpPr>
              <p:cNvPr id="21532" name="Group 28"/>
              <p:cNvGrpSpPr>
                <a:grpSpLocks/>
              </p:cNvGrpSpPr>
              <p:nvPr/>
            </p:nvGrpSpPr>
            <p:grpSpPr bwMode="auto">
              <a:xfrm>
                <a:off x="912" y="960"/>
                <a:ext cx="624" cy="528"/>
                <a:chOff x="912" y="961"/>
                <a:chExt cx="624" cy="528"/>
              </a:xfrm>
            </p:grpSpPr>
            <p:sp>
              <p:nvSpPr>
                <p:cNvPr id="21533" name="Rectangle 29"/>
                <p:cNvSpPr>
                  <a:spLocks noChangeArrowheads="1"/>
                </p:cNvSpPr>
                <p:nvPr/>
              </p:nvSpPr>
              <p:spPr bwMode="auto">
                <a:xfrm>
                  <a:off x="912" y="961"/>
                  <a:ext cx="624" cy="528"/>
                </a:xfrm>
                <a:prstGeom prst="rect">
                  <a:avLst/>
                </a:prstGeom>
                <a:noFill/>
                <a:ln w="28575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104" y="1008"/>
                  <a:ext cx="384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4000" i="1">
                      <a:solidFill>
                        <a:srgbClr val="000000"/>
                      </a:solidFill>
                    </a:rPr>
                    <a:t>+</a:t>
                  </a:r>
                  <a:r>
                    <a:rPr lang="en-US" altLang="en-US" i="1">
                      <a:solidFill>
                        <a:srgbClr val="000000"/>
                      </a:solidFill>
                    </a:rPr>
                    <a:t> </a:t>
                  </a:r>
                </a:p>
              </p:txBody>
            </p:sp>
          </p:grpSp>
          <p:sp>
            <p:nvSpPr>
              <p:cNvPr id="21535" name="Line 31"/>
              <p:cNvSpPr>
                <a:spLocks noChangeShapeType="1"/>
              </p:cNvSpPr>
              <p:nvPr/>
            </p:nvSpPr>
            <p:spPr bwMode="auto">
              <a:xfrm>
                <a:off x="576" y="1103"/>
                <a:ext cx="33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6" name="Line 32"/>
              <p:cNvSpPr>
                <a:spLocks noChangeShapeType="1"/>
              </p:cNvSpPr>
              <p:nvPr/>
            </p:nvSpPr>
            <p:spPr bwMode="auto">
              <a:xfrm flipV="1">
                <a:off x="1536" y="1247"/>
                <a:ext cx="24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7" name="Line 33"/>
              <p:cNvSpPr>
                <a:spLocks noChangeShapeType="1"/>
              </p:cNvSpPr>
              <p:nvPr/>
            </p:nvSpPr>
            <p:spPr bwMode="auto">
              <a:xfrm>
                <a:off x="576" y="1343"/>
                <a:ext cx="33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8" name="Text Box 34"/>
              <p:cNvSpPr txBox="1">
                <a:spLocks noChangeArrowheads="1"/>
              </p:cNvSpPr>
              <p:nvPr/>
            </p:nvSpPr>
            <p:spPr bwMode="auto">
              <a:xfrm>
                <a:off x="288" y="863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21539" name="Text Box 35"/>
              <p:cNvSpPr txBox="1">
                <a:spLocks noChangeArrowheads="1"/>
              </p:cNvSpPr>
              <p:nvPr/>
            </p:nvSpPr>
            <p:spPr bwMode="auto">
              <a:xfrm>
                <a:off x="284" y="1199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21540" name="Text Box 36"/>
              <p:cNvSpPr txBox="1">
                <a:spLocks noChangeArrowheads="1"/>
              </p:cNvSpPr>
              <p:nvPr/>
            </p:nvSpPr>
            <p:spPr bwMode="auto">
              <a:xfrm>
                <a:off x="1713" y="815"/>
                <a:ext cx="20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>
                    <a:solidFill>
                      <a:srgbClr val="000000"/>
                    </a:solidFill>
                  </a:rPr>
                  <a:t>D</a:t>
                </a:r>
              </a:p>
            </p:txBody>
          </p:sp>
          <p:grpSp>
            <p:nvGrpSpPr>
              <p:cNvPr id="21541" name="Group 37"/>
              <p:cNvGrpSpPr>
                <a:grpSpLocks/>
              </p:cNvGrpSpPr>
              <p:nvPr/>
            </p:nvGrpSpPr>
            <p:grpSpPr bwMode="auto">
              <a:xfrm>
                <a:off x="912" y="1775"/>
                <a:ext cx="624" cy="763"/>
                <a:chOff x="912" y="1777"/>
                <a:chExt cx="624" cy="763"/>
              </a:xfrm>
            </p:grpSpPr>
            <p:sp>
              <p:nvSpPr>
                <p:cNvPr id="21542" name="Rectangle 38"/>
                <p:cNvSpPr>
                  <a:spLocks noChangeArrowheads="1"/>
                </p:cNvSpPr>
                <p:nvPr/>
              </p:nvSpPr>
              <p:spPr bwMode="auto">
                <a:xfrm>
                  <a:off x="912" y="1777"/>
                  <a:ext cx="624" cy="528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4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104" y="1920"/>
                  <a:ext cx="240" cy="6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4000" i="1">
                      <a:solidFill>
                        <a:srgbClr val="000000"/>
                      </a:solidFill>
                    </a:rPr>
                    <a:t>*</a:t>
                  </a:r>
                  <a:r>
                    <a:rPr lang="en-US" altLang="en-US" i="1">
                      <a:solidFill>
                        <a:srgbClr val="000000"/>
                      </a:solidFill>
                    </a:rPr>
                    <a:t> </a:t>
                  </a:r>
                </a:p>
              </p:txBody>
            </p:sp>
          </p:grpSp>
          <p:sp>
            <p:nvSpPr>
              <p:cNvPr id="21544" name="Line 40"/>
              <p:cNvSpPr>
                <a:spLocks noChangeShapeType="1"/>
              </p:cNvSpPr>
              <p:nvPr/>
            </p:nvSpPr>
            <p:spPr bwMode="auto">
              <a:xfrm>
                <a:off x="720" y="1919"/>
                <a:ext cx="192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5" name="Line 41"/>
              <p:cNvSpPr>
                <a:spLocks noChangeShapeType="1"/>
              </p:cNvSpPr>
              <p:nvPr/>
            </p:nvSpPr>
            <p:spPr bwMode="auto">
              <a:xfrm flipV="1">
                <a:off x="1536" y="2063"/>
                <a:ext cx="24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6" name="Line 42"/>
              <p:cNvSpPr>
                <a:spLocks noChangeShapeType="1"/>
              </p:cNvSpPr>
              <p:nvPr/>
            </p:nvSpPr>
            <p:spPr bwMode="auto">
              <a:xfrm>
                <a:off x="576" y="2159"/>
                <a:ext cx="33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7" name="Text Box 43"/>
              <p:cNvSpPr txBox="1">
                <a:spLocks noChangeArrowheads="1"/>
              </p:cNvSpPr>
              <p:nvPr/>
            </p:nvSpPr>
            <p:spPr bwMode="auto">
              <a:xfrm>
                <a:off x="288" y="2063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21548" name="Text Box 44"/>
              <p:cNvSpPr txBox="1">
                <a:spLocks noChangeArrowheads="1"/>
              </p:cNvSpPr>
              <p:nvPr/>
            </p:nvSpPr>
            <p:spPr bwMode="auto">
              <a:xfrm>
                <a:off x="1776" y="1535"/>
                <a:ext cx="18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>
                    <a:solidFill>
                      <a:srgbClr val="000000"/>
                    </a:solidFill>
                  </a:rPr>
                  <a:t>E</a:t>
                </a:r>
              </a:p>
            </p:txBody>
          </p:sp>
          <p:sp>
            <p:nvSpPr>
              <p:cNvPr id="21549" name="Line 45"/>
              <p:cNvSpPr>
                <a:spLocks noChangeShapeType="1"/>
              </p:cNvSpPr>
              <p:nvPr/>
            </p:nvSpPr>
            <p:spPr bwMode="auto">
              <a:xfrm>
                <a:off x="720" y="1343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0" name="Line 46"/>
              <p:cNvSpPr>
                <a:spLocks noChangeShapeType="1"/>
              </p:cNvSpPr>
              <p:nvPr/>
            </p:nvSpPr>
            <p:spPr bwMode="auto">
              <a:xfrm rot="-5400000">
                <a:off x="1488" y="1775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551" name="Group 47"/>
              <p:cNvGrpSpPr>
                <a:grpSpLocks/>
              </p:cNvGrpSpPr>
              <p:nvPr/>
            </p:nvGrpSpPr>
            <p:grpSpPr bwMode="auto">
              <a:xfrm>
                <a:off x="1248" y="2496"/>
                <a:ext cx="288" cy="384"/>
                <a:chOff x="1248" y="2497"/>
                <a:chExt cx="288" cy="384"/>
              </a:xfrm>
            </p:grpSpPr>
            <p:sp>
              <p:nvSpPr>
                <p:cNvPr id="21552" name="Arc 48"/>
                <p:cNvSpPr>
                  <a:spLocks/>
                </p:cNvSpPr>
                <p:nvPr/>
              </p:nvSpPr>
              <p:spPr bwMode="auto">
                <a:xfrm>
                  <a:off x="1248" y="2497"/>
                  <a:ext cx="288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53" name="Arc 49"/>
                <p:cNvSpPr>
                  <a:spLocks/>
                </p:cNvSpPr>
                <p:nvPr/>
              </p:nvSpPr>
              <p:spPr bwMode="auto">
                <a:xfrm flipV="1">
                  <a:off x="1248" y="2689"/>
                  <a:ext cx="288" cy="19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54" name="Line 50"/>
                <p:cNvSpPr>
                  <a:spLocks noChangeShapeType="1"/>
                </p:cNvSpPr>
                <p:nvPr/>
              </p:nvSpPr>
              <p:spPr bwMode="auto">
                <a:xfrm>
                  <a:off x="1248" y="2497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i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555" name="Line 51"/>
              <p:cNvSpPr>
                <a:spLocks noChangeShapeType="1"/>
              </p:cNvSpPr>
              <p:nvPr/>
            </p:nvSpPr>
            <p:spPr bwMode="auto">
              <a:xfrm>
                <a:off x="960" y="259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6" name="Line 52"/>
              <p:cNvSpPr>
                <a:spLocks noChangeShapeType="1"/>
              </p:cNvSpPr>
              <p:nvPr/>
            </p:nvSpPr>
            <p:spPr bwMode="auto">
              <a:xfrm>
                <a:off x="960" y="2784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7" name="Line 53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8" name="Text Box 54"/>
              <p:cNvSpPr txBox="1">
                <a:spLocks noChangeArrowheads="1"/>
              </p:cNvSpPr>
              <p:nvPr/>
            </p:nvSpPr>
            <p:spPr bwMode="auto">
              <a:xfrm>
                <a:off x="445" y="2399"/>
                <a:ext cx="36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>
                    <a:solidFill>
                      <a:srgbClr val="000000"/>
                    </a:solidFill>
                  </a:rPr>
                  <a:t>A[..]</a:t>
                </a:r>
              </a:p>
            </p:txBody>
          </p:sp>
          <p:sp>
            <p:nvSpPr>
              <p:cNvPr id="21559" name="Text Box 55"/>
              <p:cNvSpPr txBox="1">
                <a:spLocks noChangeArrowheads="1"/>
              </p:cNvSpPr>
              <p:nvPr/>
            </p:nvSpPr>
            <p:spPr bwMode="auto">
              <a:xfrm>
                <a:off x="445" y="2639"/>
                <a:ext cx="3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i="1">
                    <a:solidFill>
                      <a:srgbClr val="000000"/>
                    </a:solidFill>
                  </a:rPr>
                  <a:t>C[..]</a:t>
                </a:r>
              </a:p>
            </p:txBody>
          </p:sp>
          <p:sp>
            <p:nvSpPr>
              <p:cNvPr id="21560" name="Line 56"/>
              <p:cNvSpPr>
                <a:spLocks noChangeShapeType="1"/>
              </p:cNvSpPr>
              <p:nvPr/>
            </p:nvSpPr>
            <p:spPr bwMode="auto">
              <a:xfrm>
                <a:off x="1776" y="2399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561" name="Group 57"/>
              <p:cNvGrpSpPr>
                <a:grpSpLocks/>
              </p:cNvGrpSpPr>
              <p:nvPr/>
            </p:nvGrpSpPr>
            <p:grpSpPr bwMode="auto">
              <a:xfrm>
                <a:off x="2448" y="1872"/>
                <a:ext cx="480" cy="720"/>
                <a:chOff x="2448" y="1873"/>
                <a:chExt cx="480" cy="720"/>
              </a:xfrm>
            </p:grpSpPr>
            <p:sp>
              <p:nvSpPr>
                <p:cNvPr id="21562" name="AutoShape 58"/>
                <p:cNvSpPr>
                  <a:spLocks noChangeArrowheads="1"/>
                </p:cNvSpPr>
                <p:nvPr/>
              </p:nvSpPr>
              <p:spPr bwMode="auto">
                <a:xfrm rot="-5400000">
                  <a:off x="2424" y="2089"/>
                  <a:ext cx="720" cy="288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63" name="Line 59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6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640" y="1998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i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2156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640" y="2257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2000" i="1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  <p:sp>
              <p:nvSpPr>
                <p:cNvPr id="21566" name="Line 62"/>
                <p:cNvSpPr>
                  <a:spLocks noChangeShapeType="1"/>
                </p:cNvSpPr>
                <p:nvPr/>
              </p:nvSpPr>
              <p:spPr bwMode="auto">
                <a:xfrm>
                  <a:off x="2448" y="2400"/>
                  <a:ext cx="192" cy="1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i="1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567" name="Group 63"/>
            <p:cNvGrpSpPr>
              <a:grpSpLocks/>
            </p:cNvGrpSpPr>
            <p:nvPr/>
          </p:nvGrpSpPr>
          <p:grpSpPr bwMode="auto">
            <a:xfrm>
              <a:off x="2548" y="1969"/>
              <a:ext cx="480" cy="720"/>
              <a:chOff x="2976" y="2448"/>
              <a:chExt cx="480" cy="720"/>
            </a:xfrm>
          </p:grpSpPr>
          <p:sp>
            <p:nvSpPr>
              <p:cNvPr id="21568" name="AutoShape 64"/>
              <p:cNvSpPr>
                <a:spLocks noChangeArrowheads="1"/>
              </p:cNvSpPr>
              <p:nvPr/>
            </p:nvSpPr>
            <p:spPr bwMode="auto">
              <a:xfrm rot="-5400000">
                <a:off x="2952" y="2664"/>
                <a:ext cx="720" cy="28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9" name="Line 65"/>
              <p:cNvSpPr>
                <a:spLocks noChangeShapeType="1"/>
              </p:cNvSpPr>
              <p:nvPr/>
            </p:nvSpPr>
            <p:spPr bwMode="auto">
              <a:xfrm>
                <a:off x="2976" y="2687"/>
                <a:ext cx="192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0" name="Text Box 66"/>
              <p:cNvSpPr txBox="1">
                <a:spLocks noChangeArrowheads="1"/>
              </p:cNvSpPr>
              <p:nvPr/>
            </p:nvSpPr>
            <p:spPr bwMode="auto">
              <a:xfrm>
                <a:off x="3168" y="2573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i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21571" name="Text Box 67"/>
              <p:cNvSpPr txBox="1">
                <a:spLocks noChangeArrowheads="1"/>
              </p:cNvSpPr>
              <p:nvPr/>
            </p:nvSpPr>
            <p:spPr bwMode="auto">
              <a:xfrm>
                <a:off x="3168" y="2832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FFFF00"/>
                        </a:gs>
                        <a:gs pos="100000">
                          <a:srgbClr val="FFFF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000" i="1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21572" name="Line 68"/>
              <p:cNvSpPr>
                <a:spLocks noChangeShapeType="1"/>
              </p:cNvSpPr>
              <p:nvPr/>
            </p:nvSpPr>
            <p:spPr bwMode="auto">
              <a:xfrm>
                <a:off x="2976" y="2975"/>
                <a:ext cx="192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73" name="Group 69"/>
            <p:cNvGrpSpPr>
              <a:grpSpLocks/>
            </p:cNvGrpSpPr>
            <p:nvPr/>
          </p:nvGrpSpPr>
          <p:grpSpPr bwMode="auto">
            <a:xfrm>
              <a:off x="1348" y="2593"/>
              <a:ext cx="288" cy="384"/>
              <a:chOff x="1248" y="2497"/>
              <a:chExt cx="288" cy="384"/>
            </a:xfrm>
          </p:grpSpPr>
          <p:sp>
            <p:nvSpPr>
              <p:cNvPr id="21574" name="Arc 70"/>
              <p:cNvSpPr>
                <a:spLocks/>
              </p:cNvSpPr>
              <p:nvPr/>
            </p:nvSpPr>
            <p:spPr bwMode="auto">
              <a:xfrm>
                <a:off x="1248" y="2497"/>
                <a:ext cx="288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2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5" name="Arc 71"/>
              <p:cNvSpPr>
                <a:spLocks/>
              </p:cNvSpPr>
              <p:nvPr/>
            </p:nvSpPr>
            <p:spPr bwMode="auto">
              <a:xfrm flipV="1">
                <a:off x="1248" y="2689"/>
                <a:ext cx="288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bg2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6" name="Line 72"/>
              <p:cNvSpPr>
                <a:spLocks noChangeShapeType="1"/>
              </p:cNvSpPr>
              <p:nvPr/>
            </p:nvSpPr>
            <p:spPr bwMode="auto">
              <a:xfrm>
                <a:off x="1248" y="2497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77" name="Group 73"/>
            <p:cNvGrpSpPr>
              <a:grpSpLocks/>
            </p:cNvGrpSpPr>
            <p:nvPr/>
          </p:nvGrpSpPr>
          <p:grpSpPr bwMode="auto">
            <a:xfrm>
              <a:off x="1012" y="1057"/>
              <a:ext cx="624" cy="528"/>
              <a:chOff x="912" y="961"/>
              <a:chExt cx="624" cy="528"/>
            </a:xfrm>
          </p:grpSpPr>
          <p:sp>
            <p:nvSpPr>
              <p:cNvPr id="21578" name="Rectangle 74"/>
              <p:cNvSpPr>
                <a:spLocks noChangeArrowheads="1"/>
              </p:cNvSpPr>
              <p:nvPr/>
            </p:nvSpPr>
            <p:spPr bwMode="auto">
              <a:xfrm>
                <a:off x="912" y="961"/>
                <a:ext cx="624" cy="52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9" name="Text Box 75"/>
              <p:cNvSpPr txBox="1">
                <a:spLocks noChangeArrowheads="1"/>
              </p:cNvSpPr>
              <p:nvPr/>
            </p:nvSpPr>
            <p:spPr bwMode="auto">
              <a:xfrm>
                <a:off x="1104" y="1008"/>
                <a:ext cx="384" cy="44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4000" i="1">
                    <a:solidFill>
                      <a:srgbClr val="000000"/>
                    </a:solidFill>
                  </a:rPr>
                  <a:t>+</a:t>
                </a:r>
                <a:r>
                  <a:rPr lang="en-US" altLang="en-US" i="1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  <p:sp>
          <p:nvSpPr>
            <p:cNvPr id="21580" name="Line 76"/>
            <p:cNvSpPr>
              <a:spLocks noChangeShapeType="1"/>
            </p:cNvSpPr>
            <p:nvPr/>
          </p:nvSpPr>
          <p:spPr bwMode="auto">
            <a:xfrm>
              <a:off x="3028" y="2353"/>
              <a:ext cx="1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</p:grpSp>
      <p:sp>
        <p:nvSpPr>
          <p:cNvPr id="4" name="Left Brace 3"/>
          <p:cNvSpPr/>
          <p:nvPr/>
        </p:nvSpPr>
        <p:spPr>
          <a:xfrm>
            <a:off x="5867400" y="1295400"/>
            <a:ext cx="228600" cy="1447799"/>
          </a:xfrm>
          <a:prstGeom prst="lef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Left Brace 79"/>
          <p:cNvSpPr/>
          <p:nvPr/>
        </p:nvSpPr>
        <p:spPr>
          <a:xfrm>
            <a:off x="5867400" y="3675063"/>
            <a:ext cx="228600" cy="1582737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1" name="Left Brace 80"/>
          <p:cNvSpPr/>
          <p:nvPr/>
        </p:nvSpPr>
        <p:spPr>
          <a:xfrm>
            <a:off x="4700588" y="5532437"/>
            <a:ext cx="228600" cy="981075"/>
          </a:xfrm>
          <a:prstGeom prst="lef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Left Brace 81"/>
          <p:cNvSpPr/>
          <p:nvPr/>
        </p:nvSpPr>
        <p:spPr>
          <a:xfrm>
            <a:off x="5867400" y="2830512"/>
            <a:ext cx="228600" cy="750888"/>
          </a:xfrm>
          <a:prstGeom prst="leftBrac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Linear arithmetic: SMT and ILP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9" grpId="0" build="allAtOnce" autoUpdateAnimBg="0"/>
      <p:bldP spid="21510" grpId="0" autoUpdateAnimBg="0"/>
      <p:bldP spid="2151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Improving ILP Modeling</a:t>
            </a: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14400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/>
              <a:t>ILP model for RTL design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532965"/>
              </p:ext>
            </p:extLst>
          </p:nvPr>
        </p:nvGraphicFramePr>
        <p:xfrm>
          <a:off x="5486400" y="1763821"/>
          <a:ext cx="2533650" cy="219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3" imgW="1358640" imgH="1346040" progId="Equation.3">
                  <p:embed/>
                </p:oleObj>
              </mc:Choice>
              <mc:Fallback>
                <p:oleObj name="Equation" r:id="rId3" imgW="1358640" imgH="1346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1763821"/>
                        <a:ext cx="2533650" cy="2191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62000" y="1981200"/>
            <a:ext cx="3133677" cy="1317486"/>
            <a:chOff x="762000" y="2514600"/>
            <a:chExt cx="3304595" cy="1371600"/>
          </a:xfrm>
        </p:grpSpPr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1524000" y="2514600"/>
              <a:ext cx="762000" cy="8382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93455" y="2568714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b="1" dirty="0" smtClean="0"/>
                <a:t>+</a:t>
              </a:r>
              <a:endParaRPr kumimoji="1" lang="zh-CN" altLang="en-US" sz="4000" b="1" dirty="0"/>
            </a:p>
          </p:txBody>
        </p:sp>
        <p:cxnSp>
          <p:nvCxnSpPr>
            <p:cNvPr id="12" name="直线箭头连接符 11"/>
            <p:cNvCxnSpPr/>
            <p:nvPr/>
          </p:nvCxnSpPr>
          <p:spPr>
            <a:xfrm>
              <a:off x="1066800" y="2743200"/>
              <a:ext cx="4572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箭头连接符 14"/>
            <p:cNvCxnSpPr/>
            <p:nvPr/>
          </p:nvCxnSpPr>
          <p:spPr>
            <a:xfrm>
              <a:off x="1066800" y="3124200"/>
              <a:ext cx="4572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762000" y="2514600"/>
              <a:ext cx="38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i="1" dirty="0" smtClean="0"/>
                <a:t>A</a:t>
              </a:r>
              <a:endParaRPr kumimoji="1" lang="zh-CN" altLang="en-US" i="1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2000" y="2895600"/>
              <a:ext cx="377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i="1" dirty="0" smtClean="0"/>
                <a:t>B</a:t>
              </a:r>
              <a:endParaRPr kumimoji="1" lang="zh-CN" altLang="en-US" i="1" dirty="0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2819400" y="3048000"/>
              <a:ext cx="762000" cy="8382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971800" y="3124200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b="1" dirty="0"/>
                <a:t>&lt;</a:t>
              </a:r>
              <a:endParaRPr kumimoji="1" lang="zh-CN" altLang="en-US" sz="4000" b="1" dirty="0"/>
            </a:p>
          </p:txBody>
        </p:sp>
        <p:cxnSp>
          <p:nvCxnSpPr>
            <p:cNvPr id="21" name="肘形连接符 20"/>
            <p:cNvCxnSpPr/>
            <p:nvPr/>
          </p:nvCxnSpPr>
          <p:spPr>
            <a:xfrm>
              <a:off x="2286000" y="2971800"/>
              <a:ext cx="533400" cy="3048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23"/>
            <p:cNvCxnSpPr/>
            <p:nvPr/>
          </p:nvCxnSpPr>
          <p:spPr>
            <a:xfrm>
              <a:off x="1066800" y="3657600"/>
              <a:ext cx="17526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762000" y="3429000"/>
              <a:ext cx="36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i="1" dirty="0"/>
                <a:t>6</a:t>
              </a:r>
              <a:endParaRPr kumimoji="1" lang="zh-CN" altLang="en-US" i="1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362200" y="2590800"/>
              <a:ext cx="372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i="1" dirty="0"/>
                <a:t>C</a:t>
              </a:r>
              <a:endParaRPr kumimoji="1" lang="zh-CN" altLang="en-US" i="1" dirty="0"/>
            </a:p>
          </p:txBody>
        </p:sp>
        <p:cxnSp>
          <p:nvCxnSpPr>
            <p:cNvPr id="31" name="直线箭头连接符 30"/>
            <p:cNvCxnSpPr/>
            <p:nvPr/>
          </p:nvCxnSpPr>
          <p:spPr>
            <a:xfrm>
              <a:off x="3581400" y="3505200"/>
              <a:ext cx="3048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3724760" y="3048000"/>
              <a:ext cx="341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i="1" dirty="0"/>
                <a:t>s</a:t>
              </a:r>
              <a:endParaRPr kumimoji="1" lang="zh-CN" altLang="en-US" i="1" dirty="0"/>
            </a:p>
          </p:txBody>
        </p:sp>
      </p:grpSp>
      <p:sp>
        <p:nvSpPr>
          <p:cNvPr id="23" name="内容占位符 2"/>
          <p:cNvSpPr txBox="1">
            <a:spLocks/>
          </p:cNvSpPr>
          <p:nvPr/>
        </p:nvSpPr>
        <p:spPr>
          <a:xfrm>
            <a:off x="533400" y="38100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800" dirty="0" smtClean="0"/>
              <a:t>Solve the problem for </a:t>
            </a:r>
            <a:r>
              <a:rPr kumimoji="1" lang="en-US" altLang="zh-CN" sz="2800" i="1" dirty="0" smtClean="0"/>
              <a:t>A=5, B=3 </a:t>
            </a:r>
            <a:r>
              <a:rPr kumimoji="1" lang="en-US" altLang="zh-CN" sz="2800" dirty="0" smtClean="0"/>
              <a:t>in </a:t>
            </a:r>
            <a:r>
              <a:rPr kumimoji="1" lang="en-US" altLang="zh-CN" sz="2800" i="1" dirty="0" smtClean="0"/>
              <a:t>n</a:t>
            </a:r>
            <a:r>
              <a:rPr kumimoji="1" lang="en-US" altLang="zh-CN" sz="2800" dirty="0" smtClean="0"/>
              <a:t>=3 bits</a:t>
            </a:r>
          </a:p>
          <a:p>
            <a:pPr lvl="1"/>
            <a:r>
              <a:rPr kumimoji="1" lang="en-US" altLang="zh-CN" sz="2600" dirty="0" smtClean="0"/>
              <a:t>ILP solution (</a:t>
            </a:r>
            <a:r>
              <a:rPr kumimoji="1" lang="en-US" altLang="zh-CN" sz="2600" dirty="0" smtClean="0">
                <a:solidFill>
                  <a:srgbClr val="FF0000"/>
                </a:solidFill>
              </a:rPr>
              <a:t>incorrect</a:t>
            </a:r>
            <a:r>
              <a:rPr kumimoji="1" lang="en-US" altLang="zh-CN" sz="2600" dirty="0" smtClean="0"/>
              <a:t>): </a:t>
            </a:r>
          </a:p>
          <a:p>
            <a:pPr lvl="2"/>
            <a:r>
              <a:rPr kumimoji="1" lang="en-US" altLang="zh-CN" sz="2300" dirty="0" smtClean="0"/>
              <a:t>C = 8;  s = (8 &lt; 6) = 0</a:t>
            </a:r>
          </a:p>
          <a:p>
            <a:pPr lvl="1"/>
            <a:r>
              <a:rPr kumimoji="1" lang="en-US" altLang="zh-CN" sz="2600" dirty="0"/>
              <a:t>Correct solution in 3 bits: </a:t>
            </a:r>
          </a:p>
          <a:p>
            <a:pPr lvl="2"/>
            <a:r>
              <a:rPr kumimoji="1" lang="en-US" altLang="zh-CN" sz="2300" dirty="0" smtClean="0"/>
              <a:t>C = 8 mod 2</a:t>
            </a:r>
            <a:r>
              <a:rPr kumimoji="1" lang="en-US" altLang="zh-CN" sz="2300" baseline="30000" dirty="0" smtClean="0"/>
              <a:t>3</a:t>
            </a:r>
            <a:r>
              <a:rPr kumimoji="1" lang="en-US" altLang="zh-CN" sz="2300" dirty="0" smtClean="0"/>
              <a:t> = 0;  s = (0 &lt; 6) = 1</a:t>
            </a:r>
          </a:p>
          <a:p>
            <a:pPr lvl="1"/>
            <a:r>
              <a:rPr kumimoji="1" lang="en-US" altLang="zh-CN" sz="2600" dirty="0" smtClean="0"/>
              <a:t>Note: adding constraint C </a:t>
            </a:r>
            <a:r>
              <a:rPr kumimoji="1" lang="en-US" altLang="zh-CN" sz="2600" dirty="0" smtClean="0">
                <a:sym typeface="Symbol"/>
              </a:rPr>
              <a:t> 7 will make it infeasible</a:t>
            </a:r>
            <a:endParaRPr kumimoji="1" lang="en-US" altLang="zh-CN" sz="2600" dirty="0" smtClean="0"/>
          </a:p>
          <a:p>
            <a:pPr lvl="1"/>
            <a:r>
              <a:rPr kumimoji="1" lang="en-US" altLang="zh-CN" sz="2600" dirty="0" smtClean="0"/>
              <a:t>Need to properly model modulo semantics</a:t>
            </a:r>
          </a:p>
          <a:p>
            <a:pPr lvl="2"/>
            <a:r>
              <a:rPr kumimoji="1" lang="en-US" altLang="zh-CN" dirty="0" smtClean="0"/>
              <a:t>Add a slack variable </a:t>
            </a:r>
            <a:r>
              <a:rPr kumimoji="1" lang="en-US" altLang="zh-CN" dirty="0" smtClean="0">
                <a:sym typeface="Symbol"/>
              </a:rPr>
              <a:t> to adjust the variable size</a:t>
            </a:r>
            <a:endParaRPr kumimoji="1" lang="en-US" altLang="zh-CN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Linear arithmetic: SMT and ILP 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44562"/>
          </a:xfrm>
        </p:spPr>
        <p:txBody>
          <a:bodyPr/>
          <a:lstStyle/>
          <a:p>
            <a:r>
              <a:rPr kumimoji="1" lang="en-US" altLang="zh-CN" dirty="0" smtClean="0"/>
              <a:t>Modeling </a:t>
            </a:r>
            <a:r>
              <a:rPr kumimoji="1" lang="en-US" altLang="zh-CN" dirty="0"/>
              <a:t>M</a:t>
            </a:r>
            <a:r>
              <a:rPr kumimoji="1" lang="en-US" altLang="zh-CN" dirty="0" smtClean="0"/>
              <a:t>odulo Semantic</a:t>
            </a: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600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/>
              <a:t>Correctly models modulo </a:t>
            </a:r>
            <a:r>
              <a:rPr kumimoji="1" lang="en-US" altLang="zh-CN" sz="2800" dirty="0"/>
              <a:t>semantics </a:t>
            </a:r>
            <a:r>
              <a:rPr kumimoji="1" lang="en-US" altLang="zh-CN" sz="2400" dirty="0">
                <a:solidFill>
                  <a:srgbClr val="0070C0"/>
                </a:solidFill>
              </a:rPr>
              <a:t>[Brinkman VLSI’02]</a:t>
            </a:r>
            <a:endParaRPr kumimoji="1" lang="en-US" altLang="zh-CN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52851"/>
              </p:ext>
            </p:extLst>
          </p:nvPr>
        </p:nvGraphicFramePr>
        <p:xfrm>
          <a:off x="5927725" y="1768475"/>
          <a:ext cx="2413000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" name="Equation" r:id="rId3" imgW="1295280" imgH="1587240" progId="Equation.3">
                  <p:embed/>
                </p:oleObj>
              </mc:Choice>
              <mc:Fallback>
                <p:oleObj name="Equation" r:id="rId3" imgW="1295280" imgH="1587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7725" y="1768475"/>
                        <a:ext cx="2413000" cy="291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62001" y="1905000"/>
            <a:ext cx="3124200" cy="1283732"/>
            <a:chOff x="762000" y="1905000"/>
            <a:chExt cx="3304595" cy="1371600"/>
          </a:xfrm>
        </p:grpSpPr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1524000" y="1905000"/>
              <a:ext cx="762000" cy="8382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93455" y="1959114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b="1" dirty="0" smtClean="0"/>
                <a:t>+</a:t>
              </a:r>
              <a:endParaRPr kumimoji="1" lang="zh-CN" altLang="en-US" sz="4000" b="1" dirty="0"/>
            </a:p>
          </p:txBody>
        </p:sp>
        <p:cxnSp>
          <p:nvCxnSpPr>
            <p:cNvPr id="12" name="直线箭头连接符 11"/>
            <p:cNvCxnSpPr/>
            <p:nvPr/>
          </p:nvCxnSpPr>
          <p:spPr>
            <a:xfrm>
              <a:off x="1066800" y="2133600"/>
              <a:ext cx="4572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箭头连接符 14"/>
            <p:cNvCxnSpPr/>
            <p:nvPr/>
          </p:nvCxnSpPr>
          <p:spPr>
            <a:xfrm>
              <a:off x="1066800" y="2514600"/>
              <a:ext cx="4572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762000" y="1905000"/>
              <a:ext cx="38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i="1" dirty="0" smtClean="0"/>
                <a:t>A</a:t>
              </a:r>
              <a:endParaRPr kumimoji="1" lang="zh-CN" altLang="en-US" i="1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2000" y="2286000"/>
              <a:ext cx="377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i="1" dirty="0" smtClean="0"/>
                <a:t>B</a:t>
              </a:r>
              <a:endParaRPr kumimoji="1" lang="zh-CN" altLang="en-US" i="1" dirty="0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2819400" y="2438400"/>
              <a:ext cx="762000" cy="8382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971800" y="2514600"/>
              <a:ext cx="440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000" b="1" dirty="0"/>
                <a:t>&lt;</a:t>
              </a:r>
              <a:endParaRPr kumimoji="1" lang="zh-CN" altLang="en-US" sz="4000" b="1" dirty="0"/>
            </a:p>
          </p:txBody>
        </p:sp>
        <p:cxnSp>
          <p:nvCxnSpPr>
            <p:cNvPr id="21" name="肘形连接符 20"/>
            <p:cNvCxnSpPr/>
            <p:nvPr/>
          </p:nvCxnSpPr>
          <p:spPr>
            <a:xfrm>
              <a:off x="2286000" y="2362200"/>
              <a:ext cx="533400" cy="3048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23"/>
            <p:cNvCxnSpPr/>
            <p:nvPr/>
          </p:nvCxnSpPr>
          <p:spPr>
            <a:xfrm>
              <a:off x="1066800" y="3048000"/>
              <a:ext cx="17526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762000" y="2819400"/>
              <a:ext cx="36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i="1" dirty="0"/>
                <a:t>6</a:t>
              </a:r>
              <a:endParaRPr kumimoji="1" lang="zh-CN" altLang="en-US" i="1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362200" y="1981200"/>
              <a:ext cx="372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i="1" dirty="0"/>
                <a:t>C</a:t>
              </a:r>
              <a:endParaRPr kumimoji="1" lang="zh-CN" altLang="en-US" i="1" dirty="0"/>
            </a:p>
          </p:txBody>
        </p:sp>
        <p:cxnSp>
          <p:nvCxnSpPr>
            <p:cNvPr id="31" name="直线箭头连接符 30"/>
            <p:cNvCxnSpPr/>
            <p:nvPr/>
          </p:nvCxnSpPr>
          <p:spPr>
            <a:xfrm>
              <a:off x="3581400" y="2895600"/>
              <a:ext cx="3048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3724760" y="2438400"/>
              <a:ext cx="341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i="1" dirty="0"/>
                <a:t>s</a:t>
              </a:r>
              <a:endParaRPr kumimoji="1" lang="zh-CN" altLang="en-US" i="1" dirty="0"/>
            </a:p>
          </p:txBody>
        </p:sp>
      </p:grp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4390"/>
              </p:ext>
            </p:extLst>
          </p:nvPr>
        </p:nvGraphicFramePr>
        <p:xfrm>
          <a:off x="375420" y="3505200"/>
          <a:ext cx="196138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" name="Equation" r:id="rId5" imgW="1143000" imgH="1002960" progId="Equation.3">
                  <p:embed/>
                </p:oleObj>
              </mc:Choice>
              <mc:Fallback>
                <p:oleObj name="Equation" r:id="rId5" imgW="1143000" imgH="1002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420" y="3505200"/>
                        <a:ext cx="1961380" cy="172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36263"/>
              </p:ext>
            </p:extLst>
          </p:nvPr>
        </p:nvGraphicFramePr>
        <p:xfrm>
          <a:off x="2627112" y="3548392"/>
          <a:ext cx="3083470" cy="1328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Equation" r:id="rId7" imgW="1828800" imgH="787320" progId="Equation.3">
                  <p:embed/>
                </p:oleObj>
              </mc:Choice>
              <mc:Fallback>
                <p:oleObj name="Equation" r:id="rId7" imgW="1828800" imgH="787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7112" y="3548392"/>
                        <a:ext cx="3083470" cy="1328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059229" y="50292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kumimoji="1" lang="en-US" altLang="zh-CN" sz="2600" dirty="0" smtClean="0">
                <a:solidFill>
                  <a:srgbClr val="0070C0"/>
                </a:solidFill>
              </a:rPr>
              <a:t>Now the solution is </a:t>
            </a:r>
            <a:r>
              <a:rPr kumimoji="1" lang="en-US" altLang="zh-CN" sz="2600" i="1" dirty="0" smtClean="0">
                <a:solidFill>
                  <a:srgbClr val="0070C0"/>
                </a:solidFill>
              </a:rPr>
              <a:t>correct</a:t>
            </a:r>
            <a:r>
              <a:rPr kumimoji="1" lang="en-US" altLang="zh-CN" sz="2600" dirty="0" smtClean="0">
                <a:solidFill>
                  <a:srgbClr val="0070C0"/>
                </a:solidFill>
              </a:rPr>
              <a:t>:</a:t>
            </a:r>
          </a:p>
          <a:p>
            <a:pPr lvl="1" algn="ctr"/>
            <a:r>
              <a:rPr kumimoji="1" lang="en-US" altLang="zh-CN" sz="2300" i="1" dirty="0" smtClean="0">
                <a:solidFill>
                  <a:srgbClr val="0070C0"/>
                </a:solidFill>
              </a:rPr>
              <a:t>C = </a:t>
            </a:r>
            <a:r>
              <a:rPr kumimoji="1" lang="en-US" altLang="zh-CN" sz="2300" i="1" dirty="0">
                <a:solidFill>
                  <a:srgbClr val="0070C0"/>
                </a:solidFill>
              </a:rPr>
              <a:t>0; </a:t>
            </a:r>
            <a:r>
              <a:rPr kumimoji="1" lang="en-US" altLang="zh-CN" sz="2400" i="1" dirty="0">
                <a:solidFill>
                  <a:srgbClr val="0070C0"/>
                </a:solidFill>
                <a:sym typeface="Symbol"/>
              </a:rPr>
              <a:t> </a:t>
            </a:r>
            <a:r>
              <a:rPr kumimoji="1" lang="en-US" altLang="zh-CN" sz="2400" i="1" dirty="0" smtClean="0">
                <a:solidFill>
                  <a:srgbClr val="0070C0"/>
                </a:solidFill>
                <a:sym typeface="Symbol"/>
              </a:rPr>
              <a:t>= 1; </a:t>
            </a:r>
            <a:r>
              <a:rPr kumimoji="1" lang="en-US" altLang="zh-CN" sz="2300" i="1" dirty="0" smtClean="0">
                <a:solidFill>
                  <a:srgbClr val="0070C0"/>
                </a:solidFill>
              </a:rPr>
              <a:t>s </a:t>
            </a:r>
            <a:r>
              <a:rPr kumimoji="1" lang="en-US" altLang="zh-CN" sz="2300" i="1" dirty="0">
                <a:solidFill>
                  <a:srgbClr val="0070C0"/>
                </a:solidFill>
              </a:rPr>
              <a:t>= (0 &lt; 6) = 1</a:t>
            </a:r>
          </a:p>
        </p:txBody>
      </p:sp>
      <p:graphicFrame>
        <p:nvGraphicFramePr>
          <p:cNvPr id="25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93926"/>
              </p:ext>
            </p:extLst>
          </p:nvPr>
        </p:nvGraphicFramePr>
        <p:xfrm>
          <a:off x="482478" y="5105400"/>
          <a:ext cx="1792370" cy="37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Equation" r:id="rId9" imgW="1091880" imgH="228600" progId="Equation.3">
                  <p:embed/>
                </p:oleObj>
              </mc:Choice>
              <mc:Fallback>
                <p:oleObj name="Equation" r:id="rId9" imgW="1091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478" y="5105400"/>
                        <a:ext cx="1792370" cy="375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Linear arithmetic: SMT and ILP 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ILP Model for RTL Design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762000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/>
              <a:t>Complete RTL model</a:t>
            </a:r>
            <a:endParaRPr kumimoji="1"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5410200" cy="2105766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373858"/>
              </p:ext>
            </p:extLst>
          </p:nvPr>
        </p:nvGraphicFramePr>
        <p:xfrm>
          <a:off x="6705600" y="1512888"/>
          <a:ext cx="164465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Equation" r:id="rId4" imgW="952200" imgH="1143000" progId="Equation.3">
                  <p:embed/>
                </p:oleObj>
              </mc:Choice>
              <mc:Fallback>
                <p:oleObj name="Equation" r:id="rId4" imgW="95220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5600" y="1512888"/>
                        <a:ext cx="1644650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299812"/>
              </p:ext>
            </p:extLst>
          </p:nvPr>
        </p:nvGraphicFramePr>
        <p:xfrm>
          <a:off x="6832600" y="3844925"/>
          <a:ext cx="14652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" name="Equation" r:id="rId6" imgW="901440" imgH="203040" progId="Equation.3">
                  <p:embed/>
                </p:oleObj>
              </mc:Choice>
              <mc:Fallback>
                <p:oleObj name="Equation" r:id="rId6" imgW="9014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2600" y="3844925"/>
                        <a:ext cx="1465263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3310"/>
              </p:ext>
            </p:extLst>
          </p:nvPr>
        </p:nvGraphicFramePr>
        <p:xfrm>
          <a:off x="1042988" y="4519613"/>
          <a:ext cx="1803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Equation" r:id="rId8" imgW="939600" imgH="291960" progId="Equation.3">
                  <p:embed/>
                </p:oleObj>
              </mc:Choice>
              <mc:Fallback>
                <p:oleObj name="Equation" r:id="rId8" imgW="93960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2988" y="4519613"/>
                        <a:ext cx="180340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46665"/>
              </p:ext>
            </p:extLst>
          </p:nvPr>
        </p:nvGraphicFramePr>
        <p:xfrm>
          <a:off x="3197225" y="4551363"/>
          <a:ext cx="34369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" name="Equation" r:id="rId10" imgW="1892160" imgH="291960" progId="Equation.3">
                  <p:embed/>
                </p:oleObj>
              </mc:Choice>
              <mc:Fallback>
                <p:oleObj name="Equation" r:id="rId10" imgW="189216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97225" y="4551363"/>
                        <a:ext cx="3436938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65636"/>
              </p:ext>
            </p:extLst>
          </p:nvPr>
        </p:nvGraphicFramePr>
        <p:xfrm>
          <a:off x="1647825" y="5429250"/>
          <a:ext cx="40767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" name="Equation" r:id="rId12" imgW="2108160" imgH="291960" progId="Equation.3">
                  <p:embed/>
                </p:oleObj>
              </mc:Choice>
              <mc:Fallback>
                <p:oleObj name="Equation" r:id="rId12" imgW="210816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47825" y="5429250"/>
                        <a:ext cx="4076700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Linear arithmetic: SMT and ILP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Arithmetic Verification</a:t>
            </a:r>
            <a:br>
              <a:rPr lang="en-US" sz="5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III</a:t>
            </a:r>
            <a:br>
              <a:rPr lang="en-US" sz="5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Algebraic Approach</a:t>
            </a:r>
            <a:endParaRPr lang="en-US" b="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Verification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48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12240" y="2490665"/>
            <a:ext cx="2217360" cy="3192437"/>
            <a:chOff x="5867401" y="2276640"/>
            <a:chExt cx="2475720" cy="3361680"/>
          </a:xfrm>
        </p:grpSpPr>
        <p:pic>
          <p:nvPicPr>
            <p:cNvPr id="9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867401" y="2276640"/>
              <a:ext cx="2475720" cy="3361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ustomShape 4"/>
            <p:cNvSpPr/>
            <p:nvPr/>
          </p:nvSpPr>
          <p:spPr>
            <a:xfrm>
              <a:off x="6125760" y="2666880"/>
              <a:ext cx="470520" cy="33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Geneva"/>
                  <a:ea typeface="WenQuanYi Micro Hei"/>
                </a:rPr>
                <a:t>HA</a:t>
              </a:r>
              <a:endParaRPr dirty="0"/>
            </a:p>
          </p:txBody>
        </p:sp>
        <p:sp>
          <p:nvSpPr>
            <p:cNvPr id="11" name="CustomShape 5"/>
            <p:cNvSpPr/>
            <p:nvPr/>
          </p:nvSpPr>
          <p:spPr>
            <a:xfrm>
              <a:off x="7542360" y="2671200"/>
              <a:ext cx="470520" cy="33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Geneva"/>
                  <a:ea typeface="WenQuanYi Micro Hei"/>
                </a:rPr>
                <a:t>HA</a:t>
              </a:r>
              <a:endParaRPr/>
            </a:p>
          </p:txBody>
        </p:sp>
        <p:sp>
          <p:nvSpPr>
            <p:cNvPr id="12" name="CustomShape 6"/>
            <p:cNvSpPr/>
            <p:nvPr/>
          </p:nvSpPr>
          <p:spPr>
            <a:xfrm>
              <a:off x="7466040" y="3788280"/>
              <a:ext cx="470520" cy="33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Geneva"/>
                  <a:ea typeface="WenQuanYi Micro Hei"/>
                </a:rPr>
                <a:t>HA</a:t>
              </a:r>
              <a:endParaRPr dirty="0"/>
            </a:p>
          </p:txBody>
        </p:sp>
        <p:sp>
          <p:nvSpPr>
            <p:cNvPr id="13" name="CustomShape 7"/>
            <p:cNvSpPr/>
            <p:nvPr/>
          </p:nvSpPr>
          <p:spPr>
            <a:xfrm>
              <a:off x="6125760" y="4724280"/>
              <a:ext cx="470520" cy="33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Geneva"/>
                  <a:ea typeface="WenQuanYi Micro Hei"/>
                </a:rPr>
                <a:t>HA</a:t>
              </a:r>
              <a:endParaRPr/>
            </a:p>
          </p:txBody>
        </p:sp>
        <p:sp>
          <p:nvSpPr>
            <p:cNvPr id="14" name="CustomShape 8"/>
            <p:cNvSpPr/>
            <p:nvPr/>
          </p:nvSpPr>
          <p:spPr>
            <a:xfrm>
              <a:off x="6366960" y="2953800"/>
              <a:ext cx="293400" cy="303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>
                  <a:solidFill>
                    <a:srgbClr val="000000"/>
                  </a:solidFill>
                  <a:latin typeface="Geneva"/>
                  <a:ea typeface="WenQuanYi Micro Hei"/>
                </a:rPr>
                <a:t>S</a:t>
              </a:r>
              <a:endParaRPr/>
            </a:p>
          </p:txBody>
        </p:sp>
        <p:sp>
          <p:nvSpPr>
            <p:cNvPr id="15" name="CustomShape 9"/>
            <p:cNvSpPr/>
            <p:nvPr/>
          </p:nvSpPr>
          <p:spPr>
            <a:xfrm>
              <a:off x="5974200" y="2954880"/>
              <a:ext cx="305640" cy="303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>
                  <a:solidFill>
                    <a:srgbClr val="000000"/>
                  </a:solidFill>
                  <a:latin typeface="Geneva"/>
                  <a:ea typeface="WenQuanYi Micro Hei"/>
                </a:rPr>
                <a:t>C</a:t>
              </a:r>
              <a:endParaRPr/>
            </a:p>
          </p:txBody>
        </p:sp>
        <p:sp>
          <p:nvSpPr>
            <p:cNvPr id="16" name="CustomShape 10"/>
            <p:cNvSpPr/>
            <p:nvPr/>
          </p:nvSpPr>
          <p:spPr>
            <a:xfrm>
              <a:off x="7731000" y="2954880"/>
              <a:ext cx="293400" cy="303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>
                  <a:solidFill>
                    <a:srgbClr val="000000"/>
                  </a:solidFill>
                  <a:latin typeface="Geneva"/>
                  <a:ea typeface="WenQuanYi Micro Hei"/>
                </a:rPr>
                <a:t>S</a:t>
              </a:r>
              <a:endParaRPr/>
            </a:p>
          </p:txBody>
        </p:sp>
        <p:sp>
          <p:nvSpPr>
            <p:cNvPr id="17" name="CustomShape 11"/>
            <p:cNvSpPr/>
            <p:nvPr/>
          </p:nvSpPr>
          <p:spPr>
            <a:xfrm>
              <a:off x="7385760" y="2955600"/>
              <a:ext cx="305640" cy="303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>
                  <a:solidFill>
                    <a:srgbClr val="000000"/>
                  </a:solidFill>
                  <a:latin typeface="Geneva"/>
                  <a:ea typeface="WenQuanYi Micro Hei"/>
                </a:rPr>
                <a:t>C</a:t>
              </a:r>
              <a:endParaRPr/>
            </a:p>
          </p:txBody>
        </p:sp>
        <p:sp>
          <p:nvSpPr>
            <p:cNvPr id="18" name="CustomShape 12"/>
            <p:cNvSpPr/>
            <p:nvPr/>
          </p:nvSpPr>
          <p:spPr>
            <a:xfrm>
              <a:off x="7395480" y="4111920"/>
              <a:ext cx="305640" cy="303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>
                  <a:solidFill>
                    <a:srgbClr val="000000"/>
                  </a:solidFill>
                  <a:latin typeface="Geneva"/>
                  <a:ea typeface="WenQuanYi Micro Hei"/>
                </a:rPr>
                <a:t>C</a:t>
              </a:r>
              <a:endParaRPr/>
            </a:p>
          </p:txBody>
        </p:sp>
        <p:sp>
          <p:nvSpPr>
            <p:cNvPr id="19" name="CustomShape 13"/>
            <p:cNvSpPr/>
            <p:nvPr/>
          </p:nvSpPr>
          <p:spPr>
            <a:xfrm>
              <a:off x="5974200" y="5037480"/>
              <a:ext cx="305640" cy="303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>
                  <a:solidFill>
                    <a:srgbClr val="000000"/>
                  </a:solidFill>
                  <a:latin typeface="Geneva"/>
                  <a:ea typeface="WenQuanYi Micro Hei"/>
                </a:rPr>
                <a:t>C</a:t>
              </a:r>
              <a:endParaRPr/>
            </a:p>
          </p:txBody>
        </p:sp>
        <p:sp>
          <p:nvSpPr>
            <p:cNvPr id="20" name="CustomShape 14"/>
            <p:cNvSpPr/>
            <p:nvPr/>
          </p:nvSpPr>
          <p:spPr>
            <a:xfrm>
              <a:off x="7777800" y="4114800"/>
              <a:ext cx="293400" cy="303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>
                  <a:solidFill>
                    <a:srgbClr val="000000"/>
                  </a:solidFill>
                  <a:latin typeface="Geneva"/>
                  <a:ea typeface="WenQuanYi Micro Hei"/>
                </a:rPr>
                <a:t>S</a:t>
              </a:r>
              <a:endParaRPr/>
            </a:p>
          </p:txBody>
        </p:sp>
        <p:sp>
          <p:nvSpPr>
            <p:cNvPr id="21" name="CustomShape 15"/>
            <p:cNvSpPr/>
            <p:nvPr/>
          </p:nvSpPr>
          <p:spPr>
            <a:xfrm>
              <a:off x="6329880" y="5037480"/>
              <a:ext cx="293400" cy="303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>
                  <a:solidFill>
                    <a:srgbClr val="000000"/>
                  </a:solidFill>
                  <a:latin typeface="Geneva"/>
                  <a:ea typeface="WenQuanYi Micro Hei"/>
                </a:rPr>
                <a:t>S</a:t>
              </a: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2999"/>
            <a:ext cx="7300358" cy="4257371"/>
          </a:xfrm>
        </p:spPr>
        <p:txBody>
          <a:bodyPr>
            <a:noAutofit/>
          </a:bodyPr>
          <a:lstStyle/>
          <a:p>
            <a:r>
              <a:rPr lang="en-US" sz="2800" dirty="0"/>
              <a:t>Functional verification of arithmetic circuits</a:t>
            </a:r>
          </a:p>
          <a:p>
            <a:pPr lvl="1" indent="-342900" algn="just">
              <a:buSzPct val="80000"/>
            </a:pPr>
            <a:r>
              <a:rPr lang="en-US" sz="2400" dirty="0">
                <a:solidFill>
                  <a:srgbClr val="000000"/>
                </a:solidFill>
                <a:ea typeface="WenQuanYi Micro Hei"/>
              </a:rPr>
              <a:t>Verify function implemented by arithmetic circuit</a:t>
            </a:r>
          </a:p>
          <a:p>
            <a:pPr lvl="1" indent="-342900" algn="just">
              <a:buSzPct val="80000"/>
            </a:pPr>
            <a:r>
              <a:rPr lang="en-US" sz="2400" dirty="0" smtClean="0">
                <a:solidFill>
                  <a:srgbClr val="000000"/>
                </a:solidFill>
                <a:ea typeface="WenQuanYi Micro Hei"/>
              </a:rPr>
              <a:t>Use </a:t>
            </a:r>
            <a:r>
              <a:rPr lang="en-US" sz="2400" dirty="0">
                <a:solidFill>
                  <a:srgbClr val="000000"/>
                </a:solidFill>
                <a:ea typeface="WenQuanYi Micro Hei"/>
              </a:rPr>
              <a:t>algebraic </a:t>
            </a:r>
            <a:r>
              <a:rPr lang="en-US" sz="2400" dirty="0" smtClean="0">
                <a:solidFill>
                  <a:srgbClr val="000000"/>
                </a:solidFill>
                <a:ea typeface="WenQuanYi Micro Hei"/>
              </a:rPr>
              <a:t>approach</a:t>
            </a:r>
          </a:p>
          <a:p>
            <a:pPr lvl="1" indent="-342900" algn="just">
              <a:buSzPct val="80000"/>
            </a:pPr>
            <a:endParaRPr lang="en-US" sz="2400" dirty="0">
              <a:solidFill>
                <a:srgbClr val="000000"/>
              </a:solidFill>
              <a:ea typeface="WenQuanYi Micro Hei"/>
            </a:endParaRPr>
          </a:p>
          <a:p>
            <a:r>
              <a:rPr lang="en-US" sz="2800" dirty="0"/>
              <a:t>Why is it important</a:t>
            </a:r>
          </a:p>
          <a:p>
            <a:pPr lvl="1" indent="-342900" algn="just">
              <a:buSzPct val="80000"/>
            </a:pPr>
            <a:r>
              <a:rPr lang="en-US" sz="2400" dirty="0">
                <a:solidFill>
                  <a:srgbClr val="000000"/>
                </a:solidFill>
                <a:ea typeface="WenQuanYi Micro Hei"/>
              </a:rPr>
              <a:t>Arithmetic circuits are difficult </a:t>
            </a:r>
            <a:endParaRPr lang="en-US" sz="2400" dirty="0" smtClean="0">
              <a:solidFill>
                <a:srgbClr val="000000"/>
              </a:solidFill>
              <a:ea typeface="WenQuanYi Micro Hei"/>
            </a:endParaRPr>
          </a:p>
          <a:p>
            <a:pPr marL="571500" lvl="1" indent="0" algn="just">
              <a:buSzPct val="80000"/>
              <a:buNone/>
            </a:pPr>
            <a:r>
              <a:rPr lang="en-US" sz="2400" dirty="0">
                <a:solidFill>
                  <a:srgbClr val="000000"/>
                </a:solidFill>
                <a:ea typeface="WenQuanYi Micro Hei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ea typeface="WenQuanYi Micro Hei"/>
              </a:rPr>
              <a:t>to </a:t>
            </a:r>
            <a:r>
              <a:rPr lang="en-US" sz="2400" dirty="0">
                <a:solidFill>
                  <a:srgbClr val="000000"/>
                </a:solidFill>
                <a:ea typeface="WenQuanYi Micro Hei"/>
              </a:rPr>
              <a:t>verify </a:t>
            </a:r>
            <a:r>
              <a:rPr lang="en-US" sz="2400" dirty="0" smtClean="0">
                <a:solidFill>
                  <a:srgbClr val="000000"/>
                </a:solidFill>
                <a:ea typeface="WenQuanYi Micro Hei"/>
              </a:rPr>
              <a:t>on </a:t>
            </a:r>
            <a:r>
              <a:rPr lang="en-US" sz="2400" dirty="0">
                <a:solidFill>
                  <a:srgbClr val="000000"/>
                </a:solidFill>
                <a:ea typeface="WenQuanYi Micro Hei"/>
              </a:rPr>
              <a:t>bit-level </a:t>
            </a:r>
          </a:p>
          <a:p>
            <a:pPr lvl="1" indent="-342900" algn="just">
              <a:buSzPct val="80000"/>
            </a:pPr>
            <a:r>
              <a:rPr lang="en-US" sz="2400" dirty="0">
                <a:solidFill>
                  <a:srgbClr val="000000"/>
                </a:solidFill>
                <a:ea typeface="WenQuanYi Micro Hei"/>
              </a:rPr>
              <a:t>Avoid “bit blasting” </a:t>
            </a:r>
            <a:r>
              <a:rPr lang="en-US" sz="2400" dirty="0" smtClean="0">
                <a:solidFill>
                  <a:srgbClr val="000000"/>
                </a:solidFill>
                <a:ea typeface="WenQuanYi Micro Hei"/>
              </a:rPr>
              <a:t> </a:t>
            </a:r>
          </a:p>
          <a:p>
            <a:pPr marL="571500" lvl="1" indent="0" algn="just">
              <a:buSzPct val="80000"/>
              <a:buNone/>
            </a:pPr>
            <a:r>
              <a:rPr lang="en-US" sz="2400" dirty="0" smtClean="0">
                <a:solidFill>
                  <a:srgbClr val="000000"/>
                </a:solidFill>
                <a:ea typeface="WenQuanYi Micro Hei"/>
              </a:rPr>
              <a:t>	(flattening to bit-level)</a:t>
            </a:r>
            <a:endParaRPr lang="en-US" sz="2400" dirty="0">
              <a:solidFill>
                <a:srgbClr val="000000"/>
              </a:solidFill>
              <a:ea typeface="WenQuanYi Micro Hei"/>
            </a:endParaRPr>
          </a:p>
          <a:p>
            <a:pPr lvl="1" indent="-342900" algn="just">
              <a:lnSpc>
                <a:spcPts val="2600"/>
              </a:lnSpc>
              <a:buSzPct val="80000"/>
            </a:pPr>
            <a:endParaRPr lang="en-US" sz="2000" dirty="0">
              <a:solidFill>
                <a:srgbClr val="000000"/>
              </a:solidFill>
              <a:ea typeface="WenQuanYi Micro He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75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Verification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Algebraic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49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1249"/>
            <a:ext cx="6324600" cy="373725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We should </a:t>
            </a:r>
            <a:r>
              <a:rPr lang="en-US" sz="2800" dirty="0"/>
              <a:t>be able to answer questions:</a:t>
            </a:r>
          </a:p>
          <a:p>
            <a:pPr lvl="1" indent="-342900" algn="just">
              <a:buSzPct val="80000"/>
            </a:pPr>
            <a:r>
              <a:rPr lang="en-US" sz="2400" dirty="0">
                <a:solidFill>
                  <a:srgbClr val="000000"/>
                </a:solidFill>
                <a:ea typeface="WenQuanYi Micro Hei"/>
              </a:rPr>
              <a:t>Does the circuit </a:t>
            </a:r>
            <a:r>
              <a:rPr lang="en-US" sz="2400" dirty="0" smtClean="0">
                <a:solidFill>
                  <a:srgbClr val="000000"/>
                </a:solidFill>
                <a:ea typeface="WenQuanYi Micro Hei"/>
              </a:rPr>
              <a:t>meet </a:t>
            </a:r>
            <a:r>
              <a:rPr lang="en-US" sz="2400" dirty="0">
                <a:solidFill>
                  <a:srgbClr val="000000"/>
                </a:solidFill>
                <a:ea typeface="WenQuanYi Micro Hei"/>
              </a:rPr>
              <a:t>the specification ?</a:t>
            </a:r>
          </a:p>
          <a:p>
            <a:pPr lvl="1" indent="-342900" algn="just">
              <a:buSzPct val="80000"/>
            </a:pPr>
            <a:r>
              <a:rPr lang="en-US" sz="2400" i="1" dirty="0">
                <a:solidFill>
                  <a:srgbClr val="000000"/>
                </a:solidFill>
                <a:ea typeface="WenQuanYi Micro Hei"/>
              </a:rPr>
              <a:t>What function </a:t>
            </a:r>
            <a:r>
              <a:rPr lang="en-US" sz="2400" dirty="0">
                <a:solidFill>
                  <a:srgbClr val="000000"/>
                </a:solidFill>
                <a:ea typeface="WenQuanYi Micro Hei"/>
              </a:rPr>
              <a:t>does this circuit implement </a:t>
            </a:r>
            <a:r>
              <a:rPr lang="en-US" sz="2400" dirty="0" smtClean="0">
                <a:solidFill>
                  <a:srgbClr val="000000"/>
                </a:solidFill>
                <a:ea typeface="WenQuanYi Micro Hei"/>
              </a:rPr>
              <a:t>?</a:t>
            </a:r>
          </a:p>
          <a:p>
            <a:pPr lvl="1" indent="-342900" algn="just">
              <a:buSzPct val="80000"/>
            </a:pPr>
            <a:r>
              <a:rPr lang="en-US" sz="2400" dirty="0" smtClean="0">
                <a:solidFill>
                  <a:srgbClr val="000000"/>
                </a:solidFill>
                <a:ea typeface="WenQuanYi Micro Hei"/>
              </a:rPr>
              <a:t>If it does not meet the specification</a:t>
            </a:r>
          </a:p>
          <a:p>
            <a:pPr lvl="2" indent="-342900" algn="just">
              <a:buSzPct val="80000"/>
            </a:pPr>
            <a:r>
              <a:rPr lang="en-US" sz="2000" dirty="0" smtClean="0">
                <a:solidFill>
                  <a:srgbClr val="000000"/>
                </a:solidFill>
                <a:ea typeface="WenQuanYi Micro Hei"/>
              </a:rPr>
              <a:t>Demonstrate error,  show bug trace</a:t>
            </a:r>
          </a:p>
          <a:p>
            <a:pPr lvl="2" indent="-342900" algn="just">
              <a:buSzPct val="80000"/>
            </a:pPr>
            <a:r>
              <a:rPr lang="en-US" sz="2000" dirty="0" smtClean="0">
                <a:solidFill>
                  <a:srgbClr val="000000"/>
                </a:solidFill>
                <a:ea typeface="WenQuanYi Micro Hei"/>
              </a:rPr>
              <a:t>Find the bug (debugging, </a:t>
            </a:r>
            <a:r>
              <a:rPr lang="en-US" sz="2000" dirty="0">
                <a:solidFill>
                  <a:srgbClr val="000000"/>
                </a:solidFill>
                <a:ea typeface="WenQuanYi Micro Hei"/>
              </a:rPr>
              <a:t>difficult</a:t>
            </a:r>
            <a:r>
              <a:rPr lang="en-US" sz="2000" dirty="0" smtClean="0">
                <a:solidFill>
                  <a:srgbClr val="000000"/>
                </a:solidFill>
                <a:ea typeface="WenQuanYi Micro Hei"/>
              </a:rPr>
              <a:t>)</a:t>
            </a:r>
          </a:p>
          <a:p>
            <a:pPr lvl="2" indent="-342900" algn="just">
              <a:buSzPct val="80000"/>
            </a:pPr>
            <a:endParaRPr lang="en-US" sz="2000" dirty="0" smtClean="0">
              <a:solidFill>
                <a:srgbClr val="000000"/>
              </a:solidFill>
              <a:ea typeface="WenQuanYi Micro Hei"/>
            </a:endParaRPr>
          </a:p>
          <a:p>
            <a:pPr indent="-342900" algn="just"/>
            <a:r>
              <a:rPr lang="en-US" sz="2600" dirty="0" smtClean="0">
                <a:solidFill>
                  <a:srgbClr val="000000"/>
                </a:solidFill>
                <a:ea typeface="WenQuanYi Micro Hei"/>
              </a:rPr>
              <a:t>How to approach it: </a:t>
            </a:r>
          </a:p>
          <a:p>
            <a:pPr marL="114300" indent="0" algn="just">
              <a:buNone/>
            </a:pPr>
            <a:r>
              <a:rPr lang="en-US" sz="2600" b="1" dirty="0">
                <a:solidFill>
                  <a:srgbClr val="000000"/>
                </a:solidFill>
                <a:ea typeface="WenQuanYi Micro Hei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ea typeface="WenQuanYi Micro Hei"/>
              </a:rPr>
              <a:t>with</a:t>
            </a:r>
            <a:r>
              <a:rPr lang="en-US" sz="2600" b="1" dirty="0" smtClean="0">
                <a:solidFill>
                  <a:srgbClr val="000000"/>
                </a:solidFill>
                <a:ea typeface="WenQuanYi Micro Hei"/>
              </a:rPr>
              <a:t> Computer Algebra</a:t>
            </a:r>
            <a:r>
              <a:rPr lang="en-US" sz="2200" b="1" dirty="0" smtClean="0">
                <a:solidFill>
                  <a:srgbClr val="000000"/>
                </a:solidFill>
                <a:ea typeface="WenQuanYi Micro Hei"/>
              </a:rPr>
              <a:t> </a:t>
            </a:r>
            <a:endParaRPr lang="en-US" sz="2200" b="1" dirty="0">
              <a:solidFill>
                <a:srgbClr val="000000"/>
              </a:solidFill>
              <a:ea typeface="WenQuanYi Micro Hei"/>
            </a:endParaRPr>
          </a:p>
          <a:p>
            <a:endParaRPr lang="en-US" sz="2000" dirty="0"/>
          </a:p>
        </p:txBody>
      </p:sp>
      <p:pic>
        <p:nvPicPr>
          <p:cNvPr id="8" name="图片 3" descr="Untitle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98" y="3200400"/>
            <a:ext cx="3871402" cy="29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Formal </a:t>
            </a:r>
            <a:r>
              <a:rPr lang="en-US" altLang="en-US" dirty="0" smtClean="0"/>
              <a:t>Verification Techniques</a:t>
            </a:r>
            <a:endParaRPr lang="en-US" alt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Theorem proving,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Deductive </a:t>
            </a:r>
            <a:r>
              <a:rPr lang="en-US" altLang="en-US" sz="2400" dirty="0"/>
              <a:t>reasoning </a:t>
            </a:r>
            <a:r>
              <a:rPr lang="en-US" altLang="en-US" sz="2400" dirty="0" smtClean="0"/>
              <a:t>with axioms, rules </a:t>
            </a:r>
            <a:r>
              <a:rPr lang="en-US" altLang="en-US" sz="2400" dirty="0"/>
              <a:t>to prove </a:t>
            </a:r>
            <a:r>
              <a:rPr lang="en-US" altLang="en-US" sz="2400" dirty="0" smtClean="0"/>
              <a:t>correctness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Term-rewriting, no guarantee it will terminate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Complex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heavy user </a:t>
            </a:r>
            <a:r>
              <a:rPr lang="en-US" altLang="en-US" sz="2400" dirty="0"/>
              <a:t>interaction and domain knowledge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500" dirty="0" smtClean="0"/>
              <a:t>Systems: ACL</a:t>
            </a:r>
            <a:r>
              <a:rPr lang="en-US" altLang="en-US" sz="2500" dirty="0"/>
              <a:t>, PVS</a:t>
            </a:r>
            <a:r>
              <a:rPr lang="en-US" altLang="en-US" sz="2500" dirty="0" smtClean="0"/>
              <a:t>, HOL, </a:t>
            </a:r>
          </a:p>
          <a:p>
            <a:pPr>
              <a:lnSpc>
                <a:spcPct val="140000"/>
              </a:lnSpc>
            </a:pPr>
            <a:r>
              <a:rPr lang="en-US" altLang="en-US" sz="2800" dirty="0"/>
              <a:t>Model checking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Automatic technique to prove correctness of concurrent </a:t>
            </a:r>
            <a:r>
              <a:rPr lang="en-US" altLang="en-US" sz="2400" dirty="0" smtClean="0"/>
              <a:t>systems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Use temporal logic specification, CTL, etc. to describe properties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Practical </a:t>
            </a:r>
            <a:r>
              <a:rPr lang="en-US" altLang="en-US" sz="2400" dirty="0"/>
              <a:t>tools become available, popular in industry</a:t>
            </a:r>
          </a:p>
          <a:p>
            <a:pPr>
              <a:lnSpc>
                <a:spcPct val="140000"/>
              </a:lnSpc>
            </a:pPr>
            <a:r>
              <a:rPr lang="en-US" altLang="en-US" sz="2800" dirty="0"/>
              <a:t>Equivalence checking</a:t>
            </a:r>
          </a:p>
          <a:p>
            <a:pPr lvl="1">
              <a:lnSpc>
                <a:spcPct val="110000"/>
              </a:lnSpc>
            </a:pPr>
            <a:r>
              <a:rPr lang="en-US" altLang="en-US" sz="2400" dirty="0"/>
              <a:t>Check if two designs are equivalent</a:t>
            </a:r>
          </a:p>
          <a:p>
            <a:pPr lvl="1">
              <a:lnSpc>
                <a:spcPct val="110000"/>
              </a:lnSpc>
            </a:pPr>
            <a:r>
              <a:rPr lang="en-US" altLang="en-US" sz="2400" dirty="0" smtClean="0"/>
              <a:t>Solved </a:t>
            </a:r>
            <a:r>
              <a:rPr lang="en-US" altLang="en-US" sz="2400" dirty="0"/>
              <a:t>for combinational </a:t>
            </a:r>
            <a:r>
              <a:rPr lang="en-US" altLang="en-US" sz="2400" dirty="0" smtClean="0"/>
              <a:t>circuits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 smtClean="0"/>
              <a:t>Except arithmetic circuits and </a:t>
            </a:r>
            <a:r>
              <a:rPr lang="en-US" altLang="en-US" sz="2000" dirty="0" err="1" smtClean="0"/>
              <a:t>datapaths</a:t>
            </a:r>
            <a:endParaRPr lang="en-US" altLang="en-US" sz="2000" dirty="0" smtClean="0"/>
          </a:p>
          <a:p>
            <a:pPr lvl="2">
              <a:lnSpc>
                <a:spcPct val="110000"/>
              </a:lnSpc>
            </a:pPr>
            <a:r>
              <a:rPr lang="en-US" altLang="en-US" sz="2000" dirty="0" smtClean="0"/>
              <a:t>Difficult problem for </a:t>
            </a:r>
            <a:r>
              <a:rPr lang="en-US" altLang="en-US" sz="2000" dirty="0"/>
              <a:t>sequential </a:t>
            </a:r>
            <a:r>
              <a:rPr lang="en-US" altLang="en-US" sz="2000" dirty="0" smtClean="0"/>
              <a:t>systems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Functional </a:t>
            </a:r>
            <a:r>
              <a:rPr lang="en-US" altLang="en-US" sz="2800" dirty="0" smtClean="0"/>
              <a:t>verification (our focus: arithmetic circuits)</a:t>
            </a:r>
          </a:p>
          <a:p>
            <a:pPr lvl="1">
              <a:lnSpc>
                <a:spcPct val="110000"/>
              </a:lnSpc>
            </a:pPr>
            <a:r>
              <a:rPr lang="en-US" altLang="en-US" sz="2600" dirty="0" smtClean="0"/>
              <a:t>Special case of equivalence checking and property checking</a:t>
            </a:r>
            <a:endParaRPr lang="en-US" altLang="en-US" sz="1400" dirty="0"/>
          </a:p>
          <a:p>
            <a:pPr lvl="1">
              <a:lnSpc>
                <a:spcPct val="110000"/>
              </a:lnSpc>
            </a:pPr>
            <a:endParaRPr lang="en-US" altLang="en-US" sz="1800" i="1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09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ICCD 2015 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766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Arithmetic Verification - Tutorial 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969CD-7246-41F0-B554-CD5FD022FE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Algebra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105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Arithmetic </a:t>
            </a:r>
            <a:r>
              <a:rPr lang="en-US" sz="2400" dirty="0"/>
              <a:t>Bit-level (</a:t>
            </a:r>
            <a:r>
              <a:rPr lang="en-US" sz="2400" dirty="0" smtClean="0"/>
              <a:t>ABL) representation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  </a:t>
            </a:r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>
                <a:solidFill>
                  <a:srgbClr val="0070C0"/>
                </a:solidFill>
              </a:rPr>
              <a:t>Wienand’08, Pavlenko’11]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Also applied to Galois Fields (GF) </a:t>
            </a:r>
            <a:r>
              <a:rPr lang="en-US" sz="2400" dirty="0">
                <a:solidFill>
                  <a:srgbClr val="0070C0"/>
                </a:solidFill>
              </a:rPr>
              <a:t>[</a:t>
            </a:r>
            <a:r>
              <a:rPr lang="en-US" sz="2400" dirty="0" smtClean="0">
                <a:solidFill>
                  <a:srgbClr val="0070C0"/>
                </a:solidFill>
              </a:rPr>
              <a:t>Kalla’14, Tcomp’15]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ircuit specification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spec</a:t>
            </a:r>
            <a:r>
              <a:rPr lang="en-US" sz="2000" i="1" baseline="-25000" dirty="0"/>
              <a:t> 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and implementation </a:t>
            </a:r>
            <a:r>
              <a:rPr lang="en-US" sz="2000" i="1" dirty="0"/>
              <a:t>B </a:t>
            </a:r>
            <a:endParaRPr lang="en-US" sz="2000" i="1" dirty="0" smtClean="0"/>
          </a:p>
          <a:p>
            <a:pPr marL="457200" lvl="1" indent="0">
              <a:buNone/>
            </a:pPr>
            <a:r>
              <a:rPr lang="en-US" sz="2000" i="1" dirty="0"/>
              <a:t>	</a:t>
            </a:r>
            <a:r>
              <a:rPr lang="en-US" sz="2000" dirty="0" smtClean="0"/>
              <a:t>represented by polynomials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Check if implementation </a:t>
            </a:r>
            <a:r>
              <a:rPr lang="en-US" sz="2000" i="1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satisfies </a:t>
            </a:r>
            <a:r>
              <a:rPr lang="en-US" sz="2000" dirty="0" smtClean="0"/>
              <a:t>specification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spec</a:t>
            </a:r>
            <a:endParaRPr lang="en-US" sz="2000" i="1" baseline="-25000" dirty="0" smtClean="0"/>
          </a:p>
          <a:p>
            <a:pPr lvl="1"/>
            <a:r>
              <a:rPr lang="en-US" sz="2000" dirty="0" smtClean="0"/>
              <a:t>Done by </a:t>
            </a:r>
            <a:r>
              <a:rPr lang="en-US" sz="2000" u="sng" dirty="0" smtClean="0"/>
              <a:t>reducing</a:t>
            </a:r>
            <a:r>
              <a:rPr lang="en-US" sz="2000" dirty="0" smtClean="0"/>
              <a:t> 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spec</a:t>
            </a:r>
            <a:r>
              <a:rPr lang="en-US" sz="2000" dirty="0" smtClean="0"/>
              <a:t> modulo </a:t>
            </a:r>
            <a:r>
              <a:rPr lang="en-US" sz="2000" i="1" dirty="0" smtClean="0"/>
              <a:t>B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r>
              <a:rPr lang="en-US" sz="2400" dirty="0" smtClean="0"/>
              <a:t>Methods differ in ways they accomplish the reduction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Algebra - </a:t>
            </a:r>
            <a:r>
              <a:rPr lang="en-US" dirty="0"/>
              <a:t>B</a:t>
            </a:r>
            <a:r>
              <a:rPr lang="en-US" dirty="0" smtClean="0"/>
              <a:t>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457200" lvl="1"/>
            <a:r>
              <a:rPr lang="en-US" sz="2400" dirty="0" smtClean="0"/>
              <a:t>Represent specification and implementation as polynomials,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spec</a:t>
            </a:r>
            <a:r>
              <a:rPr lang="en-US" sz="2400" dirty="0"/>
              <a:t>  </a:t>
            </a:r>
            <a:r>
              <a:rPr lang="en-US" sz="2400" dirty="0" smtClean="0"/>
              <a:t>and  </a:t>
            </a:r>
            <a:r>
              <a:rPr lang="en-US" sz="2400" i="1" dirty="0" smtClean="0"/>
              <a:t>B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000000"/>
                </a:solidFill>
                <a:ea typeface="WenQuanYi Micro Hei"/>
              </a:rPr>
              <a:t>Z</a:t>
            </a:r>
            <a:r>
              <a:rPr lang="en-US" sz="2400" i="1" baseline="-25000" dirty="0" smtClean="0">
                <a:solidFill>
                  <a:srgbClr val="000000"/>
                </a:solidFill>
                <a:ea typeface="WenQuanYi Micro Hei"/>
              </a:rPr>
              <a:t>2</a:t>
            </a:r>
            <a:r>
              <a:rPr lang="en-US" sz="2400" i="1" baseline="30000" dirty="0" smtClean="0">
                <a:solidFill>
                  <a:srgbClr val="000000"/>
                </a:solidFill>
                <a:ea typeface="WenQuanYi Micro Hei"/>
              </a:rPr>
              <a:t>n</a:t>
            </a:r>
            <a:r>
              <a:rPr lang="en-US" sz="24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Example: multiplier </a:t>
            </a:r>
            <a:r>
              <a:rPr lang="en-US" sz="2400" i="1" dirty="0" smtClean="0"/>
              <a:t>Z = X*Y</a:t>
            </a:r>
          </a:p>
          <a:p>
            <a:pPr lvl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spec</a:t>
            </a:r>
            <a:r>
              <a:rPr lang="en-US" sz="2000" i="1" dirty="0" smtClean="0"/>
              <a:t> = Z - X * Y</a:t>
            </a:r>
          </a:p>
          <a:p>
            <a:pPr marL="457200" lvl="1" indent="0">
              <a:buNone/>
            </a:pPr>
            <a:endParaRPr lang="en-US" sz="2000" i="1" dirty="0" smtClean="0"/>
          </a:p>
          <a:p>
            <a:pPr lvl="1"/>
            <a:r>
              <a:rPr lang="en-US" sz="2000" i="1" dirty="0" smtClean="0"/>
              <a:t>B = </a:t>
            </a:r>
            <a:r>
              <a:rPr lang="en-US" sz="2000" dirty="0" smtClean="0"/>
              <a:t>set of polynomials in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WenQuanYi Micro Hei"/>
              </a:rPr>
              <a:t>Z</a:t>
            </a:r>
            <a:r>
              <a:rPr lang="en-US" sz="2000" i="1" baseline="-25000" dirty="0" smtClean="0">
                <a:solidFill>
                  <a:srgbClr val="000000"/>
                </a:solidFill>
                <a:latin typeface="Arial"/>
                <a:ea typeface="WenQuanYi Micro Hei"/>
              </a:rPr>
              <a:t>2</a:t>
            </a:r>
            <a:r>
              <a:rPr lang="en-US" sz="2000" i="1" baseline="30000" dirty="0" smtClean="0">
                <a:solidFill>
                  <a:srgbClr val="000000"/>
                </a:solidFill>
                <a:latin typeface="Arial"/>
                <a:ea typeface="WenQuanYi Micro Hei"/>
              </a:rPr>
              <a:t>n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r>
              <a:rPr lang="en-US" sz="2000" dirty="0" smtClean="0"/>
              <a:t>representing circuit elements:</a:t>
            </a:r>
          </a:p>
          <a:p>
            <a:pPr lvl="2"/>
            <a:r>
              <a:rPr lang="en-US" sz="2000" i="1" dirty="0" smtClean="0"/>
              <a:t>y</a:t>
            </a:r>
            <a:r>
              <a:rPr lang="en-US" sz="2000" i="1" baseline="-25000" dirty="0" smtClean="0"/>
              <a:t> </a:t>
            </a:r>
            <a:r>
              <a:rPr lang="en-US" sz="2000" i="1" dirty="0"/>
              <a:t>= INV(x):  </a:t>
            </a:r>
            <a:r>
              <a:rPr lang="en-US" sz="2000" i="1" dirty="0" smtClean="0"/>
              <a:t>		(y  + 1 – x )</a:t>
            </a:r>
            <a:endParaRPr lang="en-US" sz="2000" i="1" dirty="0"/>
          </a:p>
          <a:p>
            <a:pPr lvl="2"/>
            <a:r>
              <a:rPr lang="en-US" sz="2000" i="1" dirty="0" smtClean="0"/>
              <a:t>q</a:t>
            </a:r>
            <a:r>
              <a:rPr lang="en-US" sz="2000" i="1" baseline="-25000" dirty="0" smtClean="0"/>
              <a:t>1 </a:t>
            </a:r>
            <a:r>
              <a:rPr lang="en-US" sz="2000" i="1" dirty="0" smtClean="0"/>
              <a:t>= AND (a, b):  	(q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– a b)  </a:t>
            </a:r>
          </a:p>
          <a:p>
            <a:pPr lvl="2"/>
            <a:r>
              <a:rPr lang="en-US" sz="2000" i="1" dirty="0" smtClean="0"/>
              <a:t>q</a:t>
            </a:r>
            <a:r>
              <a:rPr lang="en-US" sz="2000" i="1" baseline="-25000" dirty="0"/>
              <a:t>2</a:t>
            </a:r>
            <a:r>
              <a:rPr lang="en-US" sz="2000" i="1" baseline="-25000" dirty="0" smtClean="0"/>
              <a:t> </a:t>
            </a:r>
            <a:r>
              <a:rPr lang="en-US" sz="2000" i="1" dirty="0"/>
              <a:t>= </a:t>
            </a:r>
            <a:r>
              <a:rPr lang="en-US" sz="2000" i="1" dirty="0" smtClean="0"/>
              <a:t>OR(a, b): 		(q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 </a:t>
            </a:r>
            <a:r>
              <a:rPr lang="en-US" sz="2000" i="1" dirty="0"/>
              <a:t>– a </a:t>
            </a:r>
            <a:r>
              <a:rPr lang="en-US" sz="2000" i="1" dirty="0" smtClean="0"/>
              <a:t>– b + ab)</a:t>
            </a:r>
          </a:p>
          <a:p>
            <a:pPr lvl="2"/>
            <a:r>
              <a:rPr lang="en-US" sz="2000" i="1" dirty="0" smtClean="0"/>
              <a:t>q</a:t>
            </a:r>
            <a:r>
              <a:rPr lang="en-US" sz="2000" i="1" baseline="-25000" dirty="0" smtClean="0"/>
              <a:t>3 </a:t>
            </a:r>
            <a:r>
              <a:rPr lang="en-US" sz="2000" i="1" dirty="0"/>
              <a:t>= </a:t>
            </a:r>
            <a:r>
              <a:rPr lang="en-US" sz="2000" i="1" dirty="0" smtClean="0"/>
              <a:t>XOR(a, b</a:t>
            </a:r>
            <a:r>
              <a:rPr lang="en-US" sz="2000" i="1" dirty="0"/>
              <a:t>): </a:t>
            </a:r>
            <a:r>
              <a:rPr lang="en-US" sz="2000" i="1" dirty="0" smtClean="0"/>
              <a:t>		(q</a:t>
            </a:r>
            <a:r>
              <a:rPr lang="en-US" sz="2000" i="1" baseline="-25000" dirty="0"/>
              <a:t>3</a:t>
            </a:r>
            <a:r>
              <a:rPr lang="en-US" sz="2000" i="1" dirty="0" smtClean="0"/>
              <a:t> </a:t>
            </a:r>
            <a:r>
              <a:rPr lang="en-US" sz="2000" i="1" dirty="0"/>
              <a:t>– a – b + </a:t>
            </a:r>
            <a:r>
              <a:rPr lang="en-US" sz="2000" i="1" dirty="0" smtClean="0"/>
              <a:t>2ab</a:t>
            </a:r>
            <a:r>
              <a:rPr lang="en-US" sz="2000" i="1" dirty="0"/>
              <a:t>)</a:t>
            </a:r>
          </a:p>
          <a:p>
            <a:pPr lvl="2"/>
            <a:r>
              <a:rPr lang="en-US" sz="2000" i="1" dirty="0" smtClean="0"/>
              <a:t>{C,S} = HA(a, b):	(2C + S – a – b)</a:t>
            </a:r>
          </a:p>
          <a:p>
            <a:pPr lvl="2"/>
            <a:r>
              <a:rPr lang="en-US" sz="2000" i="1" dirty="0"/>
              <a:t>{C,S} </a:t>
            </a:r>
            <a:r>
              <a:rPr lang="en-US" sz="2000" i="1" dirty="0" smtClean="0"/>
              <a:t>= FA(a</a:t>
            </a:r>
            <a:r>
              <a:rPr lang="en-US" sz="2000" i="1" dirty="0"/>
              <a:t>, </a:t>
            </a:r>
            <a:r>
              <a:rPr lang="en-US" sz="2000" i="1" dirty="0" smtClean="0"/>
              <a:t>b, c):</a:t>
            </a: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/>
              <a:t>2C + S </a:t>
            </a:r>
            <a:r>
              <a:rPr lang="en-US" sz="2000" i="1" dirty="0" smtClean="0"/>
              <a:t>– a – b – c)</a:t>
            </a:r>
          </a:p>
          <a:p>
            <a:pPr lvl="1">
              <a:lnSpc>
                <a:spcPct val="110000"/>
              </a:lnSpc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Each satisfies the local function if </a:t>
            </a:r>
            <a:r>
              <a:rPr lang="en-US" sz="2400" i="1" dirty="0" smtClean="0">
                <a:solidFill>
                  <a:srgbClr val="0070C0"/>
                </a:solidFill>
              </a:rPr>
              <a:t>poly = 0</a:t>
            </a:r>
            <a:endParaRPr lang="en-US" sz="2400" i="1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216316" y="4419600"/>
            <a:ext cx="946484" cy="9906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459976" y="3749400"/>
            <a:ext cx="487320" cy="594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080720" y="4121520"/>
            <a:ext cx="603360" cy="52668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7009421" y="3352802"/>
            <a:ext cx="534379" cy="519002"/>
          </a:xfrm>
          <a:prstGeom prst="rect">
            <a:avLst/>
          </a:prstGeom>
          <a:ln>
            <a:noFill/>
          </a:ln>
        </p:spPr>
      </p:pic>
      <p:pic>
        <p:nvPicPr>
          <p:cNvPr id="11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5331101" y="3276600"/>
            <a:ext cx="1069699" cy="3972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9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Algebra </a:t>
            </a:r>
            <a:r>
              <a:rPr lang="en-US" dirty="0" smtClean="0"/>
              <a:t>-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Goal: reduce </a:t>
            </a:r>
            <a:r>
              <a:rPr lang="en-US" sz="2800" i="1" dirty="0" err="1" smtClean="0"/>
              <a:t>F</a:t>
            </a:r>
            <a:r>
              <a:rPr lang="en-US" sz="2800" i="1" baseline="-25000" dirty="0" err="1" smtClean="0"/>
              <a:t>spec</a:t>
            </a:r>
            <a:r>
              <a:rPr lang="en-US" sz="2800" dirty="0" smtClean="0"/>
              <a:t> modulo  </a:t>
            </a:r>
            <a:r>
              <a:rPr lang="en-US" sz="2800" i="1" dirty="0" smtClean="0"/>
              <a:t>B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i="1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Systematic methods exist to perform this reduction</a:t>
            </a:r>
          </a:p>
          <a:p>
            <a:pPr lvl="1"/>
            <a:r>
              <a:rPr lang="en-US" sz="2400" dirty="0"/>
              <a:t>If </a:t>
            </a:r>
            <a:r>
              <a:rPr lang="en-US" sz="2400" i="1" dirty="0">
                <a:solidFill>
                  <a:srgbClr val="0070C0"/>
                </a:solidFill>
              </a:rPr>
              <a:t>r = 0</a:t>
            </a:r>
            <a:r>
              <a:rPr lang="en-US" sz="2400" dirty="0"/>
              <a:t>, the circuit is </a:t>
            </a:r>
            <a:r>
              <a:rPr lang="en-US" sz="2400" dirty="0" smtClean="0"/>
              <a:t>correct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 smtClean="0">
                <a:solidFill>
                  <a:srgbClr val="C00000"/>
                </a:solidFill>
              </a:rPr>
              <a:t>r ≠ 0</a:t>
            </a:r>
            <a:r>
              <a:rPr lang="en-US" sz="2400" dirty="0" smtClean="0"/>
              <a:t>, circuit </a:t>
            </a:r>
            <a:r>
              <a:rPr lang="en-US" sz="2400" i="1" dirty="0" smtClean="0"/>
              <a:t>may</a:t>
            </a:r>
            <a:r>
              <a:rPr lang="en-US" sz="2400" dirty="0" smtClean="0"/>
              <a:t> still be correct but </a:t>
            </a:r>
            <a:r>
              <a:rPr lang="en-US" sz="2400" i="1" dirty="0" smtClean="0"/>
              <a:t>B</a:t>
            </a:r>
            <a:r>
              <a:rPr lang="en-US" sz="2400" dirty="0" smtClean="0"/>
              <a:t> needs to be a canonical basis (</a:t>
            </a:r>
            <a:r>
              <a:rPr lang="en-US" sz="2400" i="1" dirty="0" err="1" smtClean="0"/>
              <a:t>Groebner</a:t>
            </a:r>
            <a:r>
              <a:rPr lang="en-US" sz="2400" i="1" dirty="0" smtClean="0"/>
              <a:t> </a:t>
            </a:r>
            <a:r>
              <a:rPr lang="en-US" sz="2400" i="1" dirty="0"/>
              <a:t>basis</a:t>
            </a:r>
            <a:r>
              <a:rPr lang="en-US" sz="2400" dirty="0"/>
              <a:t>) to </a:t>
            </a:r>
            <a:r>
              <a:rPr lang="en-US" sz="2400" dirty="0" smtClean="0"/>
              <a:t>determine if  </a:t>
            </a:r>
            <a:r>
              <a:rPr lang="en-US" sz="2400" i="1" dirty="0"/>
              <a:t>r = </a:t>
            </a:r>
            <a:r>
              <a:rPr lang="en-US" sz="2400" i="1" dirty="0" smtClean="0"/>
              <a:t>0</a:t>
            </a:r>
            <a:endParaRPr lang="en-US" sz="2400" i="1" dirty="0"/>
          </a:p>
          <a:p>
            <a:pPr lvl="1"/>
            <a:r>
              <a:rPr lang="en-US" sz="2400" dirty="0" err="1" smtClean="0"/>
              <a:t>Groebner</a:t>
            </a:r>
            <a:r>
              <a:rPr lang="en-US" sz="2400" dirty="0" smtClean="0"/>
              <a:t> basis</a:t>
            </a:r>
          </a:p>
          <a:p>
            <a:pPr lvl="2"/>
            <a:r>
              <a:rPr lang="en-US" sz="2000" dirty="0" smtClean="0"/>
              <a:t>Difficult to compute, computationally complex</a:t>
            </a:r>
          </a:p>
          <a:p>
            <a:pPr lvl="1"/>
            <a:r>
              <a:rPr lang="en-US" sz="2400" dirty="0"/>
              <a:t>In gate-level circuit, </a:t>
            </a:r>
            <a:r>
              <a:rPr lang="en-US" sz="2400" i="1" dirty="0"/>
              <a:t>B</a:t>
            </a:r>
            <a:r>
              <a:rPr lang="en-US" sz="2400" dirty="0"/>
              <a:t> is already </a:t>
            </a:r>
            <a:r>
              <a:rPr lang="en-US" sz="2400" dirty="0" err="1"/>
              <a:t>Groebner</a:t>
            </a:r>
            <a:r>
              <a:rPr lang="en-US" sz="2400" dirty="0"/>
              <a:t> </a:t>
            </a:r>
            <a:r>
              <a:rPr lang="en-US" sz="2400" dirty="0" smtClean="0"/>
              <a:t>basis</a:t>
            </a:r>
          </a:p>
          <a:p>
            <a:pPr lvl="2"/>
            <a:r>
              <a:rPr lang="en-US" sz="2000" dirty="0"/>
              <a:t>But it must also include  polynomials &lt;</a:t>
            </a:r>
            <a:r>
              <a:rPr lang="en-US" sz="2000" i="1" dirty="0"/>
              <a:t>x</a:t>
            </a:r>
            <a:r>
              <a:rPr lang="en-US" sz="2000" i="1" baseline="30000" dirty="0"/>
              <a:t>2</a:t>
            </a:r>
            <a:r>
              <a:rPr lang="en-US" sz="2000" i="1" dirty="0"/>
              <a:t>-x</a:t>
            </a:r>
            <a:r>
              <a:rPr lang="en-US" sz="2000" dirty="0"/>
              <a:t>&gt;   for all </a:t>
            </a:r>
            <a:r>
              <a:rPr lang="en-US" sz="2000" i="1" dirty="0"/>
              <a:t>Boolean</a:t>
            </a:r>
            <a:r>
              <a:rPr lang="en-US" sz="2000" dirty="0"/>
              <a:t> signals </a:t>
            </a:r>
            <a:r>
              <a:rPr lang="en-US" sz="2000" i="1" dirty="0"/>
              <a:t>x</a:t>
            </a:r>
            <a:r>
              <a:rPr lang="en-US" sz="2000" dirty="0"/>
              <a:t> in the </a:t>
            </a:r>
            <a:r>
              <a:rPr lang="en-US" sz="2000" dirty="0" smtClean="0"/>
              <a:t>circuit (i.e., </a:t>
            </a:r>
            <a:r>
              <a:rPr lang="en-US" sz="2000" i="1" dirty="0" smtClean="0"/>
              <a:t>x = 0, 1</a:t>
            </a:r>
            <a:r>
              <a:rPr lang="en-US" sz="2000" dirty="0" smtClean="0"/>
              <a:t>)</a:t>
            </a:r>
            <a:endParaRPr lang="en-US" sz="2000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Algebraic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52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62600" y="1447800"/>
            <a:ext cx="2113800" cy="649693"/>
            <a:chOff x="1524000" y="3265200"/>
            <a:chExt cx="2113800" cy="574920"/>
          </a:xfrm>
        </p:grpSpPr>
        <p:pic>
          <p:nvPicPr>
            <p:cNvPr id="12" name="Picture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28920" y="3265200"/>
              <a:ext cx="807120" cy="548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CustomShape 8"/>
            <p:cNvSpPr/>
            <p:nvPr/>
          </p:nvSpPr>
          <p:spPr>
            <a:xfrm>
              <a:off x="1524000" y="3359160"/>
              <a:ext cx="868560" cy="4809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just">
                <a:lnSpc>
                  <a:spcPct val="100000"/>
                </a:lnSpc>
              </a:pPr>
              <a:r>
                <a:rPr lang="en-US" sz="2400" i="1" dirty="0" err="1">
                  <a:solidFill>
                    <a:srgbClr val="000000"/>
                  </a:solidFill>
                  <a:latin typeface="Arial"/>
                  <a:ea typeface="WenQuanYi Micro Hei"/>
                </a:rPr>
                <a:t>F</a:t>
              </a:r>
              <a:r>
                <a:rPr lang="en-US" sz="2400" i="1" baseline="-25000" dirty="0" err="1">
                  <a:solidFill>
                    <a:srgbClr val="000000"/>
                  </a:solidFill>
                  <a:latin typeface="Arial"/>
                  <a:ea typeface="WenQuanYi Micro Hei"/>
                </a:rPr>
                <a:t>spec</a:t>
              </a:r>
              <a:endParaRPr dirty="0"/>
            </a:p>
          </p:txBody>
        </p:sp>
        <p:sp>
          <p:nvSpPr>
            <p:cNvPr id="14" name="CustomShape 9"/>
            <p:cNvSpPr/>
            <p:nvPr/>
          </p:nvSpPr>
          <p:spPr>
            <a:xfrm>
              <a:off x="3271680" y="3356640"/>
              <a:ext cx="366120" cy="433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sz="2400" i="1" dirty="0">
                  <a:latin typeface="Arial"/>
                </a:rPr>
                <a:t>r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676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92162"/>
          </a:xfrm>
        </p:spPr>
        <p:txBody>
          <a:bodyPr/>
          <a:lstStyle/>
          <a:p>
            <a:r>
              <a:rPr kumimoji="1" lang="en-US" altLang="zh-CN" dirty="0" smtClean="0"/>
              <a:t> Reducing </a:t>
            </a:r>
            <a:r>
              <a:rPr kumimoji="1" lang="en-US" altLang="zh-CN" i="1" dirty="0" err="1" smtClean="0"/>
              <a:t>F</a:t>
            </a:r>
            <a:r>
              <a:rPr kumimoji="1" lang="en-US" altLang="zh-CN" i="1" baseline="-25000" dirty="0" err="1" smtClean="0"/>
              <a:t>spec</a:t>
            </a:r>
            <a:r>
              <a:rPr kumimoji="1" lang="en-US" altLang="zh-CN" dirty="0" smtClean="0"/>
              <a:t> modulo </a:t>
            </a:r>
            <a:r>
              <a:rPr kumimoji="1" lang="en-US" altLang="zh-CN" i="1" dirty="0" smtClean="0"/>
              <a:t>B</a:t>
            </a:r>
            <a:endParaRPr kumimoji="1" lang="zh-CN" altLang="en-US" i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/>
            <a:r>
              <a:rPr lang="en-US" sz="2400" dirty="0">
                <a:solidFill>
                  <a:srgbClr val="000000"/>
                </a:solidFill>
                <a:ea typeface="WenQuanYi Micro Hei"/>
              </a:rPr>
              <a:t>Reduce </a:t>
            </a:r>
            <a:r>
              <a:rPr lang="en-US" sz="2400" i="1" dirty="0" err="1">
                <a:solidFill>
                  <a:srgbClr val="000000"/>
                </a:solidFill>
                <a:ea typeface="WenQuanYi Micro Hei"/>
              </a:rPr>
              <a:t>F</a:t>
            </a:r>
            <a:r>
              <a:rPr lang="en-US" sz="2400" i="1" baseline="-25000" dirty="0" err="1">
                <a:solidFill>
                  <a:srgbClr val="000000"/>
                </a:solidFill>
                <a:ea typeface="WenQuanYi Micro Hei"/>
              </a:rPr>
              <a:t>spec</a:t>
            </a:r>
            <a:r>
              <a:rPr lang="en-US" sz="2400" dirty="0">
                <a:solidFill>
                  <a:srgbClr val="000000"/>
                </a:solidFill>
                <a:ea typeface="WenQuanYi Micro Hei"/>
              </a:rPr>
              <a:t> modulo </a:t>
            </a:r>
            <a:r>
              <a:rPr lang="en-US" sz="2400" i="1" dirty="0">
                <a:solidFill>
                  <a:srgbClr val="000000"/>
                </a:solidFill>
                <a:ea typeface="WenQuanYi Micro Hei"/>
              </a:rPr>
              <a:t>B by a series of </a:t>
            </a:r>
            <a:r>
              <a:rPr lang="en-US" sz="2400" i="1" dirty="0">
                <a:solidFill>
                  <a:srgbClr val="002060"/>
                </a:solidFill>
                <a:ea typeface="WenQuanYi Micro Hei"/>
              </a:rPr>
              <a:t>polynomial divisions</a:t>
            </a:r>
            <a:r>
              <a:rPr lang="en-US" sz="2400" dirty="0">
                <a:solidFill>
                  <a:srgbClr val="002060"/>
                </a:solidFill>
                <a:ea typeface="WenQuanYi Micro Hei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95270" y="2419290"/>
            <a:ext cx="5715000" cy="2793088"/>
            <a:chOff x="914400" y="1862554"/>
            <a:chExt cx="5715000" cy="2793088"/>
          </a:xfrm>
        </p:grpSpPr>
        <p:sp>
          <p:nvSpPr>
            <p:cNvPr id="9" name="文本框 8"/>
            <p:cNvSpPr txBox="1"/>
            <p:nvPr/>
          </p:nvSpPr>
          <p:spPr>
            <a:xfrm>
              <a:off x="1081139" y="3466625"/>
              <a:ext cx="689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200" i="1" dirty="0" smtClean="0">
                  <a:solidFill>
                    <a:schemeClr val="accent6">
                      <a:lumMod val="50000"/>
                    </a:schemeClr>
                  </a:solidFill>
                </a:rPr>
                <a:t>B</a:t>
              </a:r>
              <a:endParaRPr kumimoji="1" lang="zh-CN" altLang="en-US" sz="3200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4" name="直线箭头连接符 23"/>
            <p:cNvCxnSpPr/>
            <p:nvPr/>
          </p:nvCxnSpPr>
          <p:spPr>
            <a:xfrm>
              <a:off x="2781300" y="2089666"/>
              <a:ext cx="2328444" cy="990600"/>
            </a:xfrm>
            <a:prstGeom prst="straightConnector1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箭头连接符 25"/>
            <p:cNvCxnSpPr/>
            <p:nvPr/>
          </p:nvCxnSpPr>
          <p:spPr>
            <a:xfrm flipV="1">
              <a:off x="2793986" y="3616524"/>
              <a:ext cx="3835414" cy="892968"/>
            </a:xfrm>
            <a:prstGeom prst="straightConnector1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914400" y="2274332"/>
              <a:ext cx="2209800" cy="1981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19330" y="1862554"/>
              <a:ext cx="1447800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2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i="1" dirty="0"/>
                <a:t>p</a:t>
              </a:r>
              <a:r>
                <a:rPr kumimoji="1" lang="en-US" altLang="zh-CN" sz="2000" i="1" dirty="0" smtClean="0"/>
                <a:t>oly (PI)</a:t>
              </a:r>
              <a:endParaRPr kumimoji="1" lang="zh-CN" altLang="en-US" sz="2000" i="1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95400" y="4255532"/>
              <a:ext cx="1447800" cy="40011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82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i="1" dirty="0" smtClean="0"/>
                <a:t>poly (PO)</a:t>
              </a:r>
              <a:endParaRPr kumimoji="1" lang="zh-CN" altLang="en-US" sz="2000" i="1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95400" y="2439432"/>
              <a:ext cx="773113" cy="532368"/>
              <a:chOff x="1295400" y="2439432"/>
              <a:chExt cx="865188" cy="628650"/>
            </a:xfrm>
          </p:grpSpPr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 flipV="1">
                <a:off x="1295400" y="2579131"/>
                <a:ext cx="292100" cy="31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1295400" y="2928382"/>
                <a:ext cx="30321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utoShape 10"/>
              <p:cNvSpPr>
                <a:spLocks noChangeArrowheads="1"/>
              </p:cNvSpPr>
              <p:nvPr/>
            </p:nvSpPr>
            <p:spPr bwMode="auto">
              <a:xfrm flipH="1">
                <a:off x="1468437" y="2439432"/>
                <a:ext cx="520700" cy="628650"/>
              </a:xfrm>
              <a:prstGeom prst="moon">
                <a:avLst>
                  <a:gd name="adj" fmla="val 70454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1976438" y="2744233"/>
                <a:ext cx="18415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028637" y="3553857"/>
              <a:ext cx="914400" cy="473333"/>
              <a:chOff x="1828800" y="3493532"/>
              <a:chExt cx="971550" cy="512763"/>
            </a:xfrm>
          </p:grpSpPr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1828800" y="3657600"/>
                <a:ext cx="36195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2667000" y="3749120"/>
                <a:ext cx="13335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7"/>
              <p:cNvSpPr>
                <a:spLocks noChangeArrowheads="1"/>
              </p:cNvSpPr>
              <p:nvPr/>
            </p:nvSpPr>
            <p:spPr bwMode="auto">
              <a:xfrm>
                <a:off x="2171700" y="3493532"/>
                <a:ext cx="495300" cy="512763"/>
              </a:xfrm>
              <a:prstGeom prst="flowChartDelay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1828800" y="3877707"/>
                <a:ext cx="33178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557470" y="3619261"/>
            <a:ext cx="5281730" cy="646331"/>
            <a:chOff x="3276600" y="3062525"/>
            <a:chExt cx="5281730" cy="646331"/>
          </a:xfrm>
        </p:grpSpPr>
        <p:sp>
          <p:nvSpPr>
            <p:cNvPr id="5" name="文本框 4"/>
            <p:cNvSpPr txBox="1"/>
            <p:nvPr/>
          </p:nvSpPr>
          <p:spPr>
            <a:xfrm>
              <a:off x="3276600" y="3154859"/>
              <a:ext cx="1166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i="1" dirty="0" err="1" smtClean="0"/>
                <a:t>F</a:t>
              </a:r>
              <a:r>
                <a:rPr kumimoji="1" lang="en-US" altLang="zh-CN" sz="2400" i="1" baseline="-25000" dirty="0" err="1" smtClean="0"/>
                <a:t>spec</a:t>
              </a:r>
              <a:r>
                <a:rPr kumimoji="1" lang="en-US" altLang="zh-CN" sz="2400" i="1" baseline="-25000" dirty="0" smtClean="0"/>
                <a:t> </a:t>
              </a:r>
              <a:r>
                <a:rPr kumimoji="1" lang="en-US" altLang="zh-CN" sz="2400" i="1" dirty="0" smtClean="0"/>
                <a:t> =          </a:t>
              </a:r>
              <a:endParaRPr kumimoji="1" lang="zh-CN" altLang="en-US" sz="2400" i="1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324600" y="3154858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i="1" dirty="0" err="1" smtClean="0"/>
                <a:t>Sig</a:t>
              </a:r>
              <a:r>
                <a:rPr kumimoji="1" lang="en-US" altLang="zh-CN" sz="2000" i="1" baseline="-25000" dirty="0" err="1" smtClean="0"/>
                <a:t>out</a:t>
              </a:r>
              <a:r>
                <a:rPr kumimoji="1" lang="en-US" altLang="zh-CN" sz="2000" i="1" dirty="0" smtClean="0"/>
                <a:t>   </a:t>
              </a:r>
              <a:endParaRPr kumimoji="1" lang="zh-CN" altLang="en-US" sz="2000" i="1" dirty="0"/>
            </a:p>
          </p:txBody>
        </p:sp>
        <p:cxnSp>
          <p:nvCxnSpPr>
            <p:cNvPr id="25" name="直线箭头连接符 24"/>
            <p:cNvCxnSpPr/>
            <p:nvPr/>
          </p:nvCxnSpPr>
          <p:spPr>
            <a:xfrm>
              <a:off x="7588264" y="3372326"/>
              <a:ext cx="4572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4273564" y="3172857"/>
              <a:ext cx="1562100" cy="381000"/>
            </a:xfrm>
            <a:prstGeom prst="rect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n>
                  <a:solidFill>
                    <a:srgbClr val="0000FF"/>
                  </a:solidFill>
                </a:ln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153150" y="3181826"/>
              <a:ext cx="1390650" cy="381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ln>
                    <a:solidFill>
                      <a:srgbClr val="0000FF"/>
                    </a:solidFill>
                  </a:ln>
                </a:rPr>
                <a:t> </a:t>
              </a:r>
              <a:endParaRPr kumimoji="1" lang="zh-CN" altLang="en-US" dirty="0">
                <a:ln>
                  <a:solidFill>
                    <a:srgbClr val="0000FF"/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67490" y="3211949"/>
              <a:ext cx="490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0 ?</a:t>
              </a:r>
              <a:endParaRPr lang="en-US" sz="2000" i="1" dirty="0"/>
            </a:p>
          </p:txBody>
        </p:sp>
        <p:sp>
          <p:nvSpPr>
            <p:cNvPr id="31" name="文本框 28"/>
            <p:cNvSpPr txBox="1"/>
            <p:nvPr/>
          </p:nvSpPr>
          <p:spPr>
            <a:xfrm>
              <a:off x="4738269" y="3129260"/>
              <a:ext cx="742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i="1" dirty="0" err="1" smtClean="0"/>
                <a:t>Sig</a:t>
              </a:r>
              <a:r>
                <a:rPr kumimoji="1" lang="en-US" altLang="zh-CN" sz="2000" i="1" baseline="-25000" dirty="0" err="1" smtClean="0"/>
                <a:t>in</a:t>
              </a:r>
              <a:r>
                <a:rPr kumimoji="1" lang="en-US" altLang="zh-CN" sz="2000" i="1" dirty="0" smtClean="0"/>
                <a:t>     </a:t>
              </a:r>
              <a:endParaRPr kumimoji="1" lang="zh-CN" altLang="en-US" sz="2000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51413" y="3062525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-</a:t>
              </a:r>
              <a:endParaRPr lang="en-US" sz="36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425000" y="363700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Implementation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Algebraic Approach</a:t>
            </a:r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74969CD-7246-41F0-B554-CD5FD022FE5B}" type="slidenum">
              <a:rPr lang="en-US" smtClean="0"/>
              <a:t>53</a:t>
            </a:fld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08750"/>
            <a:ext cx="2133600" cy="365125"/>
          </a:xfrm>
        </p:spPr>
        <p:txBody>
          <a:bodyPr/>
          <a:lstStyle/>
          <a:p>
            <a:r>
              <a:rPr lang="en-US" smtClean="0"/>
              <a:t>ICCD 2015 -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Example (STABLE)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Example: 2-bit adder</a:t>
            </a:r>
          </a:p>
          <a:p>
            <a:pPr lvl="1"/>
            <a:r>
              <a:rPr kumimoji="1" lang="en-US" altLang="zh-CN" sz="2400" i="1" dirty="0" err="1"/>
              <a:t>Fspec</a:t>
            </a:r>
            <a:r>
              <a:rPr kumimoji="1" lang="en-US" altLang="zh-CN" sz="2400" i="1" dirty="0"/>
              <a:t> = a</a:t>
            </a:r>
            <a:r>
              <a:rPr kumimoji="1" lang="en-US" altLang="zh-CN" sz="2400" i="1" baseline="-25000" dirty="0"/>
              <a:t>0</a:t>
            </a:r>
            <a:r>
              <a:rPr kumimoji="1" lang="en-US" altLang="zh-CN" sz="2400" i="1" dirty="0"/>
              <a:t> + b</a:t>
            </a:r>
            <a:r>
              <a:rPr kumimoji="1" lang="en-US" altLang="zh-CN" sz="2400" i="1" baseline="-25000" dirty="0"/>
              <a:t>0</a:t>
            </a:r>
            <a:r>
              <a:rPr kumimoji="1" lang="en-US" altLang="zh-CN" sz="2400" i="1" dirty="0"/>
              <a:t> + 2a</a:t>
            </a:r>
            <a:r>
              <a:rPr kumimoji="1" lang="en-US" altLang="zh-CN" sz="2400" i="1" baseline="-25000" dirty="0"/>
              <a:t>1</a:t>
            </a:r>
            <a:r>
              <a:rPr kumimoji="1" lang="en-US" altLang="zh-CN" sz="2400" i="1" dirty="0"/>
              <a:t> + 2b</a:t>
            </a:r>
            <a:r>
              <a:rPr kumimoji="1" lang="en-US" altLang="zh-CN" sz="2400" i="1" baseline="-25000" dirty="0"/>
              <a:t>1</a:t>
            </a:r>
            <a:r>
              <a:rPr kumimoji="1" lang="en-US" altLang="zh-CN" sz="2400" i="1" dirty="0"/>
              <a:t> – 4r</a:t>
            </a:r>
            <a:r>
              <a:rPr kumimoji="1" lang="en-US" altLang="zh-CN" sz="2400" i="1" baseline="-25000" dirty="0"/>
              <a:t>2</a:t>
            </a:r>
            <a:r>
              <a:rPr kumimoji="1" lang="en-US" altLang="zh-CN" sz="2400" i="1" dirty="0"/>
              <a:t> – 2r</a:t>
            </a:r>
            <a:r>
              <a:rPr kumimoji="1" lang="en-US" altLang="zh-CN" sz="2400" i="1" baseline="-25000" dirty="0"/>
              <a:t>1</a:t>
            </a:r>
            <a:r>
              <a:rPr kumimoji="1" lang="en-US" altLang="zh-CN" sz="2400" i="1" dirty="0"/>
              <a:t> – r</a:t>
            </a:r>
            <a:r>
              <a:rPr kumimoji="1" lang="en-US" altLang="zh-CN" sz="2400" i="1" baseline="-25000" dirty="0"/>
              <a:t>0</a:t>
            </a:r>
            <a:endParaRPr kumimoji="1" lang="zh-CN" altLang="en-US" sz="2400" i="1" baseline="-25000" dirty="0"/>
          </a:p>
          <a:p>
            <a:pPr lvl="1"/>
            <a:r>
              <a:rPr kumimoji="1" lang="en-US" altLang="zh-CN" sz="2400" i="1" dirty="0" smtClean="0"/>
              <a:t>B</a:t>
            </a:r>
            <a:r>
              <a:rPr kumimoji="1" lang="en-US" altLang="zh-CN" sz="2400" dirty="0" smtClean="0"/>
              <a:t> = list of polynomials describing gates</a:t>
            </a:r>
            <a:endParaRPr kumimoji="1" lang="zh-CN" altLang="en-US" sz="2400" dirty="0"/>
          </a:p>
        </p:txBody>
      </p:sp>
      <p:pic>
        <p:nvPicPr>
          <p:cNvPr id="14" name="图片 13" descr="Untitl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998826"/>
            <a:ext cx="3810000" cy="2503157"/>
          </a:xfrm>
          <a:prstGeom prst="rect">
            <a:avLst/>
          </a:prstGeom>
        </p:spPr>
      </p:pic>
      <p:pic>
        <p:nvPicPr>
          <p:cNvPr id="15" name="图片 14" descr="two_bit_adder_gate_net_l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98826"/>
            <a:ext cx="4267200" cy="2639974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ICCD 2015 - Tutorial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Algebraic Approach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74969CD-7246-41F0-B554-CD5FD022FE5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Polynomial Division (1)</a:t>
            </a:r>
            <a:endParaRPr kumimoji="1" lang="zh-CN" altLang="en-US" dirty="0"/>
          </a:p>
        </p:txBody>
      </p:sp>
      <p:pic>
        <p:nvPicPr>
          <p:cNvPr id="14" name="图片 13" descr="Untitle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5622"/>
            <a:ext cx="3352800" cy="220277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343400" y="12192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a</a:t>
            </a:r>
            <a:r>
              <a:rPr kumimoji="1" lang="en-US" altLang="zh-CN" sz="1600" i="1" baseline="-25000" dirty="0" smtClean="0"/>
              <a:t>0</a:t>
            </a:r>
            <a:r>
              <a:rPr kumimoji="1" lang="en-US" altLang="zh-CN" sz="1600" i="1" dirty="0" smtClean="0"/>
              <a:t> + b</a:t>
            </a:r>
            <a:r>
              <a:rPr kumimoji="1" lang="en-US" altLang="zh-CN" sz="1600" i="1" baseline="-25000" dirty="0" smtClean="0"/>
              <a:t>0</a:t>
            </a:r>
            <a:r>
              <a:rPr kumimoji="1" lang="en-US" altLang="zh-CN" sz="1600" i="1" dirty="0" smtClean="0"/>
              <a:t> + 2a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+ 2b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/>
              <a:t> </a:t>
            </a:r>
            <a:r>
              <a:rPr kumimoji="1" lang="en-US" altLang="zh-CN" sz="1600" i="1" dirty="0" smtClean="0"/>
              <a:t>– 4r</a:t>
            </a:r>
            <a:r>
              <a:rPr kumimoji="1" lang="en-US" altLang="zh-CN" sz="1600" i="1" baseline="-25000" dirty="0" smtClean="0"/>
              <a:t>2</a:t>
            </a:r>
            <a:r>
              <a:rPr kumimoji="1" lang="en-US" altLang="zh-CN" sz="1600" i="1" dirty="0" smtClean="0"/>
              <a:t> – 2r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– r</a:t>
            </a:r>
            <a:r>
              <a:rPr kumimoji="1" lang="en-US" altLang="zh-CN" sz="1600" i="1" baseline="-25000" dirty="0" smtClean="0"/>
              <a:t>0</a:t>
            </a:r>
            <a:endParaRPr kumimoji="1" lang="zh-CN" altLang="en-US" sz="1600" i="1" baseline="-25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343400" y="1524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>
                <a:solidFill>
                  <a:srgbClr val="FF0000"/>
                </a:solidFill>
              </a:rPr>
              <a:t>= – (</a:t>
            </a:r>
            <a:r>
              <a:rPr kumimoji="1" lang="en-US" altLang="zh-CN" sz="1600" i="1" dirty="0">
                <a:solidFill>
                  <a:srgbClr val="FF0000"/>
                </a:solidFill>
              </a:rPr>
              <a:t>a</a:t>
            </a:r>
            <a:r>
              <a:rPr kumimoji="1" lang="en-US" altLang="zh-CN" sz="1600" i="1" baseline="-25000" dirty="0">
                <a:solidFill>
                  <a:srgbClr val="FF0000"/>
                </a:solidFill>
              </a:rPr>
              <a:t>0</a:t>
            </a:r>
            <a:r>
              <a:rPr kumimoji="1" lang="en-US" altLang="zh-CN" sz="1600" i="1" dirty="0">
                <a:solidFill>
                  <a:srgbClr val="FF0000"/>
                </a:solidFill>
              </a:rPr>
              <a:t> + b</a:t>
            </a:r>
            <a:r>
              <a:rPr kumimoji="1" lang="en-US" altLang="zh-CN" sz="1600" i="1" baseline="-25000" dirty="0">
                <a:solidFill>
                  <a:srgbClr val="FF0000"/>
                </a:solidFill>
              </a:rPr>
              <a:t>0</a:t>
            </a:r>
            <a:r>
              <a:rPr kumimoji="1" lang="en-US" altLang="zh-CN" sz="1600" i="1" dirty="0">
                <a:solidFill>
                  <a:srgbClr val="FF0000"/>
                </a:solidFill>
              </a:rPr>
              <a:t> </a:t>
            </a:r>
            <a:r>
              <a:rPr kumimoji="1" lang="en-US" altLang="zh-CN" sz="1600" i="1" dirty="0" smtClean="0">
                <a:solidFill>
                  <a:srgbClr val="FF0000"/>
                </a:solidFill>
              </a:rPr>
              <a:t>– 2a</a:t>
            </a:r>
            <a:r>
              <a:rPr kumimoji="1" lang="en-US" altLang="zh-CN" sz="1600" i="1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zh-CN" sz="1600" i="1" dirty="0" smtClean="0">
                <a:solidFill>
                  <a:srgbClr val="FF0000"/>
                </a:solidFill>
              </a:rPr>
              <a:t>b</a:t>
            </a:r>
            <a:r>
              <a:rPr kumimoji="1" lang="en-US" altLang="zh-CN" sz="1600" i="1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zh-CN" sz="1600" i="1" dirty="0" smtClean="0">
                <a:solidFill>
                  <a:srgbClr val="FF0000"/>
                </a:solidFill>
              </a:rPr>
              <a:t>) + r</a:t>
            </a:r>
            <a:r>
              <a:rPr kumimoji="1" lang="en-US" altLang="zh-CN" sz="1600" i="1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zh-CN" sz="1600" i="1" dirty="0" smtClean="0"/>
              <a:t> + b</a:t>
            </a:r>
            <a:r>
              <a:rPr kumimoji="1" lang="en-US" altLang="zh-CN" sz="1600" i="1" baseline="-25000" dirty="0" smtClean="0"/>
              <a:t>0</a:t>
            </a:r>
            <a:r>
              <a:rPr kumimoji="1" lang="en-US" altLang="zh-CN" sz="1600" i="1" dirty="0" smtClean="0"/>
              <a:t> + 2a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+ 2b</a:t>
            </a:r>
            <a:r>
              <a:rPr kumimoji="1" lang="en-US" altLang="zh-CN" sz="1600" i="1" baseline="-25000" dirty="0" smtClean="0"/>
              <a:t>1 </a:t>
            </a:r>
            <a:r>
              <a:rPr kumimoji="1" lang="en-US" altLang="zh-CN" sz="1600" i="1" dirty="0"/>
              <a:t>– 4r</a:t>
            </a:r>
            <a:r>
              <a:rPr kumimoji="1" lang="en-US" altLang="zh-CN" sz="1600" i="1" baseline="-25000" dirty="0"/>
              <a:t>2</a:t>
            </a:r>
            <a:r>
              <a:rPr kumimoji="1" lang="en-US" altLang="zh-CN" sz="1600" i="1" dirty="0"/>
              <a:t> – 2r</a:t>
            </a:r>
            <a:r>
              <a:rPr kumimoji="1" lang="en-US" altLang="zh-CN" sz="1600" i="1" baseline="-25000" dirty="0"/>
              <a:t>1</a:t>
            </a:r>
            <a:r>
              <a:rPr kumimoji="1" lang="en-US" altLang="zh-CN" sz="1600" i="1" dirty="0"/>
              <a:t> – r</a:t>
            </a:r>
            <a:r>
              <a:rPr kumimoji="1" lang="en-US" altLang="zh-CN" sz="1600" i="1" baseline="-25000" dirty="0"/>
              <a:t>0</a:t>
            </a:r>
            <a:endParaRPr kumimoji="1" lang="zh-CN" altLang="en-US" sz="1600" i="1" baseline="-25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4343400" y="19050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= 2a</a:t>
            </a:r>
            <a:r>
              <a:rPr kumimoji="1" lang="en-US" altLang="zh-CN" sz="1600" i="1" baseline="-25000" dirty="0" smtClean="0"/>
              <a:t>0</a:t>
            </a:r>
            <a:r>
              <a:rPr kumimoji="1" lang="en-US" altLang="zh-CN" sz="1600" i="1" dirty="0" smtClean="0"/>
              <a:t>b</a:t>
            </a:r>
            <a:r>
              <a:rPr kumimoji="1" lang="en-US" altLang="zh-CN" sz="1600" i="1" baseline="-25000" dirty="0" smtClean="0"/>
              <a:t>0</a:t>
            </a:r>
            <a:r>
              <a:rPr kumimoji="1" lang="en-US" altLang="zh-CN" sz="1600" i="1" dirty="0" smtClean="0"/>
              <a:t> + 2a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+ 2b</a:t>
            </a:r>
            <a:r>
              <a:rPr kumimoji="1" lang="en-US" altLang="zh-CN" sz="1600" i="1" baseline="-25000" dirty="0" smtClean="0"/>
              <a:t>1 </a:t>
            </a:r>
            <a:r>
              <a:rPr kumimoji="1" lang="en-US" altLang="zh-CN" sz="1600" i="1" dirty="0"/>
              <a:t>– 4r</a:t>
            </a:r>
            <a:r>
              <a:rPr kumimoji="1" lang="en-US" altLang="zh-CN" sz="1600" i="1" baseline="-25000" dirty="0"/>
              <a:t>2</a:t>
            </a:r>
            <a:r>
              <a:rPr kumimoji="1" lang="en-US" altLang="zh-CN" sz="1600" i="1" dirty="0"/>
              <a:t> – </a:t>
            </a:r>
            <a:r>
              <a:rPr kumimoji="1" lang="en-US" altLang="zh-CN" sz="1600" i="1" dirty="0" smtClean="0"/>
              <a:t>2r</a:t>
            </a:r>
            <a:r>
              <a:rPr kumimoji="1" lang="en-US" altLang="zh-CN" sz="1600" i="1" baseline="-25000" dirty="0" smtClean="0"/>
              <a:t>1</a:t>
            </a:r>
            <a:endParaRPr kumimoji="1" lang="zh-CN" altLang="en-US" sz="1600" i="1" baseline="-25000" dirty="0"/>
          </a:p>
        </p:txBody>
      </p:sp>
      <p:sp>
        <p:nvSpPr>
          <p:cNvPr id="8" name="文本框 7"/>
          <p:cNvSpPr txBox="1"/>
          <p:nvPr/>
        </p:nvSpPr>
        <p:spPr>
          <a:xfrm>
            <a:off x="4343400" y="2252246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>
                <a:solidFill>
                  <a:srgbClr val="E41032"/>
                </a:solidFill>
              </a:rPr>
              <a:t>= – 2(a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0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b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0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) + 2c </a:t>
            </a:r>
            <a:r>
              <a:rPr kumimoji="1" lang="en-US" altLang="zh-CN" sz="1600" i="1" dirty="0" smtClean="0"/>
              <a:t>+ 2a</a:t>
            </a:r>
            <a:r>
              <a:rPr kumimoji="1" lang="en-US" altLang="zh-CN" sz="1600" i="1" baseline="-25000" dirty="0" smtClean="0"/>
              <a:t>0</a:t>
            </a:r>
            <a:r>
              <a:rPr kumimoji="1" lang="en-US" altLang="zh-CN" sz="1600" i="1" dirty="0" smtClean="0"/>
              <a:t>b</a:t>
            </a:r>
            <a:r>
              <a:rPr kumimoji="1" lang="en-US" altLang="zh-CN" sz="1600" i="1" baseline="-25000" dirty="0" smtClean="0"/>
              <a:t>0</a:t>
            </a:r>
            <a:r>
              <a:rPr kumimoji="1" lang="en-US" altLang="zh-CN" sz="1600" i="1" dirty="0" smtClean="0"/>
              <a:t> + 2a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+ 2b</a:t>
            </a:r>
            <a:r>
              <a:rPr kumimoji="1" lang="en-US" altLang="zh-CN" sz="1600" i="1" baseline="-25000" dirty="0" smtClean="0"/>
              <a:t>1 </a:t>
            </a:r>
            <a:r>
              <a:rPr kumimoji="1" lang="en-US" altLang="zh-CN" sz="1600" i="1" dirty="0"/>
              <a:t>– 4r</a:t>
            </a:r>
            <a:r>
              <a:rPr kumimoji="1" lang="en-US" altLang="zh-CN" sz="1600" i="1" baseline="-25000" dirty="0"/>
              <a:t>2</a:t>
            </a:r>
            <a:r>
              <a:rPr kumimoji="1" lang="en-US" altLang="zh-CN" sz="1600" i="1" dirty="0"/>
              <a:t> – </a:t>
            </a:r>
            <a:r>
              <a:rPr kumimoji="1" lang="en-US" altLang="zh-CN" sz="1600" i="1" dirty="0" smtClean="0"/>
              <a:t>2r</a:t>
            </a:r>
            <a:r>
              <a:rPr kumimoji="1" lang="en-US" altLang="zh-CN" sz="1600" i="1" baseline="-25000" dirty="0" smtClean="0"/>
              <a:t>1</a:t>
            </a:r>
            <a:endParaRPr kumimoji="1" lang="zh-CN" altLang="en-US" sz="1600" i="1" baseline="-25000" dirty="0"/>
          </a:p>
        </p:txBody>
      </p:sp>
      <p:sp>
        <p:nvSpPr>
          <p:cNvPr id="9" name="文本框 8"/>
          <p:cNvSpPr txBox="1"/>
          <p:nvPr/>
        </p:nvSpPr>
        <p:spPr>
          <a:xfrm>
            <a:off x="4343400" y="25908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= 2c + 2a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+ 2b</a:t>
            </a:r>
            <a:r>
              <a:rPr kumimoji="1" lang="en-US" altLang="zh-CN" sz="1600" i="1" baseline="-25000" dirty="0" smtClean="0"/>
              <a:t>1 </a:t>
            </a:r>
            <a:r>
              <a:rPr kumimoji="1" lang="en-US" altLang="zh-CN" sz="1600" i="1" dirty="0"/>
              <a:t>– 4r</a:t>
            </a:r>
            <a:r>
              <a:rPr kumimoji="1" lang="en-US" altLang="zh-CN" sz="1600" i="1" baseline="-25000" dirty="0"/>
              <a:t>2</a:t>
            </a:r>
            <a:r>
              <a:rPr kumimoji="1" lang="en-US" altLang="zh-CN" sz="1600" i="1" dirty="0"/>
              <a:t> – </a:t>
            </a:r>
            <a:r>
              <a:rPr kumimoji="1" lang="en-US" altLang="zh-CN" sz="1600" i="1" dirty="0" smtClean="0"/>
              <a:t>2r</a:t>
            </a:r>
            <a:r>
              <a:rPr kumimoji="1" lang="en-US" altLang="zh-CN" sz="1600" i="1" baseline="-25000" dirty="0" smtClean="0"/>
              <a:t>1</a:t>
            </a:r>
            <a:endParaRPr kumimoji="1" lang="zh-CN" altLang="en-US" sz="1600" i="1" baseline="-25000" dirty="0"/>
          </a:p>
        </p:txBody>
      </p:sp>
      <p:sp>
        <p:nvSpPr>
          <p:cNvPr id="10" name="文本框 9"/>
          <p:cNvSpPr txBox="1"/>
          <p:nvPr/>
        </p:nvSpPr>
        <p:spPr>
          <a:xfrm>
            <a:off x="4343400" y="2938046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>
                <a:solidFill>
                  <a:srgbClr val="E41032"/>
                </a:solidFill>
              </a:rPr>
              <a:t>= – 2(a1 + b1 – 2a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b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) +2d </a:t>
            </a:r>
            <a:r>
              <a:rPr kumimoji="1" lang="en-US" altLang="zh-CN" sz="1600" i="1" dirty="0" smtClean="0"/>
              <a:t>+ 2c + 2a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+ 2b</a:t>
            </a:r>
            <a:r>
              <a:rPr kumimoji="1" lang="en-US" altLang="zh-CN" sz="1600" i="1" baseline="-25000" dirty="0" smtClean="0"/>
              <a:t>1 </a:t>
            </a:r>
            <a:r>
              <a:rPr kumimoji="1" lang="en-US" altLang="zh-CN" sz="1600" i="1" dirty="0"/>
              <a:t>– 4r</a:t>
            </a:r>
            <a:r>
              <a:rPr kumimoji="1" lang="en-US" altLang="zh-CN" sz="1600" i="1" baseline="-25000" dirty="0"/>
              <a:t>2</a:t>
            </a:r>
            <a:r>
              <a:rPr kumimoji="1" lang="en-US" altLang="zh-CN" sz="1600" i="1" dirty="0"/>
              <a:t> – </a:t>
            </a:r>
            <a:r>
              <a:rPr kumimoji="1" lang="en-US" altLang="zh-CN" sz="1600" i="1" dirty="0" smtClean="0"/>
              <a:t>2r</a:t>
            </a:r>
            <a:r>
              <a:rPr kumimoji="1" lang="en-US" altLang="zh-CN" sz="1600" i="1" baseline="-25000" dirty="0" smtClean="0"/>
              <a:t>1</a:t>
            </a:r>
            <a:endParaRPr kumimoji="1" lang="zh-CN" altLang="en-US" sz="1600" i="1" baseline="-25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343400" y="3242846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= 4a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b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+2d + 2c – </a:t>
            </a:r>
            <a:r>
              <a:rPr kumimoji="1" lang="en-US" altLang="zh-CN" sz="1600" i="1" dirty="0"/>
              <a:t>4r</a:t>
            </a:r>
            <a:r>
              <a:rPr kumimoji="1" lang="en-US" altLang="zh-CN" sz="1600" i="1" baseline="-25000" dirty="0"/>
              <a:t>2</a:t>
            </a:r>
            <a:r>
              <a:rPr kumimoji="1" lang="en-US" altLang="zh-CN" sz="1600" i="1" dirty="0"/>
              <a:t> – </a:t>
            </a:r>
            <a:r>
              <a:rPr kumimoji="1" lang="en-US" altLang="zh-CN" sz="1600" i="1" dirty="0" smtClean="0"/>
              <a:t>2r</a:t>
            </a:r>
            <a:r>
              <a:rPr kumimoji="1" lang="en-US" altLang="zh-CN" sz="1600" i="1" baseline="-25000" dirty="0" smtClean="0"/>
              <a:t>1</a:t>
            </a:r>
            <a:endParaRPr kumimoji="1" lang="zh-CN" altLang="en-US" sz="1600" i="1" baseline="-25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343400" y="35814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>
                <a:solidFill>
                  <a:srgbClr val="E41032"/>
                </a:solidFill>
              </a:rPr>
              <a:t>= – 2(c +d – 2cd) + 2r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 </a:t>
            </a:r>
            <a:r>
              <a:rPr kumimoji="1" lang="en-US" altLang="zh-CN" sz="1600" i="1" dirty="0" smtClean="0"/>
              <a:t>+ 4a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b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+2d + 2c – </a:t>
            </a:r>
            <a:r>
              <a:rPr kumimoji="1" lang="en-US" altLang="zh-CN" sz="1600" i="1" dirty="0"/>
              <a:t>4r</a:t>
            </a:r>
            <a:r>
              <a:rPr kumimoji="1" lang="en-US" altLang="zh-CN" sz="1600" i="1" baseline="-25000" dirty="0"/>
              <a:t>2</a:t>
            </a:r>
            <a:r>
              <a:rPr kumimoji="1" lang="en-US" altLang="zh-CN" sz="1600" i="1" dirty="0"/>
              <a:t> – </a:t>
            </a:r>
            <a:r>
              <a:rPr kumimoji="1" lang="en-US" altLang="zh-CN" sz="1600" i="1" dirty="0" smtClean="0"/>
              <a:t>2r</a:t>
            </a:r>
            <a:r>
              <a:rPr kumimoji="1" lang="en-US" altLang="zh-CN" sz="1600" i="1" baseline="-25000" dirty="0" smtClean="0"/>
              <a:t>1</a:t>
            </a:r>
            <a:endParaRPr kumimoji="1" lang="zh-CN" altLang="en-US" sz="1600" i="1" baseline="-250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343400" y="3928646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= 4cd + 4a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b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 – 4r</a:t>
            </a:r>
            <a:r>
              <a:rPr kumimoji="1" lang="en-US" altLang="zh-CN" sz="1600" i="1" baseline="-25000" dirty="0" smtClean="0"/>
              <a:t>2</a:t>
            </a:r>
            <a:endParaRPr kumimoji="1" lang="zh-CN" altLang="en-US" sz="1600" i="1" baseline="-25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4343400" y="42672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>
                <a:solidFill>
                  <a:srgbClr val="E41032"/>
                </a:solidFill>
              </a:rPr>
              <a:t>= – 4(cd) + 4f </a:t>
            </a:r>
            <a:r>
              <a:rPr kumimoji="1" lang="en-US" altLang="zh-CN" sz="1600" i="1" dirty="0" smtClean="0"/>
              <a:t>+ 2cd+ 4a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b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 – 4r</a:t>
            </a:r>
            <a:r>
              <a:rPr kumimoji="1" lang="en-US" altLang="zh-CN" sz="1600" i="1" baseline="-25000" dirty="0" smtClean="0"/>
              <a:t>2</a:t>
            </a:r>
            <a:endParaRPr kumimoji="1" lang="zh-CN" altLang="en-US" sz="1600" i="1" baseline="-25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4343400" y="45720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= 4f + 4a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b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 – 4r</a:t>
            </a:r>
            <a:r>
              <a:rPr kumimoji="1" lang="en-US" altLang="zh-CN" sz="1600" i="1" baseline="-25000" dirty="0" smtClean="0"/>
              <a:t>2</a:t>
            </a:r>
            <a:endParaRPr kumimoji="1" lang="zh-CN" altLang="en-US" sz="1600" i="1" baseline="-25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4343400" y="48768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>
                <a:solidFill>
                  <a:srgbClr val="E41032"/>
                </a:solidFill>
              </a:rPr>
              <a:t>= – 4(a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b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) + 4e </a:t>
            </a:r>
            <a:r>
              <a:rPr kumimoji="1" lang="en-US" altLang="zh-CN" sz="1600" i="1" dirty="0" smtClean="0"/>
              <a:t>+ 4f + 4a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b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 – 4r</a:t>
            </a:r>
            <a:r>
              <a:rPr kumimoji="1" lang="en-US" altLang="zh-CN" sz="1600" i="1" baseline="-25000" dirty="0" smtClean="0"/>
              <a:t>2</a:t>
            </a:r>
            <a:endParaRPr kumimoji="1" lang="zh-CN" altLang="en-US" sz="1600" i="1" baseline="-25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4343400" y="5147846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= 4e + 4f  – 4r</a:t>
            </a:r>
            <a:r>
              <a:rPr kumimoji="1" lang="en-US" altLang="zh-CN" sz="1600" i="1" baseline="-25000" dirty="0" smtClean="0"/>
              <a:t>2</a:t>
            </a:r>
            <a:endParaRPr kumimoji="1" lang="zh-CN" altLang="en-US" sz="1600" i="1" baseline="-25000" dirty="0"/>
          </a:p>
        </p:txBody>
      </p:sp>
      <p:sp>
        <p:nvSpPr>
          <p:cNvPr id="23" name="文本框 22"/>
          <p:cNvSpPr txBox="1"/>
          <p:nvPr/>
        </p:nvSpPr>
        <p:spPr>
          <a:xfrm>
            <a:off x="4343400" y="5410200"/>
            <a:ext cx="357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>
                <a:solidFill>
                  <a:srgbClr val="E41032"/>
                </a:solidFill>
              </a:rPr>
              <a:t>= – 4(e + f – </a:t>
            </a:r>
            <a:r>
              <a:rPr kumimoji="1" lang="en-US" altLang="zh-CN" sz="1600" i="1" dirty="0" err="1" smtClean="0">
                <a:solidFill>
                  <a:srgbClr val="E41032"/>
                </a:solidFill>
              </a:rPr>
              <a:t>ef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) + 4r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2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 </a:t>
            </a:r>
            <a:r>
              <a:rPr kumimoji="1" lang="en-US" altLang="zh-CN" sz="1600" i="1" dirty="0" smtClean="0"/>
              <a:t>+ 4e + 4f  – 4r</a:t>
            </a:r>
            <a:r>
              <a:rPr kumimoji="1" lang="en-US" altLang="zh-CN" sz="1600" i="1" baseline="-25000" dirty="0" smtClean="0"/>
              <a:t>2</a:t>
            </a:r>
            <a:endParaRPr kumimoji="1" lang="zh-CN" altLang="en-US" sz="1600" i="1" baseline="-25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4343400" y="5757446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>
                <a:solidFill>
                  <a:srgbClr val="1600FF"/>
                </a:solidFill>
              </a:rPr>
              <a:t>= 4ef</a:t>
            </a:r>
            <a:endParaRPr kumimoji="1" lang="zh-CN" altLang="en-US" sz="1600" i="1" baseline="-25000" dirty="0">
              <a:solidFill>
                <a:srgbClr val="1600FF"/>
              </a:solidFill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ICCD 2015 - Tutorial</a:t>
            </a:r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Algebraic Approach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74969CD-7246-41F0-B554-CD5FD022FE5B}" type="slidenum">
              <a:rPr lang="en-US" smtClean="0"/>
              <a:t>55</a:t>
            </a:fld>
            <a:endParaRPr lang="en-US" dirty="0"/>
          </a:p>
        </p:txBody>
      </p:sp>
      <p:pic>
        <p:nvPicPr>
          <p:cNvPr id="28" name="图片 14" descr="two_bit_adder_gate_net_list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01134"/>
            <a:ext cx="3314700" cy="2048624"/>
          </a:xfrm>
          <a:prstGeom prst="rect">
            <a:avLst/>
          </a:prstGeom>
        </p:spPr>
      </p:pic>
      <p:sp>
        <p:nvSpPr>
          <p:cNvPr id="29" name="内容占位符 2"/>
          <p:cNvSpPr txBox="1">
            <a:spLocks/>
          </p:cNvSpPr>
          <p:nvPr/>
        </p:nvSpPr>
        <p:spPr>
          <a:xfrm>
            <a:off x="457200" y="1143001"/>
            <a:ext cx="5410200" cy="634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400" dirty="0" smtClean="0"/>
              <a:t>Divide polynomial  </a:t>
            </a:r>
            <a:r>
              <a:rPr kumimoji="1" lang="en-US" altLang="zh-CN" sz="2400" i="1" dirty="0" err="1" smtClean="0"/>
              <a:t>F</a:t>
            </a:r>
            <a:r>
              <a:rPr kumimoji="1" lang="en-US" altLang="zh-CN" sz="2400" i="1" baseline="-25000" dirty="0" err="1" smtClean="0"/>
              <a:t>spec</a:t>
            </a:r>
            <a:r>
              <a:rPr kumimoji="1" lang="en-US" altLang="zh-CN" sz="2400" i="1" dirty="0" smtClean="0"/>
              <a:t> =</a:t>
            </a:r>
            <a:endParaRPr kumimoji="1" lang="zh-CN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764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Polynomial </a:t>
            </a:r>
            <a:r>
              <a:rPr kumimoji="1" lang="en-US" altLang="zh-CN" dirty="0" smtClean="0"/>
              <a:t>Division (2)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1"/>
            <a:ext cx="5410200" cy="634334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Continue dividing polynomial </a:t>
            </a:r>
            <a:r>
              <a:rPr kumimoji="1" lang="en-US" altLang="zh-CN" sz="2400" i="1" dirty="0" smtClean="0"/>
              <a:t>4ef</a:t>
            </a:r>
            <a:endParaRPr kumimoji="1" lang="zh-CN" altLang="en-US" sz="2400" i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5105400" y="1947446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>
                <a:solidFill>
                  <a:srgbClr val="1600FF"/>
                </a:solidFill>
              </a:rPr>
              <a:t>4ef</a:t>
            </a:r>
            <a:endParaRPr kumimoji="1" lang="zh-CN" altLang="en-US" sz="1600" i="1" baseline="-25000" dirty="0">
              <a:solidFill>
                <a:srgbClr val="1600FF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05400" y="2370892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= 4e(cd)</a:t>
            </a:r>
            <a:endParaRPr kumimoji="1" lang="zh-CN" altLang="en-US" sz="1600" i="1" baseline="-25000" dirty="0"/>
          </a:p>
        </p:txBody>
      </p:sp>
      <p:sp>
        <p:nvSpPr>
          <p:cNvPr id="26" name="文本框 25"/>
          <p:cNvSpPr txBox="1"/>
          <p:nvPr/>
        </p:nvSpPr>
        <p:spPr>
          <a:xfrm>
            <a:off x="5105400" y="2785646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= 4(a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b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)(cd)</a:t>
            </a:r>
            <a:endParaRPr kumimoji="1" lang="zh-CN" altLang="en-US" sz="1600" i="1" baseline="-25000" dirty="0"/>
          </a:p>
        </p:txBody>
      </p:sp>
      <p:sp>
        <p:nvSpPr>
          <p:cNvPr id="27" name="文本框 26"/>
          <p:cNvSpPr txBox="1"/>
          <p:nvPr/>
        </p:nvSpPr>
        <p:spPr>
          <a:xfrm>
            <a:off x="5105400" y="3166646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= 4(a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b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) (a</a:t>
            </a:r>
            <a:r>
              <a:rPr kumimoji="1" lang="en-US" altLang="zh-CN" sz="1600" i="1" baseline="-25000" dirty="0" smtClean="0"/>
              <a:t>0</a:t>
            </a:r>
            <a:r>
              <a:rPr kumimoji="1" lang="en-US" altLang="zh-CN" sz="1600" i="1" dirty="0" smtClean="0"/>
              <a:t>b</a:t>
            </a:r>
            <a:r>
              <a:rPr kumimoji="1" lang="en-US" altLang="zh-CN" sz="1600" i="1" baseline="-25000" dirty="0" smtClean="0"/>
              <a:t>0</a:t>
            </a:r>
            <a:r>
              <a:rPr kumimoji="1" lang="en-US" altLang="zh-CN" sz="1600" i="1" dirty="0" smtClean="0"/>
              <a:t>) (a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+ b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 </a:t>
            </a:r>
            <a:r>
              <a:rPr kumimoji="1" lang="en-US" altLang="zh-CN" sz="1600" i="1" dirty="0"/>
              <a:t>–</a:t>
            </a:r>
            <a:r>
              <a:rPr kumimoji="1" lang="en-US" altLang="zh-CN" sz="1600" i="1" dirty="0" smtClean="0"/>
              <a:t> 2a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b</a:t>
            </a:r>
            <a:r>
              <a:rPr kumimoji="1" lang="en-US" altLang="zh-CN" sz="1600" i="1" baseline="-25000" dirty="0" smtClean="0"/>
              <a:t>1</a:t>
            </a:r>
            <a:r>
              <a:rPr kumimoji="1" lang="en-US" altLang="zh-CN" sz="1600" i="1" dirty="0" smtClean="0"/>
              <a:t>)</a:t>
            </a:r>
            <a:endParaRPr kumimoji="1" lang="zh-CN" altLang="en-US" sz="1600" i="1" baseline="-25000" dirty="0"/>
          </a:p>
        </p:txBody>
      </p:sp>
      <p:sp>
        <p:nvSpPr>
          <p:cNvPr id="28" name="文本框 27"/>
          <p:cNvSpPr txBox="1"/>
          <p:nvPr/>
        </p:nvSpPr>
        <p:spPr>
          <a:xfrm>
            <a:off x="5105400" y="3623846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= 4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(a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b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) (a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 + b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 </a:t>
            </a:r>
            <a:r>
              <a:rPr kumimoji="1" lang="en-US" altLang="zh-CN" sz="1600" i="1" dirty="0">
                <a:solidFill>
                  <a:srgbClr val="E41032"/>
                </a:solidFill>
              </a:rPr>
              <a:t>–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 2a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b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)</a:t>
            </a:r>
            <a:r>
              <a:rPr kumimoji="1" lang="en-US" altLang="zh-CN" sz="1600" i="1" dirty="0"/>
              <a:t> (a</a:t>
            </a:r>
            <a:r>
              <a:rPr kumimoji="1" lang="en-US" altLang="zh-CN" sz="1600" i="1" baseline="-25000" dirty="0"/>
              <a:t>0</a:t>
            </a:r>
            <a:r>
              <a:rPr kumimoji="1" lang="en-US" altLang="zh-CN" sz="1600" i="1" dirty="0"/>
              <a:t>b</a:t>
            </a:r>
            <a:r>
              <a:rPr kumimoji="1" lang="en-US" altLang="zh-CN" sz="1600" i="1" baseline="-25000" dirty="0"/>
              <a:t>0</a:t>
            </a:r>
            <a:r>
              <a:rPr kumimoji="1" lang="en-US" altLang="zh-CN" sz="1600" i="1" dirty="0"/>
              <a:t>) </a:t>
            </a:r>
            <a:endParaRPr kumimoji="1" lang="zh-CN" altLang="en-US" sz="1600" i="1" baseline="-25000" dirty="0"/>
          </a:p>
        </p:txBody>
      </p:sp>
      <p:sp>
        <p:nvSpPr>
          <p:cNvPr id="29" name="文本框 28"/>
          <p:cNvSpPr txBox="1"/>
          <p:nvPr/>
        </p:nvSpPr>
        <p:spPr>
          <a:xfrm>
            <a:off x="5105400" y="4004846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= 4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(a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b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a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 + a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b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b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 </a:t>
            </a:r>
            <a:r>
              <a:rPr kumimoji="1" lang="en-US" altLang="zh-CN" sz="1600" i="1" dirty="0">
                <a:solidFill>
                  <a:srgbClr val="E41032"/>
                </a:solidFill>
              </a:rPr>
              <a:t>–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 2a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b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a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b</a:t>
            </a:r>
            <a:r>
              <a:rPr kumimoji="1" lang="en-US" altLang="zh-CN" sz="1600" i="1" baseline="-25000" dirty="0" smtClean="0">
                <a:solidFill>
                  <a:srgbClr val="E41032"/>
                </a:solidFill>
              </a:rPr>
              <a:t>1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)</a:t>
            </a:r>
            <a:r>
              <a:rPr kumimoji="1" lang="en-US" altLang="zh-CN" sz="1600" i="1" dirty="0" smtClean="0"/>
              <a:t> </a:t>
            </a:r>
            <a:r>
              <a:rPr kumimoji="1" lang="en-US" altLang="zh-CN" sz="1600" i="1" dirty="0"/>
              <a:t>(a</a:t>
            </a:r>
            <a:r>
              <a:rPr kumimoji="1" lang="en-US" altLang="zh-CN" sz="1600" i="1" baseline="-25000" dirty="0"/>
              <a:t>0</a:t>
            </a:r>
            <a:r>
              <a:rPr kumimoji="1" lang="en-US" altLang="zh-CN" sz="1600" i="1" dirty="0"/>
              <a:t>b</a:t>
            </a:r>
            <a:r>
              <a:rPr kumimoji="1" lang="en-US" altLang="zh-CN" sz="1600" i="1" baseline="-25000" dirty="0"/>
              <a:t>0</a:t>
            </a:r>
            <a:r>
              <a:rPr kumimoji="1" lang="en-US" altLang="zh-CN" sz="1600" i="1" dirty="0"/>
              <a:t>) </a:t>
            </a:r>
            <a:endParaRPr kumimoji="1" lang="zh-CN" altLang="en-US" sz="1600" i="1" baseline="-25000" dirty="0"/>
          </a:p>
        </p:txBody>
      </p:sp>
      <p:sp>
        <p:nvSpPr>
          <p:cNvPr id="30" name="文本框 29"/>
          <p:cNvSpPr txBox="1"/>
          <p:nvPr/>
        </p:nvSpPr>
        <p:spPr>
          <a:xfrm>
            <a:off x="5105400" y="4385846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/>
              <a:t>= 4</a:t>
            </a:r>
            <a:r>
              <a:rPr kumimoji="1" lang="en-US" altLang="zh-CN" sz="1600" i="1" dirty="0" smtClean="0">
                <a:solidFill>
                  <a:srgbClr val="E41032"/>
                </a:solidFill>
              </a:rPr>
              <a:t>(0)</a:t>
            </a:r>
            <a:r>
              <a:rPr kumimoji="1" lang="en-US" altLang="zh-CN" sz="1600" i="1" dirty="0" smtClean="0"/>
              <a:t> </a:t>
            </a:r>
            <a:r>
              <a:rPr kumimoji="1" lang="en-US" altLang="zh-CN" sz="1600" i="1" dirty="0"/>
              <a:t>(a</a:t>
            </a:r>
            <a:r>
              <a:rPr kumimoji="1" lang="en-US" altLang="zh-CN" sz="1600" i="1" baseline="-25000" dirty="0"/>
              <a:t>0</a:t>
            </a:r>
            <a:r>
              <a:rPr kumimoji="1" lang="en-US" altLang="zh-CN" sz="1600" i="1" dirty="0"/>
              <a:t>b</a:t>
            </a:r>
            <a:r>
              <a:rPr kumimoji="1" lang="en-US" altLang="zh-CN" sz="1600" i="1" baseline="-25000" dirty="0"/>
              <a:t>0</a:t>
            </a:r>
            <a:r>
              <a:rPr kumimoji="1" lang="en-US" altLang="zh-CN" sz="1600" i="1" dirty="0"/>
              <a:t>) </a:t>
            </a:r>
            <a:endParaRPr kumimoji="1" lang="zh-CN" altLang="en-US" sz="1600" i="1" baseline="-25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5105400" y="4766846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i="1" dirty="0" smtClean="0">
                <a:solidFill>
                  <a:srgbClr val="1600FF"/>
                </a:solidFill>
              </a:rPr>
              <a:t>= 4ef = 0 </a:t>
            </a:r>
            <a:endParaRPr kumimoji="1" lang="zh-CN" altLang="en-US" sz="1600" i="1" baseline="-25000" dirty="0">
              <a:solidFill>
                <a:srgbClr val="1600FF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ICCD 2015 - Tutorial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Algebraic Approach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74969CD-7246-41F0-B554-CD5FD022FE5B}" type="slidenum">
              <a:rPr lang="en-US" smtClean="0"/>
              <a:t>56</a:t>
            </a:fld>
            <a:endParaRPr lang="en-US" dirty="0"/>
          </a:p>
        </p:txBody>
      </p:sp>
      <p:pic>
        <p:nvPicPr>
          <p:cNvPr id="17" name="图片 13" descr="Untitle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3352800" cy="2202778"/>
          </a:xfrm>
          <a:prstGeom prst="rect">
            <a:avLst/>
          </a:prstGeom>
        </p:spPr>
      </p:pic>
      <p:pic>
        <p:nvPicPr>
          <p:cNvPr id="18" name="图片 14" descr="two_bit_adder_gate_net_l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77334"/>
            <a:ext cx="3314700" cy="2048624"/>
          </a:xfrm>
          <a:prstGeom prst="rect">
            <a:avLst/>
          </a:prstGeom>
        </p:spPr>
      </p:pic>
      <p:sp>
        <p:nvSpPr>
          <p:cNvPr id="19" name="内容占位符 2"/>
          <p:cNvSpPr txBox="1">
            <a:spLocks/>
          </p:cNvSpPr>
          <p:nvPr/>
        </p:nvSpPr>
        <p:spPr>
          <a:xfrm>
            <a:off x="3848100" y="5511794"/>
            <a:ext cx="4876800" cy="634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1800" dirty="0" smtClean="0">
                <a:solidFill>
                  <a:srgbClr val="0070C0"/>
                </a:solidFill>
              </a:rPr>
              <a:t>This means that </a:t>
            </a:r>
            <a:r>
              <a:rPr kumimoji="1" lang="en-US" altLang="zh-CN" sz="1800" i="1" dirty="0" err="1" smtClean="0">
                <a:solidFill>
                  <a:srgbClr val="0070C0"/>
                </a:solidFill>
              </a:rPr>
              <a:t>F</a:t>
            </a:r>
            <a:r>
              <a:rPr kumimoji="1" lang="en-US" altLang="zh-CN" sz="1800" i="1" baseline="-25000" dirty="0" err="1" smtClean="0">
                <a:solidFill>
                  <a:srgbClr val="0070C0"/>
                </a:solidFill>
              </a:rPr>
              <a:t>spec</a:t>
            </a:r>
            <a:r>
              <a:rPr kumimoji="1" lang="en-US" altLang="zh-CN" sz="1800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sz="1800" dirty="0" smtClean="0">
                <a:solidFill>
                  <a:srgbClr val="0070C0"/>
                </a:solidFill>
              </a:rPr>
              <a:t>mod</a:t>
            </a:r>
            <a:r>
              <a:rPr kumimoji="1" lang="en-US" altLang="zh-CN" sz="1800" i="1" dirty="0" smtClean="0">
                <a:solidFill>
                  <a:srgbClr val="0070C0"/>
                </a:solidFill>
              </a:rPr>
              <a:t> B = 0 , </a:t>
            </a:r>
            <a:r>
              <a:rPr kumimoji="1" lang="en-US" altLang="zh-CN" sz="1800" dirty="0" smtClean="0">
                <a:solidFill>
                  <a:srgbClr val="0070C0"/>
                </a:solidFill>
              </a:rPr>
              <a:t>hence the circuit correctly implements a 2-bit adder.</a:t>
            </a:r>
            <a:endParaRPr kumimoji="1" lang="zh-CN" alt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Kall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352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944562"/>
          </a:xfrm>
        </p:spPr>
        <p:txBody>
          <a:bodyPr/>
          <a:lstStyle/>
          <a:p>
            <a:r>
              <a:rPr lang="en-US" dirty="0">
                <a:solidFill>
                  <a:srgbClr val="840C22"/>
                </a:solidFill>
                <a:latin typeface="Arial"/>
                <a:ea typeface="WenQuanYi Micro Hei"/>
              </a:rPr>
              <a:t>Data Flow Approach </a:t>
            </a:r>
            <a:endParaRPr lang="en-US" dirty="0"/>
          </a:p>
        </p:txBody>
      </p:sp>
      <p:sp>
        <p:nvSpPr>
          <p:cNvPr id="7" name="CustomShape 3"/>
          <p:cNvSpPr/>
          <p:nvPr/>
        </p:nvSpPr>
        <p:spPr>
          <a:xfrm>
            <a:off x="2895480" y="1066680"/>
            <a:ext cx="6095160" cy="541032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 marL="342900" indent="-342900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Arial"/>
                <a:ea typeface="WenQuanYi Micro Hei"/>
              </a:rPr>
              <a:t>Treat computation as </a:t>
            </a:r>
            <a:r>
              <a:rPr lang="en-US" sz="2400" i="1" dirty="0">
                <a:solidFill>
                  <a:srgbClr val="0070C0"/>
                </a:solidFill>
                <a:latin typeface="Arial"/>
                <a:ea typeface="WenQuanYi Micro Hei"/>
              </a:rPr>
              <a:t>f</a:t>
            </a:r>
            <a:r>
              <a:rPr lang="en-US" sz="2400" i="1" dirty="0" smtClean="0">
                <a:solidFill>
                  <a:srgbClr val="0070C0"/>
                </a:solidFill>
                <a:latin typeface="Arial"/>
                <a:ea typeface="WenQuanYi Micro Hei"/>
              </a:rPr>
              <a:t>low of data</a:t>
            </a:r>
          </a:p>
          <a:p>
            <a:pPr>
              <a:lnSpc>
                <a:spcPct val="100000"/>
              </a:lnSpc>
              <a:buSzPct val="80000"/>
            </a:pPr>
            <a:r>
              <a:rPr lang="en-US" sz="2400" i="1" dirty="0">
                <a:solidFill>
                  <a:srgbClr val="0070C0"/>
                </a:solidFill>
                <a:latin typeface="Arial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[Basith-FMCAD’11, Ciesielski-HVC’13,] 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sz="2000" dirty="0"/>
          </a:p>
          <a:p>
            <a:pPr marL="342900" indent="-342900">
              <a:lnSpc>
                <a:spcPct val="100000"/>
              </a:lnSpc>
              <a:buSzPct val="8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Based on observation that 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800100" lvl="1" indent="-342900">
              <a:buSzPct val="85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Arial"/>
              </a:rPr>
              <a:t>In an arithmetic circuit an 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integer flow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across the circuit is the same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at any point (</a:t>
            </a:r>
            <a:r>
              <a:rPr lang="en-US" dirty="0" smtClean="0">
                <a:solidFill>
                  <a:srgbClr val="0070C0"/>
                </a:solidFill>
                <a:latin typeface="Arial"/>
              </a:rPr>
              <a:t>cut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in the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circuit</a:t>
            </a:r>
          </a:p>
          <a:p>
            <a:pPr marL="1200150" lvl="2" indent="-285750">
              <a:buSzPct val="85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Arial"/>
                <a:ea typeface="WenQuanYi Micro Hei"/>
              </a:rPr>
              <a:t>C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ut</a:t>
            </a:r>
            <a:r>
              <a:rPr lang="en-US" dirty="0">
                <a:solidFill>
                  <a:srgbClr val="0070C0"/>
                </a:solidFill>
                <a:latin typeface="Arial"/>
                <a:ea typeface="WenQuanYi Micro Hei"/>
              </a:rPr>
              <a:t>: set of signals separating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PIs</a:t>
            </a:r>
            <a:r>
              <a:rPr lang="en-US" dirty="0">
                <a:solidFill>
                  <a:srgbClr val="0070C0"/>
                </a:solidFill>
                <a:latin typeface="Arial"/>
                <a:ea typeface="WenQuanYi Micro Hei"/>
              </a:rPr>
              <a:t> from 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POs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800100" lvl="1" indent="-342900">
              <a:buSzPct val="85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Arial"/>
              </a:rPr>
              <a:t>Write equations to represent the flow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for a cut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800100" lvl="1" indent="-342900">
              <a:buSzPct val="85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Functional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correctness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can be done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by proving that the 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flow at PIs = flow at the </a:t>
            </a:r>
            <a:r>
              <a:rPr lang="en-US" i="1" dirty="0" err="1">
                <a:solidFill>
                  <a:srgbClr val="000000"/>
                </a:solidFill>
                <a:latin typeface="Arial"/>
              </a:rPr>
              <a:t>POs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.</a:t>
            </a:r>
            <a:endParaRPr lang="en-US" dirty="0"/>
          </a:p>
          <a:p>
            <a:pPr>
              <a:lnSpc>
                <a:spcPct val="100000"/>
              </a:lnSpc>
            </a:pPr>
            <a:endParaRPr dirty="0"/>
          </a:p>
          <a:p>
            <a:pPr marL="342900" indent="-342900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latin typeface="Arial"/>
                <a:ea typeface="WenQuanYi Micro Hei"/>
              </a:rPr>
              <a:t>Define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WenQuanYi Micro Hei"/>
              </a:rPr>
              <a:t>input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WenQuanYi Micro Hei"/>
              </a:rPr>
              <a:t> and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WenQuanYi Micro Hei"/>
              </a:rPr>
              <a:t>output </a:t>
            </a:r>
            <a:r>
              <a:rPr lang="en-US" sz="2000" i="1" dirty="0">
                <a:solidFill>
                  <a:srgbClr val="0070C0"/>
                </a:solidFill>
                <a:latin typeface="Arial"/>
                <a:ea typeface="WenQuanYi Micro Hei"/>
              </a:rPr>
              <a:t>signatures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WenQuanYi Micro Hei"/>
              </a:rPr>
              <a:t>of the network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2900" indent="-342900">
              <a:lnSpc>
                <a:spcPct val="100000"/>
              </a:lnSpc>
              <a:buSzPct val="85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latin typeface="Arial"/>
                <a:ea typeface="WenQuanYi Micro Hei"/>
              </a:rPr>
              <a:t>Prove functionality by checking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WenQuanYi Micro Hei"/>
              </a:rPr>
              <a:t>if</a:t>
            </a:r>
            <a:r>
              <a:rPr lang="en-US" dirty="0"/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WenQuanYi Micro Hei"/>
              </a:rPr>
              <a:t>input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WenQuanYi Micro Hei"/>
              </a:rPr>
              <a:t>signature </a:t>
            </a:r>
            <a:r>
              <a:rPr lang="en-US" sz="2000" i="1" dirty="0" smtClean="0">
                <a:solidFill>
                  <a:srgbClr val="0070C0"/>
                </a:solidFill>
                <a:latin typeface="Arial"/>
                <a:ea typeface="WenQuanYi Micro Hei"/>
              </a:rPr>
              <a:t>can be transformed into</a:t>
            </a:r>
            <a:r>
              <a:rPr lang="en-US" sz="2000" dirty="0" smtClean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WenQuanYi Micro Hei"/>
              </a:rPr>
              <a:t>output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WenQuanYi Micro Hei"/>
              </a:rPr>
              <a:t>signature</a:t>
            </a:r>
          </a:p>
          <a:p>
            <a:pPr>
              <a:lnSpc>
                <a:spcPct val="100000"/>
              </a:lnSpc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WenQuanYi Micro Hei"/>
              </a:rPr>
              <a:t>     (or vice-versa)</a:t>
            </a:r>
          </a:p>
          <a:p>
            <a:pPr marL="800100" lvl="1" indent="-342900">
              <a:buSzPct val="85000"/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WenQuanYi Micro Hei"/>
              </a:rPr>
              <a:t>ABL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WenQuanYi Micro Hei"/>
              </a:rPr>
              <a:t>networks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WenQuanYi Micro Hei"/>
              </a:rPr>
              <a:t>(HA based, linear)</a:t>
            </a:r>
          </a:p>
          <a:p>
            <a:pPr marL="800100" lvl="1" indent="-342900">
              <a:buSzPct val="85000"/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WenQuanYi Micro Hei"/>
              </a:rPr>
              <a:t>Gate-level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WenQuanYi Micro Hei"/>
              </a:rPr>
              <a:t>networks (nonlinear)</a:t>
            </a:r>
            <a:endParaRPr dirty="0"/>
          </a:p>
        </p:txBody>
      </p:sp>
      <p:pic>
        <p:nvPicPr>
          <p:cNvPr id="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752480"/>
            <a:ext cx="2475720" cy="3361680"/>
          </a:xfrm>
          <a:prstGeom prst="rect">
            <a:avLst/>
          </a:prstGeom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228600" y="2743200"/>
            <a:ext cx="2475720" cy="457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" y="3657600"/>
            <a:ext cx="2475720" cy="457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0891" y="2514600"/>
            <a:ext cx="2694589" cy="1447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74969CD-7246-41F0-B554-CD5FD022FE5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840C22"/>
                </a:solidFill>
                <a:latin typeface="Arial"/>
                <a:ea typeface="WenQuanYi Micro Hei"/>
              </a:rPr>
              <a:t>Arithmetic Network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525963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ea typeface="WenQuanYi Micro Hei"/>
              </a:rPr>
              <a:t>Represent design as network of HAs and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WenQuanYi Micro Hei"/>
              </a:rPr>
              <a:t>FAs  (if possible)</a:t>
            </a:r>
            <a:endParaRPr lang="en-US" sz="1400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9600" y="1981200"/>
            <a:ext cx="3657600" cy="3727398"/>
            <a:chOff x="457200" y="1952640"/>
            <a:chExt cx="3657600" cy="3727398"/>
          </a:xfrm>
        </p:grpSpPr>
        <p:sp>
          <p:nvSpPr>
            <p:cNvPr id="6" name="CustomShape 3"/>
            <p:cNvSpPr/>
            <p:nvPr/>
          </p:nvSpPr>
          <p:spPr>
            <a:xfrm>
              <a:off x="457200" y="1952640"/>
              <a:ext cx="3657600" cy="1532880"/>
            </a:xfrm>
            <a:prstGeom prst="rect">
              <a:avLst/>
            </a:prstGeom>
            <a:noFill/>
            <a:ln>
              <a:noFill/>
            </a:ln>
          </p:spPr>
          <p:txBody>
            <a:bodyPr lIns="90360" tIns="44280" rIns="90360" bIns="44280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solidFill>
                    <a:srgbClr val="0070C0"/>
                  </a:solidFill>
                  <a:latin typeface="Arial"/>
                  <a:ea typeface="WenQuanYi Micro Hei"/>
                </a:rPr>
                <a:t>Half-Adder (HA</a:t>
              </a:r>
              <a:r>
                <a:rPr lang="en-US" sz="2000" dirty="0" smtClean="0">
                  <a:solidFill>
                    <a:srgbClr val="0070C0"/>
                  </a:solidFill>
                  <a:latin typeface="Arial"/>
                  <a:ea typeface="WenQuanYi Micro Hei"/>
                </a:rPr>
                <a:t>)</a:t>
              </a:r>
              <a:endParaRPr sz="1600" dirty="0">
                <a:solidFill>
                  <a:srgbClr val="0070C0"/>
                </a:solidFill>
              </a:endParaRPr>
            </a:p>
            <a:p>
              <a:pPr marL="800100" lvl="1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WenQuanYi Micro Hei"/>
                </a:rPr>
                <a:t>Binary inputs ( </a:t>
              </a:r>
              <a:r>
                <a:rPr lang="en-US" i="1" dirty="0">
                  <a:solidFill>
                    <a:srgbClr val="000000"/>
                  </a:solidFill>
                  <a:latin typeface="Arial"/>
                  <a:ea typeface="WenQuanYi Micro Hei"/>
                </a:rPr>
                <a:t>a, </a:t>
              </a:r>
              <a:r>
                <a:rPr lang="en-US" i="1" dirty="0" smtClean="0">
                  <a:solidFill>
                    <a:srgbClr val="000000"/>
                  </a:solidFill>
                  <a:latin typeface="Arial"/>
                  <a:ea typeface="WenQuanYi Micro Hei"/>
                </a:rPr>
                <a:t>b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ea typeface="WenQuanYi Micro Hei"/>
                </a:rPr>
                <a:t>)</a:t>
              </a:r>
            </a:p>
            <a:p>
              <a:pPr marL="800100" lvl="1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dirty="0" smtClean="0">
                  <a:solidFill>
                    <a:srgbClr val="000000"/>
                  </a:solidFill>
                  <a:latin typeface="Arial"/>
                  <a:ea typeface="WenQuanYi Micro Hei"/>
                </a:rPr>
                <a:t>Binary </a:t>
              </a:r>
              <a:r>
                <a:rPr lang="en-US" dirty="0">
                  <a:solidFill>
                    <a:srgbClr val="000000"/>
                  </a:solidFill>
                  <a:latin typeface="Arial"/>
                  <a:ea typeface="WenQuanYi Micro Hei"/>
                </a:rPr>
                <a:t>outputs ( </a:t>
              </a:r>
              <a:r>
                <a:rPr lang="en-US" i="1" dirty="0">
                  <a:solidFill>
                    <a:srgbClr val="000000"/>
                  </a:solidFill>
                  <a:latin typeface="Arial"/>
                  <a:ea typeface="WenQuanYi Micro Hei"/>
                </a:rPr>
                <a:t>S, C</a:t>
              </a:r>
              <a:r>
                <a:rPr lang="en-US" dirty="0">
                  <a:solidFill>
                    <a:srgbClr val="000000"/>
                  </a:solidFill>
                  <a:latin typeface="Arial"/>
                  <a:ea typeface="WenQuanYi Micro Hei"/>
                </a:rPr>
                <a:t>)</a:t>
              </a:r>
              <a:endParaRPr sz="1600" dirty="0"/>
            </a:p>
            <a:p>
              <a:pPr>
                <a:lnSpc>
                  <a:spcPct val="100000"/>
                </a:lnSpc>
              </a:pPr>
              <a:endParaRPr sz="1600" dirty="0"/>
            </a:p>
            <a:p>
              <a:pPr>
                <a:lnSpc>
                  <a:spcPct val="100000"/>
                </a:lnSpc>
              </a:pPr>
              <a:endParaRPr sz="1600" dirty="0"/>
            </a:p>
            <a:p>
              <a:pPr>
                <a:lnSpc>
                  <a:spcPct val="100000"/>
                </a:lnSpc>
              </a:pPr>
              <a:endParaRPr sz="1600" dirty="0"/>
            </a:p>
            <a:p>
              <a:pPr>
                <a:lnSpc>
                  <a:spcPct val="100000"/>
                </a:lnSpc>
              </a:pPr>
              <a:endParaRPr sz="1600" dirty="0"/>
            </a:p>
            <a:p>
              <a:pPr>
                <a:lnSpc>
                  <a:spcPct val="100000"/>
                </a:lnSpc>
              </a:pPr>
              <a:endParaRPr sz="1600" dirty="0"/>
            </a:p>
          </p:txBody>
        </p:sp>
        <p:pic>
          <p:nvPicPr>
            <p:cNvPr id="7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529246"/>
              <a:ext cx="1371240" cy="1554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CustomShape 6"/>
            <p:cNvSpPr/>
            <p:nvPr/>
          </p:nvSpPr>
          <p:spPr>
            <a:xfrm>
              <a:off x="1124280" y="5129238"/>
              <a:ext cx="2323080" cy="550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2400" i="1" dirty="0">
                  <a:solidFill>
                    <a:srgbClr val="0070C0"/>
                  </a:solidFill>
                  <a:latin typeface="Arial"/>
                </a:rPr>
                <a:t>a + b = 2C + S</a:t>
              </a:r>
              <a:endParaRPr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6240" y="1981200"/>
            <a:ext cx="3848160" cy="3762360"/>
            <a:chOff x="4533840" y="1952640"/>
            <a:chExt cx="3848160" cy="3762360"/>
          </a:xfrm>
        </p:grpSpPr>
        <p:sp>
          <p:nvSpPr>
            <p:cNvPr id="10" name="CustomShape 4"/>
            <p:cNvSpPr/>
            <p:nvPr/>
          </p:nvSpPr>
          <p:spPr>
            <a:xfrm>
              <a:off x="4533840" y="1952640"/>
              <a:ext cx="3848160" cy="1447200"/>
            </a:xfrm>
            <a:prstGeom prst="rect">
              <a:avLst/>
            </a:prstGeom>
            <a:noFill/>
            <a:ln>
              <a:noFill/>
            </a:ln>
          </p:spPr>
          <p:txBody>
            <a:bodyPr lIns="90360" tIns="44280" rIns="90360" bIns="44280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solidFill>
                    <a:srgbClr val="0070C0"/>
                  </a:solidFill>
                  <a:latin typeface="Arial"/>
                  <a:ea typeface="WenQuanYi Micro Hei"/>
                </a:rPr>
                <a:t>Full-Adder (FA)</a:t>
              </a:r>
              <a:endParaRPr sz="1600" dirty="0">
                <a:solidFill>
                  <a:srgbClr val="0070C0"/>
                </a:solidFill>
              </a:endParaRPr>
            </a:p>
            <a:p>
              <a:pPr marL="800100" lvl="1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WenQuanYi Micro Hei"/>
                </a:rPr>
                <a:t>Binary inputs ( </a:t>
              </a:r>
              <a:r>
                <a:rPr lang="en-US" i="1" dirty="0">
                  <a:solidFill>
                    <a:srgbClr val="000000"/>
                  </a:solidFill>
                  <a:latin typeface="Arial"/>
                  <a:ea typeface="WenQuanYi Micro Hei"/>
                </a:rPr>
                <a:t>a, b , </a:t>
              </a:r>
              <a:r>
                <a:rPr lang="en-US" i="1" dirty="0" err="1" smtClean="0">
                  <a:solidFill>
                    <a:srgbClr val="000000"/>
                  </a:solidFill>
                  <a:latin typeface="Arial"/>
                  <a:ea typeface="WenQuanYi Micro Hei"/>
                </a:rPr>
                <a:t>c</a:t>
              </a:r>
              <a:r>
                <a:rPr lang="en-US" i="1" baseline="-25000" dirty="0" err="1" smtClean="0">
                  <a:solidFill>
                    <a:srgbClr val="000000"/>
                  </a:solidFill>
                  <a:latin typeface="Arial"/>
                  <a:ea typeface="WenQuanYi Micro Hei"/>
                </a:rPr>
                <a:t>in</a:t>
              </a:r>
              <a:r>
                <a:rPr lang="en-US" dirty="0" smtClean="0">
                  <a:solidFill>
                    <a:srgbClr val="000000"/>
                  </a:solidFill>
                  <a:latin typeface="Arial"/>
                  <a:ea typeface="WenQuanYi Micro Hei"/>
                </a:rPr>
                <a:t>)</a:t>
              </a:r>
            </a:p>
            <a:p>
              <a:pPr marL="800100" lvl="1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dirty="0" smtClean="0">
                  <a:solidFill>
                    <a:srgbClr val="000000"/>
                  </a:solidFill>
                  <a:latin typeface="Arial"/>
                  <a:ea typeface="WenQuanYi Micro Hei"/>
                </a:rPr>
                <a:t>Binary </a:t>
              </a:r>
              <a:r>
                <a:rPr lang="en-US" dirty="0">
                  <a:solidFill>
                    <a:srgbClr val="000000"/>
                  </a:solidFill>
                  <a:latin typeface="Arial"/>
                  <a:ea typeface="WenQuanYi Micro Hei"/>
                </a:rPr>
                <a:t>outputs  ( </a:t>
              </a:r>
              <a:r>
                <a:rPr lang="en-US" i="1" dirty="0">
                  <a:solidFill>
                    <a:srgbClr val="000000"/>
                  </a:solidFill>
                  <a:latin typeface="Arial"/>
                  <a:ea typeface="WenQuanYi Micro Hei"/>
                </a:rPr>
                <a:t>S, C</a:t>
              </a:r>
              <a:r>
                <a:rPr lang="en-US" dirty="0">
                  <a:solidFill>
                    <a:srgbClr val="000000"/>
                  </a:solidFill>
                  <a:latin typeface="Arial"/>
                  <a:ea typeface="WenQuanYi Micro Hei"/>
                </a:rPr>
                <a:t>)</a:t>
              </a:r>
              <a:endParaRPr sz="1600" dirty="0"/>
            </a:p>
          </p:txBody>
        </p:sp>
        <p:pic>
          <p:nvPicPr>
            <p:cNvPr id="11" name="Picture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758151" y="3193920"/>
              <a:ext cx="1447200" cy="1932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CustomShape 7"/>
            <p:cNvSpPr/>
            <p:nvPr/>
          </p:nvSpPr>
          <p:spPr>
            <a:xfrm>
              <a:off x="4953000" y="5164200"/>
              <a:ext cx="2971800" cy="550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2400" i="1" dirty="0">
                  <a:solidFill>
                    <a:srgbClr val="0070C0"/>
                  </a:solidFill>
                  <a:latin typeface="Arial"/>
                </a:rPr>
                <a:t>a + b + </a:t>
              </a:r>
              <a:r>
                <a:rPr lang="en-US" sz="2400" i="1" dirty="0" err="1" smtClean="0">
                  <a:solidFill>
                    <a:srgbClr val="0070C0"/>
                  </a:solidFill>
                  <a:latin typeface="Arial"/>
                </a:rPr>
                <a:t>c</a:t>
              </a:r>
              <a:r>
                <a:rPr lang="en-US" sz="2400" i="1" baseline="-25000" dirty="0" err="1" smtClean="0">
                  <a:solidFill>
                    <a:srgbClr val="0070C0"/>
                  </a:solidFill>
                  <a:latin typeface="Arial"/>
                </a:rPr>
                <a:t>in</a:t>
              </a:r>
              <a:r>
                <a:rPr lang="en-US" sz="2400" i="1" dirty="0" smtClean="0">
                  <a:solidFill>
                    <a:srgbClr val="0070C0"/>
                  </a:solidFill>
                  <a:latin typeface="Arial"/>
                </a:rPr>
                <a:t> </a:t>
              </a:r>
              <a:r>
                <a:rPr lang="en-US" sz="2400" i="1" dirty="0">
                  <a:solidFill>
                    <a:srgbClr val="0070C0"/>
                  </a:solidFill>
                  <a:latin typeface="Arial"/>
                </a:rPr>
                <a:t>= 2C + S</a:t>
              </a:r>
              <a:endParaRPr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634151" y="6324600"/>
            <a:ext cx="2133600" cy="365125"/>
          </a:xfrm>
        </p:spPr>
        <p:txBody>
          <a:bodyPr/>
          <a:lstStyle/>
          <a:p>
            <a:fld id="{F74969CD-7246-41F0-B554-CD5FD022FE5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dirty="0" smtClean="0"/>
              <a:t>Functional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Determined by </a:t>
            </a:r>
            <a:r>
              <a:rPr lang="en-US" sz="2800" i="1" dirty="0" smtClean="0"/>
              <a:t>functional specification</a:t>
            </a:r>
          </a:p>
          <a:p>
            <a:pPr lvl="1"/>
            <a:r>
              <a:rPr lang="en-US" sz="2400" dirty="0" smtClean="0"/>
              <a:t>Input-output </a:t>
            </a:r>
            <a:r>
              <a:rPr lang="en-US" sz="2400" dirty="0"/>
              <a:t>(I/O) </a:t>
            </a:r>
            <a:r>
              <a:rPr lang="en-US" sz="2400" dirty="0" smtClean="0"/>
              <a:t>relationship</a:t>
            </a:r>
          </a:p>
          <a:p>
            <a:pPr lvl="1"/>
            <a:r>
              <a:rPr lang="en-US" sz="2400" dirty="0" smtClean="0"/>
              <a:t>Our focus: combinational integer arithmetic circuits</a:t>
            </a:r>
          </a:p>
          <a:p>
            <a:r>
              <a:rPr lang="en-US" sz="2800" dirty="0"/>
              <a:t>How is functional specification given?</a:t>
            </a:r>
          </a:p>
          <a:p>
            <a:pPr lvl="2"/>
            <a:r>
              <a:rPr lang="en-US" dirty="0"/>
              <a:t>By writing a formula that </a:t>
            </a:r>
            <a:r>
              <a:rPr lang="en-US" dirty="0" smtClean="0"/>
              <a:t>describes </a:t>
            </a:r>
            <a:r>
              <a:rPr lang="en-US" dirty="0"/>
              <a:t>I/O relationship</a:t>
            </a:r>
          </a:p>
          <a:p>
            <a:pPr lvl="3"/>
            <a:r>
              <a:rPr lang="en-US" dirty="0"/>
              <a:t>Easy for logic circuits (write a Boolean formula)</a:t>
            </a:r>
          </a:p>
          <a:p>
            <a:pPr lvl="3"/>
            <a:r>
              <a:rPr lang="en-US" dirty="0"/>
              <a:t>What about arithmetic circuits?</a:t>
            </a:r>
          </a:p>
          <a:p>
            <a:pPr lvl="3"/>
            <a:r>
              <a:rPr lang="en-US" dirty="0"/>
              <a:t>Different ways to provide “specification”</a:t>
            </a:r>
          </a:p>
          <a:p>
            <a:pPr lvl="2"/>
            <a:r>
              <a:rPr lang="en-US" dirty="0" smtClean="0"/>
              <a:t>By providing reference design with desired function </a:t>
            </a:r>
          </a:p>
          <a:p>
            <a:pPr lvl="3"/>
            <a:r>
              <a:rPr lang="en-US" dirty="0" smtClean="0"/>
              <a:t>e.g. standard “text-book” multiplier</a:t>
            </a:r>
          </a:p>
          <a:p>
            <a:pPr lvl="3"/>
            <a:r>
              <a:rPr lang="en-US" dirty="0" smtClean="0"/>
              <a:t>Checking equivalence with the reference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40C22"/>
                </a:solidFill>
                <a:latin typeface="Arial"/>
                <a:ea typeface="WenQuanYi Micro Hei"/>
              </a:rPr>
              <a:t>Input &amp; Output </a:t>
            </a:r>
            <a:r>
              <a:rPr lang="en-US" dirty="0" smtClean="0">
                <a:solidFill>
                  <a:srgbClr val="840C22"/>
                </a:solidFill>
                <a:latin typeface="Arial"/>
                <a:ea typeface="WenQuanYi Micro Hei"/>
              </a:rPr>
              <a:t>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>
                <a:solidFill>
                  <a:srgbClr val="003399"/>
                </a:solidFill>
                <a:latin typeface="Arial"/>
                <a:ea typeface="WenQuanYi Micro Hei"/>
              </a:rPr>
              <a:t>Input signature</a:t>
            </a:r>
            <a:r>
              <a:rPr lang="en-US" sz="2400" dirty="0">
                <a:solidFill>
                  <a:srgbClr val="003399"/>
                </a:solidFill>
                <a:latin typeface="Arial"/>
                <a:ea typeface="WenQuanYi Micro Hei"/>
              </a:rPr>
              <a:t>: 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WenQuanYi Micro Hei"/>
              </a:rPr>
              <a:t>Functionality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WenQuanYi Micro Hei"/>
              </a:rPr>
              <a:t>provided by user (</a:t>
            </a:r>
            <a:r>
              <a:rPr lang="en-US" sz="2400" i="1" dirty="0">
                <a:solidFill>
                  <a:srgbClr val="0070C0"/>
                </a:solidFill>
                <a:latin typeface="Arial"/>
                <a:ea typeface="WenQuanYi Micro Hei"/>
              </a:rPr>
              <a:t>spec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WenQuanYi Micro Hei"/>
              </a:rPr>
              <a:t>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60</a:t>
            </a:fld>
            <a:endParaRPr lang="en-US"/>
          </a:p>
        </p:txBody>
      </p:sp>
      <p:sp>
        <p:nvSpPr>
          <p:cNvPr id="8" name="CustomShape 4"/>
          <p:cNvSpPr/>
          <p:nvPr/>
        </p:nvSpPr>
        <p:spPr>
          <a:xfrm>
            <a:off x="4038480" y="1828800"/>
            <a:ext cx="4266360" cy="405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000000"/>
                </a:solidFill>
                <a:latin typeface="Arial"/>
                <a:ea typeface="WenQuanYi Micro Hei"/>
              </a:rPr>
              <a:t>Sig</a:t>
            </a:r>
            <a:r>
              <a:rPr lang="en-US" i="1" baseline="-25000" dirty="0" err="1">
                <a:solidFill>
                  <a:srgbClr val="000000"/>
                </a:solidFill>
                <a:latin typeface="Arial"/>
                <a:ea typeface="WenQuanYi Micro Hei"/>
              </a:rPr>
              <a:t>In</a:t>
            </a:r>
            <a:r>
              <a:rPr lang="en-US" i="1" dirty="0">
                <a:solidFill>
                  <a:srgbClr val="000000"/>
                </a:solidFill>
                <a:latin typeface="Arial"/>
                <a:ea typeface="WenQuanYi Micro Hei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1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2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3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4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5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6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7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2160" y="1905120"/>
            <a:ext cx="2850480" cy="3656880"/>
          </a:xfrm>
          <a:prstGeom prst="rect">
            <a:avLst/>
          </a:prstGeom>
          <a:ln>
            <a:noFill/>
          </a:ln>
        </p:spPr>
      </p:pic>
      <p:sp>
        <p:nvSpPr>
          <p:cNvPr id="10" name="CustomShape 5"/>
          <p:cNvSpPr/>
          <p:nvPr/>
        </p:nvSpPr>
        <p:spPr>
          <a:xfrm>
            <a:off x="914400" y="5715000"/>
            <a:ext cx="6628680" cy="45648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>
              <a:lnSpc>
                <a:spcPct val="100000"/>
              </a:lnSpc>
            </a:pPr>
            <a:r>
              <a:rPr lang="en-US" sz="2400" i="1" dirty="0">
                <a:solidFill>
                  <a:srgbClr val="003399"/>
                </a:solidFill>
                <a:latin typeface="Arial"/>
                <a:ea typeface="WenQuanYi Micro Hei"/>
              </a:rPr>
              <a:t>Output signature</a:t>
            </a:r>
            <a:r>
              <a:rPr lang="en-US" sz="2400" dirty="0">
                <a:solidFill>
                  <a:srgbClr val="003399"/>
                </a:solidFill>
                <a:latin typeface="Arial"/>
                <a:ea typeface="WenQuanYi Micro Hei"/>
              </a:rPr>
              <a:t>:   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WenQuanYi Micro Hei"/>
              </a:rPr>
              <a:t>Binary encoding of outputs</a:t>
            </a:r>
            <a:endParaRPr dirty="0"/>
          </a:p>
        </p:txBody>
      </p:sp>
      <p:sp>
        <p:nvSpPr>
          <p:cNvPr id="11" name="CustomShape 6"/>
          <p:cNvSpPr/>
          <p:nvPr/>
        </p:nvSpPr>
        <p:spPr>
          <a:xfrm>
            <a:off x="3733920" y="5029200"/>
            <a:ext cx="2818800" cy="405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000000"/>
                </a:solidFill>
                <a:latin typeface="Geneva"/>
                <a:ea typeface="WenQuanYi Micro Hei"/>
              </a:rPr>
              <a:t>Sig</a:t>
            </a:r>
            <a:r>
              <a:rPr lang="en-US" i="1" baseline="-25000" dirty="0" err="1">
                <a:solidFill>
                  <a:srgbClr val="000000"/>
                </a:solidFill>
                <a:latin typeface="Geneva"/>
                <a:ea typeface="WenQuanYi Micro Hei"/>
              </a:rPr>
              <a:t>out</a:t>
            </a:r>
            <a:r>
              <a:rPr lang="en-US" dirty="0">
                <a:solidFill>
                  <a:srgbClr val="000000"/>
                </a:solidFill>
                <a:latin typeface="Geneva"/>
                <a:ea typeface="WenQuanYi Micro He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/>
                <a:ea typeface="WenQuanYi Micro Hei"/>
              </a:rPr>
              <a:t>=  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4S</a:t>
            </a:r>
            <a:r>
              <a:rPr lang="en-US" i="1" baseline="-25000" dirty="0" smtClean="0">
                <a:solidFill>
                  <a:srgbClr val="0070C0"/>
                </a:solidFill>
                <a:latin typeface="Arial"/>
                <a:ea typeface="WenQuanYi Micro Hei"/>
              </a:rPr>
              <a:t>2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+ 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2S</a:t>
            </a:r>
            <a:r>
              <a:rPr lang="en-US" i="1" baseline="-25000" dirty="0" smtClean="0">
                <a:solidFill>
                  <a:srgbClr val="0070C0"/>
                </a:solidFill>
                <a:latin typeface="Arial"/>
                <a:ea typeface="WenQuanYi Micro Hei"/>
              </a:rPr>
              <a:t>1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+ 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S</a:t>
            </a:r>
            <a:r>
              <a:rPr lang="en-US" i="1" baseline="-25000" dirty="0" smtClean="0">
                <a:solidFill>
                  <a:srgbClr val="0070C0"/>
                </a:solidFill>
                <a:latin typeface="Arial"/>
                <a:ea typeface="WenQuanYi Micro Hei"/>
              </a:rPr>
              <a:t>0    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2" name="Line 7"/>
          <p:cNvSpPr/>
          <p:nvPr/>
        </p:nvSpPr>
        <p:spPr>
          <a:xfrm>
            <a:off x="5635440" y="2438280"/>
            <a:ext cx="0" cy="2281320"/>
          </a:xfrm>
          <a:prstGeom prst="line">
            <a:avLst/>
          </a:prstGeom>
          <a:ln w="28440">
            <a:solidFill>
              <a:srgbClr val="00B050"/>
            </a:solidFill>
            <a:miter/>
            <a:tailEnd type="triangle" w="med" len="med"/>
          </a:ln>
        </p:spPr>
      </p:sp>
      <p:sp>
        <p:nvSpPr>
          <p:cNvPr id="13" name="CustomShape 8"/>
          <p:cNvSpPr/>
          <p:nvPr/>
        </p:nvSpPr>
        <p:spPr>
          <a:xfrm>
            <a:off x="3429000" y="2819520"/>
            <a:ext cx="2201040" cy="9904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Geneva"/>
                <a:ea typeface="WenQuanYi Micro Hei"/>
              </a:rPr>
              <a:t>Transform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1600" i="1" dirty="0" err="1">
                <a:solidFill>
                  <a:srgbClr val="0070C0"/>
                </a:solidFill>
                <a:latin typeface="Geneva"/>
                <a:ea typeface="WenQuanYi Micro Hei"/>
              </a:rPr>
              <a:t>Sig</a:t>
            </a:r>
            <a:r>
              <a:rPr lang="en-US" sz="1600" i="1" baseline="-25000" dirty="0" err="1">
                <a:solidFill>
                  <a:srgbClr val="0070C0"/>
                </a:solidFill>
                <a:latin typeface="Geneva"/>
                <a:ea typeface="WenQuanYi Micro Hei"/>
              </a:rPr>
              <a:t>in</a:t>
            </a:r>
            <a:r>
              <a:rPr lang="en-US" sz="1600" i="1" baseline="-25000" dirty="0">
                <a:solidFill>
                  <a:srgbClr val="FF7C80"/>
                </a:solidFill>
                <a:latin typeface="Geneva"/>
                <a:ea typeface="WenQuanYi Micro He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Geneva"/>
                <a:ea typeface="WenQuanYi Micro Hei"/>
              </a:rPr>
              <a:t>into</a:t>
            </a:r>
            <a:r>
              <a:rPr lang="en-US" sz="1600" i="1" dirty="0">
                <a:solidFill>
                  <a:srgbClr val="FF7C80"/>
                </a:solidFill>
                <a:latin typeface="Geneva"/>
                <a:ea typeface="WenQuanYi Micro Hei"/>
              </a:rPr>
              <a:t> </a:t>
            </a:r>
            <a:r>
              <a:rPr lang="en-US" sz="1600" i="1" dirty="0" err="1" smtClean="0">
                <a:solidFill>
                  <a:srgbClr val="0070C0"/>
                </a:solidFill>
                <a:latin typeface="Geneva"/>
                <a:ea typeface="WenQuanYi Micro Hei"/>
              </a:rPr>
              <a:t>Sig</a:t>
            </a:r>
            <a:r>
              <a:rPr lang="en-US" sz="1600" i="1" baseline="-25000" dirty="0" err="1" smtClean="0">
                <a:solidFill>
                  <a:srgbClr val="0070C0"/>
                </a:solidFill>
                <a:latin typeface="Geneva"/>
                <a:ea typeface="WenQuanYi Micro Hei"/>
              </a:rPr>
              <a:t>out</a:t>
            </a:r>
            <a:endParaRPr lang="en-US" sz="1600" i="1" baseline="-25000" dirty="0" smtClean="0">
              <a:solidFill>
                <a:srgbClr val="0070C0"/>
              </a:solidFill>
              <a:latin typeface="Geneva"/>
              <a:ea typeface="WenQuanYi Micro Hei"/>
            </a:endParaRPr>
          </a:p>
          <a:p>
            <a:pPr algn="ctr">
              <a:lnSpc>
                <a:spcPct val="100000"/>
              </a:lnSpc>
            </a:pPr>
            <a:endParaRPr lang="en-US" sz="1600" i="1" baseline="-25000" dirty="0" smtClean="0">
              <a:solidFill>
                <a:srgbClr val="0070C0"/>
              </a:solidFill>
              <a:latin typeface="Geneva"/>
              <a:ea typeface="WenQuanYi Micro Hei"/>
            </a:endParaRPr>
          </a:p>
          <a:p>
            <a:pPr algn="ctr">
              <a:lnSpc>
                <a:spcPct val="100000"/>
              </a:lnSpc>
            </a:pPr>
            <a:r>
              <a:rPr lang="en-US" sz="1600" dirty="0" smtClean="0">
                <a:latin typeface="Geneva"/>
                <a:ea typeface="WenQuanYi Micro Hei"/>
              </a:rPr>
              <a:t>to</a:t>
            </a:r>
            <a:r>
              <a:rPr lang="en-US" sz="1600" i="1" dirty="0" smtClean="0">
                <a:latin typeface="Geneva"/>
                <a:ea typeface="WenQuanYi Micro Hei"/>
              </a:rPr>
              <a:t> verify </a:t>
            </a:r>
            <a:r>
              <a:rPr lang="en-US" sz="1600" dirty="0" smtClean="0">
                <a:latin typeface="Geneva"/>
                <a:ea typeface="WenQuanYi Micro Hei"/>
              </a:rPr>
              <a:t>function</a:t>
            </a:r>
            <a:r>
              <a:rPr lang="en-US" sz="1600" dirty="0" smtClean="0">
                <a:solidFill>
                  <a:srgbClr val="000000"/>
                </a:solidFill>
                <a:latin typeface="Geneva"/>
                <a:ea typeface="WenQuanYi Micro Hei"/>
              </a:rPr>
              <a:t>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4" name="Line 9"/>
          <p:cNvSpPr/>
          <p:nvPr/>
        </p:nvSpPr>
        <p:spPr>
          <a:xfrm flipV="1">
            <a:off x="6172200" y="2436480"/>
            <a:ext cx="0" cy="2284560"/>
          </a:xfrm>
          <a:prstGeom prst="line">
            <a:avLst/>
          </a:prstGeom>
          <a:ln w="28440" cap="rnd">
            <a:solidFill>
              <a:srgbClr val="333399"/>
            </a:solidFill>
            <a:custDash>
              <a:ds d="0" sp="0"/>
            </a:custDash>
            <a:miter/>
            <a:tailEnd type="triangle" w="med" len="med"/>
          </a:ln>
        </p:spPr>
      </p:sp>
      <p:sp>
        <p:nvSpPr>
          <p:cNvPr id="15" name="CustomShape 10"/>
          <p:cNvSpPr/>
          <p:nvPr/>
        </p:nvSpPr>
        <p:spPr>
          <a:xfrm>
            <a:off x="6324480" y="2820960"/>
            <a:ext cx="2356560" cy="1376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Geneva"/>
                <a:ea typeface="WenQuanYi Micro Hei"/>
              </a:rPr>
              <a:t>Transform</a:t>
            </a:r>
            <a:r>
              <a:rPr lang="en-US" sz="1600" i="1" dirty="0">
                <a:solidFill>
                  <a:srgbClr val="000000"/>
                </a:solidFill>
                <a:latin typeface="Geneva"/>
                <a:ea typeface="WenQuanYi Micro Hei"/>
              </a:rPr>
              <a:t>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1600" i="1" dirty="0" err="1">
                <a:solidFill>
                  <a:srgbClr val="0070C0"/>
                </a:solidFill>
                <a:latin typeface="Geneva"/>
                <a:ea typeface="WenQuanYi Micro Hei"/>
              </a:rPr>
              <a:t>Sig</a:t>
            </a:r>
            <a:r>
              <a:rPr lang="en-US" sz="1600" i="1" baseline="-25000" dirty="0" err="1">
                <a:solidFill>
                  <a:srgbClr val="0070C0"/>
                </a:solidFill>
                <a:latin typeface="Geneva"/>
                <a:ea typeface="WenQuanYi Micro Hei"/>
              </a:rPr>
              <a:t>out</a:t>
            </a:r>
            <a:r>
              <a:rPr lang="en-US" sz="1600" i="1" baseline="-25000" dirty="0">
                <a:solidFill>
                  <a:srgbClr val="FF7C80"/>
                </a:solidFill>
                <a:latin typeface="Geneva"/>
                <a:ea typeface="WenQuanYi Micro He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Geneva"/>
                <a:ea typeface="WenQuanYi Micro Hei"/>
              </a:rPr>
              <a:t>into</a:t>
            </a:r>
            <a:r>
              <a:rPr lang="en-US" sz="1600" i="1" dirty="0">
                <a:solidFill>
                  <a:srgbClr val="FF7C80"/>
                </a:solidFill>
                <a:latin typeface="Geneva"/>
                <a:ea typeface="WenQuanYi Micro Hei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Geneva"/>
                <a:ea typeface="WenQuanYi Micro Hei"/>
              </a:rPr>
              <a:t>Sig</a:t>
            </a:r>
            <a:r>
              <a:rPr lang="en-US" sz="1600" i="1" baseline="-25000" dirty="0" err="1">
                <a:solidFill>
                  <a:srgbClr val="0070C0"/>
                </a:solidFill>
                <a:latin typeface="Geneva"/>
                <a:ea typeface="WenQuanYi Micro Hei"/>
              </a:rPr>
              <a:t>in</a:t>
            </a:r>
            <a:r>
              <a:rPr lang="en-US" sz="1600" dirty="0">
                <a:solidFill>
                  <a:srgbClr val="000000"/>
                </a:solidFill>
                <a:latin typeface="Geneva"/>
                <a:ea typeface="WenQuanYi Micro Hei"/>
              </a:rPr>
              <a:t>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Geneva"/>
                <a:ea typeface="WenQuanYi Micro Hei"/>
              </a:rPr>
              <a:t>to </a:t>
            </a:r>
            <a:r>
              <a:rPr lang="en-US" sz="1600" i="1" dirty="0" smtClean="0">
                <a:solidFill>
                  <a:srgbClr val="000000"/>
                </a:solidFill>
                <a:latin typeface="Geneva"/>
                <a:ea typeface="WenQuanYi Micro Hei"/>
              </a:rPr>
              <a:t>extract</a:t>
            </a:r>
            <a:r>
              <a:rPr lang="en-US" sz="1600" dirty="0" smtClean="0">
                <a:solidFill>
                  <a:srgbClr val="000000"/>
                </a:solidFill>
                <a:latin typeface="Geneva"/>
                <a:ea typeface="WenQuanYi Micro Hei"/>
              </a:rPr>
              <a:t> function</a:t>
            </a:r>
            <a:r>
              <a:rPr lang="en-US" sz="1600" baseline="-25000" dirty="0" smtClean="0">
                <a:solidFill>
                  <a:srgbClr val="003399"/>
                </a:solidFill>
                <a:latin typeface="Geneva"/>
                <a:ea typeface="WenQuanYi Micro Hei"/>
              </a:rPr>
              <a:t> </a:t>
            </a:r>
            <a:endParaRPr dirty="0"/>
          </a:p>
        </p:txBody>
      </p:sp>
      <p:sp>
        <p:nvSpPr>
          <p:cNvPr id="16" name="CustomShape 11"/>
          <p:cNvSpPr/>
          <p:nvPr/>
        </p:nvSpPr>
        <p:spPr>
          <a:xfrm>
            <a:off x="5715000" y="3276720"/>
            <a:ext cx="423000" cy="33624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Geneva"/>
                <a:ea typeface="WenQuanYi Micro Hei"/>
              </a:rPr>
              <a:t>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92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840C22"/>
                </a:solidFill>
                <a:latin typeface="Arial"/>
                <a:ea typeface="WenQuanYi Micro Hei"/>
              </a:rPr>
              <a:t>Data Flow Model – Basic Concept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61</a:t>
            </a:fld>
            <a:endParaRPr lang="en-US" dirty="0"/>
          </a:p>
        </p:txBody>
      </p:sp>
      <p:sp>
        <p:nvSpPr>
          <p:cNvPr id="7" name="CustomShape 3"/>
          <p:cNvSpPr/>
          <p:nvPr/>
        </p:nvSpPr>
        <p:spPr>
          <a:xfrm>
            <a:off x="379906" y="1066800"/>
            <a:ext cx="5233934" cy="552438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 marL="342900" indent="-342900">
              <a:buSzPct val="80000"/>
              <a:buFont typeface="Wingdings" panose="05000000000000000000" pitchFamily="2" charset="2"/>
              <a:buChar char="q"/>
            </a:pPr>
            <a:r>
              <a:rPr lang="en-US" sz="2000" i="1" dirty="0" err="1">
                <a:solidFill>
                  <a:srgbClr val="0070C0"/>
                </a:solidFill>
                <a:ea typeface="WenQuanYi Micro Hei"/>
              </a:rPr>
              <a:t>Sig</a:t>
            </a:r>
            <a:r>
              <a:rPr lang="en-US" sz="2000" i="1" baseline="-25000" dirty="0" err="1">
                <a:solidFill>
                  <a:srgbClr val="0070C0"/>
                </a:solidFill>
                <a:ea typeface="WenQuanYi Micro Hei"/>
              </a:rPr>
              <a:t>in</a:t>
            </a:r>
            <a:r>
              <a:rPr lang="en-US" sz="2000" dirty="0">
                <a:solidFill>
                  <a:srgbClr val="000000"/>
                </a:solidFill>
                <a:ea typeface="WenQuanYi Micro Hei"/>
              </a:rPr>
              <a:t> transformed into </a:t>
            </a:r>
            <a:r>
              <a:rPr lang="en-US" sz="2000" i="1" dirty="0" err="1">
                <a:solidFill>
                  <a:srgbClr val="0070C0"/>
                </a:solidFill>
                <a:ea typeface="WenQuanYi Micro Hei"/>
              </a:rPr>
              <a:t>Sig</a:t>
            </a:r>
            <a:r>
              <a:rPr lang="en-US" sz="2000" i="1" baseline="-25000" dirty="0" err="1">
                <a:solidFill>
                  <a:srgbClr val="0070C0"/>
                </a:solidFill>
                <a:ea typeface="WenQuanYi Micro Hei"/>
              </a:rPr>
              <a:t>out</a:t>
            </a:r>
            <a:r>
              <a:rPr lang="en-US" sz="2000" dirty="0">
                <a:solidFill>
                  <a:srgbClr val="000000"/>
                </a:solidFill>
                <a:ea typeface="WenQuanYi Micro Hei"/>
              </a:rPr>
              <a:t> by a series of </a:t>
            </a:r>
            <a:r>
              <a:rPr lang="en-US" sz="2000" dirty="0" smtClean="0">
                <a:solidFill>
                  <a:srgbClr val="000000"/>
                </a:solidFill>
                <a:ea typeface="WenQuanYi Micro Hei"/>
              </a:rPr>
              <a:t>rewriting </a:t>
            </a:r>
            <a:r>
              <a:rPr lang="en-US" sz="2000" dirty="0">
                <a:solidFill>
                  <a:srgbClr val="000000"/>
                </a:solidFill>
                <a:ea typeface="WenQuanYi Micro Hei"/>
              </a:rPr>
              <a:t>steps</a:t>
            </a:r>
            <a:r>
              <a:rPr lang="en-US" sz="2000" i="1" dirty="0">
                <a:solidFill>
                  <a:srgbClr val="000000"/>
                </a:solidFill>
                <a:ea typeface="WenQuanYi Micro Hei"/>
              </a:rPr>
              <a:t> (~</a:t>
            </a:r>
            <a:r>
              <a:rPr lang="en-US" sz="2000" i="1" dirty="0" smtClean="0">
                <a:solidFill>
                  <a:srgbClr val="000000"/>
                </a:solidFill>
                <a:ea typeface="WenQuanYi Micro Hei"/>
              </a:rPr>
              <a:t>Gaussian </a:t>
            </a:r>
            <a:r>
              <a:rPr lang="en-US" sz="2000" i="1" dirty="0">
                <a:solidFill>
                  <a:srgbClr val="000000"/>
                </a:solidFill>
                <a:ea typeface="WenQuanYi Micro Hei"/>
              </a:rPr>
              <a:t>elimination</a:t>
            </a:r>
            <a:r>
              <a:rPr lang="en-US" sz="2000" i="1" dirty="0" smtClean="0">
                <a:solidFill>
                  <a:srgbClr val="000000"/>
                </a:solidFill>
                <a:ea typeface="WenQuanYi Micro Hei"/>
              </a:rPr>
              <a:t>)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q"/>
            </a:pPr>
            <a:endParaRPr lang="en-US" sz="2000" i="1" dirty="0">
              <a:solidFill>
                <a:srgbClr val="000000"/>
              </a:solidFill>
              <a:ea typeface="WenQuanYi Micro Hei"/>
            </a:endParaRPr>
          </a:p>
          <a:p>
            <a:pPr marL="342900" indent="-342900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Replace </a:t>
            </a:r>
            <a:r>
              <a:rPr lang="en-US" dirty="0">
                <a:solidFill>
                  <a:srgbClr val="0070C0"/>
                </a:solidFill>
                <a:latin typeface="Arial"/>
                <a:ea typeface="WenQuanYi Micro Hei"/>
              </a:rPr>
              <a:t>input part </a:t>
            </a: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the 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WenQuanYi Micro Hei"/>
              </a:rPr>
              <a:t>FA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 equation </a:t>
            </a:r>
            <a:endParaRPr dirty="0"/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by </a:t>
            </a: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the </a:t>
            </a:r>
            <a:r>
              <a:rPr lang="en-US" dirty="0">
                <a:solidFill>
                  <a:srgbClr val="0070C0"/>
                </a:solidFill>
                <a:latin typeface="Arial"/>
                <a:ea typeface="WenQuanYi Micro Hei"/>
              </a:rPr>
              <a:t>output </a:t>
            </a:r>
            <a:r>
              <a:rPr lang="en-US" dirty="0" smtClean="0">
                <a:solidFill>
                  <a:srgbClr val="0070C0"/>
                </a:solidFill>
                <a:latin typeface="Arial"/>
                <a:ea typeface="WenQuanYi Micro Hei"/>
              </a:rPr>
              <a:t>part</a:t>
            </a:r>
          </a:p>
          <a:p>
            <a:pPr lvl="1">
              <a:lnSpc>
                <a:spcPts val="14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endParaRPr dirty="0"/>
          </a:p>
          <a:p>
            <a:pPr>
              <a:lnSpc>
                <a:spcPct val="150000"/>
              </a:lnSpc>
            </a:pPr>
            <a:r>
              <a:rPr lang="en-US" i="1" dirty="0" err="1" smtClean="0">
                <a:solidFill>
                  <a:srgbClr val="000000"/>
                </a:solidFill>
                <a:latin typeface="Arial"/>
                <a:ea typeface="WenQuanYi Micro Hei"/>
              </a:rPr>
              <a:t>Sig</a:t>
            </a:r>
            <a:r>
              <a:rPr lang="en-US" i="1" baseline="-25000" dirty="0" err="1" smtClean="0">
                <a:solidFill>
                  <a:srgbClr val="000000"/>
                </a:solidFill>
                <a:latin typeface="Arial"/>
                <a:ea typeface="WenQuanYi Micro Hei"/>
              </a:rPr>
              <a:t>in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WenQuanYi Micro Hei"/>
              </a:rPr>
              <a:t> = </a:t>
            </a:r>
            <a:r>
              <a:rPr lang="en-US" i="1" u="sng" dirty="0" smtClean="0">
                <a:solidFill>
                  <a:srgbClr val="0070C0"/>
                </a:solidFill>
                <a:latin typeface="Arial"/>
                <a:ea typeface="WenQuanYi Micro Hei"/>
              </a:rPr>
              <a:t>x</a:t>
            </a:r>
            <a:r>
              <a:rPr lang="en-US" i="1" u="sng" baseline="-25000" dirty="0" smtClean="0">
                <a:solidFill>
                  <a:srgbClr val="0070C0"/>
                </a:solidFill>
                <a:latin typeface="Arial"/>
                <a:ea typeface="WenQuanYi Micro Hei"/>
              </a:rPr>
              <a:t>1</a:t>
            </a:r>
            <a:r>
              <a:rPr lang="en-US" i="1" u="sng" dirty="0" smtClean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i="1" u="sng" dirty="0">
                <a:solidFill>
                  <a:srgbClr val="0070C0"/>
                </a:solidFill>
                <a:latin typeface="Arial"/>
                <a:ea typeface="WenQuanYi Micro Hei"/>
              </a:rPr>
              <a:t>+x</a:t>
            </a:r>
            <a:r>
              <a:rPr lang="en-US" i="1" u="sng" baseline="-25000" dirty="0">
                <a:solidFill>
                  <a:srgbClr val="0070C0"/>
                </a:solidFill>
                <a:latin typeface="Arial"/>
                <a:ea typeface="WenQuanYi Micro Hei"/>
              </a:rPr>
              <a:t>2 </a:t>
            </a:r>
            <a:r>
              <a:rPr lang="en-US" i="1" u="sng" dirty="0">
                <a:solidFill>
                  <a:srgbClr val="0070C0"/>
                </a:solidFill>
                <a:latin typeface="Arial"/>
                <a:ea typeface="WenQuanYi Micro Hei"/>
              </a:rPr>
              <a:t>+x</a:t>
            </a:r>
            <a:r>
              <a:rPr lang="en-US" i="1" u="sng" baseline="-25000" dirty="0">
                <a:solidFill>
                  <a:srgbClr val="0070C0"/>
                </a:solidFill>
                <a:latin typeface="Arial"/>
                <a:ea typeface="WenQuanYi Micro Hei"/>
              </a:rPr>
              <a:t>3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4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+x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5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+x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6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7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  </a:t>
            </a:r>
            <a:r>
              <a:rPr lang="en-US" i="1" dirty="0">
                <a:latin typeface="Arial"/>
                <a:ea typeface="WenQuanYi Micro Hei"/>
              </a:rPr>
              <a:t>(PI)</a:t>
            </a:r>
            <a:endParaRPr dirty="0"/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   </a:t>
            </a:r>
            <a:r>
              <a:rPr lang="en-US" i="1" dirty="0" smtClean="0">
                <a:latin typeface="Arial"/>
                <a:ea typeface="WenQuanYi Micro Hei"/>
              </a:rPr>
              <a:t>→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(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2 x</a:t>
            </a:r>
            <a:r>
              <a:rPr lang="en-US" i="1" baseline="-25000" dirty="0" smtClean="0">
                <a:solidFill>
                  <a:srgbClr val="0070C0"/>
                </a:solidFill>
                <a:latin typeface="Arial"/>
                <a:ea typeface="WenQuanYi Micro Hei"/>
              </a:rPr>
              <a:t>11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12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) + </a:t>
            </a:r>
            <a:r>
              <a:rPr lang="en-US" i="1" u="sng" dirty="0">
                <a:solidFill>
                  <a:srgbClr val="0070C0"/>
                </a:solidFill>
                <a:latin typeface="Arial"/>
                <a:ea typeface="WenQuanYi Micro Hei"/>
              </a:rPr>
              <a:t>x</a:t>
            </a:r>
            <a:r>
              <a:rPr lang="en-US" i="1" u="sng" baseline="-25000" dirty="0">
                <a:solidFill>
                  <a:srgbClr val="0070C0"/>
                </a:solidFill>
                <a:latin typeface="Arial"/>
                <a:ea typeface="WenQuanYi Micro Hei"/>
              </a:rPr>
              <a:t>4</a:t>
            </a:r>
            <a:r>
              <a:rPr lang="en-US" i="1" u="sng" dirty="0">
                <a:solidFill>
                  <a:srgbClr val="0070C0"/>
                </a:solidFill>
                <a:latin typeface="Arial"/>
                <a:ea typeface="WenQuanYi Micro Hei"/>
              </a:rPr>
              <a:t> +x</a:t>
            </a:r>
            <a:r>
              <a:rPr lang="en-US" i="1" u="sng" baseline="-25000" dirty="0">
                <a:solidFill>
                  <a:srgbClr val="0070C0"/>
                </a:solidFill>
                <a:latin typeface="Arial"/>
                <a:ea typeface="WenQuanYi Micro Hei"/>
              </a:rPr>
              <a:t>5</a:t>
            </a:r>
            <a:r>
              <a:rPr lang="en-US" i="1" u="sng" dirty="0">
                <a:solidFill>
                  <a:srgbClr val="0070C0"/>
                </a:solidFill>
                <a:latin typeface="Arial"/>
                <a:ea typeface="WenQuanYi Micro Hei"/>
              </a:rPr>
              <a:t> +x</a:t>
            </a:r>
            <a:r>
              <a:rPr lang="en-US" i="1" u="sng" baseline="-25000" dirty="0">
                <a:solidFill>
                  <a:srgbClr val="0070C0"/>
                </a:solidFill>
                <a:latin typeface="Arial"/>
                <a:ea typeface="WenQuanYi Micro Hei"/>
              </a:rPr>
              <a:t>6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7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endParaRPr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  </a:t>
            </a:r>
            <a:r>
              <a:rPr lang="en-US" i="1" dirty="0" smtClean="0">
                <a:latin typeface="Arial"/>
                <a:ea typeface="WenQuanYi Micro Hei"/>
              </a:rPr>
              <a:t>→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(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2 x</a:t>
            </a:r>
            <a:r>
              <a:rPr lang="en-US" i="1" baseline="-25000" dirty="0" smtClean="0">
                <a:solidFill>
                  <a:srgbClr val="0070C0"/>
                </a:solidFill>
                <a:latin typeface="Arial"/>
                <a:ea typeface="WenQuanYi Micro Hei"/>
              </a:rPr>
              <a:t>11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12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) + (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2 x</a:t>
            </a:r>
            <a:r>
              <a:rPr lang="en-US" i="1" baseline="-25000" dirty="0" smtClean="0">
                <a:solidFill>
                  <a:srgbClr val="0070C0"/>
                </a:solidFill>
                <a:latin typeface="Arial"/>
                <a:ea typeface="WenQuanYi Micro Hei"/>
              </a:rPr>
              <a:t>13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+x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14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) 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7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 </a:t>
            </a:r>
            <a:endParaRPr lang="en-US" sz="2000" dirty="0" smtClean="0">
              <a:solidFill>
                <a:srgbClr val="0070C0"/>
              </a:solidFill>
              <a:latin typeface="Arial"/>
              <a:ea typeface="WenQuanYi Micro Hei"/>
            </a:endParaRPr>
          </a:p>
          <a:p>
            <a:pPr>
              <a:lnSpc>
                <a:spcPts val="16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Continue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:</a:t>
            </a:r>
          </a:p>
          <a:p>
            <a:pPr>
              <a:lnSpc>
                <a:spcPts val="1000"/>
              </a:lnSpc>
            </a:pPr>
            <a:endParaRPr i="1" dirty="0">
              <a:solidFill>
                <a:srgbClr val="0000FF"/>
              </a:solidFill>
              <a:latin typeface="Arial"/>
              <a:ea typeface="WenQuanYi Micro Hei"/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000000"/>
                </a:solidFill>
                <a:latin typeface="Arial"/>
                <a:ea typeface="WenQuanYi Micro Hei"/>
              </a:rPr>
              <a:t>      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2 x</a:t>
            </a:r>
            <a:r>
              <a:rPr lang="en-US" i="1" baseline="-25000" dirty="0" smtClean="0">
                <a:solidFill>
                  <a:srgbClr val="0070C0"/>
                </a:solidFill>
                <a:latin typeface="Arial"/>
                <a:ea typeface="WenQuanYi Micro Hei"/>
              </a:rPr>
              <a:t>11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+ 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2 x</a:t>
            </a:r>
            <a:r>
              <a:rPr lang="en-US" i="1" baseline="-25000" dirty="0" smtClean="0">
                <a:solidFill>
                  <a:srgbClr val="0070C0"/>
                </a:solidFill>
                <a:latin typeface="Arial"/>
                <a:ea typeface="WenQuanYi Micro Hei"/>
              </a:rPr>
              <a:t>13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+ </a:t>
            </a:r>
            <a:r>
              <a:rPr lang="en-US" i="1" u="sng" dirty="0" smtClean="0">
                <a:solidFill>
                  <a:srgbClr val="0070C0"/>
                </a:solidFill>
                <a:latin typeface="Arial"/>
                <a:ea typeface="WenQuanYi Micro Hei"/>
              </a:rPr>
              <a:t>x</a:t>
            </a:r>
            <a:r>
              <a:rPr lang="en-US" i="1" u="sng" baseline="-25000" dirty="0" smtClean="0">
                <a:solidFill>
                  <a:srgbClr val="0070C0"/>
                </a:solidFill>
                <a:latin typeface="Arial"/>
                <a:ea typeface="WenQuanYi Micro Hei"/>
              </a:rPr>
              <a:t>12</a:t>
            </a:r>
            <a:r>
              <a:rPr lang="en-US" i="1" u="sng" dirty="0" smtClean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i="1" u="sng" dirty="0">
                <a:solidFill>
                  <a:srgbClr val="0070C0"/>
                </a:solidFill>
                <a:latin typeface="Arial"/>
                <a:ea typeface="WenQuanYi Micro Hei"/>
              </a:rPr>
              <a:t>+ x</a:t>
            </a:r>
            <a:r>
              <a:rPr lang="en-US" i="1" u="sng" baseline="-25000" dirty="0">
                <a:solidFill>
                  <a:srgbClr val="0070C0"/>
                </a:solidFill>
                <a:latin typeface="Arial"/>
                <a:ea typeface="WenQuanYi Micro Hei"/>
              </a:rPr>
              <a:t>14</a:t>
            </a:r>
            <a:r>
              <a:rPr lang="en-US" i="1" u="sng" dirty="0">
                <a:solidFill>
                  <a:srgbClr val="0070C0"/>
                </a:solidFill>
                <a:latin typeface="Arial"/>
                <a:ea typeface="WenQuanYi Micro Hei"/>
              </a:rPr>
              <a:t> + x</a:t>
            </a:r>
            <a:r>
              <a:rPr lang="en-US" i="1" u="sng" baseline="-25000" dirty="0">
                <a:solidFill>
                  <a:srgbClr val="0070C0"/>
                </a:solidFill>
                <a:latin typeface="Arial"/>
                <a:ea typeface="WenQuanYi Micro Hei"/>
              </a:rPr>
              <a:t>7</a:t>
            </a:r>
            <a:endParaRPr u="sng" baseline="-25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  </a:t>
            </a:r>
            <a:r>
              <a:rPr lang="en-US" i="1" dirty="0">
                <a:latin typeface="Arial"/>
                <a:ea typeface="WenQuanYi Micro Hei"/>
              </a:rPr>
              <a:t>→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2 </a:t>
            </a:r>
            <a:r>
              <a:rPr lang="en-US" i="1" u="sng" dirty="0" smtClean="0">
                <a:solidFill>
                  <a:srgbClr val="0070C0"/>
                </a:solidFill>
                <a:latin typeface="Arial"/>
                <a:ea typeface="WenQuanYi Micro Hei"/>
              </a:rPr>
              <a:t>x</a:t>
            </a:r>
            <a:r>
              <a:rPr lang="en-US" i="1" u="sng" baseline="-25000" dirty="0" smtClean="0">
                <a:solidFill>
                  <a:srgbClr val="0070C0"/>
                </a:solidFill>
                <a:latin typeface="Arial"/>
                <a:ea typeface="WenQuanYi Micro Hei"/>
              </a:rPr>
              <a:t>11 </a:t>
            </a:r>
            <a:r>
              <a:rPr lang="en-US" i="1" u="sng" dirty="0">
                <a:solidFill>
                  <a:srgbClr val="0070C0"/>
                </a:solidFill>
                <a:latin typeface="Arial"/>
                <a:ea typeface="WenQuanYi Micro Hei"/>
              </a:rPr>
              <a:t>+ </a:t>
            </a:r>
            <a:r>
              <a:rPr lang="en-US" i="1" u="sng" dirty="0" smtClean="0">
                <a:solidFill>
                  <a:srgbClr val="0070C0"/>
                </a:solidFill>
                <a:latin typeface="Arial"/>
                <a:ea typeface="WenQuanYi Micro Hei"/>
              </a:rPr>
              <a:t>2 x</a:t>
            </a:r>
            <a:r>
              <a:rPr lang="en-US" i="1" u="sng" baseline="-25000" dirty="0" smtClean="0">
                <a:solidFill>
                  <a:srgbClr val="0070C0"/>
                </a:solidFill>
                <a:latin typeface="Arial"/>
                <a:ea typeface="WenQuanYi Micro Hei"/>
              </a:rPr>
              <a:t>13</a:t>
            </a:r>
            <a:r>
              <a:rPr lang="en-US" i="1" u="sng" dirty="0" smtClean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i="1" u="sng" dirty="0">
                <a:solidFill>
                  <a:srgbClr val="0070C0"/>
                </a:solidFill>
                <a:latin typeface="Arial"/>
                <a:ea typeface="WenQuanYi Micro Hei"/>
              </a:rPr>
              <a:t>+ (</a:t>
            </a:r>
            <a:r>
              <a:rPr lang="en-US" i="1" u="sng" dirty="0" smtClean="0">
                <a:solidFill>
                  <a:srgbClr val="0070C0"/>
                </a:solidFill>
                <a:latin typeface="Arial"/>
                <a:ea typeface="WenQuanYi Micro Hei"/>
              </a:rPr>
              <a:t>2 x</a:t>
            </a:r>
            <a:r>
              <a:rPr lang="en-US" i="1" u="sng" baseline="-25000" dirty="0" smtClean="0">
                <a:solidFill>
                  <a:srgbClr val="0070C0"/>
                </a:solidFill>
                <a:latin typeface="Arial"/>
                <a:ea typeface="WenQuanYi Micro Hei"/>
              </a:rPr>
              <a:t>15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10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)</a:t>
            </a:r>
            <a:r>
              <a:rPr lang="en-US" dirty="0">
                <a:solidFill>
                  <a:srgbClr val="0070C0"/>
                </a:solidFill>
                <a:latin typeface="Arial"/>
                <a:ea typeface="WenQuanYi Micro Hei"/>
              </a:rPr>
              <a:t>    </a:t>
            </a:r>
            <a:endParaRPr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  </a:t>
            </a:r>
            <a:r>
              <a:rPr lang="en-US" i="1" dirty="0">
                <a:latin typeface="Arial"/>
                <a:ea typeface="WenQuanYi Micro Hei"/>
              </a:rPr>
              <a:t>→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 2 (2 x</a:t>
            </a:r>
            <a:r>
              <a:rPr lang="en-US" i="1" baseline="-25000" dirty="0" smtClean="0">
                <a:solidFill>
                  <a:srgbClr val="0070C0"/>
                </a:solidFill>
                <a:latin typeface="Arial"/>
                <a:ea typeface="WenQuanYi Micro Hei"/>
              </a:rPr>
              <a:t>8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9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)  + x</a:t>
            </a:r>
            <a:r>
              <a:rPr lang="en-US" i="1" baseline="-25000" dirty="0">
                <a:solidFill>
                  <a:srgbClr val="0070C0"/>
                </a:solidFill>
                <a:latin typeface="Arial"/>
                <a:ea typeface="WenQuanYi Micro Hei"/>
              </a:rPr>
              <a:t>10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  </a:t>
            </a:r>
            <a:r>
              <a:rPr lang="en-US" i="1" dirty="0" smtClean="0">
                <a:latin typeface="Arial"/>
                <a:ea typeface="WenQuanYi Micro Hei"/>
              </a:rPr>
              <a:t>=  4S</a:t>
            </a:r>
            <a:r>
              <a:rPr lang="en-US" i="1" baseline="-25000" dirty="0" smtClean="0">
                <a:latin typeface="Arial"/>
                <a:ea typeface="WenQuanYi Micro Hei"/>
              </a:rPr>
              <a:t>2</a:t>
            </a:r>
            <a:r>
              <a:rPr lang="en-US" i="1" dirty="0" smtClean="0">
                <a:latin typeface="Arial"/>
                <a:ea typeface="WenQuanYi Micro Hei"/>
              </a:rPr>
              <a:t> </a:t>
            </a:r>
            <a:r>
              <a:rPr lang="en-US" i="1" dirty="0">
                <a:latin typeface="Arial"/>
                <a:ea typeface="WenQuanYi Micro Hei"/>
              </a:rPr>
              <a:t>+ </a:t>
            </a:r>
            <a:r>
              <a:rPr lang="en-US" i="1" dirty="0" smtClean="0">
                <a:latin typeface="Arial"/>
                <a:ea typeface="WenQuanYi Micro Hei"/>
              </a:rPr>
              <a:t>2S</a:t>
            </a:r>
            <a:r>
              <a:rPr lang="en-US" i="1" baseline="-25000" dirty="0" smtClean="0">
                <a:latin typeface="Arial"/>
                <a:ea typeface="WenQuanYi Micro Hei"/>
              </a:rPr>
              <a:t>2</a:t>
            </a:r>
            <a:r>
              <a:rPr lang="en-US" i="1" dirty="0" smtClean="0">
                <a:latin typeface="Arial"/>
                <a:ea typeface="WenQuanYi Micro Hei"/>
              </a:rPr>
              <a:t> </a:t>
            </a:r>
            <a:r>
              <a:rPr lang="en-US" i="1" dirty="0">
                <a:latin typeface="Arial"/>
                <a:ea typeface="WenQuanYi Micro Hei"/>
              </a:rPr>
              <a:t>+ S</a:t>
            </a:r>
            <a:r>
              <a:rPr lang="en-US" i="1" baseline="-25000" dirty="0">
                <a:latin typeface="Arial"/>
                <a:ea typeface="WenQuanYi Micro Hei"/>
              </a:rPr>
              <a:t>0 </a:t>
            </a:r>
            <a:r>
              <a:rPr lang="en-US" i="1" dirty="0">
                <a:latin typeface="Arial"/>
                <a:ea typeface="WenQuanYi Micro Hei"/>
              </a:rPr>
              <a:t> (PO</a:t>
            </a:r>
            <a:r>
              <a:rPr lang="en-US" i="1" dirty="0" smtClean="0">
                <a:latin typeface="Arial"/>
                <a:ea typeface="WenQuanYi Micro Hei"/>
              </a:rPr>
              <a:t>)</a:t>
            </a:r>
          </a:p>
          <a:p>
            <a:pPr>
              <a:lnSpc>
                <a:spcPts val="1800"/>
              </a:lnSpc>
            </a:pPr>
            <a:endParaRPr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WenQuanYi Micro Hei"/>
              </a:rPr>
              <a:t>This proves that circuit implements a 7-3 compactor</a:t>
            </a:r>
            <a:endParaRPr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718240" y="1679760"/>
            <a:ext cx="3291840" cy="4214160"/>
          </a:xfrm>
          <a:prstGeom prst="rect">
            <a:avLst/>
          </a:prstGeom>
          <a:ln>
            <a:noFill/>
          </a:ln>
        </p:spPr>
      </p:pic>
      <p:sp>
        <p:nvSpPr>
          <p:cNvPr id="9" name="CustomShape 4"/>
          <p:cNvSpPr/>
          <p:nvPr/>
        </p:nvSpPr>
        <p:spPr>
          <a:xfrm>
            <a:off x="5694840" y="1679760"/>
            <a:ext cx="3291840" cy="4214160"/>
          </a:xfrm>
          <a:prstGeom prst="rect">
            <a:avLst/>
          </a:prstGeom>
          <a:noFill/>
          <a:ln>
            <a:noFill/>
          </a:ln>
        </p:spPr>
      </p:sp>
      <p:sp>
        <p:nvSpPr>
          <p:cNvPr id="10" name="Line 5"/>
          <p:cNvSpPr/>
          <p:nvPr/>
        </p:nvSpPr>
        <p:spPr>
          <a:xfrm>
            <a:off x="5613840" y="3031200"/>
            <a:ext cx="3292200" cy="0"/>
          </a:xfrm>
          <a:prstGeom prst="line">
            <a:avLst/>
          </a:prstGeom>
          <a:ln w="18360" cap="rnd">
            <a:solidFill>
              <a:srgbClr val="FF6600"/>
            </a:solidFill>
            <a:prstDash val="sysDash"/>
            <a:round/>
          </a:ln>
        </p:spPr>
      </p:sp>
      <p:sp>
        <p:nvSpPr>
          <p:cNvPr id="11" name="Line 6"/>
          <p:cNvSpPr/>
          <p:nvPr/>
        </p:nvSpPr>
        <p:spPr>
          <a:xfrm>
            <a:off x="5594400" y="4275360"/>
            <a:ext cx="3292200" cy="0"/>
          </a:xfrm>
          <a:prstGeom prst="line">
            <a:avLst/>
          </a:prstGeom>
          <a:ln w="18360" cap="rnd">
            <a:solidFill>
              <a:srgbClr val="FF6600"/>
            </a:solidFill>
            <a:prstDash val="sysDash"/>
            <a:round/>
          </a:ln>
        </p:spPr>
      </p:sp>
      <p:sp>
        <p:nvSpPr>
          <p:cNvPr id="15" name="CustomShape 9"/>
          <p:cNvSpPr/>
          <p:nvPr/>
        </p:nvSpPr>
        <p:spPr>
          <a:xfrm>
            <a:off x="5153760" y="2720880"/>
            <a:ext cx="564480" cy="3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i="1">
                <a:latin typeface="Arial"/>
              </a:rPr>
              <a:t>cut1</a:t>
            </a:r>
            <a:endParaRPr/>
          </a:p>
        </p:txBody>
      </p:sp>
      <p:sp>
        <p:nvSpPr>
          <p:cNvPr id="16" name="CustomShape 10"/>
          <p:cNvSpPr/>
          <p:nvPr/>
        </p:nvSpPr>
        <p:spPr>
          <a:xfrm>
            <a:off x="5121000" y="3962400"/>
            <a:ext cx="564480" cy="3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i="1" dirty="0">
                <a:latin typeface="Arial"/>
              </a:rPr>
              <a:t>cut2</a:t>
            </a:r>
            <a:endParaRPr dirty="0"/>
          </a:p>
        </p:txBody>
      </p:sp>
      <p:sp>
        <p:nvSpPr>
          <p:cNvPr id="17" name="CustomShape 11"/>
          <p:cNvSpPr/>
          <p:nvPr/>
        </p:nvSpPr>
        <p:spPr>
          <a:xfrm>
            <a:off x="6188760" y="1333800"/>
            <a:ext cx="210348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i="1" dirty="0">
                <a:solidFill>
                  <a:srgbClr val="0070C0"/>
                </a:solidFill>
                <a:latin typeface="Arial"/>
              </a:rPr>
              <a:t>a + b + c = 2 C + S</a:t>
            </a:r>
            <a:endParaRPr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055146" y="3124200"/>
            <a:ext cx="1472567" cy="8201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37840" y="4267200"/>
            <a:ext cx="1343760" cy="70107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33855" y="5665320"/>
            <a:ext cx="688778" cy="278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47911" y="2057400"/>
            <a:ext cx="1571889" cy="992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9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840C22"/>
                </a:solidFill>
                <a:latin typeface="Arial"/>
                <a:ea typeface="WenQuanYi Micro Hei"/>
              </a:rPr>
              <a:t>Gate-level Arithmetic </a:t>
            </a:r>
            <a:r>
              <a:rPr lang="en-US" dirty="0" smtClean="0">
                <a:solidFill>
                  <a:srgbClr val="840C22"/>
                </a:solidFill>
                <a:latin typeface="Arial"/>
                <a:ea typeface="WenQuanYi Micro Hei"/>
              </a:rPr>
              <a:t>Circuits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62</a:t>
            </a:fld>
            <a:endParaRPr lang="en-US"/>
          </a:p>
        </p:txBody>
      </p:sp>
      <p:pic>
        <p:nvPicPr>
          <p:cNvPr id="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57600" y="3559320"/>
            <a:ext cx="26280" cy="43560"/>
          </a:xfrm>
          <a:prstGeom prst="rect">
            <a:avLst/>
          </a:prstGeom>
          <a:ln>
            <a:noFill/>
          </a:ln>
        </p:spPr>
      </p:pic>
      <p:sp>
        <p:nvSpPr>
          <p:cNvPr id="8" name="CustomShape 3"/>
          <p:cNvSpPr/>
          <p:nvPr/>
        </p:nvSpPr>
        <p:spPr>
          <a:xfrm>
            <a:off x="236160" y="1083667"/>
            <a:ext cx="8000280" cy="5545733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 marL="342900" indent="-342900" algn="just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70C0"/>
                </a:solidFill>
                <a:latin typeface="Arial"/>
                <a:ea typeface="WenQuanYi Micro Hei"/>
              </a:rPr>
              <a:t>Functional correctness can be shown by </a:t>
            </a:r>
            <a:endParaRPr lang="en-US" sz="2200" dirty="0" smtClean="0">
              <a:solidFill>
                <a:srgbClr val="0070C0"/>
              </a:solidFill>
              <a:latin typeface="Arial"/>
              <a:ea typeface="WenQuanYi Micro Hei"/>
            </a:endParaRPr>
          </a:p>
          <a:p>
            <a:pPr marL="800100" lvl="1" indent="-342900" algn="just">
              <a:lnSpc>
                <a:spcPts val="26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orward </a:t>
            </a: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rewriting (</a:t>
            </a:r>
            <a:r>
              <a:rPr lang="en-US" i="1" dirty="0">
                <a:solidFill>
                  <a:srgbClr val="000000"/>
                </a:solidFill>
                <a:latin typeface="Arial"/>
                <a:ea typeface="WenQuanYi Micro Hei"/>
              </a:rPr>
              <a:t>PI 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WenQuanYi Micro Hei"/>
                <a:sym typeface="Symbol"/>
              </a:rPr>
              <a:t>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/>
                <a:ea typeface="WenQuanYi Micro Hei"/>
              </a:rPr>
              <a:t>PO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)  </a:t>
            </a: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or </a:t>
            </a:r>
            <a:endParaRPr lang="en-US" dirty="0" smtClean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marL="800100" lvl="1" indent="-342900" algn="just">
              <a:lnSpc>
                <a:spcPts val="26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ackward </a:t>
            </a: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rewriting (</a:t>
            </a:r>
            <a:r>
              <a:rPr lang="en-US" i="1" dirty="0">
                <a:solidFill>
                  <a:srgbClr val="000000"/>
                </a:solidFill>
                <a:latin typeface="Arial"/>
                <a:ea typeface="WenQuanYi Micro Hei"/>
              </a:rPr>
              <a:t>PO </a:t>
            </a:r>
            <a:r>
              <a:rPr lang="en-US" i="1" dirty="0">
                <a:solidFill>
                  <a:srgbClr val="000000"/>
                </a:solidFill>
                <a:latin typeface="Arial"/>
                <a:ea typeface="WenQuanYi Micro Hei"/>
                <a:sym typeface="Symbol"/>
              </a:rPr>
              <a:t>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/>
                <a:ea typeface="WenQuanYi Micro Hei"/>
              </a:rPr>
              <a:t>PI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)</a:t>
            </a:r>
          </a:p>
          <a:p>
            <a:pPr lvl="1" algn="just">
              <a:buSzPct val="80000"/>
            </a:pPr>
            <a:endParaRPr lang="en-US" dirty="0" smtClean="0"/>
          </a:p>
          <a:p>
            <a:pPr lvl="1" algn="just">
              <a:buSzPct val="80000"/>
            </a:pPr>
            <a:endParaRPr dirty="0"/>
          </a:p>
          <a:p>
            <a:pPr marL="342900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70C0"/>
                </a:solidFill>
                <a:latin typeface="Arial"/>
                <a:ea typeface="WenQuanYi Micro Hei"/>
              </a:rPr>
              <a:t>Algebraic model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WenQuanYi Micro Hei"/>
              </a:rPr>
              <a:t>:</a:t>
            </a:r>
            <a:endParaRPr sz="2200"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algn="just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latin typeface="Arial"/>
                <a:ea typeface="WenQuanYi Micro Hei"/>
              </a:rPr>
              <a:t>	</a:t>
            </a:r>
            <a:endParaRPr dirty="0"/>
          </a:p>
          <a:p>
            <a:pPr algn="just">
              <a:lnSpc>
                <a:spcPct val="100000"/>
              </a:lnSpc>
            </a:pPr>
            <a:endParaRPr lang="en-US" dirty="0" smtClean="0"/>
          </a:p>
          <a:p>
            <a:pPr marL="342900" indent="-342900" algn="just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0070C0"/>
                </a:solidFill>
                <a:latin typeface="Arial"/>
                <a:ea typeface="WenQuanYi Micro Hei"/>
              </a:rPr>
              <a:t>Forward </a:t>
            </a:r>
            <a:r>
              <a:rPr lang="en-US" sz="2200" dirty="0">
                <a:solidFill>
                  <a:srgbClr val="0070C0"/>
                </a:solidFill>
                <a:latin typeface="Arial"/>
                <a:ea typeface="WenQuanYi Micro Hei"/>
              </a:rPr>
              <a:t>rewriting</a:t>
            </a:r>
            <a:endParaRPr sz="2200" dirty="0">
              <a:solidFill>
                <a:srgbClr val="0070C0"/>
              </a:solidFill>
              <a:latin typeface="Arial"/>
              <a:ea typeface="WenQuanYi Micro Hei"/>
            </a:endParaRPr>
          </a:p>
          <a:p>
            <a:pPr marL="800100" lvl="1" indent="-342900" algn="just">
              <a:lnSpc>
                <a:spcPts val="26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Polynomial division (reduction), </a:t>
            </a:r>
            <a:endParaRPr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marL="800100" lvl="1" indent="-342900" algn="just">
              <a:lnSpc>
                <a:spcPts val="26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Replacing input expression by outputs</a:t>
            </a:r>
            <a:endParaRPr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marL="800100" lvl="1" indent="-342900" algn="just">
              <a:lnSpc>
                <a:spcPts val="26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HA: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(a + b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) / (a +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b 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-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2C 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-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S) = 2C + S</a:t>
            </a:r>
            <a:endParaRPr i="1" dirty="0">
              <a:solidFill>
                <a:srgbClr val="0070C0"/>
              </a:solidFill>
              <a:latin typeface="Arial"/>
              <a:ea typeface="WenQuanYi Micro Hei"/>
            </a:endParaRPr>
          </a:p>
          <a:p>
            <a:pPr algn="just">
              <a:lnSpc>
                <a:spcPct val="100000"/>
              </a:lnSpc>
            </a:pPr>
            <a:endParaRPr dirty="0"/>
          </a:p>
          <a:p>
            <a:pPr marL="342900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70C0"/>
                </a:solidFill>
                <a:latin typeface="Arial"/>
                <a:ea typeface="WenQuanYi Micro Hei"/>
              </a:rPr>
              <a:t>Backward rewriting </a:t>
            </a:r>
            <a:endParaRPr sz="2200" dirty="0">
              <a:solidFill>
                <a:srgbClr val="0070C0"/>
              </a:solidFill>
              <a:latin typeface="Arial"/>
              <a:ea typeface="WenQuanYi Micro Hei"/>
            </a:endParaRPr>
          </a:p>
          <a:p>
            <a:pPr marL="800100" lvl="1" indent="-342900" algn="just">
              <a:lnSpc>
                <a:spcPts val="26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Replacing gate output by the expression in its inputs (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expansion)</a:t>
            </a:r>
          </a:p>
          <a:p>
            <a:pPr marL="800100" lvl="1" indent="-342900" algn="just">
              <a:lnSpc>
                <a:spcPts val="26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e.g., OR </a:t>
            </a: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gate: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z = </a:t>
            </a:r>
            <a:r>
              <a:rPr lang="en-US" i="1" dirty="0" smtClean="0">
                <a:solidFill>
                  <a:srgbClr val="0070C0"/>
                </a:solidFill>
                <a:latin typeface="Arial"/>
                <a:ea typeface="WenQuanYi Micro Hei"/>
              </a:rPr>
              <a:t>a + b - a*b</a:t>
            </a:r>
            <a:endParaRPr sz="1400" dirty="0"/>
          </a:p>
        </p:txBody>
      </p:sp>
      <p:pic>
        <p:nvPicPr>
          <p:cNvPr id="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124200" y="2384280"/>
            <a:ext cx="2545398" cy="1425720"/>
          </a:xfrm>
          <a:prstGeom prst="rect">
            <a:avLst/>
          </a:prstGeom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5990760" y="2647743"/>
            <a:ext cx="2848440" cy="2229057"/>
            <a:chOff x="5990760" y="2647743"/>
            <a:chExt cx="2848440" cy="2229057"/>
          </a:xfrm>
        </p:grpSpPr>
        <p:pic>
          <p:nvPicPr>
            <p:cNvPr id="11" name="Picture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715800" y="2647743"/>
              <a:ext cx="1198800" cy="1378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CustomShape 9"/>
            <p:cNvSpPr/>
            <p:nvPr/>
          </p:nvSpPr>
          <p:spPr>
            <a:xfrm>
              <a:off x="5990760" y="4512480"/>
              <a:ext cx="2848440" cy="36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Arial"/>
                  <a:ea typeface="WenQuanYi Micro Hei"/>
                </a:rPr>
                <a:t>polynomial:</a:t>
              </a:r>
              <a:r>
                <a:rPr lang="en-US" i="1" dirty="0" smtClean="0">
                  <a:solidFill>
                    <a:srgbClr val="0000CC"/>
                  </a:solidFill>
                  <a:latin typeface="Arial"/>
                  <a:ea typeface="WenQuanYi Micro Hei"/>
                </a:rPr>
                <a:t>  </a:t>
              </a:r>
              <a:r>
                <a:rPr lang="en-US" i="1" dirty="0" smtClean="0">
                  <a:solidFill>
                    <a:srgbClr val="0070C0"/>
                  </a:solidFill>
                  <a:latin typeface="Arial"/>
                  <a:ea typeface="WenQuanYi Micro Hei"/>
                </a:rPr>
                <a:t>(</a:t>
              </a:r>
              <a:r>
                <a:rPr lang="en-US" i="1" dirty="0">
                  <a:solidFill>
                    <a:srgbClr val="0070C0"/>
                  </a:solidFill>
                  <a:latin typeface="Arial"/>
                  <a:ea typeface="WenQuanYi Micro Hei"/>
                </a:rPr>
                <a:t>a + b - 2C - S)</a:t>
              </a:r>
              <a:endParaRPr dirty="0">
                <a:solidFill>
                  <a:srgbClr val="0070C0"/>
                </a:solidFill>
              </a:endParaRPr>
            </a:p>
          </p:txBody>
        </p:sp>
        <p:sp>
          <p:nvSpPr>
            <p:cNvPr id="13" name="CustomShape 10"/>
            <p:cNvSpPr/>
            <p:nvPr/>
          </p:nvSpPr>
          <p:spPr>
            <a:xfrm>
              <a:off x="6013800" y="4125423"/>
              <a:ext cx="2672280" cy="36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Arial"/>
                  <a:ea typeface="WenQuanYi Micro Hei"/>
                </a:rPr>
                <a:t>equation:</a:t>
              </a:r>
              <a:r>
                <a:rPr lang="en-US" i="1" dirty="0" smtClean="0">
                  <a:solidFill>
                    <a:srgbClr val="00B0F0"/>
                  </a:solidFill>
                  <a:latin typeface="Arial"/>
                  <a:ea typeface="WenQuanYi Micro Hei"/>
                </a:rPr>
                <a:t>   </a:t>
              </a:r>
              <a:r>
                <a:rPr lang="en-US" i="1" dirty="0">
                  <a:solidFill>
                    <a:srgbClr val="0070C0"/>
                  </a:solidFill>
                  <a:latin typeface="Arial"/>
                  <a:ea typeface="WenQuanYi Micro Hei"/>
                </a:rPr>
                <a:t>a + b = 2C + S</a:t>
              </a:r>
              <a:endParaRPr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28088" y="2374872"/>
            <a:ext cx="1175201" cy="667791"/>
            <a:chOff x="5403420" y="5486400"/>
            <a:chExt cx="1175201" cy="667791"/>
          </a:xfrm>
        </p:grpSpPr>
        <p:sp>
          <p:nvSpPr>
            <p:cNvPr id="15" name="CustomShape 11"/>
            <p:cNvSpPr/>
            <p:nvPr/>
          </p:nvSpPr>
          <p:spPr>
            <a:xfrm>
              <a:off x="5403420" y="5486400"/>
              <a:ext cx="291240" cy="3949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000">
                  <a:solidFill>
                    <a:srgbClr val="0070C0"/>
                  </a:solidFill>
                  <a:latin typeface="Geneva"/>
                  <a:ea typeface="WenQuanYi Micro Hei"/>
                </a:rPr>
                <a:t>a</a:t>
              </a: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6" name="CustomShape 12"/>
            <p:cNvSpPr/>
            <p:nvPr/>
          </p:nvSpPr>
          <p:spPr>
            <a:xfrm>
              <a:off x="5421420" y="5723280"/>
              <a:ext cx="291240" cy="364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>
                  <a:solidFill>
                    <a:srgbClr val="0070C0"/>
                  </a:solidFill>
                  <a:latin typeface="Geneva"/>
                  <a:ea typeface="WenQuanYi Micro Hei"/>
                </a:rPr>
                <a:t>b</a:t>
              </a: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7" name="CustomShape 13"/>
            <p:cNvSpPr/>
            <p:nvPr/>
          </p:nvSpPr>
          <p:spPr>
            <a:xfrm>
              <a:off x="6287381" y="5638680"/>
              <a:ext cx="291240" cy="364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rgbClr val="0070C0"/>
                  </a:solidFill>
                  <a:latin typeface="Geneva"/>
                  <a:ea typeface="WenQuanYi Micro Hei"/>
                </a:rPr>
                <a:t>z</a:t>
              </a:r>
              <a:endParaRPr dirty="0">
                <a:solidFill>
                  <a:srgbClr val="0070C0"/>
                </a:solidFill>
              </a:endParaRPr>
            </a:p>
          </p:txBody>
        </p:sp>
        <p:pic>
          <p:nvPicPr>
            <p:cNvPr id="18" name="Picture 1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741460" y="5514471"/>
              <a:ext cx="544680" cy="63972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8021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840C22"/>
                </a:solidFill>
                <a:latin typeface="Arial"/>
                <a:ea typeface="WenQuanYi Micro Hei"/>
              </a:rPr>
              <a:t>Forward Rewriting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Algebraic Approach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4960"/>
            <a:ext cx="2133600" cy="365125"/>
          </a:xfrm>
        </p:spPr>
        <p:txBody>
          <a:bodyPr/>
          <a:lstStyle/>
          <a:p>
            <a:fld id="{F74969CD-7246-41F0-B554-CD5FD022FE5B}" type="slidenum">
              <a:rPr lang="en-US" smtClean="0"/>
              <a:t>63</a:t>
            </a:fld>
            <a:endParaRPr lang="en-US"/>
          </a:p>
        </p:txBody>
      </p:sp>
      <p:pic>
        <p:nvPicPr>
          <p:cNvPr id="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510840" y="4473360"/>
            <a:ext cx="26280" cy="43560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>
          <a:xfrm>
            <a:off x="520200" y="1143000"/>
            <a:ext cx="3346920" cy="187812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 algn="just">
              <a:lnSpc>
                <a:spcPct val="100000"/>
              </a:lnSpc>
            </a:pPr>
            <a:r>
              <a:rPr lang="en-US" sz="2200" dirty="0">
                <a:solidFill>
                  <a:srgbClr val="0070C0"/>
                </a:solidFill>
                <a:latin typeface="Arial"/>
                <a:ea typeface="WenQuanYi Micro Hei"/>
              </a:rPr>
              <a:t>Example:  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WenQuanYi Micro Hei"/>
              </a:rPr>
              <a:t>2-bit adder </a:t>
            </a:r>
            <a:endParaRPr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</a:pPr>
            <a:endParaRPr dirty="0"/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Problem: </a:t>
            </a:r>
            <a:r>
              <a:rPr lang="en-US" i="1" dirty="0" smtClean="0">
                <a:solidFill>
                  <a:srgbClr val="FF0000"/>
                </a:solidFill>
                <a:latin typeface="Arial"/>
                <a:ea typeface="WenQuanYi Micro Hei"/>
              </a:rPr>
              <a:t>RE ≠ Ø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Arial"/>
                <a:ea typeface="WenQuanYi Micro Hei"/>
              </a:rPr>
              <a:t>&lt;x</a:t>
            </a:r>
            <a:r>
              <a:rPr lang="en-US" i="1" baseline="30000" dirty="0" smtClean="0">
                <a:solidFill>
                  <a:srgbClr val="000000"/>
                </a:solidFill>
                <a:latin typeface="Arial"/>
                <a:ea typeface="WenQuanYi Micro Hei"/>
              </a:rPr>
              <a:t>2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WenQuanYi Micro Hei"/>
              </a:rPr>
              <a:t>-x</a:t>
            </a:r>
            <a:r>
              <a:rPr lang="en-US" i="1" dirty="0">
                <a:solidFill>
                  <a:srgbClr val="000000"/>
                </a:solidFill>
                <a:latin typeface="Arial"/>
                <a:ea typeface="WenQuanYi Micro Hei"/>
              </a:rPr>
              <a:t>&gt; 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was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WenQuanYi Micro He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not used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Can we reduce it to zero?</a:t>
            </a:r>
            <a:endParaRPr sz="1600"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10" name="CustomShape 5"/>
          <p:cNvSpPr/>
          <p:nvPr/>
        </p:nvSpPr>
        <p:spPr>
          <a:xfrm>
            <a:off x="4455360" y="412200"/>
            <a:ext cx="232200" cy="547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333333"/>
                </a:solidFill>
                <a:latin typeface="Tahoma"/>
                <a:ea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" name="CustomShape 6"/>
          <p:cNvSpPr/>
          <p:nvPr/>
        </p:nvSpPr>
        <p:spPr>
          <a:xfrm>
            <a:off x="4455360" y="1098000"/>
            <a:ext cx="232200" cy="547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333333"/>
                </a:solidFill>
                <a:latin typeface="Tahoma"/>
                <a:ea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" name="CustomShape 7"/>
          <p:cNvSpPr/>
          <p:nvPr/>
        </p:nvSpPr>
        <p:spPr>
          <a:xfrm>
            <a:off x="4455360" y="1555200"/>
            <a:ext cx="232200" cy="547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333333"/>
                </a:solidFill>
                <a:latin typeface="Tahoma"/>
                <a:ea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" name="CustomShape 8"/>
          <p:cNvSpPr/>
          <p:nvPr/>
        </p:nvSpPr>
        <p:spPr>
          <a:xfrm>
            <a:off x="4455360" y="2157480"/>
            <a:ext cx="23220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en-US" sz="1200">
                <a:solidFill>
                  <a:srgbClr val="333333"/>
                </a:solidFill>
                <a:latin typeface="Tahoma"/>
                <a:ea typeface="Calibri"/>
              </a:rPr>
              <a:t> </a:t>
            </a:r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228600" y="3018240"/>
            <a:ext cx="3975840" cy="3001320"/>
            <a:chOff x="228600" y="3018240"/>
            <a:chExt cx="3975840" cy="3001320"/>
          </a:xfrm>
        </p:grpSpPr>
        <p:pic>
          <p:nvPicPr>
            <p:cNvPr id="15" name="Picture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581280"/>
              <a:ext cx="3975840" cy="2437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Line 9"/>
            <p:cNvSpPr/>
            <p:nvPr/>
          </p:nvSpPr>
          <p:spPr>
            <a:xfrm>
              <a:off x="666720" y="3451320"/>
              <a:ext cx="0" cy="2568240"/>
            </a:xfrm>
            <a:prstGeom prst="line">
              <a:avLst/>
            </a:prstGeom>
            <a:ln w="19050" cap="rnd">
              <a:solidFill>
                <a:srgbClr val="00B050"/>
              </a:solidFill>
              <a:prstDash val="dash"/>
              <a:round/>
            </a:ln>
          </p:spPr>
        </p:sp>
        <p:sp>
          <p:nvSpPr>
            <p:cNvPr id="17" name="Line 10"/>
            <p:cNvSpPr/>
            <p:nvPr/>
          </p:nvSpPr>
          <p:spPr>
            <a:xfrm>
              <a:off x="1886040" y="3451320"/>
              <a:ext cx="0" cy="2568240"/>
            </a:xfrm>
            <a:prstGeom prst="line">
              <a:avLst/>
            </a:prstGeom>
            <a:ln w="19050" cap="rnd">
              <a:solidFill>
                <a:srgbClr val="00B050"/>
              </a:solidFill>
              <a:prstDash val="dash"/>
              <a:round/>
            </a:ln>
          </p:spPr>
        </p:sp>
        <p:sp>
          <p:nvSpPr>
            <p:cNvPr id="18" name="Line 11"/>
            <p:cNvSpPr/>
            <p:nvPr/>
          </p:nvSpPr>
          <p:spPr>
            <a:xfrm>
              <a:off x="3105360" y="3451320"/>
              <a:ext cx="0" cy="2568240"/>
            </a:xfrm>
            <a:prstGeom prst="line">
              <a:avLst/>
            </a:prstGeom>
            <a:ln w="19050" cap="rnd">
              <a:solidFill>
                <a:srgbClr val="00B050"/>
              </a:solidFill>
              <a:prstDash val="dash"/>
              <a:round/>
            </a:ln>
          </p:spPr>
        </p:sp>
        <p:sp>
          <p:nvSpPr>
            <p:cNvPr id="19" name="Line 12"/>
            <p:cNvSpPr/>
            <p:nvPr/>
          </p:nvSpPr>
          <p:spPr>
            <a:xfrm>
              <a:off x="3867120" y="3451320"/>
              <a:ext cx="0" cy="2568240"/>
            </a:xfrm>
            <a:prstGeom prst="line">
              <a:avLst/>
            </a:prstGeom>
            <a:ln w="19050" cap="rnd">
              <a:solidFill>
                <a:srgbClr val="00B050"/>
              </a:solidFill>
              <a:prstDash val="dash"/>
              <a:round/>
            </a:ln>
          </p:spPr>
        </p:sp>
        <p:sp>
          <p:nvSpPr>
            <p:cNvPr id="20" name="CustomShape 13"/>
            <p:cNvSpPr/>
            <p:nvPr/>
          </p:nvSpPr>
          <p:spPr>
            <a:xfrm>
              <a:off x="1713960" y="3021120"/>
              <a:ext cx="343800" cy="401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i="1" dirty="0">
                  <a:solidFill>
                    <a:srgbClr val="0066FF"/>
                  </a:solidFill>
                  <a:latin typeface="Geneva"/>
                  <a:ea typeface="WenQuanYi Micro Hei"/>
                </a:rPr>
                <a:t>f</a:t>
              </a:r>
              <a:r>
                <a:rPr lang="en-US" i="1" baseline="-25000" dirty="0">
                  <a:solidFill>
                    <a:srgbClr val="0066FF"/>
                  </a:solidFill>
                  <a:latin typeface="Geneva"/>
                  <a:ea typeface="WenQuanYi Micro Hei"/>
                </a:rPr>
                <a:t>1</a:t>
              </a:r>
              <a:endParaRPr dirty="0"/>
            </a:p>
          </p:txBody>
        </p:sp>
        <p:sp>
          <p:nvSpPr>
            <p:cNvPr id="21" name="CustomShape 14"/>
            <p:cNvSpPr/>
            <p:nvPr/>
          </p:nvSpPr>
          <p:spPr>
            <a:xfrm>
              <a:off x="462240" y="3018240"/>
              <a:ext cx="343800" cy="401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i="1">
                  <a:solidFill>
                    <a:srgbClr val="0066FF"/>
                  </a:solidFill>
                  <a:latin typeface="Geneva"/>
                  <a:ea typeface="WenQuanYi Micro Hei"/>
                </a:rPr>
                <a:t>f</a:t>
              </a:r>
              <a:r>
                <a:rPr lang="en-US" i="1" baseline="-25000">
                  <a:solidFill>
                    <a:srgbClr val="0066FF"/>
                  </a:solidFill>
                  <a:latin typeface="Geneva"/>
                  <a:ea typeface="WenQuanYi Micro Hei"/>
                </a:rPr>
                <a:t>0</a:t>
              </a:r>
              <a:endParaRPr/>
            </a:p>
          </p:txBody>
        </p:sp>
        <p:sp>
          <p:nvSpPr>
            <p:cNvPr id="22" name="CustomShape 15"/>
            <p:cNvSpPr/>
            <p:nvPr/>
          </p:nvSpPr>
          <p:spPr>
            <a:xfrm>
              <a:off x="2933280" y="3034440"/>
              <a:ext cx="343800" cy="401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i="1">
                  <a:solidFill>
                    <a:srgbClr val="0066FF"/>
                  </a:solidFill>
                  <a:latin typeface="Geneva"/>
                  <a:ea typeface="WenQuanYi Micro Hei"/>
                </a:rPr>
                <a:t>f</a:t>
              </a:r>
              <a:r>
                <a:rPr lang="en-US" i="1" baseline="-25000">
                  <a:solidFill>
                    <a:srgbClr val="0066FF"/>
                  </a:solidFill>
                  <a:latin typeface="Geneva"/>
                  <a:ea typeface="WenQuanYi Micro Hei"/>
                </a:rPr>
                <a:t>2</a:t>
              </a:r>
              <a:endParaRPr/>
            </a:p>
          </p:txBody>
        </p:sp>
        <p:sp>
          <p:nvSpPr>
            <p:cNvPr id="23" name="CustomShape 16"/>
            <p:cNvSpPr/>
            <p:nvPr/>
          </p:nvSpPr>
          <p:spPr>
            <a:xfrm>
              <a:off x="3695040" y="3034440"/>
              <a:ext cx="343800" cy="401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i="1">
                  <a:solidFill>
                    <a:srgbClr val="0066FF"/>
                  </a:solidFill>
                  <a:latin typeface="Geneva"/>
                  <a:ea typeface="WenQuanYi Micro Hei"/>
                </a:rPr>
                <a:t>f</a:t>
              </a:r>
              <a:r>
                <a:rPr lang="en-US" i="1" baseline="-25000">
                  <a:solidFill>
                    <a:srgbClr val="0066FF"/>
                  </a:solidFill>
                  <a:latin typeface="Geneva"/>
                  <a:ea typeface="WenQuanYi Micro Hei"/>
                </a:rPr>
                <a:t>3</a:t>
              </a:r>
              <a:endParaRPr/>
            </a:p>
          </p:txBody>
        </p:sp>
      </p:grpSp>
      <p:sp>
        <p:nvSpPr>
          <p:cNvPr id="24" name="CustomShape 17"/>
          <p:cNvSpPr/>
          <p:nvPr/>
        </p:nvSpPr>
        <p:spPr>
          <a:xfrm>
            <a:off x="5410080" y="3733920"/>
            <a:ext cx="456480" cy="304200"/>
          </a:xfrm>
          <a:prstGeom prst="roundRect">
            <a:avLst>
              <a:gd name="adj" fmla="val 16667"/>
            </a:avLst>
          </a:prstGeom>
          <a:noFill/>
          <a:ln w="19080" cap="rnd">
            <a:solidFill>
              <a:srgbClr val="0070C0"/>
            </a:solidFill>
            <a:custDash>
              <a:ds d="0" sp="0"/>
            </a:custDash>
            <a:round/>
          </a:ln>
        </p:spPr>
      </p:sp>
      <p:sp>
        <p:nvSpPr>
          <p:cNvPr id="25" name="Line 18"/>
          <p:cNvSpPr/>
          <p:nvPr/>
        </p:nvSpPr>
        <p:spPr>
          <a:xfrm>
            <a:off x="4927000" y="2443060"/>
            <a:ext cx="129528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6" name="Line 19"/>
          <p:cNvSpPr/>
          <p:nvPr/>
        </p:nvSpPr>
        <p:spPr>
          <a:xfrm>
            <a:off x="4686120" y="3219120"/>
            <a:ext cx="140976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7" name="Line 20"/>
          <p:cNvSpPr/>
          <p:nvPr/>
        </p:nvSpPr>
        <p:spPr>
          <a:xfrm>
            <a:off x="4857480" y="4062600"/>
            <a:ext cx="16956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8" name="CustomShape 21"/>
          <p:cNvSpPr/>
          <p:nvPr/>
        </p:nvSpPr>
        <p:spPr>
          <a:xfrm>
            <a:off x="4473240" y="4202640"/>
            <a:ext cx="428976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marL="285750" indent="-285750" algn="just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latin typeface="Arial"/>
                <a:ea typeface="WenQuanYi Micro Hei"/>
              </a:rPr>
              <a:t>Problem: </a:t>
            </a:r>
            <a:r>
              <a:rPr lang="en-US" i="1" dirty="0">
                <a:solidFill>
                  <a:srgbClr val="0070C0"/>
                </a:solidFill>
                <a:latin typeface="Arial"/>
                <a:ea typeface="WenQuanYi Micro Hei"/>
              </a:rPr>
              <a:t>RE = 4ef</a:t>
            </a:r>
            <a:r>
              <a:rPr lang="en-US" i="1" dirty="0">
                <a:solidFill>
                  <a:srgbClr val="0066FF"/>
                </a:solidFill>
                <a:latin typeface="Arial"/>
                <a:ea typeface="WenQuanYi Micro Hei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/>
                <a:ea typeface="WenQuanYi Micro Hei"/>
              </a:rPr>
              <a:t>but … it reduces to 0</a:t>
            </a:r>
            <a:endParaRPr dirty="0"/>
          </a:p>
        </p:txBody>
      </p:sp>
      <p:pic>
        <p:nvPicPr>
          <p:cNvPr id="29" name="Picture 28"/>
          <p:cNvPicPr/>
          <p:nvPr/>
        </p:nvPicPr>
        <p:blipFill>
          <a:blip r:embed="rId4"/>
          <a:stretch>
            <a:fillRect/>
          </a:stretch>
        </p:blipFill>
        <p:spPr>
          <a:xfrm>
            <a:off x="4559400" y="3352680"/>
            <a:ext cx="3594000" cy="685440"/>
          </a:xfrm>
          <a:prstGeom prst="rect">
            <a:avLst/>
          </a:prstGeom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5"/>
          <a:stretch>
            <a:fillRect/>
          </a:stretch>
        </p:blipFill>
        <p:spPr>
          <a:xfrm>
            <a:off x="4533840" y="1080000"/>
            <a:ext cx="1906680" cy="286336"/>
          </a:xfrm>
          <a:prstGeom prst="rect">
            <a:avLst/>
          </a:prstGeom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6"/>
          <a:stretch>
            <a:fillRect/>
          </a:stretch>
        </p:blipFill>
        <p:spPr>
          <a:xfrm>
            <a:off x="4533839" y="1523879"/>
            <a:ext cx="4131835" cy="972483"/>
          </a:xfrm>
          <a:prstGeom prst="rect">
            <a:avLst/>
          </a:prstGeom>
          <a:ln>
            <a:noFill/>
          </a:ln>
        </p:spPr>
      </p:pic>
      <p:pic>
        <p:nvPicPr>
          <p:cNvPr id="32" name="Picture 31"/>
          <p:cNvPicPr/>
          <p:nvPr/>
        </p:nvPicPr>
        <p:blipFill>
          <a:blip r:embed="rId7"/>
          <a:stretch>
            <a:fillRect/>
          </a:stretch>
        </p:blipFill>
        <p:spPr>
          <a:xfrm>
            <a:off x="4495680" y="2590800"/>
            <a:ext cx="4351890" cy="647969"/>
          </a:xfrm>
          <a:prstGeom prst="rect">
            <a:avLst/>
          </a:prstGeom>
          <a:ln>
            <a:noFill/>
          </a:ln>
        </p:spPr>
      </p:pic>
      <p:pic>
        <p:nvPicPr>
          <p:cNvPr id="33" name="Picture 32"/>
          <p:cNvPicPr/>
          <p:nvPr/>
        </p:nvPicPr>
        <p:blipFill>
          <a:blip r:embed="rId8"/>
          <a:stretch>
            <a:fillRect/>
          </a:stretch>
        </p:blipFill>
        <p:spPr>
          <a:xfrm>
            <a:off x="4800600" y="4572000"/>
            <a:ext cx="4203360" cy="1980720"/>
          </a:xfrm>
          <a:prstGeom prst="rect">
            <a:avLst/>
          </a:prstGeom>
          <a:ln>
            <a:noFill/>
          </a:ln>
        </p:spPr>
      </p:pic>
      <p:sp>
        <p:nvSpPr>
          <p:cNvPr id="34" name="Oval 33"/>
          <p:cNvSpPr/>
          <p:nvPr/>
        </p:nvSpPr>
        <p:spPr>
          <a:xfrm>
            <a:off x="5987460" y="1828800"/>
            <a:ext cx="1829640" cy="455701"/>
          </a:xfrm>
          <a:prstGeom prst="ellipse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782437" y="2661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600200" y="3510734"/>
            <a:ext cx="363510" cy="2573598"/>
            <a:chOff x="1600200" y="3510734"/>
            <a:chExt cx="363510" cy="2573598"/>
          </a:xfrm>
        </p:grpSpPr>
        <p:sp>
          <p:nvSpPr>
            <p:cNvPr id="35" name="TextBox 34"/>
            <p:cNvSpPr txBox="1"/>
            <p:nvPr/>
          </p:nvSpPr>
          <p:spPr>
            <a:xfrm>
              <a:off x="1600200" y="35107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62024" y="419762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62024" y="47354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62024" y="5715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0" y="3586814"/>
            <a:ext cx="381000" cy="1747186"/>
            <a:chOff x="0" y="3586814"/>
            <a:chExt cx="381000" cy="1747186"/>
          </a:xfrm>
        </p:grpSpPr>
        <p:sp>
          <p:nvSpPr>
            <p:cNvPr id="40" name="TextBox 39"/>
            <p:cNvSpPr txBox="1"/>
            <p:nvPr/>
          </p:nvSpPr>
          <p:spPr>
            <a:xfrm>
              <a:off x="0" y="35868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3821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314" y="4724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757" y="4964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800600" y="2514600"/>
            <a:ext cx="904680" cy="427440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00940" y="1477560"/>
            <a:ext cx="904680" cy="351240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42760" y="1371600"/>
            <a:ext cx="1829640" cy="561661"/>
          </a:xfrm>
          <a:prstGeom prst="ellipse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38660" y="1828800"/>
            <a:ext cx="927900" cy="395040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05280" y="2532151"/>
            <a:ext cx="1686120" cy="455701"/>
          </a:xfrm>
          <a:prstGeom prst="ellipse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903425" y="3282883"/>
            <a:ext cx="1644915" cy="455701"/>
          </a:xfrm>
          <a:prstGeom prst="ellipse">
            <a:avLst/>
          </a:prstGeom>
          <a:noFill/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944562"/>
          </a:xfrm>
        </p:spPr>
        <p:txBody>
          <a:bodyPr/>
          <a:lstStyle/>
          <a:p>
            <a:r>
              <a:rPr lang="en-US" dirty="0">
                <a:solidFill>
                  <a:srgbClr val="840C22"/>
                </a:solidFill>
                <a:latin typeface="Arial"/>
                <a:ea typeface="WenQuanYi Micro Hei"/>
              </a:rPr>
              <a:t>Backward Rewriting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03264" y="2744760"/>
            <a:ext cx="3975840" cy="3001320"/>
            <a:chOff x="228600" y="3018240"/>
            <a:chExt cx="3975840" cy="3001320"/>
          </a:xfrm>
        </p:grpSpPr>
        <p:pic>
          <p:nvPicPr>
            <p:cNvPr id="8" name="Picture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3581280"/>
              <a:ext cx="3975840" cy="2437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Line 4"/>
            <p:cNvSpPr/>
            <p:nvPr/>
          </p:nvSpPr>
          <p:spPr>
            <a:xfrm>
              <a:off x="666720" y="3451320"/>
              <a:ext cx="0" cy="2568240"/>
            </a:xfrm>
            <a:prstGeom prst="line">
              <a:avLst/>
            </a:prstGeom>
            <a:ln w="19050" cap="rnd">
              <a:solidFill>
                <a:srgbClr val="00B050"/>
              </a:solidFill>
              <a:prstDash val="dash"/>
              <a:round/>
            </a:ln>
          </p:spPr>
        </p:sp>
        <p:sp>
          <p:nvSpPr>
            <p:cNvPr id="10" name="Line 5"/>
            <p:cNvSpPr/>
            <p:nvPr/>
          </p:nvSpPr>
          <p:spPr>
            <a:xfrm>
              <a:off x="1886040" y="3451320"/>
              <a:ext cx="0" cy="2568240"/>
            </a:xfrm>
            <a:prstGeom prst="line">
              <a:avLst/>
            </a:prstGeom>
            <a:ln w="19050" cap="rnd">
              <a:solidFill>
                <a:srgbClr val="00B050"/>
              </a:solidFill>
              <a:prstDash val="dash"/>
              <a:round/>
            </a:ln>
          </p:spPr>
        </p:sp>
        <p:sp>
          <p:nvSpPr>
            <p:cNvPr id="11" name="Line 6"/>
            <p:cNvSpPr/>
            <p:nvPr/>
          </p:nvSpPr>
          <p:spPr>
            <a:xfrm>
              <a:off x="3105360" y="3451320"/>
              <a:ext cx="0" cy="2568240"/>
            </a:xfrm>
            <a:prstGeom prst="line">
              <a:avLst/>
            </a:prstGeom>
            <a:ln w="19050" cap="rnd">
              <a:solidFill>
                <a:srgbClr val="00B050"/>
              </a:solidFill>
              <a:prstDash val="dash"/>
              <a:round/>
            </a:ln>
          </p:spPr>
        </p:sp>
        <p:sp>
          <p:nvSpPr>
            <p:cNvPr id="12" name="Line 7"/>
            <p:cNvSpPr/>
            <p:nvPr/>
          </p:nvSpPr>
          <p:spPr>
            <a:xfrm>
              <a:off x="3867120" y="3451320"/>
              <a:ext cx="0" cy="2568240"/>
            </a:xfrm>
            <a:prstGeom prst="line">
              <a:avLst/>
            </a:prstGeom>
            <a:ln w="19050" cap="rnd">
              <a:solidFill>
                <a:srgbClr val="00B050"/>
              </a:solidFill>
              <a:prstDash val="dash"/>
              <a:round/>
            </a:ln>
          </p:spPr>
        </p:sp>
        <p:sp>
          <p:nvSpPr>
            <p:cNvPr id="13" name="CustomShape 8"/>
            <p:cNvSpPr/>
            <p:nvPr/>
          </p:nvSpPr>
          <p:spPr>
            <a:xfrm>
              <a:off x="1713960" y="3021120"/>
              <a:ext cx="343800" cy="401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i="1">
                  <a:solidFill>
                    <a:srgbClr val="0066FF"/>
                  </a:solidFill>
                  <a:latin typeface="Geneva"/>
                  <a:ea typeface="WenQuanYi Micro Hei"/>
                </a:rPr>
                <a:t>f</a:t>
              </a:r>
              <a:r>
                <a:rPr lang="en-US" i="1" baseline="-25000">
                  <a:solidFill>
                    <a:srgbClr val="0066FF"/>
                  </a:solidFill>
                  <a:latin typeface="Geneva"/>
                  <a:ea typeface="WenQuanYi Micro Hei"/>
                </a:rPr>
                <a:t>1</a:t>
              </a:r>
              <a:endParaRPr/>
            </a:p>
          </p:txBody>
        </p:sp>
        <p:sp>
          <p:nvSpPr>
            <p:cNvPr id="14" name="CustomShape 9"/>
            <p:cNvSpPr/>
            <p:nvPr/>
          </p:nvSpPr>
          <p:spPr>
            <a:xfrm>
              <a:off x="462240" y="3018240"/>
              <a:ext cx="343800" cy="401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i="1">
                  <a:solidFill>
                    <a:srgbClr val="0066FF"/>
                  </a:solidFill>
                  <a:latin typeface="Geneva"/>
                  <a:ea typeface="WenQuanYi Micro Hei"/>
                </a:rPr>
                <a:t>f</a:t>
              </a:r>
              <a:r>
                <a:rPr lang="en-US" i="1" baseline="-25000">
                  <a:solidFill>
                    <a:srgbClr val="0066FF"/>
                  </a:solidFill>
                  <a:latin typeface="Geneva"/>
                  <a:ea typeface="WenQuanYi Micro Hei"/>
                </a:rPr>
                <a:t>0</a:t>
              </a:r>
              <a:endParaRPr/>
            </a:p>
          </p:txBody>
        </p:sp>
        <p:sp>
          <p:nvSpPr>
            <p:cNvPr id="15" name="CustomShape 10"/>
            <p:cNvSpPr/>
            <p:nvPr/>
          </p:nvSpPr>
          <p:spPr>
            <a:xfrm>
              <a:off x="2933280" y="3034440"/>
              <a:ext cx="343800" cy="401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i="1">
                  <a:solidFill>
                    <a:srgbClr val="0066FF"/>
                  </a:solidFill>
                  <a:latin typeface="Geneva"/>
                  <a:ea typeface="WenQuanYi Micro Hei"/>
                </a:rPr>
                <a:t>f</a:t>
              </a:r>
              <a:r>
                <a:rPr lang="en-US" i="1" baseline="-25000">
                  <a:solidFill>
                    <a:srgbClr val="0066FF"/>
                  </a:solidFill>
                  <a:latin typeface="Geneva"/>
                  <a:ea typeface="WenQuanYi Micro Hei"/>
                </a:rPr>
                <a:t>2</a:t>
              </a:r>
              <a:endParaRPr/>
            </a:p>
          </p:txBody>
        </p:sp>
        <p:sp>
          <p:nvSpPr>
            <p:cNvPr id="16" name="CustomShape 11"/>
            <p:cNvSpPr/>
            <p:nvPr/>
          </p:nvSpPr>
          <p:spPr>
            <a:xfrm>
              <a:off x="3695040" y="3034440"/>
              <a:ext cx="343800" cy="401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i="1">
                  <a:solidFill>
                    <a:srgbClr val="0066FF"/>
                  </a:solidFill>
                  <a:latin typeface="Geneva"/>
                  <a:ea typeface="WenQuanYi Micro Hei"/>
                </a:rPr>
                <a:t>f</a:t>
              </a:r>
              <a:r>
                <a:rPr lang="en-US" i="1" baseline="-25000">
                  <a:solidFill>
                    <a:srgbClr val="0066FF"/>
                  </a:solidFill>
                  <a:latin typeface="Geneva"/>
                  <a:ea typeface="WenQuanYi Micro Hei"/>
                </a:rPr>
                <a:t>3</a:t>
              </a:r>
              <a:endParaRPr/>
            </a:p>
          </p:txBody>
        </p:sp>
      </p:grpSp>
      <p:sp>
        <p:nvSpPr>
          <p:cNvPr id="17" name="CustomShape 17"/>
          <p:cNvSpPr/>
          <p:nvPr/>
        </p:nvSpPr>
        <p:spPr>
          <a:xfrm>
            <a:off x="4781280" y="3658920"/>
            <a:ext cx="4057920" cy="15537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f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0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 = </a:t>
            </a:r>
            <a:r>
              <a:rPr lang="en-US" i="1" dirty="0" smtClean="0">
                <a:solidFill>
                  <a:srgbClr val="000000"/>
                </a:solidFill>
                <a:latin typeface="Geneva"/>
                <a:ea typeface="WenQuanYi Micro Hei"/>
              </a:rPr>
              <a:t>4(a</a:t>
            </a:r>
            <a:r>
              <a:rPr lang="en-US" i="1" baseline="-25000" dirty="0" smtClean="0">
                <a:solidFill>
                  <a:srgbClr val="000000"/>
                </a:solidFill>
                <a:latin typeface="Geneva"/>
                <a:ea typeface="WenQuanYi Micro Hei"/>
              </a:rPr>
              <a:t>1</a:t>
            </a:r>
            <a:r>
              <a:rPr lang="en-US" i="1" dirty="0" smtClean="0">
                <a:solidFill>
                  <a:srgbClr val="000000"/>
                </a:solidFill>
                <a:latin typeface="Geneva"/>
                <a:ea typeface="WenQuanYi Micro Hei"/>
              </a:rPr>
              <a:t>b</a:t>
            </a:r>
            <a:r>
              <a:rPr lang="en-US" i="1" baseline="-25000" dirty="0" smtClean="0">
                <a:solidFill>
                  <a:srgbClr val="000000"/>
                </a:solidFill>
                <a:latin typeface="Geneva"/>
                <a:ea typeface="WenQuanYi Micro Hei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) + 2(a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0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b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0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) + 2(a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+ b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1 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- 2a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b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) </a:t>
            </a:r>
            <a:endParaRPr sz="1600" dirty="0"/>
          </a:p>
          <a:p>
            <a:pPr>
              <a:lnSpc>
                <a:spcPct val="100000"/>
              </a:lnSpc>
            </a:pP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	</a:t>
            </a:r>
            <a:r>
              <a:rPr lang="en-US" i="1" dirty="0" smtClean="0">
                <a:solidFill>
                  <a:srgbClr val="000000"/>
                </a:solidFill>
                <a:latin typeface="Geneva"/>
                <a:ea typeface="WenQuanYi Micro Hei"/>
              </a:rPr>
              <a:t>+ 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(a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0 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+ b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0 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- 2a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0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b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0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)</a:t>
            </a:r>
            <a:endParaRPr sz="1600" dirty="0"/>
          </a:p>
          <a:p>
            <a:pPr>
              <a:lnSpc>
                <a:spcPct val="100000"/>
              </a:lnSpc>
            </a:pP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	- 4(a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b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)(a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0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b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0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)(a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1 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+ b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1 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-2a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b</a:t>
            </a:r>
            <a:r>
              <a:rPr lang="en-US" i="1" baseline="-25000" dirty="0">
                <a:solidFill>
                  <a:srgbClr val="000000"/>
                </a:solidFill>
                <a:latin typeface="Geneva"/>
                <a:ea typeface="WenQuanYi Micro Hei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Geneva"/>
                <a:ea typeface="WenQuanYi Micro Hei"/>
              </a:rPr>
              <a:t>)</a:t>
            </a: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Geneva"/>
                <a:ea typeface="WenQuanYi Micro Hei"/>
              </a:rPr>
              <a:t>   = </a:t>
            </a:r>
            <a:r>
              <a:rPr lang="en-US" i="1" dirty="0">
                <a:solidFill>
                  <a:srgbClr val="0070C0"/>
                </a:solidFill>
                <a:latin typeface="Geneva"/>
                <a:ea typeface="WenQuanYi Micro Hei"/>
              </a:rPr>
              <a:t>2a</a:t>
            </a:r>
            <a:r>
              <a:rPr lang="en-US" i="1" baseline="-25000" dirty="0">
                <a:solidFill>
                  <a:srgbClr val="0070C0"/>
                </a:solidFill>
                <a:latin typeface="Geneva"/>
                <a:ea typeface="WenQuanYi Micro Hei"/>
              </a:rPr>
              <a:t>1</a:t>
            </a:r>
            <a:r>
              <a:rPr lang="en-US" i="1" dirty="0">
                <a:solidFill>
                  <a:srgbClr val="0070C0"/>
                </a:solidFill>
                <a:latin typeface="Geneva"/>
                <a:ea typeface="WenQuanYi Micro Hei"/>
              </a:rPr>
              <a:t>+ 2b</a:t>
            </a:r>
            <a:r>
              <a:rPr lang="en-US" i="1" baseline="-25000" dirty="0">
                <a:solidFill>
                  <a:srgbClr val="0070C0"/>
                </a:solidFill>
                <a:latin typeface="Geneva"/>
                <a:ea typeface="WenQuanYi Micro Hei"/>
              </a:rPr>
              <a:t>1 </a:t>
            </a:r>
            <a:r>
              <a:rPr lang="en-US" i="1" dirty="0">
                <a:solidFill>
                  <a:srgbClr val="0070C0"/>
                </a:solidFill>
                <a:latin typeface="Geneva"/>
                <a:ea typeface="WenQuanYi Micro Hei"/>
              </a:rPr>
              <a:t>+ a</a:t>
            </a:r>
            <a:r>
              <a:rPr lang="en-US" i="1" baseline="-25000" dirty="0">
                <a:solidFill>
                  <a:srgbClr val="0070C0"/>
                </a:solidFill>
                <a:latin typeface="Geneva"/>
                <a:ea typeface="WenQuanYi Micro Hei"/>
              </a:rPr>
              <a:t>0 </a:t>
            </a:r>
            <a:r>
              <a:rPr lang="en-US" i="1" dirty="0">
                <a:solidFill>
                  <a:srgbClr val="0070C0"/>
                </a:solidFill>
                <a:latin typeface="Geneva"/>
                <a:ea typeface="WenQuanYi Micro Hei"/>
              </a:rPr>
              <a:t>+ b</a:t>
            </a:r>
            <a:r>
              <a:rPr lang="en-US" i="1" baseline="-25000" dirty="0">
                <a:solidFill>
                  <a:srgbClr val="0070C0"/>
                </a:solidFill>
                <a:latin typeface="Geneva"/>
                <a:ea typeface="WenQuanYi Micro Hei"/>
              </a:rPr>
              <a:t>0</a:t>
            </a:r>
            <a:endParaRPr sz="1600" dirty="0">
              <a:solidFill>
                <a:srgbClr val="0070C0"/>
              </a:solidFill>
            </a:endParaRPr>
          </a:p>
        </p:txBody>
      </p:sp>
      <p:sp>
        <p:nvSpPr>
          <p:cNvPr id="18" name="CustomShape 18"/>
          <p:cNvSpPr/>
          <p:nvPr/>
        </p:nvSpPr>
        <p:spPr>
          <a:xfrm>
            <a:off x="4863960" y="5396160"/>
            <a:ext cx="3876480" cy="6998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Geneva"/>
                <a:ea typeface="WenQuanYi Micro Hei"/>
              </a:rPr>
              <a:t>It matches the specification: </a:t>
            </a:r>
            <a:endParaRPr dirty="0"/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Geneva"/>
                <a:ea typeface="WenQuanYi Micro Hei"/>
                <a:sym typeface="Symbol"/>
              </a:rPr>
              <a:t>	 </a:t>
            </a:r>
            <a:r>
              <a:rPr lang="en-US" sz="2000" i="1" dirty="0">
                <a:solidFill>
                  <a:srgbClr val="0070C0"/>
                </a:solidFill>
                <a:latin typeface="Arial"/>
                <a:ea typeface="WenQuanYi Micro Hei"/>
              </a:rPr>
              <a:t>circuit is correct</a:t>
            </a:r>
            <a:endParaRPr sz="2000" i="1" dirty="0">
              <a:solidFill>
                <a:srgbClr val="0070C0"/>
              </a:solidFill>
              <a:latin typeface="Arial"/>
              <a:ea typeface="WenQuanYi Micro Hei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280" y="1250160"/>
            <a:ext cx="1485720" cy="354908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5308560" y="1809240"/>
            <a:ext cx="2692080" cy="698400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4863960" y="2685480"/>
            <a:ext cx="4114440" cy="698400"/>
          </a:xfrm>
          <a:prstGeom prst="rect">
            <a:avLst/>
          </a:prstGeom>
          <a:ln>
            <a:noFill/>
          </a:ln>
        </p:spPr>
      </p:pic>
      <p:sp>
        <p:nvSpPr>
          <p:cNvPr id="22" name="CustomShape 3"/>
          <p:cNvSpPr/>
          <p:nvPr/>
        </p:nvSpPr>
        <p:spPr>
          <a:xfrm>
            <a:off x="171720" y="1143000"/>
            <a:ext cx="5161680" cy="140496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 marL="342900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70C0"/>
                </a:solidFill>
                <a:latin typeface="Arial"/>
                <a:ea typeface="WenQuanYi Micro Hei"/>
              </a:rPr>
              <a:t>Replace gate output by its equation</a:t>
            </a:r>
            <a:endParaRPr sz="2200" dirty="0">
              <a:solidFill>
                <a:srgbClr val="0070C0"/>
              </a:solidFill>
              <a:latin typeface="Arial"/>
              <a:ea typeface="WenQuanYi Micro Hei"/>
            </a:endParaRPr>
          </a:p>
          <a:p>
            <a:pPr marL="800100" lvl="1" indent="-34290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Backward 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WenQuanYi Micro Hei"/>
              </a:rPr>
              <a:t>symbolic simulation</a:t>
            </a:r>
          </a:p>
          <a:p>
            <a:pPr marL="800100" lvl="1" indent="-34290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No </a:t>
            </a:r>
            <a:r>
              <a:rPr lang="en-US" i="1" dirty="0">
                <a:solidFill>
                  <a:srgbClr val="000000"/>
                </a:solidFill>
                <a:latin typeface="Arial"/>
                <a:ea typeface="WenQuanYi Micro Hei"/>
              </a:rPr>
              <a:t>RE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! It will 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WenQuanYi Micro Hei"/>
              </a:rPr>
              <a:t>never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 be generated</a:t>
            </a:r>
            <a:endParaRPr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marL="800100" lvl="1" indent="-34290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ut … the </a:t>
            </a: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expression can explode</a:t>
            </a:r>
            <a:endParaRPr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74969CD-7246-41F0-B554-CD5FD022FE5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944562"/>
          </a:xfrm>
        </p:spPr>
        <p:txBody>
          <a:bodyPr/>
          <a:lstStyle/>
          <a:p>
            <a:r>
              <a:rPr lang="en-US" dirty="0">
                <a:solidFill>
                  <a:srgbClr val="840C22"/>
                </a:solidFill>
                <a:latin typeface="Arial"/>
                <a:ea typeface="WenQuanYi Micro Hei"/>
              </a:rPr>
              <a:t>Function Extraction - summary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74969CD-7246-41F0-B554-CD5FD022FE5B}" type="slidenum">
              <a:rPr lang="en-US" smtClean="0"/>
              <a:t>65</a:t>
            </a:fld>
            <a:endParaRPr lang="en-US"/>
          </a:p>
        </p:txBody>
      </p:sp>
      <p:sp>
        <p:nvSpPr>
          <p:cNvPr id="10" name="CustomShape 3"/>
          <p:cNvSpPr/>
          <p:nvPr/>
        </p:nvSpPr>
        <p:spPr>
          <a:xfrm>
            <a:off x="119880" y="1135920"/>
            <a:ext cx="6966720" cy="518868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 marL="342900" indent="-342900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2800" dirty="0" smtClean="0">
                <a:ea typeface="WenQuanYi Micro Hei"/>
              </a:rPr>
              <a:t>Important features</a:t>
            </a:r>
          </a:p>
          <a:p>
            <a:pPr marL="800100" lvl="1" indent="-342900"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>
                <a:ea typeface="WenQuanYi Micro Hei"/>
              </a:rPr>
              <a:t>Backward rewriting = </a:t>
            </a:r>
            <a:r>
              <a:rPr lang="en-US" sz="2400" b="1" dirty="0" smtClean="0">
                <a:solidFill>
                  <a:srgbClr val="0070C0"/>
                </a:solidFill>
                <a:ea typeface="WenQuanYi Micro Hei"/>
              </a:rPr>
              <a:t>function extraction !</a:t>
            </a:r>
          </a:p>
          <a:p>
            <a:pPr marL="800100" lvl="1" indent="-342900">
              <a:buSzPct val="80000"/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70C0"/>
              </a:solidFill>
              <a:ea typeface="WenQuanYi Micro Hei"/>
            </a:endParaRPr>
          </a:p>
          <a:p>
            <a:pPr marL="342900" indent="-342900"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ea typeface="WenQuanYi Micro Hei"/>
              </a:rPr>
              <a:t>D</a:t>
            </a:r>
            <a:r>
              <a:rPr lang="en-US" sz="2400" dirty="0" smtClean="0">
                <a:ea typeface="WenQuanYi Micro Hei"/>
              </a:rPr>
              <a:t>ifferent than standard symbolic simulation</a:t>
            </a:r>
          </a:p>
          <a:p>
            <a:pPr marL="800100" lvl="1" indent="-342900"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ea typeface="WenQuanYi Micro Hei"/>
              </a:rPr>
              <a:t>Proof of functional correctness is done by </a:t>
            </a:r>
            <a:r>
              <a:rPr lang="en-US" sz="2000" dirty="0" smtClean="0">
                <a:ea typeface="WenQuanYi Micro Hei"/>
              </a:rPr>
              <a:t>propagating cut expressions for all the signals, from POs, rather than from individual outputs</a:t>
            </a:r>
          </a:p>
          <a:p>
            <a:pPr marL="800100" lvl="1" indent="-342900">
              <a:buSzPct val="80000"/>
              <a:buFont typeface="Wingdings" panose="05000000000000000000" pitchFamily="2" charset="2"/>
              <a:buChar char="q"/>
            </a:pPr>
            <a:r>
              <a:rPr lang="en-US" sz="2000" dirty="0" smtClean="0">
                <a:ea typeface="WenQuanYi Micro Hei"/>
              </a:rPr>
              <a:t>Cancellation happen during the process (example: HA)</a:t>
            </a:r>
          </a:p>
          <a:p>
            <a:pPr marL="1257300" lvl="2" indent="-342900"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ea typeface="WenQuanYi Micro Hei"/>
              </a:rPr>
              <a:t>Consider </a:t>
            </a:r>
            <a:r>
              <a:rPr lang="en-US" i="1" dirty="0">
                <a:ea typeface="WenQuanYi Micro Hei"/>
              </a:rPr>
              <a:t>cut = </a:t>
            </a:r>
            <a:r>
              <a:rPr lang="en-US" i="1" dirty="0" smtClean="0">
                <a:ea typeface="WenQuanYi Micro Hei"/>
              </a:rPr>
              <a:t>2C+S</a:t>
            </a:r>
            <a:r>
              <a:rPr lang="en-US" dirty="0" smtClean="0">
                <a:ea typeface="WenQuanYi Micro Hei"/>
              </a:rPr>
              <a:t>, with </a:t>
            </a:r>
            <a:r>
              <a:rPr lang="en-US" i="1" dirty="0" smtClean="0">
                <a:ea typeface="WenQuanYi Micro Hei"/>
              </a:rPr>
              <a:t>C = ab; S = a + b -2ab</a:t>
            </a:r>
          </a:p>
          <a:p>
            <a:pPr marL="1257300" lvl="2" indent="-342900" algn="ctr">
              <a:buSzPct val="80000"/>
              <a:buFont typeface="Wingdings" panose="05000000000000000000" pitchFamily="2" charset="2"/>
              <a:buChar char="q"/>
            </a:pPr>
            <a:r>
              <a:rPr lang="en-US" dirty="0" smtClean="0">
                <a:ea typeface="WenQuanYi Micro Hei"/>
              </a:rPr>
              <a:t>If </a:t>
            </a:r>
            <a:r>
              <a:rPr lang="en-US" dirty="0">
                <a:ea typeface="WenQuanYi Micro Hei"/>
              </a:rPr>
              <a:t>done separately: </a:t>
            </a:r>
            <a:r>
              <a:rPr lang="en-US" dirty="0" smtClean="0">
                <a:ea typeface="WenQuanYi Micro Hei"/>
              </a:rPr>
              <a:t>first </a:t>
            </a:r>
            <a:r>
              <a:rPr lang="en-US" dirty="0">
                <a:ea typeface="WenQuanYi Micro Hei"/>
              </a:rPr>
              <a:t>replace </a:t>
            </a:r>
            <a:r>
              <a:rPr lang="en-US" i="1" dirty="0" smtClean="0">
                <a:ea typeface="WenQuanYi Micro Hei"/>
              </a:rPr>
              <a:t>C </a:t>
            </a:r>
            <a:r>
              <a:rPr lang="en-US" i="1" dirty="0">
                <a:ea typeface="WenQuanYi Micro Hei"/>
              </a:rPr>
              <a:t>= </a:t>
            </a:r>
            <a:r>
              <a:rPr lang="en-US" i="1" dirty="0" smtClean="0">
                <a:ea typeface="WenQuanYi Micro Hei"/>
              </a:rPr>
              <a:t>ab, </a:t>
            </a:r>
            <a:r>
              <a:rPr lang="en-US" dirty="0" smtClean="0">
                <a:ea typeface="WenQuanYi Micro Hei"/>
              </a:rPr>
              <a:t>then replace </a:t>
            </a:r>
            <a:r>
              <a:rPr lang="en-US" i="1" dirty="0" smtClean="0">
                <a:ea typeface="WenQuanYi Micro Hei"/>
              </a:rPr>
              <a:t>a, b </a:t>
            </a:r>
            <a:r>
              <a:rPr lang="en-US" dirty="0" smtClean="0">
                <a:ea typeface="WenQuanYi Micro Hei"/>
              </a:rPr>
              <a:t>by other signals, up to certain level, so that cut = </a:t>
            </a:r>
          </a:p>
          <a:p>
            <a:pPr lvl="2" algn="ctr">
              <a:buSzPct val="80000"/>
            </a:pPr>
            <a:r>
              <a:rPr lang="en-US" sz="2000" i="1" dirty="0" smtClean="0">
                <a:ea typeface="WenQuanYi Micro Hei"/>
              </a:rPr>
              <a:t>2 f(x) g(y) + f(x) + f(y) – 2ab </a:t>
            </a:r>
          </a:p>
          <a:p>
            <a:pPr lvl="2">
              <a:buSzPct val="80000"/>
            </a:pPr>
            <a:r>
              <a:rPr lang="en-US" sz="2000" i="1" dirty="0" smtClean="0">
                <a:ea typeface="WenQuanYi Micro Hei"/>
              </a:rPr>
              <a:t>      </a:t>
            </a:r>
            <a:r>
              <a:rPr lang="en-US" dirty="0" smtClean="0">
                <a:ea typeface="WenQuanYi Micro Hei"/>
              </a:rPr>
              <a:t>It</a:t>
            </a:r>
            <a:r>
              <a:rPr lang="en-US" i="1" dirty="0" smtClean="0">
                <a:ea typeface="WenQuanYi Micro Hei"/>
              </a:rPr>
              <a:t> </a:t>
            </a:r>
            <a:r>
              <a:rPr lang="en-US" dirty="0" smtClean="0">
                <a:ea typeface="WenQuanYi Micro Hei"/>
              </a:rPr>
              <a:t>cannot be simplified until a, b are substituted.</a:t>
            </a:r>
          </a:p>
          <a:p>
            <a:pPr marL="1257300" lvl="2" indent="-342900">
              <a:buSzPct val="80000"/>
              <a:buFont typeface="Wingdings" panose="05000000000000000000" pitchFamily="2" charset="2"/>
              <a:buChar char="q"/>
            </a:pPr>
            <a:r>
              <a:rPr lang="en-US" dirty="0" smtClean="0">
                <a:ea typeface="WenQuanYi Micro Hei"/>
              </a:rPr>
              <a:t>But if S is replaced immediately after C, then  </a:t>
            </a:r>
          </a:p>
          <a:p>
            <a:pPr lvl="2">
              <a:buSzPct val="80000"/>
            </a:pPr>
            <a:r>
              <a:rPr lang="en-US" sz="2000" dirty="0">
                <a:ea typeface="WenQuanYi Micro Hei"/>
              </a:rPr>
              <a:t>	</a:t>
            </a:r>
            <a:r>
              <a:rPr lang="en-US" sz="2000" i="1" dirty="0" smtClean="0">
                <a:ea typeface="WenQuanYi Micro Hei"/>
              </a:rPr>
              <a:t>cut = 2ab + a </a:t>
            </a:r>
            <a:r>
              <a:rPr lang="en-US" sz="2000" i="1" dirty="0">
                <a:ea typeface="WenQuanYi Micro Hei"/>
              </a:rPr>
              <a:t>+ b -</a:t>
            </a:r>
            <a:r>
              <a:rPr lang="en-US" sz="2000" i="1" dirty="0" smtClean="0">
                <a:ea typeface="WenQuanYi Micro Hei"/>
              </a:rPr>
              <a:t>2ab = a + b</a:t>
            </a:r>
          </a:p>
          <a:p>
            <a:pPr marL="1257300" lvl="2" indent="-342900">
              <a:buSzPct val="80000"/>
              <a:buFont typeface="Wingdings" panose="05000000000000000000" pitchFamily="2" charset="2"/>
              <a:buChar char="q"/>
            </a:pPr>
            <a:r>
              <a:rPr lang="en-US" sz="2000" dirty="0">
                <a:ea typeface="WenQuanYi Micro Hei"/>
              </a:rPr>
              <a:t>p</a:t>
            </a:r>
            <a:r>
              <a:rPr lang="en-US" sz="2000" dirty="0" smtClean="0">
                <a:ea typeface="WenQuanYi Micro Hei"/>
              </a:rPr>
              <a:t>roving that </a:t>
            </a:r>
            <a:r>
              <a:rPr lang="en-US" sz="2000" i="1" dirty="0" smtClean="0">
                <a:ea typeface="WenQuanYi Micro Hei"/>
              </a:rPr>
              <a:t>2C+S = a + b</a:t>
            </a:r>
            <a:endParaRPr lang="en-US" sz="2000" i="1" dirty="0">
              <a:ea typeface="WenQuanYi Micro Hei"/>
            </a:endParaRPr>
          </a:p>
          <a:p>
            <a:pPr marL="1257300" lvl="2" indent="-342900">
              <a:buSzPct val="80000"/>
              <a:buFont typeface="Wingdings" panose="05000000000000000000" pitchFamily="2" charset="2"/>
              <a:buChar char="q"/>
            </a:pP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934200" y="1447800"/>
            <a:ext cx="1981200" cy="1998392"/>
            <a:chOff x="6172200" y="4097608"/>
            <a:chExt cx="1981200" cy="1998392"/>
          </a:xfrm>
        </p:grpSpPr>
        <p:pic>
          <p:nvPicPr>
            <p:cNvPr id="12" name="Picture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58640" y="4097608"/>
              <a:ext cx="1371240" cy="1554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CustomShape 6"/>
            <p:cNvSpPr/>
            <p:nvPr/>
          </p:nvSpPr>
          <p:spPr>
            <a:xfrm>
              <a:off x="6172200" y="5697600"/>
              <a:ext cx="1981200" cy="398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2000" i="1" dirty="0">
                  <a:solidFill>
                    <a:srgbClr val="0070C0"/>
                  </a:solidFill>
                  <a:latin typeface="Arial"/>
                </a:rPr>
                <a:t>a + b = 2C + S</a:t>
              </a:r>
              <a:endParaRPr sz="1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44562"/>
          </a:xfrm>
        </p:spPr>
        <p:txBody>
          <a:bodyPr/>
          <a:lstStyle/>
          <a:p>
            <a:r>
              <a:rPr lang="en-US" dirty="0">
                <a:solidFill>
                  <a:srgbClr val="840C22"/>
                </a:solidFill>
                <a:latin typeface="Arial"/>
                <a:ea typeface="WenQuanYi Micro Hei"/>
              </a:rPr>
              <a:t>Backward Rewriting - issues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74969CD-7246-41F0-B554-CD5FD022FE5B}" type="slidenum">
              <a:rPr lang="en-US" smtClean="0"/>
              <a:t>66</a:t>
            </a:fld>
            <a:endParaRPr lang="en-US"/>
          </a:p>
        </p:txBody>
      </p:sp>
      <p:sp>
        <p:nvSpPr>
          <p:cNvPr id="10" name="CustomShape 3"/>
          <p:cNvSpPr/>
          <p:nvPr/>
        </p:nvSpPr>
        <p:spPr>
          <a:xfrm>
            <a:off x="119880" y="1135920"/>
            <a:ext cx="8566200" cy="252168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 marL="342900" indent="-342900" algn="just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70C0"/>
                </a:solidFill>
                <a:latin typeface="Arial"/>
                <a:ea typeface="WenQuanYi Micro Hei"/>
              </a:rPr>
              <a:t>No residual expression !</a:t>
            </a:r>
            <a:endParaRPr dirty="0">
              <a:solidFill>
                <a:srgbClr val="0070C0"/>
              </a:solidFill>
            </a:endParaRPr>
          </a:p>
          <a:p>
            <a:pPr marL="800100" lvl="1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But the cut expression can explode (</a:t>
            </a:r>
            <a:r>
              <a:rPr lang="en-US" i="1" dirty="0">
                <a:solidFill>
                  <a:srgbClr val="000000"/>
                </a:solidFill>
                <a:latin typeface="Arial"/>
                <a:ea typeface="WenQuanYi Micro Hei"/>
              </a:rPr>
              <a:t>fat belly</a:t>
            </a: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 issue) </a:t>
            </a:r>
            <a:endParaRPr dirty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Choice and ordering of cuts during rewriting affects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performance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marL="342900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70C0"/>
                </a:solidFill>
                <a:latin typeface="Arial"/>
                <a:ea typeface="WenQuanYi Micro Hei"/>
              </a:rPr>
              <a:t>Issues: </a:t>
            </a:r>
            <a:endParaRPr sz="2200" dirty="0">
              <a:solidFill>
                <a:srgbClr val="0070C0"/>
              </a:solidFill>
              <a:latin typeface="Arial"/>
              <a:ea typeface="WenQuanYi Micro Hei"/>
            </a:endParaRPr>
          </a:p>
          <a:p>
            <a:pPr marL="800100" lvl="1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Minimize the “fat belly”, the size of largest expression (memory)</a:t>
            </a:r>
            <a:endParaRPr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marL="800100" lvl="1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Handling complex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gates</a:t>
            </a:r>
          </a:p>
          <a:p>
            <a:pPr marL="800100" lvl="1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Provide cuts in AOI gate</a:t>
            </a:r>
            <a:endParaRPr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algn="just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latin typeface="Arial"/>
                <a:ea typeface="WenQuanYi Micro Hei"/>
              </a:rPr>
              <a:t>		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1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320" y="3200400"/>
            <a:ext cx="5028480" cy="3004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4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445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840C22"/>
                </a:solidFill>
                <a:latin typeface="Arial"/>
                <a:ea typeface="WenQuanYi Micro Hei"/>
              </a:rPr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ea typeface="WenQuanYi Micro Hei"/>
              </a:rPr>
              <a:t>Effect of ordering of cuts and including some useful redundancy (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WenQuanYi Micro Hei"/>
              </a:rPr>
              <a:t>vanishing polynomials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WenQuanYi Micro Hei"/>
              </a:rPr>
              <a:t>)  on the size of cut expressions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67</a:t>
            </a:fld>
            <a:endParaRPr lang="en-US"/>
          </a:p>
        </p:txBody>
      </p:sp>
      <p:pic>
        <p:nvPicPr>
          <p:cNvPr id="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0200" y="2514600"/>
            <a:ext cx="8794080" cy="2894760"/>
          </a:xfrm>
          <a:prstGeom prst="rect">
            <a:avLst/>
          </a:prstGeom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3124200" y="5779421"/>
            <a:ext cx="251460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rial"/>
              </a:rPr>
              <a:t>4-bit serial squarer</a:t>
            </a: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445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840C22"/>
                </a:solidFill>
                <a:latin typeface="Arial"/>
                <a:ea typeface="WenQuanYi Micro Hei"/>
              </a:rPr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/>
            <a:r>
              <a:rPr lang="en-US" sz="2000" dirty="0">
                <a:solidFill>
                  <a:srgbClr val="002060"/>
                </a:solidFill>
                <a:latin typeface="Arial"/>
                <a:ea typeface="WenQuanYi Micro Hei"/>
              </a:rPr>
              <a:t>Performance of the backward rewriting process</a:t>
            </a:r>
            <a:endParaRPr lang="en-US" dirty="0">
              <a:solidFill>
                <a:srgbClr val="002060"/>
              </a:solidFill>
            </a:endParaRPr>
          </a:p>
          <a:p>
            <a:pPr marL="742950" lvl="1" indent="-285750" algn="just"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Arial"/>
                <a:ea typeface="WenQuanYi Micro Hei"/>
              </a:rPr>
              <a:t>Combinational and sequential (bounded model) circuits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68</a:t>
            </a:fld>
            <a:endParaRPr lang="en-US"/>
          </a:p>
        </p:txBody>
      </p:sp>
      <p:sp>
        <p:nvSpPr>
          <p:cNvPr id="8" name="CustomShape 4"/>
          <p:cNvSpPr/>
          <p:nvPr/>
        </p:nvSpPr>
        <p:spPr>
          <a:xfrm>
            <a:off x="3124200" y="5779421"/>
            <a:ext cx="2514600" cy="34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rial"/>
              </a:rPr>
              <a:t>4-bit serial squarer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8240" y="1886640"/>
            <a:ext cx="7207200" cy="4590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2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40C22"/>
                </a:solidFill>
                <a:latin typeface="Arial"/>
                <a:ea typeface="WenQuanYi Micro Hei"/>
              </a:rPr>
              <a:t>Experimental Results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74969CD-7246-41F0-B554-CD5FD022FE5B}" type="slidenum">
              <a:rPr lang="en-US" smtClean="0"/>
              <a:t>69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27280"/>
            <a:ext cx="9143280" cy="2090520"/>
          </a:xfrm>
          <a:prstGeom prst="rect">
            <a:avLst/>
          </a:prstGeom>
          <a:ln>
            <a:noFill/>
          </a:ln>
        </p:spPr>
      </p:pic>
      <p:sp>
        <p:nvSpPr>
          <p:cNvPr id="11" name="CustomShape 4"/>
          <p:cNvSpPr/>
          <p:nvPr/>
        </p:nvSpPr>
        <p:spPr>
          <a:xfrm>
            <a:off x="731520" y="4102200"/>
            <a:ext cx="5912280" cy="37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Arial"/>
                <a:ea typeface="WenQuanYi Micro Hei"/>
              </a:rPr>
              <a:t>Multiplier design - comparisons with other methods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2" name="CustomShape 5"/>
          <p:cNvSpPr/>
          <p:nvPr/>
        </p:nvSpPr>
        <p:spPr>
          <a:xfrm>
            <a:off x="1036800" y="1268640"/>
            <a:ext cx="5912280" cy="37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Arial"/>
                <a:ea typeface="WenQuanYi Micro Hei"/>
              </a:rPr>
              <a:t>Performance for original and </a:t>
            </a:r>
            <a:r>
              <a:rPr lang="en-US" sz="2000" i="1" dirty="0">
                <a:solidFill>
                  <a:srgbClr val="0070C0"/>
                </a:solidFill>
                <a:latin typeface="Arial"/>
                <a:ea typeface="WenQuanYi Micro Hei"/>
              </a:rPr>
              <a:t>synthesized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WenQuanYi Micro Hei"/>
              </a:rPr>
              <a:t> designs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4479480"/>
            <a:ext cx="9143280" cy="1646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1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8382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Combinational Equivalence Checking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Functional Approach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</a:t>
            </a:r>
            <a:r>
              <a:rPr lang="en-US" altLang="en-US" sz="2400" dirty="0" smtClean="0"/>
              <a:t>ransform </a:t>
            </a:r>
            <a:r>
              <a:rPr lang="en-US" altLang="en-US" sz="2400" dirty="0"/>
              <a:t>output functions of combinational circuits into a unique (</a:t>
            </a:r>
            <a:r>
              <a:rPr lang="en-US" altLang="en-US" sz="2400" i="1" dirty="0"/>
              <a:t>canonical</a:t>
            </a:r>
            <a:r>
              <a:rPr lang="en-US" altLang="en-US" sz="2400" dirty="0"/>
              <a:t>) representation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</a:t>
            </a:r>
            <a:r>
              <a:rPr lang="en-US" altLang="en-US" sz="2400" dirty="0" smtClean="0"/>
              <a:t>wo </a:t>
            </a:r>
            <a:r>
              <a:rPr lang="en-US" altLang="en-US" sz="2400" dirty="0"/>
              <a:t>circuits are equivalent if their representations are identical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</a:t>
            </a:r>
            <a:r>
              <a:rPr lang="en-US" altLang="en-US" sz="2400" dirty="0" smtClean="0"/>
              <a:t>fficient </a:t>
            </a:r>
            <a:r>
              <a:rPr lang="en-US" altLang="en-US" sz="2400" dirty="0"/>
              <a:t>canonical </a:t>
            </a:r>
            <a:r>
              <a:rPr lang="en-US" altLang="en-US" sz="2400" dirty="0" smtClean="0"/>
              <a:t>representations: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BDD</a:t>
            </a:r>
            <a:r>
              <a:rPr lang="en-US" altLang="en-US" sz="2000" dirty="0"/>
              <a:t>, BMD, </a:t>
            </a:r>
            <a:r>
              <a:rPr lang="en-US" altLang="en-US" sz="2000" dirty="0" smtClean="0"/>
              <a:t>TED.</a:t>
            </a: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Structural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</a:t>
            </a:r>
            <a:r>
              <a:rPr lang="en-US" altLang="en-US" sz="2400" dirty="0" smtClean="0"/>
              <a:t>dentify </a:t>
            </a:r>
            <a:r>
              <a:rPr lang="en-US" altLang="en-US" sz="2400" dirty="0"/>
              <a:t>structurally similar internal points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</a:t>
            </a:r>
            <a:r>
              <a:rPr lang="en-US" altLang="en-US" sz="2400" dirty="0" smtClean="0"/>
              <a:t>rove </a:t>
            </a:r>
            <a:r>
              <a:rPr lang="en-US" altLang="en-US" sz="2400" dirty="0"/>
              <a:t>internal points (cut-points) </a:t>
            </a:r>
            <a:r>
              <a:rPr lang="en-US" altLang="en-US" sz="2400" dirty="0" smtClean="0"/>
              <a:t>equivalent</a:t>
            </a:r>
            <a:endParaRPr lang="en-US" altLang="en-US" sz="2400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09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ICCD 2015 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766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Arithmetic Verification - Tutorial 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969CD-7246-41F0-B554-CD5FD022FE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915400" cy="944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40C22"/>
                </a:solidFill>
                <a:latin typeface="Arial"/>
                <a:ea typeface="WenQuanYi Micro Hei"/>
              </a:rPr>
              <a:t>Summary and </a:t>
            </a:r>
            <a:r>
              <a:rPr lang="en-US" dirty="0" smtClean="0">
                <a:solidFill>
                  <a:srgbClr val="840C22"/>
                </a:solidFill>
                <a:latin typeface="Arial"/>
                <a:ea typeface="WenQuanYi Micro Hei"/>
              </a:rPr>
              <a:t>Conclusions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Algebraic Approach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74969CD-7246-41F0-B554-CD5FD022FE5B}" type="slidenum">
              <a:rPr lang="en-US" smtClean="0"/>
              <a:t>70</a:t>
            </a:fld>
            <a:endParaRPr lang="en-US"/>
          </a:p>
        </p:txBody>
      </p:sp>
      <p:sp>
        <p:nvSpPr>
          <p:cNvPr id="7" name="CustomShape 3"/>
          <p:cNvSpPr/>
          <p:nvPr/>
        </p:nvSpPr>
        <p:spPr>
          <a:xfrm>
            <a:off x="459000" y="1087200"/>
            <a:ext cx="7728120" cy="5389800"/>
          </a:xfrm>
          <a:prstGeom prst="rect">
            <a:avLst/>
          </a:prstGeom>
          <a:noFill/>
          <a:ln>
            <a:noFill/>
          </a:ln>
        </p:spPr>
        <p:txBody>
          <a:bodyPr lIns="90360" tIns="44280" rIns="90360" bIns="44280"/>
          <a:lstStyle/>
          <a:p>
            <a:pPr marL="342900" indent="-342900" algn="just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70C0"/>
                </a:solidFill>
                <a:latin typeface="Arial"/>
                <a:ea typeface="WenQuanYi Micro Hei"/>
              </a:rPr>
              <a:t>Forward rewriting is </a:t>
            </a:r>
            <a:r>
              <a:rPr lang="en-US" sz="2200" dirty="0" smtClean="0">
                <a:solidFill>
                  <a:srgbClr val="0070C0"/>
                </a:solidFill>
                <a:latin typeface="Arial"/>
                <a:ea typeface="WenQuanYi Micro Hei"/>
              </a:rPr>
              <a:t>simple to implement</a:t>
            </a:r>
          </a:p>
          <a:p>
            <a:pPr marL="800100" lvl="1" indent="-342900" algn="just"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No </a:t>
            </a: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memory explosion, but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..</a:t>
            </a:r>
          </a:p>
          <a:p>
            <a:pPr marL="800100" lvl="1" indent="-342900" algn="just"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enerates </a:t>
            </a: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RE to be verified (typically using backward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rewriting)</a:t>
            </a:r>
          </a:p>
          <a:p>
            <a:pPr marL="800100" lvl="1" indent="-342900" algn="just"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eed </a:t>
            </a: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to compute weights (not easy for non-linear </a:t>
            </a:r>
            <a:r>
              <a:rPr lang="en-US" dirty="0" err="1">
                <a:solidFill>
                  <a:srgbClr val="000000"/>
                </a:solidFill>
                <a:latin typeface="Arial"/>
                <a:ea typeface="WenQuanYi Micro Hei"/>
              </a:rPr>
              <a:t>ckts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)</a:t>
            </a:r>
          </a:p>
          <a:p>
            <a:pPr lvl="1" algn="just">
              <a:buSzPct val="80000"/>
            </a:pPr>
            <a:endParaRPr dirty="0"/>
          </a:p>
          <a:p>
            <a:pPr marL="342900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70C0"/>
                </a:solidFill>
                <a:latin typeface="Arial"/>
                <a:ea typeface="WenQuanYi Micro Hei"/>
              </a:rPr>
              <a:t>Backward </a:t>
            </a:r>
            <a:r>
              <a:rPr lang="en-US" sz="2200" dirty="0" smtClean="0">
                <a:solidFill>
                  <a:srgbClr val="0070C0"/>
                </a:solidFill>
                <a:latin typeface="Arial"/>
                <a:ea typeface="WenQuanYi Micro Hei"/>
              </a:rPr>
              <a:t>rewriting is more reliable (no RE)</a:t>
            </a:r>
            <a:endParaRPr sz="2200" dirty="0">
              <a:solidFill>
                <a:srgbClr val="0070C0"/>
              </a:solidFill>
              <a:latin typeface="Arial"/>
              <a:ea typeface="WenQuanYi Micro Hei"/>
            </a:endParaRPr>
          </a:p>
          <a:p>
            <a:pPr marL="800100" lvl="1" indent="-342900" algn="just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But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… may explode</a:t>
            </a:r>
          </a:p>
          <a:p>
            <a:pPr marL="800100" lvl="1" indent="-342900" algn="just"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Can be used for function extraction: </a:t>
            </a:r>
            <a:endParaRPr lang="en-US" dirty="0" smtClean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marL="1257300" lvl="2" indent="-342900" algn="just">
              <a:buSzPct val="8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WenQuanYi Micro Hei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WenQuanYi Micro Hei"/>
              </a:rPr>
              <a:t>computed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WenQuanYi Micro Hei"/>
              </a:rPr>
              <a:t>signature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WenQuanYi Micro Hei"/>
              </a:rPr>
              <a:t>gives the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WenQuanYi Micro Hei"/>
              </a:rPr>
              <a:t>specification</a:t>
            </a:r>
          </a:p>
          <a:p>
            <a:pPr lvl="1" algn="just">
              <a:buSzPct val="80000"/>
            </a:pPr>
            <a:endParaRPr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marL="342900" indent="-342900" algn="just">
              <a:lnSpc>
                <a:spcPct val="10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70C0"/>
                </a:solidFill>
                <a:latin typeface="Arial"/>
                <a:ea typeface="WenQuanYi Micro Hei"/>
              </a:rPr>
              <a:t>Combining rewriting in both directions </a:t>
            </a:r>
            <a:endParaRPr lang="en-US" sz="2200" dirty="0" smtClean="0">
              <a:solidFill>
                <a:srgbClr val="0070C0"/>
              </a:solidFill>
              <a:latin typeface="Arial"/>
              <a:ea typeface="WenQuanYi Micro Hei"/>
            </a:endParaRPr>
          </a:p>
          <a:p>
            <a:pPr marL="800100" lvl="1" indent="-342900" algn="just"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Can </a:t>
            </a: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be used for debugging</a:t>
            </a:r>
            <a:endParaRPr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marL="800100" lvl="1" indent="-342900" algn="just"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The difference between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computed signatures </a:t>
            </a: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tells which gate should be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replaced 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WenQuanYi Micro Hei"/>
              </a:rPr>
              <a:t>[isvlsi-2015]</a:t>
            </a:r>
          </a:p>
          <a:p>
            <a:pPr marL="800100" lvl="1" indent="-342900" algn="just">
              <a:buSzPct val="80000"/>
              <a:buFont typeface="Wingdings" panose="05000000000000000000" pitchFamily="2" charset="2"/>
              <a:buChar char="§"/>
            </a:pPr>
            <a:endParaRPr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marL="342900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70C0"/>
                </a:solidFill>
                <a:latin typeface="Arial"/>
                <a:ea typeface="WenQuanYi Micro Hei"/>
              </a:rPr>
              <a:t>Solving the problem for highly bit-optimized </a:t>
            </a:r>
            <a:r>
              <a:rPr lang="en-US" sz="2200" dirty="0" smtClean="0">
                <a:solidFill>
                  <a:srgbClr val="0070C0"/>
                </a:solidFill>
                <a:latin typeface="Arial"/>
                <a:ea typeface="WenQuanYi Micro Hei"/>
              </a:rPr>
              <a:t>circuits</a:t>
            </a:r>
          </a:p>
          <a:p>
            <a:pPr marL="800100" lvl="1" indent="-342900" algn="just"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WenQuanYi Micro Hei"/>
              </a:rPr>
              <a:t>Remains </a:t>
            </a: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difficult</a:t>
            </a:r>
            <a:endParaRPr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marL="800100" lvl="1" indent="-342900" algn="just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/>
                <a:ea typeface="WenQuanYi Micro Hei"/>
              </a:rPr>
              <a:t>Very large fat belly, memory explosion problem</a:t>
            </a:r>
            <a:endParaRPr dirty="0">
              <a:solidFill>
                <a:srgbClr val="000000"/>
              </a:solidFill>
              <a:latin typeface="Arial"/>
              <a:ea typeface="WenQuanYi Micro Hei"/>
            </a:endParaRP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latin typeface="Arial"/>
                <a:ea typeface="WenQuanYi Micro Hei"/>
              </a:rPr>
              <a:t>		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19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772400" cy="1981199"/>
          </a:xfrm>
        </p:spPr>
        <p:txBody>
          <a:bodyPr>
            <a:normAutofit/>
          </a:bodyPr>
          <a:lstStyle/>
          <a:p>
            <a:r>
              <a:rPr lang="en-US" sz="5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Arithmetic Verification</a:t>
            </a:r>
            <a:br>
              <a:rPr lang="en-US" sz="5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b="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Bibliography</a:t>
            </a:r>
            <a:endParaRPr lang="en-US" b="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Algebraic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9859" y="1371600"/>
            <a:ext cx="8749341" cy="486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[Basith-FMCAD'11] B., Mohamed Abdul, T. Ahmad, A. Rossi, and M. </a:t>
            </a:r>
            <a:r>
              <a:rPr kumimoji="1" lang="en-US" altLang="zh-CN" dirty="0" err="1"/>
              <a:t>Ciesielski</a:t>
            </a:r>
            <a:r>
              <a:rPr kumimoji="1" lang="en-US" altLang="zh-CN" dirty="0"/>
              <a:t>. "Algebraic approach to arithmetic design verification." FMCAD 2011.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[Ciesielski-HVC'13] M. </a:t>
            </a:r>
            <a:r>
              <a:rPr kumimoji="1" lang="en-US" altLang="zh-CN" dirty="0" err="1"/>
              <a:t>Ciesielski</a:t>
            </a:r>
            <a:r>
              <a:rPr kumimoji="1" lang="en-US" altLang="zh-CN" dirty="0"/>
              <a:t>, W. Brown, and A. </a:t>
            </a:r>
            <a:r>
              <a:rPr kumimoji="1" lang="en-US" altLang="zh-CN" dirty="0" err="1"/>
              <a:t>Rossi."Arithmetic</a:t>
            </a:r>
            <a:r>
              <a:rPr kumimoji="1" lang="en-US" altLang="zh-CN" dirty="0"/>
              <a:t> Bit-level Verification using Network Flow Model." HVC, 2013. 327-343.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[Ciesielski-ISVLSI'14] </a:t>
            </a:r>
            <a:r>
              <a:rPr kumimoji="1" lang="en-US" altLang="zh-CN" dirty="0" err="1"/>
              <a:t>Ciesielski</a:t>
            </a:r>
            <a:r>
              <a:rPr kumimoji="1" lang="en-US" altLang="zh-CN" dirty="0"/>
              <a:t>, M., Brown, W., Liu, D., and Rossi, A. "Function extraction from arithmetic bit-level circuits." ISVLSI, 2014.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[Ciesielski-DAC'15] "Verification of Gate-level Arithmetic Circuits by Function Extraction." DAC,2015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[Wienand-CAV'08] </a:t>
            </a:r>
            <a:r>
              <a:rPr kumimoji="1" lang="en-US" altLang="zh-CN" dirty="0" err="1"/>
              <a:t>Wienand</a:t>
            </a:r>
            <a:r>
              <a:rPr kumimoji="1" lang="en-US" altLang="zh-CN" dirty="0"/>
              <a:t>, Oliver, et al. "An algebraic approach for proving data correctness in arithmetic data paths</a:t>
            </a:r>
            <a:r>
              <a:rPr kumimoji="1" lang="en-US" altLang="zh-CN" dirty="0" smtClean="0"/>
              <a:t>.” CAV, </a:t>
            </a:r>
            <a:r>
              <a:rPr kumimoji="1" lang="en-US" altLang="zh-CN" dirty="0"/>
              <a:t>2008</a:t>
            </a:r>
            <a:r>
              <a:rPr kumimoji="1" lang="en-US" altLang="zh-CN" dirty="0" smtClean="0"/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[Pavlenko-DATE'11] </a:t>
            </a:r>
            <a:r>
              <a:rPr kumimoji="1" lang="en-US" altLang="zh-CN" dirty="0" err="1" smtClean="0"/>
              <a:t>Pavlenko</a:t>
            </a:r>
            <a:r>
              <a:rPr kumimoji="1" lang="en-US" altLang="zh-CN" dirty="0" smtClean="0"/>
              <a:t>, E., </a:t>
            </a:r>
            <a:r>
              <a:rPr kumimoji="1" lang="en-US" altLang="zh-CN" dirty="0" err="1" smtClean="0"/>
              <a:t>Wedler</a:t>
            </a:r>
            <a:r>
              <a:rPr kumimoji="1" lang="en-US" altLang="zh-CN" dirty="0" smtClean="0"/>
              <a:t>, M., </a:t>
            </a:r>
            <a:r>
              <a:rPr kumimoji="1" lang="en-US" altLang="zh-CN" dirty="0" err="1" smtClean="0"/>
              <a:t>Stoffel</a:t>
            </a:r>
            <a:r>
              <a:rPr kumimoji="1" lang="en-US" altLang="zh-CN" dirty="0" smtClean="0"/>
              <a:t>, D., Kunz, W., Dreyer, A., </a:t>
            </a:r>
            <a:r>
              <a:rPr kumimoji="1" lang="en-US" altLang="zh-CN" dirty="0" err="1" smtClean="0"/>
              <a:t>Seelisch</a:t>
            </a:r>
            <a:r>
              <a:rPr kumimoji="1" lang="en-US" altLang="zh-CN" dirty="0" smtClean="0"/>
              <a:t>, F., and </a:t>
            </a:r>
            <a:r>
              <a:rPr kumimoji="1" lang="en-US" altLang="zh-CN" dirty="0" err="1" smtClean="0"/>
              <a:t>Greuel</a:t>
            </a:r>
            <a:r>
              <a:rPr kumimoji="1" lang="en-US" altLang="zh-CN" dirty="0" smtClean="0"/>
              <a:t>, G. M. "STABLE: A new QF-BV SMT solver for hard verification problems combining Boolean reasoning with computer algebra." DATE, 2011.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</a:t>
            </a:r>
            <a:r>
              <a:rPr kumimoji="1" lang="en-US" altLang="zh-CN" dirty="0"/>
              <a:t>Marx-ICCAD'13] Marx, O., </a:t>
            </a:r>
            <a:r>
              <a:rPr kumimoji="1" lang="en-US" altLang="zh-CN" dirty="0" err="1"/>
              <a:t>Wedler</a:t>
            </a:r>
            <a:r>
              <a:rPr kumimoji="1" lang="en-US" altLang="zh-CN" dirty="0"/>
              <a:t>, M., </a:t>
            </a:r>
            <a:r>
              <a:rPr kumimoji="1" lang="en-US" altLang="zh-CN" dirty="0" err="1"/>
              <a:t>Stoffel</a:t>
            </a:r>
            <a:r>
              <a:rPr kumimoji="1" lang="en-US" altLang="zh-CN" dirty="0"/>
              <a:t>, D., Kunz, W., and Dreyer, A. "Proof logging for computer algebra based SMT solving." ICCAD,2013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Bibliography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Algebraic, cont’d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9859" y="1371600"/>
            <a:ext cx="8749341" cy="513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[Shekhar-ICCAD'05] </a:t>
            </a:r>
            <a:r>
              <a:rPr kumimoji="1" lang="en-US" altLang="zh-CN" dirty="0" err="1"/>
              <a:t>Shekhar</a:t>
            </a:r>
            <a:r>
              <a:rPr kumimoji="1" lang="en-US" altLang="zh-CN" dirty="0"/>
              <a:t>, N., </a:t>
            </a:r>
            <a:r>
              <a:rPr kumimoji="1" lang="en-US" altLang="zh-CN" dirty="0" err="1"/>
              <a:t>Kalla</a:t>
            </a:r>
            <a:r>
              <a:rPr kumimoji="1" lang="en-US" altLang="zh-CN" dirty="0"/>
              <a:t>, P., </a:t>
            </a:r>
            <a:r>
              <a:rPr kumimoji="1" lang="en-US" altLang="zh-CN" dirty="0" err="1"/>
              <a:t>Enescu</a:t>
            </a:r>
            <a:r>
              <a:rPr kumimoji="1" lang="en-US" altLang="zh-CN" dirty="0"/>
              <a:t>, F., and </a:t>
            </a:r>
            <a:r>
              <a:rPr kumimoji="1" lang="en-US" altLang="zh-CN" dirty="0" err="1"/>
              <a:t>Gopalakrishnan</a:t>
            </a:r>
            <a:r>
              <a:rPr kumimoji="1" lang="en-US" altLang="zh-CN" dirty="0"/>
              <a:t>, S. "Equivalence verification of polynomial </a:t>
            </a:r>
            <a:r>
              <a:rPr kumimoji="1" lang="en-US" altLang="zh-CN" dirty="0" err="1"/>
              <a:t>datapaths</a:t>
            </a:r>
            <a:r>
              <a:rPr kumimoji="1" lang="en-US" altLang="zh-CN" dirty="0"/>
              <a:t> with fixed-size bit-vectors using finite ring algebra." ICCAD,2005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[Shekhar-ICCD'05] </a:t>
            </a:r>
            <a:r>
              <a:rPr kumimoji="1" lang="en-US" altLang="zh-CN" dirty="0" err="1"/>
              <a:t>Shekhar</a:t>
            </a:r>
            <a:r>
              <a:rPr kumimoji="1" lang="en-US" altLang="zh-CN" dirty="0"/>
              <a:t>, N., </a:t>
            </a:r>
            <a:r>
              <a:rPr kumimoji="1" lang="en-US" altLang="zh-CN" dirty="0" err="1"/>
              <a:t>Kalla</a:t>
            </a:r>
            <a:r>
              <a:rPr kumimoji="1" lang="en-US" altLang="zh-CN" dirty="0"/>
              <a:t>, P., </a:t>
            </a:r>
            <a:r>
              <a:rPr kumimoji="1" lang="en-US" altLang="zh-CN" dirty="0" err="1"/>
              <a:t>Enescu</a:t>
            </a:r>
            <a:r>
              <a:rPr kumimoji="1" lang="en-US" altLang="zh-CN" dirty="0"/>
              <a:t>, F., and </a:t>
            </a:r>
            <a:r>
              <a:rPr kumimoji="1" lang="en-US" altLang="zh-CN" dirty="0" err="1"/>
              <a:t>Gopalakrishnan</a:t>
            </a:r>
            <a:r>
              <a:rPr kumimoji="1" lang="en-US" altLang="zh-CN" dirty="0"/>
              <a:t>, S. "Exploiting vanishing polynomials for equivalence verification of fixed-size arithmetic </a:t>
            </a:r>
            <a:r>
              <a:rPr kumimoji="1" lang="en-US" altLang="zh-CN" dirty="0" err="1"/>
              <a:t>datapaths</a:t>
            </a:r>
            <a:r>
              <a:rPr kumimoji="1" lang="en-US" altLang="zh-CN" dirty="0"/>
              <a:t>." ICCD, 2005.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[Pruss-DAC'14] </a:t>
            </a:r>
            <a:r>
              <a:rPr kumimoji="1" lang="en-US" altLang="zh-CN" dirty="0" err="1"/>
              <a:t>Pruss</a:t>
            </a:r>
            <a:r>
              <a:rPr kumimoji="1" lang="en-US" altLang="zh-CN" dirty="0"/>
              <a:t>, T., </a:t>
            </a:r>
            <a:r>
              <a:rPr kumimoji="1" lang="en-US" altLang="zh-CN" dirty="0" err="1"/>
              <a:t>Kalla</a:t>
            </a:r>
            <a:r>
              <a:rPr kumimoji="1" lang="en-US" altLang="zh-CN" dirty="0"/>
              <a:t>, P., and </a:t>
            </a:r>
            <a:r>
              <a:rPr kumimoji="1" lang="en-US" altLang="zh-CN" dirty="0" err="1"/>
              <a:t>Enescu</a:t>
            </a:r>
            <a:r>
              <a:rPr kumimoji="1" lang="en-US" altLang="zh-CN" dirty="0"/>
              <a:t>, F. "Equivalence verification of large </a:t>
            </a:r>
            <a:r>
              <a:rPr kumimoji="1" lang="en-US" altLang="zh-CN" dirty="0" err="1"/>
              <a:t>galois</a:t>
            </a:r>
            <a:r>
              <a:rPr kumimoji="1" lang="en-US" altLang="zh-CN" dirty="0"/>
              <a:t> field arithmetic circuits using word-level abstraction via </a:t>
            </a:r>
            <a:r>
              <a:rPr kumimoji="1" lang="en-US" altLang="zh-CN" dirty="0" err="1"/>
              <a:t>gröbner</a:t>
            </a:r>
            <a:r>
              <a:rPr kumimoji="1" lang="en-US" altLang="zh-CN" dirty="0"/>
              <a:t> bases." DAC,2014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[Lv-TCAD'14] </a:t>
            </a:r>
            <a:r>
              <a:rPr kumimoji="1" lang="en-US" altLang="zh-CN" dirty="0" err="1"/>
              <a:t>Lv</a:t>
            </a:r>
            <a:r>
              <a:rPr kumimoji="1" lang="en-US" altLang="zh-CN" dirty="0"/>
              <a:t>, J., </a:t>
            </a:r>
            <a:r>
              <a:rPr kumimoji="1" lang="en-US" altLang="zh-CN" dirty="0" err="1"/>
              <a:t>Kalla</a:t>
            </a:r>
            <a:r>
              <a:rPr kumimoji="1" lang="en-US" altLang="zh-CN" dirty="0"/>
              <a:t>, P., and </a:t>
            </a:r>
            <a:r>
              <a:rPr kumimoji="1" lang="en-US" altLang="zh-CN" dirty="0" err="1"/>
              <a:t>Enescu</a:t>
            </a:r>
            <a:r>
              <a:rPr kumimoji="1" lang="en-US" altLang="zh-CN" dirty="0"/>
              <a:t>, F. "Efficient </a:t>
            </a:r>
            <a:r>
              <a:rPr kumimoji="1" lang="en-US" altLang="zh-CN" dirty="0" err="1"/>
              <a:t>gröbner</a:t>
            </a:r>
            <a:r>
              <a:rPr kumimoji="1" lang="en-US" altLang="zh-CN" dirty="0"/>
              <a:t> basis reductions for formal verification of </a:t>
            </a:r>
            <a:r>
              <a:rPr kumimoji="1" lang="en-US" altLang="zh-CN" dirty="0" err="1"/>
              <a:t>galois</a:t>
            </a:r>
            <a:r>
              <a:rPr kumimoji="1" lang="en-US" altLang="zh-CN" dirty="0"/>
              <a:t> field arithmetic circuits." </a:t>
            </a:r>
            <a:r>
              <a:rPr kumimoji="1" lang="en-US" altLang="zh-CN" dirty="0" smtClean="0"/>
              <a:t>Trans. on CAD, </a:t>
            </a:r>
            <a:r>
              <a:rPr kumimoji="1" lang="en-US" altLang="zh-CN" dirty="0"/>
              <a:t>2014.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[Lv-DATE'12] </a:t>
            </a:r>
            <a:r>
              <a:rPr kumimoji="1" lang="en-US" altLang="zh-CN" dirty="0" err="1"/>
              <a:t>Lv</a:t>
            </a:r>
            <a:r>
              <a:rPr kumimoji="1" lang="en-US" altLang="zh-CN" dirty="0"/>
              <a:t>, J., </a:t>
            </a:r>
            <a:r>
              <a:rPr kumimoji="1" lang="en-US" altLang="zh-CN" dirty="0" err="1"/>
              <a:t>Kalla</a:t>
            </a:r>
            <a:r>
              <a:rPr kumimoji="1" lang="en-US" altLang="zh-CN" dirty="0"/>
              <a:t>, P., and </a:t>
            </a:r>
            <a:r>
              <a:rPr kumimoji="1" lang="en-US" altLang="zh-CN" dirty="0" err="1"/>
              <a:t>Enescu</a:t>
            </a:r>
            <a:r>
              <a:rPr kumimoji="1" lang="en-US" altLang="zh-CN" dirty="0"/>
              <a:t>, F. "Efficient </a:t>
            </a:r>
            <a:r>
              <a:rPr kumimoji="1" lang="en-US" altLang="zh-CN" dirty="0" err="1"/>
              <a:t>gröbner</a:t>
            </a:r>
            <a:r>
              <a:rPr kumimoji="1" lang="en-US" altLang="zh-CN" dirty="0"/>
              <a:t> basis reductions for formal verification of </a:t>
            </a:r>
            <a:r>
              <a:rPr kumimoji="1" lang="en-US" altLang="zh-CN" dirty="0" err="1"/>
              <a:t>galois</a:t>
            </a:r>
            <a:r>
              <a:rPr kumimoji="1" lang="en-US" altLang="zh-CN" dirty="0"/>
              <a:t> field multipliers." DATE,2012</a:t>
            </a:r>
            <a:r>
              <a:rPr kumimoji="1" lang="en-US" altLang="zh-CN" dirty="0" smtClean="0"/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[Sun-DATE’15] Sun</a:t>
            </a:r>
            <a:r>
              <a:rPr kumimoji="1" lang="en-US" altLang="zh-CN" dirty="0"/>
              <a:t>, X., </a:t>
            </a:r>
            <a:r>
              <a:rPr kumimoji="1" lang="en-US" altLang="zh-CN" dirty="0" err="1"/>
              <a:t>Kalla</a:t>
            </a:r>
            <a:r>
              <a:rPr kumimoji="1" lang="en-US" altLang="zh-CN" dirty="0"/>
              <a:t>, P., </a:t>
            </a:r>
            <a:r>
              <a:rPr kumimoji="1" lang="en-US" altLang="zh-CN" dirty="0" err="1"/>
              <a:t>Pruss</a:t>
            </a:r>
            <a:r>
              <a:rPr kumimoji="1" lang="en-US" altLang="zh-CN" dirty="0"/>
              <a:t>, T., &amp; </a:t>
            </a:r>
            <a:r>
              <a:rPr kumimoji="1" lang="en-US" altLang="zh-CN" dirty="0" err="1"/>
              <a:t>Enescu</a:t>
            </a:r>
            <a:r>
              <a:rPr kumimoji="1" lang="en-US" altLang="zh-CN" dirty="0"/>
              <a:t>, F. (2015, March). Formal verification of sequential Galois field arithmetic circuits using algebraic geometry. </a:t>
            </a:r>
            <a:r>
              <a:rPr kumimoji="1" lang="en-US" altLang="zh-CN" dirty="0" smtClean="0"/>
              <a:t>DATE, 2015.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</a:t>
            </a:r>
            <a:r>
              <a:rPr kumimoji="1" lang="en-US" altLang="zh-CN" dirty="0"/>
              <a:t>Kroening-2008] </a:t>
            </a:r>
            <a:r>
              <a:rPr kumimoji="1" lang="en-US" altLang="zh-CN" dirty="0" err="1"/>
              <a:t>Kroening</a:t>
            </a:r>
            <a:r>
              <a:rPr kumimoji="1" lang="en-US" altLang="zh-CN" dirty="0"/>
              <a:t>, Daniel, and </a:t>
            </a:r>
            <a:r>
              <a:rPr kumimoji="1" lang="en-US" altLang="zh-CN" dirty="0" err="1"/>
              <a:t>Ofer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Strichman</a:t>
            </a:r>
            <a:r>
              <a:rPr kumimoji="1" lang="en-US" altLang="zh-CN" dirty="0"/>
              <a:t>. Decision procedures: an algorithmic point of view. Springer Science &amp; Business Media, 2008.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Bibliography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Algebraic, cont’d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9859" y="1371600"/>
            <a:ext cx="8749341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altLang="zh-CN" dirty="0" smtClean="0"/>
              <a:t>[Cox-1992] Cox</a:t>
            </a:r>
            <a:r>
              <a:rPr lang="en-US" altLang="zh-CN" dirty="0"/>
              <a:t>, David, John Little, and </a:t>
            </a:r>
            <a:r>
              <a:rPr lang="en-US" altLang="zh-CN" dirty="0" err="1"/>
              <a:t>Donal</a:t>
            </a:r>
            <a:r>
              <a:rPr lang="en-US" altLang="zh-CN" dirty="0"/>
              <a:t> </a:t>
            </a:r>
            <a:r>
              <a:rPr lang="en-US" altLang="zh-CN" dirty="0" err="1"/>
              <a:t>O'shea</a:t>
            </a:r>
            <a:r>
              <a:rPr lang="en-US" altLang="zh-CN" dirty="0"/>
              <a:t>. Ideals, varieties, and algorithms. Vol. 3. New York: Springer, 1992</a:t>
            </a:r>
            <a:r>
              <a:rPr lang="en-US" altLang="zh-CN" dirty="0" smtClean="0"/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[Tim-TCAD’15] Tim </a:t>
            </a:r>
            <a:r>
              <a:rPr kumimoji="1" lang="en-US" altLang="zh-CN" dirty="0" err="1"/>
              <a:t>Pruss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Priyank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Kalla</a:t>
            </a:r>
            <a:r>
              <a:rPr kumimoji="1" lang="en-US" altLang="zh-CN" dirty="0"/>
              <a:t> and Florian </a:t>
            </a:r>
            <a:r>
              <a:rPr kumimoji="1" lang="en-US" altLang="zh-CN" dirty="0" err="1"/>
              <a:t>Enescu</a:t>
            </a:r>
            <a:r>
              <a:rPr kumimoji="1" lang="en-US" altLang="zh-CN" dirty="0"/>
              <a:t>. </a:t>
            </a:r>
            <a:r>
              <a:rPr kumimoji="1" lang="en-US" altLang="zh-CN" dirty="0" smtClean="0"/>
              <a:t>Accepted, </a:t>
            </a:r>
            <a:r>
              <a:rPr kumimoji="1" lang="en-US" altLang="zh-CN" dirty="0"/>
              <a:t>to appear in IEEE Trans. on CAD,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Bibliography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ILP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9859" y="1295400"/>
            <a:ext cx="874934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[Brinkmann-VLSID'02], </a:t>
            </a:r>
            <a:r>
              <a:rPr kumimoji="1" lang="en-US" altLang="zh-CN" dirty="0" err="1"/>
              <a:t>Raik</a:t>
            </a:r>
            <a:r>
              <a:rPr kumimoji="1" lang="en-US" altLang="zh-CN" dirty="0"/>
              <a:t>, and Rolf </a:t>
            </a:r>
            <a:r>
              <a:rPr kumimoji="1" lang="en-US" altLang="zh-CN" dirty="0" err="1"/>
              <a:t>Drechsler</a:t>
            </a:r>
            <a:r>
              <a:rPr kumimoji="1" lang="en-US" altLang="zh-CN" dirty="0"/>
              <a:t>. "RTL-</a:t>
            </a:r>
            <a:r>
              <a:rPr kumimoji="1" lang="en-US" altLang="zh-CN" dirty="0" err="1"/>
              <a:t>datapath</a:t>
            </a:r>
            <a:r>
              <a:rPr kumimoji="1" lang="en-US" altLang="zh-CN" dirty="0"/>
              <a:t> verification using integer linear programming." VLSID,2002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[Zeng-DATE'01] </a:t>
            </a:r>
            <a:r>
              <a:rPr kumimoji="1" lang="en-US" altLang="zh-CN" dirty="0" err="1"/>
              <a:t>Zeng</a:t>
            </a:r>
            <a:r>
              <a:rPr kumimoji="1" lang="en-US" altLang="zh-CN" dirty="0"/>
              <a:t>, Z., </a:t>
            </a:r>
            <a:r>
              <a:rPr kumimoji="1" lang="en-US" altLang="zh-CN" dirty="0" err="1"/>
              <a:t>Kalla</a:t>
            </a:r>
            <a:r>
              <a:rPr kumimoji="1" lang="en-US" altLang="zh-CN" dirty="0"/>
              <a:t>, P., and </a:t>
            </a:r>
            <a:r>
              <a:rPr kumimoji="1" lang="en-US" altLang="zh-CN" dirty="0" err="1"/>
              <a:t>Ciesielski</a:t>
            </a:r>
            <a:r>
              <a:rPr kumimoji="1" lang="en-US" altLang="zh-CN" dirty="0"/>
              <a:t>, M."LPSAT: a unified approach to RTL satisfiability." DATE, 2001.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[Fallah-DAC'1998] </a:t>
            </a:r>
            <a:r>
              <a:rPr kumimoji="1" lang="en-US" altLang="zh-CN" dirty="0" err="1"/>
              <a:t>Fallah</a:t>
            </a:r>
            <a:r>
              <a:rPr kumimoji="1" lang="en-US" altLang="zh-CN" dirty="0"/>
              <a:t>, F., </a:t>
            </a:r>
            <a:r>
              <a:rPr kumimoji="1" lang="en-US" altLang="zh-CN" dirty="0" err="1"/>
              <a:t>Devadas</a:t>
            </a:r>
            <a:r>
              <a:rPr kumimoji="1" lang="en-US" altLang="zh-CN" dirty="0"/>
              <a:t>, S., and </a:t>
            </a:r>
            <a:r>
              <a:rPr kumimoji="1" lang="en-US" altLang="zh-CN" dirty="0" err="1"/>
              <a:t>Keutzer</a:t>
            </a:r>
            <a:r>
              <a:rPr kumimoji="1" lang="en-US" altLang="zh-CN" dirty="0"/>
              <a:t>, K. "Functional vector generation for HDL models using linear programming and 3-satisfiability." DAC,1998</a:t>
            </a:r>
            <a:r>
              <a:rPr kumimoji="1" lang="en-US" altLang="zh-CN" dirty="0" smtClean="0"/>
              <a:t>.</a:t>
            </a:r>
            <a:endParaRPr kumimoji="1" lang="en-US" altLang="zh-CN" dirty="0"/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altLang="zh-CN" dirty="0" smtClean="0"/>
              <a:t>[Huan-TCAD’01] </a:t>
            </a:r>
            <a:r>
              <a:rPr lang="en-US" altLang="zh-CN" dirty="0" err="1" smtClean="0"/>
              <a:t>Huan</a:t>
            </a:r>
            <a:r>
              <a:rPr lang="en-US" altLang="zh-CN" dirty="0"/>
              <a:t>, C. Y., &amp; Cheng, K. T. (2001). Using word-level ATPG and modular arithmetic constraint-solving techniques for assertion property checking. </a:t>
            </a:r>
            <a:r>
              <a:rPr lang="en-US" altLang="zh-CN" dirty="0" smtClean="0"/>
              <a:t>Trans. on CAD, </a:t>
            </a:r>
            <a:r>
              <a:rPr lang="en-US" altLang="zh-CN" dirty="0"/>
              <a:t>20(3), 381-391.</a:t>
            </a:r>
            <a:endParaRPr kumimoji="1" lang="en-US" altLang="zh-C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Bibliography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Abstraction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9859" y="1306353"/>
            <a:ext cx="8749341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[Johannsen-CAV'01] </a:t>
            </a:r>
            <a:r>
              <a:rPr kumimoji="1" lang="en-US" altLang="zh-CN" dirty="0" err="1"/>
              <a:t>Johannsen</a:t>
            </a:r>
            <a:r>
              <a:rPr kumimoji="1" lang="en-US" altLang="zh-CN" dirty="0"/>
              <a:t>, P. "BOOSTER: Speeding up RTL property checking of digital designs by word-level abstraction." CAV, 2001.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[Jain-TCAD'08] "Word-level predicate-abstraction and refinement techniques for verifying RTL </a:t>
            </a:r>
            <a:r>
              <a:rPr kumimoji="1" lang="en-US" altLang="zh-CN" dirty="0" err="1"/>
              <a:t>verilog</a:t>
            </a:r>
            <a:r>
              <a:rPr kumimoji="1" lang="en-US" altLang="zh-CN" dirty="0"/>
              <a:t>." Trans. on CAD</a:t>
            </a:r>
            <a:r>
              <a:rPr kumimoji="1" lang="en-US" altLang="zh-CN" dirty="0" smtClean="0"/>
              <a:t>, 2008</a:t>
            </a:r>
            <a:r>
              <a:rPr kumimoji="1" lang="en-US" altLang="zh-CN" dirty="0"/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[Kroening-ICCAD'07] </a:t>
            </a:r>
            <a:r>
              <a:rPr kumimoji="1" lang="en-US" altLang="zh-CN" dirty="0" err="1"/>
              <a:t>Kroening</a:t>
            </a:r>
            <a:r>
              <a:rPr kumimoji="1" lang="en-US" altLang="zh-CN" dirty="0"/>
              <a:t>, D., and </a:t>
            </a:r>
            <a:r>
              <a:rPr kumimoji="1" lang="en-US" altLang="zh-CN" dirty="0" err="1"/>
              <a:t>Seshia</a:t>
            </a:r>
            <a:r>
              <a:rPr kumimoji="1" lang="en-US" altLang="zh-CN" dirty="0"/>
              <a:t>, S. A. "Formal verification at higher levels of abstraction." ICCAD, 2007.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[Andraus-DAC'04] </a:t>
            </a:r>
            <a:r>
              <a:rPr kumimoji="1" lang="en-US" altLang="zh-CN" dirty="0" err="1"/>
              <a:t>Andraus</a:t>
            </a:r>
            <a:r>
              <a:rPr kumimoji="1" lang="en-US" altLang="zh-CN" dirty="0"/>
              <a:t>, Z. S., and </a:t>
            </a:r>
            <a:r>
              <a:rPr kumimoji="1" lang="en-US" altLang="zh-CN" dirty="0" err="1"/>
              <a:t>Sakallah</a:t>
            </a:r>
            <a:r>
              <a:rPr kumimoji="1" lang="en-US" altLang="zh-CN" dirty="0"/>
              <a:t>, K. A. "Automatic abstraction and verification of </a:t>
            </a:r>
            <a:r>
              <a:rPr kumimoji="1" lang="en-US" altLang="zh-CN" dirty="0" err="1"/>
              <a:t>verilog</a:t>
            </a:r>
            <a:r>
              <a:rPr kumimoji="1" lang="en-US" altLang="zh-CN" dirty="0"/>
              <a:t> models." DAC</a:t>
            </a:r>
            <a:r>
              <a:rPr kumimoji="1" lang="en-US" altLang="zh-CN" dirty="0" smtClean="0"/>
              <a:t>, 2004</a:t>
            </a:r>
            <a:r>
              <a:rPr kumimoji="1" lang="en-US" altLang="zh-CN" dirty="0"/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[Brady-MEMOCODE'10] Brady, B., Bryant, R. E., </a:t>
            </a:r>
            <a:r>
              <a:rPr kumimoji="1" lang="en-US" altLang="zh-CN" dirty="0" err="1"/>
              <a:t>Seshia</a:t>
            </a:r>
            <a:r>
              <a:rPr kumimoji="1" lang="en-US" altLang="zh-CN" dirty="0"/>
              <a:t>, S., and </a:t>
            </a:r>
            <a:r>
              <a:rPr kumimoji="1" lang="en-US" altLang="zh-CN" dirty="0" err="1"/>
              <a:t>O'leary</a:t>
            </a:r>
            <a:r>
              <a:rPr kumimoji="1" lang="en-US" altLang="zh-CN" dirty="0"/>
              <a:t>, J. W. "ATLAS: automatic term-level abstraction of RTL designs." MEMOCODE, 2010.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[Andraus-ASPDAC'06] </a:t>
            </a:r>
            <a:r>
              <a:rPr kumimoji="1" lang="en-US" altLang="zh-CN" dirty="0" err="1"/>
              <a:t>Andraus</a:t>
            </a:r>
            <a:r>
              <a:rPr kumimoji="1" lang="en-US" altLang="zh-CN" dirty="0"/>
              <a:t>, Z. S., </a:t>
            </a:r>
            <a:r>
              <a:rPr kumimoji="1" lang="en-US" altLang="zh-CN" dirty="0" err="1"/>
              <a:t>Liffiton</a:t>
            </a:r>
            <a:r>
              <a:rPr kumimoji="1" lang="en-US" altLang="zh-CN" dirty="0"/>
              <a:t>, M. H., and </a:t>
            </a:r>
            <a:r>
              <a:rPr kumimoji="1" lang="en-US" altLang="zh-CN" dirty="0" err="1"/>
              <a:t>Sakallah</a:t>
            </a:r>
            <a:r>
              <a:rPr kumimoji="1" lang="en-US" altLang="zh-CN" dirty="0"/>
              <a:t>, K. A. "Refinement strategies for verification methods based on </a:t>
            </a:r>
            <a:r>
              <a:rPr kumimoji="1" lang="en-US" altLang="zh-CN" dirty="0" err="1"/>
              <a:t>datapath</a:t>
            </a:r>
            <a:r>
              <a:rPr kumimoji="1" lang="en-US" altLang="zh-CN" dirty="0"/>
              <a:t> abstraction." ASP-DAC, 2006.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Bibliography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Theorem </a:t>
            </a:r>
            <a:r>
              <a:rPr kumimoji="1" lang="en-US" altLang="zh-CN" dirty="0" err="1" smtClean="0"/>
              <a:t>Provers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9859" y="1284346"/>
            <a:ext cx="8749341" cy="5519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[Sawada-FMCAD'11] Sawada, J., </a:t>
            </a:r>
            <a:r>
              <a:rPr kumimoji="1" lang="en-US" altLang="zh-CN" dirty="0" err="1"/>
              <a:t>Sandon</a:t>
            </a:r>
            <a:r>
              <a:rPr kumimoji="1" lang="en-US" altLang="zh-CN" dirty="0"/>
              <a:t>, P., </a:t>
            </a:r>
            <a:r>
              <a:rPr kumimoji="1" lang="en-US" altLang="zh-CN" dirty="0" err="1"/>
              <a:t>Paruthi</a:t>
            </a:r>
            <a:r>
              <a:rPr kumimoji="1" lang="en-US" altLang="zh-CN" dirty="0"/>
              <a:t>, V., Baumgartner, J., Case, M., and </a:t>
            </a:r>
            <a:r>
              <a:rPr kumimoji="1" lang="en-US" altLang="zh-CN" dirty="0" err="1"/>
              <a:t>Mony</a:t>
            </a:r>
            <a:r>
              <a:rPr kumimoji="1" lang="en-US" altLang="zh-CN" dirty="0"/>
              <a:t>, H.  "Hybrid verification of a hardware modular reduction engine." FMCAD</a:t>
            </a:r>
            <a:r>
              <a:rPr kumimoji="1" lang="en-US" altLang="zh-CN" dirty="0" smtClean="0"/>
              <a:t>, 2011</a:t>
            </a:r>
            <a:r>
              <a:rPr kumimoji="1" lang="en-US" altLang="zh-CN" dirty="0"/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[Sawada-FMCAD'06] Sawada, J., and </a:t>
            </a:r>
            <a:r>
              <a:rPr kumimoji="1" lang="en-US" altLang="zh-CN" dirty="0" err="1"/>
              <a:t>Reeber</a:t>
            </a:r>
            <a:r>
              <a:rPr kumimoji="1" lang="en-US" altLang="zh-CN" dirty="0"/>
              <a:t>, E. ”ACL2SIX: A hint used to integrate a theorem </a:t>
            </a:r>
            <a:r>
              <a:rPr kumimoji="1" lang="en-US" altLang="zh-CN" dirty="0" err="1"/>
              <a:t>prover</a:t>
            </a:r>
            <a:r>
              <a:rPr kumimoji="1" lang="en-US" altLang="zh-CN" dirty="0"/>
              <a:t> and an automated verification tool." FMCAD, 2006.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[Russinoff-IMACS'05] </a:t>
            </a:r>
            <a:r>
              <a:rPr kumimoji="1" lang="en-US" altLang="zh-CN" dirty="0" err="1"/>
              <a:t>Russinoff</a:t>
            </a:r>
            <a:r>
              <a:rPr kumimoji="1" lang="en-US" altLang="zh-CN" dirty="0"/>
              <a:t>, D., Kaufmann, M., Smith, E., and </a:t>
            </a:r>
            <a:r>
              <a:rPr kumimoji="1" lang="en-US" altLang="zh-CN" dirty="0" err="1"/>
              <a:t>Sumners</a:t>
            </a:r>
            <a:r>
              <a:rPr kumimoji="1" lang="en-US" altLang="zh-CN" dirty="0"/>
              <a:t>, R. "Formal verification of floating-point RTL at AMD using the ACL2 theorem </a:t>
            </a:r>
            <a:r>
              <a:rPr kumimoji="1" lang="en-US" altLang="zh-CN" dirty="0" err="1"/>
              <a:t>prover</a:t>
            </a:r>
            <a:r>
              <a:rPr kumimoji="1" lang="en-US" altLang="zh-CN" dirty="0"/>
              <a:t>." IMACS, 2005.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[Harrison-2006] Harrison, J. "Floating-point verification using theorem proving." Formal Methods for Hardware Verification, 2006. 211-242.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[Brock-FMCAD'1996] Brock, B., Kaufmann, M., and Moore, J. S. “ACL2 theorems about commercial microprocessors." FMCAD</a:t>
            </a:r>
            <a:r>
              <a:rPr kumimoji="1" lang="en-US" altLang="zh-CN" dirty="0" smtClean="0"/>
              <a:t>, 1996</a:t>
            </a:r>
            <a:r>
              <a:rPr kumimoji="1" lang="en-US" altLang="zh-CN" dirty="0"/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[Hartmanis-2006] </a:t>
            </a:r>
            <a:r>
              <a:rPr kumimoji="1" lang="en-US" altLang="zh-CN" dirty="0" err="1"/>
              <a:t>Hartmanis</a:t>
            </a:r>
            <a:r>
              <a:rPr kumimoji="1" lang="en-US" altLang="zh-CN" dirty="0"/>
              <a:t>, A. C. D. H. J., </a:t>
            </a:r>
            <a:r>
              <a:rPr kumimoji="1" lang="en-US" altLang="zh-CN" dirty="0" err="1"/>
              <a:t>Henzinger</a:t>
            </a:r>
            <a:r>
              <a:rPr kumimoji="1" lang="en-US" altLang="zh-CN" dirty="0"/>
              <a:t>, T., Leighton, J. H. N. J. T., and </a:t>
            </a:r>
            <a:r>
              <a:rPr kumimoji="1" lang="en-US" altLang="zh-CN" dirty="0" err="1"/>
              <a:t>Nivat</a:t>
            </a:r>
            <a:r>
              <a:rPr kumimoji="1" lang="en-US" altLang="zh-CN" dirty="0"/>
              <a:t>, M.  "Texts in Theoretical Computer Science An EATCS Series." (2006). Springer</a:t>
            </a:r>
            <a:r>
              <a:rPr kumimoji="1" lang="en-US" altLang="zh-CN" dirty="0" smtClean="0"/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[Vasudevan-TCAD’07] </a:t>
            </a:r>
            <a:r>
              <a:rPr kumimoji="1" lang="en-US" altLang="zh-CN" dirty="0" err="1" smtClean="0"/>
              <a:t>Vasudevan</a:t>
            </a:r>
            <a:r>
              <a:rPr kumimoji="1" lang="en-US" altLang="zh-CN" dirty="0"/>
              <a:t>, S., </a:t>
            </a:r>
            <a:r>
              <a:rPr kumimoji="1" lang="en-US" altLang="zh-CN" dirty="0" err="1"/>
              <a:t>Viswanath</a:t>
            </a:r>
            <a:r>
              <a:rPr kumimoji="1" lang="en-US" altLang="zh-CN" dirty="0"/>
              <a:t>, V., </a:t>
            </a:r>
            <a:r>
              <a:rPr kumimoji="1" lang="en-US" altLang="zh-CN" dirty="0" err="1"/>
              <a:t>Sumners</a:t>
            </a:r>
            <a:r>
              <a:rPr kumimoji="1" lang="en-US" altLang="zh-CN" dirty="0"/>
              <a:t>, R. W., &amp; Abraham, J</a:t>
            </a:r>
            <a:r>
              <a:rPr kumimoji="1" lang="en-US" altLang="zh-CN" dirty="0" smtClean="0"/>
              <a:t>. </a:t>
            </a:r>
            <a:r>
              <a:rPr kumimoji="1" lang="en-US" altLang="zh-CN" dirty="0"/>
              <a:t>Automatic verification of arithmetic circuits in RTL using stepwise refinement of term rewriting systems. </a:t>
            </a:r>
            <a:r>
              <a:rPr kumimoji="1" lang="en-US" altLang="zh-CN" dirty="0" smtClean="0"/>
              <a:t>Trans on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CAD. 56</a:t>
            </a:r>
            <a:r>
              <a:rPr kumimoji="1" lang="en-US" altLang="zh-CN" dirty="0"/>
              <a:t>(10), 1401-1414</a:t>
            </a:r>
            <a:r>
              <a:rPr kumimoji="1" lang="en-US" altLang="zh-CN" dirty="0" smtClean="0"/>
              <a:t>.</a:t>
            </a:r>
            <a:r>
              <a:rPr kumimoji="1" lang="en-US" altLang="zh-CN" dirty="0"/>
              <a:t>	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altLang="zh-CN" dirty="0" smtClean="0"/>
              <a:t>[Kapur-FMSD’1998] </a:t>
            </a:r>
            <a:r>
              <a:rPr lang="en-US" altLang="zh-CN" dirty="0" err="1" smtClean="0"/>
              <a:t>Kapur</a:t>
            </a:r>
            <a:r>
              <a:rPr lang="en-US" altLang="zh-CN" dirty="0"/>
              <a:t>, D., &amp; </a:t>
            </a:r>
            <a:r>
              <a:rPr lang="en-US" altLang="zh-CN" dirty="0" err="1"/>
              <a:t>Subramaniam</a:t>
            </a:r>
            <a:r>
              <a:rPr lang="en-US" altLang="zh-CN" dirty="0"/>
              <a:t>, M. (1998). Mechanical verification of adder circuits using rewrite rule laboratory. </a:t>
            </a:r>
            <a:r>
              <a:rPr lang="en-US" altLang="zh-CN" i="1" dirty="0"/>
              <a:t>Formal Methods in System Design</a:t>
            </a:r>
            <a:r>
              <a:rPr lang="en-US" altLang="zh-CN" dirty="0"/>
              <a:t>, </a:t>
            </a:r>
            <a:r>
              <a:rPr lang="en-US" altLang="zh-CN" i="1" dirty="0"/>
              <a:t>13</a:t>
            </a:r>
            <a:r>
              <a:rPr lang="en-US" altLang="zh-CN" dirty="0"/>
              <a:t>(2), 127-158.</a:t>
            </a:r>
            <a:endParaRPr kumimoji="1" lang="en-US" altLang="zh-C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Bibliography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Industry, floating-point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9859" y="1284346"/>
            <a:ext cx="874934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[Aharoni-ARITH'05] </a:t>
            </a:r>
            <a:r>
              <a:rPr kumimoji="1" lang="en-US" altLang="zh-CN" dirty="0" err="1"/>
              <a:t>Aharoni</a:t>
            </a:r>
            <a:r>
              <a:rPr kumimoji="1" lang="en-US" altLang="zh-CN" dirty="0"/>
              <a:t>, M., </a:t>
            </a:r>
            <a:r>
              <a:rPr kumimoji="1" lang="en-US" altLang="zh-CN" dirty="0" err="1"/>
              <a:t>Asaf</a:t>
            </a:r>
            <a:r>
              <a:rPr kumimoji="1" lang="en-US" altLang="zh-CN" dirty="0"/>
              <a:t>, S., </a:t>
            </a:r>
            <a:r>
              <a:rPr kumimoji="1" lang="en-US" altLang="zh-CN" dirty="0" err="1"/>
              <a:t>Maharik</a:t>
            </a:r>
            <a:r>
              <a:rPr kumimoji="1" lang="en-US" altLang="zh-CN" dirty="0"/>
              <a:t>, R., </a:t>
            </a:r>
            <a:r>
              <a:rPr kumimoji="1" lang="en-US" altLang="zh-CN" dirty="0" err="1"/>
              <a:t>Nehama</a:t>
            </a:r>
            <a:r>
              <a:rPr kumimoji="1" lang="en-US" altLang="zh-CN" dirty="0"/>
              <a:t>, I., </a:t>
            </a:r>
            <a:r>
              <a:rPr kumimoji="1" lang="en-US" altLang="zh-CN" dirty="0" err="1"/>
              <a:t>Nikulshin</a:t>
            </a:r>
            <a:r>
              <a:rPr kumimoji="1" lang="en-US" altLang="zh-CN" dirty="0"/>
              <a:t>, I., and </a:t>
            </a:r>
            <a:r>
              <a:rPr kumimoji="1" lang="en-US" altLang="zh-CN" dirty="0" err="1"/>
              <a:t>Ziv</a:t>
            </a:r>
            <a:r>
              <a:rPr kumimoji="1" lang="en-US" altLang="zh-CN" dirty="0"/>
              <a:t>, A. "Solving constraints on the invisible bits of the intermediate result for floating-point verification." Computer Arithmetic, 2005.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[Jacobi-DATE'05] Jacobi, C., Weber, K., </a:t>
            </a:r>
            <a:r>
              <a:rPr kumimoji="1" lang="en-US" altLang="zh-CN" dirty="0" err="1"/>
              <a:t>Paruthi</a:t>
            </a:r>
            <a:r>
              <a:rPr kumimoji="1" lang="en-US" altLang="zh-CN" dirty="0"/>
              <a:t>, V., and Baumgartner, J. “Automatic formal verification of fused-multiply-add FPUs." DATE, 2005.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[Krautz-DAC'14] </a:t>
            </a:r>
            <a:r>
              <a:rPr kumimoji="1" lang="en-US" altLang="zh-CN" dirty="0" err="1"/>
              <a:t>Krautz</a:t>
            </a:r>
            <a:r>
              <a:rPr kumimoji="1" lang="en-US" altLang="zh-CN" dirty="0"/>
              <a:t>, U., </a:t>
            </a:r>
            <a:r>
              <a:rPr kumimoji="1" lang="en-US" altLang="zh-CN" dirty="0" err="1"/>
              <a:t>Paruthi</a:t>
            </a:r>
            <a:r>
              <a:rPr kumimoji="1" lang="en-US" altLang="zh-CN" dirty="0"/>
              <a:t>, V., </a:t>
            </a:r>
            <a:r>
              <a:rPr kumimoji="1" lang="en-US" altLang="zh-CN" dirty="0" err="1"/>
              <a:t>Arunagiri</a:t>
            </a:r>
            <a:r>
              <a:rPr kumimoji="1" lang="en-US" altLang="zh-CN" dirty="0"/>
              <a:t>, A., Kumar, S., </a:t>
            </a:r>
            <a:r>
              <a:rPr kumimoji="1" lang="en-US" altLang="zh-CN" dirty="0" err="1"/>
              <a:t>Pujar</a:t>
            </a:r>
            <a:r>
              <a:rPr kumimoji="1" lang="en-US" altLang="zh-CN" dirty="0"/>
              <a:t>, S., and </a:t>
            </a:r>
            <a:r>
              <a:rPr kumimoji="1" lang="en-US" altLang="zh-CN" dirty="0" err="1"/>
              <a:t>Babinsky</a:t>
            </a:r>
            <a:r>
              <a:rPr kumimoji="1" lang="en-US" altLang="zh-CN" dirty="0"/>
              <a:t>, T. "Automatic Verification of Floating Point Units." DAC, 2014.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[Guralnik-TC'11] </a:t>
            </a:r>
            <a:r>
              <a:rPr kumimoji="1" lang="en-US" altLang="zh-CN" dirty="0" err="1"/>
              <a:t>Guralnik</a:t>
            </a:r>
            <a:r>
              <a:rPr kumimoji="1" lang="en-US" altLang="zh-CN" dirty="0"/>
              <a:t>, E., </a:t>
            </a:r>
            <a:r>
              <a:rPr kumimoji="1" lang="en-US" altLang="zh-CN" dirty="0" err="1"/>
              <a:t>Aharoni</a:t>
            </a:r>
            <a:r>
              <a:rPr kumimoji="1" lang="en-US" altLang="zh-CN" dirty="0"/>
              <a:t>, M., Birnbaum, A. J., and </a:t>
            </a:r>
            <a:r>
              <a:rPr kumimoji="1" lang="en-US" altLang="zh-CN" dirty="0" err="1"/>
              <a:t>Koyfman</a:t>
            </a:r>
            <a:r>
              <a:rPr kumimoji="1" lang="en-US" altLang="zh-CN" dirty="0"/>
              <a:t>, A. "Simulation-based verification of floating-point division." Trans. </a:t>
            </a:r>
            <a:r>
              <a:rPr kumimoji="1" lang="en-US" altLang="zh-CN" dirty="0" smtClean="0"/>
              <a:t>on Computers, </a:t>
            </a:r>
            <a:r>
              <a:rPr kumimoji="1" lang="en-US" altLang="zh-CN" dirty="0"/>
              <a:t>2011.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Bibliography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ABC, Simulation graph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9859" y="1284346"/>
            <a:ext cx="8749341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[Brayton-CAV'10] </a:t>
            </a:r>
            <a:r>
              <a:rPr kumimoji="1" lang="en-US" altLang="zh-CN" dirty="0" err="1"/>
              <a:t>Brayton</a:t>
            </a:r>
            <a:r>
              <a:rPr kumimoji="1" lang="en-US" altLang="zh-CN" dirty="0"/>
              <a:t>, R., and </a:t>
            </a:r>
            <a:r>
              <a:rPr kumimoji="1" lang="en-US" altLang="zh-CN" dirty="0" err="1"/>
              <a:t>Mishchenko</a:t>
            </a:r>
            <a:r>
              <a:rPr kumimoji="1" lang="en-US" altLang="zh-CN" dirty="0"/>
              <a:t>, A. "ABC: An academic industrial-strength verification tool." CAV, 2010.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[Mishchenko-2010]. </a:t>
            </a:r>
            <a:r>
              <a:rPr kumimoji="1" lang="en-US" altLang="zh-CN" dirty="0" err="1"/>
              <a:t>Mishchenko</a:t>
            </a:r>
            <a:r>
              <a:rPr kumimoji="1" lang="en-US" altLang="zh-CN" dirty="0"/>
              <a:t>, A. "ABC: A system for sequential synthesis and verification." URL http://www. </a:t>
            </a:r>
            <a:r>
              <a:rPr kumimoji="1" lang="en-US" altLang="zh-CN" dirty="0" err="1"/>
              <a:t>eecs</a:t>
            </a:r>
            <a:r>
              <a:rPr kumimoji="1" lang="en-US" altLang="zh-CN" dirty="0"/>
              <a:t>. </a:t>
            </a:r>
            <a:r>
              <a:rPr kumimoji="1" lang="en-US" altLang="zh-CN" dirty="0" err="1"/>
              <a:t>berkeley.edu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alanmi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abc</a:t>
            </a:r>
            <a:endParaRPr kumimoji="1" lang="en-US" altLang="zh-CN" dirty="0"/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[Soeken-FMCAD'15] </a:t>
            </a:r>
            <a:r>
              <a:rPr kumimoji="1" lang="en-US" altLang="zh-CN" dirty="0" err="1"/>
              <a:t>Soeken</a:t>
            </a:r>
            <a:r>
              <a:rPr kumimoji="1" lang="en-US" altLang="zh-CN" dirty="0"/>
              <a:t>, M., </a:t>
            </a:r>
            <a:r>
              <a:rPr kumimoji="1" lang="en-US" altLang="zh-CN" dirty="0" err="1"/>
              <a:t>Sterin</a:t>
            </a:r>
            <a:r>
              <a:rPr kumimoji="1" lang="en-US" altLang="zh-CN" dirty="0"/>
              <a:t>, B., </a:t>
            </a:r>
            <a:r>
              <a:rPr kumimoji="1" lang="en-US" altLang="zh-CN" dirty="0" err="1"/>
              <a:t>Drechsler</a:t>
            </a:r>
            <a:r>
              <a:rPr kumimoji="1" lang="en-US" altLang="zh-CN" dirty="0"/>
              <a:t>, R., and </a:t>
            </a:r>
            <a:r>
              <a:rPr kumimoji="1" lang="en-US" altLang="zh-CN" dirty="0" err="1"/>
              <a:t>Brayton</a:t>
            </a:r>
            <a:r>
              <a:rPr kumimoji="1" lang="en-US" altLang="zh-CN" dirty="0"/>
              <a:t>, R. "Simulation Graphs for Reverse Engineering." FMCAD, 2015.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Bibliography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Canonical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altLang="en-US" sz="2400" dirty="0">
                <a:latin typeface="Arial" charset="0"/>
              </a:rPr>
              <a:t>Boolean Representations </a:t>
            </a:r>
            <a:r>
              <a:rPr lang="en-US" altLang="en-US" sz="2400" i="1" dirty="0" smtClean="0">
                <a:latin typeface="Arial" charset="0"/>
              </a:rPr>
              <a:t>(</a:t>
            </a:r>
            <a:r>
              <a:rPr lang="en-US" altLang="en-US" sz="2400" i="1" dirty="0">
                <a:latin typeface="Times New Roman" pitchFamily="18" charset="0"/>
              </a:rPr>
              <a:t>f: B </a:t>
            </a:r>
            <a:r>
              <a:rPr lang="en-US" altLang="en-US" sz="2400" i="1" dirty="0">
                <a:latin typeface="Times New Roman" pitchFamily="18" charset="0"/>
                <a:cs typeface="Arial" charset="0"/>
              </a:rPr>
              <a:t>→ B</a:t>
            </a:r>
            <a:r>
              <a:rPr lang="en-US" altLang="en-US" sz="2400" dirty="0" smtClean="0">
                <a:latin typeface="Arial" charset="0"/>
              </a:rPr>
              <a:t>)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</a:pPr>
            <a:r>
              <a:rPr lang="en-US" altLang="en-US" sz="2000" dirty="0" smtClean="0">
                <a:latin typeface="Arial" charset="0"/>
              </a:rPr>
              <a:t> </a:t>
            </a:r>
            <a:r>
              <a:rPr lang="en-US" altLang="en-US" sz="2100" dirty="0">
                <a:latin typeface="Arial" charset="0"/>
              </a:rPr>
              <a:t>BDDs, ZBDDs, etc.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altLang="en-US" sz="2400" dirty="0" smtClean="0">
                <a:latin typeface="Arial" charset="0"/>
              </a:rPr>
              <a:t>Moment </a:t>
            </a:r>
            <a:r>
              <a:rPr lang="en-US" altLang="en-US" sz="2400" dirty="0">
                <a:latin typeface="Arial" charset="0"/>
              </a:rPr>
              <a:t>Diagrams (</a:t>
            </a:r>
            <a:r>
              <a:rPr lang="en-US" altLang="en-US" sz="2400" i="1" dirty="0">
                <a:latin typeface="Times New Roman" pitchFamily="18" charset="0"/>
              </a:rPr>
              <a:t>f: B </a:t>
            </a:r>
            <a:r>
              <a:rPr lang="en-US" altLang="en-US" sz="2400" i="1" dirty="0">
                <a:latin typeface="Times New Roman" pitchFamily="18" charset="0"/>
                <a:cs typeface="Arial" charset="0"/>
              </a:rPr>
              <a:t>→ Z</a:t>
            </a:r>
            <a:r>
              <a:rPr lang="en-US" altLang="en-US" sz="2400" dirty="0" smtClean="0">
                <a:latin typeface="Arial" charset="0"/>
              </a:rPr>
              <a:t>) 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</a:pPr>
            <a:r>
              <a:rPr lang="en-US" altLang="en-US" sz="2100" dirty="0">
                <a:latin typeface="Arial" charset="0"/>
              </a:rPr>
              <a:t>BMDs, K*BMDs, </a:t>
            </a:r>
            <a:r>
              <a:rPr lang="en-US" altLang="en-US" sz="2100" dirty="0" smtClean="0">
                <a:latin typeface="Arial" charset="0"/>
              </a:rPr>
              <a:t>etc.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</a:pPr>
            <a:r>
              <a:rPr lang="en-US" altLang="en-US" sz="2400" dirty="0" smtClean="0">
                <a:latin typeface="Arial" charset="0"/>
              </a:rPr>
              <a:t>Canonical </a:t>
            </a:r>
            <a:r>
              <a:rPr lang="en-US" altLang="en-US" sz="2400" dirty="0">
                <a:latin typeface="Arial" charset="0"/>
              </a:rPr>
              <a:t>DAGs for Polynomials (</a:t>
            </a:r>
            <a:r>
              <a:rPr lang="en-US" altLang="en-US" sz="2400" i="1" dirty="0">
                <a:latin typeface="Times New Roman" pitchFamily="18" charset="0"/>
              </a:rPr>
              <a:t>f: Z </a:t>
            </a:r>
            <a:r>
              <a:rPr lang="en-US" altLang="en-US" sz="2400" i="1" dirty="0">
                <a:latin typeface="Times New Roman" pitchFamily="18" charset="0"/>
                <a:cs typeface="Arial" charset="0"/>
              </a:rPr>
              <a:t>→ Z</a:t>
            </a:r>
            <a:r>
              <a:rPr lang="en-US" altLang="en-US" sz="2400" dirty="0">
                <a:latin typeface="Arial" charset="0"/>
              </a:rPr>
              <a:t>)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</a:pPr>
            <a:r>
              <a:rPr lang="en-US" altLang="en-US" sz="2100" dirty="0">
                <a:latin typeface="Arial" charset="0"/>
              </a:rPr>
              <a:t>Taylor Expansion Diagrams (</a:t>
            </a:r>
            <a:r>
              <a:rPr lang="en-US" altLang="en-US" sz="2100" dirty="0" smtClean="0">
                <a:latin typeface="Arial" charset="0"/>
              </a:rPr>
              <a:t>TEDs)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</a:pPr>
            <a:r>
              <a:rPr lang="en-US" altLang="en-US" sz="2100" dirty="0" smtClean="0">
                <a:latin typeface="Arial" charset="0"/>
              </a:rPr>
              <a:t>Horner Decision Diagrams  (HDDs)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altLang="en-US" sz="2400" dirty="0" smtClean="0">
                <a:latin typeface="Arial" charset="0"/>
              </a:rPr>
              <a:t>Arithmetic verification needs representation </a:t>
            </a:r>
            <a:r>
              <a:rPr lang="en-US" altLang="en-US" sz="2400" dirty="0">
                <a:latin typeface="Arial" charset="0"/>
              </a:rPr>
              <a:t>for </a:t>
            </a:r>
            <a:r>
              <a:rPr lang="en-US" altLang="en-US" sz="2400" i="1" dirty="0">
                <a:latin typeface="Times New Roman" pitchFamily="18" charset="0"/>
              </a:rPr>
              <a:t>f: Z</a:t>
            </a:r>
            <a:r>
              <a:rPr lang="en-US" altLang="en-US" sz="2400" i="1" baseline="-25000" dirty="0">
                <a:latin typeface="Times New Roman" pitchFamily="18" charset="0"/>
              </a:rPr>
              <a:t>2</a:t>
            </a:r>
            <a:r>
              <a:rPr lang="en-US" altLang="en-US" sz="1400" i="1" dirty="0">
                <a:latin typeface="Times New Roman" pitchFamily="18" charset="0"/>
              </a:rPr>
              <a:t>m</a:t>
            </a:r>
            <a:r>
              <a:rPr lang="en-US" altLang="en-US" sz="2400" i="1" dirty="0">
                <a:latin typeface="Times New Roman" pitchFamily="18" charset="0"/>
              </a:rPr>
              <a:t> </a:t>
            </a:r>
            <a:r>
              <a:rPr lang="en-US" altLang="en-US" sz="2400" i="1" dirty="0">
                <a:latin typeface="Times New Roman" pitchFamily="18" charset="0"/>
                <a:cs typeface="Arial" charset="0"/>
              </a:rPr>
              <a:t>→ </a:t>
            </a:r>
            <a:r>
              <a:rPr lang="en-US" altLang="en-US" sz="2400" i="1" dirty="0" smtClean="0">
                <a:latin typeface="Times New Roman" pitchFamily="18" charset="0"/>
                <a:cs typeface="Arial" charset="0"/>
              </a:rPr>
              <a:t>Z</a:t>
            </a:r>
            <a:r>
              <a:rPr lang="en-US" altLang="en-US" sz="2400" i="1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z="1400" i="1" dirty="0" smtClean="0">
                <a:latin typeface="Times New Roman" pitchFamily="18" charset="0"/>
                <a:cs typeface="Arial" charset="0"/>
              </a:rPr>
              <a:t>m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</a:pPr>
            <a:r>
              <a:rPr lang="en-US" altLang="en-US" sz="2100" dirty="0" smtClean="0">
                <a:latin typeface="Arial" charset="0"/>
              </a:rPr>
              <a:t>Modular </a:t>
            </a:r>
            <a:r>
              <a:rPr lang="en-US" altLang="en-US" sz="2100" dirty="0">
                <a:latin typeface="Arial" charset="0"/>
              </a:rPr>
              <a:t>arithmetic</a:t>
            </a:r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609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ICCD 2015 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2766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Arithmetic Verification - Tutorial 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05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969CD-7246-41F0-B554-CD5FD022FE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Canonical </a:t>
            </a:r>
            <a:r>
              <a:rPr kumimoji="1" lang="en-US" altLang="zh-CN" dirty="0"/>
              <a:t>D</a:t>
            </a:r>
            <a:r>
              <a:rPr kumimoji="1" lang="en-US" altLang="zh-CN" dirty="0" smtClean="0"/>
              <a:t>iagrams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9859" y="1284346"/>
            <a:ext cx="8749341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[Bryant-TC'1986] Bryant, R. E. "Graph-based algorithms for </a:t>
            </a:r>
            <a:r>
              <a:rPr kumimoji="1" lang="en-US" altLang="zh-CN" dirty="0" err="1"/>
              <a:t>boolean</a:t>
            </a:r>
            <a:r>
              <a:rPr kumimoji="1" lang="en-US" altLang="zh-CN" dirty="0"/>
              <a:t> function manipulation." TC, 100.8 (1986): 677-691.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[Bryant-DAC'1995] Bryant, R. E., and Chen, Y. A. "Verification of arithmetic circuits with binary moment diagrams." DAC, 1995.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[Chen-ICCAD'1997] Chen, Y. A., and Bryant, R. E.  "PHDD: An efficient graph representation for floating point circuit verification." ICCAD, 1997.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[Drechsler-ISMVL'1997]. </a:t>
            </a:r>
            <a:r>
              <a:rPr kumimoji="1" lang="en-US" altLang="zh-CN" dirty="0" err="1"/>
              <a:t>Drechsler</a:t>
            </a:r>
            <a:r>
              <a:rPr kumimoji="1" lang="en-US" altLang="zh-CN" dirty="0"/>
              <a:t>, R., </a:t>
            </a:r>
            <a:r>
              <a:rPr kumimoji="1" lang="en-US" altLang="zh-CN" dirty="0" err="1"/>
              <a:t>Keim</a:t>
            </a:r>
            <a:r>
              <a:rPr kumimoji="1" lang="en-US" altLang="zh-CN" dirty="0"/>
              <a:t>, M., and Becker, B. "Sympathy-MV: Fast Exact Minimization of Fixed Polarity Multi-Valued Linear Expressions." ISMVL, 1997.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</a:t>
            </a:r>
            <a:r>
              <a:rPr kumimoji="1" lang="en-US" altLang="zh-CN" dirty="0"/>
              <a:t>Ciesielski-TCAD'06] </a:t>
            </a:r>
            <a:r>
              <a:rPr kumimoji="1" lang="en-US" altLang="zh-CN" dirty="0" err="1"/>
              <a:t>Ciesielski</a:t>
            </a:r>
            <a:r>
              <a:rPr kumimoji="1" lang="en-US" altLang="zh-CN" dirty="0"/>
              <a:t>, M., </a:t>
            </a:r>
            <a:r>
              <a:rPr kumimoji="1" lang="en-US" altLang="zh-CN" dirty="0" err="1"/>
              <a:t>Kalla</a:t>
            </a:r>
            <a:r>
              <a:rPr kumimoji="1" lang="en-US" altLang="zh-CN" dirty="0"/>
              <a:t>, P., and </a:t>
            </a:r>
            <a:r>
              <a:rPr kumimoji="1" lang="en-US" altLang="zh-CN" dirty="0" err="1"/>
              <a:t>Askar</a:t>
            </a:r>
            <a:r>
              <a:rPr kumimoji="1" lang="en-US" altLang="zh-CN" dirty="0"/>
              <a:t>, S. "Taylor expansion diagrams: A canonical representation for verification of data flow designs." </a:t>
            </a:r>
            <a:r>
              <a:rPr kumimoji="1" lang="en-US" altLang="zh-CN" dirty="0" smtClean="0"/>
              <a:t>Trans on Computers, </a:t>
            </a:r>
            <a:r>
              <a:rPr kumimoji="1" lang="en-US" altLang="zh-CN" dirty="0"/>
              <a:t>55.9 (2006): 1188-1201</a:t>
            </a:r>
            <a:r>
              <a:rPr kumimoji="1" lang="en-US" altLang="zh-CN" dirty="0" smtClean="0"/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</a:t>
            </a:r>
            <a:r>
              <a:rPr kumimoji="1" lang="en-US" altLang="zh-CN" dirty="0" err="1"/>
              <a:t>Ciesielski</a:t>
            </a:r>
            <a:r>
              <a:rPr kumimoji="1" lang="en-US" altLang="zh-CN" dirty="0" smtClean="0"/>
              <a:t>] </a:t>
            </a:r>
            <a:r>
              <a:rPr kumimoji="1" lang="en-US" altLang="zh-CN" dirty="0" err="1" smtClean="0"/>
              <a:t>Ciesielski</a:t>
            </a:r>
            <a:r>
              <a:rPr kumimoji="1" lang="en-US" altLang="zh-CN" dirty="0"/>
              <a:t>, M., Gomez-Prado, D., </a:t>
            </a:r>
            <a:r>
              <a:rPr kumimoji="1" lang="en-US" altLang="zh-CN" dirty="0" err="1"/>
              <a:t>Ren</a:t>
            </a:r>
            <a:r>
              <a:rPr kumimoji="1" lang="en-US" altLang="zh-CN" dirty="0"/>
              <a:t>, Q., </a:t>
            </a:r>
            <a:r>
              <a:rPr kumimoji="1" lang="en-US" altLang="zh-CN" dirty="0" err="1"/>
              <a:t>Guillot</a:t>
            </a:r>
            <a:r>
              <a:rPr kumimoji="1" lang="en-US" altLang="zh-CN" dirty="0"/>
              <a:t>, J., &amp; </a:t>
            </a:r>
            <a:r>
              <a:rPr kumimoji="1" lang="en-US" altLang="zh-CN" dirty="0" err="1"/>
              <a:t>Boutillon</a:t>
            </a:r>
            <a:r>
              <a:rPr kumimoji="1" lang="en-US" altLang="zh-CN" dirty="0"/>
              <a:t>, </a:t>
            </a:r>
            <a:r>
              <a:rPr kumimoji="1" lang="en-US" altLang="zh-CN" dirty="0" smtClean="0"/>
              <a:t>E. “Optimization </a:t>
            </a:r>
            <a:r>
              <a:rPr kumimoji="1" lang="en-US" altLang="zh-CN" dirty="0"/>
              <a:t>of data-flow computations using canonical TED </a:t>
            </a:r>
            <a:r>
              <a:rPr kumimoji="1" lang="en-US" altLang="zh-CN" dirty="0" smtClean="0"/>
              <a:t>representation”. Trans on CAD.</a:t>
            </a:r>
            <a:r>
              <a:rPr kumimoji="1" lang="is-IS" altLang="zh-CN" dirty="0"/>
              <a:t> 28(9), 1321-</a:t>
            </a:r>
            <a:r>
              <a:rPr kumimoji="1" lang="is-IS" altLang="zh-CN" dirty="0" smtClean="0"/>
              <a:t>1333. 2009</a:t>
            </a:r>
            <a:endParaRPr lang="en-US" altLang="zh-C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Bibliography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770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SAT/SMT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9859" y="1284346"/>
            <a:ext cx="8749341" cy="486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[Zhang-ICCAD'01] Zhang, L., Madigan, C. F., </a:t>
            </a:r>
            <a:r>
              <a:rPr kumimoji="1" lang="en-US" altLang="zh-CN" dirty="0" err="1"/>
              <a:t>Moskewicz</a:t>
            </a:r>
            <a:r>
              <a:rPr kumimoji="1" lang="en-US" altLang="zh-CN" dirty="0"/>
              <a:t>, M. H., and Malik, S. "Efficient conflict driven learning in a </a:t>
            </a:r>
            <a:r>
              <a:rPr kumimoji="1" lang="en-US" altLang="zh-CN" dirty="0" err="1"/>
              <a:t>boolean</a:t>
            </a:r>
            <a:r>
              <a:rPr kumimoji="1" lang="en-US" altLang="zh-CN" dirty="0"/>
              <a:t> satisfiability solver." ICCAD, 2001.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[Biere-2009] </a:t>
            </a:r>
            <a:r>
              <a:rPr kumimoji="1" lang="en-US" altLang="zh-CN" dirty="0" err="1"/>
              <a:t>Biere</a:t>
            </a:r>
            <a:r>
              <a:rPr kumimoji="1" lang="en-US" altLang="zh-CN" dirty="0"/>
              <a:t>, A., </a:t>
            </a:r>
            <a:r>
              <a:rPr kumimoji="1" lang="en-US" altLang="zh-CN" dirty="0" err="1"/>
              <a:t>Heule</a:t>
            </a:r>
            <a:r>
              <a:rPr kumimoji="1" lang="en-US" altLang="zh-CN" dirty="0"/>
              <a:t>, M., and van </a:t>
            </a:r>
            <a:r>
              <a:rPr kumimoji="1" lang="en-US" altLang="zh-CN" dirty="0" err="1"/>
              <a:t>Maaren</a:t>
            </a:r>
            <a:r>
              <a:rPr kumimoji="1" lang="en-US" altLang="zh-CN" dirty="0"/>
              <a:t>, H. “Handbook of satisfiability.” Vol. 185, 2009.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[Aloul-IWLS'02] </a:t>
            </a:r>
            <a:r>
              <a:rPr kumimoji="1" lang="en-US" altLang="zh-CN" dirty="0" err="1"/>
              <a:t>Aloul</a:t>
            </a:r>
            <a:r>
              <a:rPr kumimoji="1" lang="en-US" altLang="zh-CN" dirty="0"/>
              <a:t>, F. A., </a:t>
            </a:r>
            <a:r>
              <a:rPr kumimoji="1" lang="en-US" altLang="zh-CN" dirty="0" err="1"/>
              <a:t>Mneimneh</a:t>
            </a:r>
            <a:r>
              <a:rPr kumimoji="1" lang="en-US" altLang="zh-CN" dirty="0"/>
              <a:t>, M. N., and </a:t>
            </a:r>
            <a:r>
              <a:rPr kumimoji="1" lang="en-US" altLang="zh-CN" dirty="0" err="1"/>
              <a:t>Sakallah</a:t>
            </a:r>
            <a:r>
              <a:rPr kumimoji="1" lang="en-US" altLang="zh-CN" dirty="0"/>
              <a:t>, K. A.  "ZBDD-Based Backtrack Search SAT Solver." IWLS. 2002.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[Alizadeh-TCAD'10] </a:t>
            </a:r>
            <a:r>
              <a:rPr kumimoji="1" lang="en-US" altLang="zh-CN" dirty="0" err="1"/>
              <a:t>Alizadeh</a:t>
            </a:r>
            <a:r>
              <a:rPr kumimoji="1" lang="en-US" altLang="zh-CN" dirty="0"/>
              <a:t>, B., and Fujita, M. "Modular </a:t>
            </a:r>
            <a:r>
              <a:rPr kumimoji="1" lang="en-US" altLang="zh-CN" dirty="0" err="1"/>
              <a:t>datapath</a:t>
            </a:r>
            <a:r>
              <a:rPr kumimoji="1" lang="en-US" altLang="zh-CN" dirty="0"/>
              <a:t> optimization and verification based on modular-HED</a:t>
            </a:r>
            <a:r>
              <a:rPr kumimoji="1" lang="en-US" altLang="zh-CN" dirty="0" smtClean="0"/>
              <a:t>.</a:t>
            </a:r>
            <a:r>
              <a:rPr kumimoji="1" lang="en-US" altLang="zh-CN" dirty="0"/>
              <a:t>" Trans. on </a:t>
            </a:r>
            <a:r>
              <a:rPr kumimoji="1" lang="en-US" altLang="zh-CN" dirty="0" smtClean="0"/>
              <a:t>CAD, </a:t>
            </a:r>
            <a:r>
              <a:rPr kumimoji="1" lang="en-US" altLang="zh-CN" dirty="0"/>
              <a:t>29.9 (2010): 1422-1435</a:t>
            </a:r>
            <a:r>
              <a:rPr kumimoji="1" lang="en-US" altLang="zh-CN" dirty="0" smtClean="0"/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/>
              <a:t>[Mishchenko-2010]. </a:t>
            </a:r>
            <a:r>
              <a:rPr kumimoji="1" lang="en-US" altLang="zh-CN" dirty="0" err="1"/>
              <a:t>Mishchenko</a:t>
            </a:r>
            <a:r>
              <a:rPr kumimoji="1" lang="en-US" altLang="zh-CN" dirty="0"/>
              <a:t>, A. "ABC: A system for sequential synthesis and verification." URL http://www. </a:t>
            </a:r>
            <a:r>
              <a:rPr kumimoji="1" lang="en-US" altLang="zh-CN" dirty="0" err="1"/>
              <a:t>eecs</a:t>
            </a:r>
            <a:r>
              <a:rPr kumimoji="1" lang="en-US" altLang="zh-CN" dirty="0"/>
              <a:t>. </a:t>
            </a:r>
            <a:r>
              <a:rPr kumimoji="1" lang="en-US" altLang="zh-CN" dirty="0" err="1"/>
              <a:t>berkeley.edu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alanmi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abc</a:t>
            </a:r>
            <a:endParaRPr kumimoji="1" lang="en-US" altLang="zh-CN" dirty="0"/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[Sörensson-SAT’09] </a:t>
            </a:r>
            <a:r>
              <a:rPr kumimoji="1" lang="en-US" altLang="zh-CN" dirty="0" err="1" smtClean="0"/>
              <a:t>Sörensson</a:t>
            </a:r>
            <a:r>
              <a:rPr kumimoji="1" lang="en-US" altLang="zh-CN" dirty="0"/>
              <a:t>, N., &amp; </a:t>
            </a:r>
            <a:r>
              <a:rPr kumimoji="1" lang="en-US" altLang="zh-CN" dirty="0" err="1"/>
              <a:t>Eén</a:t>
            </a:r>
            <a:r>
              <a:rPr kumimoji="1" lang="en-US" altLang="zh-CN" dirty="0"/>
              <a:t>, N. (2009). </a:t>
            </a:r>
            <a:r>
              <a:rPr kumimoji="1" lang="en-US" altLang="zh-CN" dirty="0" err="1"/>
              <a:t>MiniSat</a:t>
            </a:r>
            <a:r>
              <a:rPr kumimoji="1" lang="en-US" altLang="zh-CN" dirty="0"/>
              <a:t> 2.1 and </a:t>
            </a:r>
            <a:r>
              <a:rPr kumimoji="1" lang="en-US" altLang="zh-CN" dirty="0" err="1"/>
              <a:t>MiniSat</a:t>
            </a:r>
            <a:r>
              <a:rPr kumimoji="1" lang="en-US" altLang="zh-CN" dirty="0"/>
              <a:t>++ 1.0—SAT race 2008 editions. SAT, 31</a:t>
            </a:r>
            <a:r>
              <a:rPr kumimoji="1" lang="en-US" altLang="zh-CN" dirty="0" smtClean="0"/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[Brummayer-2009] </a:t>
            </a:r>
            <a:r>
              <a:rPr kumimoji="1" lang="en-US" altLang="zh-CN" dirty="0" err="1" smtClean="0"/>
              <a:t>Brummayer</a:t>
            </a:r>
            <a:r>
              <a:rPr kumimoji="1" lang="en-US" altLang="zh-CN" dirty="0"/>
              <a:t>, R., &amp; </a:t>
            </a:r>
            <a:r>
              <a:rPr kumimoji="1" lang="en-US" altLang="zh-CN" dirty="0" err="1"/>
              <a:t>Biere</a:t>
            </a:r>
            <a:r>
              <a:rPr kumimoji="1" lang="en-US" altLang="zh-CN" dirty="0"/>
              <a:t>, A. (2009). </a:t>
            </a:r>
            <a:r>
              <a:rPr kumimoji="1" lang="en-US" altLang="zh-CN" dirty="0" err="1"/>
              <a:t>Boolector</a:t>
            </a:r>
            <a:r>
              <a:rPr kumimoji="1" lang="en-US" altLang="zh-CN" dirty="0"/>
              <a:t>: An efficient SMT solver for bit-vectors and arrays. In Tools and Algorithms for the Construction and Analysis of Systems (pp. 174-177)</a:t>
            </a:r>
            <a:r>
              <a:rPr kumimoji="1" lang="en-US" altLang="zh-CN" dirty="0" smtClean="0"/>
              <a:t>.</a:t>
            </a:r>
            <a:endParaRPr kumimoji="1" lang="en-US" altLang="zh-C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Bibliography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765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SAT/SMT, cont’d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9859" y="1284346"/>
            <a:ext cx="87493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[Barrett-CAV’11] Barrett</a:t>
            </a:r>
            <a:r>
              <a:rPr kumimoji="1" lang="en-US" altLang="zh-CN" dirty="0"/>
              <a:t>, C., Conway, C. L., Deters, M., </a:t>
            </a:r>
            <a:r>
              <a:rPr kumimoji="1" lang="en-US" altLang="zh-CN" dirty="0" err="1"/>
              <a:t>Hadarean</a:t>
            </a:r>
            <a:r>
              <a:rPr kumimoji="1" lang="en-US" altLang="zh-CN" dirty="0"/>
              <a:t>, L., </a:t>
            </a:r>
            <a:r>
              <a:rPr kumimoji="1" lang="en-US" altLang="zh-CN" dirty="0" err="1"/>
              <a:t>Jovanović</a:t>
            </a:r>
            <a:r>
              <a:rPr kumimoji="1" lang="en-US" altLang="zh-CN" dirty="0"/>
              <a:t>, D., King, T., ... &amp; </a:t>
            </a:r>
            <a:r>
              <a:rPr kumimoji="1" lang="en-US" altLang="zh-CN" dirty="0" err="1"/>
              <a:t>Tinelli</a:t>
            </a:r>
            <a:r>
              <a:rPr kumimoji="1" lang="en-US" altLang="zh-CN" dirty="0"/>
              <a:t>, C. </a:t>
            </a:r>
            <a:r>
              <a:rPr kumimoji="1" lang="en-US" altLang="zh-CN" dirty="0" smtClean="0"/>
              <a:t>“CVC4”. CAV, 2011.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</a:t>
            </a:r>
            <a:r>
              <a:rPr kumimoji="1" lang="en-US" altLang="zh-CN" dirty="0"/>
              <a:t>De </a:t>
            </a:r>
            <a:r>
              <a:rPr kumimoji="1" lang="en-US" altLang="zh-CN" dirty="0" smtClean="0"/>
              <a:t>Moura-2008]De </a:t>
            </a:r>
            <a:r>
              <a:rPr kumimoji="1" lang="en-US" altLang="zh-CN" dirty="0" err="1"/>
              <a:t>Moura</a:t>
            </a:r>
            <a:r>
              <a:rPr kumimoji="1" lang="en-US" altLang="zh-CN" dirty="0"/>
              <a:t>, L., &amp; </a:t>
            </a:r>
            <a:r>
              <a:rPr kumimoji="1" lang="en-US" altLang="zh-CN" dirty="0" err="1"/>
              <a:t>Bjørner</a:t>
            </a:r>
            <a:r>
              <a:rPr kumimoji="1" lang="en-US" altLang="zh-CN" dirty="0"/>
              <a:t>, N. (2008). Z3: An efficient SMT solver. In Tools and Algorithms for the Construction and Analysis of Systems (pp. 337-340). </a:t>
            </a:r>
            <a:endParaRPr kumimoji="1" lang="en-US" altLang="zh-CN" dirty="0" smtClean="0"/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[Silva-ICCAD’1997] Silva</a:t>
            </a:r>
            <a:r>
              <a:rPr kumimoji="1" lang="en-US" altLang="zh-CN" dirty="0"/>
              <a:t>, J. P. M., &amp; </a:t>
            </a:r>
            <a:r>
              <a:rPr kumimoji="1" lang="en-US" altLang="zh-CN" dirty="0" err="1"/>
              <a:t>Sakallah</a:t>
            </a:r>
            <a:r>
              <a:rPr kumimoji="1" lang="en-US" altLang="zh-CN" dirty="0"/>
              <a:t>, K. A. (1997, January). GRASP—a new search algorithm for satisfiability. </a:t>
            </a:r>
            <a:r>
              <a:rPr kumimoji="1" lang="en-US" altLang="zh-CN" dirty="0" smtClean="0"/>
              <a:t>ICCAD, 1996.</a:t>
            </a:r>
            <a:endParaRPr kumimoji="1" lang="en-US" altLang="zh-CN" dirty="0"/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kumimoji="1" lang="en-US" altLang="zh-CN" dirty="0" smtClean="0"/>
              <a:t>[Biere-2010] </a:t>
            </a:r>
            <a:r>
              <a:rPr kumimoji="1" lang="en-US" altLang="zh-CN" dirty="0" err="1"/>
              <a:t>Biere</a:t>
            </a:r>
            <a:r>
              <a:rPr kumimoji="1" lang="en-US" altLang="zh-CN" dirty="0"/>
              <a:t>, Armin. "</a:t>
            </a:r>
            <a:r>
              <a:rPr kumimoji="1" lang="en-US" altLang="zh-CN" dirty="0" err="1"/>
              <a:t>Lingeling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plingeling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picosat</a:t>
            </a:r>
            <a:r>
              <a:rPr kumimoji="1" lang="en-US" altLang="zh-CN" dirty="0"/>
              <a:t> and </a:t>
            </a:r>
            <a:r>
              <a:rPr kumimoji="1" lang="en-US" altLang="zh-CN" dirty="0" err="1"/>
              <a:t>precosat</a:t>
            </a:r>
            <a:r>
              <a:rPr kumimoji="1" lang="en-US" altLang="zh-CN" dirty="0"/>
              <a:t> at SAT race 2010." FMV Report Series Technical Report 10.1 (2010)</a:t>
            </a:r>
            <a:r>
              <a:rPr kumimoji="1" lang="en-US" altLang="zh-CN" dirty="0" smtClean="0"/>
              <a:t>.</a:t>
            </a:r>
            <a:endParaRPr kumimoji="1" lang="en-US" altLang="zh-C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2015 - Tutorial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Bibliography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2238"/>
            <a:ext cx="8915400" cy="792162"/>
          </a:xfrm>
        </p:spPr>
        <p:txBody>
          <a:bodyPr/>
          <a:lstStyle/>
          <a:p>
            <a:r>
              <a:rPr lang="en-US" dirty="0" smtClean="0"/>
              <a:t>Binary Decision Diagrams (BDD)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Based on recursive Shannon expansion </a:t>
            </a:r>
            <a:r>
              <a:rPr lang="en-US" sz="2400" dirty="0">
                <a:solidFill>
                  <a:srgbClr val="00B050"/>
                </a:solidFill>
                <a:latin typeface="Arial"/>
                <a:ea typeface="WenQuanYi Micro Hei"/>
              </a:rPr>
              <a:t>[Bryant DAC’85</a:t>
            </a:r>
            <a:r>
              <a:rPr lang="en-US" sz="2400" dirty="0" smtClean="0">
                <a:solidFill>
                  <a:srgbClr val="00B050"/>
                </a:solidFill>
                <a:latin typeface="Arial"/>
                <a:ea typeface="WenQuanYi Micro Hei"/>
              </a:rPr>
              <a:t>]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>
              <a:lnSpc>
                <a:spcPct val="130000"/>
              </a:lnSpc>
              <a:buFontTx/>
              <a:buNone/>
            </a:pPr>
            <a:r>
              <a:rPr lang="en-US" altLang="en-US" sz="2000" i="1" dirty="0"/>
              <a:t>			</a:t>
            </a:r>
            <a:r>
              <a:rPr lang="en-US" altLang="en-US" sz="3200" i="1" dirty="0">
                <a:solidFill>
                  <a:srgbClr val="0070C0"/>
                </a:solidFill>
              </a:rPr>
              <a:t>f  =  x </a:t>
            </a:r>
            <a:r>
              <a:rPr lang="en-US" altLang="en-US" sz="3200" i="1" dirty="0" err="1">
                <a:solidFill>
                  <a:srgbClr val="0070C0"/>
                </a:solidFill>
              </a:rPr>
              <a:t>f</a:t>
            </a:r>
            <a:r>
              <a:rPr lang="en-US" altLang="en-US" sz="3200" i="1" baseline="-25000" dirty="0" err="1">
                <a:solidFill>
                  <a:srgbClr val="0070C0"/>
                </a:solidFill>
              </a:rPr>
              <a:t>x</a:t>
            </a:r>
            <a:r>
              <a:rPr lang="en-US" altLang="en-US" sz="3200" i="1" baseline="-25000" dirty="0">
                <a:solidFill>
                  <a:srgbClr val="0070C0"/>
                </a:solidFill>
              </a:rPr>
              <a:t> </a:t>
            </a:r>
            <a:r>
              <a:rPr lang="en-US" altLang="en-US" sz="3200" i="1" dirty="0">
                <a:solidFill>
                  <a:srgbClr val="0070C0"/>
                </a:solidFill>
              </a:rPr>
              <a:t>+ x’ </a:t>
            </a:r>
            <a:r>
              <a:rPr lang="en-US" altLang="en-US" sz="3200" i="1" dirty="0" err="1">
                <a:solidFill>
                  <a:srgbClr val="0070C0"/>
                </a:solidFill>
              </a:rPr>
              <a:t>f</a:t>
            </a:r>
            <a:r>
              <a:rPr lang="en-US" altLang="en-US" sz="3200" i="1" baseline="-25000" dirty="0" err="1">
                <a:solidFill>
                  <a:srgbClr val="0070C0"/>
                </a:solidFill>
              </a:rPr>
              <a:t>x</a:t>
            </a:r>
            <a:r>
              <a:rPr lang="en-US" altLang="en-US" sz="3200" i="1" baseline="-25000" dirty="0">
                <a:solidFill>
                  <a:srgbClr val="0070C0"/>
                </a:solidFill>
              </a:rPr>
              <a:t>’</a:t>
            </a:r>
            <a:endParaRPr lang="en-US" altLang="en-US" sz="32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/>
              <a:t>Compact data structure for Boolean </a:t>
            </a:r>
            <a:r>
              <a:rPr lang="en-US" altLang="en-US" dirty="0" smtClean="0"/>
              <a:t>logic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can represents sets of objects (states) encoded as Boolean </a:t>
            </a:r>
            <a:r>
              <a:rPr lang="en-US" altLang="en-US" sz="2600" dirty="0" smtClean="0"/>
              <a:t>functions</a:t>
            </a:r>
            <a:endParaRPr lang="en-US" altLang="en-US" sz="2600" dirty="0"/>
          </a:p>
          <a:p>
            <a:pPr>
              <a:lnSpc>
                <a:spcPct val="150000"/>
              </a:lnSpc>
            </a:pPr>
            <a:r>
              <a:rPr lang="en-US" altLang="en-US" dirty="0" smtClean="0"/>
              <a:t>Canonical </a:t>
            </a:r>
            <a:r>
              <a:rPr lang="en-US" altLang="en-US" dirty="0"/>
              <a:t>representation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Reduced, </a:t>
            </a:r>
            <a:r>
              <a:rPr lang="en-US" altLang="en-US" sz="2600" dirty="0"/>
              <a:t>ordered BDDs (ROBDD) are canonical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E</a:t>
            </a:r>
            <a:r>
              <a:rPr lang="en-US" altLang="en-US" sz="2600" dirty="0" smtClean="0"/>
              <a:t>ssential </a:t>
            </a:r>
            <a:r>
              <a:rPr lang="en-US" altLang="en-US" sz="2600" dirty="0"/>
              <a:t>for </a:t>
            </a:r>
            <a:r>
              <a:rPr lang="en-US" altLang="en-US" sz="2600" dirty="0" smtClean="0"/>
              <a:t>verification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Equivalence </a:t>
            </a:r>
            <a:r>
              <a:rPr lang="en-US" altLang="en-US" sz="2200" dirty="0" smtClean="0"/>
              <a:t>checking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 smtClean="0"/>
              <a:t>SAT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ICCD 2015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Arithmetic Verification - Tutorial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969CD-7246-41F0-B554-CD5FD022FE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standard2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template-standard2</Template>
  <TotalTime>788</TotalTime>
  <Words>6306</Words>
  <Application>Microsoft Office PowerPoint</Application>
  <PresentationFormat>On-screen Show (4:3)</PresentationFormat>
  <Paragraphs>1323</Paragraphs>
  <Slides>82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template-standard2</vt:lpstr>
      <vt:lpstr>Equation</vt:lpstr>
      <vt:lpstr>公式</vt:lpstr>
      <vt:lpstr>Microsoft Equation 3.0</vt:lpstr>
      <vt:lpstr>Functional Verification of Arithmetic Circuits</vt:lpstr>
      <vt:lpstr>Outline</vt:lpstr>
      <vt:lpstr>  </vt:lpstr>
      <vt:lpstr>Hardware Verification</vt:lpstr>
      <vt:lpstr>Formal Verification Techniques</vt:lpstr>
      <vt:lpstr>Functional Verification</vt:lpstr>
      <vt:lpstr>Combinational Equivalence Checking</vt:lpstr>
      <vt:lpstr>Canonical Representations</vt:lpstr>
      <vt:lpstr>Binary Decision Diagrams (BDD)</vt:lpstr>
      <vt:lpstr>Application to Verification - EC</vt:lpstr>
      <vt:lpstr>Application to Verification - SAT</vt:lpstr>
      <vt:lpstr>Large BDDs</vt:lpstr>
      <vt:lpstr>Partitioned BDDs</vt:lpstr>
      <vt:lpstr>Word-level Canonical Diagrams - BMD</vt:lpstr>
      <vt:lpstr>*BMD - Construction</vt:lpstr>
      <vt:lpstr>*BMD – Word-Level Representation</vt:lpstr>
      <vt:lpstr>Taylor Expansion Diagram (TED)</vt:lpstr>
      <vt:lpstr>TED – a few Examples</vt:lpstr>
      <vt:lpstr>TED – Application to EC</vt:lpstr>
      <vt:lpstr>Applications to RTL Verification</vt:lpstr>
      <vt:lpstr>RTL Equivalence Checking</vt:lpstr>
      <vt:lpstr>Equivalence Checking with SAT</vt:lpstr>
      <vt:lpstr>Property Checking using SAT</vt:lpstr>
      <vt:lpstr>Miter for Cut-point based EC</vt:lpstr>
      <vt:lpstr>Boolean Satisfiability (SAT)</vt:lpstr>
      <vt:lpstr>CNF for Gate-level Circuits</vt:lpstr>
      <vt:lpstr>Theorem Provers</vt:lpstr>
      <vt:lpstr>Theorem Prover: Example</vt:lpstr>
      <vt:lpstr>Theorem Prover: Example </vt:lpstr>
      <vt:lpstr>  </vt:lpstr>
      <vt:lpstr>SMT for bit-vector Operation</vt:lpstr>
      <vt:lpstr>SMT for bit-vector Operation</vt:lpstr>
      <vt:lpstr>SMT vs SAT</vt:lpstr>
      <vt:lpstr>DPLL(T)</vt:lpstr>
      <vt:lpstr>SMT modeling without Reference</vt:lpstr>
      <vt:lpstr>Functional Test Generation </vt:lpstr>
      <vt:lpstr>Types of Operators</vt:lpstr>
      <vt:lpstr>Modeling Arithmetic Datapaths</vt:lpstr>
      <vt:lpstr>Arithmetic and Mixed Operators</vt:lpstr>
      <vt:lpstr>LP: Linearizing the Multiplier</vt:lpstr>
      <vt:lpstr>LP Modeling of Boolean Logic</vt:lpstr>
      <vt:lpstr>MILP Solvers - Efficiency Issues</vt:lpstr>
      <vt:lpstr>   LPSAT - Example</vt:lpstr>
      <vt:lpstr>Improving ILP Modeling</vt:lpstr>
      <vt:lpstr>Modeling Modulo Semantic</vt:lpstr>
      <vt:lpstr>ILP Model for RTL Design</vt:lpstr>
      <vt:lpstr>Arithmetic Verification Part III Algebraic Approach</vt:lpstr>
      <vt:lpstr>Arithmetic Verification</vt:lpstr>
      <vt:lpstr>Arithmetic Verification</vt:lpstr>
      <vt:lpstr>Computer Algebra Methods</vt:lpstr>
      <vt:lpstr>Computer Algebra - Basics</vt:lpstr>
      <vt:lpstr>Computer Algebra - reduction</vt:lpstr>
      <vt:lpstr> Reducing Fspec modulo B</vt:lpstr>
      <vt:lpstr>Example (STABLE)</vt:lpstr>
      <vt:lpstr>Polynomial Division (1)</vt:lpstr>
      <vt:lpstr>Polynomial Division (2)</vt:lpstr>
      <vt:lpstr>PowerPoint Presentation</vt:lpstr>
      <vt:lpstr>Data Flow Approach </vt:lpstr>
      <vt:lpstr>Arithmetic Network Model</vt:lpstr>
      <vt:lpstr>Input &amp; Output Signatures</vt:lpstr>
      <vt:lpstr>Data Flow Model – Basic Concept </vt:lpstr>
      <vt:lpstr>Gate-level Arithmetic Circuits</vt:lpstr>
      <vt:lpstr>Forward Rewriting</vt:lpstr>
      <vt:lpstr>Backward Rewriting</vt:lpstr>
      <vt:lpstr>Function Extraction - summary</vt:lpstr>
      <vt:lpstr>Backward Rewriting - issues</vt:lpstr>
      <vt:lpstr>Experimental Results</vt:lpstr>
      <vt:lpstr>Experimental Results</vt:lpstr>
      <vt:lpstr>Experimental Results</vt:lpstr>
      <vt:lpstr>Summary and Conclusions</vt:lpstr>
      <vt:lpstr>Arithmetic Verification Bibliography</vt:lpstr>
      <vt:lpstr>Algebraic</vt:lpstr>
      <vt:lpstr>Algebraic, cont’d</vt:lpstr>
      <vt:lpstr>Algebraic, cont’d</vt:lpstr>
      <vt:lpstr>ILP</vt:lpstr>
      <vt:lpstr>Abstraction</vt:lpstr>
      <vt:lpstr>Theorem Provers</vt:lpstr>
      <vt:lpstr>Industry, floating-point</vt:lpstr>
      <vt:lpstr>ABC, Simulation graph</vt:lpstr>
      <vt:lpstr>Canonical Diagrams</vt:lpstr>
      <vt:lpstr>SAT/SMT</vt:lpstr>
      <vt:lpstr>SAT/SMT, cont’d</vt:lpstr>
    </vt:vector>
  </TitlesOfParts>
  <Company>College Of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ciesielski</dc:creator>
  <cp:lastModifiedBy>ciesielski</cp:lastModifiedBy>
  <cp:revision>155</cp:revision>
  <dcterms:created xsi:type="dcterms:W3CDTF">2015-10-08T17:20:09Z</dcterms:created>
  <dcterms:modified xsi:type="dcterms:W3CDTF">2015-10-23T20:05:19Z</dcterms:modified>
</cp:coreProperties>
</file>