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  <p:sldMasterId id="214748401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8" r:id="rId4"/>
    <p:sldId id="274" r:id="rId5"/>
    <p:sldId id="446" r:id="rId6"/>
    <p:sldId id="449" r:id="rId7"/>
    <p:sldId id="442" r:id="rId8"/>
    <p:sldId id="414" r:id="rId9"/>
    <p:sldId id="445" r:id="rId10"/>
    <p:sldId id="419" r:id="rId11"/>
    <p:sldId id="411" r:id="rId12"/>
    <p:sldId id="266" r:id="rId13"/>
    <p:sldId id="356" r:id="rId14"/>
    <p:sldId id="271" r:id="rId15"/>
    <p:sldId id="357" r:id="rId16"/>
    <p:sldId id="272" r:id="rId17"/>
    <p:sldId id="452" r:id="rId18"/>
    <p:sldId id="283" r:id="rId19"/>
    <p:sldId id="281" r:id="rId20"/>
    <p:sldId id="277" r:id="rId21"/>
    <p:sldId id="278" r:id="rId22"/>
    <p:sldId id="284" r:id="rId23"/>
    <p:sldId id="453" r:id="rId24"/>
    <p:sldId id="286" r:id="rId25"/>
    <p:sldId id="418" r:id="rId26"/>
    <p:sldId id="376" r:id="rId27"/>
    <p:sldId id="393" r:id="rId28"/>
    <p:sldId id="279" r:id="rId29"/>
    <p:sldId id="280" r:id="rId30"/>
    <p:sldId id="365" r:id="rId31"/>
  </p:sldIdLst>
  <p:sldSz cx="9144000" cy="6858000" type="screen4x3"/>
  <p:notesSz cx="9874250" cy="6797675"/>
  <p:kinsoku lang="zh-CN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 pitchFamily="2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5AB2"/>
    <a:srgbClr val="0041C4"/>
    <a:srgbClr val="0047D6"/>
    <a:srgbClr val="FF4F63"/>
    <a:srgbClr val="FFCCCC"/>
    <a:srgbClr val="79847E"/>
    <a:srgbClr val="6E0000"/>
    <a:srgbClr val="FF7C80"/>
    <a:srgbClr val="FFFFFF"/>
    <a:srgbClr val="5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3" autoAdjust="0"/>
    <p:restoredTop sz="93548" autoAdjust="0"/>
  </p:normalViewPr>
  <p:slideViewPr>
    <p:cSldViewPr>
      <p:cViewPr varScale="1">
        <p:scale>
          <a:sx n="72" d="100"/>
          <a:sy n="72" d="100"/>
        </p:scale>
        <p:origin x="9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352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8000"/>
            <a:ext cx="3402012" cy="2551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17876" y="3229587"/>
            <a:ext cx="7244213" cy="3059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99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9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4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2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2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SzPct val="80000"/>
              <a:buFont typeface="Wingdings" charset="2"/>
              <a:buChar char=""/>
              <a:defRPr/>
            </a:lvl1pPr>
            <a:lvl2pPr marL="742950" indent="-285750">
              <a:buSzPct val="50000"/>
              <a:buFont typeface="Wingdings" charset="2"/>
              <a:buChar char="n"/>
              <a:defRPr/>
            </a:lvl2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二级</a:t>
            </a:r>
          </a:p>
          <a:p>
            <a:pPr lvl="2"/>
            <a:r>
              <a:rPr lang="zh-CN" altLang="en-US" noProof="0" dirty="0"/>
              <a:t>三级</a:t>
            </a:r>
          </a:p>
          <a:p>
            <a:pPr lvl="3"/>
            <a:r>
              <a:rPr lang="zh-CN" altLang="en-US" noProof="0" dirty="0"/>
              <a:t>四级</a:t>
            </a:r>
          </a:p>
          <a:p>
            <a:pPr lvl="4"/>
            <a:r>
              <a:rPr lang="zh-CN" altLang="en-US" noProof="0" dirty="0"/>
              <a:t>五级</a:t>
            </a:r>
            <a:endParaRPr lang="en-US" altLang="zh-CN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F3AE7-665A-42BA-9D9B-D934EB28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F9FA3-8A97-43C2-A792-111BAD17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ASPDAC 2019 - Spectral Approach to Arithmetic Circuit Verification</a:t>
            </a:r>
            <a:endParaRPr lang="en-US" altLang="zh-C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699DD5-C23C-4206-86F1-1D536DDB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974B-392C-4068-AD3A-0500244C0913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275E8C-0B88-4BFD-B2B1-321F6541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2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>
            <a:lvl1pPr marL="457200" indent="-457200">
              <a:buSzPct val="80000"/>
              <a:buFont typeface="Wingdings" panose="05000000000000000000" pitchFamily="2" charset="2"/>
              <a:buChar char="q"/>
              <a:defRPr/>
            </a:lvl1pPr>
            <a:lvl2pPr marL="914400" indent="-457200">
              <a:buSzPct val="80000"/>
              <a:buFont typeface="Wingdings" panose="05000000000000000000" pitchFamily="2" charset="2"/>
              <a:buChar char="q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ASPDAC 2019 - Spectral Approach to Arithmetic Circuit Verification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r>
              <a:rPr lang="en-US"/>
              <a:t>ASPDAC 2019 - Spectral Approach to Arithmetic Circuit Verification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5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399"/>
            <a:ext cx="8229600" cy="609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buSzPct val="80000"/>
              <a:buFont typeface="Wingdings" charset="2"/>
              <a:buChar char=""/>
              <a:defRPr/>
            </a:lvl1pPr>
            <a:lvl2pPr marL="742950" indent="-285750">
              <a:buSzPct val="50000"/>
              <a:buFont typeface="Wingdings" charset="2"/>
              <a:buChar char="n"/>
              <a:defRPr/>
            </a:lvl2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二级</a:t>
            </a:r>
          </a:p>
          <a:p>
            <a:pPr lvl="2"/>
            <a:r>
              <a:rPr lang="zh-CN" altLang="en-US" noProof="0" dirty="0"/>
              <a:t>三级</a:t>
            </a:r>
          </a:p>
          <a:p>
            <a:pPr lvl="3"/>
            <a:r>
              <a:rPr lang="zh-CN" altLang="en-US" noProof="0" dirty="0"/>
              <a:t>四级</a:t>
            </a:r>
          </a:p>
          <a:p>
            <a:pPr lvl="4"/>
            <a:r>
              <a:rPr lang="zh-CN" altLang="en-US" noProof="0" dirty="0"/>
              <a:t>五级</a:t>
            </a:r>
            <a:endParaRPr lang="en-US" altLang="zh-CN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058850"/>
            <a:ext cx="1219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" y="6509687"/>
            <a:ext cx="5867400" cy="333375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zh-CN"/>
              <a:t>ASPDAC 2019 - Spectral Approach to Arithmetic Circuit Verification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1354-EE7F-467F-A21E-47F9C62B53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35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0" lang="zh-CN" altLang="en-US"/>
          </a:p>
        </p:txBody>
      </p:sp>
      <p:pic>
        <p:nvPicPr>
          <p:cNvPr id="8" name="Picture 15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48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452" y="127909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40C22"/>
                </a:solidFill>
                <a:latin typeface="Arial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840C22"/>
                </a:solidFill>
                <a:latin typeface="+mn-lt"/>
                <a:ea typeface="宋体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ASPDAC 2019 - Spectral Approach to Arithmetic Circuit Verification</a:t>
            </a:r>
            <a:endParaRPr lang="en-US" altLang="zh-CN" dirty="0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1371600" cy="27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40C22"/>
                </a:solidFill>
                <a:latin typeface="Arial" pitchFamily="34" charset="0"/>
              </a:defRPr>
            </a:lvl1pPr>
          </a:lstStyle>
          <a:p>
            <a:fld id="{2A62974B-392C-4068-AD3A-0500244C091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Freeform 7"/>
          <p:cNvSpPr/>
          <p:nvPr userDrawn="1"/>
        </p:nvSpPr>
        <p:spPr>
          <a:xfrm>
            <a:off x="443023" y="762000"/>
            <a:ext cx="8001000" cy="152400"/>
          </a:xfrm>
          <a:custGeom>
            <a:avLst/>
            <a:gdLst>
              <a:gd name="connsiteX0" fmla="*/ 0 w 5988676"/>
              <a:gd name="connsiteY0" fmla="*/ 141667 h 448027"/>
              <a:gd name="connsiteX1" fmla="*/ 0 w 5988676"/>
              <a:gd name="connsiteY1" fmla="*/ 141667 h 448027"/>
              <a:gd name="connsiteX2" fmla="*/ 141667 w 5988676"/>
              <a:gd name="connsiteY2" fmla="*/ 103031 h 448027"/>
              <a:gd name="connsiteX3" fmla="*/ 180304 w 5988676"/>
              <a:gd name="connsiteY3" fmla="*/ 90152 h 448027"/>
              <a:gd name="connsiteX4" fmla="*/ 283335 w 5988676"/>
              <a:gd name="connsiteY4" fmla="*/ 64394 h 448027"/>
              <a:gd name="connsiteX5" fmla="*/ 386366 w 5988676"/>
              <a:gd name="connsiteY5" fmla="*/ 38636 h 448027"/>
              <a:gd name="connsiteX6" fmla="*/ 553791 w 5988676"/>
              <a:gd name="connsiteY6" fmla="*/ 25757 h 448027"/>
              <a:gd name="connsiteX7" fmla="*/ 682580 w 5988676"/>
              <a:gd name="connsiteY7" fmla="*/ 12879 h 448027"/>
              <a:gd name="connsiteX8" fmla="*/ 2871989 w 5988676"/>
              <a:gd name="connsiteY8" fmla="*/ 25757 h 448027"/>
              <a:gd name="connsiteX9" fmla="*/ 4984124 w 5988676"/>
              <a:gd name="connsiteY9" fmla="*/ 0 h 448027"/>
              <a:gd name="connsiteX10" fmla="*/ 5215944 w 5988676"/>
              <a:gd name="connsiteY10" fmla="*/ 12879 h 448027"/>
              <a:gd name="connsiteX11" fmla="*/ 5422006 w 5988676"/>
              <a:gd name="connsiteY11" fmla="*/ 25757 h 448027"/>
              <a:gd name="connsiteX12" fmla="*/ 5808372 w 5988676"/>
              <a:gd name="connsiteY12" fmla="*/ 38636 h 448027"/>
              <a:gd name="connsiteX13" fmla="*/ 5962918 w 5988676"/>
              <a:gd name="connsiteY13" fmla="*/ 90152 h 448027"/>
              <a:gd name="connsiteX14" fmla="*/ 5988676 w 5988676"/>
              <a:gd name="connsiteY14" fmla="*/ 128788 h 448027"/>
              <a:gd name="connsiteX15" fmla="*/ 5975797 w 5988676"/>
              <a:gd name="connsiteY15" fmla="*/ 180304 h 448027"/>
              <a:gd name="connsiteX16" fmla="*/ 5898524 w 5988676"/>
              <a:gd name="connsiteY16" fmla="*/ 206062 h 448027"/>
              <a:gd name="connsiteX17" fmla="*/ 5795493 w 5988676"/>
              <a:gd name="connsiteY17" fmla="*/ 231819 h 448027"/>
              <a:gd name="connsiteX18" fmla="*/ 4906851 w 5988676"/>
              <a:gd name="connsiteY18" fmla="*/ 218941 h 448027"/>
              <a:gd name="connsiteX19" fmla="*/ 4456090 w 5988676"/>
              <a:gd name="connsiteY19" fmla="*/ 206062 h 448027"/>
              <a:gd name="connsiteX20" fmla="*/ 1764406 w 5988676"/>
              <a:gd name="connsiteY20" fmla="*/ 218941 h 448027"/>
              <a:gd name="connsiteX21" fmla="*/ 0 w 5988676"/>
              <a:gd name="connsiteY21" fmla="*/ 141667 h 44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88676" h="448027">
                <a:moveTo>
                  <a:pt x="0" y="141667"/>
                </a:moveTo>
                <a:lnTo>
                  <a:pt x="0" y="141667"/>
                </a:lnTo>
                <a:lnTo>
                  <a:pt x="141667" y="103031"/>
                </a:lnTo>
                <a:cubicBezTo>
                  <a:pt x="154720" y="99302"/>
                  <a:pt x="167207" y="93724"/>
                  <a:pt x="180304" y="90152"/>
                </a:cubicBezTo>
                <a:cubicBezTo>
                  <a:pt x="214457" y="80837"/>
                  <a:pt x="249751" y="75589"/>
                  <a:pt x="283335" y="64394"/>
                </a:cubicBezTo>
                <a:cubicBezTo>
                  <a:pt x="323461" y="51019"/>
                  <a:pt x="339743" y="43816"/>
                  <a:pt x="386366" y="38636"/>
                </a:cubicBezTo>
                <a:cubicBezTo>
                  <a:pt x="441997" y="32455"/>
                  <a:pt x="498028" y="30606"/>
                  <a:pt x="553791" y="25757"/>
                </a:cubicBezTo>
                <a:cubicBezTo>
                  <a:pt x="596773" y="22020"/>
                  <a:pt x="639650" y="17172"/>
                  <a:pt x="682580" y="12879"/>
                </a:cubicBezTo>
                <a:lnTo>
                  <a:pt x="2871989" y="25757"/>
                </a:lnTo>
                <a:cubicBezTo>
                  <a:pt x="3071123" y="25757"/>
                  <a:pt x="4716177" y="3526"/>
                  <a:pt x="4984124" y="0"/>
                </a:cubicBezTo>
                <a:lnTo>
                  <a:pt x="5215944" y="12879"/>
                </a:lnTo>
                <a:lnTo>
                  <a:pt x="5422006" y="25757"/>
                </a:lnTo>
                <a:cubicBezTo>
                  <a:pt x="5550745" y="31354"/>
                  <a:pt x="5679583" y="34343"/>
                  <a:pt x="5808372" y="38636"/>
                </a:cubicBezTo>
                <a:cubicBezTo>
                  <a:pt x="6014557" y="57380"/>
                  <a:pt x="5920443" y="5204"/>
                  <a:pt x="5962918" y="90152"/>
                </a:cubicBezTo>
                <a:cubicBezTo>
                  <a:pt x="5969840" y="103996"/>
                  <a:pt x="5980090" y="115909"/>
                  <a:pt x="5988676" y="128788"/>
                </a:cubicBezTo>
                <a:cubicBezTo>
                  <a:pt x="5984383" y="145960"/>
                  <a:pt x="5989236" y="168785"/>
                  <a:pt x="5975797" y="180304"/>
                </a:cubicBezTo>
                <a:cubicBezTo>
                  <a:pt x="5955183" y="197974"/>
                  <a:pt x="5925148" y="200737"/>
                  <a:pt x="5898524" y="206062"/>
                </a:cubicBezTo>
                <a:cubicBezTo>
                  <a:pt x="5820817" y="221603"/>
                  <a:pt x="5854896" y="212019"/>
                  <a:pt x="5795493" y="231819"/>
                </a:cubicBezTo>
                <a:lnTo>
                  <a:pt x="4906851" y="218941"/>
                </a:lnTo>
                <a:cubicBezTo>
                  <a:pt x="4756564" y="216051"/>
                  <a:pt x="4606405" y="206062"/>
                  <a:pt x="4456090" y="206062"/>
                </a:cubicBezTo>
                <a:lnTo>
                  <a:pt x="1764406" y="218941"/>
                </a:lnTo>
                <a:cubicBezTo>
                  <a:pt x="-8585" y="205904"/>
                  <a:pt x="12879" y="789920"/>
                  <a:pt x="0" y="14166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b="0" baseline="30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5" r:id="rId2"/>
    <p:sldLayoutId id="2147484146" r:id="rId3"/>
    <p:sldLayoutId id="214748414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40C22"/>
          </a:solidFill>
          <a:latin typeface="+mj-lt"/>
          <a:ea typeface="SimSun" pitchFamily="2" charset="-122"/>
          <a:cs typeface="SimSu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40C22"/>
          </a:solidFill>
          <a:latin typeface="Arial" charset="0"/>
          <a:ea typeface="SimSun" pitchFamily="2" charset="-122"/>
          <a:cs typeface="SimSu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40C22"/>
          </a:solidFill>
          <a:latin typeface="Arial" charset="0"/>
          <a:ea typeface="SimSun" pitchFamily="2" charset="-122"/>
          <a:cs typeface="SimSu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40C22"/>
          </a:solidFill>
          <a:latin typeface="Arial" charset="0"/>
          <a:ea typeface="SimSun" pitchFamily="2" charset="-122"/>
          <a:cs typeface="SimSu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40C22"/>
          </a:solidFill>
          <a:latin typeface="Arial" charset="0"/>
          <a:ea typeface="SimSun" pitchFamily="2" charset="-122"/>
          <a:cs typeface="SimSu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840C22"/>
          </a:solidFill>
          <a:latin typeface="Arial" charset="0"/>
          <a:ea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840C22"/>
          </a:solidFill>
          <a:latin typeface="Arial" charset="0"/>
          <a:ea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840C22"/>
          </a:solidFill>
          <a:latin typeface="Arial" charset="0"/>
          <a:ea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840C22"/>
          </a:solidFill>
          <a:latin typeface="Arial" charset="0"/>
          <a:ea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47D6"/>
          </a:solidFill>
          <a:latin typeface="+mn-lt"/>
          <a:ea typeface="SimSun" pitchFamily="2" charset="-122"/>
          <a:cs typeface="SimSu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81C1C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81C1C"/>
          </a:solidFill>
          <a:latin typeface="Arial" charset="0"/>
          <a:ea typeface="SimSun" pitchFamily="2" charset="-122"/>
          <a:cs typeface="SimSu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81C1C"/>
          </a:solidFill>
          <a:latin typeface="Arial" charset="0"/>
          <a:ea typeface="SimSun" pitchFamily="2" charset="-122"/>
          <a:cs typeface="SimSu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81C1C"/>
          </a:solidFill>
          <a:latin typeface="Arial" charset="0"/>
          <a:ea typeface="SimSun" pitchFamily="2" charset="-122"/>
          <a:cs typeface="SimSu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881C1C"/>
          </a:solidFill>
          <a:latin typeface="Arial" charset="0"/>
          <a:ea typeface="SimSun" pitchFamily="2" charset="-122"/>
          <a:cs typeface="SimSu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kumimoji="1" sz="2400">
          <a:solidFill>
            <a:schemeClr val="tx1"/>
          </a:solidFill>
          <a:latin typeface="Arial" charset="0"/>
          <a:ea typeface="SimSun" pitchFamily="2" charset="-122"/>
          <a:cs typeface="SimSu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2" charset="0"/>
        <a:buChar char="•"/>
        <a:defRPr kumimoji="1" sz="2000">
          <a:solidFill>
            <a:schemeClr val="tx1"/>
          </a:solidFill>
          <a:latin typeface="Arial" charset="0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2" charset="0"/>
        <a:buChar char="•"/>
        <a:defRPr kumimoji="1" sz="2000">
          <a:solidFill>
            <a:schemeClr val="tx1"/>
          </a:solidFill>
          <a:latin typeface="Arial" charset="0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2" charset="0"/>
        <a:buChar char="•"/>
        <a:defRPr kumimoji="1">
          <a:solidFill>
            <a:schemeClr val="tx1"/>
          </a:solidFill>
          <a:latin typeface="Arial" charset="0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2" charset="0"/>
        <a:buChar char="•"/>
        <a:defRPr kumimoji="1" sz="1600">
          <a:solidFill>
            <a:schemeClr val="tx1"/>
          </a:solidFill>
          <a:latin typeface="Arial" charset="0"/>
          <a:ea typeface="SimSun" pitchFamily="2" charset="-122"/>
          <a:cs typeface="SimSu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ycunxi/abc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ycunxi/abc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wmf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7543800" cy="2362200"/>
          </a:xfrm>
        </p:spPr>
        <p:txBody>
          <a:bodyPr/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kumimoji="0" lang="en-US" altLang="zh-CN" i="1" dirty="0">
                <a:solidFill>
                  <a:srgbClr val="002060"/>
                </a:solidFill>
                <a:latin typeface="Arial" pitchFamily="34" charset="0"/>
              </a:rPr>
              <a:t>Cunxi Yu, Tiankai Su, Atif Yasin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kumimoji="0" lang="en-US" altLang="zh-CN" b="1" i="1" dirty="0">
                <a:solidFill>
                  <a:srgbClr val="002060"/>
                </a:solidFill>
                <a:latin typeface="Arial" pitchFamily="34" charset="0"/>
              </a:rPr>
              <a:t>Maciej Ciesielski</a:t>
            </a:r>
          </a:p>
          <a:p>
            <a:pPr marL="457200" lvl="1" indent="0" algn="ctr">
              <a:buFont typeface="Times" pitchFamily="2" charset="0"/>
              <a:buNone/>
            </a:pPr>
            <a:endParaRPr kumimoji="0" lang="en-US" altLang="zh-CN" sz="2400" dirty="0">
              <a:solidFill>
                <a:srgbClr val="002060"/>
              </a:solidFill>
              <a:latin typeface="Arial" pitchFamily="34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ea typeface="WenQuanYi Micro Hei"/>
              </a:rPr>
              <a:t>University of Massachusetts</a:t>
            </a:r>
          </a:p>
          <a:p>
            <a:r>
              <a:rPr lang="en-US" sz="2400" i="1" dirty="0">
                <a:solidFill>
                  <a:srgbClr val="000000"/>
                </a:solidFill>
                <a:ea typeface="WenQuanYi Micro Hei"/>
              </a:rPr>
              <a:t>Amherst, MA / USA</a:t>
            </a: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1219200"/>
            <a:ext cx="8077200" cy="1676400"/>
          </a:xfrm>
        </p:spPr>
        <p:txBody>
          <a:bodyPr/>
          <a:lstStyle/>
          <a:p>
            <a:pPr>
              <a:defRPr/>
            </a:pPr>
            <a:r>
              <a:rPr kumimoji="0"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宋体" charset="0"/>
              </a:rPr>
              <a:t>Spectral Approach to Verifying</a:t>
            </a:r>
            <a:br>
              <a:rPr kumimoji="0"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宋体" charset="0"/>
              </a:rPr>
            </a:br>
            <a:r>
              <a:rPr kumimoji="0"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宋体" charset="0"/>
              </a:rPr>
              <a:t>Nonlinear Arithmetic Circuits</a:t>
            </a:r>
            <a:endParaRPr kumimoji="0"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宋体" charset="0"/>
            </a:endParaRPr>
          </a:p>
        </p:txBody>
      </p:sp>
    </p:spTree>
  </p:cSld>
  <p:clrMapOvr>
    <a:masterClrMapping/>
  </p:clrMapOvr>
  <p:transition advTm="46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WenQuanYi Micro Hei"/>
              </a:rPr>
              <a:t>Algebraic (Backward) Rewriting - Demo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510840" y="4473360"/>
            <a:ext cx="26280" cy="4356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108302" y="1002237"/>
            <a:ext cx="4954536" cy="609601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100000"/>
              </a:lnSpc>
              <a:spcBef>
                <a:spcPct val="20000"/>
              </a:spcBef>
              <a:buSzPct val="80000"/>
            </a:pPr>
            <a:r>
              <a:rPr kumimoji="1" lang="en-US" sz="1800" dirty="0">
                <a:solidFill>
                  <a:srgbClr val="0A5AB2"/>
                </a:solidFill>
                <a:latin typeface="+mj-lt"/>
                <a:cs typeface="SimSun" charset="0"/>
              </a:rPr>
              <a:t>Replace variables in </a:t>
            </a:r>
            <a:r>
              <a:rPr kumimoji="1" lang="en-US" sz="1800" i="1" dirty="0">
                <a:solidFill>
                  <a:srgbClr val="0A5AB2"/>
                </a:solidFill>
                <a:latin typeface="+mj-lt"/>
                <a:cs typeface="SimSun" charset="0"/>
              </a:rPr>
              <a:t>reverse topological order</a:t>
            </a:r>
          </a:p>
          <a:p>
            <a:pPr lvl="1">
              <a:spcBef>
                <a:spcPct val="20000"/>
              </a:spcBef>
              <a:buSzPct val="80000"/>
            </a:pPr>
            <a:endParaRPr kumimoji="1" sz="1600" i="1" dirty="0">
              <a:solidFill>
                <a:srgbClr val="0A5AB2"/>
              </a:solidFill>
              <a:latin typeface="+mj-lt"/>
              <a:cs typeface="SimSun" charset="0"/>
            </a:endParaRPr>
          </a:p>
          <a:p>
            <a:pPr algn="just">
              <a:lnSpc>
                <a:spcPct val="100000"/>
              </a:lnSpc>
            </a:pPr>
            <a:endParaRPr sz="1800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sz="1800" dirty="0"/>
          </a:p>
          <a:p>
            <a:pPr algn="just">
              <a:lnSpc>
                <a:spcPct val="100000"/>
              </a:lnSpc>
            </a:pPr>
            <a:endParaRPr sz="1800" dirty="0"/>
          </a:p>
          <a:p>
            <a:pPr algn="just">
              <a:lnSpc>
                <a:spcPct val="100000"/>
              </a:lnSpc>
            </a:pPr>
            <a:endParaRPr sz="1800" dirty="0"/>
          </a:p>
          <a:p>
            <a:pPr algn="just">
              <a:lnSpc>
                <a:spcPct val="100000"/>
              </a:lnSpc>
            </a:pPr>
            <a:endParaRPr sz="1800" dirty="0"/>
          </a:p>
        </p:txBody>
      </p:sp>
      <p:sp>
        <p:nvSpPr>
          <p:cNvPr id="10" name="CustomShape 5"/>
          <p:cNvSpPr/>
          <p:nvPr/>
        </p:nvSpPr>
        <p:spPr>
          <a:xfrm>
            <a:off x="4455360" y="412200"/>
            <a:ext cx="232200" cy="54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333333"/>
                </a:solidFill>
                <a:latin typeface="Tahoma"/>
                <a:ea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20373" y="1629704"/>
            <a:ext cx="3570101" cy="2117583"/>
            <a:chOff x="66537" y="3276600"/>
            <a:chExt cx="4200663" cy="2514970"/>
          </a:xfrm>
        </p:grpSpPr>
        <p:pic>
          <p:nvPicPr>
            <p:cNvPr id="15" name="Picture 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91360" y="3347266"/>
              <a:ext cx="3975840" cy="2437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5" name="Group 44"/>
            <p:cNvGrpSpPr/>
            <p:nvPr/>
          </p:nvGrpSpPr>
          <p:grpSpPr>
            <a:xfrm>
              <a:off x="1682670" y="3276600"/>
              <a:ext cx="2258434" cy="2514970"/>
              <a:chOff x="1600200" y="3510734"/>
              <a:chExt cx="2258434" cy="251497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600200" y="3510734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662024" y="4197628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62024" y="4735440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62024" y="5715000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787720" y="4177705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803112" y="4928273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548930" y="5149334"/>
                <a:ext cx="309704" cy="31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6537" y="3352680"/>
              <a:ext cx="318805" cy="1706834"/>
              <a:chOff x="77757" y="3586814"/>
              <a:chExt cx="318805" cy="170683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9314" y="3586814"/>
                <a:ext cx="317248" cy="328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314" y="3821668"/>
                <a:ext cx="317248" cy="328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314" y="4724400"/>
                <a:ext cx="317248" cy="328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757" y="4964667"/>
                <a:ext cx="317248" cy="328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2</a:t>
                </a:r>
              </a:p>
            </p:txBody>
          </p:sp>
        </p:grpSp>
      </p:grpSp>
      <p:sp>
        <p:nvSpPr>
          <p:cNvPr id="55" name="CustomShape 17"/>
          <p:cNvSpPr/>
          <p:nvPr/>
        </p:nvSpPr>
        <p:spPr>
          <a:xfrm>
            <a:off x="4399723" y="1629704"/>
            <a:ext cx="4439477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F/r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= 4e+4f-4ef +2r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+ r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</a:t>
            </a:r>
            <a:endParaRPr sz="14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" name="CustomShape 17"/>
          <p:cNvSpPr/>
          <p:nvPr/>
        </p:nvSpPr>
        <p:spPr>
          <a:xfrm>
            <a:off x="5750177" y="1095584"/>
            <a:ext cx="2403223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0041C4"/>
                </a:solidFill>
                <a:latin typeface="+mn-lt"/>
                <a:ea typeface="WenQuanYi Micro Hei"/>
              </a:rPr>
              <a:t>F = </a:t>
            </a:r>
            <a:r>
              <a:rPr lang="en-US" sz="1800" i="1" dirty="0" err="1">
                <a:solidFill>
                  <a:srgbClr val="0041C4"/>
                </a:solidFill>
                <a:latin typeface="+mn-lt"/>
                <a:ea typeface="WenQuanYi Micro Hei"/>
              </a:rPr>
              <a:t>Sig</a:t>
            </a:r>
            <a:r>
              <a:rPr lang="en-US" sz="1800" i="1" baseline="-25000" dirty="0" err="1">
                <a:solidFill>
                  <a:srgbClr val="0041C4"/>
                </a:solidFill>
                <a:latin typeface="+mn-lt"/>
                <a:ea typeface="WenQuanYi Micro Hei"/>
              </a:rPr>
              <a:t>out</a:t>
            </a:r>
            <a:r>
              <a:rPr lang="en-US" sz="1800" i="1" dirty="0">
                <a:solidFill>
                  <a:srgbClr val="0041C4"/>
                </a:solidFill>
                <a:latin typeface="+mn-lt"/>
                <a:ea typeface="WenQuanYi Micro Hei"/>
              </a:rPr>
              <a:t> = 4r</a:t>
            </a:r>
            <a:r>
              <a:rPr lang="en-US" sz="1800" i="1" baseline="-25000" dirty="0">
                <a:solidFill>
                  <a:srgbClr val="0041C4"/>
                </a:solidFill>
                <a:latin typeface="+mn-lt"/>
                <a:ea typeface="WenQuanYi Micro Hei"/>
              </a:rPr>
              <a:t>2</a:t>
            </a:r>
            <a:r>
              <a:rPr lang="en-US" sz="1800" i="1" dirty="0">
                <a:solidFill>
                  <a:srgbClr val="0041C4"/>
                </a:solidFill>
                <a:latin typeface="+mn-lt"/>
                <a:ea typeface="WenQuanYi Micro Hei"/>
              </a:rPr>
              <a:t>+2r</a:t>
            </a:r>
            <a:r>
              <a:rPr lang="en-US" sz="1800" i="1" baseline="-25000" dirty="0">
                <a:solidFill>
                  <a:srgbClr val="0041C4"/>
                </a:solidFill>
                <a:latin typeface="+mn-lt"/>
                <a:ea typeface="WenQuanYi Micro Hei"/>
              </a:rPr>
              <a:t>1</a:t>
            </a:r>
            <a:r>
              <a:rPr lang="en-US" sz="1800" i="1" dirty="0">
                <a:solidFill>
                  <a:srgbClr val="0041C4"/>
                </a:solidFill>
                <a:latin typeface="+mn-lt"/>
                <a:ea typeface="WenQuanYi Micro Hei"/>
              </a:rPr>
              <a:t>+r</a:t>
            </a:r>
            <a:r>
              <a:rPr lang="en-US" sz="1800" i="1" baseline="-25000" dirty="0">
                <a:solidFill>
                  <a:srgbClr val="0041C4"/>
                </a:solidFill>
                <a:latin typeface="+mn-lt"/>
                <a:ea typeface="WenQuanYi Micro Hei"/>
              </a:rPr>
              <a:t>0</a:t>
            </a:r>
            <a:r>
              <a:rPr lang="en-US" sz="1800" i="1" dirty="0">
                <a:solidFill>
                  <a:srgbClr val="0041C4"/>
                </a:solidFill>
                <a:latin typeface="+mn-lt"/>
                <a:ea typeface="WenQuanYi Micro Hei"/>
              </a:rPr>
              <a:t>  </a:t>
            </a:r>
            <a:endParaRPr sz="1800" baseline="-25000" dirty="0">
              <a:solidFill>
                <a:srgbClr val="0041C4"/>
              </a:solidFill>
              <a:latin typeface="+mn-lt"/>
            </a:endParaRPr>
          </a:p>
        </p:txBody>
      </p:sp>
      <p:pic>
        <p:nvPicPr>
          <p:cNvPr id="74" name="图片 13" descr="Untitled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" y="4082466"/>
            <a:ext cx="2767404" cy="1818175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10</a:t>
            </a:fld>
            <a:endParaRPr lang="en-US" dirty="0"/>
          </a:p>
        </p:txBody>
      </p:sp>
      <p:sp>
        <p:nvSpPr>
          <p:cNvPr id="80" name="CustomShape 17"/>
          <p:cNvSpPr/>
          <p:nvPr/>
        </p:nvSpPr>
        <p:spPr>
          <a:xfrm>
            <a:off x="4500688" y="4572000"/>
            <a:ext cx="3087372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4a</a:t>
            </a:r>
            <a:r>
              <a:rPr lang="en-US" sz="1600" i="1" baseline="-25000" dirty="0">
                <a:solidFill>
                  <a:srgbClr val="FF0000"/>
                </a:solidFill>
              </a:rPr>
              <a:t>0</a:t>
            </a:r>
            <a:r>
              <a:rPr lang="en-US" sz="1600" i="1" dirty="0">
                <a:solidFill>
                  <a:srgbClr val="FF0000"/>
                </a:solidFill>
              </a:rPr>
              <a:t>b</a:t>
            </a:r>
            <a:r>
              <a:rPr lang="en-US" sz="1600" i="1" baseline="-25000" dirty="0">
                <a:solidFill>
                  <a:srgbClr val="FF0000"/>
                </a:solidFill>
              </a:rPr>
              <a:t>0 </a:t>
            </a:r>
            <a:r>
              <a:rPr lang="en-US" sz="1600" i="1" dirty="0">
                <a:solidFill>
                  <a:srgbClr val="FF0000"/>
                </a:solidFill>
              </a:rPr>
              <a:t>(a</a:t>
            </a:r>
            <a:r>
              <a:rPr lang="en-US" sz="1600" i="1" baseline="30000" dirty="0">
                <a:solidFill>
                  <a:srgbClr val="FF0000"/>
                </a:solidFill>
              </a:rPr>
              <a:t>2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  <a:r>
              <a:rPr lang="en-US" sz="1600" i="1" dirty="0">
                <a:solidFill>
                  <a:srgbClr val="FF0000"/>
                </a:solidFill>
              </a:rPr>
              <a:t>b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+ a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  <a:r>
              <a:rPr lang="en-US" sz="1600" i="1" dirty="0">
                <a:solidFill>
                  <a:srgbClr val="FF0000"/>
                </a:solidFill>
              </a:rPr>
              <a:t>b</a:t>
            </a:r>
            <a:r>
              <a:rPr lang="en-US" sz="1600" i="1" baseline="30000" dirty="0">
                <a:solidFill>
                  <a:srgbClr val="FF0000"/>
                </a:solidFill>
              </a:rPr>
              <a:t>2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-2a</a:t>
            </a:r>
            <a:r>
              <a:rPr lang="en-US" sz="1600" i="1" baseline="30000" dirty="0">
                <a:solidFill>
                  <a:srgbClr val="FF0000"/>
                </a:solidFill>
              </a:rPr>
              <a:t>2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  <a:r>
              <a:rPr lang="en-US" sz="1600" i="1" dirty="0">
                <a:solidFill>
                  <a:srgbClr val="FF0000"/>
                </a:solidFill>
              </a:rPr>
              <a:t>b</a:t>
            </a:r>
            <a:r>
              <a:rPr lang="en-US" sz="1600" i="1" baseline="30000" dirty="0">
                <a:solidFill>
                  <a:srgbClr val="FF0000"/>
                </a:solidFill>
              </a:rPr>
              <a:t>2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  <a:r>
              <a:rPr lang="en-US" sz="1600" i="1" dirty="0">
                <a:solidFill>
                  <a:srgbClr val="FF0000"/>
                </a:solidFill>
              </a:rPr>
              <a:t>) = 0</a:t>
            </a:r>
            <a:r>
              <a:rPr lang="en-US" sz="1600" i="1" dirty="0">
                <a:solidFill>
                  <a:srgbClr val="FF0000"/>
                </a:solidFill>
                <a:latin typeface="+mj-lt"/>
                <a:ea typeface="WenQuanYi Micro Hei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+mj-lt"/>
              </a:rPr>
              <a:t> </a:t>
            </a:r>
            <a:endParaRPr sz="16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CustomShape 17"/>
          <p:cNvSpPr/>
          <p:nvPr/>
        </p:nvSpPr>
        <p:spPr>
          <a:xfrm>
            <a:off x="3775212" y="3505200"/>
            <a:ext cx="5294124" cy="56195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F/c = 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FF0000"/>
                </a:solidFill>
                <a:latin typeface="+mn-lt"/>
              </a:rPr>
              <a:t>+4a</a:t>
            </a:r>
            <a:r>
              <a:rPr lang="en-US" sz="1400" i="1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-4a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sz="1400" i="1" dirty="0">
                <a:solidFill>
                  <a:srgbClr val="00B050"/>
                </a:solidFill>
                <a:latin typeface="+mn-lt"/>
              </a:rPr>
              <a:t>+2a</a:t>
            </a:r>
            <a:r>
              <a:rPr lang="en-US" sz="1400" i="1" baseline="-25000" dirty="0">
                <a:solidFill>
                  <a:srgbClr val="00B05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B05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+2d </a:t>
            </a:r>
            <a:r>
              <a:rPr lang="en-US" sz="1400" i="1" dirty="0">
                <a:solidFill>
                  <a:srgbClr val="FF0000"/>
                </a:solidFill>
                <a:latin typeface="+mn-lt"/>
              </a:rPr>
              <a:t>-4a</a:t>
            </a:r>
            <a:r>
              <a:rPr lang="en-US" sz="1400" i="1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00B050"/>
                </a:solidFill>
                <a:latin typeface="+mn-lt"/>
              </a:rPr>
              <a:t>-2a</a:t>
            </a:r>
            <a:r>
              <a:rPr lang="en-US" sz="1400" i="1" baseline="-25000" dirty="0">
                <a:solidFill>
                  <a:srgbClr val="00B05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B050"/>
                </a:solidFill>
                <a:latin typeface="+mn-lt"/>
                <a:ea typeface="WenQuanYi Micro Hei"/>
              </a:rPr>
              <a:t>b</a:t>
            </a:r>
            <a:r>
              <a:rPr lang="en-US" sz="1400" i="1" baseline="-25000" dirty="0">
                <a:solidFill>
                  <a:srgbClr val="00B05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+a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endParaRPr lang="en-US" sz="1400" i="1" dirty="0">
              <a:solidFill>
                <a:srgbClr val="000000"/>
              </a:solidFill>
              <a:latin typeface="+mn-lt"/>
              <a:ea typeface="WenQuanYi Micro Hei"/>
            </a:endParaRPr>
          </a:p>
          <a:p>
            <a:pPr>
              <a:lnSpc>
                <a:spcPct val="100000"/>
              </a:lnSpc>
            </a:pPr>
            <a:r>
              <a:rPr lang="en-US" sz="1200" i="1" dirty="0">
                <a:solidFill>
                  <a:srgbClr val="000000"/>
                </a:solidFill>
                <a:latin typeface="+mn-lt"/>
              </a:rPr>
              <a:t>       = 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- 4a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d +2d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+a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</a:t>
            </a:r>
            <a:endParaRPr sz="14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CustomShape 17"/>
          <p:cNvSpPr/>
          <p:nvPr/>
        </p:nvSpPr>
        <p:spPr>
          <a:xfrm>
            <a:off x="4371559" y="1981200"/>
            <a:ext cx="4696240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F/r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= 4e+4f-4ef +2c+2d-4cd + r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 </a:t>
            </a:r>
            <a:endParaRPr sz="14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CustomShape 17"/>
          <p:cNvSpPr/>
          <p:nvPr/>
        </p:nvSpPr>
        <p:spPr>
          <a:xfrm>
            <a:off x="4353337" y="2352607"/>
            <a:ext cx="4696240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F/r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= 4e+4f-4ef +2c+2d-4cd -2a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+a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</a:t>
            </a:r>
            <a:endParaRPr sz="14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CustomShape 17"/>
          <p:cNvSpPr/>
          <p:nvPr/>
        </p:nvSpPr>
        <p:spPr>
          <a:xfrm>
            <a:off x="4353337" y="2733607"/>
            <a:ext cx="4696240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F/f = 4e+4cd-4ecd +2c+2d-4cd -2a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+a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endParaRPr sz="14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" name="CustomShape 17"/>
          <p:cNvSpPr/>
          <p:nvPr/>
        </p:nvSpPr>
        <p:spPr>
          <a:xfrm>
            <a:off x="4341864" y="3048000"/>
            <a:ext cx="4421136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F/e = 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+4cd-4a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cd +2c+2d-4cd -2a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+a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WenQuanYi Micro Hei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 </a:t>
            </a:r>
            <a:endParaRPr sz="14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CustomShape 17"/>
          <p:cNvSpPr/>
          <p:nvPr/>
        </p:nvSpPr>
        <p:spPr>
          <a:xfrm>
            <a:off x="4038600" y="4114800"/>
            <a:ext cx="4926720" cy="374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en-US" sz="1400" i="1" dirty="0">
                <a:solidFill>
                  <a:srgbClr val="000000"/>
                </a:solidFill>
                <a:latin typeface="+mn-lt"/>
              </a:rPr>
              <a:t>F/d = 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4a</a:t>
            </a:r>
            <a:r>
              <a:rPr lang="en-US" sz="1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- 4a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-2a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1400" i="1" dirty="0">
                <a:latin typeface="+mn-lt"/>
              </a:rPr>
              <a:t>+</a:t>
            </a:r>
            <a:r>
              <a:rPr lang="en-US" sz="1400" i="1" dirty="0">
                <a:latin typeface="+mn-lt"/>
                <a:ea typeface="WenQuanYi Micro Hei"/>
              </a:rPr>
              <a:t>2a</a:t>
            </a:r>
            <a:r>
              <a:rPr lang="en-US" sz="1400" i="1" baseline="-25000" dirty="0">
                <a:latin typeface="+mn-lt"/>
                <a:ea typeface="WenQuanYi Micro Hei"/>
              </a:rPr>
              <a:t>1 </a:t>
            </a:r>
            <a:r>
              <a:rPr lang="en-US" sz="1400" i="1" dirty="0">
                <a:latin typeface="+mn-lt"/>
                <a:ea typeface="WenQuanYi Micro Hei"/>
              </a:rPr>
              <a:t>+2b</a:t>
            </a:r>
            <a:r>
              <a:rPr lang="en-US" sz="1400" i="1" baseline="-25000" dirty="0">
                <a:latin typeface="+mn-lt"/>
                <a:ea typeface="WenQuanYi Micro Hei"/>
              </a:rPr>
              <a:t>1 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WenQuanYi Micro Hei"/>
              </a:rPr>
              <a:t>-4a</a:t>
            </a:r>
            <a:r>
              <a:rPr lang="en-US" sz="1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WenQuanYi Micro Hei"/>
              </a:rPr>
              <a:t>1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WenQuanYi Micro Hei"/>
              </a:rPr>
              <a:t>b</a:t>
            </a:r>
            <a:r>
              <a:rPr lang="en-US" sz="1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WenQuanYi Micro Hei"/>
              </a:rPr>
              <a:t>1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+a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+b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</a:t>
            </a:r>
            <a:r>
              <a:rPr lang="en-US" sz="1400" i="1" dirty="0">
                <a:solidFill>
                  <a:srgbClr val="79847E"/>
                </a:solidFill>
                <a:latin typeface="+mn-lt"/>
                <a:ea typeface="WenQuanYi Micro Hei"/>
              </a:rPr>
              <a:t> </a:t>
            </a:r>
            <a:endParaRPr sz="1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5947046" y="3511694"/>
            <a:ext cx="155448" cy="181886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内容占位符 2"/>
          <p:cNvSpPr txBox="1">
            <a:spLocks/>
          </p:cNvSpPr>
          <p:nvPr/>
        </p:nvSpPr>
        <p:spPr>
          <a:xfrm>
            <a:off x="4025074" y="5747051"/>
            <a:ext cx="4038600" cy="426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>
                <a:solidFill>
                  <a:srgbClr val="0A5AB2"/>
                </a:solidFill>
              </a:rPr>
              <a:t>Simplification:  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a</a:t>
            </a:r>
            <a:r>
              <a:rPr kumimoji="1" lang="en-US" altLang="zh-CN" sz="1600" i="1" baseline="30000" dirty="0">
                <a:solidFill>
                  <a:srgbClr val="FF0000"/>
                </a:solidFill>
              </a:rPr>
              <a:t>2 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= a, b</a:t>
            </a:r>
            <a:r>
              <a:rPr kumimoji="1" lang="en-US" altLang="zh-CN" sz="1600" i="1" baseline="30000" dirty="0">
                <a:solidFill>
                  <a:srgbClr val="FF0000"/>
                </a:solidFill>
              </a:rPr>
              <a:t>2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 = b </a:t>
            </a:r>
            <a:r>
              <a:rPr kumimoji="1" lang="en-US" altLang="zh-CN" sz="1600" dirty="0">
                <a:solidFill>
                  <a:srgbClr val="0A5AB2"/>
                </a:solidFill>
              </a:rPr>
              <a:t>(binary)</a:t>
            </a:r>
            <a:endParaRPr kumimoji="1" lang="en-US" altLang="zh-CN" sz="1600" i="1" dirty="0">
              <a:solidFill>
                <a:srgbClr val="0A5AB2"/>
              </a:solidFill>
            </a:endParaRPr>
          </a:p>
        </p:txBody>
      </p:sp>
      <p:sp>
        <p:nvSpPr>
          <p:cNvPr id="37" name="CustomShape 17">
            <a:extLst>
              <a:ext uri="{FF2B5EF4-FFF2-40B4-BE49-F238E27FC236}">
                <a16:creationId xmlns:a16="http://schemas.microsoft.com/office/drawing/2014/main" id="{AF00A90E-EEB3-4736-B97D-982D471AD329}"/>
              </a:ext>
            </a:extLst>
          </p:cNvPr>
          <p:cNvSpPr/>
          <p:nvPr/>
        </p:nvSpPr>
        <p:spPr>
          <a:xfrm>
            <a:off x="4399723" y="5009939"/>
            <a:ext cx="1848677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US" sz="1400" i="1" dirty="0">
                <a:ea typeface="WenQuanYi Micro Hei"/>
              </a:rPr>
              <a:t>2a</a:t>
            </a:r>
            <a:r>
              <a:rPr lang="en-US" sz="1400" i="1" baseline="-25000" dirty="0">
                <a:ea typeface="WenQuanYi Micro Hei"/>
              </a:rPr>
              <a:t>1 </a:t>
            </a:r>
            <a:r>
              <a:rPr lang="en-US" sz="1400" i="1" dirty="0">
                <a:ea typeface="WenQuanYi Micro Hei"/>
              </a:rPr>
              <a:t>+ 2b</a:t>
            </a:r>
            <a:r>
              <a:rPr lang="en-US" sz="1400" i="1" baseline="-25000" dirty="0">
                <a:ea typeface="WenQuanYi Micro Hei"/>
              </a:rPr>
              <a:t>1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 a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+ b</a:t>
            </a:r>
            <a:r>
              <a:rPr lang="en-US" sz="1400" i="1" baseline="-25000" dirty="0">
                <a:solidFill>
                  <a:srgbClr val="000000"/>
                </a:solidFill>
                <a:ea typeface="WenQuanYi Micro Hei"/>
              </a:rPr>
              <a:t>0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 </a:t>
            </a:r>
            <a:endParaRPr sz="1400" baseline="-25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69F9D-2127-44D7-99D4-040A900CB7D5}"/>
              </a:ext>
            </a:extLst>
          </p:cNvPr>
          <p:cNvSpPr/>
          <p:nvPr/>
        </p:nvSpPr>
        <p:spPr>
          <a:xfrm>
            <a:off x="6762749" y="5026152"/>
            <a:ext cx="1691489" cy="400110"/>
          </a:xfrm>
          <a:prstGeom prst="rect">
            <a:avLst/>
          </a:prstGeom>
          <a:ln>
            <a:solidFill>
              <a:srgbClr val="0041C4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ea typeface="WenQuanYi Micro Hei"/>
              </a:rPr>
              <a:t> 2-bit adder ! </a:t>
            </a:r>
            <a:endParaRPr lang="en-US" sz="2000" dirty="0"/>
          </a:p>
        </p:txBody>
      </p:sp>
      <p:sp>
        <p:nvSpPr>
          <p:cNvPr id="52" name="Footer Placeholder 2">
            <a:extLst>
              <a:ext uri="{FF2B5EF4-FFF2-40B4-BE49-F238E27FC236}">
                <a16:creationId xmlns:a16="http://schemas.microsoft.com/office/drawing/2014/main" id="{72538B55-3005-4CB4-9378-DD188A36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1164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0" grpId="0"/>
      <p:bldP spid="32" grpId="0"/>
      <p:bldP spid="46" grpId="0"/>
      <p:bldP spid="47" grpId="0"/>
      <p:bldP spid="48" grpId="0"/>
      <p:bldP spid="49" grpId="0"/>
      <p:bldP spid="50" grpId="0"/>
      <p:bldP spid="4" grpId="0" animBg="1"/>
      <p:bldP spid="51" grpId="0"/>
      <p:bldP spid="3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Algebraic</a:t>
            </a:r>
            <a:r>
              <a:rPr lang="en-US" sz="360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000" b="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Rewriting - Summary</a:t>
            </a:r>
            <a:endParaRPr lang="en-US" sz="3600" b="0" dirty="0">
              <a:solidFill>
                <a:srgbClr val="840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34000"/>
          </a:xfrm>
        </p:spPr>
        <p:txBody>
          <a:bodyPr/>
          <a:lstStyle/>
          <a:p>
            <a:r>
              <a:rPr lang="en-US" sz="2000" dirty="0">
                <a:solidFill>
                  <a:srgbClr val="0A5AB2"/>
                </a:solidFill>
              </a:rPr>
              <a:t>Two types of simplification during rewriting</a:t>
            </a:r>
          </a:p>
          <a:p>
            <a:pPr lvl="1"/>
            <a:r>
              <a:rPr lang="en-US" sz="1800" dirty="0"/>
              <a:t>Cancelation of monomials with opposite coefficient signs </a:t>
            </a:r>
          </a:p>
          <a:p>
            <a:pPr lvl="1"/>
            <a:r>
              <a:rPr lang="en-US" sz="1800" dirty="0"/>
              <a:t>Example: Half Adder, </a:t>
            </a:r>
            <a:r>
              <a:rPr lang="en-US" sz="1800" i="1" dirty="0"/>
              <a:t>HA (</a:t>
            </a:r>
            <a:r>
              <a:rPr lang="en-US" sz="1800" i="1" dirty="0" err="1"/>
              <a:t>a,b</a:t>
            </a:r>
            <a:r>
              <a:rPr lang="en-US" sz="1800" i="1" dirty="0"/>
              <a:t>), </a:t>
            </a:r>
            <a:r>
              <a:rPr lang="en-US" sz="1800" dirty="0"/>
              <a:t>with outputs </a:t>
            </a:r>
            <a:r>
              <a:rPr lang="en-US" sz="1800" i="1" dirty="0"/>
              <a:t>C, S</a:t>
            </a:r>
          </a:p>
          <a:p>
            <a:pPr marL="914400" lvl="2" indent="0">
              <a:buNone/>
            </a:pPr>
            <a:r>
              <a:rPr lang="en-US" sz="1400" dirty="0"/>
              <a:t>	</a:t>
            </a:r>
            <a:r>
              <a:rPr lang="en-US" sz="1600" i="1" dirty="0">
                <a:solidFill>
                  <a:srgbClr val="0A5AB2"/>
                </a:solidFill>
              </a:rPr>
              <a:t>2C + S = 2ab + (a + b – 2ab) = a + b</a:t>
            </a:r>
          </a:p>
          <a:p>
            <a:pPr lvl="1"/>
            <a:r>
              <a:rPr lang="en-US" sz="1800" dirty="0"/>
              <a:t>Signals are Boolean, i.e., </a:t>
            </a:r>
            <a:r>
              <a:rPr lang="en-US" sz="1800" i="1" dirty="0">
                <a:solidFill>
                  <a:srgbClr val="FF0000"/>
                </a:solidFill>
              </a:rPr>
              <a:t>x</a:t>
            </a:r>
            <a:r>
              <a:rPr lang="en-US" sz="1800" i="1" baseline="30000" dirty="0">
                <a:solidFill>
                  <a:srgbClr val="FF0000"/>
                </a:solidFill>
              </a:rPr>
              <a:t>2</a:t>
            </a:r>
            <a:r>
              <a:rPr lang="en-US" sz="1800" i="1" dirty="0">
                <a:solidFill>
                  <a:srgbClr val="FF0000"/>
                </a:solidFill>
              </a:rPr>
              <a:t> = x</a:t>
            </a:r>
            <a:endParaRPr lang="en-US" sz="1800" dirty="0">
              <a:solidFill>
                <a:srgbClr val="FF0000"/>
              </a:solidFill>
            </a:endParaRPr>
          </a:p>
          <a:p>
            <a:pPr lvl="2"/>
            <a:r>
              <a:rPr lang="en-US" sz="1600" dirty="0"/>
              <a:t>In polynomial reduction: ideal </a:t>
            </a:r>
            <a:r>
              <a:rPr lang="en-US" sz="1600" dirty="0">
                <a:solidFill>
                  <a:srgbClr val="FF0000"/>
                </a:solidFill>
              </a:rPr>
              <a:t>&lt;</a:t>
            </a:r>
            <a:r>
              <a:rPr lang="en-US" sz="1600" i="1" dirty="0">
                <a:solidFill>
                  <a:srgbClr val="FF0000"/>
                </a:solidFill>
              </a:rPr>
              <a:t>x</a:t>
            </a:r>
            <a:r>
              <a:rPr lang="en-US" sz="1600" i="1" baseline="30000" dirty="0">
                <a:solidFill>
                  <a:srgbClr val="FF0000"/>
                </a:solidFill>
              </a:rPr>
              <a:t>2</a:t>
            </a:r>
            <a:r>
              <a:rPr lang="en-US" sz="1600" i="1" dirty="0">
                <a:solidFill>
                  <a:srgbClr val="FF0000"/>
                </a:solidFill>
              </a:rPr>
              <a:t> – x</a:t>
            </a:r>
            <a:r>
              <a:rPr lang="en-US" sz="1600" dirty="0">
                <a:solidFill>
                  <a:srgbClr val="FF0000"/>
                </a:solidFill>
              </a:rPr>
              <a:t>&gt; </a:t>
            </a:r>
            <a:r>
              <a:rPr lang="en-US" sz="1600" dirty="0"/>
              <a:t> is needed  (</a:t>
            </a:r>
            <a:r>
              <a:rPr lang="en-US" sz="1600" dirty="0" err="1"/>
              <a:t>Groebner</a:t>
            </a:r>
            <a:r>
              <a:rPr lang="en-US" sz="1600" dirty="0"/>
              <a:t> basis)</a:t>
            </a:r>
          </a:p>
          <a:p>
            <a:pPr lvl="2"/>
            <a:r>
              <a:rPr lang="en-US" sz="1600" dirty="0"/>
              <a:t>In rewriting: simply replace </a:t>
            </a:r>
            <a:r>
              <a:rPr lang="en-US" sz="1600" i="1" dirty="0"/>
              <a:t>x</a:t>
            </a:r>
            <a:r>
              <a:rPr lang="en-US" sz="1600" i="1" baseline="30000" dirty="0"/>
              <a:t>2</a:t>
            </a:r>
            <a:r>
              <a:rPr lang="en-US" sz="1600" dirty="0"/>
              <a:t> by </a:t>
            </a:r>
            <a:r>
              <a:rPr lang="en-US" sz="1600" i="1" dirty="0"/>
              <a:t>x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i="1" dirty="0">
                <a:solidFill>
                  <a:srgbClr val="FF0000"/>
                </a:solidFill>
              </a:rPr>
              <a:t>a</a:t>
            </a:r>
            <a:r>
              <a:rPr lang="en-US" altLang="zh-CN" sz="1600" i="1" baseline="30000" dirty="0">
                <a:solidFill>
                  <a:srgbClr val="FF0000"/>
                </a:solidFill>
              </a:rPr>
              <a:t>2 </a:t>
            </a:r>
            <a:r>
              <a:rPr lang="en-US" altLang="zh-CN" sz="1600" i="1" dirty="0">
                <a:solidFill>
                  <a:srgbClr val="FF0000"/>
                </a:solidFill>
              </a:rPr>
              <a:t>= a, b</a:t>
            </a:r>
            <a:r>
              <a:rPr lang="en-US" altLang="zh-CN" sz="1600" i="1" baseline="30000" dirty="0">
                <a:solidFill>
                  <a:srgbClr val="FF0000"/>
                </a:solidFill>
              </a:rPr>
              <a:t>2</a:t>
            </a:r>
            <a:r>
              <a:rPr lang="en-US" altLang="zh-CN" sz="1600" i="1" dirty="0">
                <a:solidFill>
                  <a:srgbClr val="FF0000"/>
                </a:solidFill>
              </a:rPr>
              <a:t> = b  </a:t>
            </a:r>
            <a:r>
              <a:rPr lang="en-US" altLang="zh-CN" sz="1600" dirty="0"/>
              <a:t>in previous example)</a:t>
            </a:r>
            <a:endParaRPr lang="en-US" sz="1600" dirty="0"/>
          </a:p>
          <a:p>
            <a:pPr marL="1371600" lvl="3" indent="0">
              <a:buNone/>
            </a:pPr>
            <a:endParaRPr lang="en-US" sz="1200" dirty="0"/>
          </a:p>
          <a:p>
            <a:pPr marL="457200" lvl="1"/>
            <a:r>
              <a:rPr lang="en-US" dirty="0">
                <a:solidFill>
                  <a:srgbClr val="0A5AB2"/>
                </a:solidFill>
              </a:rPr>
              <a:t>Polynomials can be large in heavily optimized circuits</a:t>
            </a:r>
          </a:p>
          <a:p>
            <a:pPr lvl="1"/>
            <a:r>
              <a:rPr lang="en-US" sz="1800" dirty="0"/>
              <a:t>Fat belly effect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600" dirty="0"/>
          </a:p>
          <a:p>
            <a:r>
              <a:rPr lang="en-US" sz="2000" dirty="0">
                <a:solidFill>
                  <a:srgbClr val="0A5AB2"/>
                </a:solidFill>
              </a:rPr>
              <a:t>A better rewriting: use And-Inverter-Graph (AIG) structure</a:t>
            </a:r>
          </a:p>
          <a:p>
            <a:pPr lvl="1"/>
            <a:r>
              <a:rPr lang="en-US" sz="1800" dirty="0"/>
              <a:t>Detect adder trees</a:t>
            </a:r>
          </a:p>
          <a:p>
            <a:pPr lvl="2"/>
            <a:r>
              <a:rPr lang="en-US" sz="1600" dirty="0"/>
              <a:t>HA:  </a:t>
            </a:r>
            <a:r>
              <a:rPr lang="en-US" sz="1600" i="1" dirty="0"/>
              <a:t>XOR</a:t>
            </a:r>
            <a:r>
              <a:rPr lang="en-US" sz="1600" dirty="0"/>
              <a:t> and </a:t>
            </a:r>
            <a:r>
              <a:rPr lang="en-US" sz="1600" i="1" dirty="0" err="1"/>
              <a:t>AND</a:t>
            </a:r>
            <a:r>
              <a:rPr lang="en-US" sz="1600" dirty="0"/>
              <a:t> pairs with common inputs</a:t>
            </a:r>
          </a:p>
          <a:p>
            <a:pPr lvl="2"/>
            <a:r>
              <a:rPr lang="en-US" sz="1600" dirty="0"/>
              <a:t>FA:  </a:t>
            </a:r>
            <a:r>
              <a:rPr lang="en-US" sz="1600" i="1" dirty="0"/>
              <a:t>XOR3</a:t>
            </a:r>
            <a:r>
              <a:rPr lang="en-US" sz="1600" dirty="0"/>
              <a:t> and </a:t>
            </a:r>
            <a:r>
              <a:rPr lang="en-US" sz="1600" i="1" dirty="0"/>
              <a:t>MAJ3</a:t>
            </a:r>
            <a:r>
              <a:rPr lang="en-US" sz="1600" dirty="0"/>
              <a:t> pairs with common inputs</a:t>
            </a:r>
          </a:p>
          <a:p>
            <a:pPr lvl="1"/>
            <a:endParaRPr lang="en-US" sz="1600" dirty="0"/>
          </a:p>
          <a:p>
            <a:pPr lvl="1"/>
            <a:endParaRPr lang="en-US" dirty="0">
              <a:solidFill>
                <a:srgbClr val="088000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9D893-5CE9-B84C-AB50-78FA18EA061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9ADF61F-D40A-4BF0-90FC-E81ACA0B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280" y="6477000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2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"/>
    </mc:Choice>
    <mc:Fallback xmlns="">
      <p:transition spd="slow" advTm="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839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Abstraction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Method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034358"/>
            <a:ext cx="5029200" cy="529024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Extract arithmetic functions from sea of gates</a:t>
            </a:r>
          </a:p>
          <a:p>
            <a:pPr lvl="1">
              <a:defRPr/>
            </a:pPr>
            <a:r>
              <a:rPr lang="en-US" altLang="zh-CN" sz="1600" dirty="0"/>
              <a:t>Assume: </a:t>
            </a:r>
            <a:r>
              <a:rPr lang="en-US" altLang="zh-CN" sz="1600" i="1" dirty="0"/>
              <a:t>PO</a:t>
            </a:r>
            <a:r>
              <a:rPr lang="en-US" altLang="zh-CN" sz="1600" dirty="0"/>
              <a:t> boundary is known</a:t>
            </a:r>
          </a:p>
          <a:p>
            <a:pPr lvl="1">
              <a:defRPr/>
            </a:pPr>
            <a:r>
              <a:rPr lang="en-US" altLang="zh-CN" sz="1600" dirty="0"/>
              <a:t>No boundary for </a:t>
            </a:r>
            <a:r>
              <a:rPr lang="en-US" altLang="zh-CN" sz="1600" i="1" dirty="0"/>
              <a:t>PIs </a:t>
            </a:r>
            <a:r>
              <a:rPr lang="en-US" altLang="zh-CN" sz="1600" dirty="0"/>
              <a:t>needed</a:t>
            </a:r>
          </a:p>
          <a:p>
            <a:pPr lvl="1">
              <a:defRPr/>
            </a:pPr>
            <a:r>
              <a:rPr lang="en-US" altLang="zh-CN" sz="1600" dirty="0"/>
              <a:t>Apply backward rewriting</a:t>
            </a:r>
          </a:p>
          <a:p>
            <a:pPr lvl="1">
              <a:defRPr/>
            </a:pPr>
            <a:r>
              <a:rPr lang="en-US" altLang="zh-CN" sz="1600" dirty="0"/>
              <a:t>Where to stop ?</a:t>
            </a:r>
          </a:p>
          <a:p>
            <a:pPr lvl="1">
              <a:defRPr/>
            </a:pPr>
            <a:endParaRPr lang="en-US" altLang="zh-CN" sz="1600" dirty="0"/>
          </a:p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Spectral Method</a:t>
            </a:r>
          </a:p>
          <a:p>
            <a:pPr lvl="1">
              <a:defRPr/>
            </a:pPr>
            <a:r>
              <a:rPr lang="en-US" altLang="zh-CN" sz="1600" dirty="0"/>
              <a:t>Examine </a:t>
            </a:r>
            <a:r>
              <a:rPr lang="en-US" altLang="zh-CN" sz="1600" i="1" dirty="0"/>
              <a:t>distribution</a:t>
            </a:r>
            <a:r>
              <a:rPr lang="en-US" altLang="zh-CN" sz="1600" dirty="0"/>
              <a:t> of weights (coefficients) of polynomial terms</a:t>
            </a:r>
          </a:p>
          <a:p>
            <a:pPr lvl="2">
              <a:defRPr/>
            </a:pPr>
            <a:r>
              <a:rPr lang="en-US" altLang="zh-CN" sz="1400" dirty="0"/>
              <a:t>Defines the </a:t>
            </a:r>
            <a:r>
              <a:rPr lang="en-US" altLang="zh-CN" sz="1400" i="1" dirty="0">
                <a:solidFill>
                  <a:srgbClr val="0A5AB2"/>
                </a:solidFill>
              </a:rPr>
              <a:t>spectrum</a:t>
            </a:r>
          </a:p>
          <a:p>
            <a:pPr lvl="1">
              <a:defRPr/>
            </a:pPr>
            <a:r>
              <a:rPr lang="en-US" altLang="zh-CN" sz="1600" dirty="0"/>
              <a:t>Determine arithmetic function b</a:t>
            </a:r>
            <a:r>
              <a:rPr lang="en-US" altLang="zh-CN" sz="1400" dirty="0"/>
              <a:t>ased on its spectrum</a:t>
            </a:r>
          </a:p>
        </p:txBody>
      </p:sp>
      <p:pic>
        <p:nvPicPr>
          <p:cNvPr id="7" name="图片 4" descr="Screen Shot 2015-12-09 at 2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4866"/>
            <a:ext cx="338971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F6716F0-FAD8-47E6-A06E-B2A7805C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280" y="6477000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sp>
        <p:nvSpPr>
          <p:cNvPr id="10" name="幻灯片编号占位符 4">
            <a:extLst>
              <a:ext uri="{FF2B5EF4-FFF2-40B4-BE49-F238E27FC236}">
                <a16:creationId xmlns:a16="http://schemas.microsoft.com/office/drawing/2014/main" id="{B05EF5A2-716F-48EF-BAD4-4128F652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Algebraic Spectrum – Multiplier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050784"/>
            <a:ext cx="25908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Multiplier</a:t>
            </a:r>
            <a:endParaRPr lang="zh-CN" altLang="en-US" sz="2000" dirty="0">
              <a:solidFill>
                <a:srgbClr val="0A5AB2"/>
              </a:solidFill>
            </a:endParaRP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4FC8B2D-6B9B-4E6B-AC20-761491D2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</p:spPr>
        <p:txBody>
          <a:bodyPr/>
          <a:lstStyle/>
          <a:p>
            <a:fld id="{F74969CD-7246-41F0-B554-CD5FD022FE5B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7072"/>
          <a:stretch/>
        </p:blipFill>
        <p:spPr>
          <a:xfrm>
            <a:off x="938877" y="1678043"/>
            <a:ext cx="7526600" cy="2196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8B05A6-FFF7-467E-87A0-C674F502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73" y="1195011"/>
            <a:ext cx="2487613" cy="71262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E2A120F-46D3-4126-B1FC-4EECD05D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280" y="6477000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1905000" y="990600"/>
                <a:ext cx="2536825" cy="870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990600"/>
                <a:ext cx="2536825" cy="870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CA12D93-7700-42AF-AAB2-235B823B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951" y="4419600"/>
            <a:ext cx="3510849" cy="17005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73FD93-BAA5-4382-8E3F-A5E6352844FE}"/>
              </a:ext>
            </a:extLst>
          </p:cNvPr>
          <p:cNvSpPr txBox="1"/>
          <p:nvPr/>
        </p:nvSpPr>
        <p:spPr>
          <a:xfrm>
            <a:off x="2364852" y="5954295"/>
            <a:ext cx="82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A5AB2"/>
                </a:solidFill>
              </a:rPr>
              <a:t>F = A</a:t>
            </a:r>
            <a:r>
              <a:rPr lang="en-US" sz="2000" i="1" dirty="0">
                <a:solidFill>
                  <a:srgbClr val="0A5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i="1" dirty="0">
                <a:solidFill>
                  <a:srgbClr val="0A5AB2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AF121-F58B-41C6-9A5F-CBC7D9F5E866}"/>
              </a:ext>
            </a:extLst>
          </p:cNvPr>
          <p:cNvSpPr txBox="1"/>
          <p:nvPr/>
        </p:nvSpPr>
        <p:spPr>
          <a:xfrm>
            <a:off x="6115997" y="5987972"/>
            <a:ext cx="104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A5AB2"/>
                </a:solidFill>
              </a:rPr>
              <a:t>F = A</a:t>
            </a:r>
            <a:r>
              <a:rPr lang="en-US" sz="2000" i="1" dirty="0">
                <a:solidFill>
                  <a:srgbClr val="0A5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i="1" dirty="0">
                <a:solidFill>
                  <a:srgbClr val="0A5AB2"/>
                </a:solidFill>
              </a:rPr>
              <a:t>B</a:t>
            </a:r>
            <a:r>
              <a:rPr lang="en-US" sz="2000" i="1" dirty="0">
                <a:solidFill>
                  <a:srgbClr val="0A5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i="1" dirty="0">
                <a:solidFill>
                  <a:srgbClr val="0A5AB2"/>
                </a:solidFill>
              </a:rPr>
              <a:t>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C7DDB-0378-4CF7-9ED6-DDEB1D790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98" y="4440312"/>
            <a:ext cx="3407802" cy="16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2781"/>
            <a:ext cx="8229600" cy="745419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 Spectrum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-bit Adder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21" y="1052465"/>
            <a:ext cx="82296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i="1" dirty="0">
                <a:solidFill>
                  <a:srgbClr val="0A5AB2"/>
                </a:solidFill>
              </a:rPr>
              <a:t>n</a:t>
            </a:r>
            <a:r>
              <a:rPr lang="en-US" altLang="zh-CN" sz="2000" dirty="0">
                <a:solidFill>
                  <a:srgbClr val="0A5AB2"/>
                </a:solidFill>
              </a:rPr>
              <a:t>-bit Adder</a:t>
            </a:r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</p:txBody>
      </p:sp>
      <p:graphicFrame>
        <p:nvGraphicFramePr>
          <p:cNvPr id="19461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1566"/>
              </p:ext>
            </p:extLst>
          </p:nvPr>
        </p:nvGraphicFramePr>
        <p:xfrm>
          <a:off x="685442" y="3041677"/>
          <a:ext cx="2531157" cy="29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4" name="公式" r:id="rId3" imgW="1739900" imgH="203200" progId="Equation.3">
                  <p:embed/>
                </p:oleObj>
              </mc:Choice>
              <mc:Fallback>
                <p:oleObj name="公式" r:id="rId3" imgW="1739900" imgH="203200" progId="Equation.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42" y="3041677"/>
                        <a:ext cx="2531157" cy="29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92654"/>
              </p:ext>
            </p:extLst>
          </p:nvPr>
        </p:nvGraphicFramePr>
        <p:xfrm>
          <a:off x="4191000" y="1600201"/>
          <a:ext cx="4358078" cy="94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5" name="Equation" r:id="rId5" imgW="3174840" imgH="685800" progId="Equation.3">
                  <p:embed/>
                </p:oleObj>
              </mc:Choice>
              <mc:Fallback>
                <p:oleObj name="Equation" r:id="rId5" imgW="3174840" imgH="685800" progId="Equation.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00201"/>
                        <a:ext cx="4358078" cy="940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27021" y="1600200"/>
            <a:ext cx="3048000" cy="1143000"/>
            <a:chOff x="457200" y="1718965"/>
            <a:chExt cx="3048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1828800"/>
              <a:ext cx="28611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    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</a:rPr>
                <a:t>i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=  bit position of result</a:t>
              </a:r>
            </a:p>
            <a:p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C(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</a:rPr>
                <a:t>i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) =  2</a:t>
              </a:r>
              <a:r>
                <a:rPr lang="en-US" sz="1600" i="1" baseline="30000" dirty="0">
                  <a:solidFill>
                    <a:srgbClr val="002060"/>
                  </a:solidFill>
                  <a:latin typeface="+mj-lt"/>
                </a:rPr>
                <a:t>i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, </a:t>
              </a: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coefficient a bit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</a:rPr>
                <a:t>i</a:t>
              </a:r>
              <a:endParaRPr lang="en-US" sz="1600" i="1" baseline="30000" dirty="0">
                <a:solidFill>
                  <a:srgbClr val="002060"/>
                </a:solidFill>
                <a:latin typeface="+mj-lt"/>
              </a:endParaRPr>
            </a:p>
            <a:p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N(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</a:rPr>
                <a:t>i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) </a:t>
              </a: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=  # terms with </a:t>
              </a:r>
              <a:r>
                <a:rPr lang="en-US" sz="1600" dirty="0" err="1">
                  <a:solidFill>
                    <a:srgbClr val="002060"/>
                  </a:solidFill>
                  <a:latin typeface="+mj-lt"/>
                </a:rPr>
                <a:t>coeff</a:t>
              </a:r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  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C(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</a:rPr>
                <a:t>i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</a:rPr>
                <a:t>)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" y="1718965"/>
              <a:ext cx="3048000" cy="1143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2C67D19-B297-437F-A91B-6C48747E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280" y="6509687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sp>
        <p:nvSpPr>
          <p:cNvPr id="13" name="幻灯片编号占位符 4">
            <a:extLst>
              <a:ext uri="{FF2B5EF4-FFF2-40B4-BE49-F238E27FC236}">
                <a16:creationId xmlns:a16="http://schemas.microsoft.com/office/drawing/2014/main" id="{7897150E-BBAA-4AB5-AC68-C0B06FB6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ED2FF-B57D-4408-A1C1-A72B558C2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73" y="3396376"/>
            <a:ext cx="6111495" cy="2630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Algebraic Spectrum – MAC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2590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Multiply-Accumulator (MAC)</a:t>
            </a:r>
          </a:p>
          <a:p>
            <a:pPr lvl="1">
              <a:defRPr/>
            </a:pPr>
            <a:endParaRPr lang="en-US" altLang="zh-CN" sz="1600" i="1" dirty="0"/>
          </a:p>
          <a:p>
            <a:pPr lvl="1">
              <a:defRPr/>
            </a:pPr>
            <a:r>
              <a:rPr lang="en-US" altLang="zh-CN" sz="1600" i="1" dirty="0"/>
              <a:t>F = A*B + C</a:t>
            </a:r>
          </a:p>
          <a:p>
            <a:pPr lvl="1">
              <a:defRPr/>
            </a:pPr>
            <a:r>
              <a:rPr lang="en-US" altLang="zh-CN" sz="1600" i="1" dirty="0"/>
              <a:t>A = a</a:t>
            </a:r>
            <a:r>
              <a:rPr lang="en-US" altLang="zh-CN" sz="1600" i="1" baseline="-25000" dirty="0"/>
              <a:t>0</a:t>
            </a:r>
            <a:r>
              <a:rPr lang="en-US" altLang="zh-CN" sz="1600" i="1" dirty="0"/>
              <a:t>+2a</a:t>
            </a:r>
            <a:r>
              <a:rPr lang="en-US" altLang="zh-CN" sz="1600" i="1" baseline="-25000" dirty="0"/>
              <a:t>1 </a:t>
            </a:r>
            <a:r>
              <a:rPr lang="en-US" altLang="zh-CN" sz="1600" i="1" dirty="0"/>
              <a:t>+ 4a</a:t>
            </a:r>
            <a:r>
              <a:rPr lang="en-US" altLang="zh-CN" sz="1600" i="1" baseline="-25000" dirty="0"/>
              <a:t>2</a:t>
            </a:r>
            <a:r>
              <a:rPr lang="en-US" altLang="zh-CN" sz="1600" i="1" dirty="0"/>
              <a:t>,  B = b</a:t>
            </a:r>
            <a:r>
              <a:rPr lang="en-US" altLang="zh-CN" sz="1600" i="1" baseline="-25000" dirty="0"/>
              <a:t>0</a:t>
            </a:r>
            <a:r>
              <a:rPr lang="en-US" altLang="zh-CN" sz="1600" i="1" dirty="0"/>
              <a:t>+2b</a:t>
            </a:r>
            <a:r>
              <a:rPr lang="en-US" altLang="zh-CN" sz="1600" i="1" baseline="-25000" dirty="0"/>
              <a:t>1 </a:t>
            </a:r>
            <a:r>
              <a:rPr lang="en-US" altLang="zh-CN" sz="1600" i="1" dirty="0"/>
              <a:t>+4b</a:t>
            </a:r>
            <a:r>
              <a:rPr lang="en-US" altLang="zh-CN" sz="1600" i="1" baseline="-25000" dirty="0"/>
              <a:t>2</a:t>
            </a:r>
            <a:r>
              <a:rPr lang="en-US" altLang="zh-CN" sz="1600" i="1" dirty="0"/>
              <a:t>,  C = c</a:t>
            </a:r>
            <a:r>
              <a:rPr lang="en-US" altLang="zh-CN" sz="1600" i="1" baseline="-25000" dirty="0"/>
              <a:t>0</a:t>
            </a:r>
            <a:r>
              <a:rPr lang="en-US" altLang="zh-CN" sz="1600" i="1" dirty="0"/>
              <a:t>+2c</a:t>
            </a:r>
            <a:r>
              <a:rPr lang="en-US" altLang="zh-CN" sz="1600" i="1" baseline="-25000" dirty="0"/>
              <a:t>1</a:t>
            </a:r>
            <a:r>
              <a:rPr lang="en-US" altLang="zh-CN" sz="1600" i="1" dirty="0"/>
              <a:t>+4c</a:t>
            </a:r>
            <a:r>
              <a:rPr lang="en-US" altLang="zh-CN" sz="1600" i="1" baseline="-25000" dirty="0"/>
              <a:t>2 </a:t>
            </a:r>
            <a:r>
              <a:rPr lang="en-US" altLang="zh-CN" sz="1600" i="1" dirty="0"/>
              <a:t>+8c</a:t>
            </a:r>
            <a:r>
              <a:rPr lang="en-US" altLang="zh-CN" sz="1600" i="1" baseline="-25000" dirty="0"/>
              <a:t>3 </a:t>
            </a:r>
            <a:r>
              <a:rPr lang="en-US" altLang="zh-CN" sz="1600" i="1" dirty="0"/>
              <a:t>+16c</a:t>
            </a:r>
            <a:r>
              <a:rPr lang="en-US" altLang="zh-CN" sz="1600" i="1" baseline="-25000" dirty="0"/>
              <a:t>4</a:t>
            </a:r>
            <a:r>
              <a:rPr lang="en-US" altLang="zh-CN" sz="1600" i="1" dirty="0"/>
              <a:t> +32c</a:t>
            </a:r>
            <a:r>
              <a:rPr lang="en-US" altLang="zh-CN" sz="1600" i="1" baseline="-25000" dirty="0"/>
              <a:t>5</a:t>
            </a:r>
          </a:p>
          <a:p>
            <a:pPr lvl="1">
              <a:defRPr/>
            </a:pPr>
            <a:endParaRPr lang="en-US" altLang="zh-CN" sz="1800" i="1" dirty="0">
              <a:solidFill>
                <a:srgbClr val="0A5AB2"/>
              </a:solidFill>
            </a:endParaRPr>
          </a:p>
          <a:p>
            <a:pPr lvl="1">
              <a:defRPr/>
            </a:pPr>
            <a:r>
              <a:rPr lang="en-US" altLang="zh-CN" sz="1800" i="1" dirty="0">
                <a:solidFill>
                  <a:srgbClr val="0A5AB2"/>
                </a:solidFill>
              </a:rPr>
              <a:t>1-variable</a:t>
            </a:r>
            <a:r>
              <a:rPr lang="en-US" altLang="zh-CN" sz="1800" dirty="0"/>
              <a:t> spectrum + </a:t>
            </a:r>
            <a:r>
              <a:rPr lang="en-US" altLang="zh-CN" sz="1800" i="1" dirty="0">
                <a:solidFill>
                  <a:srgbClr val="0A5AB2"/>
                </a:solidFill>
              </a:rPr>
              <a:t>2-variable</a:t>
            </a:r>
            <a:r>
              <a:rPr lang="en-US" altLang="zh-CN" sz="1800" dirty="0"/>
              <a:t> spectrum</a:t>
            </a:r>
          </a:p>
          <a:p>
            <a:pPr lvl="2">
              <a:defRPr/>
            </a:pPr>
            <a:r>
              <a:rPr lang="en-US" altLang="zh-CN" sz="1600" dirty="0"/>
              <a:t>1-var: </a:t>
            </a:r>
            <a:r>
              <a:rPr lang="en-US" altLang="zh-CN" sz="1600" i="1" dirty="0"/>
              <a:t>addition</a:t>
            </a:r>
          </a:p>
          <a:p>
            <a:pPr lvl="2">
              <a:defRPr/>
            </a:pPr>
            <a:r>
              <a:rPr lang="en-US" altLang="zh-CN" sz="1600" dirty="0"/>
              <a:t>2-var: </a:t>
            </a:r>
            <a:r>
              <a:rPr lang="en-US" altLang="zh-CN" sz="1600" i="1" dirty="0"/>
              <a:t>multiplication</a:t>
            </a:r>
          </a:p>
          <a:p>
            <a:pPr lvl="2">
              <a:defRPr/>
            </a:pPr>
            <a:endParaRPr lang="zh-CN" altLang="en-US" dirty="0">
              <a:solidFill>
                <a:srgbClr val="0A5AB2"/>
              </a:solidFill>
            </a:endParaRP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4FC8B2D-6B9B-4E6B-AC20-761491D2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</p:spPr>
        <p:txBody>
          <a:bodyPr/>
          <a:lstStyle/>
          <a:p>
            <a:fld id="{F74969CD-7246-41F0-B554-CD5FD022FE5B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911600"/>
            <a:ext cx="7391400" cy="210820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7D457E4-1CB2-4CB3-AEA1-A94EF2F8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6248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44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64BC-2F78-43BD-B9A2-0473A034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b="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the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3ECF-14E4-46A3-98C2-0434E9A9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1"/>
            <a:ext cx="6705600" cy="461666"/>
          </a:xfrm>
        </p:spPr>
        <p:txBody>
          <a:bodyPr/>
          <a:lstStyle/>
          <a:p>
            <a:r>
              <a:rPr lang="en-US" sz="1800" dirty="0">
                <a:solidFill>
                  <a:srgbClr val="0A5AB2"/>
                </a:solidFill>
              </a:rPr>
              <a:t>Step 1</a:t>
            </a:r>
            <a:r>
              <a:rPr lang="en-US" sz="1800" dirty="0">
                <a:solidFill>
                  <a:schemeClr val="tx1"/>
                </a:solidFill>
              </a:rPr>
              <a:t>: Create AIG; detect XOR &amp; Majority functions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A9771-50BB-4887-8A58-7D860663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ASPDAC 2019 - Spectral Approach to Arithmetic Circuit Verification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0329E-035A-4176-BA0B-87266C10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C1E61-F6B7-4505-9693-78FD02C87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7" y="1443660"/>
            <a:ext cx="5282605" cy="2442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5360E-58A2-4DD2-9A1D-1B485CA88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03700"/>
            <a:ext cx="4659375" cy="2819401"/>
          </a:xfrm>
          <a:prstGeom prst="rect">
            <a:avLst/>
          </a:prstGeom>
        </p:spPr>
      </p:pic>
      <p:sp>
        <p:nvSpPr>
          <p:cNvPr id="9" name="文本框 12">
            <a:extLst>
              <a:ext uri="{FF2B5EF4-FFF2-40B4-BE49-F238E27FC236}">
                <a16:creationId xmlns:a16="http://schemas.microsoft.com/office/drawing/2014/main" id="{45D0E997-C179-4854-BDF4-E6F68A9B6757}"/>
              </a:ext>
            </a:extLst>
          </p:cNvPr>
          <p:cNvSpPr txBox="1"/>
          <p:nvPr/>
        </p:nvSpPr>
        <p:spPr>
          <a:xfrm>
            <a:off x="6261652" y="2045864"/>
            <a:ext cx="2319131" cy="46166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Times"/>
                <a:cs typeface="Times"/>
              </a:rPr>
              <a:t>XOR3 = &lt;</a:t>
            </a:r>
            <a:r>
              <a:rPr lang="en-US" sz="1200" b="1" dirty="0">
                <a:solidFill>
                  <a:srgbClr val="FF0000"/>
                </a:solidFill>
                <a:latin typeface="Times"/>
                <a:cs typeface="Times"/>
              </a:rPr>
              <a:t>14,12,13</a:t>
            </a:r>
            <a:r>
              <a:rPr lang="en-US" sz="1200" b="1" dirty="0">
                <a:solidFill>
                  <a:schemeClr val="tx1"/>
                </a:solidFill>
                <a:latin typeface="Times"/>
                <a:cs typeface="Times"/>
              </a:rPr>
              <a:t>&gt;&lt;</a:t>
            </a:r>
            <a:r>
              <a:rPr lang="en-US" sz="1200" b="1" dirty="0">
                <a:solidFill>
                  <a:srgbClr val="1D6524"/>
                </a:solidFill>
                <a:latin typeface="Times"/>
                <a:cs typeface="Times"/>
              </a:rPr>
              <a:t>17,16,18</a:t>
            </a:r>
            <a:r>
              <a:rPr lang="en-US" sz="1200" b="1" dirty="0">
                <a:solidFill>
                  <a:schemeClr val="tx1"/>
                </a:solidFill>
                <a:latin typeface="Times"/>
                <a:cs typeface="Times"/>
              </a:rPr>
              <a:t>&gt;</a:t>
            </a:r>
          </a:p>
          <a:p>
            <a:r>
              <a:rPr lang="en-US" sz="1200" b="1" dirty="0">
                <a:latin typeface="Times"/>
                <a:cs typeface="Times"/>
              </a:rPr>
              <a:t>MAJ3 = &lt;</a:t>
            </a:r>
            <a:r>
              <a:rPr lang="en-US" sz="1200" b="1" dirty="0">
                <a:solidFill>
                  <a:srgbClr val="FF0000"/>
                </a:solidFill>
                <a:latin typeface="Times"/>
                <a:cs typeface="Times"/>
              </a:rPr>
              <a:t>12,11,10</a:t>
            </a:r>
            <a:r>
              <a:rPr lang="en-US" sz="1200" b="1" dirty="0">
                <a:latin typeface="Times"/>
                <a:cs typeface="Times"/>
              </a:rPr>
              <a:t>&gt;</a:t>
            </a:r>
            <a:r>
              <a:rPr lang="en-US" sz="1200" b="1" dirty="0">
                <a:solidFill>
                  <a:schemeClr val="tx1"/>
                </a:solidFill>
                <a:latin typeface="Times"/>
                <a:cs typeface="Times"/>
              </a:rPr>
              <a:t>&lt;</a:t>
            </a:r>
            <a:r>
              <a:rPr lang="en-US" sz="1200" b="1" dirty="0">
                <a:solidFill>
                  <a:srgbClr val="1D6524"/>
                </a:solidFill>
                <a:latin typeface="Times"/>
                <a:cs typeface="Times"/>
              </a:rPr>
              <a:t>16,12,15</a:t>
            </a:r>
            <a:r>
              <a:rPr lang="en-US" sz="1200" b="1" dirty="0">
                <a:solidFill>
                  <a:schemeClr val="tx1"/>
                </a:solidFill>
                <a:latin typeface="Times"/>
                <a:cs typeface="Times"/>
              </a:rPr>
              <a:t>&gt;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0443AC-D575-4C17-9325-C8ADBCDAAC35}"/>
              </a:ext>
            </a:extLst>
          </p:cNvPr>
          <p:cNvSpPr txBox="1">
            <a:spLocks/>
          </p:cNvSpPr>
          <p:nvPr/>
        </p:nvSpPr>
        <p:spPr bwMode="auto">
          <a:xfrm>
            <a:off x="326498" y="4251463"/>
            <a:ext cx="3931347" cy="193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  <a:defRPr kumimoji="1" sz="2400">
                <a:solidFill>
                  <a:srgbClr val="0047D6"/>
                </a:solidFill>
                <a:latin typeface="+mn-lt"/>
                <a:ea typeface="SimSun" pitchFamily="2" charset="-122"/>
                <a:cs typeface="SimSun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>
                <a:solidFill>
                  <a:srgbClr val="0A5AB2"/>
                </a:solidFill>
              </a:rPr>
              <a:t>Step 2</a:t>
            </a:r>
            <a:r>
              <a:rPr lang="en-US" sz="1800" kern="0" dirty="0">
                <a:solidFill>
                  <a:schemeClr val="tx1"/>
                </a:solidFill>
              </a:rPr>
              <a:t>: Detect HA, FA and  extract adder tree</a:t>
            </a:r>
          </a:p>
          <a:p>
            <a:endParaRPr lang="en-US" sz="1800" kern="0" dirty="0">
              <a:solidFill>
                <a:schemeClr val="tx1"/>
              </a:solidFill>
            </a:endParaRPr>
          </a:p>
          <a:p>
            <a:r>
              <a:rPr lang="en-US" sz="1800" kern="0" dirty="0">
                <a:solidFill>
                  <a:srgbClr val="0A5AB2"/>
                </a:solidFill>
              </a:rPr>
              <a:t>Step 3</a:t>
            </a:r>
            <a:r>
              <a:rPr lang="en-US" sz="1800" kern="0" dirty="0">
                <a:solidFill>
                  <a:schemeClr val="tx1"/>
                </a:solidFill>
              </a:rPr>
              <a:t>: Propagate constants and create spectrum</a:t>
            </a:r>
          </a:p>
        </p:txBody>
      </p:sp>
    </p:spTree>
    <p:extLst>
      <p:ext uri="{BB962C8B-B14F-4D97-AF65-F5344CB8AC3E}">
        <p14:creationId xmlns:p14="http://schemas.microsoft.com/office/powerpoint/2010/main" val="1466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244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the Spectrum - Demo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194" y="1065892"/>
            <a:ext cx="8515006" cy="582446"/>
          </a:xfrm>
        </p:spPr>
        <p:txBody>
          <a:bodyPr/>
          <a:lstStyle/>
          <a:p>
            <a:r>
              <a:rPr lang="en-US" sz="2000" dirty="0">
                <a:solidFill>
                  <a:srgbClr val="0A5AB2"/>
                </a:solidFill>
              </a:rPr>
              <a:t>Algebraic Spectrum construction on DAG </a:t>
            </a:r>
            <a:r>
              <a:rPr lang="mr-IN" sz="2000" dirty="0">
                <a:solidFill>
                  <a:srgbClr val="0A5AB2"/>
                </a:solidFill>
              </a:rPr>
              <a:t>–</a:t>
            </a:r>
            <a:r>
              <a:rPr lang="en-US" sz="2000" dirty="0">
                <a:solidFill>
                  <a:srgbClr val="0A5AB2"/>
                </a:solidFill>
              </a:rPr>
              <a:t> 3-bit Multiplier</a:t>
            </a:r>
            <a:endParaRPr lang="en-US" sz="1400" dirty="0">
              <a:solidFill>
                <a:srgbClr val="0A5AB2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9D893-5CE9-B84C-AB50-78FA18EA061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386239" y="1701223"/>
            <a:ext cx="4762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0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1 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3  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4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31331" r="5098" b="16227"/>
          <a:stretch/>
        </p:blipFill>
        <p:spPr>
          <a:xfrm>
            <a:off x="148822" y="1970922"/>
            <a:ext cx="5185178" cy="45289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0270" y="2895600"/>
            <a:ext cx="4798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0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1   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  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3       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4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    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1600" b="1" baseline="30000" dirty="0">
                <a:solidFill>
                  <a:srgbClr val="FC00FD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solidFill>
                  <a:srgbClr val="FC00FD"/>
                </a:solidFill>
                <a:latin typeface="Helvetica Neue" charset="0"/>
                <a:ea typeface="Helvetica Neue" charset="0"/>
                <a:cs typeface="Helvetica Neue" charset="0"/>
              </a:rPr>
              <a:t>   </a:t>
            </a:r>
            <a:r>
              <a:rPr lang="en-US" sz="1600" b="1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621" y="3547646"/>
            <a:ext cx="504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0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1                 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2               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3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3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 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3       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   </a:t>
            </a:r>
            <a:r>
              <a:rPr lang="en-US" sz="1600" b="1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270" y="4124739"/>
            <a:ext cx="506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0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1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</a:t>
            </a:r>
            <a:r>
              <a:rPr lang="en-US" sz="1600" b="1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        2</a:t>
            </a:r>
            <a:r>
              <a:rPr lang="en-US" sz="1600" b="1" baseline="300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1600" b="1" baseline="30000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                </a:t>
            </a:r>
            <a:r>
              <a:rPr lang="en-US" sz="1600" b="1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3            </a:t>
            </a:r>
            <a:r>
              <a:rPr lang="en-US" sz="1600" b="1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4F63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095" y="5308660"/>
            <a:ext cx="5291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0 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        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1             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1   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    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 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     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    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       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3         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3         </a:t>
            </a: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58903"/>
            <a:ext cx="2923016" cy="23903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AA878-8B65-4B7B-8FFA-FDA32C233A8F}"/>
              </a:ext>
            </a:extLst>
          </p:cNvPr>
          <p:cNvGrpSpPr/>
          <p:nvPr/>
        </p:nvGrpSpPr>
        <p:grpSpPr>
          <a:xfrm>
            <a:off x="6019482" y="3494344"/>
            <a:ext cx="2362518" cy="1230056"/>
            <a:chOff x="5791200" y="3200400"/>
            <a:chExt cx="2590800" cy="1524000"/>
          </a:xfrm>
        </p:grpSpPr>
        <p:sp>
          <p:nvSpPr>
            <p:cNvPr id="14" name="Oval 13"/>
            <p:cNvSpPr/>
            <p:nvPr/>
          </p:nvSpPr>
          <p:spPr>
            <a:xfrm>
              <a:off x="8229600" y="4572000"/>
              <a:ext cx="152400" cy="15240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96200" y="3886200"/>
              <a:ext cx="152400" cy="15240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086600" y="3200400"/>
              <a:ext cx="152400" cy="15240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77000" y="3886200"/>
              <a:ext cx="152400" cy="15240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791200" y="4572000"/>
              <a:ext cx="152400" cy="15240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154012" y="3276600"/>
              <a:ext cx="1143000" cy="1312277"/>
            </a:xfrm>
            <a:prstGeom prst="line">
              <a:avLst/>
            </a:prstGeom>
            <a:ln>
              <a:solidFill>
                <a:srgbClr val="FFCC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798417" y="3266560"/>
              <a:ext cx="1357165" cy="1442359"/>
            </a:xfrm>
            <a:prstGeom prst="line">
              <a:avLst/>
            </a:prstGeom>
            <a:ln>
              <a:solidFill>
                <a:srgbClr val="FFCC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Callout 39"/>
          <p:cNvSpPr/>
          <p:nvPr/>
        </p:nvSpPr>
        <p:spPr>
          <a:xfrm>
            <a:off x="6158454" y="2201721"/>
            <a:ext cx="2739622" cy="655259"/>
          </a:xfrm>
          <a:prstGeom prst="wedgeEllipseCallout">
            <a:avLst/>
          </a:prstGeom>
          <a:noFill/>
          <a:ln>
            <a:solidFill>
              <a:srgbClr val="FC00F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B050"/>
                </a:solidFill>
                <a:latin typeface="Heiti TC Light" charset="-120"/>
                <a:ea typeface="Heiti TC Light" charset="-120"/>
                <a:cs typeface="Heiti TC Light" charset="-120"/>
              </a:rPr>
              <a:t>Detected 3-bit multiplication</a:t>
            </a:r>
            <a:r>
              <a:rPr lang="en-US" sz="1400" dirty="0">
                <a:solidFill>
                  <a:srgbClr val="00B050"/>
                </a:solidFill>
                <a:latin typeface="Heiti TC Light" charset="-120"/>
                <a:ea typeface="Heiti TC Light" charset="-120"/>
                <a:cs typeface="Heiti TC Light" charset="-120"/>
              </a:rPr>
              <a:t> !</a:t>
            </a:r>
            <a:endParaRPr lang="en-US" sz="1600" dirty="0">
              <a:solidFill>
                <a:srgbClr val="00B050"/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AA7F8EA5-9706-4BA1-A030-2CE9A8CC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"/>
    </mc:Choice>
    <mc:Fallback xmlns="">
      <p:transition spd="slow" advTm="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2" grpId="0"/>
      <p:bldP spid="22" grpId="1"/>
      <p:bldP spid="24" grpId="0"/>
      <p:bldP spid="24" grpId="1"/>
      <p:bldP spid="27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Booth and CSA Multiplier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348" y="1099343"/>
            <a:ext cx="8229600" cy="217663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0070C0"/>
                </a:solidFill>
              </a:rPr>
              <a:t>Applications of Spectrum</a:t>
            </a:r>
          </a:p>
          <a:p>
            <a:pPr lvl="1">
              <a:defRPr/>
            </a:pPr>
            <a:r>
              <a:rPr lang="en-US" altLang="zh-CN" i="1" dirty="0"/>
              <a:t>Equivalence checking </a:t>
            </a:r>
            <a:r>
              <a:rPr lang="en-US" altLang="zh-CN" dirty="0"/>
              <a:t>of arithmetic functions</a:t>
            </a:r>
          </a:p>
          <a:p>
            <a:pPr lvl="1">
              <a:defRPr/>
            </a:pPr>
            <a:r>
              <a:rPr lang="en-US" altLang="zh-CN" dirty="0"/>
              <a:t>Word-level </a:t>
            </a:r>
            <a:r>
              <a:rPr lang="en-US" altLang="zh-CN" i="1" dirty="0"/>
              <a:t>abstraction</a:t>
            </a:r>
          </a:p>
          <a:p>
            <a:pPr lvl="1">
              <a:defRPr/>
            </a:pPr>
            <a:endParaRPr lang="en-US" altLang="zh-CN" dirty="0">
              <a:solidFill>
                <a:srgbClr val="0041C4"/>
              </a:solidFill>
            </a:endParaRPr>
          </a:p>
          <a:p>
            <a:pPr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Example</a:t>
            </a:r>
            <a:r>
              <a:rPr lang="en-US" altLang="zh-CN" sz="1800" dirty="0">
                <a:solidFill>
                  <a:srgbClr val="0041C4"/>
                </a:solidFill>
              </a:rPr>
              <a:t>: </a:t>
            </a:r>
            <a:r>
              <a:rPr lang="en-US" altLang="zh-CN" sz="1800" dirty="0">
                <a:solidFill>
                  <a:srgbClr val="0070C0"/>
                </a:solidFill>
              </a:rPr>
              <a:t>3-bit </a:t>
            </a:r>
            <a:r>
              <a:rPr lang="en-US" altLang="zh-CN" sz="1800" i="1" dirty="0">
                <a:solidFill>
                  <a:srgbClr val="0070C0"/>
                </a:solidFill>
              </a:rPr>
              <a:t>Booth-</a:t>
            </a:r>
            <a:r>
              <a:rPr lang="en-US" altLang="zh-CN" sz="1800" dirty="0">
                <a:solidFill>
                  <a:srgbClr val="0070C0"/>
                </a:solidFill>
              </a:rPr>
              <a:t>Multiplier vs. </a:t>
            </a:r>
            <a:r>
              <a:rPr lang="en-US" altLang="zh-CN" sz="1800" i="1" dirty="0">
                <a:solidFill>
                  <a:srgbClr val="0070C0"/>
                </a:solidFill>
              </a:rPr>
              <a:t>CSA</a:t>
            </a:r>
            <a:r>
              <a:rPr lang="en-US" altLang="zh-CN" sz="1800" dirty="0">
                <a:solidFill>
                  <a:srgbClr val="0070C0"/>
                </a:solidFill>
              </a:rPr>
              <a:t>-Multiplier</a:t>
            </a:r>
          </a:p>
          <a:p>
            <a:pPr lvl="2">
              <a:defRPr/>
            </a:pPr>
            <a:r>
              <a:rPr lang="en-US" altLang="zh-CN" sz="1400" dirty="0"/>
              <a:t>Single-,  two-,  three-variable  terms</a:t>
            </a:r>
          </a:p>
        </p:txBody>
      </p:sp>
      <p:pic>
        <p:nvPicPr>
          <p:cNvPr id="22532" name="图片 4" descr="booth-csa-spectrum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2" y="3653240"/>
            <a:ext cx="7804938" cy="15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3219131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+mj-lt"/>
              </a:rPr>
              <a:t>1-var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321913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+mj-lt"/>
              </a:rPr>
              <a:t>2-vars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3200400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+mj-lt"/>
              </a:rPr>
              <a:t>3-vars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233461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+mj-lt"/>
              </a:rPr>
              <a:t>Expression with:    1-variable terms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4854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Initial step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00B3-632A-9B42-AF2D-E84C1A4D9392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662E5-E083-4803-8415-6A55BD2520F5}"/>
              </a:ext>
            </a:extLst>
          </p:cNvPr>
          <p:cNvSpPr txBox="1"/>
          <p:nvPr/>
        </p:nvSpPr>
        <p:spPr>
          <a:xfrm>
            <a:off x="3839533" y="5233461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+mj-lt"/>
              </a:rPr>
              <a:t>   2-variable terms	 and 	3-variable terms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2FB5A8-426F-43B7-94E7-3DEC8FD7828E}"/>
              </a:ext>
            </a:extLst>
          </p:cNvPr>
          <p:cNvGrpSpPr/>
          <p:nvPr/>
        </p:nvGrpSpPr>
        <p:grpSpPr>
          <a:xfrm>
            <a:off x="0" y="5650759"/>
            <a:ext cx="5029199" cy="445241"/>
            <a:chOff x="4419598" y="4534730"/>
            <a:chExt cx="6971424" cy="445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182AD24-13C3-476B-B70F-A734D14B8057}"/>
                    </a:ext>
                  </a:extLst>
                </p:cNvPr>
                <p:cNvSpPr/>
                <p:nvPr/>
              </p:nvSpPr>
              <p:spPr>
                <a:xfrm>
                  <a:off x="4419598" y="4534730"/>
                  <a:ext cx="697142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 algn="ctr"/>
                  <a:r>
                    <a:rPr kumimoji="1" lang="en-US" altLang="zh-CN" sz="1800" i="1" dirty="0" err="1">
                      <a:latin typeface="Cambria" panose="02040503050406030204" pitchFamily="18" charset="0"/>
                      <a:cs typeface="Times" panose="02020603050405020304" pitchFamily="18" charset="0"/>
                    </a:rPr>
                    <a:t>Sig</a:t>
                  </a:r>
                  <a:r>
                    <a:rPr kumimoji="1" lang="en-US" altLang="zh-CN" sz="1800" i="1" baseline="-25000" dirty="0" err="1">
                      <a:latin typeface="Cambria" panose="02040503050406030204" pitchFamily="18" charset="0"/>
                      <a:cs typeface="Times" panose="02020603050405020304" pitchFamily="18" charset="0"/>
                    </a:rPr>
                    <a:t>out</a:t>
                  </a:r>
                  <a:r>
                    <a:rPr kumimoji="1" lang="en-US" altLang="zh-CN" sz="18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= 32z</a:t>
                  </a:r>
                  <a:r>
                    <a:rPr kumimoji="1" lang="en-US" altLang="zh-CN" sz="18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5</a:t>
                  </a:r>
                  <a:r>
                    <a:rPr kumimoji="1" lang="en-US" altLang="zh-CN" sz="18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+ 16z</a:t>
                  </a:r>
                  <a:r>
                    <a:rPr kumimoji="1" lang="en-US" altLang="zh-CN" sz="18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4</a:t>
                  </a:r>
                  <a:r>
                    <a:rPr kumimoji="1" lang="en-US" altLang="zh-CN" sz="18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+ 8z</a:t>
                  </a:r>
                  <a:r>
                    <a:rPr kumimoji="1" lang="en-US" altLang="zh-CN" sz="18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3</a:t>
                  </a:r>
                  <a:r>
                    <a:rPr kumimoji="1" lang="en-US" altLang="zh-CN" sz="18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+ 4</a:t>
                  </a:r>
                  <a:r>
                    <a:rPr lang="en-US" altLang="zh-CN" sz="1800" dirty="0">
                      <a:latin typeface="Cambria" panose="02040503050406030204" pitchFamily="18" charset="0"/>
                    </a:rPr>
                    <a:t>z</a:t>
                  </a:r>
                  <a:r>
                    <a:rPr kumimoji="1" lang="en-US" altLang="zh-CN" sz="18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2</a:t>
                  </a:r>
                  <a:r>
                    <a:rPr kumimoji="1" lang="en-US" altLang="zh-CN" sz="18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+ 2</a:t>
                  </a:r>
                  <a14:m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1" lang="en-US" altLang="zh-CN" sz="18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1</a:t>
                  </a:r>
                  <a:r>
                    <a:rPr kumimoji="1" lang="en-US" altLang="zh-CN" sz="18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z</a:t>
                  </a:r>
                  <a:r>
                    <a:rPr kumimoji="1" lang="en-US" altLang="zh-CN" sz="18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0 </a:t>
                  </a:r>
                  <a:endParaRPr kumimoji="1" lang="zh-CN" altLang="en-US" sz="1800" i="1" baseline="-25000" dirty="0">
                    <a:latin typeface="Cambria" panose="020405030504060302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182AD24-13C3-476B-B70F-A734D14B80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598" y="4534730"/>
                  <a:ext cx="69714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2352B-E85D-4DFE-9A5C-50446018BC65}"/>
                </a:ext>
              </a:extLst>
            </p:cNvPr>
            <p:cNvSpPr/>
            <p:nvPr/>
          </p:nvSpPr>
          <p:spPr>
            <a:xfrm>
              <a:off x="4970463" y="4534731"/>
              <a:ext cx="6314931" cy="44524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8385036-77DE-471E-88E4-D0690A98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6282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Booth and CSA Multiplier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图片 5" descr="booth-csa-spectrum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6553200" cy="266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6" descr="booth-csa-spectrum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999831"/>
            <a:ext cx="6553200" cy="25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本框 7"/>
          <p:cNvSpPr txBox="1">
            <a:spLocks noChangeArrowheads="1"/>
          </p:cNvSpPr>
          <p:nvPr/>
        </p:nvSpPr>
        <p:spPr bwMode="auto">
          <a:xfrm>
            <a:off x="1517841" y="2186836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rgbClr val="0A5AB2"/>
                </a:solidFill>
              </a:rPr>
              <a:t>20 %</a:t>
            </a:r>
            <a:endParaRPr lang="zh-CN" altLang="en-US" sz="1800" dirty="0">
              <a:solidFill>
                <a:srgbClr val="0A5AB2"/>
              </a:solidFill>
            </a:endParaRPr>
          </a:p>
        </p:txBody>
      </p:sp>
      <p:sp>
        <p:nvSpPr>
          <p:cNvPr id="23561" name="文本框 16"/>
          <p:cNvSpPr txBox="1">
            <a:spLocks noChangeArrowheads="1"/>
          </p:cNvSpPr>
          <p:nvPr/>
        </p:nvSpPr>
        <p:spPr bwMode="auto">
          <a:xfrm>
            <a:off x="1517841" y="50101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rgbClr val="0A5AB2"/>
                </a:solidFill>
              </a:rPr>
              <a:t>40 %</a:t>
            </a:r>
            <a:endParaRPr lang="zh-CN" altLang="en-US" sz="1800" dirty="0">
              <a:solidFill>
                <a:srgbClr val="0A5AB2"/>
              </a:solidFill>
            </a:endParaRP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228600" y="1800344"/>
            <a:ext cx="2296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600" dirty="0">
                <a:solidFill>
                  <a:srgbClr val="0A5A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Rewriting progress</a:t>
            </a:r>
            <a:endParaRPr lang="zh-CN" altLang="en-US" sz="1600" dirty="0">
              <a:solidFill>
                <a:srgbClr val="0A5A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00B3-632A-9B42-AF2D-E84C1A4D9392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205C9-3D09-461E-9181-016576274B51}"/>
              </a:ext>
            </a:extLst>
          </p:cNvPr>
          <p:cNvSpPr/>
          <p:nvPr/>
        </p:nvSpPr>
        <p:spPr>
          <a:xfrm>
            <a:off x="3429000" y="908800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1-var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60298-315E-4751-A8A0-B0396CB47AEC}"/>
              </a:ext>
            </a:extLst>
          </p:cNvPr>
          <p:cNvSpPr/>
          <p:nvPr/>
        </p:nvSpPr>
        <p:spPr>
          <a:xfrm>
            <a:off x="5562600" y="914400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2-vars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7A170-37E4-4D07-827B-02F898BA832F}"/>
              </a:ext>
            </a:extLst>
          </p:cNvPr>
          <p:cNvSpPr/>
          <p:nvPr/>
        </p:nvSpPr>
        <p:spPr>
          <a:xfrm>
            <a:off x="7469257" y="914400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3-vars 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5977F0C5-CC4A-4FB1-9382-5E7EC6C3F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03" y="1068506"/>
            <a:ext cx="1851794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2000" i="1" dirty="0">
                <a:solidFill>
                  <a:srgbClr val="0070C0"/>
                </a:solidFill>
              </a:rPr>
              <a:t>3-bit Multiplier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defRPr/>
            </a:pPr>
            <a:endParaRPr lang="zh-CN" altLang="en-US" dirty="0">
              <a:solidFill>
                <a:srgbClr val="0041C4"/>
              </a:solidFill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9A3D7DF-FBB1-4EA6-B4EC-1CD59A48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3457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宋体" charset="0"/>
              </a:rPr>
              <a:t>Introduction</a:t>
            </a:r>
            <a:endParaRPr lang="zh-CN" altLang="en-US" dirty="0">
              <a:solidFill>
                <a:srgbClr val="88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宋体" charset="0"/>
            </a:endParaRPr>
          </a:p>
        </p:txBody>
      </p:sp>
      <p:sp>
        <p:nvSpPr>
          <p:cNvPr id="7171" name="内容占位符 2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95943" cy="537763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"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441B0"/>
                </a:solidFill>
              </a:rPr>
              <a:t>Hardware verification</a:t>
            </a:r>
          </a:p>
          <a:p>
            <a:pPr marL="457200" lvl="1" indent="0" eaLnBrk="1" hangingPunct="1">
              <a:buNone/>
            </a:pPr>
            <a:r>
              <a:rPr lang="en-US" altLang="zh-CN" sz="2000" dirty="0"/>
              <a:t>Checking if the design meets specification</a:t>
            </a:r>
          </a:p>
          <a:p>
            <a:pPr lvl="1" eaLnBrk="1" hangingPunct="1">
              <a:buFont typeface="Wingdings" panose="05000000000000000000" pitchFamily="2" charset="2"/>
              <a:buChar char="n"/>
            </a:pPr>
            <a:r>
              <a:rPr lang="en-US" altLang="zh-CN" sz="2000" dirty="0"/>
              <a:t>Equivalence checking</a:t>
            </a:r>
          </a:p>
          <a:p>
            <a:pPr lvl="1" eaLnBrk="1" hangingPunct="1">
              <a:buFont typeface="Wingdings" panose="05000000000000000000" pitchFamily="2" charset="2"/>
              <a:buChar char="n"/>
            </a:pPr>
            <a:r>
              <a:rPr lang="en-US" altLang="zh-CN" sz="2000" dirty="0"/>
              <a:t>Property, model checking</a:t>
            </a:r>
          </a:p>
          <a:p>
            <a:pPr lvl="1" eaLnBrk="1" hangingPunct="1">
              <a:buFont typeface="Wingdings" panose="05000000000000000000" pitchFamily="2" charset="2"/>
              <a:buChar char="n"/>
            </a:pPr>
            <a:r>
              <a:rPr lang="en-US" altLang="zh-CN" sz="2000" dirty="0"/>
              <a:t>Functional verification</a:t>
            </a:r>
            <a:r>
              <a:rPr lang="en-US" altLang="zh-CN" sz="2000" dirty="0">
                <a:sym typeface="Wingdings" panose="05000000000000000000" pitchFamily="2" charset="2"/>
              </a:rPr>
              <a:t> (arithmetic)</a:t>
            </a:r>
            <a:endParaRPr lang="en-US" altLang="zh-CN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sz="1800" b="1" dirty="0"/>
              <a:t>Integer</a:t>
            </a:r>
            <a:r>
              <a:rPr lang="en-US" altLang="zh-CN" sz="1800" dirty="0"/>
              <a:t>, Galois Field – </a:t>
            </a:r>
            <a:r>
              <a:rPr lang="en-US" altLang="zh-CN" sz="1800" dirty="0">
                <a:solidFill>
                  <a:srgbClr val="FF0000"/>
                </a:solidFill>
              </a:rPr>
              <a:t>function specified by polynomial</a:t>
            </a:r>
          </a:p>
          <a:p>
            <a:pPr marL="914400" lvl="2" indent="0">
              <a:buNone/>
            </a:pPr>
            <a:endParaRPr lang="en-US" altLang="zh-CN" sz="1800" u="sng" dirty="0"/>
          </a:p>
          <a:p>
            <a:pPr>
              <a:buFont typeface="Wingdings" panose="05000000000000000000" pitchFamily="2" charset="2"/>
              <a:buChar char=""/>
            </a:pPr>
            <a:r>
              <a:rPr lang="en-US" altLang="zh-CN" sz="2400" dirty="0">
                <a:solidFill>
                  <a:srgbClr val="0441B0"/>
                </a:solidFill>
              </a:rPr>
              <a:t>Formal methods </a:t>
            </a:r>
            <a:r>
              <a:rPr lang="en-US" altLang="zh-CN" sz="2000" dirty="0">
                <a:solidFill>
                  <a:schemeClr val="tx1"/>
                </a:solidFill>
              </a:rPr>
              <a:t>(OK for logic and ~arithmetic circuits)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2000" dirty="0"/>
              <a:t>Canonical diagrams (BDD), SAT, SMT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n"/>
            </a:pPr>
            <a:r>
              <a:rPr lang="en-US" altLang="zh-CN" sz="1600" dirty="0"/>
              <a:t>Require “bit-blasting”, memory explosion</a:t>
            </a:r>
          </a:p>
          <a:p>
            <a:pPr lvl="1" eaLnBrk="1" hangingPunct="1">
              <a:buFont typeface="Wingdings" panose="05000000000000000000" pitchFamily="2" charset="2"/>
              <a:buChar char="n"/>
            </a:pPr>
            <a:r>
              <a:rPr lang="en-US" altLang="zh-CN" sz="2000" dirty="0"/>
              <a:t>Theorem proving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zh-CN" sz="1600" dirty="0"/>
              <a:t>Requires knowledge of the design, interactive</a:t>
            </a:r>
          </a:p>
          <a:p>
            <a:pPr lvl="1" eaLnBrk="1" hangingPunct="1">
              <a:buFont typeface="Wingdings" panose="05000000000000000000" pitchFamily="2" charset="2"/>
              <a:buChar char="n"/>
            </a:pPr>
            <a:r>
              <a:rPr lang="en-US" altLang="zh-CN" sz="2000" b="1" dirty="0"/>
              <a:t>Computer Algebra</a:t>
            </a:r>
            <a:r>
              <a:rPr lang="en-US" altLang="zh-CN" sz="2000" dirty="0"/>
              <a:t>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zh-CN" sz="1600" dirty="0"/>
              <a:t>Complex math, theory of </a:t>
            </a:r>
            <a:r>
              <a:rPr lang="en-US" altLang="zh-CN" sz="1600" dirty="0" err="1"/>
              <a:t>Groebner</a:t>
            </a:r>
            <a:r>
              <a:rPr lang="en-US" altLang="zh-CN" sz="1600" dirty="0"/>
              <a:t> basis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sz="1600" dirty="0"/>
              <a:t>Computationally expensive, order dependent; can be engineered …</a:t>
            </a:r>
          </a:p>
        </p:txBody>
      </p:sp>
      <p:sp>
        <p:nvSpPr>
          <p:cNvPr id="7172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75ACB-3B12-4461-BE45-D5BC2D7D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509687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6C187FC-0479-E946-87BD-FC5F58BE2A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54088" y="4419600"/>
            <a:ext cx="2780940" cy="1295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Booth and CSA Multiplier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图片 4" descr="booth-csa-spectrum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3" y="1066800"/>
            <a:ext cx="6977158" cy="273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5" descr="booth-csa-spectrum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71" y="3777397"/>
            <a:ext cx="6989130" cy="27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6"/>
          <p:cNvSpPr txBox="1">
            <a:spLocks noChangeArrowheads="1"/>
          </p:cNvSpPr>
          <p:nvPr/>
        </p:nvSpPr>
        <p:spPr bwMode="auto">
          <a:xfrm>
            <a:off x="1447642" y="2276752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600" dirty="0">
                <a:solidFill>
                  <a:srgbClr val="0A5AB2"/>
                </a:solidFill>
              </a:rPr>
              <a:t>80 %</a:t>
            </a:r>
            <a:endParaRPr lang="zh-CN" altLang="en-US" sz="1600" dirty="0">
              <a:solidFill>
                <a:srgbClr val="0A5AB2"/>
              </a:solidFill>
            </a:endParaRPr>
          </a:p>
        </p:txBody>
      </p:sp>
      <p:sp>
        <p:nvSpPr>
          <p:cNvPr id="24585" name="文本框 9"/>
          <p:cNvSpPr txBox="1">
            <a:spLocks noChangeArrowheads="1"/>
          </p:cNvSpPr>
          <p:nvPr/>
        </p:nvSpPr>
        <p:spPr bwMode="auto">
          <a:xfrm>
            <a:off x="149087" y="4175474"/>
            <a:ext cx="20008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Multiplier detected !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314608" y="4800600"/>
            <a:ext cx="766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600" dirty="0">
                <a:solidFill>
                  <a:srgbClr val="0A5AB2"/>
                </a:solidFill>
              </a:rPr>
              <a:t>100 %</a:t>
            </a:r>
            <a:endParaRPr lang="zh-CN" altLang="en-US" sz="1600" dirty="0">
              <a:solidFill>
                <a:srgbClr val="0A5AB2"/>
              </a:solidFill>
            </a:endParaRPr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149087" y="1900098"/>
            <a:ext cx="2296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600" dirty="0">
                <a:solidFill>
                  <a:srgbClr val="0A5A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Rewriting progress</a:t>
            </a:r>
            <a:endParaRPr lang="zh-CN" altLang="en-US" sz="1600" dirty="0">
              <a:solidFill>
                <a:srgbClr val="0A5A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00B3-632A-9B42-AF2D-E84C1A4D9392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7A4065-AE2E-4CFD-B0AA-3C4C9150ABAD}"/>
              </a:ext>
            </a:extLst>
          </p:cNvPr>
          <p:cNvSpPr/>
          <p:nvPr/>
        </p:nvSpPr>
        <p:spPr>
          <a:xfrm>
            <a:off x="3429000" y="838200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1-var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23129-F006-4CAE-AD1E-24F8C0303409}"/>
              </a:ext>
            </a:extLst>
          </p:cNvPr>
          <p:cNvSpPr/>
          <p:nvPr/>
        </p:nvSpPr>
        <p:spPr>
          <a:xfrm>
            <a:off x="5562600" y="843800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2-vars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4EEA4-A58E-4ABE-A6D8-5C6E337D83F5}"/>
              </a:ext>
            </a:extLst>
          </p:cNvPr>
          <p:cNvSpPr/>
          <p:nvPr/>
        </p:nvSpPr>
        <p:spPr>
          <a:xfrm>
            <a:off x="7469257" y="843800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3-vars 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1FEBE54E-C6CA-4FFD-9744-30418F7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20059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Results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CSA Multipliers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603291"/>
              </p:ext>
            </p:extLst>
          </p:nvPr>
        </p:nvGraphicFramePr>
        <p:xfrm>
          <a:off x="126638" y="2752744"/>
          <a:ext cx="889072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9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30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# bits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Pre-synthesized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Post-synthesized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Yu’16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Ahmed’16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Ritirc’17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Ritirc’18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This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Yu’16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Ritirc’17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Ritirc’18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This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1354-EE7F-467F-A21E-47F9C62B5332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28600" y="1066799"/>
            <a:ext cx="8229600" cy="16859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"/>
              <a:defRPr kumimoji="1" sz="2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kern="0" dirty="0"/>
              <a:t>Varication tool built on top of ABC, c</a:t>
            </a:r>
            <a:r>
              <a:rPr lang="en-US" sz="2000" kern="0" dirty="0"/>
              <a:t>ommand: &amp;</a:t>
            </a:r>
            <a:r>
              <a:rPr lang="en-US" sz="2000" kern="0" dirty="0" err="1"/>
              <a:t>aspec</a:t>
            </a:r>
            <a:endParaRPr lang="en-US" altLang="zh-CN" sz="1800" kern="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CN" sz="2000" kern="0" dirty="0"/>
              <a:t>CSA Multipliers</a:t>
            </a:r>
          </a:p>
          <a:p>
            <a:pPr lvl="1">
              <a:defRPr/>
            </a:pPr>
            <a:r>
              <a:rPr lang="en-US" altLang="zh-CN" sz="1600" kern="0" dirty="0"/>
              <a:t>Pre-synthesized  and post-synthesized</a:t>
            </a:r>
          </a:p>
          <a:p>
            <a:pPr lvl="1">
              <a:defRPr/>
            </a:pPr>
            <a:r>
              <a:rPr lang="en-US" altLang="zh-CN" sz="1600" kern="0" dirty="0"/>
              <a:t>TO = time out 3600 sec;  MO = memory out of 8 GB,  ES = error state (Singular)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334B08C-FB97-4E5A-9FF9-B79E7402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87118D-96EB-428D-9338-BE774FF034BE}"/>
              </a:ext>
            </a:extLst>
          </p:cNvPr>
          <p:cNvSpPr/>
          <p:nvPr/>
        </p:nvSpPr>
        <p:spPr>
          <a:xfrm>
            <a:off x="1066800" y="5791201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Tool available at:  </a:t>
            </a:r>
            <a:r>
              <a:rPr lang="en-US" dirty="0">
                <a:hlinkClick r:id="rId2"/>
              </a:rPr>
              <a:t>https://github.com/ycunxi/abc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741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Multipliers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1354-EE7F-467F-A21E-47F9C62B5332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28600" y="853440"/>
            <a:ext cx="8686800" cy="13563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"/>
              <a:defRPr kumimoji="1" sz="2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800" kern="0" dirty="0">
                <a:solidFill>
                  <a:srgbClr val="0A5AB2"/>
                </a:solidFill>
              </a:rPr>
              <a:t>Six types of multipliers, including </a:t>
            </a:r>
            <a:r>
              <a:rPr lang="en-US" altLang="zh-CN" sz="1800" b="1" kern="0" dirty="0">
                <a:solidFill>
                  <a:srgbClr val="0A5AB2"/>
                </a:solidFill>
              </a:rPr>
              <a:t>Booth</a:t>
            </a:r>
            <a:r>
              <a:rPr lang="en-US" altLang="zh-CN" sz="1800" kern="0" dirty="0">
                <a:solidFill>
                  <a:srgbClr val="0A5AB2"/>
                </a:solidFill>
              </a:rPr>
              <a:t> multipliers</a:t>
            </a:r>
          </a:p>
          <a:p>
            <a:pPr lvl="1">
              <a:defRPr/>
            </a:pPr>
            <a:r>
              <a:rPr lang="en-US" sz="1800" i="1" dirty="0" err="1"/>
              <a:t>btor</a:t>
            </a:r>
            <a:r>
              <a:rPr lang="en-US" sz="1800" dirty="0"/>
              <a:t> : generated by </a:t>
            </a:r>
            <a:r>
              <a:rPr lang="en-US" sz="1800" i="1" dirty="0" err="1"/>
              <a:t>Boolector</a:t>
            </a:r>
            <a:r>
              <a:rPr lang="en-US" sz="1800" i="1" dirty="0"/>
              <a:t>; </a:t>
            </a:r>
            <a:r>
              <a:rPr lang="en-US" sz="1800" i="1" dirty="0" err="1"/>
              <a:t>abc</a:t>
            </a:r>
            <a:r>
              <a:rPr lang="en-US" sz="1800" i="1" dirty="0"/>
              <a:t>: </a:t>
            </a:r>
            <a:r>
              <a:rPr lang="en-US" sz="1800" dirty="0"/>
              <a:t>generated by </a:t>
            </a:r>
            <a:r>
              <a:rPr lang="en-US" sz="1800" dirty="0" err="1"/>
              <a:t>abc</a:t>
            </a:r>
            <a:r>
              <a:rPr lang="en-US" sz="1800" dirty="0"/>
              <a:t>;  AOKI </a:t>
            </a:r>
            <a:r>
              <a:rPr lang="en-US" sz="1800" dirty="0" err="1"/>
              <a:t>mults</a:t>
            </a:r>
            <a:r>
              <a:rPr lang="en-US" sz="1800" dirty="0"/>
              <a:t>:</a:t>
            </a:r>
          </a:p>
          <a:p>
            <a:pPr lvl="1">
              <a:defRPr/>
            </a:pPr>
            <a:r>
              <a:rPr lang="en-US" sz="1800" i="1" dirty="0" err="1"/>
              <a:t>sp</a:t>
            </a:r>
            <a:r>
              <a:rPr lang="en-US" sz="1800" i="1" dirty="0"/>
              <a:t> – standard partial products;  bp - booth partial products</a:t>
            </a:r>
          </a:p>
          <a:p>
            <a:pPr lvl="1">
              <a:defRPr/>
            </a:pPr>
            <a:r>
              <a:rPr lang="en-US" sz="1800" i="1" dirty="0" err="1"/>
              <a:t>ar</a:t>
            </a:r>
            <a:r>
              <a:rPr lang="en-US" sz="1800" i="1" dirty="0"/>
              <a:t> - array based adder chain;    </a:t>
            </a:r>
            <a:r>
              <a:rPr lang="en-US" sz="1800" i="1" dirty="0" err="1"/>
              <a:t>rc</a:t>
            </a:r>
            <a:r>
              <a:rPr lang="en-US" sz="1800" i="1" dirty="0"/>
              <a:t> -  ripple carry based adder chain</a:t>
            </a:r>
            <a:endParaRPr lang="en-US" sz="1600" dirty="0"/>
          </a:p>
          <a:p>
            <a:pPr lvl="2">
              <a:defRPr/>
            </a:pPr>
            <a:endParaRPr lang="en-US" sz="1600" kern="0" dirty="0"/>
          </a:p>
          <a:p>
            <a:pPr lvl="2">
              <a:defRPr/>
            </a:pPr>
            <a:endParaRPr lang="en-US" altLang="zh-CN" sz="1600" kern="0" dirty="0"/>
          </a:p>
          <a:p>
            <a:pPr marL="457200" lvl="1" indent="0">
              <a:buFont typeface="Wingdings" charset="2"/>
              <a:buNone/>
              <a:defRPr/>
            </a:pPr>
            <a:r>
              <a:rPr lang="en-US" altLang="zh-CN" sz="1800" kern="0" dirty="0"/>
              <a:t>	</a:t>
            </a:r>
            <a:endParaRPr lang="zh-CN" altLang="en-US" sz="1800" kern="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B93236D5-7DF8-4EAE-9CFC-E72DFE230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07051"/>
              </p:ext>
            </p:extLst>
          </p:nvPr>
        </p:nvGraphicFramePr>
        <p:xfrm>
          <a:off x="990600" y="2209800"/>
          <a:ext cx="7467600" cy="4273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06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172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# bits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Designs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Yu’16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Ahmed’16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Ritirc’17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Ritirc’18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This work (sec)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17">
                <a:tc rowSpan="4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btor;</a:t>
                      </a:r>
                      <a:r>
                        <a:rPr lang="en-US" sz="1200" baseline="0"/>
                        <a:t> btor-resyn3;</a:t>
                      </a:r>
                    </a:p>
                    <a:p>
                      <a:pPr algn="ctr"/>
                      <a:r>
                        <a:rPr lang="en-US" sz="1200" baseline="0"/>
                        <a:t>abc; abc-resyn3;</a:t>
                      </a:r>
                    </a:p>
                    <a:p>
                      <a:pPr algn="ctr"/>
                      <a:r>
                        <a:rPr lang="en-US" sz="1200" baseline="0"/>
                        <a:t>CSA; CSA-resyn3;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41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abc</a:t>
                      </a:r>
                      <a:r>
                        <a:rPr lang="en-US" sz="1200" dirty="0"/>
                        <a:t>-booth; </a:t>
                      </a:r>
                    </a:p>
                    <a:p>
                      <a:pPr algn="ctr"/>
                      <a:r>
                        <a:rPr lang="en-US" sz="1200" dirty="0"/>
                        <a:t>abc-booth-resyn3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TO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US" sz="120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59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sp-ar-rc [AOKI]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694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bp-ar-rc-dc2;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bp-ar-rc-resyn3;</a:t>
                      </a:r>
                    </a:p>
                    <a:p>
                      <a:pPr algn="ctr"/>
                      <a:r>
                        <a:rPr lang="en-US" sz="1200"/>
                        <a:t>sp-ar-rc-dc2;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sp-ar-rc-resyn3;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  <a:p>
                      <a:pPr algn="ctr"/>
                      <a:endParaRPr lang="en-US" sz="1200"/>
                    </a:p>
                    <a:p>
                      <a:pPr algn="ctr"/>
                      <a:r>
                        <a:rPr lang="en-US" sz="1200"/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  <a:p>
                      <a:pPr algn="ctr"/>
                      <a:endParaRPr lang="en-US" sz="1200"/>
                    </a:p>
                    <a:p>
                      <a:pPr algn="ctr"/>
                      <a:r>
                        <a:rPr lang="en-US" sz="1200"/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  <a:p>
                      <a:pPr algn="ctr"/>
                      <a:endParaRPr lang="en-US" sz="1500" b="1" dirty="0"/>
                    </a:p>
                    <a:p>
                      <a:pPr algn="ctr"/>
                      <a:r>
                        <a:rPr lang="en-US" sz="1500" b="1" dirty="0"/>
                        <a:t>UAT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/>
                        <a:t>abc</a:t>
                      </a:r>
                      <a:r>
                        <a:rPr lang="en-US" sz="1200" baseline="0" dirty="0"/>
                        <a:t>; abc-resyn3;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41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abc</a:t>
                      </a:r>
                      <a:r>
                        <a:rPr lang="en-US" sz="1200" dirty="0"/>
                        <a:t>-booth; </a:t>
                      </a:r>
                    </a:p>
                    <a:p>
                      <a:pPr algn="ctr"/>
                      <a:r>
                        <a:rPr lang="en-US" sz="1200" dirty="0"/>
                        <a:t>abc-booth-resyn3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41">
                <a:tc rowSpan="2">
                  <a:txBody>
                    <a:bodyPr/>
                    <a:lstStyle/>
                    <a:p>
                      <a:pPr algn="ctr"/>
                      <a:endParaRPr lang="en-US" sz="1200"/>
                    </a:p>
                    <a:p>
                      <a:pPr algn="ctr"/>
                      <a:endParaRPr lang="en-US" sz="1200"/>
                    </a:p>
                    <a:p>
                      <a:pPr algn="ctr"/>
                      <a:r>
                        <a:rPr lang="en-US" sz="1200"/>
                        <a:t>1024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abc; abc-resyn3;</a:t>
                      </a:r>
                    </a:p>
                    <a:p>
                      <a:pPr algn="ctr"/>
                      <a:r>
                        <a:rPr lang="en-US" sz="1200"/>
                        <a:t>abc-booth;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9482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41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abc-booth; </a:t>
                      </a:r>
                    </a:p>
                    <a:p>
                      <a:pPr algn="ctr"/>
                      <a:r>
                        <a:rPr lang="en-US" sz="1200"/>
                        <a:t>abc-booth-resyn3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77F57B-565E-4B55-8EDC-61DD8E605E4B}"/>
              </a:ext>
            </a:extLst>
          </p:cNvPr>
          <p:cNvSpPr/>
          <p:nvPr/>
        </p:nvSpPr>
        <p:spPr>
          <a:xfrm>
            <a:off x="201168" y="6483442"/>
            <a:ext cx="7647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1100" b="1" dirty="0"/>
              <a:t>UAT</a:t>
            </a:r>
            <a:r>
              <a:rPr lang="en-US" sz="1100" dirty="0"/>
              <a:t> = Unstructured adder trees</a:t>
            </a:r>
            <a:r>
              <a:rPr lang="en-US" sz="1100" kern="0" dirty="0"/>
              <a:t>;</a:t>
            </a:r>
            <a:r>
              <a:rPr lang="en-US" sz="1100" dirty="0"/>
              <a:t> </a:t>
            </a:r>
            <a:r>
              <a:rPr lang="en-US" sz="1100" b="1" dirty="0"/>
              <a:t>TO</a:t>
            </a:r>
            <a:r>
              <a:rPr lang="en-US" sz="1100" dirty="0"/>
              <a:t> = time out of 3 hours; </a:t>
            </a:r>
            <a:r>
              <a:rPr lang="en-US" sz="1100" b="1" dirty="0"/>
              <a:t>MO</a:t>
            </a:r>
            <a:r>
              <a:rPr lang="en-US" sz="1100" dirty="0"/>
              <a:t> = memory out of 8 GB; </a:t>
            </a:r>
            <a:r>
              <a:rPr lang="en-US" sz="1100" b="1" dirty="0"/>
              <a:t> ES </a:t>
            </a:r>
            <a:r>
              <a:rPr lang="en-US" sz="1100" dirty="0"/>
              <a:t>= error state</a:t>
            </a:r>
          </a:p>
        </p:txBody>
      </p:sp>
    </p:spTree>
    <p:extLst>
      <p:ext uri="{BB962C8B-B14F-4D97-AF65-F5344CB8AC3E}">
        <p14:creationId xmlns:p14="http://schemas.microsoft.com/office/powerpoint/2010/main" val="414665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Word-level Abstraction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77748"/>
              </p:ext>
            </p:extLst>
          </p:nvPr>
        </p:nvGraphicFramePr>
        <p:xfrm>
          <a:off x="1828800" y="3056480"/>
          <a:ext cx="4423080" cy="1729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256-bit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Yu’15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Seoken’17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This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F=AB+C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23,760</a:t>
                      </a:r>
                      <a:r>
                        <a:rPr lang="en-US" sz="1400" baseline="0" dirty="0"/>
                        <a:t> 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  <a:r>
                        <a:rPr lang="en-US" sz="1400" baseline="0" dirty="0"/>
                        <a:t> 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F=A(B+C)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F=A*B*C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1354-EE7F-467F-A21E-47F9C62B5332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28600" y="1066800"/>
            <a:ext cx="8229600" cy="17294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"/>
              <a:defRPr kumimoji="1" sz="2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SimSun" pitchFamily="2" charset="-122"/>
                <a:cs typeface="SimSu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kern="0" dirty="0"/>
              <a:t>Experimental results of abstractions</a:t>
            </a:r>
          </a:p>
          <a:p>
            <a:pPr lvl="1">
              <a:defRPr/>
            </a:pPr>
            <a:r>
              <a:rPr lang="en-US" altLang="zh-CN" sz="1800" kern="0" dirty="0"/>
              <a:t>Multiplier is implemented using CSA-multiplier</a:t>
            </a:r>
          </a:p>
          <a:p>
            <a:pPr lvl="1">
              <a:defRPr/>
            </a:pPr>
            <a:r>
              <a:rPr lang="en-US" altLang="zh-CN" sz="1600" i="1" kern="0" dirty="0"/>
              <a:t>Error</a:t>
            </a:r>
            <a:r>
              <a:rPr lang="en-US" altLang="zh-CN" sz="1600" kern="0" dirty="0"/>
              <a:t> = fail to correctly detect the function of </a:t>
            </a:r>
            <a:r>
              <a:rPr lang="en-US" altLang="zh-CN" sz="1600" i="1" kern="0" dirty="0"/>
              <a:t>F</a:t>
            </a:r>
          </a:p>
          <a:p>
            <a:pPr lvl="1">
              <a:defRPr/>
            </a:pPr>
            <a:r>
              <a:rPr lang="en-US" altLang="zh-CN" sz="1600" i="1" kern="0" dirty="0"/>
              <a:t>TO</a:t>
            </a:r>
            <a:r>
              <a:rPr lang="en-US" altLang="zh-CN" sz="1600" kern="0" dirty="0"/>
              <a:t> = 36,000 s</a:t>
            </a:r>
          </a:p>
          <a:p>
            <a:pPr lvl="1">
              <a:defRPr/>
            </a:pPr>
            <a:r>
              <a:rPr lang="en-US" altLang="zh-CN" sz="1600" kern="0" dirty="0"/>
              <a:t>MO = 8 GB</a:t>
            </a:r>
          </a:p>
          <a:p>
            <a:pPr marL="457200" lvl="1" indent="0">
              <a:buFont typeface="Wingdings" charset="2"/>
              <a:buNone/>
              <a:defRPr/>
            </a:pPr>
            <a:endParaRPr lang="zh-CN" altLang="en-US" sz="1800" kern="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EB6BBCE-75A0-4592-8EC4-894D110AD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5867400" cy="304800"/>
          </a:xfrm>
        </p:spPr>
        <p:txBody>
          <a:bodyPr/>
          <a:lstStyle/>
          <a:p>
            <a:pPr algn="ctr"/>
            <a:r>
              <a:rPr lang="en-US" sz="1100" dirty="0"/>
              <a:t>ASPDAC 2019 - Spectral Approach to Arithmetic Circuit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1570A-A335-4622-B4FD-5B2EA2680792}"/>
              </a:ext>
            </a:extLst>
          </p:cNvPr>
          <p:cNvSpPr/>
          <p:nvPr/>
        </p:nvSpPr>
        <p:spPr>
          <a:xfrm>
            <a:off x="762000" y="5560367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Tool available at:  </a:t>
            </a:r>
            <a:r>
              <a:rPr lang="en-US" dirty="0">
                <a:hlinkClick r:id="rId2"/>
              </a:rPr>
              <a:t>https://github.com/ycunxi/abc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9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WenQuanYi Micro Hei"/>
              </a:rPr>
              <a:t>Summary and Conclusions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459000" y="1087200"/>
            <a:ext cx="8075400" cy="51612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A5AB2"/>
                </a:solidFill>
                <a:latin typeface="Arial"/>
                <a:ea typeface="WenQuanYi Micro Hei"/>
              </a:rPr>
              <a:t>Algebraic rewriting 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Conceptually simple, but may explode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Useful for function extraction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Computed signature gives functional specification</a:t>
            </a:r>
          </a:p>
          <a:p>
            <a:pPr marL="800100" lvl="1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Applicable to adders, multipliers 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A5AB2"/>
                </a:solidFill>
                <a:latin typeface="Arial"/>
                <a:ea typeface="WenQuanYi Micro Hei"/>
              </a:rPr>
              <a:t>Solving the problem for highly bit-optimized circuits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Implemented in ABC, AIG rewriting 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AIG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WenQuanYi Micro Hei"/>
              </a:rPr>
              <a:t>is more effective than structural rewriting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Arial"/>
                <a:ea typeface="WenQuanYi Micro Hei"/>
              </a:rPr>
              <a:t>Spectral method most effective, c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an handle Booth multipliers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A5AB2"/>
                </a:solidFill>
                <a:latin typeface="Arial"/>
              </a:rPr>
              <a:t>Open problems</a:t>
            </a:r>
          </a:p>
          <a:p>
            <a:pPr marL="800100" lvl="1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Debugging 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Combining backward and forward rewriting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Verifying dividers, SQRT, etc.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endParaRPr sz="1800" dirty="0"/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Arial"/>
                <a:ea typeface="WenQuanYi Micro Hei"/>
              </a:rPr>
              <a:t>		</a:t>
            </a:r>
            <a:endParaRPr sz="1800" dirty="0"/>
          </a:p>
          <a:p>
            <a:pPr algn="just">
              <a:lnSpc>
                <a:spcPct val="100000"/>
              </a:lnSpc>
            </a:pPr>
            <a:endParaRPr sz="1800" dirty="0"/>
          </a:p>
          <a:p>
            <a:pPr algn="just">
              <a:lnSpc>
                <a:spcPct val="100000"/>
              </a:lnSpc>
            </a:pPr>
            <a:endParaRPr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</p:spPr>
        <p:txBody>
          <a:bodyPr/>
          <a:lstStyle/>
          <a:p>
            <a:fld id="{F74969CD-7246-41F0-B554-CD5FD022FE5B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8ED8D-7A46-45D2-BA60-A88A6FD0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77000"/>
            <a:ext cx="5867400" cy="304800"/>
          </a:xfrm>
        </p:spPr>
        <p:txBody>
          <a:bodyPr/>
          <a:lstStyle/>
          <a:p>
            <a:pPr algn="ctr"/>
            <a:r>
              <a:rPr lang="en-US" sz="12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7293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幻灯片编号占位符 4">
            <a:extLst>
              <a:ext uri="{FF2B5EF4-FFF2-40B4-BE49-F238E27FC236}">
                <a16:creationId xmlns:a16="http://schemas.microsoft.com/office/drawing/2014/main" id="{BB759CE2-5458-4FFD-90F9-69502863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4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WenQuanYi Micro Hei"/>
              </a:rPr>
              <a:t>Algebraic (Backward) Rewriting - Demo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57600" y="3559320"/>
            <a:ext cx="26280" cy="43560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03264" y="2561280"/>
            <a:ext cx="3545696" cy="2607840"/>
            <a:chOff x="228600" y="3018240"/>
            <a:chExt cx="3975840" cy="3001320"/>
          </a:xfrm>
        </p:grpSpPr>
        <p:pic>
          <p:nvPicPr>
            <p:cNvPr id="9" name="Picture 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581280"/>
              <a:ext cx="3975840" cy="243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Line 4"/>
            <p:cNvSpPr/>
            <p:nvPr/>
          </p:nvSpPr>
          <p:spPr>
            <a:xfrm>
              <a:off x="66672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1" name="Line 5"/>
            <p:cNvSpPr/>
            <p:nvPr/>
          </p:nvSpPr>
          <p:spPr>
            <a:xfrm>
              <a:off x="188604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2" name="Line 6"/>
            <p:cNvSpPr/>
            <p:nvPr/>
          </p:nvSpPr>
          <p:spPr>
            <a:xfrm>
              <a:off x="310536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3" name="Line 7"/>
            <p:cNvSpPr/>
            <p:nvPr/>
          </p:nvSpPr>
          <p:spPr>
            <a:xfrm>
              <a:off x="386712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4" name="CustomShape 8"/>
            <p:cNvSpPr/>
            <p:nvPr/>
          </p:nvSpPr>
          <p:spPr>
            <a:xfrm>
              <a:off x="1713960" y="302112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000" i="1" dirty="0">
                  <a:solidFill>
                    <a:srgbClr val="0A5AB2"/>
                  </a:solidFill>
                  <a:latin typeface="Geneva"/>
                  <a:ea typeface="WenQuanYi Micro Hei"/>
                </a:rPr>
                <a:t>f</a:t>
              </a:r>
              <a:r>
                <a:rPr lang="en-US" sz="2000" i="1" baseline="-25000" dirty="0">
                  <a:solidFill>
                    <a:srgbClr val="0A5AB2"/>
                  </a:solidFill>
                  <a:latin typeface="Geneva"/>
                  <a:ea typeface="WenQuanYi Micro Hei"/>
                </a:rPr>
                <a:t>1</a:t>
              </a:r>
              <a:endParaRPr dirty="0">
                <a:solidFill>
                  <a:srgbClr val="0A5AB2"/>
                </a:solidFill>
              </a:endParaRPr>
            </a:p>
          </p:txBody>
        </p:sp>
        <p:sp>
          <p:nvSpPr>
            <p:cNvPr id="15" name="CustomShape 9"/>
            <p:cNvSpPr/>
            <p:nvPr/>
          </p:nvSpPr>
          <p:spPr>
            <a:xfrm>
              <a:off x="462240" y="30182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000" i="1" dirty="0">
                  <a:solidFill>
                    <a:srgbClr val="0A5AB2"/>
                  </a:solidFill>
                  <a:latin typeface="Geneva"/>
                  <a:ea typeface="WenQuanYi Micro Hei"/>
                </a:rPr>
                <a:t>f</a:t>
              </a:r>
              <a:r>
                <a:rPr lang="en-US" sz="2000" i="1" baseline="-25000" dirty="0">
                  <a:solidFill>
                    <a:srgbClr val="0A5AB2"/>
                  </a:solidFill>
                  <a:latin typeface="Geneva"/>
                  <a:ea typeface="WenQuanYi Micro Hei"/>
                </a:rPr>
                <a:t>0</a:t>
              </a:r>
              <a:endParaRPr dirty="0">
                <a:solidFill>
                  <a:srgbClr val="0A5AB2"/>
                </a:solidFill>
              </a:endParaRPr>
            </a:p>
          </p:txBody>
        </p:sp>
        <p:sp>
          <p:nvSpPr>
            <p:cNvPr id="16" name="CustomShape 10"/>
            <p:cNvSpPr/>
            <p:nvPr/>
          </p:nvSpPr>
          <p:spPr>
            <a:xfrm>
              <a:off x="2933280" y="30344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000" i="1" dirty="0">
                  <a:solidFill>
                    <a:srgbClr val="0A5AB2"/>
                  </a:solidFill>
                  <a:latin typeface="Geneva"/>
                  <a:ea typeface="WenQuanYi Micro Hei"/>
                </a:rPr>
                <a:t>f</a:t>
              </a:r>
              <a:r>
                <a:rPr lang="en-US" sz="2000" i="1" baseline="-25000" dirty="0">
                  <a:solidFill>
                    <a:srgbClr val="0A5AB2"/>
                  </a:solidFill>
                  <a:latin typeface="Geneva"/>
                  <a:ea typeface="WenQuanYi Micro Hei"/>
                </a:rPr>
                <a:t>2</a:t>
              </a:r>
              <a:endParaRPr sz="2000" dirty="0">
                <a:solidFill>
                  <a:srgbClr val="0A5AB2"/>
                </a:solidFill>
              </a:endParaRPr>
            </a:p>
          </p:txBody>
        </p:sp>
        <p:sp>
          <p:nvSpPr>
            <p:cNvPr id="17" name="CustomShape 11"/>
            <p:cNvSpPr/>
            <p:nvPr/>
          </p:nvSpPr>
          <p:spPr>
            <a:xfrm>
              <a:off x="3695040" y="30344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000" i="1" dirty="0">
                  <a:solidFill>
                    <a:srgbClr val="0A5AB2"/>
                  </a:solidFill>
                  <a:latin typeface="Geneva"/>
                  <a:ea typeface="WenQuanYi Micro Hei"/>
                </a:rPr>
                <a:t>f</a:t>
              </a:r>
              <a:r>
                <a:rPr lang="en-US" sz="2000" i="1" baseline="-25000" dirty="0">
                  <a:solidFill>
                    <a:srgbClr val="0A5AB2"/>
                  </a:solidFill>
                  <a:latin typeface="Geneva"/>
                  <a:ea typeface="WenQuanYi Micro Hei"/>
                </a:rPr>
                <a:t>3</a:t>
              </a:r>
              <a:endParaRPr sz="2000" dirty="0">
                <a:solidFill>
                  <a:srgbClr val="0A5AB2"/>
                </a:solidFill>
              </a:endParaRPr>
            </a:p>
          </p:txBody>
        </p:sp>
      </p:grpSp>
      <p:sp>
        <p:nvSpPr>
          <p:cNvPr id="21" name="CustomShape 17"/>
          <p:cNvSpPr/>
          <p:nvPr/>
        </p:nvSpPr>
        <p:spPr>
          <a:xfrm>
            <a:off x="4628880" y="3475440"/>
            <a:ext cx="4057920" cy="1553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f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= 4(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) + 2(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) + 2(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+ 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- 2a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) </a:t>
            </a:r>
            <a:endParaRPr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	+ (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+ 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- 2a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)</a:t>
            </a:r>
            <a:endParaRPr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	- 4(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)(a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)(a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+ 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-2a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b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)</a:t>
            </a:r>
            <a:endParaRPr sz="1600" dirty="0">
              <a:latin typeface="+mn-lt"/>
            </a:endParaRPr>
          </a:p>
          <a:p>
            <a:pPr>
              <a:lnSpc>
                <a:spcPct val="100000"/>
              </a:lnSpc>
            </a:pPr>
            <a:endParaRPr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  <a:ea typeface="WenQuanYi Micro Hei"/>
              </a:rPr>
              <a:t>   = </a:t>
            </a:r>
            <a:r>
              <a:rPr lang="en-US" sz="1600" i="1" dirty="0">
                <a:solidFill>
                  <a:srgbClr val="0A5AB2"/>
                </a:solidFill>
                <a:latin typeface="+mn-lt"/>
                <a:ea typeface="WenQuanYi Micro Hei"/>
              </a:rPr>
              <a:t>2a</a:t>
            </a:r>
            <a:r>
              <a:rPr lang="en-US" sz="1600" i="1" baseline="-25000" dirty="0">
                <a:solidFill>
                  <a:srgbClr val="0A5AB2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A5AB2"/>
                </a:solidFill>
                <a:latin typeface="+mn-lt"/>
                <a:ea typeface="WenQuanYi Micro Hei"/>
              </a:rPr>
              <a:t>+ 2b</a:t>
            </a:r>
            <a:r>
              <a:rPr lang="en-US" sz="1600" i="1" baseline="-25000" dirty="0">
                <a:solidFill>
                  <a:srgbClr val="0A5AB2"/>
                </a:solidFill>
                <a:latin typeface="+mn-lt"/>
                <a:ea typeface="WenQuanYi Micro Hei"/>
              </a:rPr>
              <a:t>1 </a:t>
            </a:r>
            <a:r>
              <a:rPr lang="en-US" sz="1600" i="1" dirty="0">
                <a:solidFill>
                  <a:srgbClr val="0A5AB2"/>
                </a:solidFill>
                <a:latin typeface="+mn-lt"/>
                <a:ea typeface="WenQuanYi Micro Hei"/>
              </a:rPr>
              <a:t>+ a</a:t>
            </a:r>
            <a:r>
              <a:rPr lang="en-US" sz="1600" i="1" baseline="-25000" dirty="0">
                <a:solidFill>
                  <a:srgbClr val="0A5AB2"/>
                </a:solidFill>
                <a:latin typeface="+mn-lt"/>
                <a:ea typeface="WenQuanYi Micro Hei"/>
              </a:rPr>
              <a:t>0 </a:t>
            </a:r>
            <a:r>
              <a:rPr lang="en-US" sz="1600" i="1" dirty="0">
                <a:solidFill>
                  <a:srgbClr val="0A5AB2"/>
                </a:solidFill>
                <a:latin typeface="+mn-lt"/>
                <a:ea typeface="WenQuanYi Micro Hei"/>
              </a:rPr>
              <a:t>+ b</a:t>
            </a:r>
            <a:r>
              <a:rPr lang="en-US" sz="1600" i="1" baseline="-25000" dirty="0">
                <a:solidFill>
                  <a:srgbClr val="0A5AB2"/>
                </a:solidFill>
                <a:latin typeface="+mn-lt"/>
                <a:ea typeface="WenQuanYi Micro Hei"/>
              </a:rPr>
              <a:t>0</a:t>
            </a:r>
            <a:endParaRPr sz="1600" dirty="0">
              <a:solidFill>
                <a:srgbClr val="0A5AB2"/>
              </a:solidFill>
              <a:latin typeface="+mn-lt"/>
            </a:endParaRPr>
          </a:p>
        </p:txBody>
      </p:sp>
      <p:sp>
        <p:nvSpPr>
          <p:cNvPr id="22" name="CustomShape 18"/>
          <p:cNvSpPr/>
          <p:nvPr/>
        </p:nvSpPr>
        <p:spPr>
          <a:xfrm>
            <a:off x="4863960" y="5212680"/>
            <a:ext cx="3876480" cy="699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Geneva"/>
                <a:ea typeface="WenQuanYi Micro Hei"/>
              </a:rPr>
              <a:t>Matches the specification: </a:t>
            </a:r>
            <a:endParaRPr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Geneva"/>
                <a:ea typeface="WenQuanYi Micro Hei"/>
                <a:sym typeface="Symbol"/>
              </a:rPr>
              <a:t>	 </a:t>
            </a:r>
            <a:r>
              <a:rPr lang="en-US" sz="2000" i="1" dirty="0">
                <a:solidFill>
                  <a:srgbClr val="0A5AB2"/>
                </a:solidFill>
                <a:latin typeface="Arial"/>
                <a:ea typeface="WenQuanYi Micro Hei"/>
              </a:rPr>
              <a:t>circuit is correct</a:t>
            </a:r>
            <a:endParaRPr sz="2000" i="1" dirty="0">
              <a:solidFill>
                <a:srgbClr val="0A5AB2"/>
              </a:solidFill>
              <a:latin typeface="Arial"/>
              <a:ea typeface="WenQuanYi Micro Hei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5867280" y="1066680"/>
            <a:ext cx="1485720" cy="354908"/>
          </a:xfrm>
          <a:prstGeom prst="rect">
            <a:avLst/>
          </a:prstGeom>
          <a:ln>
            <a:noFill/>
          </a:ln>
        </p:spPr>
      </p:pic>
      <p:sp>
        <p:nvSpPr>
          <p:cNvPr id="26" name="CustomShape 3"/>
          <p:cNvSpPr/>
          <p:nvPr/>
        </p:nvSpPr>
        <p:spPr>
          <a:xfrm>
            <a:off x="171720" y="1097040"/>
            <a:ext cx="5161680" cy="16676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A5AB2"/>
                </a:solidFill>
                <a:latin typeface="Arial"/>
                <a:ea typeface="WenQuanYi Micro Hei"/>
              </a:rPr>
              <a:t>Replace gate output by its equation</a:t>
            </a:r>
            <a:endParaRPr sz="2000" dirty="0">
              <a:solidFill>
                <a:srgbClr val="0A5AB2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Backward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WenQuanYi Micro Hei"/>
              </a:rPr>
              <a:t>symbolic simulation</a:t>
            </a: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Polynomials may explode (fat belly effect)</a:t>
            </a:r>
            <a:endParaRPr sz="1600"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endParaRPr sz="1800" dirty="0"/>
          </a:p>
        </p:txBody>
      </p:sp>
      <p:sp>
        <p:nvSpPr>
          <p:cNvPr id="27" name="CustomShape 17"/>
          <p:cNvSpPr/>
          <p:nvPr/>
        </p:nvSpPr>
        <p:spPr>
          <a:xfrm>
            <a:off x="5257800" y="1752600"/>
            <a:ext cx="4057920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f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2 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= 4</a:t>
            </a:r>
            <a:r>
              <a:rPr lang="en-US" sz="1600" i="1" dirty="0">
                <a:solidFill>
                  <a:srgbClr val="E41032"/>
                </a:solidFill>
                <a:latin typeface="+mn-lt"/>
                <a:ea typeface="WenQuanYi Micro Hei"/>
              </a:rPr>
              <a:t>(f + e - </a:t>
            </a:r>
            <a:r>
              <a:rPr lang="en-US" sz="1600" i="1" dirty="0" err="1">
                <a:solidFill>
                  <a:srgbClr val="E41032"/>
                </a:solidFill>
                <a:latin typeface="+mn-lt"/>
                <a:ea typeface="WenQuanYi Micro Hei"/>
              </a:rPr>
              <a:t>ef</a:t>
            </a:r>
            <a:r>
              <a:rPr lang="en-US" sz="1600" i="1" dirty="0">
                <a:solidFill>
                  <a:srgbClr val="E41032"/>
                </a:solidFill>
                <a:latin typeface="+mn-lt"/>
                <a:ea typeface="WenQuanYi Micro Hei"/>
              </a:rPr>
              <a:t>)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+2r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+r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endParaRPr lang="en-US" sz="1600" i="1" dirty="0">
              <a:solidFill>
                <a:srgbClr val="000000"/>
              </a:solidFill>
              <a:latin typeface="+mn-lt"/>
              <a:ea typeface="WenQuanYi Micro Hei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+mn-lt"/>
                <a:ea typeface="WenQuanYi Micro Hei"/>
              </a:rPr>
              <a:t> </a:t>
            </a:r>
            <a:endParaRPr sz="1600" baseline="-25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Oval 46"/>
          <p:cNvSpPr/>
          <p:nvPr/>
        </p:nvSpPr>
        <p:spPr>
          <a:xfrm>
            <a:off x="6248400" y="1066800"/>
            <a:ext cx="304800" cy="381000"/>
          </a:xfrm>
          <a:prstGeom prst="ellipse">
            <a:avLst/>
          </a:prstGeom>
          <a:noFill/>
          <a:ln w="12700">
            <a:solidFill>
              <a:srgbClr val="E410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stomShape 17"/>
          <p:cNvSpPr/>
          <p:nvPr/>
        </p:nvSpPr>
        <p:spPr>
          <a:xfrm>
            <a:off x="4572000" y="25146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f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1 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= 4e + 4</a:t>
            </a:r>
            <a:r>
              <a:rPr lang="en-US" sz="1600" i="1" dirty="0">
                <a:solidFill>
                  <a:srgbClr val="348718"/>
                </a:solidFill>
                <a:latin typeface="+mn-lt"/>
                <a:ea typeface="WenQuanYi Micro Hei"/>
              </a:rPr>
              <a:t>(cd)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– 4e</a:t>
            </a:r>
            <a:r>
              <a:rPr lang="en-US" sz="1600" i="1" dirty="0">
                <a:solidFill>
                  <a:srgbClr val="348718"/>
                </a:solidFill>
                <a:latin typeface="+mn-lt"/>
                <a:ea typeface="WenQuanYi Micro Hei"/>
              </a:rPr>
              <a:t>(cd)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+ </a:t>
            </a:r>
            <a:r>
              <a:rPr lang="en-US" sz="1600" i="1" dirty="0">
                <a:solidFill>
                  <a:srgbClr val="348718"/>
                </a:solidFill>
                <a:latin typeface="+mn-lt"/>
                <a:ea typeface="WenQuanYi Micro Hei"/>
              </a:rPr>
              <a:t>2(c+d-2cd) 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+ r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</a:p>
        </p:txBody>
      </p:sp>
      <p:sp>
        <p:nvSpPr>
          <p:cNvPr id="30" name="Oval 46"/>
          <p:cNvSpPr/>
          <p:nvPr/>
        </p:nvSpPr>
        <p:spPr>
          <a:xfrm>
            <a:off x="6705600" y="1066800"/>
            <a:ext cx="304800" cy="381000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stomShape 17"/>
          <p:cNvSpPr/>
          <p:nvPr/>
        </p:nvSpPr>
        <p:spPr>
          <a:xfrm>
            <a:off x="4724400" y="2895600"/>
            <a:ext cx="4267200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= 4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e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+ 2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c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+ 2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d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+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r</a:t>
            </a:r>
            <a:r>
              <a:rPr lang="en-US" sz="1600" i="1" baseline="-25000" dirty="0">
                <a:solidFill>
                  <a:srgbClr val="0000FF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– 4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WenQuanYi Micro Hei"/>
              </a:rPr>
              <a:t>ecd</a:t>
            </a:r>
            <a:endParaRPr sz="16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" name="CustomShape 17"/>
          <p:cNvSpPr/>
          <p:nvPr/>
        </p:nvSpPr>
        <p:spPr>
          <a:xfrm>
            <a:off x="5314680" y="2057400"/>
            <a:ext cx="4057920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Geneva"/>
                <a:ea typeface="WenQuanYi Micro Hei"/>
              </a:rPr>
              <a:t>  = 4f + 4e – 4ef + 2r</a:t>
            </a:r>
            <a:r>
              <a:rPr lang="en-US" sz="1600" baseline="-25000" dirty="0">
                <a:latin typeface="Geneva"/>
                <a:ea typeface="WenQuanYi Micro Hei"/>
              </a:rPr>
              <a:t>1</a:t>
            </a:r>
            <a:r>
              <a:rPr lang="en-US" sz="1600" dirty="0">
                <a:latin typeface="Geneva"/>
                <a:ea typeface="WenQuanYi Micro Hei"/>
              </a:rPr>
              <a:t> + r</a:t>
            </a:r>
            <a:r>
              <a:rPr lang="en-US" sz="1600" baseline="-25000" dirty="0">
                <a:latin typeface="Geneva"/>
                <a:ea typeface="WenQuanYi Micro Hei"/>
              </a:rPr>
              <a:t>0</a:t>
            </a:r>
            <a:endParaRPr sz="1600" baseline="-25000" dirty="0"/>
          </a:p>
        </p:txBody>
      </p:sp>
      <p:sp>
        <p:nvSpPr>
          <p:cNvPr id="33" name="CustomShape 17"/>
          <p:cNvSpPr/>
          <p:nvPr/>
        </p:nvSpPr>
        <p:spPr>
          <a:xfrm>
            <a:off x="5314680" y="2057400"/>
            <a:ext cx="4057920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  <a:ea typeface="WenQuanYi Micro Hei"/>
              </a:rPr>
              <a:t> 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WenQuanYi Micro Hei"/>
              </a:rPr>
              <a:t>= </a:t>
            </a:r>
            <a:r>
              <a:rPr lang="en-US" sz="1600" i="1" dirty="0">
                <a:latin typeface="+mj-lt"/>
                <a:ea typeface="WenQuanYi Micro Hei"/>
              </a:rPr>
              <a:t>4</a:t>
            </a:r>
            <a:r>
              <a:rPr lang="en-US" sz="1600" i="1" dirty="0">
                <a:solidFill>
                  <a:srgbClr val="348718"/>
                </a:solidFill>
                <a:latin typeface="+mj-lt"/>
                <a:ea typeface="WenQuanYi Micro Hei"/>
              </a:rPr>
              <a:t>f</a:t>
            </a:r>
            <a:r>
              <a:rPr lang="en-US" sz="1600" i="1" dirty="0">
                <a:latin typeface="+mj-lt"/>
                <a:ea typeface="WenQuanYi Micro Hei"/>
              </a:rPr>
              <a:t> + 4e – 4e</a:t>
            </a:r>
            <a:r>
              <a:rPr lang="en-US" sz="1600" i="1" dirty="0">
                <a:solidFill>
                  <a:srgbClr val="348718"/>
                </a:solidFill>
                <a:latin typeface="+mj-lt"/>
                <a:ea typeface="WenQuanYi Micro Hei"/>
              </a:rPr>
              <a:t>f</a:t>
            </a:r>
            <a:r>
              <a:rPr lang="en-US" sz="1600" i="1" dirty="0">
                <a:latin typeface="+mj-lt"/>
                <a:ea typeface="WenQuanYi Micro Hei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WenQuanYi Micro Hei"/>
              </a:rPr>
              <a:t>+ 2r</a:t>
            </a:r>
            <a:r>
              <a:rPr lang="en-US" sz="1600" i="1" baseline="-25000" dirty="0">
                <a:solidFill>
                  <a:srgbClr val="000000"/>
                </a:solidFill>
                <a:latin typeface="+mj-lt"/>
                <a:ea typeface="WenQuanYi Micro Hei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WenQuanYi Micro Hei"/>
              </a:rPr>
              <a:t> + r</a:t>
            </a:r>
            <a:r>
              <a:rPr lang="en-US" sz="1600" i="1" baseline="-25000" dirty="0">
                <a:solidFill>
                  <a:srgbClr val="000000"/>
                </a:solidFill>
                <a:latin typeface="+mj-lt"/>
                <a:ea typeface="WenQuanYi Micro Hei"/>
              </a:rPr>
              <a:t>0</a:t>
            </a:r>
            <a:endParaRPr sz="1600" i="1" baseline="-25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4" name="CustomShape 17"/>
          <p:cNvSpPr/>
          <p:nvPr/>
        </p:nvSpPr>
        <p:spPr>
          <a:xfrm>
            <a:off x="4724400" y="2895600"/>
            <a:ext cx="4267200" cy="38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= 4e + 2c + 2d + r</a:t>
            </a:r>
            <a:r>
              <a:rPr lang="en-US" sz="1600" i="1" baseline="-25000" dirty="0">
                <a:solidFill>
                  <a:srgbClr val="000000"/>
                </a:solidFill>
                <a:latin typeface="+mn-lt"/>
                <a:ea typeface="WenQuanYi Micro Hei"/>
              </a:rPr>
              <a:t>0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WenQuanYi Micro Hei"/>
              </a:rPr>
              <a:t> – 4ecd</a:t>
            </a:r>
            <a:endParaRPr sz="16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Oval 46"/>
          <p:cNvSpPr/>
          <p:nvPr/>
        </p:nvSpPr>
        <p:spPr>
          <a:xfrm>
            <a:off x="7086600" y="1066800"/>
            <a:ext cx="304800" cy="381000"/>
          </a:xfrm>
          <a:prstGeom prst="ellipse">
            <a:avLst/>
          </a:prstGeom>
          <a:noFill/>
          <a:ln w="12700">
            <a:solidFill>
              <a:srgbClr val="1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002E8-0F40-448B-8261-72E549DE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77000"/>
            <a:ext cx="5867400" cy="304800"/>
          </a:xfrm>
        </p:spPr>
        <p:txBody>
          <a:bodyPr/>
          <a:lstStyle/>
          <a:p>
            <a:pPr algn="ctr"/>
            <a:r>
              <a:rPr lang="en-US" sz="1200"/>
              <a:t>ASPDAC 2019 - Spectral Approach to Arithmetic Circuit Verification</a:t>
            </a:r>
            <a:endParaRPr lang="en-US" sz="1200" dirty="0"/>
          </a:p>
        </p:txBody>
      </p:sp>
      <p:sp>
        <p:nvSpPr>
          <p:cNvPr id="36" name="文本框 5">
            <a:extLst>
              <a:ext uri="{FF2B5EF4-FFF2-40B4-BE49-F238E27FC236}">
                <a16:creationId xmlns:a16="http://schemas.microsoft.com/office/drawing/2014/main" id="{6F722284-12F3-4E73-BD3B-EAECE3499B65}"/>
              </a:ext>
            </a:extLst>
          </p:cNvPr>
          <p:cNvSpPr txBox="1"/>
          <p:nvPr/>
        </p:nvSpPr>
        <p:spPr>
          <a:xfrm>
            <a:off x="1629316" y="5408711"/>
            <a:ext cx="13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A5AB2"/>
                </a:solidFill>
              </a:rPr>
              <a:t>2- bit adder</a:t>
            </a:r>
            <a:endParaRPr lang="zh-CN" altLang="en-US" sz="1400" dirty="0">
              <a:solidFill>
                <a:srgbClr val="0A5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Rewriting Demo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3127704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rgbClr val="0070C0"/>
                </a:solidFill>
              </a:rPr>
              <a:t>Multiply Accumulator (</a:t>
            </a:r>
            <a:r>
              <a:rPr lang="en-US" altLang="zh-CN" sz="2000" i="1" dirty="0">
                <a:solidFill>
                  <a:srgbClr val="0070C0"/>
                </a:solidFill>
              </a:rPr>
              <a:t>F = A * B + C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</a:p>
          <a:p>
            <a:pPr lvl="1">
              <a:defRPr/>
            </a:pPr>
            <a:r>
              <a:rPr lang="en-US" altLang="zh-CN" sz="1800" dirty="0"/>
              <a:t>Can we identify the adder and the multiplier ?</a:t>
            </a:r>
          </a:p>
          <a:p>
            <a:pPr lvl="2">
              <a:defRPr/>
            </a:pPr>
            <a:r>
              <a:rPr lang="en-US" altLang="zh-CN" sz="1600" dirty="0"/>
              <a:t>They may be merged after synthesis</a:t>
            </a:r>
          </a:p>
          <a:p>
            <a:pPr lvl="1">
              <a:defRPr/>
            </a:pPr>
            <a:r>
              <a:rPr lang="en-US" altLang="zh-CN" sz="1800" dirty="0"/>
              <a:t>We can tell that there is an </a:t>
            </a:r>
            <a:r>
              <a:rPr lang="en-US" altLang="zh-CN" sz="1800" i="1" dirty="0"/>
              <a:t>addition </a:t>
            </a:r>
            <a:r>
              <a:rPr lang="en-US" altLang="zh-CN" sz="1800" dirty="0"/>
              <a:t>and</a:t>
            </a:r>
            <a:r>
              <a:rPr lang="en-US" altLang="zh-CN" sz="1800" i="1" dirty="0"/>
              <a:t> a multiplication</a:t>
            </a:r>
          </a:p>
          <a:p>
            <a:pPr lvl="2">
              <a:defRPr/>
            </a:pPr>
            <a:r>
              <a:rPr lang="en-US" altLang="zh-CN" sz="1600" dirty="0"/>
              <a:t>Identify the upper boundary of function </a:t>
            </a:r>
            <a:r>
              <a:rPr lang="en-US" altLang="zh-CN" sz="1600" i="1" dirty="0"/>
              <a:t>F </a:t>
            </a:r>
          </a:p>
          <a:p>
            <a:pPr lvl="1">
              <a:defRPr/>
            </a:pPr>
            <a:r>
              <a:rPr lang="en-US" altLang="zh-CN" sz="1800" dirty="0"/>
              <a:t>What we cannot do: identify the adder or multiplier</a:t>
            </a:r>
          </a:p>
          <a:p>
            <a:pPr lvl="2">
              <a:defRPr/>
            </a:pPr>
            <a:r>
              <a:rPr lang="en-US" altLang="zh-CN" sz="1600" dirty="0"/>
              <a:t>Structural level </a:t>
            </a:r>
            <a:endParaRPr lang="en-US" altLang="zh-CN" sz="1600" i="1" dirty="0"/>
          </a:p>
          <a:p>
            <a:pPr>
              <a:defRPr/>
            </a:pPr>
            <a:r>
              <a:rPr lang="en-US" altLang="zh-CN" sz="2000" dirty="0">
                <a:solidFill>
                  <a:srgbClr val="0070C0"/>
                </a:solidFill>
              </a:rPr>
              <a:t>Example : </a:t>
            </a:r>
            <a:r>
              <a:rPr lang="en-US" altLang="zh-CN" sz="2000" i="1" dirty="0">
                <a:solidFill>
                  <a:srgbClr val="0070C0"/>
                </a:solidFill>
              </a:rPr>
              <a:t>MAC</a:t>
            </a:r>
          </a:p>
          <a:p>
            <a:pPr lvl="1">
              <a:defRPr/>
            </a:pPr>
            <a:r>
              <a:rPr lang="en-US" altLang="zh-CN" sz="1800" dirty="0"/>
              <a:t>2-bit multiplier with a 4-bit adder</a:t>
            </a:r>
          </a:p>
          <a:p>
            <a:pPr marL="457200" lvl="1" indent="0">
              <a:buNone/>
              <a:defRPr/>
            </a:pPr>
            <a:endParaRPr lang="zh-CN" altLang="en-US" dirty="0"/>
          </a:p>
        </p:txBody>
      </p:sp>
      <p:pic>
        <p:nvPicPr>
          <p:cNvPr id="28676" name="图片 5" descr="spectrum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667250"/>
            <a:ext cx="6496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66725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Initial step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00B3-632A-9B42-AF2D-E84C1A4D9392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3D94B-2A6C-4002-9460-54B60A8FB3F0}"/>
              </a:ext>
            </a:extLst>
          </p:cNvPr>
          <p:cNvSpPr/>
          <p:nvPr/>
        </p:nvSpPr>
        <p:spPr>
          <a:xfrm>
            <a:off x="2512943" y="4261600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1-var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5B449-A5E1-4FA0-9249-9F28448D52E9}"/>
              </a:ext>
            </a:extLst>
          </p:cNvPr>
          <p:cNvSpPr/>
          <p:nvPr/>
        </p:nvSpPr>
        <p:spPr>
          <a:xfrm>
            <a:off x="4646543" y="4309646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2-vars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5A932-58A3-4A7C-A507-52EDEE1D1450}"/>
              </a:ext>
            </a:extLst>
          </p:cNvPr>
          <p:cNvSpPr/>
          <p:nvPr/>
        </p:nvSpPr>
        <p:spPr>
          <a:xfrm>
            <a:off x="6553200" y="4286721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3-vars </a:t>
            </a:r>
          </a:p>
        </p:txBody>
      </p:sp>
    </p:spTree>
    <p:extLst>
      <p:ext uri="{BB962C8B-B14F-4D97-AF65-F5344CB8AC3E}">
        <p14:creationId xmlns:p14="http://schemas.microsoft.com/office/powerpoint/2010/main" val="9816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Rewriting Demo – 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539" y="1079500"/>
            <a:ext cx="1609711" cy="475357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rgbClr val="0070C0"/>
                </a:solidFill>
              </a:rPr>
              <a:t>MAC</a:t>
            </a:r>
          </a:p>
          <a:p>
            <a:pPr marL="0" indent="0">
              <a:buFont typeface="Wingdings" charset="2"/>
              <a:buNone/>
              <a:defRPr/>
            </a:pPr>
            <a:endParaRPr lang="zh-CN" altLang="en-US" dirty="0"/>
          </a:p>
        </p:txBody>
      </p:sp>
      <p:pic>
        <p:nvPicPr>
          <p:cNvPr id="5" name="图片 4" descr="spectrum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54100"/>
            <a:ext cx="6248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spectrum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2050"/>
            <a:ext cx="6248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spectrum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79850"/>
            <a:ext cx="6248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spectrum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27650"/>
            <a:ext cx="6248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0192" y="4453830"/>
            <a:ext cx="1568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kumimoji="1" sz="1400">
                <a:solidFill>
                  <a:srgbClr val="FF0000"/>
                </a:solidFill>
                <a:latin typeface="+mj-lt"/>
              </a:defRPr>
            </a:lvl1pPr>
            <a:lvl2pPr marL="742950" indent="-285750">
              <a:defRPr kumimoji="1"/>
            </a:lvl2pPr>
            <a:lvl3pPr marL="1143000" indent="-228600">
              <a:defRPr kumimoji="1"/>
            </a:lvl3pPr>
            <a:lvl4pPr marL="1600200" indent="-228600">
              <a:defRPr kumimoji="1"/>
            </a:lvl4pPr>
            <a:lvl5pPr marL="2057400" indent="-228600">
              <a:defRPr kumimoji="1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/>
            </a:lvl9pPr>
          </a:lstStyle>
          <a:p>
            <a:r>
              <a:rPr lang="en-US" altLang="zh-CN" dirty="0"/>
              <a:t>Addition detected</a:t>
            </a:r>
            <a:endParaRPr lang="zh-CN" altLang="en-US" dirty="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7975" y="5638800"/>
            <a:ext cx="1955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" pitchFamily="2" charset="0"/>
                <a:ea typeface="SimSun" pitchFamily="2" charset="-122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Addition and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+mj-lt"/>
              </a:rPr>
              <a:t>multiplication detected</a:t>
            </a:r>
            <a:endParaRPr lang="zh-CN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00B3-632A-9B42-AF2D-E84C1A4D9392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77C51-DD8A-44FC-BF06-A2FE8BB6FF1F}"/>
              </a:ext>
            </a:extLst>
          </p:cNvPr>
          <p:cNvSpPr/>
          <p:nvPr/>
        </p:nvSpPr>
        <p:spPr>
          <a:xfrm>
            <a:off x="3124200" y="807307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1-var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39F04C-F640-4F86-A707-8B211A103C15}"/>
              </a:ext>
            </a:extLst>
          </p:cNvPr>
          <p:cNvSpPr/>
          <p:nvPr/>
        </p:nvSpPr>
        <p:spPr>
          <a:xfrm>
            <a:off x="5257800" y="838200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2-vars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6B8311-7CD8-4B6D-808F-44CB015F091C}"/>
              </a:ext>
            </a:extLst>
          </p:cNvPr>
          <p:cNvSpPr/>
          <p:nvPr/>
        </p:nvSpPr>
        <p:spPr>
          <a:xfrm>
            <a:off x="7164457" y="804446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3-vars </a:t>
            </a:r>
          </a:p>
        </p:txBody>
      </p:sp>
    </p:spTree>
    <p:extLst>
      <p:ext uri="{BB962C8B-B14F-4D97-AF65-F5344CB8AC3E}">
        <p14:creationId xmlns:p14="http://schemas.microsoft.com/office/powerpoint/2010/main" val="10986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Abstraction - Results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452" y="1436753"/>
            <a:ext cx="3703752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Using Spectral method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8- to 128-bit MAC 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Limitations</a:t>
            </a:r>
          </a:p>
          <a:p>
            <a:pPr lvl="1">
              <a:defRPr/>
            </a:pPr>
            <a:r>
              <a:rPr lang="en-US" altLang="zh-CN" sz="1800" dirty="0"/>
              <a:t>Need to know </a:t>
            </a:r>
            <a:r>
              <a:rPr lang="en-US" altLang="zh-CN" sz="1800" i="1" dirty="0"/>
              <a:t>output bits</a:t>
            </a:r>
          </a:p>
          <a:p>
            <a:pPr marL="457200" lvl="1" indent="0">
              <a:buNone/>
              <a:defRPr/>
            </a:pPr>
            <a:endParaRPr lang="zh-CN" altLang="en-US" dirty="0"/>
          </a:p>
        </p:txBody>
      </p:sp>
      <p:pic>
        <p:nvPicPr>
          <p:cNvPr id="26628" name="图片 4" descr="iscas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52" y="1205719"/>
            <a:ext cx="4845455" cy="25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5" descr="Screen Shot 2015-12-04 at 7.5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0338"/>
            <a:ext cx="5788025" cy="26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F8F0CB2-40E9-41ED-A438-AFDD2A07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553200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sp>
        <p:nvSpPr>
          <p:cNvPr id="9" name="幻灯片编号占位符 4">
            <a:extLst>
              <a:ext uri="{FF2B5EF4-FFF2-40B4-BE49-F238E27FC236}">
                <a16:creationId xmlns:a16="http://schemas.microsoft.com/office/drawing/2014/main" id="{00FFBCF4-478F-4BB8-8E19-B28C7E1B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371600" cy="274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宋体" charset="0"/>
              </a:rPr>
              <a:t>Computer Algebra Approach</a:t>
            </a:r>
            <a:endParaRPr lang="zh-CN" altLang="en-US" dirty="0">
              <a:solidFill>
                <a:srgbClr val="88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宋体" charset="0"/>
            </a:endParaRPr>
          </a:p>
        </p:txBody>
      </p:sp>
      <p:sp>
        <p:nvSpPr>
          <p:cNvPr id="7172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59539"/>
            <a:ext cx="8839200" cy="19884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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/>
              <a:t>Represents circuit in </a:t>
            </a:r>
            <a:r>
              <a:rPr lang="en-US" sz="2000" dirty="0">
                <a:solidFill>
                  <a:srgbClr val="0A5AB2"/>
                </a:solidFill>
              </a:rPr>
              <a:t>algebraic domain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Circuit</a:t>
            </a:r>
            <a:r>
              <a:rPr lang="en-US" sz="1800" i="1" dirty="0"/>
              <a:t> specification</a:t>
            </a:r>
            <a:r>
              <a:rPr lang="en-US" sz="1800" dirty="0"/>
              <a:t> and its </a:t>
            </a:r>
            <a:r>
              <a:rPr lang="en-US" sz="1800" i="1" dirty="0"/>
              <a:t>implementation</a:t>
            </a:r>
            <a:r>
              <a:rPr lang="en-US" sz="1800" i="1" dirty="0">
                <a:solidFill>
                  <a:srgbClr val="0A5AB2"/>
                </a:solidFill>
              </a:rPr>
              <a:t> </a:t>
            </a:r>
            <a:r>
              <a:rPr lang="en-US" sz="1800" dirty="0"/>
              <a:t>represented by </a:t>
            </a:r>
            <a:r>
              <a:rPr lang="en-US" sz="1800" dirty="0">
                <a:solidFill>
                  <a:srgbClr val="0441B0"/>
                </a:solidFill>
              </a:rPr>
              <a:t>polynomials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Input signature </a:t>
            </a:r>
            <a:r>
              <a:rPr lang="en-US" sz="1800" i="1" dirty="0" err="1">
                <a:solidFill>
                  <a:srgbClr val="0441B0"/>
                </a:solidFill>
              </a:rPr>
              <a:t>Sig</a:t>
            </a:r>
            <a:r>
              <a:rPr lang="en-US" sz="1800" i="1" baseline="-25000" dirty="0" err="1">
                <a:solidFill>
                  <a:srgbClr val="0441B0"/>
                </a:solidFill>
              </a:rPr>
              <a:t>in</a:t>
            </a:r>
            <a:r>
              <a:rPr lang="en-US" sz="1800" dirty="0">
                <a:solidFill>
                  <a:srgbClr val="0441B0"/>
                </a:solidFill>
              </a:rPr>
              <a:t>: </a:t>
            </a:r>
            <a:r>
              <a:rPr lang="en-US" sz="1800" i="1" dirty="0"/>
              <a:t>function</a:t>
            </a:r>
            <a:r>
              <a:rPr lang="en-US" sz="1800" dirty="0"/>
              <a:t> expressed as polynomial in primary inputs </a:t>
            </a:r>
            <a:r>
              <a:rPr lang="en-US" sz="1800" i="1" dirty="0">
                <a:solidFill>
                  <a:srgbClr val="0441B0"/>
                </a:solidFill>
              </a:rPr>
              <a:t>(PI)</a:t>
            </a:r>
            <a:r>
              <a:rPr lang="en-US" sz="1800" dirty="0">
                <a:solidFill>
                  <a:srgbClr val="0441B0"/>
                </a:solidFill>
              </a:rPr>
              <a:t> 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Output signature </a:t>
            </a:r>
            <a:r>
              <a:rPr lang="en-US" sz="1800" i="1" dirty="0" err="1">
                <a:solidFill>
                  <a:srgbClr val="0441B0"/>
                </a:solidFill>
              </a:rPr>
              <a:t>Sig</a:t>
            </a:r>
            <a:r>
              <a:rPr lang="en-US" sz="1800" i="1" baseline="-25000" dirty="0" err="1">
                <a:solidFill>
                  <a:srgbClr val="0441B0"/>
                </a:solidFill>
              </a:rPr>
              <a:t>out</a:t>
            </a:r>
            <a:r>
              <a:rPr lang="en-US" sz="1800" dirty="0"/>
              <a:t>: polynomial, </a:t>
            </a:r>
            <a:r>
              <a:rPr lang="en-US" sz="1800" i="1" dirty="0"/>
              <a:t>encoding</a:t>
            </a:r>
            <a:r>
              <a:rPr lang="en-US" sz="1800" dirty="0"/>
              <a:t> of primary outputs </a:t>
            </a:r>
            <a:r>
              <a:rPr lang="en-US" sz="1800" i="1" dirty="0">
                <a:solidFill>
                  <a:srgbClr val="0441B0"/>
                </a:solidFill>
              </a:rPr>
              <a:t>(PO)</a:t>
            </a:r>
            <a:r>
              <a:rPr lang="en-US" sz="1800" dirty="0">
                <a:solidFill>
                  <a:srgbClr val="0441B0"/>
                </a:solidFill>
              </a:rPr>
              <a:t> </a:t>
            </a:r>
            <a:endParaRPr lang="en-US" sz="1800" dirty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D1A9D-995C-4048-802F-ABA259E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524625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/>
              <a:t>ASPDAC 2019 - Spectral Approach to Arithmetic Circuit Verification</a:t>
            </a: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A0E1D0F6-C1DE-4C52-9CCF-0C46D1FBFE6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76600"/>
            <a:ext cx="2971800" cy="424879"/>
            <a:chOff x="5638800" y="1906588"/>
            <a:chExt cx="3396474" cy="531812"/>
          </a:xfrm>
        </p:grpSpPr>
        <p:graphicFrame>
          <p:nvGraphicFramePr>
            <p:cNvPr id="26" name="对象 7">
              <a:extLst>
                <a:ext uri="{FF2B5EF4-FFF2-40B4-BE49-F238E27FC236}">
                  <a16:creationId xmlns:a16="http://schemas.microsoft.com/office/drawing/2014/main" id="{59CCBD1B-099E-4404-8A79-A6DB815157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0550" y="1947863"/>
            <a:ext cx="3290888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37" name="公式" r:id="rId4" imgW="1714500" imgH="215900" progId="Equation.3">
                    <p:embed/>
                  </p:oleObj>
                </mc:Choice>
                <mc:Fallback>
                  <p:oleObj name="公式" r:id="rId4" imgW="1714500" imgH="215900" progId="Equation.3">
                    <p:embed/>
                    <p:pic>
                      <p:nvPicPr>
                        <p:cNvPr id="923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50" y="1947863"/>
                          <a:ext cx="3290888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CE61D8-150B-4198-BF6E-F0DF1E44F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906588"/>
              <a:ext cx="3396474" cy="531812"/>
            </a:xfrm>
            <a:prstGeom prst="rect">
              <a:avLst/>
            </a:prstGeom>
            <a:noFill/>
            <a:ln w="19050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0"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" name="文本框 5">
            <a:extLst>
              <a:ext uri="{FF2B5EF4-FFF2-40B4-BE49-F238E27FC236}">
                <a16:creationId xmlns:a16="http://schemas.microsoft.com/office/drawing/2014/main" id="{A151B049-E1DD-4F24-968D-70C257DA9C16}"/>
              </a:ext>
            </a:extLst>
          </p:cNvPr>
          <p:cNvSpPr txBox="1"/>
          <p:nvPr/>
        </p:nvSpPr>
        <p:spPr>
          <a:xfrm>
            <a:off x="1367106" y="6096000"/>
            <a:ext cx="13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A5AB2"/>
                </a:solidFill>
              </a:rPr>
              <a:t>2- bit adder</a:t>
            </a:r>
            <a:endParaRPr lang="zh-CN" altLang="en-US" sz="1400" dirty="0">
              <a:solidFill>
                <a:srgbClr val="0A5AB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393EB-F00C-4061-B8DD-C00C79980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62006"/>
            <a:ext cx="2549525" cy="33339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835C15-A37F-43A5-B964-285B6C6B6980}"/>
              </a:ext>
            </a:extLst>
          </p:cNvPr>
          <p:cNvGrpSpPr/>
          <p:nvPr/>
        </p:nvGrpSpPr>
        <p:grpSpPr>
          <a:xfrm>
            <a:off x="4419600" y="5574560"/>
            <a:ext cx="3200400" cy="445240"/>
            <a:chOff x="4419600" y="4534730"/>
            <a:chExt cx="3200400" cy="445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955255-F1AA-4447-AC10-462E42EF0C5A}"/>
                </a:ext>
              </a:extLst>
            </p:cNvPr>
            <p:cNvSpPr/>
            <p:nvPr/>
          </p:nvSpPr>
          <p:spPr>
            <a:xfrm>
              <a:off x="4419600" y="4534730"/>
              <a:ext cx="3200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kumimoji="1" lang="en-US" altLang="zh-CN" sz="2000" i="1" dirty="0" err="1">
                  <a:latin typeface="Cambria" panose="02040503050406030204" pitchFamily="18" charset="0"/>
                  <a:cs typeface="Times" panose="02020603050405020304" pitchFamily="18" charset="0"/>
                </a:rPr>
                <a:t>Sig</a:t>
              </a:r>
              <a:r>
                <a:rPr kumimoji="1" lang="en-US" altLang="zh-CN" sz="2000" i="1" baseline="-25000" dirty="0" err="1">
                  <a:latin typeface="Cambria" panose="02040503050406030204" pitchFamily="18" charset="0"/>
                  <a:cs typeface="Times" panose="02020603050405020304" pitchFamily="18" charset="0"/>
                </a:rPr>
                <a:t>out</a:t>
              </a:r>
              <a:r>
                <a:rPr kumimoji="1" lang="en-US" altLang="zh-CN" sz="2000" i="1" dirty="0">
                  <a:latin typeface="Cambria" panose="02040503050406030204" pitchFamily="18" charset="0"/>
                  <a:cs typeface="Times" panose="02020603050405020304" pitchFamily="18" charset="0"/>
                </a:rPr>
                <a:t> = 4r</a:t>
              </a:r>
              <a:r>
                <a:rPr kumimoji="1" lang="en-US" altLang="zh-CN" sz="2000" i="1" baseline="-25000" dirty="0">
                  <a:latin typeface="Cambria" panose="02040503050406030204" pitchFamily="18" charset="0"/>
                  <a:cs typeface="Times" panose="02020603050405020304" pitchFamily="18" charset="0"/>
                </a:rPr>
                <a:t>2</a:t>
              </a:r>
              <a:r>
                <a:rPr kumimoji="1" lang="en-US" altLang="zh-CN" sz="2000" i="1" dirty="0">
                  <a:latin typeface="Cambria" panose="02040503050406030204" pitchFamily="18" charset="0"/>
                  <a:cs typeface="Times" panose="02020603050405020304" pitchFamily="18" charset="0"/>
                </a:rPr>
                <a:t> + 2r</a:t>
              </a:r>
              <a:r>
                <a:rPr kumimoji="1" lang="en-US" altLang="zh-CN" sz="2000" i="1" baseline="-25000" dirty="0">
                  <a:latin typeface="Cambria" panose="02040503050406030204" pitchFamily="18" charset="0"/>
                  <a:cs typeface="Times" panose="02020603050405020304" pitchFamily="18" charset="0"/>
                </a:rPr>
                <a:t>1</a:t>
              </a:r>
              <a:r>
                <a:rPr kumimoji="1" lang="en-US" altLang="zh-CN" sz="2000" i="1" dirty="0">
                  <a:latin typeface="Cambria" panose="02040503050406030204" pitchFamily="18" charset="0"/>
                  <a:cs typeface="Times" panose="02020603050405020304" pitchFamily="18" charset="0"/>
                </a:rPr>
                <a:t> + r</a:t>
              </a:r>
              <a:r>
                <a:rPr kumimoji="1" lang="en-US" altLang="zh-CN" sz="2000" i="1" baseline="-25000" dirty="0">
                  <a:latin typeface="Cambria" panose="02040503050406030204" pitchFamily="18" charset="0"/>
                  <a:cs typeface="Times" panose="02020603050405020304" pitchFamily="18" charset="0"/>
                </a:rPr>
                <a:t>0 </a:t>
              </a:r>
              <a:endParaRPr kumimoji="1" lang="zh-CN" altLang="en-US" sz="2000" i="1" baseline="-25000" dirty="0">
                <a:latin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78E75D-CC79-4B64-955C-AE1665BE7B8E}"/>
                </a:ext>
              </a:extLst>
            </p:cNvPr>
            <p:cNvSpPr/>
            <p:nvPr/>
          </p:nvSpPr>
          <p:spPr>
            <a:xfrm>
              <a:off x="4970463" y="4555091"/>
              <a:ext cx="2438399" cy="42487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1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宋体" charset="0"/>
              </a:rPr>
              <a:t>Algebraic Model</a:t>
            </a:r>
            <a:endParaRPr lang="zh-CN" altLang="en-US" dirty="0">
              <a:solidFill>
                <a:srgbClr val="88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宋体" charset="0"/>
            </a:endParaRPr>
          </a:p>
        </p:txBody>
      </p:sp>
      <p:sp>
        <p:nvSpPr>
          <p:cNvPr id="7172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30380"/>
            <a:ext cx="8839200" cy="4271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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441B0"/>
                </a:solidFill>
              </a:rPr>
              <a:t>Algebraic model of circuit components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Logic gates</a:t>
            </a:r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Example: OR gate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ea typeface="WenQuanYi Micro Hei"/>
              </a:rPr>
              <a:t>	</a:t>
            </a:r>
            <a:r>
              <a:rPr lang="en-US" sz="1800" dirty="0">
                <a:ea typeface="WenQuanYi Micro Hei"/>
              </a:rPr>
              <a:t>equation:  </a:t>
            </a:r>
            <a:r>
              <a:rPr lang="en-US" sz="1800" i="1" dirty="0">
                <a:solidFill>
                  <a:srgbClr val="000000"/>
                </a:solidFill>
                <a:ea typeface="WenQuanYi Micro Hei"/>
              </a:rPr>
              <a:t>	 </a:t>
            </a:r>
            <a:r>
              <a:rPr lang="en-US" sz="1800" i="1" dirty="0">
                <a:solidFill>
                  <a:srgbClr val="0070C0"/>
                </a:solidFill>
                <a:ea typeface="WenQuanYi Micro Hei"/>
              </a:rPr>
              <a:t>z = a + b - a</a:t>
            </a:r>
            <a:r>
              <a:rPr lang="en-US" sz="1800" i="1" dirty="0">
                <a:solidFill>
                  <a:srgbClr val="0070C0"/>
                </a:solidFill>
                <a:ea typeface="WenQuanYi Micro Hei"/>
                <a:sym typeface="Symbol"/>
              </a:rPr>
              <a:t> </a:t>
            </a:r>
            <a:r>
              <a:rPr lang="en-US" sz="1800" i="1" dirty="0">
                <a:solidFill>
                  <a:srgbClr val="0070C0"/>
                </a:solidFill>
                <a:ea typeface="WenQuanYi Micro Hei"/>
              </a:rPr>
              <a:t>b  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0070C0"/>
                </a:solidFill>
              </a:rPr>
              <a:t>	</a:t>
            </a:r>
            <a:r>
              <a:rPr lang="en-US" sz="1800" dirty="0"/>
              <a:t>polynomial : </a:t>
            </a:r>
            <a:r>
              <a:rPr lang="en-US" sz="1800" i="1" dirty="0">
                <a:solidFill>
                  <a:srgbClr val="0070C0"/>
                </a:solidFill>
              </a:rPr>
              <a:t> 	z - a - b + </a:t>
            </a:r>
            <a:r>
              <a:rPr lang="en-US" sz="1800" i="1" dirty="0">
                <a:solidFill>
                  <a:srgbClr val="0070C0"/>
                </a:solidFill>
                <a:ea typeface="WenQuanYi Micro Hei"/>
              </a:rPr>
              <a:t>a</a:t>
            </a:r>
            <a:r>
              <a:rPr lang="en-US" sz="1800" i="1" dirty="0">
                <a:solidFill>
                  <a:srgbClr val="0070C0"/>
                </a:solidFill>
                <a:ea typeface="WenQuanYi Micro Hei"/>
                <a:sym typeface="Symbol"/>
              </a:rPr>
              <a:t> </a:t>
            </a:r>
            <a:r>
              <a:rPr lang="en-US" sz="1800" i="1" dirty="0">
                <a:solidFill>
                  <a:srgbClr val="0070C0"/>
                </a:solidFill>
                <a:ea typeface="WenQuanYi Micro Hei"/>
              </a:rPr>
              <a:t>b  = 0</a:t>
            </a:r>
            <a:endParaRPr lang="en-US" sz="18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Single-bit adders, etc.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D1A9D-995C-4048-802F-ABA259E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935" y="6524625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D0768D6-0C69-4080-8B54-A71DBD817F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1851616"/>
            <a:ext cx="2590799" cy="1210096"/>
          </a:xfrm>
          <a:prstGeom prst="rect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08662ED-D8A9-439C-8385-4D15BA7B4C7E}"/>
              </a:ext>
            </a:extLst>
          </p:cNvPr>
          <p:cNvGrpSpPr/>
          <p:nvPr/>
        </p:nvGrpSpPr>
        <p:grpSpPr>
          <a:xfrm>
            <a:off x="5334000" y="3636503"/>
            <a:ext cx="1905000" cy="997603"/>
            <a:chOff x="5403420" y="5514471"/>
            <a:chExt cx="1185569" cy="671336"/>
          </a:xfrm>
        </p:grpSpPr>
        <p:sp>
          <p:nvSpPr>
            <p:cNvPr id="17" name="CustomShape 11">
              <a:extLst>
                <a:ext uri="{FF2B5EF4-FFF2-40B4-BE49-F238E27FC236}">
                  <a16:creationId xmlns:a16="http://schemas.microsoft.com/office/drawing/2014/main" id="{909954DA-681F-4530-B61F-7D5A320892D8}"/>
                </a:ext>
              </a:extLst>
            </p:cNvPr>
            <p:cNvSpPr/>
            <p:nvPr/>
          </p:nvSpPr>
          <p:spPr>
            <a:xfrm>
              <a:off x="5403420" y="5584607"/>
              <a:ext cx="291240" cy="394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i="1">
                  <a:solidFill>
                    <a:srgbClr val="0070C0"/>
                  </a:solidFill>
                  <a:latin typeface="+mn-lt"/>
                  <a:ea typeface="WenQuanYi Micro Hei"/>
                </a:rPr>
                <a:t>a</a:t>
              </a:r>
              <a:endParaRPr sz="1800" i="1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8" name="CustomShape 12">
              <a:extLst>
                <a:ext uri="{FF2B5EF4-FFF2-40B4-BE49-F238E27FC236}">
                  <a16:creationId xmlns:a16="http://schemas.microsoft.com/office/drawing/2014/main" id="{E77E95BC-8928-46D4-AD4D-1367BF299E50}"/>
                </a:ext>
              </a:extLst>
            </p:cNvPr>
            <p:cNvSpPr/>
            <p:nvPr/>
          </p:nvSpPr>
          <p:spPr>
            <a:xfrm>
              <a:off x="5421420" y="5821487"/>
              <a:ext cx="291240" cy="364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i="1">
                  <a:solidFill>
                    <a:srgbClr val="0070C0"/>
                  </a:solidFill>
                  <a:latin typeface="+mn-lt"/>
                  <a:ea typeface="WenQuanYi Micro Hei"/>
                </a:rPr>
                <a:t>b</a:t>
              </a:r>
              <a:endParaRPr sz="1800" i="1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9" name="CustomShape 13">
              <a:extLst>
                <a:ext uri="{FF2B5EF4-FFF2-40B4-BE49-F238E27FC236}">
                  <a16:creationId xmlns:a16="http://schemas.microsoft.com/office/drawing/2014/main" id="{FB3048A7-85F6-4FEB-8BF8-B1BAA33E0A06}"/>
                </a:ext>
              </a:extLst>
            </p:cNvPr>
            <p:cNvSpPr/>
            <p:nvPr/>
          </p:nvSpPr>
          <p:spPr>
            <a:xfrm>
              <a:off x="6297749" y="5686231"/>
              <a:ext cx="291240" cy="364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i="1" dirty="0">
                  <a:solidFill>
                    <a:srgbClr val="0070C0"/>
                  </a:solidFill>
                  <a:latin typeface="+mn-lt"/>
                  <a:ea typeface="WenQuanYi Micro Hei"/>
                </a:rPr>
                <a:t>z</a:t>
              </a:r>
              <a:endParaRPr sz="1800" i="1" dirty="0">
                <a:solidFill>
                  <a:srgbClr val="0070C0"/>
                </a:solidFill>
                <a:latin typeface="+mn-lt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3FEBC-D617-4F28-9D6C-459CD40F279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741460" y="5514471"/>
              <a:ext cx="544680" cy="639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20C09F-5E4F-4964-BB81-CE6BD0EAF45F}"/>
              </a:ext>
            </a:extLst>
          </p:cNvPr>
          <p:cNvGrpSpPr/>
          <p:nvPr/>
        </p:nvGrpSpPr>
        <p:grpSpPr>
          <a:xfrm>
            <a:off x="3813924" y="4862019"/>
            <a:ext cx="4339476" cy="1378800"/>
            <a:chOff x="4631593" y="3291423"/>
            <a:chExt cx="4339476" cy="1378800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E02187BC-4471-487C-BF30-A0D6950A666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31593" y="3291423"/>
              <a:ext cx="1198800" cy="1378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CustomShape 9">
              <a:extLst>
                <a:ext uri="{FF2B5EF4-FFF2-40B4-BE49-F238E27FC236}">
                  <a16:creationId xmlns:a16="http://schemas.microsoft.com/office/drawing/2014/main" id="{D34FC702-3192-4B9E-9A34-A844C244D445}"/>
                </a:ext>
              </a:extLst>
            </p:cNvPr>
            <p:cNvSpPr/>
            <p:nvPr/>
          </p:nvSpPr>
          <p:spPr>
            <a:xfrm>
              <a:off x="6122629" y="3915711"/>
              <a:ext cx="2848440" cy="36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ea typeface="WenQuanYi Micro Hei"/>
                </a:rPr>
                <a:t>polynomial:</a:t>
              </a:r>
              <a:r>
                <a:rPr lang="en-US" sz="1800" i="1" dirty="0">
                  <a:solidFill>
                    <a:srgbClr val="0000CC"/>
                  </a:solidFill>
                  <a:latin typeface="Arial"/>
                  <a:ea typeface="WenQuanYi Micro Hei"/>
                </a:rPr>
                <a:t>  </a:t>
              </a:r>
              <a:r>
                <a:rPr lang="en-US" sz="1800" i="1" dirty="0">
                  <a:solidFill>
                    <a:srgbClr val="0070C0"/>
                  </a:solidFill>
                  <a:latin typeface="Arial"/>
                  <a:ea typeface="WenQuanYi Micro Hei"/>
                </a:rPr>
                <a:t>(a + b - 2C - S) </a:t>
              </a:r>
              <a:endParaRPr sz="1800" dirty="0">
                <a:solidFill>
                  <a:srgbClr val="0070C0"/>
                </a:solidFill>
              </a:endParaRPr>
            </a:p>
          </p:txBody>
        </p:sp>
        <p:sp>
          <p:nvSpPr>
            <p:cNvPr id="26" name="CustomShape 10">
              <a:extLst>
                <a:ext uri="{FF2B5EF4-FFF2-40B4-BE49-F238E27FC236}">
                  <a16:creationId xmlns:a16="http://schemas.microsoft.com/office/drawing/2014/main" id="{FA9A9EBC-1253-4E76-81FF-C2A3CBF62964}"/>
                </a:ext>
              </a:extLst>
            </p:cNvPr>
            <p:cNvSpPr/>
            <p:nvPr/>
          </p:nvSpPr>
          <p:spPr>
            <a:xfrm>
              <a:off x="6145669" y="3528654"/>
              <a:ext cx="2672280" cy="36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/>
                  <a:ea typeface="WenQuanYi Micro Hei"/>
                </a:rPr>
                <a:t>equation:</a:t>
              </a:r>
              <a:r>
                <a:rPr lang="en-US" sz="1800" i="1" dirty="0">
                  <a:solidFill>
                    <a:srgbClr val="00B0F0"/>
                  </a:solidFill>
                  <a:latin typeface="Arial"/>
                  <a:ea typeface="WenQuanYi Micro Hei"/>
                </a:rPr>
                <a:t>   </a:t>
              </a:r>
              <a:r>
                <a:rPr lang="en-US" sz="1800" i="1" dirty="0">
                  <a:solidFill>
                    <a:srgbClr val="0070C0"/>
                  </a:solidFill>
                  <a:latin typeface="Arial"/>
                  <a:ea typeface="WenQuanYi Micro Hei"/>
                </a:rPr>
                <a:t>a + b = 2C + S</a:t>
              </a:r>
              <a:endParaRPr sz="1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8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宋体" charset="0"/>
              </a:rPr>
              <a:t>Computer Algebra Approach</a:t>
            </a:r>
            <a:endParaRPr lang="zh-CN" altLang="en-US" dirty="0">
              <a:solidFill>
                <a:srgbClr val="88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宋体" charset="0"/>
            </a:endParaRPr>
          </a:p>
        </p:txBody>
      </p:sp>
      <p:sp>
        <p:nvSpPr>
          <p:cNvPr id="7172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59539"/>
            <a:ext cx="8839200" cy="19884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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441B0"/>
                </a:solidFill>
              </a:rPr>
              <a:t>Algebraic model of circuit components 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Implementation</a:t>
            </a:r>
            <a:r>
              <a:rPr lang="en-US" sz="1800" dirty="0">
                <a:solidFill>
                  <a:srgbClr val="0441B0"/>
                </a:solidFill>
              </a:rPr>
              <a:t> </a:t>
            </a:r>
            <a:r>
              <a:rPr lang="en-US" sz="1800" i="1" dirty="0">
                <a:solidFill>
                  <a:srgbClr val="0441B0"/>
                </a:solidFill>
              </a:rPr>
              <a:t>B</a:t>
            </a:r>
            <a:r>
              <a:rPr lang="en-US" sz="1800" dirty="0">
                <a:solidFill>
                  <a:srgbClr val="0441B0"/>
                </a:solidFill>
              </a:rPr>
              <a:t>: </a:t>
            </a:r>
            <a:r>
              <a:rPr lang="en-US" sz="1800" dirty="0"/>
              <a:t>set of polynomials representing logic gates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D1A9D-995C-4048-802F-ABA259E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524625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58E8B-A9BE-400E-BD83-C4E882AA8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549525" cy="3333994"/>
          </a:xfrm>
          <a:prstGeom prst="rect">
            <a:avLst/>
          </a:prstGeom>
        </p:spPr>
      </p:pic>
      <p:pic>
        <p:nvPicPr>
          <p:cNvPr id="10" name="图片 13" descr="Untitled.pdf">
            <a:extLst>
              <a:ext uri="{FF2B5EF4-FFF2-40B4-BE49-F238E27FC236}">
                <a16:creationId xmlns:a16="http://schemas.microsoft.com/office/drawing/2014/main" id="{4872DB70-7680-42DC-9864-BBC9405FD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76" y="2895600"/>
            <a:ext cx="2721003" cy="1787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86F5A-2A20-4FF6-975A-F1F39A658F3B}"/>
              </a:ext>
            </a:extLst>
          </p:cNvPr>
          <p:cNvSpPr txBox="1"/>
          <p:nvPr/>
        </p:nvSpPr>
        <p:spPr>
          <a:xfrm>
            <a:off x="4543743" y="365760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B</a:t>
            </a:r>
            <a:r>
              <a:rPr lang="en-US" sz="2000" i="1" dirty="0"/>
              <a:t> </a:t>
            </a: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18E7E982-028A-487C-9310-4CAC8C91C6B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209800"/>
            <a:ext cx="2971800" cy="424879"/>
            <a:chOff x="5638800" y="1906588"/>
            <a:chExt cx="3396474" cy="531812"/>
          </a:xfrm>
        </p:grpSpPr>
        <p:graphicFrame>
          <p:nvGraphicFramePr>
            <p:cNvPr id="12" name="对象 7">
              <a:extLst>
                <a:ext uri="{FF2B5EF4-FFF2-40B4-BE49-F238E27FC236}">
                  <a16:creationId xmlns:a16="http://schemas.microsoft.com/office/drawing/2014/main" id="{F5B283B9-85DD-47F7-B427-9ADD377082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0550" y="1947863"/>
            <a:ext cx="3290888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31" name="公式" r:id="rId6" imgW="1714500" imgH="215900" progId="Equation.3">
                    <p:embed/>
                  </p:oleObj>
                </mc:Choice>
                <mc:Fallback>
                  <p:oleObj name="公式" r:id="rId6" imgW="1714500" imgH="215900" progId="Equation.3">
                    <p:embed/>
                    <p:pic>
                      <p:nvPicPr>
                        <p:cNvPr id="26" name="对象 7">
                          <a:extLst>
                            <a:ext uri="{FF2B5EF4-FFF2-40B4-BE49-F238E27FC236}">
                              <a16:creationId xmlns:a16="http://schemas.microsoft.com/office/drawing/2014/main" id="{59CCBD1B-099E-4404-8A79-A6DB815157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50" y="1947863"/>
                          <a:ext cx="3290888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D53F1B-4081-4558-B545-20E877492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906588"/>
              <a:ext cx="3396474" cy="531812"/>
            </a:xfrm>
            <a:prstGeom prst="rect">
              <a:avLst/>
            </a:prstGeom>
            <a:noFill/>
            <a:ln w="19050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0"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331916-31AF-4691-B1CF-48CAFCE6C81B}"/>
              </a:ext>
            </a:extLst>
          </p:cNvPr>
          <p:cNvGrpSpPr/>
          <p:nvPr/>
        </p:nvGrpSpPr>
        <p:grpSpPr>
          <a:xfrm>
            <a:off x="4419600" y="5041160"/>
            <a:ext cx="3200400" cy="445240"/>
            <a:chOff x="4419600" y="4534730"/>
            <a:chExt cx="3200400" cy="445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2BD22F-460F-4B5D-8450-DC5C5855A78F}"/>
                </a:ext>
              </a:extLst>
            </p:cNvPr>
            <p:cNvSpPr/>
            <p:nvPr/>
          </p:nvSpPr>
          <p:spPr>
            <a:xfrm>
              <a:off x="4419600" y="4534730"/>
              <a:ext cx="3200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kumimoji="1" lang="en-US" altLang="zh-CN" sz="2000" i="1" dirty="0" err="1">
                  <a:latin typeface="Cambria" panose="02040503050406030204" pitchFamily="18" charset="0"/>
                  <a:cs typeface="Times" panose="02020603050405020304" pitchFamily="18" charset="0"/>
                </a:rPr>
                <a:t>Sig</a:t>
              </a:r>
              <a:r>
                <a:rPr kumimoji="1" lang="en-US" altLang="zh-CN" sz="2000" i="1" baseline="-25000" dirty="0" err="1">
                  <a:latin typeface="Cambria" panose="02040503050406030204" pitchFamily="18" charset="0"/>
                  <a:cs typeface="Times" panose="02020603050405020304" pitchFamily="18" charset="0"/>
                </a:rPr>
                <a:t>out</a:t>
              </a:r>
              <a:r>
                <a:rPr kumimoji="1" lang="en-US" altLang="zh-CN" sz="2000" i="1" dirty="0">
                  <a:latin typeface="Cambria" panose="02040503050406030204" pitchFamily="18" charset="0"/>
                  <a:cs typeface="Times" panose="02020603050405020304" pitchFamily="18" charset="0"/>
                </a:rPr>
                <a:t> = 4r</a:t>
              </a:r>
              <a:r>
                <a:rPr kumimoji="1" lang="en-US" altLang="zh-CN" sz="2000" i="1" baseline="-25000" dirty="0">
                  <a:latin typeface="Cambria" panose="02040503050406030204" pitchFamily="18" charset="0"/>
                  <a:cs typeface="Times" panose="02020603050405020304" pitchFamily="18" charset="0"/>
                </a:rPr>
                <a:t>2</a:t>
              </a:r>
              <a:r>
                <a:rPr kumimoji="1" lang="en-US" altLang="zh-CN" sz="2000" i="1" dirty="0">
                  <a:latin typeface="Cambria" panose="02040503050406030204" pitchFamily="18" charset="0"/>
                  <a:cs typeface="Times" panose="02020603050405020304" pitchFamily="18" charset="0"/>
                </a:rPr>
                <a:t> + 2r</a:t>
              </a:r>
              <a:r>
                <a:rPr kumimoji="1" lang="en-US" altLang="zh-CN" sz="2000" i="1" baseline="-25000" dirty="0">
                  <a:latin typeface="Cambria" panose="02040503050406030204" pitchFamily="18" charset="0"/>
                  <a:cs typeface="Times" panose="02020603050405020304" pitchFamily="18" charset="0"/>
                </a:rPr>
                <a:t>1</a:t>
              </a:r>
              <a:r>
                <a:rPr kumimoji="1" lang="en-US" altLang="zh-CN" sz="2000" i="1" dirty="0">
                  <a:latin typeface="Cambria" panose="02040503050406030204" pitchFamily="18" charset="0"/>
                  <a:cs typeface="Times" panose="02020603050405020304" pitchFamily="18" charset="0"/>
                </a:rPr>
                <a:t> + r</a:t>
              </a:r>
              <a:r>
                <a:rPr kumimoji="1" lang="en-US" altLang="zh-CN" sz="2000" i="1" baseline="-25000" dirty="0">
                  <a:latin typeface="Cambria" panose="02040503050406030204" pitchFamily="18" charset="0"/>
                  <a:cs typeface="Times" panose="02020603050405020304" pitchFamily="18" charset="0"/>
                </a:rPr>
                <a:t>0 </a:t>
              </a:r>
              <a:endParaRPr kumimoji="1" lang="zh-CN" altLang="en-US" sz="2000" i="1" baseline="-25000" dirty="0">
                <a:latin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B010A2-2CCA-42E2-84FB-4C9092D53634}"/>
                </a:ext>
              </a:extLst>
            </p:cNvPr>
            <p:cNvSpPr/>
            <p:nvPr/>
          </p:nvSpPr>
          <p:spPr>
            <a:xfrm>
              <a:off x="4970463" y="4555091"/>
              <a:ext cx="2438399" cy="42487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B433B9-DA66-4D8E-BD22-676F9B720484}"/>
              </a:ext>
            </a:extLst>
          </p:cNvPr>
          <p:cNvGrpSpPr/>
          <p:nvPr/>
        </p:nvGrpSpPr>
        <p:grpSpPr>
          <a:xfrm>
            <a:off x="3912706" y="5765186"/>
            <a:ext cx="3707294" cy="647033"/>
            <a:chOff x="3282539" y="2245907"/>
            <a:chExt cx="2187401" cy="6920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95BB1E-146D-47D3-B573-ABAC8DB01EEF}"/>
                </a:ext>
              </a:extLst>
            </p:cNvPr>
            <p:cNvGrpSpPr/>
            <p:nvPr/>
          </p:nvGrpSpPr>
          <p:grpSpPr>
            <a:xfrm>
              <a:off x="3358846" y="2297138"/>
              <a:ext cx="2111094" cy="640806"/>
              <a:chOff x="1600308" y="3301691"/>
              <a:chExt cx="2111094" cy="56705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77C3BA4-4940-41F0-94F0-8F62DC2FCA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5868" y="3301691"/>
                <a:ext cx="366120" cy="45683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CustomShape 8">
                <a:extLst>
                  <a:ext uri="{FF2B5EF4-FFF2-40B4-BE49-F238E27FC236}">
                    <a16:creationId xmlns:a16="http://schemas.microsoft.com/office/drawing/2014/main" id="{658D50BC-A8A3-4197-B2B8-6F500CF19A1C}"/>
                  </a:ext>
                </a:extLst>
              </p:cNvPr>
              <p:cNvSpPr/>
              <p:nvPr/>
            </p:nvSpPr>
            <p:spPr>
              <a:xfrm>
                <a:off x="1600308" y="3387785"/>
                <a:ext cx="1671372" cy="480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 algn="just"/>
                <a:r>
                  <a:rPr lang="en-US" sz="2000" i="1" dirty="0" err="1">
                    <a:solidFill>
                      <a:srgbClr val="0047D6"/>
                    </a:solidFill>
                    <a:latin typeface="Cambria" panose="02040503050406030204" pitchFamily="18" charset="0"/>
                  </a:rPr>
                  <a:t>F</a:t>
                </a:r>
                <a:r>
                  <a:rPr lang="en-US" sz="2000" i="1" baseline="-25000" dirty="0" err="1">
                    <a:solidFill>
                      <a:srgbClr val="0441B0"/>
                    </a:solidFill>
                    <a:latin typeface="Cambria" panose="02040503050406030204" pitchFamily="18" charset="0"/>
                  </a:rPr>
                  <a:t>spec</a:t>
                </a:r>
                <a:r>
                  <a:rPr lang="en-US" sz="2000" i="1" baseline="-25000" dirty="0">
                    <a:solidFill>
                      <a:srgbClr val="0441B0"/>
                    </a:solidFill>
                    <a:latin typeface="+mj-lt"/>
                  </a:rPr>
                  <a:t> </a:t>
                </a:r>
                <a:r>
                  <a:rPr lang="en-US" sz="2000" i="1" baseline="-25000" dirty="0">
                    <a:solidFill>
                      <a:srgbClr val="0441B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0441B0"/>
                    </a:solidFill>
                  </a:rPr>
                  <a:t>= </a:t>
                </a:r>
                <a:r>
                  <a:rPr lang="en-US" altLang="zh-CN" sz="2000" i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WenQuanYi Micro Hei"/>
                  </a:rPr>
                  <a:t>Sig</a:t>
                </a:r>
                <a:r>
                  <a:rPr lang="en-US" altLang="zh-CN" sz="2000" i="1" baseline="-250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WenQuanYi Micro Hei"/>
                  </a:rPr>
                  <a:t>out</a:t>
                </a:r>
                <a:r>
                  <a:rPr lang="en-US" altLang="zh-CN" sz="2000" i="1" baseline="-25000" dirty="0">
                    <a:solidFill>
                      <a:srgbClr val="000000"/>
                    </a:solidFill>
                    <a:latin typeface="Cambria" panose="02040503050406030204" pitchFamily="18" charset="0"/>
                    <a:ea typeface="WenQuanYi Micro Hei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 - </a:t>
                </a:r>
                <a:r>
                  <a:rPr lang="en-US" altLang="zh-CN" sz="2000" i="1" dirty="0" err="1">
                    <a:solidFill>
                      <a:srgbClr val="000000"/>
                    </a:solidFill>
                    <a:latin typeface="Cambria" panose="02040503050406030204" pitchFamily="18" charset="0"/>
                  </a:rPr>
                  <a:t>Sig</a:t>
                </a:r>
                <a:r>
                  <a:rPr lang="en-US" sz="2000" i="1" baseline="-250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WenQuanYi Micro Hei"/>
                  </a:rPr>
                  <a:t>in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  </a:t>
                </a:r>
                <a:endParaRPr lang="en-US" sz="2000" i="1" baseline="-25000" dirty="0">
                  <a:solidFill>
                    <a:srgbClr val="000000"/>
                  </a:solidFill>
                  <a:latin typeface="Cambria" panose="02040503050406030204" pitchFamily="18" charset="0"/>
                  <a:ea typeface="WenQuanYi Micro Hei"/>
                </a:endParaRPr>
              </a:p>
            </p:txBody>
          </p:sp>
          <p:sp>
            <p:nvSpPr>
              <p:cNvPr id="23" name="CustomShape 9">
                <a:extLst>
                  <a:ext uri="{FF2B5EF4-FFF2-40B4-BE49-F238E27FC236}">
                    <a16:creationId xmlns:a16="http://schemas.microsoft.com/office/drawing/2014/main" id="{BE6F9619-985D-469A-850C-77D3453DB6A0}"/>
                  </a:ext>
                </a:extLst>
              </p:cNvPr>
              <p:cNvSpPr/>
              <p:nvPr/>
            </p:nvSpPr>
            <p:spPr>
              <a:xfrm>
                <a:off x="3345282" y="3356640"/>
                <a:ext cx="366120" cy="43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i="1" dirty="0">
                    <a:latin typeface="Cambria" panose="02040503050406030204" pitchFamily="18" charset="0"/>
                  </a:rPr>
                  <a:t>R</a:t>
                </a:r>
                <a:endParaRPr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1EF872-AF9A-41E1-A6F7-339777287DCE}"/>
                </a:ext>
              </a:extLst>
            </p:cNvPr>
            <p:cNvSpPr/>
            <p:nvPr/>
          </p:nvSpPr>
          <p:spPr>
            <a:xfrm>
              <a:off x="3282539" y="2245907"/>
              <a:ext cx="2063369" cy="6496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E446970-1B42-4BEC-83FF-B795A9081A41}"/>
              </a:ext>
            </a:extLst>
          </p:cNvPr>
          <p:cNvSpPr/>
          <p:nvPr/>
        </p:nvSpPr>
        <p:spPr>
          <a:xfrm>
            <a:off x="619259" y="5850443"/>
            <a:ext cx="283628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441B0"/>
                </a:solidFill>
              </a:rPr>
              <a:t>Functional Verification: </a:t>
            </a:r>
            <a:endParaRPr lang="en-US" sz="2000" dirty="0"/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21A65E55-6CC6-4B16-B96B-6CC22C188C84}"/>
              </a:ext>
            </a:extLst>
          </p:cNvPr>
          <p:cNvSpPr txBox="1"/>
          <p:nvPr/>
        </p:nvSpPr>
        <p:spPr>
          <a:xfrm>
            <a:off x="1390917" y="5565857"/>
            <a:ext cx="13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A5AB2"/>
                </a:solidFill>
              </a:rPr>
              <a:t>2- bit adder</a:t>
            </a:r>
            <a:endParaRPr lang="zh-CN" altLang="en-US" sz="1400" dirty="0">
              <a:solidFill>
                <a:srgbClr val="0A5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6096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宋体" charset="0"/>
              </a:rPr>
              <a:t>Computer Algebra Approach</a:t>
            </a:r>
            <a:endParaRPr lang="zh-CN" altLang="en-US" dirty="0">
              <a:solidFill>
                <a:srgbClr val="88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宋体" charset="0"/>
            </a:endParaRPr>
          </a:p>
        </p:txBody>
      </p:sp>
      <p:sp>
        <p:nvSpPr>
          <p:cNvPr id="7172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59539"/>
            <a:ext cx="8763000" cy="525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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441B0"/>
                </a:solidFill>
              </a:rPr>
              <a:t>Functional Verification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Does the implementation </a:t>
            </a:r>
            <a:r>
              <a:rPr lang="en-US" sz="2000" i="1" dirty="0">
                <a:solidFill>
                  <a:srgbClr val="0441B0"/>
                </a:solidFill>
              </a:rPr>
              <a:t>B</a:t>
            </a:r>
            <a:r>
              <a:rPr lang="en-US" sz="2000" dirty="0"/>
              <a:t> satisfy specification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441B0"/>
                </a:solidFill>
              </a:rPr>
              <a:t>F</a:t>
            </a:r>
            <a:r>
              <a:rPr lang="en-US" sz="2000" i="1" baseline="-25000" dirty="0" err="1">
                <a:solidFill>
                  <a:srgbClr val="0441B0"/>
                </a:solidFill>
              </a:rPr>
              <a:t>spec</a:t>
            </a:r>
            <a:r>
              <a:rPr lang="en-US" sz="2000" i="1" dirty="0">
                <a:solidFill>
                  <a:srgbClr val="0441B0"/>
                </a:solidFill>
              </a:rPr>
              <a:t> </a:t>
            </a:r>
            <a:r>
              <a:rPr lang="en-US" sz="2000" dirty="0"/>
              <a:t>?</a:t>
            </a:r>
            <a:r>
              <a:rPr lang="en-US" sz="2000" i="1" baseline="-25000" dirty="0">
                <a:solidFill>
                  <a:srgbClr val="0070C0"/>
                </a:solidFill>
              </a:rPr>
              <a:t>  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Reduce </a:t>
            </a:r>
            <a:r>
              <a:rPr lang="en-US" sz="2000" dirty="0">
                <a:solidFill>
                  <a:srgbClr val="0441B0"/>
                </a:solidFill>
              </a:rPr>
              <a:t> </a:t>
            </a:r>
            <a:r>
              <a:rPr lang="en-US" sz="2000" i="1" dirty="0" err="1">
                <a:solidFill>
                  <a:srgbClr val="0441B0"/>
                </a:solidFill>
              </a:rPr>
              <a:t>F</a:t>
            </a:r>
            <a:r>
              <a:rPr lang="en-US" sz="2000" i="1" baseline="-25000" dirty="0" err="1">
                <a:solidFill>
                  <a:srgbClr val="0441B0"/>
                </a:solidFill>
              </a:rPr>
              <a:t>spec</a:t>
            </a:r>
            <a:r>
              <a:rPr lang="en-US" sz="2000" i="1" dirty="0">
                <a:solidFill>
                  <a:srgbClr val="0441B0"/>
                </a:solidFill>
              </a:rPr>
              <a:t> </a:t>
            </a:r>
            <a:r>
              <a:rPr lang="en-US" sz="2000" dirty="0"/>
              <a:t>modulo </a:t>
            </a:r>
            <a:r>
              <a:rPr lang="en-US" sz="2000" i="1" dirty="0">
                <a:solidFill>
                  <a:srgbClr val="0441B0"/>
                </a:solidFill>
              </a:rPr>
              <a:t>B</a:t>
            </a:r>
          </a:p>
          <a:p>
            <a:pPr lvl="1">
              <a:lnSpc>
                <a:spcPct val="150000"/>
              </a:lnSpc>
            </a:pPr>
            <a:endParaRPr lang="en-US" sz="1800" i="1" dirty="0">
              <a:solidFill>
                <a:srgbClr val="0441B0"/>
              </a:solidFill>
            </a:endParaRPr>
          </a:p>
          <a:p>
            <a:pPr lvl="1">
              <a:lnSpc>
                <a:spcPct val="150000"/>
              </a:lnSpc>
            </a:pPr>
            <a:endParaRPr lang="en-US" sz="1800" i="1" dirty="0">
              <a:solidFill>
                <a:srgbClr val="0441B0"/>
              </a:solidFill>
            </a:endParaRPr>
          </a:p>
          <a:p>
            <a:pPr lvl="1">
              <a:lnSpc>
                <a:spcPct val="150000"/>
              </a:lnSpc>
            </a:pPr>
            <a:endParaRPr lang="en-US" sz="1800" i="1" dirty="0">
              <a:solidFill>
                <a:srgbClr val="0441B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1800" dirty="0"/>
              <a:t>If </a:t>
            </a:r>
            <a:r>
              <a:rPr lang="en-US" sz="1800" i="1" dirty="0">
                <a:solidFill>
                  <a:srgbClr val="0070C0"/>
                </a:solidFill>
              </a:rPr>
              <a:t>R= 0</a:t>
            </a:r>
            <a:r>
              <a:rPr lang="en-US" sz="1800" dirty="0"/>
              <a:t>, the circuit is correct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Otherwise, circuit </a:t>
            </a:r>
            <a:r>
              <a:rPr lang="en-US" sz="1800" i="1" dirty="0"/>
              <a:t>may</a:t>
            </a:r>
            <a:r>
              <a:rPr lang="en-US" sz="1800" dirty="0"/>
              <a:t> still be correct, but …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800" dirty="0"/>
              <a:t>	need canonical </a:t>
            </a:r>
            <a:r>
              <a:rPr lang="en-US" sz="1800" dirty="0" err="1"/>
              <a:t>Groebner</a:t>
            </a:r>
            <a:r>
              <a:rPr lang="en-US" sz="1800" dirty="0"/>
              <a:t> basis (GB) to check if  </a:t>
            </a:r>
            <a:r>
              <a:rPr lang="en-US" sz="1800" i="1" dirty="0">
                <a:solidFill>
                  <a:srgbClr val="0070C0"/>
                </a:solidFill>
              </a:rPr>
              <a:t>R = 0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Polynomials (</a:t>
            </a:r>
            <a:r>
              <a:rPr lang="en-US" sz="1800" i="1" dirty="0"/>
              <a:t>ideals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0070C0"/>
                </a:solidFill>
              </a:rPr>
              <a:t>&lt; </a:t>
            </a:r>
            <a:r>
              <a:rPr lang="en-US" sz="1800" i="1" dirty="0">
                <a:solidFill>
                  <a:srgbClr val="0070C0"/>
                </a:solidFill>
              </a:rPr>
              <a:t>x</a:t>
            </a:r>
            <a:r>
              <a:rPr lang="en-US" sz="1800" i="1" baseline="30000" dirty="0">
                <a:solidFill>
                  <a:srgbClr val="0070C0"/>
                </a:solidFill>
              </a:rPr>
              <a:t>2</a:t>
            </a:r>
            <a:r>
              <a:rPr lang="en-US" sz="1800" i="1" dirty="0">
                <a:solidFill>
                  <a:srgbClr val="0070C0"/>
                </a:solidFill>
              </a:rPr>
              <a:t> – x </a:t>
            </a:r>
            <a:r>
              <a:rPr lang="en-US" sz="1800" dirty="0">
                <a:solidFill>
                  <a:srgbClr val="0070C0"/>
                </a:solidFill>
              </a:rPr>
              <a:t>&gt;  </a:t>
            </a:r>
            <a:r>
              <a:rPr lang="en-US" sz="1800" dirty="0"/>
              <a:t>are needed</a:t>
            </a:r>
            <a:r>
              <a:rPr lang="en-US" sz="1800" i="1" dirty="0"/>
              <a:t> </a:t>
            </a:r>
            <a:r>
              <a:rPr lang="en-US" sz="1800" dirty="0"/>
              <a:t>for each binary signal </a:t>
            </a:r>
            <a:r>
              <a:rPr lang="en-US" sz="1800" i="1" dirty="0"/>
              <a:t>x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 general the problem is complex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0" y="3041406"/>
            <a:ext cx="4191000" cy="647033"/>
            <a:chOff x="3282538" y="2245907"/>
            <a:chExt cx="2187402" cy="692037"/>
          </a:xfrm>
        </p:grpSpPr>
        <p:grpSp>
          <p:nvGrpSpPr>
            <p:cNvPr id="10" name="Group 9"/>
            <p:cNvGrpSpPr/>
            <p:nvPr/>
          </p:nvGrpSpPr>
          <p:grpSpPr>
            <a:xfrm>
              <a:off x="3358846" y="2297138"/>
              <a:ext cx="2111094" cy="640806"/>
              <a:chOff x="1600308" y="3301691"/>
              <a:chExt cx="2111094" cy="567054"/>
            </a:xfrm>
          </p:grpSpPr>
          <p:pic>
            <p:nvPicPr>
              <p:cNvPr id="12" name="Picture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868" y="3301691"/>
                <a:ext cx="366120" cy="45683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CustomShape 8"/>
              <p:cNvSpPr/>
              <p:nvPr/>
            </p:nvSpPr>
            <p:spPr>
              <a:xfrm>
                <a:off x="1600308" y="3387785"/>
                <a:ext cx="1671372" cy="480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 algn="just"/>
                <a:r>
                  <a:rPr lang="en-US" sz="2000" i="1" dirty="0" err="1">
                    <a:solidFill>
                      <a:srgbClr val="0047D6"/>
                    </a:solidFill>
                    <a:latin typeface="Arial"/>
                  </a:rPr>
                  <a:t>F</a:t>
                </a:r>
                <a:r>
                  <a:rPr lang="en-US" sz="2000" i="1" baseline="-25000" dirty="0" err="1">
                    <a:solidFill>
                      <a:srgbClr val="0441B0"/>
                    </a:solidFill>
                    <a:latin typeface="+mj-lt"/>
                  </a:rPr>
                  <a:t>spec</a:t>
                </a:r>
                <a:r>
                  <a:rPr lang="en-US" sz="2000" i="1" baseline="-25000" dirty="0">
                    <a:solidFill>
                      <a:srgbClr val="0441B0"/>
                    </a:solidFill>
                    <a:latin typeface="+mj-lt"/>
                  </a:rPr>
                  <a:t> </a:t>
                </a:r>
                <a:r>
                  <a:rPr lang="en-US" sz="2000" i="1" baseline="-25000" dirty="0">
                    <a:solidFill>
                      <a:srgbClr val="0441B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0441B0"/>
                    </a:solidFill>
                  </a:rPr>
                  <a:t>= </a:t>
                </a:r>
                <a:r>
                  <a:rPr lang="en-US" altLang="zh-CN" sz="2000" i="1" dirty="0" err="1">
                    <a:solidFill>
                      <a:srgbClr val="000000"/>
                    </a:solidFill>
                    <a:latin typeface="Arial"/>
                    <a:ea typeface="WenQuanYi Micro Hei"/>
                  </a:rPr>
                  <a:t>Sig</a:t>
                </a:r>
                <a:r>
                  <a:rPr lang="en-US" altLang="zh-CN" sz="2000" i="1" baseline="-25000" dirty="0" err="1">
                    <a:solidFill>
                      <a:srgbClr val="000000"/>
                    </a:solidFill>
                    <a:latin typeface="Arial"/>
                    <a:ea typeface="WenQuanYi Micro Hei"/>
                  </a:rPr>
                  <a:t>out</a:t>
                </a:r>
                <a:r>
                  <a:rPr lang="en-US" altLang="zh-CN" sz="2000" i="1" baseline="-25000" dirty="0">
                    <a:solidFill>
                      <a:srgbClr val="000000"/>
                    </a:solidFill>
                    <a:latin typeface="Arial"/>
                    <a:ea typeface="WenQuanYi Micro Hei"/>
                  </a:rPr>
                  <a:t> </a:t>
                </a:r>
                <a:r>
                  <a:rPr lang="en-US" altLang="zh-CN" sz="2000" dirty="0"/>
                  <a:t> - </a:t>
                </a:r>
                <a:r>
                  <a:rPr lang="en-US" altLang="zh-CN" sz="2000" i="1" dirty="0" err="1">
                    <a:solidFill>
                      <a:srgbClr val="000000"/>
                    </a:solidFill>
                    <a:latin typeface="Arial"/>
                  </a:rPr>
                  <a:t>Sig</a:t>
                </a:r>
                <a:r>
                  <a:rPr lang="en-US" sz="2000" i="1" baseline="-25000" dirty="0" err="1">
                    <a:solidFill>
                      <a:srgbClr val="000000"/>
                    </a:solidFill>
                    <a:latin typeface="Arial"/>
                    <a:ea typeface="WenQuanYi Micro Hei"/>
                  </a:rPr>
                  <a:t>in</a:t>
                </a:r>
                <a:r>
                  <a:rPr lang="en-US" altLang="zh-CN" sz="2000" dirty="0">
                    <a:latin typeface="Arial"/>
                  </a:rPr>
                  <a:t> </a:t>
                </a:r>
                <a:r>
                  <a:rPr lang="en-US" altLang="zh-CN" sz="2000" dirty="0"/>
                  <a:t> </a:t>
                </a:r>
                <a:endParaRPr lang="en-US" sz="2000" i="1" baseline="-25000" dirty="0">
                  <a:solidFill>
                    <a:srgbClr val="000000"/>
                  </a:solidFill>
                  <a:latin typeface="Arial"/>
                  <a:ea typeface="WenQuanYi Micro Hei"/>
                </a:endParaRPr>
              </a:p>
            </p:txBody>
          </p:sp>
          <p:sp>
            <p:nvSpPr>
              <p:cNvPr id="14" name="CustomShape 9"/>
              <p:cNvSpPr/>
              <p:nvPr/>
            </p:nvSpPr>
            <p:spPr>
              <a:xfrm>
                <a:off x="3345282" y="3356640"/>
                <a:ext cx="366120" cy="43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i="1" dirty="0">
                    <a:latin typeface="Arial"/>
                  </a:rPr>
                  <a:t>R</a:t>
                </a:r>
                <a:endParaRPr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282538" y="2245907"/>
              <a:ext cx="2113800" cy="6496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D1A9D-995C-4048-802F-ABA259E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524625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41371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宋体" charset="0"/>
              </a:rPr>
              <a:t>Computer Algebra Approaches</a:t>
            </a:r>
            <a:endParaRPr lang="zh-CN" altLang="en-US" dirty="0">
              <a:solidFill>
                <a:srgbClr val="88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宋体" charset="0"/>
            </a:endParaRPr>
          </a:p>
        </p:txBody>
      </p:sp>
      <p:sp>
        <p:nvSpPr>
          <p:cNvPr id="7172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66800"/>
            <a:ext cx="8839200" cy="51126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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441B0"/>
                </a:solidFill>
              </a:rPr>
              <a:t>Verification methods differ in how they accomplish reduction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Arithmetic Bit-Level (ABL) representation</a:t>
            </a:r>
            <a:r>
              <a:rPr lang="en-US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[Wienand’08, Pavlenko’11]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1800" dirty="0"/>
              <a:t>Circuit represented as network of HA, FA, linear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Computer algebra algorithms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Column-wise polynomial reduction </a:t>
            </a:r>
            <a:r>
              <a:rPr lang="en-US" sz="1800" dirty="0">
                <a:solidFill>
                  <a:srgbClr val="0070C0"/>
                </a:solidFill>
              </a:rPr>
              <a:t>[Ritirc’17, ’18]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Combining </a:t>
            </a:r>
            <a:r>
              <a:rPr lang="en-US" sz="1800" dirty="0" err="1"/>
              <a:t>Groebner</a:t>
            </a:r>
            <a:r>
              <a:rPr lang="en-US" sz="1800" dirty="0"/>
              <a:t> basis with logic reduction </a:t>
            </a:r>
            <a:r>
              <a:rPr lang="en-US" sz="1800" dirty="0">
                <a:solidFill>
                  <a:srgbClr val="0070C0"/>
                </a:solidFill>
              </a:rPr>
              <a:t>[S-Ahm’16, Mahzoon’18]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Galois Field multipliers, debugging </a:t>
            </a:r>
            <a:r>
              <a:rPr lang="en-US" sz="2000" dirty="0">
                <a:solidFill>
                  <a:srgbClr val="0070C0"/>
                </a:solidFill>
              </a:rPr>
              <a:t>[Kalla’14, ’16]</a:t>
            </a:r>
          </a:p>
          <a:p>
            <a:pPr lvl="1">
              <a:lnSpc>
                <a:spcPct val="150000"/>
              </a:lnSpc>
            </a:pP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2000" b="1" dirty="0"/>
              <a:t>Algebraic rewriting  </a:t>
            </a:r>
            <a:r>
              <a:rPr lang="en-US" sz="2000" dirty="0">
                <a:solidFill>
                  <a:srgbClr val="0070C0"/>
                </a:solidFill>
              </a:rPr>
              <a:t>[Ciesielski, Yu et al, ’16 - ‘18]</a:t>
            </a:r>
          </a:p>
          <a:p>
            <a:pPr lvl="2">
              <a:lnSpc>
                <a:spcPct val="120000"/>
              </a:lnSpc>
            </a:pPr>
            <a:r>
              <a:rPr lang="en-US" sz="1800" dirty="0"/>
              <a:t>Function extraction, bit-flow model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D1A9D-995C-4048-802F-ABA259E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509687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8996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CN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宋体" charset="0"/>
              </a:rPr>
              <a:t>Algebraic Rewriting</a:t>
            </a:r>
            <a:endParaRPr lang="zh-CN" altLang="en-US" dirty="0">
              <a:solidFill>
                <a:srgbClr val="881C1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324" y="990600"/>
            <a:ext cx="8601076" cy="54437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2000" dirty="0">
                <a:solidFill>
                  <a:srgbClr val="0A5AB2"/>
                </a:solidFill>
              </a:rPr>
              <a:t>Backward rewriting (</a:t>
            </a:r>
            <a:r>
              <a:rPr lang="en-US" altLang="zh-CN" sz="2000" i="1" dirty="0">
                <a:solidFill>
                  <a:srgbClr val="0A5AB2"/>
                </a:solidFill>
              </a:rPr>
              <a:t>PO</a:t>
            </a:r>
            <a:r>
              <a:rPr lang="en-US" altLang="zh-CN" sz="2000" dirty="0">
                <a:solidFill>
                  <a:srgbClr val="0A5AB2"/>
                </a:solidFill>
              </a:rPr>
              <a:t> </a:t>
            </a:r>
            <a:r>
              <a:rPr lang="en-US" altLang="zh-CN" sz="1800" dirty="0">
                <a:solidFill>
                  <a:srgbClr val="0A5AB2"/>
                </a:solidFill>
                <a:ea typeface="SimSun" pitchFamily="2" charset="-122"/>
                <a:sym typeface="Symbol"/>
              </a:rPr>
              <a:t></a:t>
            </a:r>
            <a:r>
              <a:rPr lang="en-US" altLang="zh-CN" sz="2000" dirty="0">
                <a:solidFill>
                  <a:srgbClr val="0A5AB2"/>
                </a:solidFill>
              </a:rPr>
              <a:t> </a:t>
            </a:r>
            <a:r>
              <a:rPr lang="en-US" altLang="zh-CN" sz="2000" i="1" dirty="0">
                <a:solidFill>
                  <a:srgbClr val="0A5AB2"/>
                </a:solidFill>
              </a:rPr>
              <a:t>PI</a:t>
            </a:r>
            <a:r>
              <a:rPr lang="en-US" altLang="zh-CN" sz="2000" dirty="0">
                <a:solidFill>
                  <a:srgbClr val="0A5AB2"/>
                </a:solidFill>
              </a:rPr>
              <a:t>)</a:t>
            </a:r>
            <a:r>
              <a:rPr lang="en-US" altLang="zh-CN" sz="2000" dirty="0">
                <a:solidFill>
                  <a:srgbClr val="0A5AB2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000" kern="1200" dirty="0">
                <a:solidFill>
                  <a:srgbClr val="0A5AB2"/>
                </a:solidFill>
              </a:rPr>
              <a:t>(</a:t>
            </a:r>
            <a:r>
              <a:rPr lang="en-US" altLang="zh-CN" sz="2000" i="1" kern="1200" dirty="0">
                <a:solidFill>
                  <a:srgbClr val="0A5AB2"/>
                </a:solidFill>
              </a:rPr>
              <a:t>function extraction</a:t>
            </a:r>
            <a:r>
              <a:rPr lang="en-US" altLang="zh-CN" sz="2000" kern="1200" dirty="0">
                <a:solidFill>
                  <a:srgbClr val="0A5AB2"/>
                </a:solidFill>
              </a:rPr>
              <a:t>)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zh-CN" sz="1600" dirty="0"/>
              <a:t>Start with polynomial expression of output vector, </a:t>
            </a:r>
            <a:r>
              <a:rPr lang="en-US" sz="1600" i="1" dirty="0" err="1">
                <a:solidFill>
                  <a:srgbClr val="0441B0"/>
                </a:solidFill>
              </a:rPr>
              <a:t>Sig</a:t>
            </a:r>
            <a:r>
              <a:rPr lang="en-US" sz="1600" i="1" baseline="-25000" dirty="0" err="1">
                <a:solidFill>
                  <a:srgbClr val="0441B0"/>
                </a:solidFill>
              </a:rPr>
              <a:t>out</a:t>
            </a:r>
            <a:endParaRPr lang="en-US" sz="1600" i="1" baseline="-25000" dirty="0">
              <a:solidFill>
                <a:srgbClr val="0441B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zh-CN" sz="1600" dirty="0"/>
              <a:t>Iteratively replace gate output by expression of its inputs, </a:t>
            </a:r>
            <a:r>
              <a:rPr lang="en-US" sz="1400" i="1" dirty="0">
                <a:solidFill>
                  <a:srgbClr val="000000"/>
                </a:solidFill>
                <a:ea typeface="WenQuanYi Micro Hei"/>
              </a:rPr>
              <a:t>e.g., </a:t>
            </a:r>
            <a:r>
              <a:rPr lang="en-US" sz="1400" i="1" dirty="0">
                <a:solidFill>
                  <a:srgbClr val="0070C0"/>
                </a:solidFill>
                <a:ea typeface="WenQuanYi Micro Hei"/>
              </a:rPr>
              <a:t>r</a:t>
            </a:r>
            <a:r>
              <a:rPr lang="en-US" sz="1400" i="1" baseline="-25000" dirty="0">
                <a:solidFill>
                  <a:srgbClr val="0070C0"/>
                </a:solidFill>
                <a:ea typeface="WenQuanYi Micro Hei"/>
              </a:rPr>
              <a:t>2</a:t>
            </a:r>
            <a:r>
              <a:rPr lang="en-US" sz="1400" i="1" dirty="0">
                <a:solidFill>
                  <a:srgbClr val="0070C0"/>
                </a:solidFill>
                <a:ea typeface="WenQuanYi Micro Hei"/>
              </a:rPr>
              <a:t> = e + f - e</a:t>
            </a:r>
            <a:r>
              <a:rPr lang="en-US" sz="1400" i="1" dirty="0">
                <a:solidFill>
                  <a:srgbClr val="0070C0"/>
                </a:solidFill>
                <a:ea typeface="WenQuanYi Micro Hei"/>
                <a:sym typeface="Symbol"/>
              </a:rPr>
              <a:t> f</a:t>
            </a:r>
            <a:endParaRPr lang="en-US" altLang="zh-CN" sz="1400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dirty="0"/>
              <a:t>Check the polynomial at the primary inputs, </a:t>
            </a:r>
            <a:r>
              <a:rPr lang="en-US" sz="1600" i="1" dirty="0" err="1">
                <a:solidFill>
                  <a:srgbClr val="0441B0"/>
                </a:solidFill>
              </a:rPr>
              <a:t>Sig</a:t>
            </a:r>
            <a:r>
              <a:rPr lang="en-US" sz="1600" i="1" baseline="-25000" dirty="0" err="1">
                <a:solidFill>
                  <a:srgbClr val="0441B0"/>
                </a:solidFill>
              </a:rPr>
              <a:t>in</a:t>
            </a:r>
            <a:r>
              <a:rPr lang="en-US" sz="1600" dirty="0">
                <a:solidFill>
                  <a:srgbClr val="0441B0"/>
                </a:solidFill>
              </a:rPr>
              <a:t> </a:t>
            </a:r>
            <a:endParaRPr lang="en-US" altLang="zh-CN" sz="1800" dirty="0"/>
          </a:p>
          <a:p>
            <a:pPr>
              <a:defRPr/>
            </a:pPr>
            <a:endParaRPr lang="en-US" altLang="zh-CN" sz="2000" dirty="0"/>
          </a:p>
          <a:p>
            <a:pPr marL="0" indent="0">
              <a:buNone/>
              <a:defRPr/>
            </a:pPr>
            <a:endParaRPr lang="en-US" altLang="zh-CN" sz="20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zh-CN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zh-CN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         </a:t>
            </a:r>
            <a:endParaRPr lang="en-US" altLang="zh-CN" sz="2000" dirty="0"/>
          </a:p>
        </p:txBody>
      </p:sp>
      <p:grpSp>
        <p:nvGrpSpPr>
          <p:cNvPr id="9225" name="Group 7"/>
          <p:cNvGrpSpPr>
            <a:grpSpLocks/>
          </p:cNvGrpSpPr>
          <p:nvPr/>
        </p:nvGrpSpPr>
        <p:grpSpPr bwMode="auto">
          <a:xfrm>
            <a:off x="4648200" y="3057619"/>
            <a:ext cx="2971800" cy="424879"/>
            <a:chOff x="5638800" y="1906588"/>
            <a:chExt cx="3396474" cy="531812"/>
          </a:xfrm>
        </p:grpSpPr>
        <p:graphicFrame>
          <p:nvGraphicFramePr>
            <p:cNvPr id="9230" name="对象 7"/>
            <p:cNvGraphicFramePr>
              <a:graphicFrameLocks noChangeAspect="1"/>
            </p:cNvGraphicFramePr>
            <p:nvPr/>
          </p:nvGraphicFramePr>
          <p:xfrm>
            <a:off x="5670550" y="1947863"/>
            <a:ext cx="3290888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1" name="公式" r:id="rId4" imgW="1714500" imgH="215900" progId="Equation.3">
                    <p:embed/>
                  </p:oleObj>
                </mc:Choice>
                <mc:Fallback>
                  <p:oleObj name="公式" r:id="rId4" imgW="1714500" imgH="215900" progId="Equation.3">
                    <p:embed/>
                    <p:pic>
                      <p:nvPicPr>
                        <p:cNvPr id="923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50" y="1947863"/>
                          <a:ext cx="3290888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638800" y="1906588"/>
              <a:ext cx="3396474" cy="531812"/>
            </a:xfrm>
            <a:prstGeom prst="rect">
              <a:avLst/>
            </a:prstGeom>
            <a:noFill/>
            <a:ln w="19050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eneva" pitchFamily="2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0"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03616CC-A0ED-4988-8E79-AF53D5474125}"/>
              </a:ext>
            </a:extLst>
          </p:cNvPr>
          <p:cNvGrpSpPr/>
          <p:nvPr/>
        </p:nvGrpSpPr>
        <p:grpSpPr>
          <a:xfrm>
            <a:off x="4267206" y="3630706"/>
            <a:ext cx="4477518" cy="1918811"/>
            <a:chOff x="4267206" y="3785008"/>
            <a:chExt cx="4114792" cy="1918811"/>
          </a:xfrm>
        </p:grpSpPr>
        <p:sp>
          <p:nvSpPr>
            <p:cNvPr id="9223" name="Line 9"/>
            <p:cNvSpPr>
              <a:spLocks noChangeShapeType="1"/>
            </p:cNvSpPr>
            <p:nvPr/>
          </p:nvSpPr>
          <p:spPr bwMode="auto">
            <a:xfrm flipV="1">
              <a:off x="6248400" y="5116919"/>
              <a:ext cx="1" cy="586900"/>
            </a:xfrm>
            <a:prstGeom prst="line">
              <a:avLst/>
            </a:prstGeom>
            <a:noFill/>
            <a:ln w="57150" cap="rnd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267206" y="3785008"/>
              <a:ext cx="4114792" cy="1297707"/>
              <a:chOff x="5791206" y="3944031"/>
              <a:chExt cx="4114792" cy="1297707"/>
            </a:xfrm>
          </p:grpSpPr>
          <p:sp>
            <p:nvSpPr>
              <p:cNvPr id="9227" name="Line 9"/>
              <p:cNvSpPr>
                <a:spLocks noChangeShapeType="1"/>
              </p:cNvSpPr>
              <p:nvPr/>
            </p:nvSpPr>
            <p:spPr bwMode="auto">
              <a:xfrm flipV="1">
                <a:off x="7772400" y="3944031"/>
                <a:ext cx="0" cy="722312"/>
              </a:xfrm>
              <a:prstGeom prst="line">
                <a:avLst/>
              </a:prstGeom>
              <a:noFill/>
              <a:ln w="57150" cap="rnd">
                <a:solidFill>
                  <a:srgbClr val="33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791206" y="4772674"/>
                <a:ext cx="4114792" cy="469064"/>
                <a:chOff x="5791206" y="4772674"/>
                <a:chExt cx="4114792" cy="469064"/>
              </a:xfrm>
            </p:grpSpPr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5867400" y="4772674"/>
                  <a:ext cx="3861391" cy="465738"/>
                </a:xfrm>
                <a:prstGeom prst="rect">
                  <a:avLst/>
                </a:prstGeom>
                <a:noFill/>
                <a:ln w="19050">
                  <a:solidFill>
                    <a:srgbClr val="B6DCDF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enev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endParaRPr kumimoji="0" lang="zh-CN" alt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文本框 3"/>
                    <p:cNvSpPr txBox="1"/>
                    <p:nvPr/>
                  </p:nvSpPr>
                  <p:spPr>
                    <a:xfrm>
                      <a:off x="5791206" y="4805639"/>
                      <a:ext cx="4114792" cy="436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4" name="文本框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1206" y="4805639"/>
                      <a:ext cx="4114792" cy="4360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70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24" name="幻灯片编号占位符 4">
            <a:extLst>
              <a:ext uri="{FF2B5EF4-FFF2-40B4-BE49-F238E27FC236}">
                <a16:creationId xmlns:a16="http://schemas.microsoft.com/office/drawing/2014/main" id="{DB5BB9D9-6999-470D-8E32-CE1F2098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24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281AE-E925-41ED-AF89-80F2EECAD078}" type="slidenum">
              <a:rPr kumimoji="0" lang="en-US" altLang="zh-CN" sz="1400">
                <a:solidFill>
                  <a:srgbClr val="840C2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en-US" altLang="zh-CN" sz="1400">
              <a:solidFill>
                <a:srgbClr val="840C2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5D7326-04A5-4305-B06C-F88BF6AC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0" y="6524625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3B3D3-DA35-4FC5-B8E2-3CE57AB56636}"/>
              </a:ext>
            </a:extLst>
          </p:cNvPr>
          <p:cNvGrpSpPr/>
          <p:nvPr/>
        </p:nvGrpSpPr>
        <p:grpSpPr>
          <a:xfrm>
            <a:off x="4638676" y="5650760"/>
            <a:ext cx="3200400" cy="445240"/>
            <a:chOff x="4419600" y="4534730"/>
            <a:chExt cx="3200400" cy="445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B984102-8370-4531-B88A-33E83CDF2FC4}"/>
                    </a:ext>
                  </a:extLst>
                </p:cNvPr>
                <p:cNvSpPr/>
                <p:nvPr/>
              </p:nvSpPr>
              <p:spPr>
                <a:xfrm>
                  <a:off x="4419600" y="4534730"/>
                  <a:ext cx="32004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 algn="ctr"/>
                  <a:r>
                    <a:rPr kumimoji="1" lang="en-US" altLang="zh-CN" sz="2000" i="1" dirty="0" err="1">
                      <a:latin typeface="Cambria" panose="02040503050406030204" pitchFamily="18" charset="0"/>
                      <a:cs typeface="Times" panose="02020603050405020304" pitchFamily="18" charset="0"/>
                    </a:rPr>
                    <a:t>Sig</a:t>
                  </a:r>
                  <a:r>
                    <a:rPr kumimoji="1" lang="en-US" altLang="zh-CN" sz="2000" i="1" baseline="-25000" dirty="0" err="1">
                      <a:latin typeface="Cambria" panose="02040503050406030204" pitchFamily="18" charset="0"/>
                      <a:cs typeface="Times" panose="02020603050405020304" pitchFamily="18" charset="0"/>
                    </a:rPr>
                    <a:t>out</a:t>
                  </a:r>
                  <a:r>
                    <a:rPr kumimoji="1" lang="en-US" altLang="zh-CN" sz="20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= 4</a:t>
                  </a:r>
                  <a:r>
                    <a:rPr lang="en-US" altLang="zh-CN" sz="2000" dirty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1" lang="en-US" altLang="zh-CN" sz="20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2</a:t>
                  </a:r>
                  <a:r>
                    <a:rPr kumimoji="1" lang="en-US" altLang="zh-CN" sz="20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+ 2</a:t>
                  </a:r>
                  <a:r>
                    <a:rPr lang="en-US" altLang="zh-CN" sz="2000" dirty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1" lang="en-US" altLang="zh-CN" sz="20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1</a:t>
                  </a:r>
                  <a:r>
                    <a:rPr kumimoji="1" lang="en-US" altLang="zh-CN" sz="2000" i="1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 + r</a:t>
                  </a:r>
                  <a:r>
                    <a:rPr kumimoji="1" lang="en-US" altLang="zh-CN" sz="2000" i="1" baseline="-25000" dirty="0">
                      <a:latin typeface="Cambria" panose="02040503050406030204" pitchFamily="18" charset="0"/>
                      <a:cs typeface="Times" panose="02020603050405020304" pitchFamily="18" charset="0"/>
                    </a:rPr>
                    <a:t>0 </a:t>
                  </a:r>
                  <a:endParaRPr kumimoji="1" lang="zh-CN" altLang="en-US" sz="2000" i="1" baseline="-25000" dirty="0">
                    <a:latin typeface="Cambria" panose="020405030504060302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B984102-8370-4531-B88A-33E83CDF2F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4534730"/>
                  <a:ext cx="3200400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48A005-575C-4039-AAB9-19A3DCAD443B}"/>
                </a:ext>
              </a:extLst>
            </p:cNvPr>
            <p:cNvSpPr/>
            <p:nvPr/>
          </p:nvSpPr>
          <p:spPr>
            <a:xfrm>
              <a:off x="4970463" y="4555091"/>
              <a:ext cx="2438399" cy="42487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A63BEB4-C568-4C56-BDC6-92B2828CA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2549525" cy="3333994"/>
          </a:xfrm>
          <a:prstGeom prst="rect">
            <a:avLst/>
          </a:prstGeom>
        </p:spPr>
      </p:pic>
      <p:sp>
        <p:nvSpPr>
          <p:cNvPr id="26" name="文本框 5">
            <a:extLst>
              <a:ext uri="{FF2B5EF4-FFF2-40B4-BE49-F238E27FC236}">
                <a16:creationId xmlns:a16="http://schemas.microsoft.com/office/drawing/2014/main" id="{8C831078-6B79-4391-8B2F-30387D300058}"/>
              </a:ext>
            </a:extLst>
          </p:cNvPr>
          <p:cNvSpPr txBox="1"/>
          <p:nvPr/>
        </p:nvSpPr>
        <p:spPr>
          <a:xfrm>
            <a:off x="1295400" y="6093023"/>
            <a:ext cx="13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A5AB2"/>
                </a:solidFill>
              </a:rPr>
              <a:t>2- bit adder</a:t>
            </a:r>
            <a:endParaRPr lang="zh-CN" altLang="en-US" sz="1400" dirty="0">
              <a:solidFill>
                <a:srgbClr val="0A5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0EDC-05E0-45E8-B75E-6034890D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Algebraic Rewriting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D0D6-885F-41E4-BC60-0E86730F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16" y="1165440"/>
            <a:ext cx="5638800" cy="1905000"/>
          </a:xfrm>
        </p:spPr>
        <p:txBody>
          <a:bodyPr/>
          <a:lstStyle/>
          <a:p>
            <a:r>
              <a:rPr lang="en-US" sz="2000" dirty="0">
                <a:solidFill>
                  <a:srgbClr val="0A5AB2"/>
                </a:solidFill>
              </a:rPr>
              <a:t>Rewriting a full adder (FA)</a:t>
            </a:r>
          </a:p>
          <a:p>
            <a:pPr lvl="1"/>
            <a:r>
              <a:rPr lang="en-US" sz="1800" dirty="0"/>
              <a:t>Gate-level, structural </a:t>
            </a:r>
            <a:r>
              <a:rPr lang="en-US" sz="1800" dirty="0" err="1"/>
              <a:t>rewritng</a:t>
            </a:r>
            <a:endParaRPr lang="en-US" sz="1800" dirty="0"/>
          </a:p>
          <a:p>
            <a:pPr lvl="1"/>
            <a:r>
              <a:rPr lang="en-US" sz="1800" dirty="0"/>
              <a:t>Functional rewriting</a:t>
            </a:r>
          </a:p>
          <a:p>
            <a:pPr lvl="2"/>
            <a:r>
              <a:rPr lang="en-US" sz="1600" dirty="0"/>
              <a:t>On an AIG structure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Extraction XOR and Majority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224FE-12D7-459F-BCD1-C363F9F7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509687"/>
            <a:ext cx="5867400" cy="333375"/>
          </a:xfrm>
        </p:spPr>
        <p:txBody>
          <a:bodyPr/>
          <a:lstStyle/>
          <a:p>
            <a:pPr algn="ctr">
              <a:defRPr/>
            </a:pPr>
            <a:r>
              <a:rPr lang="en-US" altLang="zh-CN" sz="1100" dirty="0"/>
              <a:t>ASPDAC 2019 - Spectral Approach to Arithmetic Circuit Verification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9D6CB-B42F-46C2-9BC4-A79BD031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1354-EE7F-467F-A21E-47F9C62B5332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288BF-CD49-4E01-B75F-94F482C2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97" y="1450885"/>
            <a:ext cx="2564963" cy="3669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966A3-3FC2-4DBC-80B4-0AD372AD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09" y="3540090"/>
            <a:ext cx="5000414" cy="1580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05715-EEF7-4F4F-9CF8-19DE2B17D414}"/>
              </a:ext>
            </a:extLst>
          </p:cNvPr>
          <p:cNvSpPr txBox="1"/>
          <p:nvPr/>
        </p:nvSpPr>
        <p:spPr>
          <a:xfrm>
            <a:off x="1752600" y="5379899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5AB2"/>
                </a:solidFill>
              </a:rPr>
              <a:t>Structural rewriting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1D4F4-C5E1-4013-A52D-69C878FD8BAF}"/>
              </a:ext>
            </a:extLst>
          </p:cNvPr>
          <p:cNvSpPr txBox="1"/>
          <p:nvPr/>
        </p:nvSpPr>
        <p:spPr>
          <a:xfrm>
            <a:off x="6487559" y="570850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5AB2"/>
                </a:solidFill>
              </a:rPr>
              <a:t>AIG rewriting</a:t>
            </a:r>
          </a:p>
        </p:txBody>
      </p:sp>
    </p:spTree>
    <p:extLst>
      <p:ext uri="{BB962C8B-B14F-4D97-AF65-F5344CB8AC3E}">
        <p14:creationId xmlns:p14="http://schemas.microsoft.com/office/powerpoint/2010/main" val="3619136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2_Blank Presentation">
      <a:majorFont>
        <a:latin typeface="Arial"/>
        <a:ea typeface="宋体"/>
        <a:cs typeface=""/>
      </a:majorFont>
      <a:minorFont>
        <a:latin typeface="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24890</TotalTime>
  <Words>1969</Words>
  <Application>Microsoft Office PowerPoint</Application>
  <PresentationFormat>On-screen Show (4:3)</PresentationFormat>
  <Paragraphs>518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Cambria</vt:lpstr>
      <vt:lpstr>Cambria Math</vt:lpstr>
      <vt:lpstr>Geneva</vt:lpstr>
      <vt:lpstr>Georgia</vt:lpstr>
      <vt:lpstr>Heiti TC Light</vt:lpstr>
      <vt:lpstr>Helvetica Neue</vt:lpstr>
      <vt:lpstr>Tahoma</vt:lpstr>
      <vt:lpstr>Times</vt:lpstr>
      <vt:lpstr>Wingdings</vt:lpstr>
      <vt:lpstr>Default Design</vt:lpstr>
      <vt:lpstr>2_Blank Presentation</vt:lpstr>
      <vt:lpstr>公式</vt:lpstr>
      <vt:lpstr>Equation</vt:lpstr>
      <vt:lpstr>Spectral Approach to Verifying Nonlinear Arithmetic Circuits</vt:lpstr>
      <vt:lpstr>Introduction</vt:lpstr>
      <vt:lpstr>Computer Algebra Approach</vt:lpstr>
      <vt:lpstr>Algebraic Model</vt:lpstr>
      <vt:lpstr>Computer Algebra Approach</vt:lpstr>
      <vt:lpstr>Computer Algebra Approach</vt:lpstr>
      <vt:lpstr>Computer Algebra Approaches</vt:lpstr>
      <vt:lpstr>Algebraic Rewriting</vt:lpstr>
      <vt:lpstr>Algebraic Rewriting Methods</vt:lpstr>
      <vt:lpstr>Algebraic (Backward) Rewriting - Demo</vt:lpstr>
      <vt:lpstr>Algebraic Rewriting - Summary</vt:lpstr>
      <vt:lpstr>Functional Abstraction – Spectral Method</vt:lpstr>
      <vt:lpstr>Algebraic Spectrum – Multiplier</vt:lpstr>
      <vt:lpstr>Arithmetic Spectrum – n-bit Adder</vt:lpstr>
      <vt:lpstr>Algebraic Spectrum – MAC</vt:lpstr>
      <vt:lpstr>Computing the Spectrum</vt:lpstr>
      <vt:lpstr>Computing the Spectrum - Demo</vt:lpstr>
      <vt:lpstr>Demo – Booth and CSA Multiplier</vt:lpstr>
      <vt:lpstr>Demo – Booth and CSA Multiplier</vt:lpstr>
      <vt:lpstr>Demo – Booth and CSA Multiplier</vt:lpstr>
      <vt:lpstr>Verification Results – CSA Multipliers</vt:lpstr>
      <vt:lpstr>Results – Complex Multipliers</vt:lpstr>
      <vt:lpstr>Results – Word-level Abstraction</vt:lpstr>
      <vt:lpstr>Summary and Conclusions</vt:lpstr>
      <vt:lpstr>Thank You !</vt:lpstr>
      <vt:lpstr>Algebraic (Backward) Rewriting - Demo</vt:lpstr>
      <vt:lpstr>Rewriting Demo – MAC</vt:lpstr>
      <vt:lpstr>Rewriting Demo – MAC</vt:lpstr>
      <vt:lpstr>Functional Abstraction - Results</vt:lpstr>
    </vt:vector>
  </TitlesOfParts>
  <Company>Ž退Ԝজ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Basith</dc:creator>
  <cp:lastModifiedBy>Maciej Ciesielski</cp:lastModifiedBy>
  <cp:revision>1775</cp:revision>
  <cp:lastPrinted>2018-11-17T09:22:55Z</cp:lastPrinted>
  <dcterms:created xsi:type="dcterms:W3CDTF">2004-04-06T18:28:08Z</dcterms:created>
  <dcterms:modified xsi:type="dcterms:W3CDTF">2019-01-14T19:27:54Z</dcterms:modified>
</cp:coreProperties>
</file>