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379" r:id="rId2"/>
    <p:sldId id="442" r:id="rId3"/>
    <p:sldId id="407" r:id="rId4"/>
    <p:sldId id="394" r:id="rId5"/>
    <p:sldId id="398" r:id="rId6"/>
    <p:sldId id="408" r:id="rId7"/>
    <p:sldId id="445" r:id="rId8"/>
    <p:sldId id="420" r:id="rId9"/>
    <p:sldId id="399" r:id="rId10"/>
    <p:sldId id="406" r:id="rId11"/>
    <p:sldId id="410" r:id="rId12"/>
    <p:sldId id="426" r:id="rId13"/>
    <p:sldId id="447" r:id="rId14"/>
    <p:sldId id="463" r:id="rId15"/>
    <p:sldId id="464" r:id="rId16"/>
    <p:sldId id="465" r:id="rId17"/>
    <p:sldId id="466" r:id="rId18"/>
    <p:sldId id="462" r:id="rId19"/>
    <p:sldId id="449" r:id="rId20"/>
    <p:sldId id="450" r:id="rId21"/>
    <p:sldId id="451" r:id="rId22"/>
    <p:sldId id="453" r:id="rId23"/>
    <p:sldId id="454" r:id="rId24"/>
    <p:sldId id="455" r:id="rId25"/>
    <p:sldId id="456" r:id="rId26"/>
    <p:sldId id="457" r:id="rId27"/>
    <p:sldId id="458" r:id="rId28"/>
    <p:sldId id="459" r:id="rId29"/>
    <p:sldId id="460" r:id="rId30"/>
    <p:sldId id="46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55" d="100"/>
          <a:sy n="55" d="100"/>
        </p:scale>
        <p:origin x="57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2.wmf"/><Relationship Id="rId1" Type="http://schemas.openxmlformats.org/officeDocument/2006/relationships/image" Target="../media/image39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A5CCC-5531-43DB-9ED5-6F862C3FA463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EA682-C748-4274-B415-5A47D8CCF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1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>
            <a:extLst>
              <a:ext uri="{FF2B5EF4-FFF2-40B4-BE49-F238E27FC236}">
                <a16:creationId xmlns:a16="http://schemas.microsoft.com/office/drawing/2014/main" id="{8142258E-7A30-475B-ABBC-6F8964001F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82AF5EE8-1D96-4A0B-848C-DF140689BA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928458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EFFC-2B30-4CE4-BD6B-A61978705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ACD4-3269-43E6-97D1-7175C28D9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139207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69E3-1F16-4E0A-92A6-B1FF3EE6A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352DB-0192-48BD-BB25-46C31348B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042179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7728D7-83BD-42AE-BB48-2EBB06968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609600"/>
            <a:ext cx="9550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6CC0BE-7CF6-491F-BC3D-54F36ABE1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1981200"/>
            <a:ext cx="955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573ADB-45CE-4022-B552-9545D8477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0101" y="6473825"/>
            <a:ext cx="4762500" cy="196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65000"/>
              </a:lnSpc>
            </a:pPr>
            <a:r>
              <a:rPr lang="en-US" altLang="en-US" sz="1000" b="0" dirty="0">
                <a:latin typeface="Times New Roman" panose="02020603050405020304" pitchFamily="18" charset="0"/>
              </a:rPr>
              <a:t> </a:t>
            </a:r>
            <a:r>
              <a:rPr lang="en-US" altLang="en-US" sz="1000" dirty="0"/>
              <a:t>Copyright 2020 Koren &amp; Krishna, Morgan-Kaufman </a:t>
            </a:r>
            <a:endParaRPr lang="en-US" altLang="en-US" sz="2400" b="0" dirty="0">
              <a:latin typeface="Times New Roman" panose="02020603050405020304" pitchFamily="18" charset="0"/>
            </a:endParaRP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21C520B-C1EF-4CF2-B7F7-75D0AAA8A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35739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en-US" altLang="en-US" sz="1000">
              <a:solidFill>
                <a:schemeClr val="hlink"/>
              </a:solidFill>
            </a:endParaRPr>
          </a:p>
          <a:p>
            <a:pPr algn="l"/>
            <a:endParaRPr lang="en-US" altLang="en-US" sz="1000">
              <a:solidFill>
                <a:schemeClr val="hlink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8AD04BF4-4254-4A2D-AED0-3269E7739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1" y="6477000"/>
            <a:ext cx="771045" cy="20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altLang="en-US" sz="1000"/>
              <a:t>Part.2 .</a:t>
            </a:r>
            <a:fld id="{69929682-AD6E-4D2E-86B7-68B967E3773F}" type="slidenum">
              <a:rPr lang="en-US" altLang="en-US" sz="1000"/>
              <a:pPr algn="l"/>
              <a:t>‹#›</a:t>
            </a:fld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267398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00000"/>
        </a:buClr>
        <a:buSzPct val="120000"/>
        <a:buFont typeface="Symbol" panose="05050102010706020507" pitchFamily="18" charset="2"/>
        <a:buChar char="¨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00000"/>
        </a:buClr>
        <a:buSzPct val="120000"/>
        <a:buFont typeface="Symbol" panose="05050102010706020507" pitchFamily="18" charset="2"/>
        <a:buChar char="*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1.png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38.png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41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27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48.png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7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31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48.png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3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>
            <a:extLst>
              <a:ext uri="{FF2B5EF4-FFF2-40B4-BE49-F238E27FC236}">
                <a16:creationId xmlns:a16="http://schemas.microsoft.com/office/drawing/2014/main" id="{D1367C88-A8CD-437D-8044-DF30E45E75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57375" y="1468438"/>
            <a:ext cx="8534400" cy="3429000"/>
          </a:xfrm>
        </p:spPr>
        <p:txBody>
          <a:bodyPr anchor="ctr"/>
          <a:lstStyle/>
          <a:p>
            <a:r>
              <a:rPr lang="en-US" altLang="en-US" sz="3000" dirty="0">
                <a:solidFill>
                  <a:srgbClr val="0237BC"/>
                </a:solidFill>
              </a:rPr>
              <a:t> </a:t>
            </a:r>
            <a:r>
              <a:rPr lang="en-US" altLang="en-US" sz="3600" dirty="0">
                <a:solidFill>
                  <a:srgbClr val="0237BC"/>
                </a:solidFill>
              </a:rPr>
              <a:t>FAULT TOLERANT SYSTEMS</a:t>
            </a:r>
            <a:br>
              <a:rPr lang="en-US" altLang="en-US" sz="3000" dirty="0">
                <a:solidFill>
                  <a:srgbClr val="0237BC"/>
                </a:solidFill>
              </a:rPr>
            </a:br>
            <a:br>
              <a:rPr lang="en-US" altLang="en-US" sz="3000" dirty="0">
                <a:solidFill>
                  <a:srgbClr val="0237BC"/>
                </a:solidFill>
              </a:rPr>
            </a:br>
            <a:r>
              <a:rPr lang="en-US" altLang="en-US" sz="2000" dirty="0">
                <a:solidFill>
                  <a:srgbClr val="0237BC"/>
                </a:solidFill>
              </a:rPr>
              <a:t>http://www.ecs.umass.edu/ece/koren/FaultTolerantSystems</a:t>
            </a:r>
            <a:r>
              <a:rPr lang="en-US" altLang="en-US" sz="3000" dirty="0">
                <a:solidFill>
                  <a:srgbClr val="0237BC"/>
                </a:solidFill>
              </a:rPr>
              <a:t> </a:t>
            </a:r>
            <a:br>
              <a:rPr lang="en-US" altLang="en-US" sz="3000" dirty="0">
                <a:solidFill>
                  <a:srgbClr val="0237BC"/>
                </a:solidFill>
              </a:rPr>
            </a:br>
            <a:br>
              <a:rPr lang="en-US" altLang="en-US" sz="2300" dirty="0"/>
            </a:br>
            <a:br>
              <a:rPr lang="en-US" altLang="en-US" sz="2300" dirty="0"/>
            </a:br>
            <a:r>
              <a:rPr lang="en-US" altLang="en-US" sz="2300" dirty="0"/>
              <a:t> Part 2 – Canonical Structures</a:t>
            </a:r>
            <a:br>
              <a:rPr lang="en-US" altLang="en-US" sz="2300" dirty="0"/>
            </a:br>
            <a:r>
              <a:rPr lang="en-US" altLang="en-US" sz="2300" dirty="0"/>
              <a:t>Chapter 2 – Hardware Fault Tolerance</a:t>
            </a:r>
          </a:p>
        </p:txBody>
      </p:sp>
      <p:graphicFrame>
        <p:nvGraphicFramePr>
          <p:cNvPr id="264197" name="Object 5">
            <a:extLst>
              <a:ext uri="{FF2B5EF4-FFF2-40B4-BE49-F238E27FC236}">
                <a16:creationId xmlns:a16="http://schemas.microsoft.com/office/drawing/2014/main" id="{C3C642DC-08C8-41E1-8DC9-9EBB85E2A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264197" name="Object 5">
                        <a:extLst>
                          <a:ext uri="{FF2B5EF4-FFF2-40B4-BE49-F238E27FC236}">
                            <a16:creationId xmlns:a16="http://schemas.microsoft.com/office/drawing/2014/main" id="{C3C642DC-08C8-41E1-8DC9-9EBB85E2A1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060733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>
            <a:extLst>
              <a:ext uri="{FF2B5EF4-FFF2-40B4-BE49-F238E27FC236}">
                <a16:creationId xmlns:a16="http://schemas.microsoft.com/office/drawing/2014/main" id="{7F3E31CC-7D26-412C-8A25-9D31DC4C90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7300" y="381001"/>
            <a:ext cx="7162800" cy="752475"/>
          </a:xfrm>
        </p:spPr>
        <p:txBody>
          <a:bodyPr/>
          <a:lstStyle/>
          <a:p>
            <a:r>
              <a:rPr lang="en-US" altLang="en-US"/>
              <a:t>Weibull Distribution - Introduction</a:t>
            </a:r>
          </a:p>
        </p:txBody>
      </p:sp>
      <p:sp>
        <p:nvSpPr>
          <p:cNvPr id="294915" name="Rectangle 3">
            <a:extLst>
              <a:ext uri="{FF2B5EF4-FFF2-40B4-BE49-F238E27FC236}">
                <a16:creationId xmlns:a16="http://schemas.microsoft.com/office/drawing/2014/main" id="{24FBC4AC-3082-4A58-83FE-2C39F85F2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65350" y="1323975"/>
            <a:ext cx="8039100" cy="3771900"/>
          </a:xfrm>
        </p:spPr>
        <p:txBody>
          <a:bodyPr/>
          <a:lstStyle/>
          <a:p>
            <a:r>
              <a:rPr lang="en-US" altLang="en-US"/>
              <a:t>Most calculations of reliability assume that a module has a constant failure rate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</a:t>
            </a:r>
            <a:r>
              <a:rPr lang="en-US" altLang="en-US"/>
              <a:t> (or equivalently - an </a:t>
            </a:r>
            <a:r>
              <a:rPr lang="en-US" altLang="en-US">
                <a:solidFill>
                  <a:srgbClr val="0033CC"/>
                </a:solidFill>
              </a:rPr>
              <a:t>exponential</a:t>
            </a:r>
            <a:r>
              <a:rPr lang="en-US" altLang="en-US"/>
              <a:t> </a:t>
            </a:r>
            <a:r>
              <a:rPr lang="en-US" altLang="en-US">
                <a:solidFill>
                  <a:srgbClr val="0033CC"/>
                </a:solidFill>
              </a:rPr>
              <a:t>distribution</a:t>
            </a:r>
            <a:r>
              <a:rPr lang="en-US" altLang="en-US"/>
              <a:t> for the module lifetime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  <a:r>
              <a:rPr lang="en-US" altLang="en-US">
                <a:solidFill>
                  <a:srgbClr val="003399"/>
                </a:solidFill>
              </a:rPr>
              <a:t>)</a:t>
            </a:r>
            <a:endParaRPr lang="en-US" altLang="en-US"/>
          </a:p>
          <a:p>
            <a:r>
              <a:rPr lang="en-US" altLang="en-US"/>
              <a:t>There are cases in which this simplifying assumption is inappropriate </a:t>
            </a:r>
          </a:p>
          <a:p>
            <a:r>
              <a:rPr lang="en-US" altLang="en-US">
                <a:solidFill>
                  <a:srgbClr val="0033CC"/>
                </a:solidFill>
              </a:rPr>
              <a:t>Example</a:t>
            </a:r>
            <a:r>
              <a:rPr lang="en-US" altLang="en-US"/>
              <a:t> - during the ‘’infant mortality” and ‘’wear-out” phases of the bathtub curve </a:t>
            </a:r>
          </a:p>
          <a:p>
            <a:r>
              <a:rPr lang="en-US" altLang="en-US">
                <a:solidFill>
                  <a:srgbClr val="003399"/>
                </a:solidFill>
              </a:rPr>
              <a:t>Weibull</a:t>
            </a:r>
            <a:r>
              <a:rPr lang="en-US" altLang="en-US"/>
              <a:t> </a:t>
            </a:r>
            <a:r>
              <a:rPr lang="en-US" altLang="en-US">
                <a:solidFill>
                  <a:srgbClr val="0033CC"/>
                </a:solidFill>
              </a:rPr>
              <a:t>distribution</a:t>
            </a:r>
            <a:r>
              <a:rPr lang="en-US" altLang="en-US"/>
              <a:t> for the lifetime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  <a:r>
              <a:rPr lang="en-US" altLang="en-US"/>
              <a:t> can be used instead</a:t>
            </a:r>
          </a:p>
        </p:txBody>
      </p:sp>
    </p:spTree>
    <p:extLst>
      <p:ext uri="{BB962C8B-B14F-4D97-AF65-F5344CB8AC3E}">
        <p14:creationId xmlns:p14="http://schemas.microsoft.com/office/powerpoint/2010/main" val="21327796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>
            <a:extLst>
              <a:ext uri="{FF2B5EF4-FFF2-40B4-BE49-F238E27FC236}">
                <a16:creationId xmlns:a16="http://schemas.microsoft.com/office/drawing/2014/main" id="{0B9FFFD3-57AC-44FC-9808-1591CB8CA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95550" y="495301"/>
            <a:ext cx="7162800" cy="752475"/>
          </a:xfrm>
        </p:spPr>
        <p:txBody>
          <a:bodyPr/>
          <a:lstStyle/>
          <a:p>
            <a:r>
              <a:rPr lang="en-US" altLang="en-US"/>
              <a:t>Weibull distribution - Equation</a:t>
            </a:r>
          </a:p>
        </p:txBody>
      </p:sp>
      <p:sp>
        <p:nvSpPr>
          <p:cNvPr id="299011" name="Rectangle 3">
            <a:extLst>
              <a:ext uri="{FF2B5EF4-FFF2-40B4-BE49-F238E27FC236}">
                <a16:creationId xmlns:a16="http://schemas.microsoft.com/office/drawing/2014/main" id="{E6451064-4D28-4AA9-BD68-6234044EED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89150" y="1285875"/>
            <a:ext cx="8077200" cy="5029200"/>
          </a:xfrm>
        </p:spPr>
        <p:txBody>
          <a:bodyPr/>
          <a:lstStyle/>
          <a:p>
            <a:r>
              <a:rPr lang="en-US" altLang="en-US"/>
              <a:t>The Weibull distribution has two parameters,       </a:t>
            </a:r>
            <a:r>
              <a:rPr lang="en-US" altLang="en-US">
                <a:solidFill>
                  <a:srgbClr val="003399"/>
                </a:solidFill>
                <a:sym typeface="Symbol" panose="05050102010706020507" pitchFamily="18" charset="2"/>
              </a:rPr>
              <a:t></a:t>
            </a:r>
            <a:r>
              <a:rPr lang="en-US" altLang="en-US">
                <a:solidFill>
                  <a:srgbClr val="003399"/>
                </a:solidFill>
              </a:rPr>
              <a:t> </a:t>
            </a:r>
            <a:r>
              <a:rPr lang="en-US" altLang="en-US"/>
              <a:t>and </a:t>
            </a:r>
            <a:r>
              <a:rPr lang="en-US" altLang="en-US">
                <a:solidFill>
                  <a:srgbClr val="003399"/>
                </a:solidFill>
                <a:sym typeface="Symbol" panose="05050102010706020507" pitchFamily="18" charset="2"/>
              </a:rPr>
              <a:t></a:t>
            </a:r>
            <a:r>
              <a:rPr lang="en-US" altLang="en-US">
                <a:solidFill>
                  <a:srgbClr val="003399"/>
                </a:solidFill>
              </a:rPr>
              <a:t> </a:t>
            </a:r>
          </a:p>
          <a:p>
            <a:r>
              <a:rPr lang="en-US" altLang="en-US"/>
              <a:t>The density function of the component lifetime </a:t>
            </a:r>
            <a:r>
              <a:rPr lang="en-US" altLang="en-US">
                <a:solidFill>
                  <a:srgbClr val="003399"/>
                </a:solidFill>
              </a:rPr>
              <a:t>T</a:t>
            </a:r>
            <a:r>
              <a:rPr lang="en-US" altLang="en-US"/>
              <a:t>:                       		       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/>
              <a:t>	    					     </a:t>
            </a:r>
            <a:r>
              <a:rPr lang="en-US" altLang="en-US">
                <a:latin typeface="Arial" panose="020B0604020202020204" pitchFamily="34" charset="0"/>
              </a:rPr>
              <a:t>		  	 	</a:t>
            </a:r>
          </a:p>
          <a:p>
            <a:r>
              <a:rPr lang="en-US" altLang="en-US"/>
              <a:t>The failure rate for the Weibull distribution is	       	    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latin typeface="Arial" panose="020B0604020202020204" pitchFamily="34" charset="0"/>
              </a:rPr>
              <a:t>		  	 	                                                       </a:t>
            </a:r>
            <a:r>
              <a:rPr lang="en-US" altLang="en-US"/>
              <a:t>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/>
              <a:t>	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</a:t>
            </a: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</a:rPr>
              <a:t>(t)</a:t>
            </a:r>
            <a:r>
              <a:rPr lang="en-US" altLang="en-US"/>
              <a:t> is decreasing with time for  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solidFill>
                  <a:srgbClr val="0033CC"/>
                </a:solidFill>
              </a:rPr>
              <a:t>&lt;1,</a:t>
            </a:r>
            <a:r>
              <a:rPr lang="en-US" altLang="en-US"/>
              <a:t> increasing with time for 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solidFill>
                  <a:srgbClr val="0033CC"/>
                </a:solidFill>
              </a:rPr>
              <a:t>&gt;1</a:t>
            </a:r>
            <a:r>
              <a:rPr lang="en-US" altLang="en-US"/>
              <a:t>, constant for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solidFill>
                  <a:srgbClr val="0033CC"/>
                </a:solidFill>
              </a:rPr>
              <a:t>=1, </a:t>
            </a:r>
            <a:r>
              <a:rPr lang="en-US" altLang="en-US"/>
              <a:t>appropriate for infant mortality, wearout and middle phases, respectively</a:t>
            </a:r>
          </a:p>
        </p:txBody>
      </p:sp>
      <p:graphicFrame>
        <p:nvGraphicFramePr>
          <p:cNvPr id="299012" name="Object 4">
            <a:extLst>
              <a:ext uri="{FF2B5EF4-FFF2-40B4-BE49-F238E27FC236}">
                <a16:creationId xmlns:a16="http://schemas.microsoft.com/office/drawing/2014/main" id="{F6A23502-111B-4E82-A3DB-B8CA2E41F9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7050" y="2640014"/>
          <a:ext cx="3302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1206360" imgH="279360" progId="Equation.3">
                  <p:embed/>
                </p:oleObj>
              </mc:Choice>
              <mc:Fallback>
                <p:oleObj name="Equation" r:id="rId3" imgW="1206360" imgH="279360" progId="Equation.3">
                  <p:embed/>
                  <p:pic>
                    <p:nvPicPr>
                      <p:cNvPr id="299012" name="Object 4">
                        <a:extLst>
                          <a:ext uri="{FF2B5EF4-FFF2-40B4-BE49-F238E27FC236}">
                            <a16:creationId xmlns:a16="http://schemas.microsoft.com/office/drawing/2014/main" id="{F6A23502-111B-4E82-A3DB-B8CA2E41F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2640014"/>
                        <a:ext cx="33020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9013" name="Object 5">
            <a:extLst>
              <a:ext uri="{FF2B5EF4-FFF2-40B4-BE49-F238E27FC236}">
                <a16:creationId xmlns:a16="http://schemas.microsoft.com/office/drawing/2014/main" id="{529C2D71-6525-4A71-AF38-DD56F6C836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7326" y="4105276"/>
          <a:ext cx="232886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5" imgW="850680" imgH="228600" progId="Equation.3">
                  <p:embed/>
                </p:oleObj>
              </mc:Choice>
              <mc:Fallback>
                <p:oleObj name="Equation" r:id="rId5" imgW="850680" imgH="228600" progId="Equation.3">
                  <p:embed/>
                  <p:pic>
                    <p:nvPicPr>
                      <p:cNvPr id="299013" name="Object 5">
                        <a:extLst>
                          <a:ext uri="{FF2B5EF4-FFF2-40B4-BE49-F238E27FC236}">
                            <a16:creationId xmlns:a16="http://schemas.microsoft.com/office/drawing/2014/main" id="{529C2D71-6525-4A71-AF38-DD56F6C836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6" y="4105276"/>
                        <a:ext cx="232886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026249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050">
            <a:extLst>
              <a:ext uri="{FF2B5EF4-FFF2-40B4-BE49-F238E27FC236}">
                <a16:creationId xmlns:a16="http://schemas.microsoft.com/office/drawing/2014/main" id="{65948457-C353-4B79-B35A-10F3BB447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09600"/>
            <a:ext cx="7162800" cy="927100"/>
          </a:xfrm>
        </p:spPr>
        <p:txBody>
          <a:bodyPr/>
          <a:lstStyle/>
          <a:p>
            <a:r>
              <a:rPr lang="en-US" altLang="en-US"/>
              <a:t>Reliability and MTTF for Weibull Distribution</a:t>
            </a:r>
          </a:p>
        </p:txBody>
      </p:sp>
      <p:sp>
        <p:nvSpPr>
          <p:cNvPr id="315395" name="Rectangle 2051">
            <a:extLst>
              <a:ext uri="{FF2B5EF4-FFF2-40B4-BE49-F238E27FC236}">
                <a16:creationId xmlns:a16="http://schemas.microsoft.com/office/drawing/2014/main" id="{9FB4CFC7-6113-437D-B728-33A7B8B70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5400" y="1676400"/>
            <a:ext cx="7162800" cy="4114800"/>
          </a:xfrm>
        </p:spPr>
        <p:txBody>
          <a:bodyPr/>
          <a:lstStyle/>
          <a:p>
            <a:r>
              <a:rPr lang="en-US" altLang="en-US"/>
              <a:t> Reliability for Weibull distribution is   			        	 			       	    </a:t>
            </a:r>
            <a:r>
              <a:rPr lang="en-US" altLang="en-US">
                <a:latin typeface="Arial" panose="020B0604020202020204" pitchFamily="34" charset="0"/>
              </a:rPr>
              <a:t>		  	                                  		</a:t>
            </a:r>
          </a:p>
          <a:p>
            <a:r>
              <a:rPr lang="en-US" altLang="en-US">
                <a:solidFill>
                  <a:srgbClr val="0033CC"/>
                </a:solidFill>
              </a:rPr>
              <a:t>MTTF</a:t>
            </a:r>
            <a:r>
              <a:rPr lang="en-US" altLang="en-US"/>
              <a:t> for Weibull distribution is     	                                              </a:t>
            </a:r>
            <a:r>
              <a:rPr lang="en-US" altLang="en-US">
                <a:solidFill>
                  <a:srgbClr val="003399"/>
                </a:solidFill>
              </a:rPr>
              <a:t>	</a:t>
            </a:r>
          </a:p>
          <a:p>
            <a:endParaRPr lang="en-US" altLang="en-US"/>
          </a:p>
          <a:p>
            <a:pPr>
              <a:buFont typeface="Symbol" panose="05050102010706020507" pitchFamily="18" charset="2"/>
              <a:buNone/>
            </a:pPr>
            <a:r>
              <a:rPr lang="en-US" altLang="en-US"/>
              <a:t>     ( </a:t>
            </a:r>
            <a:r>
              <a:rPr lang="en-US" altLang="en-US" sz="2800">
                <a:solidFill>
                  <a:srgbClr val="003399"/>
                </a:solidFill>
                <a:sym typeface="Symbol" panose="05050102010706020507" pitchFamily="18" charset="2"/>
              </a:rPr>
              <a:t></a:t>
            </a:r>
            <a:r>
              <a:rPr lang="en-US" altLang="en-US">
                <a:solidFill>
                  <a:srgbClr val="003399"/>
                </a:solidFill>
              </a:rPr>
              <a:t>(x)</a:t>
            </a:r>
            <a:r>
              <a:rPr lang="en-US" altLang="en-US"/>
              <a:t> is the Gamma function )</a:t>
            </a:r>
          </a:p>
          <a:p>
            <a:r>
              <a:rPr lang="en-US" altLang="en-US"/>
              <a:t> The special case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solidFill>
                  <a:srgbClr val="0033CC"/>
                </a:solidFill>
              </a:rPr>
              <a:t> = 1 </a:t>
            </a:r>
            <a:r>
              <a:rPr lang="en-US" altLang="en-US"/>
              <a:t>is the exponential distribution with a constant failure rate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</a:t>
            </a:r>
            <a:endParaRPr lang="en-US" altLang="en-US">
              <a:solidFill>
                <a:srgbClr val="0033CC"/>
              </a:solidFill>
            </a:endParaRPr>
          </a:p>
          <a:p>
            <a:endParaRPr lang="en-US" altLang="en-US">
              <a:solidFill>
                <a:srgbClr val="0033CC"/>
              </a:solidFill>
            </a:endParaRPr>
          </a:p>
        </p:txBody>
      </p:sp>
      <p:graphicFrame>
        <p:nvGraphicFramePr>
          <p:cNvPr id="315396" name="Object 2052">
            <a:extLst>
              <a:ext uri="{FF2B5EF4-FFF2-40B4-BE49-F238E27FC236}">
                <a16:creationId xmlns:a16="http://schemas.microsoft.com/office/drawing/2014/main" id="{2364DBF6-BC8C-45B4-ACAF-3ADEBA903A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9" y="2068514"/>
          <a:ext cx="21558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787320" imgH="279360" progId="Equation.3">
                  <p:embed/>
                </p:oleObj>
              </mc:Choice>
              <mc:Fallback>
                <p:oleObj name="Equation" r:id="rId3" imgW="787320" imgH="279360" progId="Equation.3">
                  <p:embed/>
                  <p:pic>
                    <p:nvPicPr>
                      <p:cNvPr id="315396" name="Object 2052">
                        <a:extLst>
                          <a:ext uri="{FF2B5EF4-FFF2-40B4-BE49-F238E27FC236}">
                            <a16:creationId xmlns:a16="http://schemas.microsoft.com/office/drawing/2014/main" id="{2364DBF6-BC8C-45B4-ACAF-3ADEBA903A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9" y="2068514"/>
                        <a:ext cx="215582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5399" name="Group 2055">
            <a:extLst>
              <a:ext uri="{FF2B5EF4-FFF2-40B4-BE49-F238E27FC236}">
                <a16:creationId xmlns:a16="http://schemas.microsoft.com/office/drawing/2014/main" id="{6C9F0E5F-32F2-4FC4-A41C-A87692A4F1B0}"/>
              </a:ext>
            </a:extLst>
          </p:cNvPr>
          <p:cNvGrpSpPr>
            <a:grpSpLocks/>
          </p:cNvGrpSpPr>
          <p:nvPr/>
        </p:nvGrpSpPr>
        <p:grpSpPr bwMode="auto">
          <a:xfrm>
            <a:off x="3094038" y="3660776"/>
            <a:ext cx="3732212" cy="576263"/>
            <a:chOff x="983" y="2263"/>
            <a:chExt cx="2351" cy="363"/>
          </a:xfrm>
        </p:grpSpPr>
        <p:graphicFrame>
          <p:nvGraphicFramePr>
            <p:cNvPr id="315397" name="Object 2053">
              <a:extLst>
                <a:ext uri="{FF2B5EF4-FFF2-40B4-BE49-F238E27FC236}">
                  <a16:creationId xmlns:a16="http://schemas.microsoft.com/office/drawing/2014/main" id="{8173A87D-E316-4CED-9D12-DCB4025B8FF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83" y="2263"/>
            <a:ext cx="2351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9" name="Equation" r:id="rId5" imgW="1562040" imgH="241200" progId="Equation.3">
                    <p:embed/>
                  </p:oleObj>
                </mc:Choice>
                <mc:Fallback>
                  <p:oleObj name="Equation" r:id="rId5" imgW="1562040" imgH="241200" progId="Equation.3">
                    <p:embed/>
                    <p:pic>
                      <p:nvPicPr>
                        <p:cNvPr id="315397" name="Object 2053">
                          <a:extLst>
                            <a:ext uri="{FF2B5EF4-FFF2-40B4-BE49-F238E27FC236}">
                              <a16:creationId xmlns:a16="http://schemas.microsoft.com/office/drawing/2014/main" id="{8173A87D-E316-4CED-9D12-DCB4025B8FF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3" y="2263"/>
                          <a:ext cx="2351" cy="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5398" name="Line 2054">
              <a:extLst>
                <a:ext uri="{FF2B5EF4-FFF2-40B4-BE49-F238E27FC236}">
                  <a16:creationId xmlns:a16="http://schemas.microsoft.com/office/drawing/2014/main" id="{D9446DB3-427F-4809-8FE7-71CE8F2B1E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52" y="2296"/>
              <a:ext cx="88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558101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B2E94C-5081-42AF-97E4-05C101376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797" y="4369317"/>
            <a:ext cx="992671" cy="55613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6983ED6-4226-4188-A84D-760234A51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1234" y="2907326"/>
            <a:ext cx="5618508" cy="1332816"/>
          </a:xfrm>
          <a:prstGeom prst="rect">
            <a:avLst/>
          </a:prstGeom>
        </p:spPr>
      </p:pic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609600"/>
            <a:ext cx="9550400" cy="881270"/>
          </a:xfrm>
        </p:spPr>
        <p:txBody>
          <a:bodyPr/>
          <a:lstStyle/>
          <a:p>
            <a:r>
              <a:rPr lang="en-US" altLang="en-US" dirty="0"/>
              <a:t>Hardware Failure Mechanisms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934816" y="1566516"/>
                <a:ext cx="8302487" cy="4337327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Common CMOS failures mechanisms</a:t>
                </a:r>
                <a:r>
                  <a:rPr lang="en-US" dirty="0"/>
                  <a:t>:</a:t>
                </a:r>
              </a:p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(1) Electromigration</a:t>
                </a:r>
                <a:r>
                  <a:rPr lang="en-US" dirty="0"/>
                  <a:t>: Atoms in the metal interconnect migrating away – thinning of wires</a:t>
                </a:r>
              </a:p>
              <a:p>
                <a:r>
                  <a:rPr lang="en-US" dirty="0"/>
                  <a:t>Median time to failure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𝑬𝑴</m:t>
                        </m:r>
                      </m:sub>
                    </m:sSub>
                  </m:oMath>
                </a14:m>
                <a:r>
                  <a:rPr lang="en-US" sz="2200" dirty="0"/>
                  <a:t> -constant, J – current density, 1&lt;m&lt;2,       activation energy (depends on interconnect material), T- absolute temperature, k- Boltzmann’s constant</a:t>
                </a:r>
                <a:endParaRPr lang="en-US" altLang="en-US" sz="2200" dirty="0">
                  <a:solidFill>
                    <a:srgbClr val="0237BC"/>
                  </a:solidFill>
                </a:endParaRPr>
              </a:p>
            </p:txBody>
          </p:sp>
        </mc:Choice>
        <mc:Fallback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934816" y="1566516"/>
                <a:ext cx="8302487" cy="4337327"/>
              </a:xfrm>
              <a:blipFill>
                <a:blip r:embed="rId4"/>
                <a:stretch>
                  <a:fillRect l="-1615" t="-4219" r="-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01557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609600"/>
            <a:ext cx="9550400" cy="881270"/>
          </a:xfrm>
        </p:spPr>
        <p:txBody>
          <a:bodyPr/>
          <a:lstStyle/>
          <a:p>
            <a:r>
              <a:rPr lang="en-US" altLang="en-US" dirty="0"/>
              <a:t>CMOS Failure Mechanisms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934816" y="1566517"/>
                <a:ext cx="8302487" cy="3800614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(2) Stress Migration</a:t>
                </a:r>
                <a:r>
                  <a:rPr lang="en-US" dirty="0"/>
                  <a:t>: Metal wires and Silicon substrate expand at different rates causing migration of atoms from wires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𝑴</m:t>
                        </m:r>
                      </m:sub>
                    </m:sSub>
                  </m:oMath>
                </a14:m>
                <a:r>
                  <a:rPr lang="en-US" sz="2200" dirty="0"/>
                  <a:t> -constant, </a:t>
                </a:r>
                <a:r>
                  <a:rPr lang="en-US" sz="2200" dirty="0">
                    <a:sym typeface="Symbol" panose="05050102010706020507" pitchFamily="18" charset="2"/>
                  </a:rPr>
                  <a:t> - 2</a:t>
                </a:r>
                <a:r>
                  <a:rPr lang="en-US" sz="2200" dirty="0"/>
                  <a:t>&lt;m&lt;9,             activation energy (depends on interconnect material), T- absolute temperature, k- Boltzmann’s constant</a:t>
                </a:r>
                <a:br>
                  <a:rPr lang="en-US" sz="2200" dirty="0"/>
                </a:br>
                <a:br>
                  <a:rPr lang="en-US" sz="2200" dirty="0"/>
                </a:br>
                <a:endParaRPr lang="en-US" altLang="en-US" sz="2200" dirty="0">
                  <a:solidFill>
                    <a:srgbClr val="0237BC"/>
                  </a:solidFill>
                </a:endParaRPr>
              </a:p>
            </p:txBody>
          </p:sp>
        </mc:Choice>
        <mc:Fallback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934816" y="1566517"/>
                <a:ext cx="8302487" cy="3800614"/>
              </a:xfrm>
              <a:blipFill>
                <a:blip r:embed="rId2"/>
                <a:stretch>
                  <a:fillRect l="-1615" t="-4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2E19A00B-0B36-4C83-ABC1-A7E64ACFB2F3}"/>
              </a:ext>
            </a:extLst>
          </p:cNvPr>
          <p:cNvGrpSpPr/>
          <p:nvPr/>
        </p:nvGrpSpPr>
        <p:grpSpPr>
          <a:xfrm>
            <a:off x="4685265" y="2564355"/>
            <a:ext cx="5174353" cy="1688764"/>
            <a:chOff x="4685265" y="2564355"/>
            <a:chExt cx="5174353" cy="168876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BCCBB75-6FFF-460A-9EBA-3CA60566E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85265" y="2564355"/>
              <a:ext cx="5174353" cy="124537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7577B1D-AF01-42BA-8025-72EAB7D760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84135" y="3792077"/>
              <a:ext cx="770211" cy="4610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251999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DD9BDF-4AFB-463C-9EAD-01C69EF68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57" y="4407425"/>
            <a:ext cx="6484080" cy="1228062"/>
          </a:xfrm>
          <a:prstGeom prst="rect">
            <a:avLst/>
          </a:prstGeom>
        </p:spPr>
      </p:pic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609600"/>
            <a:ext cx="9550400" cy="881270"/>
          </a:xfrm>
        </p:spPr>
        <p:txBody>
          <a:bodyPr/>
          <a:lstStyle/>
          <a:p>
            <a:r>
              <a:rPr lang="en-US" altLang="en-US" dirty="0"/>
              <a:t>CMOS Failure Mechanisms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292088" y="1566517"/>
                <a:ext cx="9432234" cy="4794526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(3) Negative Bias Temperature Instability </a:t>
                </a:r>
                <a:r>
                  <a:rPr lang="en-US" sz="2200" dirty="0"/>
                  <a:t>– With increased temperature, electric charge is trapped causing increase of threshold voltage and delay </a:t>
                </a:r>
              </a:p>
              <a:p>
                <a:r>
                  <a:rPr lang="en-US" sz="2200" dirty="0"/>
                  <a:t>Beyond a certain delay the circuit fails</a:t>
                </a:r>
              </a:p>
              <a:p>
                <a:r>
                  <a:rPr lang="en-US" sz="2200" dirty="0">
                    <a:solidFill>
                      <a:schemeClr val="accent1">
                        <a:lumMod val="75000"/>
                      </a:schemeClr>
                    </a:solidFill>
                  </a:rPr>
                  <a:t>(4) </a:t>
                </a:r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Hot Carrier Injection </a:t>
                </a:r>
                <a:r>
                  <a:rPr lang="en-US" dirty="0"/>
                  <a:t>- </a:t>
                </a:r>
                <a:r>
                  <a:rPr lang="en-US" sz="2200" dirty="0"/>
                  <a:t>Charge carriers accelerated by high electric field  and a fraction of these are injected into the gate oxide slowing down the transistor</a:t>
                </a:r>
              </a:p>
              <a:p>
                <a:r>
                  <a:rPr lang="en-US" sz="2200" dirty="0"/>
                  <a:t>For n-channel devices (similar expression for p-channel):</a:t>
                </a:r>
                <a:br>
                  <a:rPr lang="en-US" sz="2200" dirty="0"/>
                </a:br>
                <a:endParaRPr lang="en-US" sz="2200" dirty="0"/>
              </a:p>
              <a:p>
                <a:endParaRPr lang="en-US" altLang="en-US" sz="2200" dirty="0">
                  <a:solidFill>
                    <a:srgbClr val="0237BC"/>
                  </a:solidFill>
                </a:endParaRPr>
              </a:p>
              <a:p>
                <a:pPr lvl="1"/>
                <a:endParaRPr lang="en-US" b="1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2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200" b="0" dirty="0"/>
                  <a:t> - constant,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𝑠𝑢𝑏</m:t>
                        </m:r>
                      </m:sub>
                    </m:sSub>
                    <m:r>
                      <a:rPr lang="en-US" sz="22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b="0" dirty="0"/>
                  <a:t>- substrate current, w - transistor width,   activation energy, 2&lt;m&lt;4, k- Boltzmann constant, T - temperature </a:t>
                </a:r>
                <a:br>
                  <a:rPr lang="en-US" sz="1600" dirty="0"/>
                </a:br>
                <a:endParaRPr lang="en-US" altLang="en-US" sz="1800" dirty="0">
                  <a:solidFill>
                    <a:srgbClr val="0237BC"/>
                  </a:solidFill>
                </a:endParaRPr>
              </a:p>
              <a:p>
                <a:endParaRPr lang="en-US" altLang="en-US" sz="2200" dirty="0">
                  <a:solidFill>
                    <a:srgbClr val="0237BC"/>
                  </a:solidFill>
                </a:endParaRPr>
              </a:p>
            </p:txBody>
          </p:sp>
        </mc:Choice>
        <mc:Fallback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92088" y="1566517"/>
                <a:ext cx="9432234" cy="4794526"/>
              </a:xfrm>
              <a:blipFill>
                <a:blip r:embed="rId3"/>
                <a:stretch>
                  <a:fillRect l="-1422" t="-3817" r="-12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EFE89A8C-95D7-47AC-8FC4-B2F671AAA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2340" y="5371064"/>
            <a:ext cx="1027489" cy="52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33482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B2B34D-BBDD-4B8E-85D1-8B07C873E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703" y="2198065"/>
            <a:ext cx="6410737" cy="937888"/>
          </a:xfrm>
          <a:prstGeom prst="rect">
            <a:avLst/>
          </a:prstGeom>
        </p:spPr>
      </p:pic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400881"/>
            <a:ext cx="9550400" cy="881270"/>
          </a:xfrm>
        </p:spPr>
        <p:txBody>
          <a:bodyPr/>
          <a:lstStyle/>
          <a:p>
            <a:r>
              <a:rPr lang="en-US" altLang="en-US" dirty="0"/>
              <a:t>CMOS Failure Mechanisms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292088" y="1238530"/>
                <a:ext cx="9432234" cy="4794526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(5) Time-Dependent Dielectric Breakdown</a:t>
                </a:r>
                <a:r>
                  <a:rPr lang="en-US" altLang="en-US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200" dirty="0"/>
                  <a:t>– electrical defects (traps) in the gate oxide increase leakage current and may result in a breakdown of the dielectric film</a:t>
                </a:r>
                <a:r>
                  <a:rPr lang="en-US" sz="2200" i="1" dirty="0"/>
                  <a:t>.</a:t>
                </a:r>
              </a:p>
              <a:p>
                <a:endParaRPr lang="en-US" sz="2200" i="1" dirty="0"/>
              </a:p>
              <a:p>
                <a:endParaRPr lang="en-US" sz="2200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2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𝐷𝐵</m:t>
                        </m:r>
                      </m:sub>
                    </m:sSub>
                  </m:oMath>
                </a14:m>
                <a:r>
                  <a:rPr lang="en-US" sz="2200" b="0" dirty="0"/>
                  <a:t>  - constant, V - voltage, T - absolute temperature (K), k - Boltzmann’s constant</a:t>
                </a:r>
                <a:r>
                  <a:rPr lang="en-US" sz="2200" dirty="0"/>
                  <a:t>, </a:t>
                </a:r>
                <a:r>
                  <a:rPr lang="en-US" sz="2200" b="0" dirty="0"/>
                  <a:t>a=78; b=-0.008; X=0.76eV, Y=-66.8eV</a:t>
                </a:r>
                <a:r>
                  <a:rPr lang="en-US" sz="2200" b="0" dirty="0">
                    <a:sym typeface="Symbol" panose="05050102010706020507" pitchFamily="18" charset="2"/>
                  </a:rPr>
                  <a:t></a:t>
                </a:r>
                <a:r>
                  <a:rPr lang="en-US" sz="2200" b="0" dirty="0"/>
                  <a:t>K,          Z=-0.37</a:t>
                </a:r>
                <a:r>
                  <a:rPr lang="en-US" sz="2200" b="0" i="1" dirty="0"/>
                  <a:t>×</a:t>
                </a:r>
                <a:r>
                  <a:rPr lang="en-US" sz="2200" b="0" dirty="0"/>
                  <a:t>10-4eV/K</a:t>
                </a:r>
                <a:r>
                  <a:rPr lang="en-US" sz="2200" dirty="0"/>
                  <a:t> </a:t>
                </a:r>
              </a:p>
              <a:p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Putting It Together</a:t>
                </a:r>
                <a:r>
                  <a:rPr lang="en-US" sz="2000" dirty="0"/>
                  <a:t>: </a:t>
                </a:r>
                <a:r>
                  <a:rPr lang="en-US" sz="2200" dirty="0"/>
                  <a:t>Assume constant failure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𝑴𝑻𝑻𝑭</m:t>
                        </m:r>
                      </m:e>
                      <m:sup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200" b="1" i="1" smtClean="0">
                        <a:latin typeface="Cambria Math" panose="02040503050406030204" pitchFamily="18" charset="0"/>
                      </a:rPr>
                      <m:t>;   </m:t>
                    </m:r>
                    <m:sSub>
                      <m:sSub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𝒕𝒐𝒕𝒂𝒍</m:t>
                        </m:r>
                      </m:sub>
                    </m:sSub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22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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000" dirty="0"/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𝑀𝑇𝑇𝐹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</m:sub>
                    </m:sSub>
                  </m:oMath>
                </a14:m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</m:t>
                            </m:r>
                          </m:e>
                          <m:sub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𝑻𝒐𝒕𝒂𝒍</m:t>
                            </m:r>
                          </m:sub>
                        </m:sSub>
                      </m:e>
                      <m: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000" dirty="0"/>
                  <a:t>;   </a:t>
                </a:r>
                <a:r>
                  <a:rPr lang="en-US" sz="2200" dirty="0">
                    <a:solidFill>
                      <a:schemeClr val="accent1">
                        <a:lumMod val="75000"/>
                      </a:schemeClr>
                    </a:solidFill>
                  </a:rPr>
                  <a:t>R(t)=exp(-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𝒕𝒐𝒕𝒂𝒍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chemeClr val="accent1">
                        <a:lumMod val="75000"/>
                      </a:schemeClr>
                    </a:solidFill>
                    <a:sym typeface="Symbol" panose="05050102010706020507" pitchFamily="18" charset="2"/>
                  </a:rPr>
                  <a:t>t)</a:t>
                </a:r>
                <a:br>
                  <a:rPr lang="en-US" sz="2200" dirty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endParaRPr lang="en-US" sz="22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en-US" sz="2200" dirty="0"/>
                  <a:t>But: (</a:t>
                </a:r>
                <a:r>
                  <a:rPr lang="en-US" sz="2200" dirty="0" err="1"/>
                  <a:t>i</a:t>
                </a:r>
                <a:r>
                  <a:rPr lang="en-US" sz="2200" dirty="0"/>
                  <a:t>) failure mechanisms are not independent; (ii) hard to get accurate values for all parameters; (iii) constant environment (e.g., temperature) assumed</a:t>
                </a:r>
                <a:br>
                  <a:rPr lang="en-US" sz="2200" dirty="0"/>
                </a:br>
                <a:br>
                  <a:rPr lang="en-US" sz="2200" dirty="0"/>
                </a:br>
                <a:r>
                  <a:rPr lang="en-US" sz="2200" dirty="0"/>
                  <a:t> </a:t>
                </a:r>
                <a:br>
                  <a:rPr lang="en-US" sz="2000" dirty="0"/>
                </a:br>
                <a:endParaRPr lang="en-US" altLang="en-US" sz="2200" dirty="0">
                  <a:solidFill>
                    <a:srgbClr val="0237BC"/>
                  </a:solidFill>
                </a:endParaRPr>
              </a:p>
            </p:txBody>
          </p:sp>
        </mc:Choice>
        <mc:Fallback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92088" y="1238530"/>
                <a:ext cx="9432234" cy="4794526"/>
              </a:xfrm>
              <a:blipFill>
                <a:blip r:embed="rId3"/>
                <a:stretch>
                  <a:fillRect l="-1422" t="-3812" r="-5947" b="-4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>
            <a:extLst>
              <a:ext uri="{FF2B5EF4-FFF2-40B4-BE49-F238E27FC236}">
                <a16:creationId xmlns:a16="http://schemas.microsoft.com/office/drawing/2014/main" id="{E9EFAFEE-E841-478F-B8BC-AB04567FC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098" y="493640"/>
            <a:ext cx="7175500" cy="61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Symbol" panose="05050102010706020507" pitchFamily="18" charset="2"/>
              <a:buChar char="¨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Symbol" panose="05050102010706020507" pitchFamily="18" charset="2"/>
              <a:buChar char="*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 sz="2400" dirty="0">
              <a:solidFill>
                <a:srgbClr val="0237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7238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0800" y="400881"/>
            <a:ext cx="9550400" cy="583093"/>
          </a:xfrm>
        </p:spPr>
        <p:txBody>
          <a:bodyPr/>
          <a:lstStyle/>
          <a:p>
            <a:r>
              <a:rPr lang="en-US" altLang="en-US" dirty="0"/>
              <a:t>Varying Failure Rates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192696" y="983974"/>
                <a:ext cx="9382539" cy="4794526"/>
              </a:xfrm>
            </p:spPr>
            <p:txBody>
              <a:bodyPr/>
              <a:lstStyle/>
              <a:p>
                <a:r>
                  <a:rPr lang="en-US" sz="2200" dirty="0"/>
                  <a:t>If failure rates vary (e.g., due to temperature change),  reliability can not be calculated using </a:t>
                </a:r>
                <a:r>
                  <a:rPr lang="en-US" sz="2200" dirty="0">
                    <a:solidFill>
                      <a:schemeClr val="tx1"/>
                    </a:solidFill>
                  </a:rPr>
                  <a:t>R(t)=exp(-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𝒅𝒆𝒗𝒊𝒄𝒆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t)</a:t>
                </a:r>
              </a:p>
              <a:p>
                <a:r>
                  <a:rPr lang="en-US" sz="22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Suppo</a:t>
                </a:r>
                <a:r>
                  <a:rPr lang="en-US" sz="2200" dirty="0">
                    <a:sym typeface="Symbol" panose="05050102010706020507" pitchFamily="18" charset="2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𝒅𝒆𝒗𝒊𝒄𝒆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chemeClr val="tx1"/>
                    </a:solidFill>
                  </a:rPr>
                  <a:t> is a function of temperature 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𝒅𝒆𝒗𝒊𝒄𝒆</m:t>
                        </m:r>
                      </m:sub>
                    </m:sSub>
                  </m:oMath>
                </a14:m>
                <a:r>
                  <a:rPr lang="en-US" sz="2200" dirty="0">
                    <a:solidFill>
                      <a:schemeClr val="tx1"/>
                    </a:solidFill>
                  </a:rPr>
                  <a:t>(T) and   T changes as a function of time t: T(t)</a:t>
                </a:r>
              </a:p>
              <a:p>
                <a:r>
                  <a:rPr lang="en-US" sz="2200" dirty="0"/>
                  <a:t>Partition the interval [0,t] into small intervals of length ∆</a:t>
                </a:r>
                <a:endParaRPr lang="en-US" sz="2200" dirty="0">
                  <a:sym typeface="Symbol" panose="05050102010706020507" pitchFamily="18" charset="2"/>
                </a:endParaRPr>
              </a:p>
              <a:p>
                <a:r>
                  <a:rPr lang="en-US" sz="2200" dirty="0"/>
                  <a:t>Probability of no failure during the j-</a:t>
                </a:r>
                <a:r>
                  <a:rPr lang="en-US" sz="2200" dirty="0" err="1"/>
                  <a:t>th</a:t>
                </a:r>
                <a:r>
                  <a:rPr lang="en-US" sz="2200" dirty="0"/>
                  <a:t> interval, given that it was functional at the beginning of that interval, is                    π(j) = exp(-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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𝒅𝒆𝒗𝒊𝒄𝒆</m:t>
                        </m:r>
                      </m:sub>
                    </m:sSub>
                    <m:r>
                      <a:rPr lang="en-US" sz="22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200" dirty="0"/>
                  <a:t>(</a:t>
                </a:r>
                <a:r>
                  <a:rPr lang="en-US" sz="2200" dirty="0" err="1"/>
                  <a:t>Tj</a:t>
                </a:r>
                <a:r>
                  <a:rPr lang="en-US" sz="2200" dirty="0"/>
                  <a:t>)</a:t>
                </a:r>
                <a:r>
                  <a:rPr lang="en-US" sz="22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 </a:t>
                </a:r>
                <a:r>
                  <a:rPr lang="en-US" sz="2200" dirty="0"/>
                  <a:t>∆) </a:t>
                </a:r>
              </a:p>
              <a:p>
                <a:r>
                  <a:rPr lang="en-US" sz="2200" dirty="0"/>
                  <a:t>Probability of no failure until end of j-</a:t>
                </a:r>
                <a:r>
                  <a:rPr lang="en-US" sz="2200" dirty="0" err="1"/>
                  <a:t>th</a:t>
                </a:r>
                <a:r>
                  <a:rPr lang="en-US" sz="2200" dirty="0"/>
                  <a:t> interval is 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limLoc m:val="subSup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2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200" dirty="0" smtClean="0"/>
                          <m:t>π</m:t>
                        </m:r>
                        <m:r>
                          <m:rPr>
                            <m:nor/>
                          </m:rPr>
                          <a:rPr lang="en-US" sz="2200" dirty="0" smtClean="0"/>
                          <m:t>(</m:t>
                        </m:r>
                        <m:r>
                          <m:rPr>
                            <m:nor/>
                          </m:rPr>
                          <a:rPr lang="en-US" sz="2200" b="1" i="0" dirty="0" smtClean="0"/>
                          <m:t>k</m:t>
                        </m:r>
                        <m:r>
                          <m:rPr>
                            <m:nor/>
                          </m:rPr>
                          <a:rPr lang="en-US" sz="2200" dirty="0" smtClean="0"/>
                          <m:t>)</m:t>
                        </m:r>
                      </m:e>
                    </m:nary>
                  </m:oMath>
                </a14:m>
                <a:endParaRPr lang="en-US" altLang="en-US" sz="2200" dirty="0">
                  <a:solidFill>
                    <a:srgbClr val="0237BC"/>
                  </a:solidFill>
                </a:endParaRPr>
              </a:p>
              <a:p>
                <a:r>
                  <a:rPr lang="en-US" sz="2200" dirty="0">
                    <a:solidFill>
                      <a:schemeClr val="accent1">
                        <a:lumMod val="75000"/>
                      </a:schemeClr>
                    </a:solidFill>
                  </a:rPr>
                  <a:t>Common-mode failures: </a:t>
                </a:r>
                <a:r>
                  <a:rPr lang="en-US" sz="2200" dirty="0"/>
                  <a:t>multiple circuits (</a:t>
                </a:r>
                <a:r>
                  <a:rPr lang="en-US" sz="2200" dirty="0" err="1"/>
                  <a:t>i</a:t>
                </a:r>
                <a:r>
                  <a:rPr lang="en-US" sz="2200" dirty="0"/>
                  <a:t>) operate in same harsh environment (e.g., massive radiation) may produce identical erroneous outputs, or (ii) have a common power supply that experiences a surge</a:t>
                </a:r>
              </a:p>
              <a:p>
                <a:r>
                  <a:rPr lang="en-US" sz="2200" dirty="0"/>
                  <a:t>Can be protected against by using design diversity - logic or circuit diversity </a:t>
                </a:r>
                <a:br>
                  <a:rPr lang="en-US" sz="2000" dirty="0"/>
                </a:br>
                <a:endParaRPr lang="en-US" altLang="en-US" sz="22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58403" name="Rectangle 3">
                <a:extLst>
                  <a:ext uri="{FF2B5EF4-FFF2-40B4-BE49-F238E27FC236}">
                    <a16:creationId xmlns:a16="http://schemas.microsoft.com/office/drawing/2014/main" id="{A4A3048B-1F99-404A-8D5D-062F1424A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192696" y="983974"/>
                <a:ext cx="9382539" cy="4794526"/>
              </a:xfrm>
              <a:blipFill>
                <a:blip r:embed="rId2"/>
                <a:stretch>
                  <a:fillRect l="-1300" t="-3431" r="-390" b="-13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0115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>
            <a:extLst>
              <a:ext uri="{FF2B5EF4-FFF2-40B4-BE49-F238E27FC236}">
                <a16:creationId xmlns:a16="http://schemas.microsoft.com/office/drawing/2014/main" id="{705A00C9-FFE7-4C64-B740-0C7B333C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Canonical Structures</a:t>
            </a:r>
          </a:p>
        </p:txBody>
      </p:sp>
      <p:sp>
        <p:nvSpPr>
          <p:cNvPr id="358403" name="Rectangle 3">
            <a:extLst>
              <a:ext uri="{FF2B5EF4-FFF2-40B4-BE49-F238E27FC236}">
                <a16:creationId xmlns:a16="http://schemas.microsoft.com/office/drawing/2014/main" id="{A4A3048B-1F99-404A-8D5D-062F1424A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1993900"/>
            <a:ext cx="7175500" cy="4114800"/>
          </a:xfrm>
        </p:spPr>
        <p:txBody>
          <a:bodyPr/>
          <a:lstStyle/>
          <a:p>
            <a:r>
              <a:rPr lang="en-US" altLang="en-US" dirty="0"/>
              <a:t>A canonical structure is constructed out of </a:t>
            </a:r>
            <a:r>
              <a:rPr lang="en-US" altLang="en-US" dirty="0">
                <a:solidFill>
                  <a:srgbClr val="0033CC"/>
                </a:solidFill>
              </a:rPr>
              <a:t>N</a:t>
            </a:r>
            <a:r>
              <a:rPr lang="en-US" altLang="en-US" dirty="0"/>
              <a:t> individual modules</a:t>
            </a:r>
          </a:p>
          <a:p>
            <a:r>
              <a:rPr lang="en-US" altLang="en-US" dirty="0"/>
              <a:t>The basic canonical structures are </a:t>
            </a:r>
          </a:p>
          <a:p>
            <a:pPr lvl="1"/>
            <a:r>
              <a:rPr lang="en-US" altLang="en-US" sz="2400" dirty="0">
                <a:solidFill>
                  <a:schemeClr val="hlink"/>
                </a:solidFill>
              </a:rPr>
              <a:t>A series system</a:t>
            </a:r>
          </a:p>
          <a:p>
            <a:pPr lvl="1"/>
            <a:r>
              <a:rPr lang="en-US" altLang="en-US" sz="2400" dirty="0">
                <a:solidFill>
                  <a:schemeClr val="hlink"/>
                </a:solidFill>
              </a:rPr>
              <a:t>A parallel system</a:t>
            </a:r>
          </a:p>
          <a:p>
            <a:pPr lvl="1"/>
            <a:r>
              <a:rPr lang="en-US" altLang="en-US" sz="2400" dirty="0">
                <a:solidFill>
                  <a:schemeClr val="hlink"/>
                </a:solidFill>
              </a:rPr>
              <a:t>A mixed system </a:t>
            </a:r>
          </a:p>
          <a:p>
            <a:r>
              <a:rPr lang="en-US" altLang="en-US" dirty="0">
                <a:solidFill>
                  <a:srgbClr val="0033CC"/>
                </a:solidFill>
              </a:rPr>
              <a:t>We will assume </a:t>
            </a:r>
            <a:r>
              <a:rPr lang="en-US" altLang="en-US" dirty="0">
                <a:solidFill>
                  <a:schemeClr val="hlink"/>
                </a:solidFill>
              </a:rPr>
              <a:t>statistical independence</a:t>
            </a:r>
            <a:r>
              <a:rPr lang="en-US" altLang="en-US" dirty="0">
                <a:solidFill>
                  <a:srgbClr val="0033CC"/>
                </a:solidFill>
              </a:rPr>
              <a:t> between failures in the individual modules</a:t>
            </a:r>
            <a:endParaRPr lang="en-US" altLang="en-US" sz="2800" dirty="0">
              <a:solidFill>
                <a:schemeClr val="hlink"/>
              </a:solidFill>
            </a:endParaRPr>
          </a:p>
          <a:p>
            <a:pPr lvl="1"/>
            <a:endParaRPr lang="en-US" altLang="en-US" sz="2400" dirty="0">
              <a:solidFill>
                <a:srgbClr val="0237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46377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>
            <a:extLst>
              <a:ext uri="{FF2B5EF4-FFF2-40B4-BE49-F238E27FC236}">
                <a16:creationId xmlns:a16="http://schemas.microsoft.com/office/drawing/2014/main" id="{7950053F-46BC-4643-B19C-0CA86FF42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342900"/>
            <a:ext cx="7162800" cy="482600"/>
          </a:xfrm>
        </p:spPr>
        <p:txBody>
          <a:bodyPr/>
          <a:lstStyle/>
          <a:p>
            <a:r>
              <a:rPr lang="en-US" altLang="en-US"/>
              <a:t>Reliability of a Series System</a:t>
            </a:r>
          </a:p>
        </p:txBody>
      </p:sp>
      <p:sp>
        <p:nvSpPr>
          <p:cNvPr id="360451" name="Rectangle 3">
            <a:extLst>
              <a:ext uri="{FF2B5EF4-FFF2-40B4-BE49-F238E27FC236}">
                <a16:creationId xmlns:a16="http://schemas.microsoft.com/office/drawing/2014/main" id="{853A37F5-C606-42E8-8A6A-F5FDCB31BC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4600" y="876300"/>
            <a:ext cx="7315200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A series system</a:t>
            </a:r>
            <a:r>
              <a:rPr lang="en-US" altLang="en-US"/>
              <a:t> - set of modules so that the failure of any one module causes the entire system to fail </a:t>
            </a:r>
          </a:p>
          <a:p>
            <a:pPr lvl="1">
              <a:lnSpc>
                <a:spcPct val="80000"/>
              </a:lnSpc>
            </a:pPr>
            <a:endParaRPr lang="en-US" altLang="en-US" sz="2400">
              <a:solidFill>
                <a:schemeClr val="hlink"/>
              </a:solidFill>
            </a:endParaRPr>
          </a:p>
          <a:p>
            <a:pPr lvl="1">
              <a:lnSpc>
                <a:spcPct val="80000"/>
              </a:lnSpc>
            </a:pPr>
            <a:endParaRPr lang="en-US" altLang="en-US" sz="2400">
              <a:solidFill>
                <a:schemeClr val="hlink"/>
              </a:solidFill>
            </a:endParaRPr>
          </a:p>
          <a:p>
            <a:pPr lvl="1">
              <a:lnSpc>
                <a:spcPct val="80000"/>
              </a:lnSpc>
            </a:pPr>
            <a:endParaRPr lang="en-US" altLang="en-US" sz="240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</a:rPr>
              <a:t>Reliability</a:t>
            </a:r>
            <a:r>
              <a:rPr lang="en-US" altLang="en-US"/>
              <a:t> of a series system -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solidFill>
                  <a:srgbClr val="0033CC"/>
                </a:solidFill>
                <a:latin typeface="Arial" panose="020B0604020202020204" pitchFamily="34" charset="0"/>
              </a:rPr>
              <a:t>s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(t)</a:t>
            </a:r>
            <a:r>
              <a:rPr lang="en-US" altLang="en-US"/>
              <a:t> - product of reliabilities of its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N</a:t>
            </a:r>
            <a:r>
              <a:rPr lang="en-US" altLang="en-US"/>
              <a:t> modules</a:t>
            </a: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600">
                <a:solidFill>
                  <a:srgbClr val="0033CC"/>
                </a:solidFill>
                <a:latin typeface="Arial" panose="020B0604020202020204" pitchFamily="34" charset="0"/>
              </a:rPr>
              <a:t>i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(t)</a:t>
            </a:r>
            <a:r>
              <a:rPr lang="en-US" altLang="en-US"/>
              <a:t> is the reliability of module</a:t>
            </a:r>
            <a:r>
              <a:rPr lang="en-US" altLang="en-US">
                <a:solidFill>
                  <a:srgbClr val="0033CC"/>
                </a:solidFill>
              </a:rPr>
              <a:t> i</a:t>
            </a:r>
            <a:r>
              <a:rPr lang="en-US" altLang="en-US" sz="2000">
                <a:solidFill>
                  <a:srgbClr val="0033CC"/>
                </a:solidFill>
              </a:rPr>
              <a:t>            	                                                 	                                                            	</a:t>
            </a:r>
          </a:p>
        </p:txBody>
      </p:sp>
      <p:graphicFrame>
        <p:nvGraphicFramePr>
          <p:cNvPr id="360452" name="Object 4">
            <a:extLst>
              <a:ext uri="{FF2B5EF4-FFF2-40B4-BE49-F238E27FC236}">
                <a16:creationId xmlns:a16="http://schemas.microsoft.com/office/drawing/2014/main" id="{5318BF87-221E-49B6-9B1B-F6A80C43CC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4250" y="3692525"/>
          <a:ext cx="2662238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054080" imgH="507960" progId="Equation.3">
                  <p:embed/>
                </p:oleObj>
              </mc:Choice>
              <mc:Fallback>
                <p:oleObj name="Equation" r:id="rId3" imgW="1054080" imgH="507960" progId="Equation.3">
                  <p:embed/>
                  <p:pic>
                    <p:nvPicPr>
                      <p:cNvPr id="360452" name="Object 4">
                        <a:extLst>
                          <a:ext uri="{FF2B5EF4-FFF2-40B4-BE49-F238E27FC236}">
                            <a16:creationId xmlns:a16="http://schemas.microsoft.com/office/drawing/2014/main" id="{5318BF87-221E-49B6-9B1B-F6A80C43CC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3692525"/>
                        <a:ext cx="2662238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0453" name="Picture 5">
            <a:extLst>
              <a:ext uri="{FF2B5EF4-FFF2-40B4-BE49-F238E27FC236}">
                <a16:creationId xmlns:a16="http://schemas.microsoft.com/office/drawing/2014/main" id="{9F9CCDEB-32A5-464B-8873-0949EBEAE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013" y="1874839"/>
            <a:ext cx="56007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13584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1026">
            <a:extLst>
              <a:ext uri="{FF2B5EF4-FFF2-40B4-BE49-F238E27FC236}">
                <a16:creationId xmlns:a16="http://schemas.microsoft.com/office/drawing/2014/main" id="{0E989673-4FEA-413C-8B66-DE7C4D465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419100"/>
            <a:ext cx="7162800" cy="800100"/>
          </a:xfrm>
        </p:spPr>
        <p:txBody>
          <a:bodyPr/>
          <a:lstStyle/>
          <a:p>
            <a:r>
              <a:rPr lang="en-US" altLang="en-US"/>
              <a:t>Failure Rate</a:t>
            </a:r>
          </a:p>
        </p:txBody>
      </p:sp>
      <p:sp>
        <p:nvSpPr>
          <p:cNvPr id="343043" name="Rectangle 1027">
            <a:extLst>
              <a:ext uri="{FF2B5EF4-FFF2-40B4-BE49-F238E27FC236}">
                <a16:creationId xmlns:a16="http://schemas.microsoft.com/office/drawing/2014/main" id="{EFFDD44F-AC16-4609-9475-8182F414FB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7725" y="1289050"/>
            <a:ext cx="8064500" cy="2266950"/>
          </a:xfrm>
        </p:spPr>
        <p:txBody>
          <a:bodyPr/>
          <a:lstStyle/>
          <a:p>
            <a:r>
              <a:rPr lang="en-US" altLang="en-US"/>
              <a:t>Rate at which a component suffers faults </a:t>
            </a:r>
          </a:p>
          <a:p>
            <a:r>
              <a:rPr lang="en-US" altLang="en-US"/>
              <a:t>Depends on age, ambient temperature, voltage or physical shocks that it suffers, and technology </a:t>
            </a:r>
          </a:p>
          <a:p>
            <a:r>
              <a:rPr lang="en-US" altLang="en-US"/>
              <a:t>Dependence on age is usually captured by the </a:t>
            </a:r>
            <a:r>
              <a:rPr lang="en-US" altLang="en-US">
                <a:solidFill>
                  <a:srgbClr val="0237BC"/>
                </a:solidFill>
              </a:rPr>
              <a:t>bathtub</a:t>
            </a:r>
            <a:r>
              <a:rPr lang="en-US" altLang="en-US"/>
              <a:t> </a:t>
            </a:r>
            <a:r>
              <a:rPr lang="en-US" altLang="en-US">
                <a:solidFill>
                  <a:srgbClr val="0237BC"/>
                </a:solidFill>
              </a:rPr>
              <a:t>curve</a:t>
            </a:r>
            <a:r>
              <a:rPr lang="en-US" altLang="en-US"/>
              <a:t>:</a:t>
            </a:r>
          </a:p>
          <a:p>
            <a:endParaRPr lang="en-US" altLang="en-US"/>
          </a:p>
        </p:txBody>
      </p:sp>
      <p:pic>
        <p:nvPicPr>
          <p:cNvPr id="343045" name="Picture 1029">
            <a:extLst>
              <a:ext uri="{FF2B5EF4-FFF2-40B4-BE49-F238E27FC236}">
                <a16:creationId xmlns:a16="http://schemas.microsoft.com/office/drawing/2014/main" id="{64F38069-F782-4746-95E3-995C5FE08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3432176"/>
            <a:ext cx="482600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034931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>
            <a:extLst>
              <a:ext uri="{FF2B5EF4-FFF2-40B4-BE49-F238E27FC236}">
                <a16:creationId xmlns:a16="http://schemas.microsoft.com/office/drawing/2014/main" id="{DC55455A-C534-4556-95A1-CBF018187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7300" y="317500"/>
            <a:ext cx="7162800" cy="901700"/>
          </a:xfrm>
        </p:spPr>
        <p:txBody>
          <a:bodyPr/>
          <a:lstStyle/>
          <a:p>
            <a:r>
              <a:rPr lang="en-US" altLang="en-US"/>
              <a:t>Series System – Modules Have Constant Failure Rates</a:t>
            </a:r>
          </a:p>
        </p:txBody>
      </p:sp>
      <p:sp>
        <p:nvSpPr>
          <p:cNvPr id="361475" name="Rectangle 3">
            <a:extLst>
              <a:ext uri="{FF2B5EF4-FFF2-40B4-BE49-F238E27FC236}">
                <a16:creationId xmlns:a16="http://schemas.microsoft.com/office/drawing/2014/main" id="{8F30995D-0242-4199-9E70-F518497B8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1" y="1384300"/>
            <a:ext cx="7908925" cy="4965700"/>
          </a:xfrm>
        </p:spPr>
        <p:txBody>
          <a:bodyPr/>
          <a:lstStyle/>
          <a:p>
            <a:r>
              <a:rPr lang="en-US" altLang="en-US"/>
              <a:t>Every 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has a constant failure rate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1600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</a:t>
            </a:r>
            <a:r>
              <a:rPr lang="en-US" altLang="en-US" sz="1800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</a:t>
            </a:r>
            <a:r>
              <a:rPr lang="en-US" altLang="en-US"/>
              <a:t>      	                             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</a:rPr>
              <a:t>					                          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</a:rPr>
              <a:t>	                                       		</a:t>
            </a:r>
            <a:endParaRPr lang="en-US" altLang="en-US">
              <a:solidFill>
                <a:srgbClr val="0033CC"/>
              </a:solidFill>
            </a:endParaRPr>
          </a:p>
          <a:p>
            <a:r>
              <a:rPr lang="en-US" altLang="en-US"/>
              <a:t> </a:t>
            </a: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000">
                <a:solidFill>
                  <a:srgbClr val="0033CC"/>
                </a:solidFill>
              </a:rPr>
              <a:t>s</a:t>
            </a:r>
            <a:r>
              <a:rPr lang="en-US" altLang="en-US"/>
              <a:t> </a:t>
            </a:r>
            <a:r>
              <a:rPr lang="en-US" altLang="en-US">
                <a:solidFill>
                  <a:srgbClr val="003399"/>
                </a:solidFill>
              </a:rPr>
              <a:t>=</a:t>
            </a:r>
            <a:r>
              <a:rPr lang="en-US" altLang="en-US" sz="2800">
                <a:solidFill>
                  <a:srgbClr val="003399"/>
                </a:solidFill>
                <a:sym typeface="Symbol" panose="05050102010706020507" pitchFamily="18" charset="2"/>
              </a:rPr>
              <a:t></a:t>
            </a: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1600">
                <a:solidFill>
                  <a:srgbClr val="003399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</a:t>
            </a:r>
            <a:r>
              <a:rPr lang="en-US" altLang="en-US"/>
              <a:t> is the constant failure rate of the series system</a:t>
            </a:r>
          </a:p>
          <a:p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Mean Time To Failure</a:t>
            </a:r>
            <a:r>
              <a:rPr lang="en-US" altLang="en-US"/>
              <a:t> of a series system -       	             					   			</a:t>
            </a:r>
          </a:p>
        </p:txBody>
      </p:sp>
      <p:graphicFrame>
        <p:nvGraphicFramePr>
          <p:cNvPr id="361477" name="Object 5">
            <a:extLst>
              <a:ext uri="{FF2B5EF4-FFF2-40B4-BE49-F238E27FC236}">
                <a16:creationId xmlns:a16="http://schemas.microsoft.com/office/drawing/2014/main" id="{CB050BD9-2971-4709-B8A8-37909CED09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1898650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3" imgW="736560" imgH="266400" progId="Equation.3">
                  <p:embed/>
                </p:oleObj>
              </mc:Choice>
              <mc:Fallback>
                <p:oleObj name="Equation" r:id="rId3" imgW="736560" imgH="266400" progId="Equation.3">
                  <p:embed/>
                  <p:pic>
                    <p:nvPicPr>
                      <p:cNvPr id="361477" name="Object 5">
                        <a:extLst>
                          <a:ext uri="{FF2B5EF4-FFF2-40B4-BE49-F238E27FC236}">
                            <a16:creationId xmlns:a16="http://schemas.microsoft.com/office/drawing/2014/main" id="{CB050BD9-2971-4709-B8A8-37909CED0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1898650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8" name="Object 6">
            <a:extLst>
              <a:ext uri="{FF2B5EF4-FFF2-40B4-BE49-F238E27FC236}">
                <a16:creationId xmlns:a16="http://schemas.microsoft.com/office/drawing/2014/main" id="{7AFD29F2-F235-4FD0-8E8E-A8DC8E538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5938" y="2711450"/>
          <a:ext cx="326231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5" imgW="1244520" imgH="266400" progId="Equation.3">
                  <p:embed/>
                </p:oleObj>
              </mc:Choice>
              <mc:Fallback>
                <p:oleObj name="Equation" r:id="rId5" imgW="1244520" imgH="266400" progId="Equation.3">
                  <p:embed/>
                  <p:pic>
                    <p:nvPicPr>
                      <p:cNvPr id="361478" name="Object 6">
                        <a:extLst>
                          <a:ext uri="{FF2B5EF4-FFF2-40B4-BE49-F238E27FC236}">
                            <a16:creationId xmlns:a16="http://schemas.microsoft.com/office/drawing/2014/main" id="{7AFD29F2-F235-4FD0-8E8E-A8DC8E5381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2711450"/>
                        <a:ext cx="3262312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9" name="Object 7">
            <a:extLst>
              <a:ext uri="{FF2B5EF4-FFF2-40B4-BE49-F238E27FC236}">
                <a16:creationId xmlns:a16="http://schemas.microsoft.com/office/drawing/2014/main" id="{2F770646-DEE7-4487-AE81-EC29EAC096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1950" y="4914900"/>
          <a:ext cx="28384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7" imgW="1206360" imgH="431640" progId="Equation.3">
                  <p:embed/>
                </p:oleObj>
              </mc:Choice>
              <mc:Fallback>
                <p:oleObj name="Equation" r:id="rId7" imgW="1206360" imgH="431640" progId="Equation.3">
                  <p:embed/>
                  <p:pic>
                    <p:nvPicPr>
                      <p:cNvPr id="361479" name="Object 7">
                        <a:extLst>
                          <a:ext uri="{FF2B5EF4-FFF2-40B4-BE49-F238E27FC236}">
                            <a16:creationId xmlns:a16="http://schemas.microsoft.com/office/drawing/2014/main" id="{2F770646-DEE7-4487-AE81-EC29EAC096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4914900"/>
                        <a:ext cx="28384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269448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4EC23AFD-FA43-4995-9498-D430294746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63800" y="266700"/>
            <a:ext cx="7162800" cy="876300"/>
          </a:xfrm>
        </p:spPr>
        <p:txBody>
          <a:bodyPr/>
          <a:lstStyle/>
          <a:p>
            <a:r>
              <a:rPr lang="en-US" altLang="en-US"/>
              <a:t>Reliability of a Parallel System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EE9B784F-13FD-4493-A946-AF515617B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0900" y="1231900"/>
            <a:ext cx="7721600" cy="474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</a:rPr>
              <a:t>A Parallel System</a:t>
            </a:r>
            <a:r>
              <a:rPr lang="en-US" altLang="en-US"/>
              <a:t> - a set of modules connected so that all the modules must fail before the system fails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chemeClr val="hlink"/>
                </a:solidFill>
              </a:rPr>
              <a:t>Reliability</a:t>
            </a:r>
            <a:r>
              <a:rPr lang="en-US" altLang="en-US"/>
              <a:t> of a parallel system -  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/>
              <a:t>     is the reliability of module</a:t>
            </a:r>
            <a:r>
              <a:rPr lang="en-US" altLang="en-US">
                <a:solidFill>
                  <a:srgbClr val="0033CC"/>
                </a:solidFill>
              </a:rPr>
              <a:t> i            	                                                 	                                                            	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/>
          </a:p>
        </p:txBody>
      </p:sp>
      <p:pic>
        <p:nvPicPr>
          <p:cNvPr id="362500" name="Picture 4">
            <a:extLst>
              <a:ext uri="{FF2B5EF4-FFF2-40B4-BE49-F238E27FC236}">
                <a16:creationId xmlns:a16="http://schemas.microsoft.com/office/drawing/2014/main" id="{28DD9978-EE17-45C6-B3E1-334375564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030413"/>
            <a:ext cx="2589212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62501" name="Object 5">
            <a:extLst>
              <a:ext uri="{FF2B5EF4-FFF2-40B4-BE49-F238E27FC236}">
                <a16:creationId xmlns:a16="http://schemas.microsoft.com/office/drawing/2014/main" id="{55EDCF3C-C541-404D-82F2-05B82661EC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8588" y="4425951"/>
          <a:ext cx="36893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4" imgW="1612800" imgH="431640" progId="Equation.3">
                  <p:embed/>
                </p:oleObj>
              </mc:Choice>
              <mc:Fallback>
                <p:oleObj name="Equation" r:id="rId4" imgW="1612800" imgH="431640" progId="Equation.3">
                  <p:embed/>
                  <p:pic>
                    <p:nvPicPr>
                      <p:cNvPr id="362501" name="Object 5">
                        <a:extLst>
                          <a:ext uri="{FF2B5EF4-FFF2-40B4-BE49-F238E27FC236}">
                            <a16:creationId xmlns:a16="http://schemas.microsoft.com/office/drawing/2014/main" id="{55EDCF3C-C541-404D-82F2-05B82661EC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4425951"/>
                        <a:ext cx="36893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2502" name="Object 6">
            <a:extLst>
              <a:ext uri="{FF2B5EF4-FFF2-40B4-BE49-F238E27FC236}">
                <a16:creationId xmlns:a16="http://schemas.microsoft.com/office/drawing/2014/main" id="{41A95BB8-457E-4EF8-A67F-1DD3C31DC9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7951" y="5529263"/>
          <a:ext cx="784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6" imgW="342720" imgH="266400" progId="Equation.3">
                  <p:embed/>
                </p:oleObj>
              </mc:Choice>
              <mc:Fallback>
                <p:oleObj name="Equation" r:id="rId6" imgW="342720" imgH="266400" progId="Equation.3">
                  <p:embed/>
                  <p:pic>
                    <p:nvPicPr>
                      <p:cNvPr id="362502" name="Object 6">
                        <a:extLst>
                          <a:ext uri="{FF2B5EF4-FFF2-40B4-BE49-F238E27FC236}">
                            <a16:creationId xmlns:a16="http://schemas.microsoft.com/office/drawing/2014/main" id="{41A95BB8-457E-4EF8-A67F-1DD3C31DC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1" y="5529263"/>
                        <a:ext cx="7842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2503" name="Object 7">
            <a:extLst>
              <a:ext uri="{FF2B5EF4-FFF2-40B4-BE49-F238E27FC236}">
                <a16:creationId xmlns:a16="http://schemas.microsoft.com/office/drawing/2014/main" id="{627DBFD8-7963-4F85-AEE2-D61A043817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2213" y="3897313"/>
          <a:ext cx="9001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8" imgW="393480" imgH="304560" progId="Equation.3">
                  <p:embed/>
                </p:oleObj>
              </mc:Choice>
              <mc:Fallback>
                <p:oleObj name="Equation" r:id="rId8" imgW="393480" imgH="304560" progId="Equation.3">
                  <p:embed/>
                  <p:pic>
                    <p:nvPicPr>
                      <p:cNvPr id="362503" name="Object 7">
                        <a:extLst>
                          <a:ext uri="{FF2B5EF4-FFF2-40B4-BE49-F238E27FC236}">
                            <a16:creationId xmlns:a16="http://schemas.microsoft.com/office/drawing/2014/main" id="{627DBFD8-7963-4F85-AEE2-D61A04381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3" y="3897313"/>
                        <a:ext cx="900112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242827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>
            <a:extLst>
              <a:ext uri="{FF2B5EF4-FFF2-40B4-BE49-F238E27FC236}">
                <a16:creationId xmlns:a16="http://schemas.microsoft.com/office/drawing/2014/main" id="{565ACDF8-B486-4707-BA02-BE511D8D6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63800" y="0"/>
            <a:ext cx="7162800" cy="1143000"/>
          </a:xfrm>
        </p:spPr>
        <p:txBody>
          <a:bodyPr/>
          <a:lstStyle/>
          <a:p>
            <a:r>
              <a:rPr lang="en-US" altLang="en-US"/>
              <a:t>Parallel System – Modules have Constant Failure Rates</a:t>
            </a:r>
          </a:p>
        </p:txBody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id="{126E09A9-2893-43AF-B529-EF773E822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0900" y="1282700"/>
            <a:ext cx="7772400" cy="4927600"/>
          </a:xfrm>
        </p:spPr>
        <p:txBody>
          <a:bodyPr/>
          <a:lstStyle/>
          <a:p>
            <a:r>
              <a:rPr lang="en-US" altLang="en-US"/>
              <a:t>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has a constant failure rate,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1600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</a:t>
            </a:r>
            <a:endParaRPr lang="en-US" altLang="en-US">
              <a:solidFill>
                <a:srgbClr val="0033CC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endParaRPr lang="en-US" altLang="en-US">
              <a:solidFill>
                <a:srgbClr val="0033CC"/>
              </a:solidFill>
            </a:endParaRPr>
          </a:p>
          <a:p>
            <a:endParaRPr lang="en-US" altLang="en-US">
              <a:solidFill>
                <a:srgbClr val="0033CC"/>
              </a:solidFill>
            </a:endParaRPr>
          </a:p>
          <a:p>
            <a:endParaRPr lang="en-US" altLang="en-US">
              <a:solidFill>
                <a:srgbClr val="0033CC"/>
              </a:solidFill>
            </a:endParaRPr>
          </a:p>
          <a:p>
            <a:r>
              <a:rPr lang="en-US" altLang="en-US">
                <a:solidFill>
                  <a:srgbClr val="0033CC"/>
                </a:solidFill>
              </a:rPr>
              <a:t>Example</a:t>
            </a:r>
            <a:r>
              <a:rPr lang="en-US" altLang="en-US"/>
              <a:t> - a parallel system with two modules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latin typeface="Arial" panose="020B0604020202020204" pitchFamily="34" charset="0"/>
              </a:rPr>
              <a:t>	</a:t>
            </a:r>
          </a:p>
          <a:p>
            <a:r>
              <a:rPr lang="en-US" altLang="en-US">
                <a:solidFill>
                  <a:srgbClr val="0033CC"/>
                </a:solidFill>
              </a:rPr>
              <a:t>MTTF</a:t>
            </a:r>
            <a:r>
              <a:rPr lang="en-US" altLang="en-US"/>
              <a:t> of a parallel system with the same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/>
              <a:t>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0033CC"/>
                </a:solidFill>
                <a:latin typeface="Lucida Sans Unicode" panose="020B0602030504020204" pitchFamily="34" charset="0"/>
              </a:rPr>
              <a:t>	 			 		                  	</a:t>
            </a:r>
          </a:p>
          <a:p>
            <a:endParaRPr lang="en-US" altLang="en-US"/>
          </a:p>
          <a:p>
            <a:endParaRPr lang="en-US" altLang="en-US"/>
          </a:p>
        </p:txBody>
      </p:sp>
      <p:graphicFrame>
        <p:nvGraphicFramePr>
          <p:cNvPr id="364548" name="Object 4">
            <a:extLst>
              <a:ext uri="{FF2B5EF4-FFF2-40B4-BE49-F238E27FC236}">
                <a16:creationId xmlns:a16="http://schemas.microsoft.com/office/drawing/2014/main" id="{875BEE76-73AC-484B-8C55-2C4FAC55AA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0750" y="1733551"/>
          <a:ext cx="360203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3" imgW="1574640" imgH="431640" progId="Equation.3">
                  <p:embed/>
                </p:oleObj>
              </mc:Choice>
              <mc:Fallback>
                <p:oleObj name="Equation" r:id="rId3" imgW="1574640" imgH="431640" progId="Equation.3">
                  <p:embed/>
                  <p:pic>
                    <p:nvPicPr>
                      <p:cNvPr id="364548" name="Object 4">
                        <a:extLst>
                          <a:ext uri="{FF2B5EF4-FFF2-40B4-BE49-F238E27FC236}">
                            <a16:creationId xmlns:a16="http://schemas.microsoft.com/office/drawing/2014/main" id="{875BEE76-73AC-484B-8C55-2C4FAC55AA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1733551"/>
                        <a:ext cx="3602038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4549" name="Object 5">
            <a:extLst>
              <a:ext uri="{FF2B5EF4-FFF2-40B4-BE49-F238E27FC236}">
                <a16:creationId xmlns:a16="http://schemas.microsoft.com/office/drawing/2014/main" id="{E407781C-D6FA-4AB7-976A-4F6C93919C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7300" y="1809750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5" imgW="736560" imgH="266400" progId="Equation.3">
                  <p:embed/>
                </p:oleObj>
              </mc:Choice>
              <mc:Fallback>
                <p:oleObj name="Equation" r:id="rId5" imgW="736560" imgH="266400" progId="Equation.3">
                  <p:embed/>
                  <p:pic>
                    <p:nvPicPr>
                      <p:cNvPr id="364549" name="Object 5">
                        <a:extLst>
                          <a:ext uri="{FF2B5EF4-FFF2-40B4-BE49-F238E27FC236}">
                            <a16:creationId xmlns:a16="http://schemas.microsoft.com/office/drawing/2014/main" id="{E407781C-D6FA-4AB7-976A-4F6C93919C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1809750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4550" name="Object 6">
            <a:extLst>
              <a:ext uri="{FF2B5EF4-FFF2-40B4-BE49-F238E27FC236}">
                <a16:creationId xmlns:a16="http://schemas.microsoft.com/office/drawing/2014/main" id="{10F5E322-3C59-415C-A6BD-A408080370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9450" y="3521075"/>
          <a:ext cx="489108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7" imgW="1866600" imgH="279360" progId="Equation.3">
                  <p:embed/>
                </p:oleObj>
              </mc:Choice>
              <mc:Fallback>
                <p:oleObj name="Equation" r:id="rId7" imgW="1866600" imgH="279360" progId="Equation.3">
                  <p:embed/>
                  <p:pic>
                    <p:nvPicPr>
                      <p:cNvPr id="364550" name="Object 6">
                        <a:extLst>
                          <a:ext uri="{FF2B5EF4-FFF2-40B4-BE49-F238E27FC236}">
                            <a16:creationId xmlns:a16="http://schemas.microsoft.com/office/drawing/2014/main" id="{10F5E322-3C59-415C-A6BD-A408080370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3521075"/>
                        <a:ext cx="489108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4551" name="Object 7">
            <a:extLst>
              <a:ext uri="{FF2B5EF4-FFF2-40B4-BE49-F238E27FC236}">
                <a16:creationId xmlns:a16="http://schemas.microsoft.com/office/drawing/2014/main" id="{63829F46-D135-4B6B-9386-5887B81FFE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4401" y="5045075"/>
          <a:ext cx="262096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9" imgW="1002960" imgH="444240" progId="Equation.3">
                  <p:embed/>
                </p:oleObj>
              </mc:Choice>
              <mc:Fallback>
                <p:oleObj name="Equation" r:id="rId9" imgW="1002960" imgH="444240" progId="Equation.3">
                  <p:embed/>
                  <p:pic>
                    <p:nvPicPr>
                      <p:cNvPr id="364551" name="Object 7">
                        <a:extLst>
                          <a:ext uri="{FF2B5EF4-FFF2-40B4-BE49-F238E27FC236}">
                            <a16:creationId xmlns:a16="http://schemas.microsoft.com/office/drawing/2014/main" id="{63829F46-D135-4B6B-9386-5887B81FFE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1" y="5045075"/>
                        <a:ext cx="2620963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218310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29B552A0-96C0-4484-BB03-74E573276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4500" y="495300"/>
            <a:ext cx="4330700" cy="812800"/>
          </a:xfrm>
        </p:spPr>
        <p:txBody>
          <a:bodyPr/>
          <a:lstStyle/>
          <a:p>
            <a:r>
              <a:rPr lang="en-US" altLang="en-US"/>
              <a:t>Non Series/Parallel Systems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389123" name="Rectangle 3">
            <a:extLst>
              <a:ext uri="{FF2B5EF4-FFF2-40B4-BE49-F238E27FC236}">
                <a16:creationId xmlns:a16="http://schemas.microsoft.com/office/drawing/2014/main" id="{40282475-1C5D-4848-A7A8-863DB55B96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16100" y="1790700"/>
            <a:ext cx="8407400" cy="4362450"/>
          </a:xfrm>
        </p:spPr>
        <p:txBody>
          <a:bodyPr/>
          <a:lstStyle/>
          <a:p>
            <a:endParaRPr lang="en-US" altLang="en-US">
              <a:latin typeface="Courier New" panose="02070309020205020404" pitchFamily="49" charset="0"/>
            </a:endParaRPr>
          </a:p>
          <a:p>
            <a:r>
              <a:rPr lang="en-US" altLang="en-US"/>
              <a:t>Each path represents a configuration allowing the system to operate successfully, e.g., </a:t>
            </a:r>
            <a:r>
              <a:rPr lang="en-US" altLang="en-US">
                <a:solidFill>
                  <a:schemeClr val="hlink"/>
                </a:solidFill>
              </a:rPr>
              <a:t>ADF</a:t>
            </a:r>
            <a:endParaRPr lang="en-US" altLang="en-US"/>
          </a:p>
          <a:p>
            <a:r>
              <a:rPr lang="en-US" altLang="en-US"/>
              <a:t>The reliability can be calculated by expanding about a single 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:</a:t>
            </a:r>
          </a:p>
          <a:p>
            <a:r>
              <a:rPr lang="en-US" altLang="en-US">
                <a:solidFill>
                  <a:schemeClr val="hlink"/>
                </a:solidFill>
              </a:rPr>
              <a:t>R</a:t>
            </a:r>
            <a:r>
              <a:rPr lang="en-US" altLang="en-US" sz="1800">
                <a:solidFill>
                  <a:schemeClr val="hlink"/>
                </a:solidFill>
              </a:rPr>
              <a:t>system</a:t>
            </a:r>
            <a:r>
              <a:rPr lang="en-US" altLang="en-US">
                <a:solidFill>
                  <a:schemeClr val="hlink"/>
                </a:solidFill>
              </a:rPr>
              <a:t>=R</a:t>
            </a:r>
            <a:r>
              <a:rPr lang="en-US" altLang="en-US" sz="2000">
                <a:solidFill>
                  <a:schemeClr val="hlink"/>
                </a:solidFill>
              </a:rPr>
              <a:t>i</a:t>
            </a:r>
            <a:r>
              <a:rPr lang="en-US" altLang="en-US">
                <a:solidFill>
                  <a:schemeClr val="hlink"/>
                </a:solidFill>
              </a:rPr>
              <a:t> Prob{System works | i is fault-free}   	+(1-R</a:t>
            </a:r>
            <a:r>
              <a:rPr lang="en-US" altLang="en-US" sz="1800">
                <a:solidFill>
                  <a:schemeClr val="hlink"/>
                </a:solidFill>
              </a:rPr>
              <a:t>i</a:t>
            </a:r>
            <a:r>
              <a:rPr lang="en-US" altLang="en-US">
                <a:solidFill>
                  <a:schemeClr val="hlink"/>
                </a:solidFill>
              </a:rPr>
              <a:t>) Prob{System works | i is faulty}</a:t>
            </a:r>
          </a:p>
          <a:p>
            <a:r>
              <a:rPr lang="en-US" altLang="en-US"/>
              <a:t>Draw two new diagrams: in </a:t>
            </a:r>
            <a:r>
              <a:rPr lang="en-US" altLang="en-US">
                <a:solidFill>
                  <a:srgbClr val="0033CC"/>
                </a:solidFill>
              </a:rPr>
              <a:t>(a)</a:t>
            </a:r>
            <a:r>
              <a:rPr lang="en-US" altLang="en-US"/>
              <a:t> 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is operational; in </a:t>
            </a:r>
            <a:r>
              <a:rPr lang="en-US" altLang="en-US">
                <a:solidFill>
                  <a:srgbClr val="0033CC"/>
                </a:solidFill>
              </a:rPr>
              <a:t>(b)</a:t>
            </a:r>
            <a:r>
              <a:rPr lang="en-US" altLang="en-US"/>
              <a:t> 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is faulty</a:t>
            </a:r>
          </a:p>
          <a:p>
            <a:r>
              <a:rPr lang="en-US" altLang="en-US"/>
              <a:t>Module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is selected so that the two new diagrams are closer to simple series/parallel structures</a:t>
            </a:r>
          </a:p>
        </p:txBody>
      </p:sp>
      <p:pic>
        <p:nvPicPr>
          <p:cNvPr id="389124" name="Picture 4">
            <a:extLst>
              <a:ext uri="{FF2B5EF4-FFF2-40B4-BE49-F238E27FC236}">
                <a16:creationId xmlns:a16="http://schemas.microsoft.com/office/drawing/2014/main" id="{F95761E6-9CD1-4738-AC15-3C03F33E6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014" y="546101"/>
            <a:ext cx="4979987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133086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5597BC8A-2D7F-4A8D-B80D-E5BC243944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7363" y="369888"/>
            <a:ext cx="4368800" cy="812800"/>
          </a:xfrm>
        </p:spPr>
        <p:txBody>
          <a:bodyPr/>
          <a:lstStyle/>
          <a:p>
            <a:r>
              <a:rPr lang="en-US" altLang="en-US"/>
              <a:t>Expanding about C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2261756C-E1F3-4108-9041-FED66E11A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4700" y="3619500"/>
            <a:ext cx="8407400" cy="2743200"/>
          </a:xfrm>
        </p:spPr>
        <p:txBody>
          <a:bodyPr/>
          <a:lstStyle/>
          <a:p>
            <a:r>
              <a:rPr lang="en-US" altLang="en-US"/>
              <a:t>The process of expanding can be repeated until the resulting diagrams are of the series/parallel type</a:t>
            </a:r>
          </a:p>
          <a:p>
            <a:r>
              <a:rPr lang="en-US" altLang="en-US"/>
              <a:t>Figure </a:t>
            </a:r>
            <a:r>
              <a:rPr lang="en-US" altLang="en-US">
                <a:solidFill>
                  <a:srgbClr val="0033CC"/>
                </a:solidFill>
              </a:rPr>
              <a:t>(a)</a:t>
            </a:r>
            <a:r>
              <a:rPr lang="en-US" altLang="en-US"/>
              <a:t> needs further expansion about </a:t>
            </a:r>
            <a:r>
              <a:rPr lang="en-US" altLang="en-US">
                <a:solidFill>
                  <a:srgbClr val="0033CC"/>
                </a:solidFill>
              </a:rPr>
              <a:t>E</a:t>
            </a:r>
            <a:endParaRPr lang="en-US" altLang="en-US"/>
          </a:p>
          <a:p>
            <a:r>
              <a:rPr lang="en-US" altLang="en-US"/>
              <a:t>Figure </a:t>
            </a:r>
            <a:r>
              <a:rPr lang="en-US" altLang="en-US">
                <a:solidFill>
                  <a:srgbClr val="0033CC"/>
                </a:solidFill>
              </a:rPr>
              <a:t>(a)</a:t>
            </a:r>
            <a:r>
              <a:rPr lang="en-US" altLang="en-US"/>
              <a:t> should not be viewed as a parallel connection of </a:t>
            </a:r>
            <a:r>
              <a:rPr lang="en-US" altLang="en-US">
                <a:solidFill>
                  <a:srgbClr val="0033CC"/>
                </a:solidFill>
              </a:rPr>
              <a:t>A</a:t>
            </a:r>
            <a:r>
              <a:rPr lang="en-US" altLang="en-US"/>
              <a:t> and </a:t>
            </a:r>
            <a:r>
              <a:rPr lang="en-US" altLang="en-US">
                <a:solidFill>
                  <a:srgbClr val="0033CC"/>
                </a:solidFill>
              </a:rPr>
              <a:t>B</a:t>
            </a:r>
            <a:r>
              <a:rPr lang="en-US" altLang="en-US"/>
              <a:t>, connected serially to </a:t>
            </a:r>
            <a:r>
              <a:rPr lang="en-US" altLang="en-US">
                <a:solidFill>
                  <a:srgbClr val="0033CC"/>
                </a:solidFill>
              </a:rPr>
              <a:t>D</a:t>
            </a:r>
            <a:r>
              <a:rPr lang="en-US" altLang="en-US"/>
              <a:t> and </a:t>
            </a:r>
            <a:r>
              <a:rPr lang="en-US" altLang="en-US">
                <a:solidFill>
                  <a:srgbClr val="0033CC"/>
                </a:solidFill>
              </a:rPr>
              <a:t>E</a:t>
            </a:r>
            <a:r>
              <a:rPr lang="en-US" altLang="en-US"/>
              <a:t> in parallel. Such a diagram will have the path </a:t>
            </a:r>
            <a:r>
              <a:rPr lang="en-US" altLang="en-US">
                <a:solidFill>
                  <a:srgbClr val="0033CC"/>
                </a:solidFill>
              </a:rPr>
              <a:t>BCDF</a:t>
            </a:r>
            <a:r>
              <a:rPr lang="en-US" altLang="en-US"/>
              <a:t> which is not a valid path</a:t>
            </a:r>
          </a:p>
        </p:txBody>
      </p:sp>
      <p:pic>
        <p:nvPicPr>
          <p:cNvPr id="390148" name="Picture 4">
            <a:extLst>
              <a:ext uri="{FF2B5EF4-FFF2-40B4-BE49-F238E27FC236}">
                <a16:creationId xmlns:a16="http://schemas.microsoft.com/office/drawing/2014/main" id="{E585A654-D11B-4A81-BF87-51E76759A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38" y="1970089"/>
            <a:ext cx="3370262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0149" name="Picture 5">
            <a:extLst>
              <a:ext uri="{FF2B5EF4-FFF2-40B4-BE49-F238E27FC236}">
                <a16:creationId xmlns:a16="http://schemas.microsoft.com/office/drawing/2014/main" id="{EE51678F-0371-4BF3-837C-E09EF99B8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514" y="1739901"/>
            <a:ext cx="3711575" cy="135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0150" name="Text Box 6">
            <a:extLst>
              <a:ext uri="{FF2B5EF4-FFF2-40B4-BE49-F238E27FC236}">
                <a16:creationId xmlns:a16="http://schemas.microsoft.com/office/drawing/2014/main" id="{3D1B653A-9EAA-48E0-B0E2-670CB41E9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738" y="3146425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  <a:latin typeface="Comic Sans MS" panose="030F0702030302020204" pitchFamily="66" charset="0"/>
              </a:rPr>
              <a:t>(a)</a:t>
            </a:r>
            <a:endParaRPr lang="en-US" altLang="en-US" sz="2400" b="1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90151" name="Text Box 7">
            <a:extLst>
              <a:ext uri="{FF2B5EF4-FFF2-40B4-BE49-F238E27FC236}">
                <a16:creationId xmlns:a16="http://schemas.microsoft.com/office/drawing/2014/main" id="{5D1B260E-742E-418E-BE59-0101F3A57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9" y="3089275"/>
            <a:ext cx="58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  <a:latin typeface="Comic Sans MS" panose="030F0702030302020204" pitchFamily="66" charset="0"/>
              </a:rPr>
              <a:t>(b)</a:t>
            </a:r>
            <a:endParaRPr lang="en-US" altLang="en-US" sz="2400" b="1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90152" name="Picture 8">
            <a:extLst>
              <a:ext uri="{FF2B5EF4-FFF2-40B4-BE49-F238E27FC236}">
                <a16:creationId xmlns:a16="http://schemas.microsoft.com/office/drawing/2014/main" id="{F15C51E6-A2DB-437E-A63D-5573D94DA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064" y="257176"/>
            <a:ext cx="4706937" cy="150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650674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>
            <a:extLst>
              <a:ext uri="{FF2B5EF4-FFF2-40B4-BE49-F238E27FC236}">
                <a16:creationId xmlns:a16="http://schemas.microsoft.com/office/drawing/2014/main" id="{6A9C3442-1D6E-4048-B050-4BF0E2C5E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70200" y="241300"/>
            <a:ext cx="6083300" cy="546100"/>
          </a:xfrm>
        </p:spPr>
        <p:txBody>
          <a:bodyPr/>
          <a:lstStyle/>
          <a:p>
            <a:r>
              <a:rPr lang="en-US" altLang="en-US"/>
              <a:t>Expanding about </a:t>
            </a:r>
            <a:r>
              <a:rPr lang="en-US" altLang="en-US">
                <a:solidFill>
                  <a:srgbClr val="0033CC"/>
                </a:solidFill>
              </a:rPr>
              <a:t>C </a:t>
            </a:r>
            <a:r>
              <a:rPr lang="en-US" altLang="en-US"/>
              <a:t>and</a:t>
            </a:r>
            <a:r>
              <a:rPr lang="en-US" altLang="en-US">
                <a:solidFill>
                  <a:srgbClr val="0033CC"/>
                </a:solidFill>
              </a:rPr>
              <a:t> E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60A793CA-F98A-4042-B19E-82414DC5A0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3550" y="2155825"/>
            <a:ext cx="87249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 Prob {System works | C is operational}    		+(1-R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) 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 [1-(1-R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)]</a:t>
            </a:r>
          </a:p>
          <a:p>
            <a:pPr>
              <a:lnSpc>
                <a:spcPct val="80000"/>
              </a:lnSpc>
            </a:pPr>
            <a:r>
              <a:rPr lang="en-US" altLang="en-US"/>
              <a:t>Expanding about </a:t>
            </a:r>
            <a:r>
              <a:rPr lang="en-US" altLang="en-US">
                <a:solidFill>
                  <a:srgbClr val="0033CC"/>
                </a:solidFill>
              </a:rPr>
              <a:t>E</a:t>
            </a:r>
            <a:r>
              <a:rPr lang="en-US" altLang="en-US"/>
              <a:t> yields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Prob {System works | C is operational}=                            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 [1-(1-R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)] +(1-R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)R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/>
              <a:t>Substituting results in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 [R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(R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+R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)+(1-R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) R</a:t>
            </a:r>
            <a:r>
              <a:rPr lang="en-US" altLang="en-US" sz="1800">
                <a:solidFill>
                  <a:srgbClr val="0033CC"/>
                </a:solidFill>
              </a:rPr>
              <a:t>A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D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]  +(1-R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) [R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(R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+R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 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)]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/>
              <a:t>Example: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  <a:buFont typeface="Symbol" panose="05050102010706020507" pitchFamily="18" charset="2"/>
              <a:buNone/>
            </a:pPr>
            <a:r>
              <a:rPr lang="en-US" altLang="en-US"/>
              <a:t>   	</a:t>
            </a:r>
            <a:r>
              <a:rPr lang="en-US" altLang="en-US">
                <a:solidFill>
                  <a:schemeClr val="hlink"/>
                </a:solidFill>
              </a:rPr>
              <a:t>R</a:t>
            </a:r>
            <a:r>
              <a:rPr lang="en-US" altLang="en-US" sz="1800">
                <a:solidFill>
                  <a:schemeClr val="hlink"/>
                </a:solidFill>
              </a:rPr>
              <a:t>system</a:t>
            </a:r>
            <a:r>
              <a:rPr lang="en-US" altLang="en-US">
                <a:solidFill>
                  <a:schemeClr val="hlink"/>
                </a:solidFill>
              </a:rPr>
              <a:t>=R  (R -3R +R+2)</a:t>
            </a:r>
            <a:endParaRPr lang="en-US" altLang="en-US"/>
          </a:p>
        </p:txBody>
      </p:sp>
      <p:pic>
        <p:nvPicPr>
          <p:cNvPr id="391172" name="Picture 4">
            <a:extLst>
              <a:ext uri="{FF2B5EF4-FFF2-40B4-BE49-F238E27FC236}">
                <a16:creationId xmlns:a16="http://schemas.microsoft.com/office/drawing/2014/main" id="{A35799DF-91B9-4CFE-AF1B-DC7768287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960439"/>
            <a:ext cx="3541712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1173" name="Picture 5">
            <a:extLst>
              <a:ext uri="{FF2B5EF4-FFF2-40B4-BE49-F238E27FC236}">
                <a16:creationId xmlns:a16="http://schemas.microsoft.com/office/drawing/2014/main" id="{38FBF6E2-89CA-401F-B7D9-D92398BDC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66764"/>
            <a:ext cx="3708400" cy="134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91179" name="Group 11">
            <a:extLst>
              <a:ext uri="{FF2B5EF4-FFF2-40B4-BE49-F238E27FC236}">
                <a16:creationId xmlns:a16="http://schemas.microsoft.com/office/drawing/2014/main" id="{443FE76E-43EF-4D08-9313-B46F479648E1}"/>
              </a:ext>
            </a:extLst>
          </p:cNvPr>
          <p:cNvGrpSpPr>
            <a:grpSpLocks/>
          </p:cNvGrpSpPr>
          <p:nvPr/>
        </p:nvGrpSpPr>
        <p:grpSpPr bwMode="auto">
          <a:xfrm>
            <a:off x="3984625" y="5673726"/>
            <a:ext cx="1619250" cy="385763"/>
            <a:chOff x="1590" y="3574"/>
            <a:chExt cx="1020" cy="243"/>
          </a:xfrm>
        </p:grpSpPr>
        <p:sp>
          <p:nvSpPr>
            <p:cNvPr id="391174" name="Text Box 6">
              <a:extLst>
                <a:ext uri="{FF2B5EF4-FFF2-40B4-BE49-F238E27FC236}">
                  <a16:creationId xmlns:a16="http://schemas.microsoft.com/office/drawing/2014/main" id="{EA7DF150-020B-404B-9F5A-63F7E5649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6" y="358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FC0128"/>
                  </a:solidFill>
                  <a:latin typeface="Comic Sans MS" panose="030F0702030302020204" pitchFamily="66" charset="0"/>
                </a:rPr>
                <a:t>2</a:t>
              </a:r>
              <a:endParaRPr lang="en-US" altLang="en-US" sz="2400" b="1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91175" name="Text Box 7">
              <a:extLst>
                <a:ext uri="{FF2B5EF4-FFF2-40B4-BE49-F238E27FC236}">
                  <a16:creationId xmlns:a16="http://schemas.microsoft.com/office/drawing/2014/main" id="{5980D15C-AA3F-4952-89AA-C269E1C05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586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FC0128"/>
                  </a:solidFill>
                  <a:latin typeface="Comic Sans MS" panose="030F0702030302020204" pitchFamily="66" charset="0"/>
                </a:rPr>
                <a:t>3</a:t>
              </a:r>
              <a:endParaRPr lang="en-US" altLang="en-US" sz="2400" b="1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91176" name="Text Box 8">
              <a:extLst>
                <a:ext uri="{FF2B5EF4-FFF2-40B4-BE49-F238E27FC236}">
                  <a16:creationId xmlns:a16="http://schemas.microsoft.com/office/drawing/2014/main" id="{78042473-0A01-4BF5-81B6-DD37EB7726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0" y="3574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FC0128"/>
                  </a:solidFill>
                  <a:latin typeface="Comic Sans MS" panose="030F0702030302020204" pitchFamily="66" charset="0"/>
                </a:rPr>
                <a:t>3</a:t>
              </a:r>
              <a:endParaRPr lang="en-US" altLang="en-US" sz="2400" b="1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91177" name="Text Box 9">
            <a:extLst>
              <a:ext uri="{FF2B5EF4-FFF2-40B4-BE49-F238E27FC236}">
                <a16:creationId xmlns:a16="http://schemas.microsoft.com/office/drawing/2014/main" id="{80F64D44-C473-403B-A900-CE10E0E09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776" y="1587500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  <a:latin typeface="Comic Sans MS" panose="030F0702030302020204" pitchFamily="66" charset="0"/>
              </a:rPr>
              <a:t>(a)</a:t>
            </a:r>
            <a:endParaRPr lang="en-US" altLang="en-US" sz="2400" b="1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91178" name="Text Box 10">
            <a:extLst>
              <a:ext uri="{FF2B5EF4-FFF2-40B4-BE49-F238E27FC236}">
                <a16:creationId xmlns:a16="http://schemas.microsoft.com/office/drawing/2014/main" id="{25375AB7-6AA4-46A8-9C80-48990347E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6" y="1543050"/>
            <a:ext cx="58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  <a:latin typeface="Comic Sans MS" panose="030F0702030302020204" pitchFamily="66" charset="0"/>
              </a:rPr>
              <a:t>(b)</a:t>
            </a:r>
            <a:endParaRPr lang="en-US" altLang="en-US" sz="2400" b="1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4674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B4DA0B01-3C9A-481F-8916-A56FC93CE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8875" y="295275"/>
            <a:ext cx="7162800" cy="647700"/>
          </a:xfrm>
        </p:spPr>
        <p:txBody>
          <a:bodyPr/>
          <a:lstStyle/>
          <a:p>
            <a:r>
              <a:rPr lang="en-US" altLang="en-US"/>
              <a:t>Upper Bound on Reliability</a:t>
            </a:r>
          </a:p>
        </p:txBody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08E229D8-32A7-4DFE-8D85-166FD10B1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7050" y="1025525"/>
            <a:ext cx="8453438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If structure is too complicated  - derive upper and lower bounds on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/>
              <a:t>An upper bound -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033CC"/>
                </a:solidFill>
              </a:rPr>
              <a:t> 1 -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</a:t>
            </a:r>
            <a:r>
              <a:rPr lang="en-US" altLang="en-US">
                <a:solidFill>
                  <a:srgbClr val="0033CC"/>
                </a:solidFill>
              </a:rPr>
              <a:t> (1-R</a:t>
            </a:r>
            <a:r>
              <a:rPr lang="en-US" altLang="en-US" sz="2000">
                <a:solidFill>
                  <a:srgbClr val="0033CC"/>
                </a:solidFill>
              </a:rPr>
              <a:t>path</a:t>
            </a:r>
            <a:r>
              <a:rPr lang="en-US" altLang="en-US">
                <a:solidFill>
                  <a:srgbClr val="0033CC"/>
                </a:solidFill>
              </a:rPr>
              <a:t>_</a:t>
            </a:r>
            <a:r>
              <a:rPr lang="en-US" altLang="en-US" sz="20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)</a:t>
            </a:r>
            <a:endParaRPr lang="en-US" altLang="en-US"/>
          </a:p>
          <a:p>
            <a:pPr marL="628650" lvl="1"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path_i</a:t>
            </a:r>
            <a:r>
              <a:rPr lang="en-US" altLang="en-US"/>
              <a:t> - reliability of modules in series along path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</a:p>
          <a:p>
            <a:pPr marL="628650" lvl="1">
              <a:lnSpc>
                <a:spcPct val="80000"/>
              </a:lnSpc>
            </a:pPr>
            <a:r>
              <a:rPr lang="en-US" altLang="en-US"/>
              <a:t>Assuming all paths are in parallel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Example </a:t>
            </a:r>
            <a:r>
              <a:rPr lang="en-US" altLang="en-US"/>
              <a:t>- the paths are </a:t>
            </a:r>
            <a:r>
              <a:rPr lang="en-US" altLang="en-US">
                <a:solidFill>
                  <a:srgbClr val="0033CC"/>
                </a:solidFill>
              </a:rPr>
              <a:t>ADF, BEF</a:t>
            </a:r>
            <a:r>
              <a:rPr lang="en-US" altLang="en-US"/>
              <a:t> and </a:t>
            </a:r>
            <a:r>
              <a:rPr lang="en-US" altLang="en-US">
                <a:solidFill>
                  <a:srgbClr val="0033CC"/>
                </a:solidFill>
              </a:rPr>
              <a:t>ACEF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033CC"/>
                </a:solidFill>
              </a:rPr>
              <a:t> 1 -(1-R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en-US"/>
              <a:t>If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/>
              <a:t> then </a:t>
            </a:r>
          </a:p>
          <a:p>
            <a:pPr>
              <a:lnSpc>
                <a:spcPct val="80000"/>
              </a:lnSpc>
              <a:buFont typeface="Symbol" panose="05050102010706020507" pitchFamily="18" charset="2"/>
              <a:buNone/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Upper bound can be used to                               derive the exact expression:                            perform multiplication and replace every occurrence of       by</a:t>
            </a:r>
          </a:p>
        </p:txBody>
      </p:sp>
      <p:pic>
        <p:nvPicPr>
          <p:cNvPr id="392201" name="Picture 9">
            <a:extLst>
              <a:ext uri="{FF2B5EF4-FFF2-40B4-BE49-F238E27FC236}">
                <a16:creationId xmlns:a16="http://schemas.microsoft.com/office/drawing/2014/main" id="{FA368D82-9D6B-4EAF-B6A4-58F5B84FD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51" y="3714750"/>
            <a:ext cx="3814763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92203" name="Object 11">
            <a:extLst>
              <a:ext uri="{FF2B5EF4-FFF2-40B4-BE49-F238E27FC236}">
                <a16:creationId xmlns:a16="http://schemas.microsoft.com/office/drawing/2014/main" id="{1604857F-EDBC-4CC2-A27C-657A9AAFA4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6139" y="4144964"/>
          <a:ext cx="46688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4" imgW="2222280" imgH="266400" progId="Equation.3">
                  <p:embed/>
                </p:oleObj>
              </mc:Choice>
              <mc:Fallback>
                <p:oleObj name="Equation" r:id="rId4" imgW="2222280" imgH="266400" progId="Equation.3">
                  <p:embed/>
                  <p:pic>
                    <p:nvPicPr>
                      <p:cNvPr id="392203" name="Object 11">
                        <a:extLst>
                          <a:ext uri="{FF2B5EF4-FFF2-40B4-BE49-F238E27FC236}">
                            <a16:creationId xmlns:a16="http://schemas.microsoft.com/office/drawing/2014/main" id="{1604857F-EDBC-4CC2-A27C-657A9AAFA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139" y="4144964"/>
                        <a:ext cx="4668837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2204" name="Object 12">
            <a:extLst>
              <a:ext uri="{FF2B5EF4-FFF2-40B4-BE49-F238E27FC236}">
                <a16:creationId xmlns:a16="http://schemas.microsoft.com/office/drawing/2014/main" id="{80765543-FE8F-4DE3-975D-7B26E02509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051" y="5645151"/>
          <a:ext cx="4667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6" imgW="215640" imgH="253800" progId="Equation.3">
                  <p:embed/>
                </p:oleObj>
              </mc:Choice>
              <mc:Fallback>
                <p:oleObj name="Equation" r:id="rId6" imgW="215640" imgH="253800" progId="Equation.3">
                  <p:embed/>
                  <p:pic>
                    <p:nvPicPr>
                      <p:cNvPr id="392204" name="Object 12">
                        <a:extLst>
                          <a:ext uri="{FF2B5EF4-FFF2-40B4-BE49-F238E27FC236}">
                            <a16:creationId xmlns:a16="http://schemas.microsoft.com/office/drawing/2014/main" id="{80765543-FE8F-4DE3-975D-7B26E0250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1" y="5645151"/>
                        <a:ext cx="4667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2205" name="Object 13">
            <a:extLst>
              <a:ext uri="{FF2B5EF4-FFF2-40B4-BE49-F238E27FC236}">
                <a16:creationId xmlns:a16="http://schemas.microsoft.com/office/drawing/2014/main" id="{98481037-69D1-498A-8A49-47D22E267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8288" y="5691189"/>
          <a:ext cx="4381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8" imgW="203040" imgH="241200" progId="Equation.3">
                  <p:embed/>
                </p:oleObj>
              </mc:Choice>
              <mc:Fallback>
                <p:oleObj name="Equation" r:id="rId8" imgW="203040" imgH="241200" progId="Equation.3">
                  <p:embed/>
                  <p:pic>
                    <p:nvPicPr>
                      <p:cNvPr id="392205" name="Object 13">
                        <a:extLst>
                          <a:ext uri="{FF2B5EF4-FFF2-40B4-BE49-F238E27FC236}">
                            <a16:creationId xmlns:a16="http://schemas.microsoft.com/office/drawing/2014/main" id="{98481037-69D1-498A-8A49-47D22E2675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5691189"/>
                        <a:ext cx="4381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350291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225" name="Picture 9">
            <a:extLst>
              <a:ext uri="{FF2B5EF4-FFF2-40B4-BE49-F238E27FC236}">
                <a16:creationId xmlns:a16="http://schemas.microsoft.com/office/drawing/2014/main" id="{84C9D8E8-BE67-408A-9B55-B55885A36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88" y="3111501"/>
            <a:ext cx="4418012" cy="148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3218" name="Rectangle 2">
            <a:extLst>
              <a:ext uri="{FF2B5EF4-FFF2-40B4-BE49-F238E27FC236}">
                <a16:creationId xmlns:a16="http://schemas.microsoft.com/office/drawing/2014/main" id="{6F8293F8-5855-4EC7-8E47-92C6597A3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266700"/>
            <a:ext cx="7162800" cy="482600"/>
          </a:xfrm>
        </p:spPr>
        <p:txBody>
          <a:bodyPr/>
          <a:lstStyle/>
          <a:p>
            <a:r>
              <a:rPr lang="en-US" altLang="en-US"/>
              <a:t>Lower Bound on Reliability</a:t>
            </a:r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4DA9FCDD-CA6C-42D8-AA13-324BBE5CC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54200" y="927100"/>
            <a:ext cx="8559800" cy="5200650"/>
          </a:xfrm>
        </p:spPr>
        <p:txBody>
          <a:bodyPr/>
          <a:lstStyle/>
          <a:p>
            <a:r>
              <a:rPr lang="en-US" altLang="en-US"/>
              <a:t>A lower bound is calculated based on minimal cut sets of the system diagram </a:t>
            </a:r>
          </a:p>
          <a:p>
            <a:r>
              <a:rPr lang="en-US" altLang="en-US"/>
              <a:t>A minimal cut set: a minimal list of modules such that the removal (due to a fault) of all modules will cause a working system to fail</a:t>
            </a:r>
          </a:p>
          <a:p>
            <a:r>
              <a:rPr lang="en-US" altLang="en-US"/>
              <a:t>Minimal cut sets: </a:t>
            </a:r>
            <a:r>
              <a:rPr lang="en-US" altLang="en-US">
                <a:solidFill>
                  <a:srgbClr val="0033CC"/>
                </a:solidFill>
              </a:rPr>
              <a:t>F, AB, AE, DE                   </a:t>
            </a:r>
            <a:r>
              <a:rPr lang="en-US" altLang="en-US"/>
              <a:t>   and </a:t>
            </a:r>
            <a:r>
              <a:rPr lang="en-US" altLang="en-US">
                <a:solidFill>
                  <a:srgbClr val="0033CC"/>
                </a:solidFill>
              </a:rPr>
              <a:t>BCD</a:t>
            </a:r>
            <a:endParaRPr lang="en-US" altLang="en-US"/>
          </a:p>
          <a:p>
            <a:r>
              <a:rPr lang="en-US" altLang="en-US"/>
              <a:t>The lower bound is</a:t>
            </a:r>
          </a:p>
          <a:p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</a:t>
            </a:r>
            <a:r>
              <a:rPr lang="en-US" altLang="en-US">
                <a:solidFill>
                  <a:srgbClr val="0033CC"/>
                </a:solidFill>
              </a:rPr>
              <a:t> (1-Q</a:t>
            </a:r>
            <a:r>
              <a:rPr lang="en-US" altLang="en-US" sz="2000">
                <a:solidFill>
                  <a:srgbClr val="0033CC"/>
                </a:solidFill>
              </a:rPr>
              <a:t>cut</a:t>
            </a:r>
            <a:r>
              <a:rPr lang="en-US" altLang="en-US">
                <a:solidFill>
                  <a:srgbClr val="0033CC"/>
                </a:solidFill>
              </a:rPr>
              <a:t>_</a:t>
            </a:r>
            <a:r>
              <a:rPr lang="en-US" altLang="en-US" sz="20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)</a:t>
            </a:r>
            <a:r>
              <a:rPr lang="en-US" altLang="en-US"/>
              <a:t> </a:t>
            </a:r>
          </a:p>
          <a:p>
            <a:pPr marL="628650" lvl="1"/>
            <a:r>
              <a:rPr lang="en-US" altLang="en-US">
                <a:solidFill>
                  <a:srgbClr val="0033CC"/>
                </a:solidFill>
              </a:rPr>
              <a:t>Q</a:t>
            </a:r>
            <a:r>
              <a:rPr lang="en-US" altLang="en-US" sz="1800">
                <a:solidFill>
                  <a:srgbClr val="0033CC"/>
                </a:solidFill>
              </a:rPr>
              <a:t>cut_i</a:t>
            </a:r>
            <a:r>
              <a:rPr lang="en-US" altLang="en-US"/>
              <a:t> - probability that the minimal                          cut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is faulty (i.e., all its modules are faulty)</a:t>
            </a:r>
          </a:p>
          <a:p>
            <a:r>
              <a:rPr lang="en-US" altLang="en-US">
                <a:solidFill>
                  <a:schemeClr val="hlink"/>
                </a:solidFill>
              </a:rPr>
              <a:t>Example</a:t>
            </a:r>
            <a:r>
              <a:rPr lang="en-US" altLang="en-US"/>
              <a:t> -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</a:p>
          <a:p>
            <a:endParaRPr lang="en-US" altLang="en-US"/>
          </a:p>
          <a:p>
            <a:endParaRPr lang="en-US" altLang="en-US"/>
          </a:p>
        </p:txBody>
      </p:sp>
      <p:graphicFrame>
        <p:nvGraphicFramePr>
          <p:cNvPr id="393226" name="Object 10">
            <a:extLst>
              <a:ext uri="{FF2B5EF4-FFF2-40B4-BE49-F238E27FC236}">
                <a16:creationId xmlns:a16="http://schemas.microsoft.com/office/drawing/2014/main" id="{C3AF8BF1-5FA0-4139-ACCE-B1E8032E74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3775" y="5680075"/>
          <a:ext cx="65738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4" imgW="3035160" imgH="266400" progId="Equation.3">
                  <p:embed/>
                </p:oleObj>
              </mc:Choice>
              <mc:Fallback>
                <p:oleObj name="Equation" r:id="rId4" imgW="3035160" imgH="266400" progId="Equation.3">
                  <p:embed/>
                  <p:pic>
                    <p:nvPicPr>
                      <p:cNvPr id="393226" name="Object 10">
                        <a:extLst>
                          <a:ext uri="{FF2B5EF4-FFF2-40B4-BE49-F238E27FC236}">
                            <a16:creationId xmlns:a16="http://schemas.microsoft.com/office/drawing/2014/main" id="{C3AF8BF1-5FA0-4139-ACCE-B1E8032E74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5680075"/>
                        <a:ext cx="65738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029281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B4DA0B01-3C9A-481F-8916-A56FC93CE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8875" y="295275"/>
            <a:ext cx="7162800" cy="647700"/>
          </a:xfrm>
        </p:spPr>
        <p:txBody>
          <a:bodyPr/>
          <a:lstStyle/>
          <a:p>
            <a:r>
              <a:rPr lang="en-US" altLang="en-US"/>
              <a:t>Upper Bound on Reliability</a:t>
            </a:r>
          </a:p>
        </p:txBody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08E229D8-32A7-4DFE-8D85-166FD10B1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7050" y="1025525"/>
            <a:ext cx="8453438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If structure is too complicated  - derive upper and lower bounds on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/>
              <a:t>An upper bound -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033CC"/>
                </a:solidFill>
              </a:rPr>
              <a:t> 1 -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</a:t>
            </a:r>
            <a:r>
              <a:rPr lang="en-US" altLang="en-US">
                <a:solidFill>
                  <a:srgbClr val="0033CC"/>
                </a:solidFill>
              </a:rPr>
              <a:t> (1-R</a:t>
            </a:r>
            <a:r>
              <a:rPr lang="en-US" altLang="en-US" sz="2000">
                <a:solidFill>
                  <a:srgbClr val="0033CC"/>
                </a:solidFill>
              </a:rPr>
              <a:t>path</a:t>
            </a:r>
            <a:r>
              <a:rPr lang="en-US" altLang="en-US">
                <a:solidFill>
                  <a:srgbClr val="0033CC"/>
                </a:solidFill>
              </a:rPr>
              <a:t>_</a:t>
            </a:r>
            <a:r>
              <a:rPr lang="en-US" altLang="en-US" sz="20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)</a:t>
            </a:r>
            <a:endParaRPr lang="en-US" altLang="en-US"/>
          </a:p>
          <a:p>
            <a:pPr marL="628650" lvl="1"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path_i</a:t>
            </a:r>
            <a:r>
              <a:rPr lang="en-US" altLang="en-US"/>
              <a:t> - reliability of modules in series along path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</a:p>
          <a:p>
            <a:pPr marL="628650" lvl="1">
              <a:lnSpc>
                <a:spcPct val="80000"/>
              </a:lnSpc>
            </a:pPr>
            <a:r>
              <a:rPr lang="en-US" altLang="en-US"/>
              <a:t>Assuming all paths are in parallel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Example </a:t>
            </a:r>
            <a:r>
              <a:rPr lang="en-US" altLang="en-US"/>
              <a:t>- the paths are </a:t>
            </a:r>
            <a:r>
              <a:rPr lang="en-US" altLang="en-US">
                <a:solidFill>
                  <a:srgbClr val="0033CC"/>
                </a:solidFill>
              </a:rPr>
              <a:t>ADF, BEF</a:t>
            </a:r>
            <a:r>
              <a:rPr lang="en-US" altLang="en-US"/>
              <a:t> and </a:t>
            </a:r>
            <a:r>
              <a:rPr lang="en-US" altLang="en-US">
                <a:solidFill>
                  <a:srgbClr val="0033CC"/>
                </a:solidFill>
              </a:rPr>
              <a:t>ACEF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033CC"/>
                </a:solidFill>
              </a:rPr>
              <a:t> 1 -(1-R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)(1-R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 sz="2000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en-US"/>
              <a:t>If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/>
              <a:t> then </a:t>
            </a:r>
          </a:p>
          <a:p>
            <a:pPr>
              <a:lnSpc>
                <a:spcPct val="80000"/>
              </a:lnSpc>
              <a:buFont typeface="Symbol" panose="05050102010706020507" pitchFamily="18" charset="2"/>
              <a:buNone/>
            </a:pPr>
            <a:endParaRPr lang="en-US" altLang="en-US"/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Upper bound can be used to                               derive the exact expression:                            perform multiplication and replace every occurrence of       by</a:t>
            </a:r>
          </a:p>
        </p:txBody>
      </p:sp>
      <p:pic>
        <p:nvPicPr>
          <p:cNvPr id="392201" name="Picture 9">
            <a:extLst>
              <a:ext uri="{FF2B5EF4-FFF2-40B4-BE49-F238E27FC236}">
                <a16:creationId xmlns:a16="http://schemas.microsoft.com/office/drawing/2014/main" id="{FA368D82-9D6B-4EAF-B6A4-58F5B84FD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51" y="3714750"/>
            <a:ext cx="3814763" cy="149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92203" name="Object 11">
            <a:extLst>
              <a:ext uri="{FF2B5EF4-FFF2-40B4-BE49-F238E27FC236}">
                <a16:creationId xmlns:a16="http://schemas.microsoft.com/office/drawing/2014/main" id="{1604857F-EDBC-4CC2-A27C-657A9AAFA4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6139" y="4144964"/>
          <a:ext cx="46688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4" imgW="2222280" imgH="266400" progId="Equation.3">
                  <p:embed/>
                </p:oleObj>
              </mc:Choice>
              <mc:Fallback>
                <p:oleObj name="Equation" r:id="rId4" imgW="2222280" imgH="266400" progId="Equation.3">
                  <p:embed/>
                  <p:pic>
                    <p:nvPicPr>
                      <p:cNvPr id="392203" name="Object 11">
                        <a:extLst>
                          <a:ext uri="{FF2B5EF4-FFF2-40B4-BE49-F238E27FC236}">
                            <a16:creationId xmlns:a16="http://schemas.microsoft.com/office/drawing/2014/main" id="{1604857F-EDBC-4CC2-A27C-657A9AAFA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139" y="4144964"/>
                        <a:ext cx="4668837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2204" name="Object 12">
            <a:extLst>
              <a:ext uri="{FF2B5EF4-FFF2-40B4-BE49-F238E27FC236}">
                <a16:creationId xmlns:a16="http://schemas.microsoft.com/office/drawing/2014/main" id="{80765543-FE8F-4DE3-975D-7B26E02509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051" y="5645151"/>
          <a:ext cx="4667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6" imgW="215640" imgH="253800" progId="Equation.3">
                  <p:embed/>
                </p:oleObj>
              </mc:Choice>
              <mc:Fallback>
                <p:oleObj name="Equation" r:id="rId6" imgW="215640" imgH="253800" progId="Equation.3">
                  <p:embed/>
                  <p:pic>
                    <p:nvPicPr>
                      <p:cNvPr id="392204" name="Object 12">
                        <a:extLst>
                          <a:ext uri="{FF2B5EF4-FFF2-40B4-BE49-F238E27FC236}">
                            <a16:creationId xmlns:a16="http://schemas.microsoft.com/office/drawing/2014/main" id="{80765543-FE8F-4DE3-975D-7B26E0250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1" y="5645151"/>
                        <a:ext cx="4667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2205" name="Object 13">
            <a:extLst>
              <a:ext uri="{FF2B5EF4-FFF2-40B4-BE49-F238E27FC236}">
                <a16:creationId xmlns:a16="http://schemas.microsoft.com/office/drawing/2014/main" id="{98481037-69D1-498A-8A49-47D22E267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8288" y="5691189"/>
          <a:ext cx="4381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8" imgW="203040" imgH="241200" progId="Equation.3">
                  <p:embed/>
                </p:oleObj>
              </mc:Choice>
              <mc:Fallback>
                <p:oleObj name="Equation" r:id="rId8" imgW="203040" imgH="241200" progId="Equation.3">
                  <p:embed/>
                  <p:pic>
                    <p:nvPicPr>
                      <p:cNvPr id="392205" name="Object 13">
                        <a:extLst>
                          <a:ext uri="{FF2B5EF4-FFF2-40B4-BE49-F238E27FC236}">
                            <a16:creationId xmlns:a16="http://schemas.microsoft.com/office/drawing/2014/main" id="{98481037-69D1-498A-8A49-47D22E2675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5691189"/>
                        <a:ext cx="4381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935080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225" name="Picture 9">
            <a:extLst>
              <a:ext uri="{FF2B5EF4-FFF2-40B4-BE49-F238E27FC236}">
                <a16:creationId xmlns:a16="http://schemas.microsoft.com/office/drawing/2014/main" id="{84C9D8E8-BE67-408A-9B55-B55885A36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88" y="3111501"/>
            <a:ext cx="4418012" cy="148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3218" name="Rectangle 2">
            <a:extLst>
              <a:ext uri="{FF2B5EF4-FFF2-40B4-BE49-F238E27FC236}">
                <a16:creationId xmlns:a16="http://schemas.microsoft.com/office/drawing/2014/main" id="{6F8293F8-5855-4EC7-8E47-92C6597A3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266700"/>
            <a:ext cx="7162800" cy="482600"/>
          </a:xfrm>
        </p:spPr>
        <p:txBody>
          <a:bodyPr/>
          <a:lstStyle/>
          <a:p>
            <a:r>
              <a:rPr lang="en-US" altLang="en-US"/>
              <a:t>Lower Bound on Reliability</a:t>
            </a:r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4DA9FCDD-CA6C-42D8-AA13-324BBE5CC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54200" y="927100"/>
            <a:ext cx="8559800" cy="5200650"/>
          </a:xfrm>
        </p:spPr>
        <p:txBody>
          <a:bodyPr/>
          <a:lstStyle/>
          <a:p>
            <a:r>
              <a:rPr lang="en-US" altLang="en-US"/>
              <a:t>A lower bound is calculated based on minimal cut sets of the system diagram </a:t>
            </a:r>
          </a:p>
          <a:p>
            <a:r>
              <a:rPr lang="en-US" altLang="en-US"/>
              <a:t>A minimal cut set: a minimal list of modules such that the removal (due to a fault) of all modules will cause a working system to fail</a:t>
            </a:r>
          </a:p>
          <a:p>
            <a:r>
              <a:rPr lang="en-US" altLang="en-US"/>
              <a:t>Minimal cut sets: </a:t>
            </a:r>
            <a:r>
              <a:rPr lang="en-US" altLang="en-US">
                <a:solidFill>
                  <a:srgbClr val="0033CC"/>
                </a:solidFill>
              </a:rPr>
              <a:t>F, AB, AE, DE                   </a:t>
            </a:r>
            <a:r>
              <a:rPr lang="en-US" altLang="en-US"/>
              <a:t>   and </a:t>
            </a:r>
            <a:r>
              <a:rPr lang="en-US" altLang="en-US">
                <a:solidFill>
                  <a:srgbClr val="0033CC"/>
                </a:solidFill>
              </a:rPr>
              <a:t>BCD</a:t>
            </a:r>
            <a:endParaRPr lang="en-US" altLang="en-US"/>
          </a:p>
          <a:p>
            <a:r>
              <a:rPr lang="en-US" altLang="en-US"/>
              <a:t>The lower bound is</a:t>
            </a:r>
          </a:p>
          <a:p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2000">
                <a:solidFill>
                  <a:srgbClr val="0033CC"/>
                </a:solidFill>
              </a:rPr>
              <a:t>system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</a:t>
            </a:r>
            <a:r>
              <a:rPr lang="en-US" altLang="en-US">
                <a:solidFill>
                  <a:srgbClr val="0033CC"/>
                </a:solidFill>
              </a:rPr>
              <a:t> (1-Q</a:t>
            </a:r>
            <a:r>
              <a:rPr lang="en-US" altLang="en-US" sz="2000">
                <a:solidFill>
                  <a:srgbClr val="0033CC"/>
                </a:solidFill>
              </a:rPr>
              <a:t>cut</a:t>
            </a:r>
            <a:r>
              <a:rPr lang="en-US" altLang="en-US">
                <a:solidFill>
                  <a:srgbClr val="0033CC"/>
                </a:solidFill>
              </a:rPr>
              <a:t>_</a:t>
            </a:r>
            <a:r>
              <a:rPr lang="en-US" altLang="en-US" sz="20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)</a:t>
            </a:r>
            <a:r>
              <a:rPr lang="en-US" altLang="en-US"/>
              <a:t> </a:t>
            </a:r>
          </a:p>
          <a:p>
            <a:pPr marL="628650" lvl="1"/>
            <a:r>
              <a:rPr lang="en-US" altLang="en-US">
                <a:solidFill>
                  <a:srgbClr val="0033CC"/>
                </a:solidFill>
              </a:rPr>
              <a:t>Q</a:t>
            </a:r>
            <a:r>
              <a:rPr lang="en-US" altLang="en-US" sz="1800">
                <a:solidFill>
                  <a:srgbClr val="0033CC"/>
                </a:solidFill>
              </a:rPr>
              <a:t>cut_i</a:t>
            </a:r>
            <a:r>
              <a:rPr lang="en-US" altLang="en-US"/>
              <a:t> - probability that the minimal                          cut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is faulty (i.e., all its modules are faulty)</a:t>
            </a:r>
          </a:p>
          <a:p>
            <a:r>
              <a:rPr lang="en-US" altLang="en-US">
                <a:solidFill>
                  <a:schemeClr val="hlink"/>
                </a:solidFill>
              </a:rPr>
              <a:t>Example</a:t>
            </a:r>
            <a:r>
              <a:rPr lang="en-US" altLang="en-US"/>
              <a:t> -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</a:p>
          <a:p>
            <a:endParaRPr lang="en-US" altLang="en-US"/>
          </a:p>
          <a:p>
            <a:endParaRPr lang="en-US" altLang="en-US"/>
          </a:p>
        </p:txBody>
      </p:sp>
      <p:graphicFrame>
        <p:nvGraphicFramePr>
          <p:cNvPr id="393226" name="Object 10">
            <a:extLst>
              <a:ext uri="{FF2B5EF4-FFF2-40B4-BE49-F238E27FC236}">
                <a16:creationId xmlns:a16="http://schemas.microsoft.com/office/drawing/2014/main" id="{C3AF8BF1-5FA0-4139-ACCE-B1E8032E74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3775" y="5680075"/>
          <a:ext cx="65738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4" imgW="3035160" imgH="266400" progId="Equation.3">
                  <p:embed/>
                </p:oleObj>
              </mc:Choice>
              <mc:Fallback>
                <p:oleObj name="Equation" r:id="rId4" imgW="3035160" imgH="266400" progId="Equation.3">
                  <p:embed/>
                  <p:pic>
                    <p:nvPicPr>
                      <p:cNvPr id="393226" name="Object 10">
                        <a:extLst>
                          <a:ext uri="{FF2B5EF4-FFF2-40B4-BE49-F238E27FC236}">
                            <a16:creationId xmlns:a16="http://schemas.microsoft.com/office/drawing/2014/main" id="{C3AF8BF1-5FA0-4139-ACCE-B1E8032E74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5680075"/>
                        <a:ext cx="65738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919911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1026">
            <a:extLst>
              <a:ext uri="{FF2B5EF4-FFF2-40B4-BE49-F238E27FC236}">
                <a16:creationId xmlns:a16="http://schemas.microsoft.com/office/drawing/2014/main" id="{3E11007F-62F1-4C8A-982F-171C784E30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7925" y="314325"/>
            <a:ext cx="7162800" cy="590550"/>
          </a:xfrm>
        </p:spPr>
        <p:txBody>
          <a:bodyPr/>
          <a:lstStyle/>
          <a:p>
            <a:r>
              <a:rPr lang="en-US" altLang="en-US"/>
              <a:t>Bathtub Curve</a:t>
            </a:r>
          </a:p>
        </p:txBody>
      </p:sp>
      <p:sp>
        <p:nvSpPr>
          <p:cNvPr id="295939" name="Rectangle 1027">
            <a:extLst>
              <a:ext uri="{FF2B5EF4-FFF2-40B4-BE49-F238E27FC236}">
                <a16:creationId xmlns:a16="http://schemas.microsoft.com/office/drawing/2014/main" id="{600AE3CC-8063-4CB0-8252-2CA7C791E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500" y="1101725"/>
            <a:ext cx="8064500" cy="3371850"/>
          </a:xfrm>
        </p:spPr>
        <p:txBody>
          <a:bodyPr/>
          <a:lstStyle/>
          <a:p>
            <a:r>
              <a:rPr lang="en-US" altLang="en-US"/>
              <a:t>Young component – high failure rate</a:t>
            </a:r>
          </a:p>
          <a:p>
            <a:pPr lvl="1"/>
            <a:r>
              <a:rPr lang="en-US" altLang="en-US"/>
              <a:t>Good chance that some defective units slipped through manufacturing quality control and were released </a:t>
            </a:r>
          </a:p>
          <a:p>
            <a:r>
              <a:rPr lang="en-US" altLang="en-US"/>
              <a:t>Later - bad units weeded out – remaining units have a fairly constant failure rate</a:t>
            </a:r>
          </a:p>
          <a:p>
            <a:r>
              <a:rPr lang="en-US" altLang="en-US"/>
              <a:t>As component becomes very old, aging effects cause the failure rate to rise again</a:t>
            </a:r>
          </a:p>
        </p:txBody>
      </p:sp>
      <p:pic>
        <p:nvPicPr>
          <p:cNvPr id="295941" name="Picture 1029">
            <a:extLst>
              <a:ext uri="{FF2B5EF4-FFF2-40B4-BE49-F238E27FC236}">
                <a16:creationId xmlns:a16="http://schemas.microsoft.com/office/drawing/2014/main" id="{4B8D3EB5-C029-49B2-A966-D2B6BBD23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088" y="3800476"/>
            <a:ext cx="4329112" cy="25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76935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1136BDB1-C25A-4DE5-92AE-EAC017DD9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– Comparison of Bounds</a:t>
            </a:r>
          </a:p>
        </p:txBody>
      </p:sp>
      <p:sp>
        <p:nvSpPr>
          <p:cNvPr id="394243" name="Rectangle 3">
            <a:extLst>
              <a:ext uri="{FF2B5EF4-FFF2-40B4-BE49-F238E27FC236}">
                <a16:creationId xmlns:a16="http://schemas.microsoft.com/office/drawing/2014/main" id="{3EB01AA1-2C32-4440-8898-FEE9CDD4F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5700" y="1701800"/>
            <a:ext cx="7162800" cy="4114800"/>
          </a:xfrm>
        </p:spPr>
        <p:txBody>
          <a:bodyPr/>
          <a:lstStyle/>
          <a:p>
            <a:r>
              <a:rPr lang="en-US" altLang="en-US">
                <a:solidFill>
                  <a:schemeClr val="hlink"/>
                </a:solidFill>
              </a:rPr>
              <a:t>Example</a:t>
            </a:r>
            <a:r>
              <a:rPr lang="en-US" altLang="en-US"/>
              <a:t> - </a:t>
            </a:r>
            <a:r>
              <a:rPr lang="en-US" altLang="en-US">
                <a:solidFill>
                  <a:srgbClr val="0033CC"/>
                </a:solidFill>
              </a:rPr>
              <a:t>R</a:t>
            </a:r>
            <a:r>
              <a:rPr lang="en-US" altLang="en-US" sz="1800">
                <a:solidFill>
                  <a:srgbClr val="0033CC"/>
                </a:solidFill>
              </a:rPr>
              <a:t>A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B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C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D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E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  <a:r>
              <a:rPr lang="en-US" altLang="en-US" sz="1800">
                <a:solidFill>
                  <a:srgbClr val="0033CC"/>
                </a:solidFill>
              </a:rPr>
              <a:t>F</a:t>
            </a:r>
            <a:r>
              <a:rPr lang="en-US" altLang="en-US">
                <a:solidFill>
                  <a:srgbClr val="0033CC"/>
                </a:solidFill>
              </a:rPr>
              <a:t>=R</a:t>
            </a:r>
          </a:p>
          <a:p>
            <a:r>
              <a:rPr lang="en-US" altLang="en-US"/>
              <a:t>Lower bound here is a very good estimate for a high-reliability system</a:t>
            </a:r>
          </a:p>
          <a:p>
            <a:endParaRPr lang="en-US" altLang="en-US"/>
          </a:p>
        </p:txBody>
      </p:sp>
      <p:pic>
        <p:nvPicPr>
          <p:cNvPr id="394245" name="Picture 5">
            <a:extLst>
              <a:ext uri="{FF2B5EF4-FFF2-40B4-BE49-F238E27FC236}">
                <a16:creationId xmlns:a16="http://schemas.microsoft.com/office/drawing/2014/main" id="{AFF45956-B510-4BED-9295-6E52A7470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938" y="3063876"/>
            <a:ext cx="6692900" cy="310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614566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493C190C-911E-439E-86CA-CA30CA13C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5950" y="295275"/>
            <a:ext cx="7677150" cy="514350"/>
          </a:xfrm>
        </p:spPr>
        <p:txBody>
          <a:bodyPr/>
          <a:lstStyle/>
          <a:p>
            <a:r>
              <a:rPr lang="en-US" altLang="en-US"/>
              <a:t>Empirical Formula for </a:t>
            </a:r>
            <a:r>
              <a:rPr lang="en-US" altLang="en-US" sz="3400">
                <a:solidFill>
                  <a:srgbClr val="0237BC"/>
                </a:solidFill>
                <a:sym typeface="Symbol" panose="05050102010706020507" pitchFamily="18" charset="2"/>
              </a:rPr>
              <a:t> - </a:t>
            </a:r>
            <a:r>
              <a:rPr lang="en-US" altLang="en-US"/>
              <a:t>Failure Rate </a:t>
            </a: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24380D21-DE25-4BBB-8B0B-26EE599F4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8951" y="942976"/>
            <a:ext cx="8766175" cy="5457825"/>
          </a:xfrm>
        </p:spPr>
        <p:txBody>
          <a:bodyPr/>
          <a:lstStyle/>
          <a:p>
            <a:r>
              <a:rPr lang="en-US" altLang="en-US">
                <a:solidFill>
                  <a:srgbClr val="0237BC"/>
                </a:solidFill>
                <a:sym typeface="Symbol" panose="05050102010706020507" pitchFamily="18" charset="2"/>
              </a:rPr>
              <a:t></a:t>
            </a:r>
            <a:r>
              <a:rPr lang="en-US" altLang="en-US" sz="2000">
                <a:solidFill>
                  <a:srgbClr val="0237BC"/>
                </a:solidFill>
              </a:rPr>
              <a:t> = </a:t>
            </a:r>
            <a:r>
              <a:rPr lang="en-US" altLang="en-US" sz="3200">
                <a:solidFill>
                  <a:srgbClr val="0237BC"/>
                </a:solidFill>
                <a:sym typeface="Symbol" panose="05050102010706020507" pitchFamily="18" charset="2"/>
              </a:rPr>
              <a:t></a:t>
            </a:r>
            <a:r>
              <a:rPr lang="en-US" altLang="en-US" sz="1400">
                <a:solidFill>
                  <a:srgbClr val="0237BC"/>
                </a:solidFill>
              </a:rPr>
              <a:t>L</a:t>
            </a:r>
            <a:r>
              <a:rPr lang="en-US" altLang="en-US" sz="2000">
                <a:solidFill>
                  <a:srgbClr val="0237BC"/>
                </a:solidFill>
              </a:rPr>
              <a:t> </a:t>
            </a:r>
            <a:r>
              <a:rPr lang="en-US" altLang="en-US" sz="3200">
                <a:solidFill>
                  <a:srgbClr val="0237BC"/>
                </a:solidFill>
                <a:sym typeface="Symbol" panose="05050102010706020507" pitchFamily="18" charset="2"/>
              </a:rPr>
              <a:t></a:t>
            </a:r>
            <a:r>
              <a:rPr lang="en-US" altLang="en-US" sz="1400">
                <a:solidFill>
                  <a:srgbClr val="0237BC"/>
                </a:solidFill>
              </a:rPr>
              <a:t>Q</a:t>
            </a:r>
            <a:r>
              <a:rPr lang="en-US" altLang="en-US" sz="2000">
                <a:solidFill>
                  <a:srgbClr val="0237BC"/>
                </a:solidFill>
              </a:rPr>
              <a:t> (C</a:t>
            </a:r>
            <a:r>
              <a:rPr lang="en-US" altLang="en-US" sz="1600">
                <a:solidFill>
                  <a:srgbClr val="0237BC"/>
                </a:solidFill>
              </a:rPr>
              <a:t>1</a:t>
            </a:r>
            <a:r>
              <a:rPr lang="en-US" altLang="en-US" sz="2000">
                <a:solidFill>
                  <a:srgbClr val="0237BC"/>
                </a:solidFill>
              </a:rPr>
              <a:t> </a:t>
            </a:r>
            <a:r>
              <a:rPr lang="en-US" altLang="en-US" sz="3200">
                <a:solidFill>
                  <a:srgbClr val="0237BC"/>
                </a:solidFill>
                <a:sym typeface="Symbol" panose="05050102010706020507" pitchFamily="18" charset="2"/>
              </a:rPr>
              <a:t></a:t>
            </a:r>
            <a:r>
              <a:rPr lang="en-US" altLang="en-US" sz="1400">
                <a:solidFill>
                  <a:srgbClr val="0237BC"/>
                </a:solidFill>
              </a:rPr>
              <a:t>T</a:t>
            </a:r>
            <a:r>
              <a:rPr lang="en-US" altLang="en-US" sz="2000">
                <a:solidFill>
                  <a:srgbClr val="0237BC"/>
                </a:solidFill>
              </a:rPr>
              <a:t> </a:t>
            </a:r>
            <a:r>
              <a:rPr lang="en-US" altLang="en-US" sz="3200">
                <a:solidFill>
                  <a:srgbClr val="0237BC"/>
                </a:solidFill>
                <a:sym typeface="Symbol" panose="05050102010706020507" pitchFamily="18" charset="2"/>
              </a:rPr>
              <a:t></a:t>
            </a:r>
            <a:r>
              <a:rPr lang="en-US" altLang="en-US" sz="1400">
                <a:solidFill>
                  <a:srgbClr val="0237BC"/>
                </a:solidFill>
              </a:rPr>
              <a:t>V</a:t>
            </a:r>
            <a:r>
              <a:rPr lang="en-US" altLang="en-US" sz="2000">
                <a:solidFill>
                  <a:srgbClr val="0237BC"/>
                </a:solidFill>
              </a:rPr>
              <a:t> + C</a:t>
            </a:r>
            <a:r>
              <a:rPr lang="en-US" altLang="en-US" sz="1600">
                <a:solidFill>
                  <a:srgbClr val="0237BC"/>
                </a:solidFill>
              </a:rPr>
              <a:t>2</a:t>
            </a:r>
            <a:r>
              <a:rPr lang="en-US" altLang="en-US" sz="2000">
                <a:solidFill>
                  <a:srgbClr val="0237BC"/>
                </a:solidFill>
              </a:rPr>
              <a:t> </a:t>
            </a:r>
            <a:r>
              <a:rPr lang="en-US" altLang="en-US" sz="3200">
                <a:solidFill>
                  <a:srgbClr val="0237BC"/>
                </a:solidFill>
                <a:sym typeface="Symbol" panose="05050102010706020507" pitchFamily="18" charset="2"/>
              </a:rPr>
              <a:t></a:t>
            </a:r>
            <a:r>
              <a:rPr lang="en-US" altLang="en-US" sz="1400">
                <a:solidFill>
                  <a:srgbClr val="0237BC"/>
                </a:solidFill>
              </a:rPr>
              <a:t>E</a:t>
            </a:r>
            <a:r>
              <a:rPr lang="en-US" altLang="en-US" sz="2000">
                <a:solidFill>
                  <a:srgbClr val="0237BC"/>
                </a:solidFill>
              </a:rPr>
              <a:t>)</a:t>
            </a:r>
            <a:r>
              <a:rPr lang="en-US" altLang="en-US" sz="2000"/>
              <a:t> </a:t>
            </a:r>
          </a:p>
          <a:p>
            <a:pPr lvl="1">
              <a:lnSpc>
                <a:spcPct val="70000"/>
              </a:lnSpc>
              <a:buSzPct val="95000"/>
            </a:pPr>
            <a:r>
              <a:rPr lang="en-US" altLang="en-US" sz="3200">
                <a:sym typeface="Symbol" panose="05050102010706020507" pitchFamily="18" charset="2"/>
              </a:rPr>
              <a:t> </a:t>
            </a:r>
            <a:r>
              <a:rPr lang="en-US" altLang="en-US" sz="1400"/>
              <a:t>L</a:t>
            </a:r>
            <a:r>
              <a:rPr lang="en-US" altLang="en-US" sz="1800"/>
              <a:t>: Learning factor, (how mature the technology is)</a:t>
            </a:r>
          </a:p>
          <a:p>
            <a:pPr lvl="1">
              <a:lnSpc>
                <a:spcPct val="70000"/>
              </a:lnSpc>
              <a:buSzPct val="95000"/>
            </a:pPr>
            <a:r>
              <a:rPr lang="en-US" altLang="en-US" sz="3200">
                <a:sym typeface="Symbol" panose="05050102010706020507" pitchFamily="18" charset="2"/>
              </a:rPr>
              <a:t> </a:t>
            </a:r>
            <a:r>
              <a:rPr lang="en-US" altLang="en-US" sz="1400"/>
              <a:t>Q</a:t>
            </a:r>
            <a:r>
              <a:rPr lang="en-US" altLang="en-US" sz="1800"/>
              <a:t>: Manufacturing process Quality factor (0.25 to 20.00) </a:t>
            </a:r>
          </a:p>
          <a:p>
            <a:pPr lvl="1">
              <a:lnSpc>
                <a:spcPct val="70000"/>
              </a:lnSpc>
              <a:buSzPct val="95000"/>
            </a:pPr>
            <a:r>
              <a:rPr lang="en-US" altLang="en-US" sz="3200">
                <a:sym typeface="Symbol" panose="05050102010706020507" pitchFamily="18" charset="2"/>
              </a:rPr>
              <a:t> </a:t>
            </a:r>
            <a:r>
              <a:rPr lang="en-US" altLang="en-US" sz="1400"/>
              <a:t>T</a:t>
            </a:r>
            <a:r>
              <a:rPr lang="en-US" altLang="en-US" sz="1800"/>
              <a:t>: Temperature factor, (from 0.1 to 1000), proportional to exp(-Ea/kT) where Ea is the activation energy in electron-volts associated with the technology, k is the Boltzmann constant and T is the temperature in Kelvin</a:t>
            </a:r>
          </a:p>
          <a:p>
            <a:pPr lvl="1">
              <a:lnSpc>
                <a:spcPct val="70000"/>
              </a:lnSpc>
              <a:buSzPct val="95000"/>
            </a:pPr>
            <a:r>
              <a:rPr lang="en-US" altLang="en-US" sz="3200">
                <a:sym typeface="Symbol" panose="05050102010706020507" pitchFamily="18" charset="2"/>
              </a:rPr>
              <a:t> </a:t>
            </a:r>
            <a:r>
              <a:rPr lang="en-US" altLang="en-US" sz="1400"/>
              <a:t>V</a:t>
            </a:r>
            <a:r>
              <a:rPr lang="en-US" altLang="en-US" sz="1800"/>
              <a:t>: Voltage stress factor for CMOS devices (from 1 to 10 depending on the supply voltage and the temperature); does not apply to other technologies (set to 1)</a:t>
            </a:r>
          </a:p>
          <a:p>
            <a:pPr lvl="1">
              <a:lnSpc>
                <a:spcPct val="70000"/>
              </a:lnSpc>
              <a:buSzPct val="95000"/>
            </a:pPr>
            <a:r>
              <a:rPr lang="en-US" altLang="en-US" sz="3200">
                <a:sym typeface="Symbol" panose="05050102010706020507" pitchFamily="18" charset="2"/>
              </a:rPr>
              <a:t> </a:t>
            </a:r>
            <a:r>
              <a:rPr lang="en-US" altLang="en-US" sz="1400"/>
              <a:t>E</a:t>
            </a:r>
            <a:r>
              <a:rPr lang="en-US" altLang="en-US" sz="1800"/>
              <a:t>: Environment shock factor: from about 0.4 (air-conditioned environment),  to 13.0 (harsh environment - e.g., space, cars)</a:t>
            </a:r>
          </a:p>
          <a:p>
            <a:pPr lvl="1">
              <a:lnSpc>
                <a:spcPct val="70000"/>
              </a:lnSpc>
              <a:buSzPct val="95000"/>
            </a:pPr>
            <a:endParaRPr lang="en-US" altLang="en-US" sz="1800"/>
          </a:p>
          <a:p>
            <a:pPr lvl="1">
              <a:lnSpc>
                <a:spcPct val="70000"/>
              </a:lnSpc>
              <a:buSzPct val="145000"/>
            </a:pPr>
            <a:r>
              <a:rPr lang="en-US" altLang="en-US" sz="1800"/>
              <a:t> C</a:t>
            </a:r>
            <a:r>
              <a:rPr lang="en-US" altLang="en-US" sz="1600"/>
              <a:t>1</a:t>
            </a:r>
            <a:r>
              <a:rPr lang="en-US" altLang="en-US" sz="1800"/>
              <a:t>, C</a:t>
            </a:r>
            <a:r>
              <a:rPr lang="en-US" altLang="en-US" sz="1600"/>
              <a:t>2</a:t>
            </a:r>
            <a:r>
              <a:rPr lang="en-US" altLang="en-US" sz="1800"/>
              <a:t>: Complexity factors; functions of number of gates on the chip and number of pins in the package</a:t>
            </a:r>
          </a:p>
          <a:p>
            <a:pPr lvl="1">
              <a:lnSpc>
                <a:spcPct val="70000"/>
              </a:lnSpc>
              <a:buSzPct val="145000"/>
            </a:pPr>
            <a:endParaRPr lang="en-US" altLang="en-US" sz="1800"/>
          </a:p>
          <a:p>
            <a:pPr lvl="1">
              <a:lnSpc>
                <a:spcPct val="70000"/>
              </a:lnSpc>
              <a:buSzPct val="145000"/>
            </a:pPr>
            <a:r>
              <a:rPr lang="en-US" altLang="en-US" sz="1800"/>
              <a:t>Further details: MIL-HDBK-217E handbook</a:t>
            </a:r>
          </a:p>
        </p:txBody>
      </p:sp>
    </p:spTree>
    <p:extLst>
      <p:ext uri="{BB962C8B-B14F-4D97-AF65-F5344CB8AC3E}">
        <p14:creationId xmlns:p14="http://schemas.microsoft.com/office/powerpoint/2010/main" val="11150212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>
            <a:extLst>
              <a:ext uri="{FF2B5EF4-FFF2-40B4-BE49-F238E27FC236}">
                <a16:creationId xmlns:a16="http://schemas.microsoft.com/office/drawing/2014/main" id="{0171D266-F96D-4092-A60D-E9598FB19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6025" y="790576"/>
            <a:ext cx="7162800" cy="714375"/>
          </a:xfrm>
        </p:spPr>
        <p:txBody>
          <a:bodyPr/>
          <a:lstStyle/>
          <a:p>
            <a:r>
              <a:rPr lang="en-US" altLang="en-US"/>
              <a:t>Reliability and MTTF of a Single Component (Module)                 </a:t>
            </a:r>
          </a:p>
        </p:txBody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B0821F70-3F07-47AF-AADB-6AC55AF43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0401" y="1736726"/>
            <a:ext cx="8582025" cy="3762375"/>
          </a:xfrm>
        </p:spPr>
        <p:txBody>
          <a:bodyPr/>
          <a:lstStyle/>
          <a:p>
            <a:pPr>
              <a:lnSpc>
                <a:spcPct val="80000"/>
              </a:lnSpc>
              <a:buFont typeface="Symbol" panose="05050102010706020507" pitchFamily="18" charset="2"/>
              <a:buNone/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 sz="2800"/>
              <a:t>Module operational at time </a:t>
            </a:r>
            <a:r>
              <a:rPr lang="en-US" altLang="en-US" sz="2800">
                <a:solidFill>
                  <a:srgbClr val="0033CC"/>
                </a:solidFill>
                <a:latin typeface="Arial" panose="020B0604020202020204" pitchFamily="34" charset="0"/>
              </a:rPr>
              <a:t>t</a:t>
            </a:r>
            <a:r>
              <a:rPr lang="en-US" altLang="en-US" sz="2800">
                <a:solidFill>
                  <a:srgbClr val="0033CC"/>
                </a:solidFill>
              </a:rPr>
              <a:t>=0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Remains operational until it is hit by a failure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All failures are permanent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0237BC"/>
                </a:solidFill>
              </a:rPr>
              <a:t>T -</a:t>
            </a:r>
            <a:r>
              <a:rPr lang="en-US" altLang="en-US" sz="2800"/>
              <a:t> lifetime of module - time until it fails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0237BC"/>
                </a:solidFill>
              </a:rPr>
              <a:t>T </a:t>
            </a:r>
            <a:r>
              <a:rPr lang="en-US" altLang="en-US" sz="2800"/>
              <a:t>is a random variable</a:t>
            </a:r>
            <a:endParaRPr lang="en-US" altLang="en-US" sz="2800">
              <a:solidFill>
                <a:srgbClr val="0237BC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0237BC"/>
                </a:solidFill>
              </a:rPr>
              <a:t>f(</a:t>
            </a:r>
            <a:r>
              <a:rPr lang="en-US" altLang="en-US" sz="2800">
                <a:solidFill>
                  <a:srgbClr val="0237BC"/>
                </a:solidFill>
                <a:latin typeface="Arial" panose="020B0604020202020204" pitchFamily="34" charset="0"/>
              </a:rPr>
              <a:t>t</a:t>
            </a:r>
            <a:r>
              <a:rPr lang="en-US" altLang="en-US" sz="2800">
                <a:solidFill>
                  <a:srgbClr val="0237BC"/>
                </a:solidFill>
              </a:rPr>
              <a:t>)</a:t>
            </a:r>
            <a:r>
              <a:rPr lang="en-US" altLang="en-US" sz="2800"/>
              <a:t>  -  density function of </a:t>
            </a:r>
            <a:r>
              <a:rPr lang="en-US" altLang="en-US" sz="2800">
                <a:solidFill>
                  <a:srgbClr val="0033CC"/>
                </a:solidFill>
              </a:rPr>
              <a:t>T</a:t>
            </a:r>
            <a:r>
              <a:rPr lang="en-US" altLang="en-US" sz="280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0237BC"/>
                </a:solidFill>
              </a:rPr>
              <a:t>F(</a:t>
            </a:r>
            <a:r>
              <a:rPr lang="en-US" altLang="en-US" sz="2800">
                <a:solidFill>
                  <a:srgbClr val="0237BC"/>
                </a:solidFill>
                <a:latin typeface="Arial" panose="020B0604020202020204" pitchFamily="34" charset="0"/>
              </a:rPr>
              <a:t>t</a:t>
            </a:r>
            <a:r>
              <a:rPr lang="en-US" altLang="en-US" sz="2800">
                <a:solidFill>
                  <a:srgbClr val="0237BC"/>
                </a:solidFill>
              </a:rPr>
              <a:t>)</a:t>
            </a:r>
            <a:r>
              <a:rPr lang="en-US" altLang="en-US" sz="2800"/>
              <a:t>  -  cumulative distribution function of </a:t>
            </a:r>
            <a:r>
              <a:rPr lang="en-US" altLang="en-US" sz="2800">
                <a:solidFill>
                  <a:srgbClr val="0033CC"/>
                </a:solidFill>
              </a:rPr>
              <a:t>T</a:t>
            </a:r>
            <a:endParaRPr lang="en-US" altLang="en-US" sz="2800"/>
          </a:p>
          <a:p>
            <a:pPr>
              <a:lnSpc>
                <a:spcPct val="80000"/>
              </a:lnSpc>
            </a:pPr>
            <a:endParaRPr lang="en-US" altLang="en-US" sz="2800">
              <a:solidFill>
                <a:srgbClr val="0237BC"/>
              </a:solidFill>
            </a:endParaRPr>
          </a:p>
          <a:p>
            <a:pPr>
              <a:lnSpc>
                <a:spcPct val="80000"/>
              </a:lnSpc>
            </a:pPr>
            <a:endParaRPr lang="en-US" altLang="en-US" sz="2800">
              <a:solidFill>
                <a:srgbClr val="0237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4599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>
            <a:extLst>
              <a:ext uri="{FF2B5EF4-FFF2-40B4-BE49-F238E27FC236}">
                <a16:creationId xmlns:a16="http://schemas.microsoft.com/office/drawing/2014/main" id="{AD3741C9-47C5-4063-AD04-27F39AA63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36725" y="244476"/>
            <a:ext cx="8686800" cy="587375"/>
          </a:xfrm>
        </p:spPr>
        <p:txBody>
          <a:bodyPr/>
          <a:lstStyle/>
          <a:p>
            <a:r>
              <a:rPr lang="en-US" altLang="en-US"/>
              <a:t> Probabilistic Interpretation of f(t) and F(t)</a:t>
            </a:r>
          </a:p>
        </p:txBody>
      </p:sp>
      <p:graphicFrame>
        <p:nvGraphicFramePr>
          <p:cNvPr id="296999" name="Object 39">
            <a:extLst>
              <a:ext uri="{FF2B5EF4-FFF2-40B4-BE49-F238E27FC236}">
                <a16:creationId xmlns:a16="http://schemas.microsoft.com/office/drawing/2014/main" id="{99E52E68-DC4E-4C3D-BA10-56BF7C559C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5639" y="3675063"/>
          <a:ext cx="14763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3" imgW="723600" imgH="482400" progId="Equation.3">
                  <p:embed/>
                </p:oleObj>
              </mc:Choice>
              <mc:Fallback>
                <p:oleObj name="Equation" r:id="rId3" imgW="723600" imgH="482400" progId="Equation.3">
                  <p:embed/>
                  <p:pic>
                    <p:nvPicPr>
                      <p:cNvPr id="296999" name="Object 39">
                        <a:extLst>
                          <a:ext uri="{FF2B5EF4-FFF2-40B4-BE49-F238E27FC236}">
                            <a16:creationId xmlns:a16="http://schemas.microsoft.com/office/drawing/2014/main" id="{99E52E68-DC4E-4C3D-BA10-56BF7C559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9" y="3675063"/>
                        <a:ext cx="147637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0" name="Object 40">
            <a:extLst>
              <a:ext uri="{FF2B5EF4-FFF2-40B4-BE49-F238E27FC236}">
                <a16:creationId xmlns:a16="http://schemas.microsoft.com/office/drawing/2014/main" id="{C068F828-ECEA-48B6-8F37-B708DB67C3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150" y="5314950"/>
          <a:ext cx="19050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" imgW="965160" imgH="533160" progId="Equation.3">
                  <p:embed/>
                </p:oleObj>
              </mc:Choice>
              <mc:Fallback>
                <p:oleObj name="Equation" r:id="rId5" imgW="965160" imgH="533160" progId="Equation.3">
                  <p:embed/>
                  <p:pic>
                    <p:nvPicPr>
                      <p:cNvPr id="297000" name="Object 40">
                        <a:extLst>
                          <a:ext uri="{FF2B5EF4-FFF2-40B4-BE49-F238E27FC236}">
                            <a16:creationId xmlns:a16="http://schemas.microsoft.com/office/drawing/2014/main" id="{C068F828-ECEA-48B6-8F37-B708DB67C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5314950"/>
                        <a:ext cx="19050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1" name="Object 41">
            <a:extLst>
              <a:ext uri="{FF2B5EF4-FFF2-40B4-BE49-F238E27FC236}">
                <a16:creationId xmlns:a16="http://schemas.microsoft.com/office/drawing/2014/main" id="{E02E7AA4-5A67-4A48-94A8-54E7972F54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583238"/>
          <a:ext cx="25336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7" imgW="1015920" imgH="203040" progId="Equation.3">
                  <p:embed/>
                </p:oleObj>
              </mc:Choice>
              <mc:Fallback>
                <p:oleObj name="Equation" r:id="rId7" imgW="1015920" imgH="203040" progId="Equation.3">
                  <p:embed/>
                  <p:pic>
                    <p:nvPicPr>
                      <p:cNvPr id="297001" name="Object 41">
                        <a:extLst>
                          <a:ext uri="{FF2B5EF4-FFF2-40B4-BE49-F238E27FC236}">
                            <a16:creationId xmlns:a16="http://schemas.microsoft.com/office/drawing/2014/main" id="{E02E7AA4-5A67-4A48-94A8-54E7972F54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583238"/>
                        <a:ext cx="253365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63" name="Rectangle 3">
            <a:extLst>
              <a:ext uri="{FF2B5EF4-FFF2-40B4-BE49-F238E27FC236}">
                <a16:creationId xmlns:a16="http://schemas.microsoft.com/office/drawing/2014/main" id="{14B14C08-A187-494A-BE5E-E3A665468C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28864" y="976313"/>
            <a:ext cx="7216775" cy="5143500"/>
          </a:xfrm>
        </p:spPr>
        <p:txBody>
          <a:bodyPr/>
          <a:lstStyle/>
          <a:p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F(t)</a:t>
            </a:r>
            <a:r>
              <a:rPr lang="en-US" altLang="en-US"/>
              <a:t> - probability that the component will fail at or before time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  <a:r>
              <a:rPr lang="en-US" altLang="en-US"/>
              <a:t> 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/>
              <a:t> 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F(t) = Prob {T 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 t}</a:t>
            </a:r>
            <a:r>
              <a:rPr lang="en-US" altLang="en-US"/>
              <a:t> </a:t>
            </a:r>
          </a:p>
          <a:p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f(t)</a:t>
            </a:r>
            <a:r>
              <a:rPr lang="en-US" altLang="en-US"/>
              <a:t> – not a probability, but the momentary rate of probability of failure at time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/>
              <a:t> 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f(t)dt = Prob {t 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 T 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 t+dt}</a:t>
            </a:r>
            <a:endParaRPr lang="en-US" altLang="en-US" sz="2400">
              <a:solidFill>
                <a:srgbClr val="0237BC"/>
              </a:solidFill>
            </a:endParaRPr>
          </a:p>
          <a:p>
            <a:r>
              <a:rPr lang="en-US" altLang="en-US"/>
              <a:t>Like any density function (defined for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t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 0</a:t>
            </a:r>
            <a:r>
              <a:rPr lang="en-US" altLang="en-US"/>
              <a:t>)         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 sz="2800">
                <a:solidFill>
                  <a:srgbClr val="0237BC"/>
                </a:solidFill>
                <a:latin typeface="Arial" panose="020B0604020202020204" pitchFamily="34" charset="0"/>
              </a:rPr>
              <a:t>    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f(t)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0 (for all 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0)</a:t>
            </a:r>
            <a:r>
              <a:rPr lang="en-US" altLang="en-US"/>
              <a:t>  and </a:t>
            </a:r>
          </a:p>
          <a:p>
            <a:endParaRPr lang="en-US" altLang="en-US"/>
          </a:p>
          <a:p>
            <a:r>
              <a:rPr lang="en-US" altLang="en-US"/>
              <a:t>The functions </a:t>
            </a:r>
            <a:r>
              <a:rPr lang="en-US" altLang="en-US">
                <a:solidFill>
                  <a:srgbClr val="0033CC"/>
                </a:solidFill>
              </a:rPr>
              <a:t>F</a:t>
            </a:r>
            <a:r>
              <a:rPr lang="en-US" altLang="en-US"/>
              <a:t> and </a:t>
            </a:r>
            <a:r>
              <a:rPr lang="en-US" altLang="en-US">
                <a:solidFill>
                  <a:srgbClr val="0033CC"/>
                </a:solidFill>
              </a:rPr>
              <a:t>f</a:t>
            </a:r>
            <a:r>
              <a:rPr lang="en-US" altLang="en-US"/>
              <a:t> are related through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 sz="2400">
                <a:solidFill>
                  <a:srgbClr val="0237BC"/>
                </a:solidFill>
              </a:rPr>
              <a:t>                  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 sz="2400">
                <a:solidFill>
                  <a:srgbClr val="0237BC"/>
                </a:solidFill>
              </a:rPr>
              <a:t>                  and </a:t>
            </a:r>
            <a:endParaRPr lang="en-US" altLang="en-US" sz="2400">
              <a:solidFill>
                <a:srgbClr val="0237B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8687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3074">
            <a:extLst>
              <a:ext uri="{FF2B5EF4-FFF2-40B4-BE49-F238E27FC236}">
                <a16:creationId xmlns:a16="http://schemas.microsoft.com/office/drawing/2014/main" id="{71191366-584E-4359-BA08-25BE2E12E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6025" y="257176"/>
            <a:ext cx="7162800" cy="714375"/>
          </a:xfrm>
        </p:spPr>
        <p:txBody>
          <a:bodyPr/>
          <a:lstStyle/>
          <a:p>
            <a:r>
              <a:rPr lang="en-US" altLang="en-US"/>
              <a:t>Reliability and Failure (Hazard) Rate</a:t>
            </a:r>
          </a:p>
        </p:txBody>
      </p:sp>
      <p:sp>
        <p:nvSpPr>
          <p:cNvPr id="347139" name="Rectangle 3075">
            <a:extLst>
              <a:ext uri="{FF2B5EF4-FFF2-40B4-BE49-F238E27FC236}">
                <a16:creationId xmlns:a16="http://schemas.microsoft.com/office/drawing/2014/main" id="{B92EB9CC-4EDE-4100-9645-EE7D654577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028701"/>
            <a:ext cx="7983538" cy="4924425"/>
          </a:xfrm>
        </p:spPr>
        <p:txBody>
          <a:bodyPr/>
          <a:lstStyle/>
          <a:p>
            <a:r>
              <a:rPr lang="en-US" altLang="en-US"/>
              <a:t>The reliability of a single module -  </a:t>
            </a:r>
            <a:r>
              <a:rPr lang="en-US" altLang="en-US">
                <a:solidFill>
                  <a:srgbClr val="0237BC"/>
                </a:solidFill>
              </a:rPr>
              <a:t>R(t)</a:t>
            </a:r>
          </a:p>
          <a:p>
            <a:pPr lvl="1"/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R(t) = Prob {T&gt;t} = 1- F(t)</a:t>
            </a:r>
            <a:endParaRPr lang="en-US" altLang="en-US"/>
          </a:p>
          <a:p>
            <a:r>
              <a:rPr lang="en-US" altLang="en-US"/>
              <a:t>The conditional probability that the module will fail at time t, given it has not failed before, is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Prob {t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t+dt | 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t} =                                        Prob {t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T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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t+dt} / Prob{T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 t} = f(t)dt / (1-F(t))</a:t>
            </a:r>
            <a:r>
              <a:rPr lang="en-US" altLang="en-US">
                <a:solidFill>
                  <a:srgbClr val="0237BC"/>
                </a:solidFill>
              </a:rPr>
              <a:t> 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>
              <a:solidFill>
                <a:srgbClr val="0237BC"/>
              </a:solidFill>
            </a:endParaRPr>
          </a:p>
          <a:p>
            <a:r>
              <a:rPr lang="en-US" altLang="en-US"/>
              <a:t>The</a:t>
            </a:r>
            <a:r>
              <a:rPr lang="en-US" altLang="en-US">
                <a:solidFill>
                  <a:srgbClr val="0237BC"/>
                </a:solidFill>
              </a:rPr>
              <a:t> </a:t>
            </a:r>
            <a:r>
              <a:rPr lang="en-US" altLang="en-US">
                <a:solidFill>
                  <a:schemeClr val="hlink"/>
                </a:solidFill>
              </a:rPr>
              <a:t>failure rate</a:t>
            </a:r>
            <a:r>
              <a:rPr lang="en-US" altLang="en-US">
                <a:solidFill>
                  <a:srgbClr val="0237BC"/>
                </a:solidFill>
              </a:rPr>
              <a:t> (</a:t>
            </a:r>
            <a:r>
              <a:rPr lang="en-US" altLang="en-US"/>
              <a:t>or</a:t>
            </a:r>
            <a:r>
              <a:rPr lang="en-US" altLang="en-US">
                <a:solidFill>
                  <a:srgbClr val="0237BC"/>
                </a:solidFill>
              </a:rPr>
              <a:t> </a:t>
            </a:r>
            <a:r>
              <a:rPr lang="en-US" altLang="en-US">
                <a:solidFill>
                  <a:schemeClr val="hlink"/>
                </a:solidFill>
              </a:rPr>
              <a:t>hazard rate</a:t>
            </a:r>
            <a:r>
              <a:rPr lang="en-US" altLang="en-US">
                <a:solidFill>
                  <a:srgbClr val="0237BC"/>
                </a:solidFill>
              </a:rPr>
              <a:t>)</a:t>
            </a:r>
            <a:r>
              <a:rPr lang="en-US" altLang="en-US"/>
              <a:t> of a component at time t,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(t),</a:t>
            </a:r>
            <a:r>
              <a:rPr lang="en-US" altLang="en-US"/>
              <a:t> is defined as </a:t>
            </a:r>
            <a:endParaRPr lang="en-US" altLang="en-US">
              <a:solidFill>
                <a:srgbClr val="0237BC"/>
              </a:solidFill>
            </a:endParaRPr>
          </a:p>
          <a:p>
            <a:pPr lvl="1"/>
            <a:r>
              <a:rPr lang="en-US" altLang="en-US"/>
              <a:t>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400">
                <a:solidFill>
                  <a:srgbClr val="0237BC"/>
                </a:solidFill>
                <a:latin typeface="Arial" panose="020B0604020202020204" pitchFamily="34" charset="0"/>
              </a:rPr>
              <a:t>(t) = f(t)/(1- F(t))</a:t>
            </a:r>
            <a:endParaRPr lang="en-US" altLang="en-US"/>
          </a:p>
          <a:p>
            <a:r>
              <a:rPr lang="en-US" altLang="en-US"/>
              <a:t>Since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dR(t)/dt = - f(t),</a:t>
            </a:r>
            <a:r>
              <a:rPr lang="en-US" altLang="en-US"/>
              <a:t> we get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(t) = -1/R(t) </a:t>
            </a:r>
            <a:r>
              <a:rPr lang="en-US" altLang="en-US" sz="1800">
                <a:solidFill>
                  <a:srgbClr val="0237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altLang="en-US">
                <a:solidFill>
                  <a:srgbClr val="0237BC"/>
                </a:solidFill>
                <a:latin typeface="Arial" panose="020B0604020202020204" pitchFamily="34" charset="0"/>
              </a:rPr>
              <a:t>dR(t)/dt</a:t>
            </a:r>
            <a:endParaRPr lang="en-US" altLang="en-US">
              <a:solidFill>
                <a:srgbClr val="0237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15198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>
            <a:extLst>
              <a:ext uri="{FF2B5EF4-FFF2-40B4-BE49-F238E27FC236}">
                <a16:creationId xmlns:a16="http://schemas.microsoft.com/office/drawing/2014/main" id="{8C978814-801F-4134-8562-3DE79F886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1900" y="342900"/>
            <a:ext cx="7162800" cy="838200"/>
          </a:xfrm>
        </p:spPr>
        <p:txBody>
          <a:bodyPr/>
          <a:lstStyle/>
          <a:p>
            <a:r>
              <a:rPr lang="en-US" altLang="en-US"/>
              <a:t>Constant Failure Rate</a:t>
            </a:r>
          </a:p>
        </p:txBody>
      </p:sp>
      <p:sp>
        <p:nvSpPr>
          <p:cNvPr id="309251" name="Rectangle 3">
            <a:extLst>
              <a:ext uri="{FF2B5EF4-FFF2-40B4-BE49-F238E27FC236}">
                <a16:creationId xmlns:a16="http://schemas.microsoft.com/office/drawing/2014/main" id="{D1AB7C75-2F4E-4C73-90E1-2D41B3E0A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2950" y="1054100"/>
            <a:ext cx="8191500" cy="5054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If the module has a failure rate which is constant over time -       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</a:rPr>
              <a:t>(t) = </a:t>
            </a: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4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</a:rPr>
              <a:t>dR(t) / dt = - </a:t>
            </a: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400">
                <a:solidFill>
                  <a:srgbClr val="0033CC"/>
                </a:solidFill>
                <a:latin typeface="Arial" panose="020B0604020202020204" pitchFamily="34" charset="0"/>
              </a:rPr>
              <a:t> R(t)  ; R(0)=1</a:t>
            </a:r>
            <a:endParaRPr lang="en-US" altLang="en-US" sz="2400">
              <a:solidFill>
                <a:srgbClr val="003399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3399"/>
                </a:solidFill>
              </a:rPr>
              <a:t>T</a:t>
            </a:r>
            <a:r>
              <a:rPr lang="en-US" altLang="en-US"/>
              <a:t>he solution of this differential equation is                      </a:t>
            </a:r>
            <a:r>
              <a:rPr lang="en-US" altLang="en-US">
                <a:solidFill>
                  <a:srgbClr val="0033CC"/>
                </a:solidFill>
              </a:rPr>
              <a:t>	          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	                    	 		           	</a:t>
            </a: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/>
              <a:t>A module has a</a:t>
            </a:r>
            <a:r>
              <a:rPr lang="en-US" altLang="en-US">
                <a:solidFill>
                  <a:srgbClr val="0033CC"/>
                </a:solidFill>
              </a:rPr>
              <a:t> constant failure rate </a:t>
            </a:r>
            <a:r>
              <a:rPr lang="en-US" altLang="en-US"/>
              <a:t>if and only if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  <a:r>
              <a:rPr lang="en-US" altLang="en-US"/>
              <a:t>,  the lifetime of the module, has an</a:t>
            </a:r>
            <a:r>
              <a:rPr lang="en-US" altLang="en-US">
                <a:solidFill>
                  <a:srgbClr val="0033CC"/>
                </a:solidFill>
              </a:rPr>
              <a:t> exponential distribution</a:t>
            </a:r>
          </a:p>
        </p:txBody>
      </p:sp>
      <p:graphicFrame>
        <p:nvGraphicFramePr>
          <p:cNvPr id="309253" name="Object 5">
            <a:extLst>
              <a:ext uri="{FF2B5EF4-FFF2-40B4-BE49-F238E27FC236}">
                <a16:creationId xmlns:a16="http://schemas.microsoft.com/office/drawing/2014/main" id="{3C40A22F-CB39-418F-9F51-5D7FAD5AB9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3688" y="2959100"/>
          <a:ext cx="154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3" imgW="774360" imgH="279360" progId="Equation.3">
                  <p:embed/>
                </p:oleObj>
              </mc:Choice>
              <mc:Fallback>
                <p:oleObj name="Equation" r:id="rId3" imgW="774360" imgH="279360" progId="Equation.3">
                  <p:embed/>
                  <p:pic>
                    <p:nvPicPr>
                      <p:cNvPr id="309253" name="Object 5">
                        <a:extLst>
                          <a:ext uri="{FF2B5EF4-FFF2-40B4-BE49-F238E27FC236}">
                            <a16:creationId xmlns:a16="http://schemas.microsoft.com/office/drawing/2014/main" id="{3C40A22F-CB39-418F-9F51-5D7FAD5AB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2959100"/>
                        <a:ext cx="1549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4" name="Object 6">
            <a:extLst>
              <a:ext uri="{FF2B5EF4-FFF2-40B4-BE49-F238E27FC236}">
                <a16:creationId xmlns:a16="http://schemas.microsoft.com/office/drawing/2014/main" id="{1E1F0C50-A00D-440E-8A79-4FA80786C1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2714" y="3587751"/>
          <a:ext cx="18129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" imgW="863280" imgH="279360" progId="Equation.3">
                  <p:embed/>
                </p:oleObj>
              </mc:Choice>
              <mc:Fallback>
                <p:oleObj name="Equation" r:id="rId5" imgW="863280" imgH="279360" progId="Equation.3">
                  <p:embed/>
                  <p:pic>
                    <p:nvPicPr>
                      <p:cNvPr id="309254" name="Object 6">
                        <a:extLst>
                          <a:ext uri="{FF2B5EF4-FFF2-40B4-BE49-F238E27FC236}">
                            <a16:creationId xmlns:a16="http://schemas.microsoft.com/office/drawing/2014/main" id="{1E1F0C50-A00D-440E-8A79-4FA80786C1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4" y="3587751"/>
                        <a:ext cx="18129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55" name="Object 7">
            <a:extLst>
              <a:ext uri="{FF2B5EF4-FFF2-40B4-BE49-F238E27FC236}">
                <a16:creationId xmlns:a16="http://schemas.microsoft.com/office/drawing/2014/main" id="{4522DD3D-F3F2-46D7-9FD8-86C110D00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3826" y="4184650"/>
          <a:ext cx="2060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7" imgW="965160" imgH="279360" progId="Equation.3">
                  <p:embed/>
                </p:oleObj>
              </mc:Choice>
              <mc:Fallback>
                <p:oleObj name="Equation" r:id="rId7" imgW="965160" imgH="279360" progId="Equation.3">
                  <p:embed/>
                  <p:pic>
                    <p:nvPicPr>
                      <p:cNvPr id="309255" name="Object 7">
                        <a:extLst>
                          <a:ext uri="{FF2B5EF4-FFF2-40B4-BE49-F238E27FC236}">
                            <a16:creationId xmlns:a16="http://schemas.microsoft.com/office/drawing/2014/main" id="{4522DD3D-F3F2-46D7-9FD8-86C110D00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26" y="4184650"/>
                        <a:ext cx="20605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213097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1026">
            <a:extLst>
              <a:ext uri="{FF2B5EF4-FFF2-40B4-BE49-F238E27FC236}">
                <a16:creationId xmlns:a16="http://schemas.microsoft.com/office/drawing/2014/main" id="{2EE47DB8-D10D-4667-854A-93AB348E82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0" y="342901"/>
            <a:ext cx="7162800" cy="638175"/>
          </a:xfrm>
        </p:spPr>
        <p:txBody>
          <a:bodyPr/>
          <a:lstStyle/>
          <a:p>
            <a:r>
              <a:rPr lang="en-US" altLang="en-US"/>
              <a:t>Mean Time to Failure (MTTF)</a:t>
            </a:r>
          </a:p>
        </p:txBody>
      </p:sp>
      <p:sp>
        <p:nvSpPr>
          <p:cNvPr id="285699" name="Rectangle 1027">
            <a:extLst>
              <a:ext uri="{FF2B5EF4-FFF2-40B4-BE49-F238E27FC236}">
                <a16:creationId xmlns:a16="http://schemas.microsoft.com/office/drawing/2014/main" id="{9FE57DC3-6C7E-454C-B9F7-210E9528D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35175" y="1073150"/>
            <a:ext cx="8089900" cy="5245100"/>
          </a:xfrm>
        </p:spPr>
        <p:txBody>
          <a:bodyPr/>
          <a:lstStyle/>
          <a:p>
            <a:r>
              <a:rPr lang="en-US" altLang="en-US">
                <a:solidFill>
                  <a:srgbClr val="0237BC"/>
                </a:solidFill>
              </a:rPr>
              <a:t>MTTF</a:t>
            </a:r>
            <a:r>
              <a:rPr lang="en-US" altLang="en-US"/>
              <a:t> - expected value of the lifetime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</a:p>
          <a:p>
            <a:r>
              <a:rPr lang="en-US" altLang="en-US"/>
              <a:t>Two ways of calculating </a:t>
            </a:r>
            <a:r>
              <a:rPr lang="en-US" altLang="en-US">
                <a:solidFill>
                  <a:srgbClr val="0033CC"/>
                </a:solidFill>
              </a:rPr>
              <a:t>MTTF</a:t>
            </a:r>
          </a:p>
          <a:p>
            <a:r>
              <a:rPr lang="en-US" altLang="en-US"/>
              <a:t>First way</a:t>
            </a:r>
            <a:r>
              <a:rPr lang="en-US" altLang="en-US">
                <a:latin typeface="Arial" panose="020B0604020202020204" pitchFamily="34" charset="0"/>
              </a:rPr>
              <a:t>:</a:t>
            </a:r>
          </a:p>
          <a:p>
            <a:endParaRPr lang="en-US" altLang="en-US"/>
          </a:p>
          <a:p>
            <a:r>
              <a:rPr lang="en-US" altLang="en-US"/>
              <a:t>Second way: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</a:p>
          <a:p>
            <a:pPr lvl="1"/>
            <a:endParaRPr lang="en-US" altLang="en-US"/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/>
              <a:t> </a:t>
            </a:r>
          </a:p>
          <a:p>
            <a:r>
              <a:rPr lang="en-US" altLang="en-US"/>
              <a:t>If the failure rate is a constant </a:t>
            </a:r>
            <a:r>
              <a:rPr lang="en-US" altLang="en-US">
                <a:solidFill>
                  <a:srgbClr val="003399"/>
                </a:solidFill>
                <a:sym typeface="Symbol" panose="05050102010706020507" pitchFamily="18" charset="2"/>
              </a:rPr>
              <a:t>                   </a:t>
            </a:r>
            <a:r>
              <a:rPr lang="en-US" altLang="en-US"/>
              <a:t>  	</a:t>
            </a: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	   </a:t>
            </a:r>
          </a:p>
          <a:p>
            <a:pPr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0033CC"/>
                </a:solidFill>
                <a:latin typeface="Arial" panose="020B0604020202020204" pitchFamily="34" charset="0"/>
              </a:rPr>
              <a:t>	    		  	            </a:t>
            </a:r>
            <a:r>
              <a:rPr lang="en-US" altLang="en-US" sz="2800">
                <a:solidFill>
                  <a:srgbClr val="0033CC"/>
                </a:solidFill>
                <a:latin typeface="Arial" panose="020B0604020202020204" pitchFamily="34" charset="0"/>
              </a:rPr>
              <a:t>                                       	</a:t>
            </a:r>
            <a:endParaRPr lang="en-US" altLang="en-US" sz="2800">
              <a:solidFill>
                <a:srgbClr val="003399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85724" name="Object 1052">
            <a:extLst>
              <a:ext uri="{FF2B5EF4-FFF2-40B4-BE49-F238E27FC236}">
                <a16:creationId xmlns:a16="http://schemas.microsoft.com/office/drawing/2014/main" id="{6C53ABC3-47A6-4090-BBB7-2FD52412D2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83050" y="1720850"/>
          <a:ext cx="3405188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3" imgW="1663560" imgH="545760" progId="Equation.3">
                  <p:embed/>
                </p:oleObj>
              </mc:Choice>
              <mc:Fallback>
                <p:oleObj name="Equation" r:id="rId3" imgW="1663560" imgH="545760" progId="Equation.3">
                  <p:embed/>
                  <p:pic>
                    <p:nvPicPr>
                      <p:cNvPr id="285724" name="Object 1052">
                        <a:extLst>
                          <a:ext uri="{FF2B5EF4-FFF2-40B4-BE49-F238E27FC236}">
                            <a16:creationId xmlns:a16="http://schemas.microsoft.com/office/drawing/2014/main" id="{6C53ABC3-47A6-4090-BBB7-2FD52412D2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1720850"/>
                        <a:ext cx="3405188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25" name="Object 1053">
            <a:extLst>
              <a:ext uri="{FF2B5EF4-FFF2-40B4-BE49-F238E27FC236}">
                <a16:creationId xmlns:a16="http://schemas.microsoft.com/office/drawing/2014/main" id="{FED9BC26-5183-40A7-8950-C1607AA21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1" y="3390900"/>
          <a:ext cx="71786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5" imgW="3543120" imgH="482400" progId="Equation.3">
                  <p:embed/>
                </p:oleObj>
              </mc:Choice>
              <mc:Fallback>
                <p:oleObj name="Equation" r:id="rId5" imgW="3543120" imgH="482400" progId="Equation.3">
                  <p:embed/>
                  <p:pic>
                    <p:nvPicPr>
                      <p:cNvPr id="285725" name="Object 1053">
                        <a:extLst>
                          <a:ext uri="{FF2B5EF4-FFF2-40B4-BE49-F238E27FC236}">
                            <a16:creationId xmlns:a16="http://schemas.microsoft.com/office/drawing/2014/main" id="{FED9BC26-5183-40A7-8950-C1607AA217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1" y="3390900"/>
                        <a:ext cx="71786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26" name="Object 1054">
            <a:extLst>
              <a:ext uri="{FF2B5EF4-FFF2-40B4-BE49-F238E27FC236}">
                <a16:creationId xmlns:a16="http://schemas.microsoft.com/office/drawing/2014/main" id="{36CE295E-9408-4F4D-98FA-9F492FD872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4650" y="4867275"/>
          <a:ext cx="154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7" imgW="774360" imgH="279360" progId="Equation.3">
                  <p:embed/>
                </p:oleObj>
              </mc:Choice>
              <mc:Fallback>
                <p:oleObj name="Equation" r:id="rId7" imgW="774360" imgH="279360" progId="Equation.3">
                  <p:embed/>
                  <p:pic>
                    <p:nvPicPr>
                      <p:cNvPr id="285726" name="Object 1054">
                        <a:extLst>
                          <a:ext uri="{FF2B5EF4-FFF2-40B4-BE49-F238E27FC236}">
                            <a16:creationId xmlns:a16="http://schemas.microsoft.com/office/drawing/2014/main" id="{36CE295E-9408-4F4D-98FA-9F492FD872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867275"/>
                        <a:ext cx="1549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28" name="Object 1056">
            <a:extLst>
              <a:ext uri="{FF2B5EF4-FFF2-40B4-BE49-F238E27FC236}">
                <a16:creationId xmlns:a16="http://schemas.microsoft.com/office/drawing/2014/main" id="{C87D14D1-9AEF-42EA-B83A-7F38D79E33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5302250"/>
          <a:ext cx="4392612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9" imgW="2145960" imgH="545760" progId="Equation.3">
                  <p:embed/>
                </p:oleObj>
              </mc:Choice>
              <mc:Fallback>
                <p:oleObj name="Equation" r:id="rId9" imgW="2145960" imgH="545760" progId="Equation.3">
                  <p:embed/>
                  <p:pic>
                    <p:nvPicPr>
                      <p:cNvPr id="285728" name="Object 1056">
                        <a:extLst>
                          <a:ext uri="{FF2B5EF4-FFF2-40B4-BE49-F238E27FC236}">
                            <a16:creationId xmlns:a16="http://schemas.microsoft.com/office/drawing/2014/main" id="{C87D14D1-9AEF-42EA-B83A-7F38D79E33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5302250"/>
                        <a:ext cx="4392612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5730" name="Object 1058">
            <a:extLst>
              <a:ext uri="{FF2B5EF4-FFF2-40B4-BE49-F238E27FC236}">
                <a16:creationId xmlns:a16="http://schemas.microsoft.com/office/drawing/2014/main" id="{150C065F-9B35-4650-ABA9-D139DE2800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9300" y="2924175"/>
          <a:ext cx="22113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11" imgW="1091880" imgH="203040" progId="Equation.3">
                  <p:embed/>
                </p:oleObj>
              </mc:Choice>
              <mc:Fallback>
                <p:oleObj name="Equation" r:id="rId11" imgW="1091880" imgH="203040" progId="Equation.3">
                  <p:embed/>
                  <p:pic>
                    <p:nvPicPr>
                      <p:cNvPr id="285730" name="Object 1058">
                        <a:extLst>
                          <a:ext uri="{FF2B5EF4-FFF2-40B4-BE49-F238E27FC236}">
                            <a16:creationId xmlns:a16="http://schemas.microsoft.com/office/drawing/2014/main" id="{150C065F-9B35-4650-ABA9-D139DE2800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924175"/>
                        <a:ext cx="221138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258756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3945</TotalTime>
  <Words>2080</Words>
  <Application>Microsoft Office PowerPoint</Application>
  <PresentationFormat>Widescreen</PresentationFormat>
  <Paragraphs>240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Cambria Math</vt:lpstr>
      <vt:lpstr>Comic Sans MS</vt:lpstr>
      <vt:lpstr>Courier New</vt:lpstr>
      <vt:lpstr>Lucida Sans Unicode</vt:lpstr>
      <vt:lpstr>Symbol</vt:lpstr>
      <vt:lpstr>Times New Roman</vt:lpstr>
      <vt:lpstr>Office</vt:lpstr>
      <vt:lpstr>Microsoft Equation 3.0</vt:lpstr>
      <vt:lpstr> FAULT TOLERANT SYSTEMS  http://www.ecs.umass.edu/ece/koren/FaultTolerantSystems     Part 2 – Canonical Structures Chapter 2 – Hardware Fault Tolerance</vt:lpstr>
      <vt:lpstr>Failure Rate</vt:lpstr>
      <vt:lpstr>Bathtub Curve</vt:lpstr>
      <vt:lpstr>Empirical Formula for  - Failure Rate </vt:lpstr>
      <vt:lpstr>Reliability and MTTF of a Single Component (Module)                 </vt:lpstr>
      <vt:lpstr> Probabilistic Interpretation of f(t) and F(t)</vt:lpstr>
      <vt:lpstr>Reliability and Failure (Hazard) Rate</vt:lpstr>
      <vt:lpstr>Constant Failure Rate</vt:lpstr>
      <vt:lpstr>Mean Time to Failure (MTTF)</vt:lpstr>
      <vt:lpstr>Weibull Distribution - Introduction</vt:lpstr>
      <vt:lpstr>Weibull distribution - Equation</vt:lpstr>
      <vt:lpstr>Reliability and MTTF for Weibull Distribution</vt:lpstr>
      <vt:lpstr>Hardware Failure Mechanisms</vt:lpstr>
      <vt:lpstr>CMOS Failure Mechanisms</vt:lpstr>
      <vt:lpstr>CMOS Failure Mechanisms</vt:lpstr>
      <vt:lpstr>CMOS Failure Mechanisms</vt:lpstr>
      <vt:lpstr>Varying Failure Rates</vt:lpstr>
      <vt:lpstr>Canonical Structures</vt:lpstr>
      <vt:lpstr>Reliability of a Series System</vt:lpstr>
      <vt:lpstr>Series System – Modules Have Constant Failure Rates</vt:lpstr>
      <vt:lpstr>Reliability of a Parallel System</vt:lpstr>
      <vt:lpstr>Parallel System – Modules have Constant Failure Rates</vt:lpstr>
      <vt:lpstr>Non Series/Parallel Systems</vt:lpstr>
      <vt:lpstr>Expanding about C</vt:lpstr>
      <vt:lpstr>Expanding about C and E</vt:lpstr>
      <vt:lpstr>Upper Bound on Reliability</vt:lpstr>
      <vt:lpstr>Lower Bound on Reliability</vt:lpstr>
      <vt:lpstr>Upper Bound on Reliability</vt:lpstr>
      <vt:lpstr>Lower Bound on Reliability</vt:lpstr>
      <vt:lpstr>Example – Comparison of Bounds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FAULT TOLERANT SYSTEMS  http://www.ecs.umass.edu/ece/koren/FaultTolerantSystems     Part 2 – Canonical Structures Chapter 2 – Hardware Fault Tolerance</dc:title>
  <dc:creator>Israel Koren</dc:creator>
  <cp:lastModifiedBy>Israel Koren</cp:lastModifiedBy>
  <cp:revision>26</cp:revision>
  <dcterms:created xsi:type="dcterms:W3CDTF">2020-04-19T19:24:25Z</dcterms:created>
  <dcterms:modified xsi:type="dcterms:W3CDTF">2020-04-22T13:10:09Z</dcterms:modified>
</cp:coreProperties>
</file>