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379" r:id="rId2"/>
    <p:sldId id="371" r:id="rId3"/>
    <p:sldId id="376" r:id="rId4"/>
    <p:sldId id="381" r:id="rId5"/>
    <p:sldId id="431" r:id="rId6"/>
    <p:sldId id="378" r:id="rId7"/>
    <p:sldId id="432" r:id="rId8"/>
    <p:sldId id="433" r:id="rId9"/>
    <p:sldId id="434" r:id="rId10"/>
    <p:sldId id="392" r:id="rId11"/>
    <p:sldId id="396" r:id="rId12"/>
    <p:sldId id="404" r:id="rId13"/>
    <p:sldId id="439" r:id="rId14"/>
    <p:sldId id="440" r:id="rId15"/>
    <p:sldId id="441" r:id="rId16"/>
    <p:sldId id="450" r:id="rId17"/>
    <p:sldId id="401" r:id="rId18"/>
    <p:sldId id="435" r:id="rId19"/>
    <p:sldId id="385" r:id="rId20"/>
    <p:sldId id="447" r:id="rId21"/>
    <p:sldId id="386" r:id="rId22"/>
    <p:sldId id="387" r:id="rId23"/>
    <p:sldId id="429" r:id="rId24"/>
    <p:sldId id="436" r:id="rId25"/>
    <p:sldId id="430" r:id="rId26"/>
    <p:sldId id="43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525" y="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61B1F-4C0D-4907-8C51-A4718013285C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20DCE-F576-4CD6-80FD-130CF6779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>
            <a:extLst>
              <a:ext uri="{FF2B5EF4-FFF2-40B4-BE49-F238E27FC236}">
                <a16:creationId xmlns:a16="http://schemas.microsoft.com/office/drawing/2014/main" id="{CE7544FA-ABF2-472D-A978-817A21C1C5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79BBA062-4DEE-4FC9-BD85-A73FC9748E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3355235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0B07AD8F-6B44-4307-A408-F0CB892707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6FEE4184-CC8B-497A-88C5-A974BE4C1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71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82AB-FA2F-4A03-9D96-CE0994229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5DFDF-248E-4A2E-ABC0-27D77A571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498589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97033-77D0-498C-92D3-BD901E53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70D98-1798-4152-AC0C-0DC9F5ED2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06200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8F132D-D280-43F3-AEC7-FB5AFDF57A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609600"/>
            <a:ext cx="9550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EF3856C-7D63-43A6-AE6C-05E55279A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0800" y="1981200"/>
            <a:ext cx="955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1A533A-EFDD-44EE-8D28-2BE357787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0101" y="6473825"/>
            <a:ext cx="4762500" cy="397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65000"/>
              </a:lnSpc>
            </a:pPr>
            <a:r>
              <a:rPr lang="en-US" altLang="en-US" sz="1000" b="0" dirty="0">
                <a:latin typeface="Times New Roman" panose="02020603050405020304" pitchFamily="18" charset="0"/>
              </a:rPr>
              <a:t> </a:t>
            </a:r>
            <a:r>
              <a:rPr lang="en-US" altLang="en-US" sz="1000" dirty="0"/>
              <a:t>Copyright 2020 Koren &amp; Krishna, Morgan-Kaufman </a:t>
            </a:r>
            <a:endParaRPr lang="en-US" altLang="en-US" sz="2400" b="0" dirty="0">
              <a:latin typeface="Times New Roman" panose="02020603050405020304" pitchFamily="18" charset="0"/>
            </a:endParaRPr>
          </a:p>
          <a:p>
            <a:pPr>
              <a:lnSpc>
                <a:spcPct val="65000"/>
              </a:lnSpc>
            </a:pPr>
            <a:endParaRPr lang="en-US" altLang="en-US" sz="1000" dirty="0">
              <a:solidFill>
                <a:schemeClr val="hlink"/>
              </a:solidFill>
            </a:endParaRPr>
          </a:p>
          <a:p>
            <a:pPr>
              <a:lnSpc>
                <a:spcPct val="65000"/>
              </a:lnSpc>
            </a:pPr>
            <a:endParaRPr lang="en-US" altLang="en-US" sz="1000" dirty="0">
              <a:solidFill>
                <a:schemeClr val="hlink"/>
              </a:solidFill>
            </a:endParaRP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2A9E793-C136-4060-A408-C6546952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35739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en-US" altLang="en-US" sz="1000">
              <a:solidFill>
                <a:schemeClr val="hlink"/>
              </a:solidFill>
            </a:endParaRPr>
          </a:p>
          <a:p>
            <a:pPr algn="l"/>
            <a:endParaRPr lang="en-US" altLang="en-US" sz="1000">
              <a:solidFill>
                <a:schemeClr val="hlink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3C87E44D-81BD-4CBD-B78B-AE2A69E46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1" y="6477000"/>
            <a:ext cx="750205" cy="20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altLang="en-US" sz="1000"/>
              <a:t>Part.1 .</a:t>
            </a:r>
            <a:fld id="{4E0B6DAC-6DAC-4A6C-AC24-647E731CE8A1}" type="slidenum">
              <a:rPr lang="en-US" altLang="en-US" sz="1000"/>
              <a:pPr algn="l"/>
              <a:t>‹#›</a:t>
            </a:fld>
            <a:endParaRPr lang="en-US" altLang="en-US" sz="1000"/>
          </a:p>
        </p:txBody>
      </p:sp>
    </p:spTree>
    <p:extLst>
      <p:ext uri="{BB962C8B-B14F-4D97-AF65-F5344CB8AC3E}">
        <p14:creationId xmlns:p14="http://schemas.microsoft.com/office/powerpoint/2010/main" val="111221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hlink"/>
          </a:solidFill>
          <a:latin typeface="Comic Sans MS" panose="030F0702030302020204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00000"/>
        </a:buClr>
        <a:buSzPct val="120000"/>
        <a:buFont typeface="Symbol" panose="05050102010706020507" pitchFamily="18" charset="2"/>
        <a:buChar char="¨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00000"/>
        </a:buClr>
        <a:buSzPct val="120000"/>
        <a:buFont typeface="Symbol" panose="05050102010706020507" pitchFamily="18" charset="2"/>
        <a:buChar char="*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>
            <a:extLst>
              <a:ext uri="{FF2B5EF4-FFF2-40B4-BE49-F238E27FC236}">
                <a16:creationId xmlns:a16="http://schemas.microsoft.com/office/drawing/2014/main" id="{8952A379-224D-4609-8263-D9AD4B07D9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57375" y="1468438"/>
            <a:ext cx="8534400" cy="3429000"/>
          </a:xfrm>
        </p:spPr>
        <p:txBody>
          <a:bodyPr anchor="ctr"/>
          <a:lstStyle/>
          <a:p>
            <a:r>
              <a:rPr lang="en-US" altLang="en-US" sz="3000">
                <a:solidFill>
                  <a:srgbClr val="0237BC"/>
                </a:solidFill>
              </a:rPr>
              <a:t> </a:t>
            </a:r>
            <a:r>
              <a:rPr lang="en-US" altLang="en-US" sz="3200">
                <a:solidFill>
                  <a:srgbClr val="0237BC"/>
                </a:solidFill>
              </a:rPr>
              <a:t>FAULT TOLERANT SYSTEMS</a:t>
            </a:r>
            <a:br>
              <a:rPr lang="en-US" altLang="en-US" sz="3000">
                <a:solidFill>
                  <a:srgbClr val="0237BC"/>
                </a:solidFill>
              </a:rPr>
            </a:br>
            <a:br>
              <a:rPr lang="en-US" altLang="en-US" sz="3000">
                <a:solidFill>
                  <a:srgbClr val="0237BC"/>
                </a:solidFill>
              </a:rPr>
            </a:br>
            <a:r>
              <a:rPr lang="en-US" altLang="en-US" sz="2000">
                <a:solidFill>
                  <a:srgbClr val="0237BC"/>
                </a:solidFill>
              </a:rPr>
              <a:t>http://www.ecs.umass.edu/ece/koren/FaultTolerantSystems</a:t>
            </a:r>
            <a:r>
              <a:rPr lang="en-US" altLang="en-US" sz="3000">
                <a:solidFill>
                  <a:srgbClr val="0237BC"/>
                </a:solidFill>
              </a:rPr>
              <a:t> </a:t>
            </a:r>
            <a:br>
              <a:rPr lang="en-US" altLang="en-US" sz="3000">
                <a:solidFill>
                  <a:srgbClr val="0237BC"/>
                </a:solidFill>
              </a:rPr>
            </a:br>
            <a:br>
              <a:rPr lang="en-US" altLang="en-US" sz="2300"/>
            </a:br>
            <a:br>
              <a:rPr lang="en-US" altLang="en-US" sz="2300"/>
            </a:br>
            <a:r>
              <a:rPr lang="en-US" altLang="en-US" sz="2300"/>
              <a:t> Part 1 - Introduction</a:t>
            </a:r>
            <a:br>
              <a:rPr lang="en-US" altLang="en-US" sz="2300"/>
            </a:br>
            <a:r>
              <a:rPr lang="en-US" altLang="en-US" sz="2300"/>
              <a:t> Chapter 1 - Preliminaries</a:t>
            </a:r>
          </a:p>
        </p:txBody>
      </p:sp>
      <p:graphicFrame>
        <p:nvGraphicFramePr>
          <p:cNvPr id="264197" name="Object 5">
            <a:extLst>
              <a:ext uri="{FF2B5EF4-FFF2-40B4-BE49-F238E27FC236}">
                <a16:creationId xmlns:a16="http://schemas.microsoft.com/office/drawing/2014/main" id="{DC3F07A1-2B09-4B5E-9557-5616394773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264197" name="Object 5">
                        <a:extLst>
                          <a:ext uri="{FF2B5EF4-FFF2-40B4-BE49-F238E27FC236}">
                            <a16:creationId xmlns:a16="http://schemas.microsoft.com/office/drawing/2014/main" id="{DC3F07A1-2B09-4B5E-9557-5616394773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588273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E940F3E0-137B-416D-BF6F-37F66A58F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190500"/>
            <a:ext cx="6375400" cy="622300"/>
          </a:xfrm>
        </p:spPr>
        <p:txBody>
          <a:bodyPr/>
          <a:lstStyle/>
          <a:p>
            <a:r>
              <a:rPr lang="en-US" altLang="en-US"/>
              <a:t>Hardware Faults Classification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E27709F3-C877-4602-B349-25BE7CD06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009650"/>
            <a:ext cx="8496300" cy="5232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Three types of faults: 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Transient Faults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237BC"/>
                </a:solidFill>
              </a:rPr>
              <a:t>-</a:t>
            </a:r>
            <a:r>
              <a:rPr lang="en-US" altLang="en-US" dirty="0"/>
              <a:t> disappear after a relatively short time – </a:t>
            </a:r>
            <a:r>
              <a:rPr lang="en-US" altLang="en-US" dirty="0">
                <a:solidFill>
                  <a:schemeClr val="accent2">
                    <a:lumMod val="75000"/>
                  </a:schemeClr>
                </a:solidFill>
              </a:rPr>
              <a:t>Most common 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>
                <a:solidFill>
                  <a:schemeClr val="hlink"/>
                </a:solidFill>
              </a:rPr>
              <a:t>Example</a:t>
            </a:r>
            <a:r>
              <a:rPr lang="en-US" altLang="en-US" sz="2400" dirty="0"/>
              <a:t> -  a memory cell whose contents are changed spuriously due to some electromagnetic interference                                  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Overwriting the memory cell with the right content will make the fault go away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Permanent Faults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237BC"/>
                </a:solidFill>
              </a:rPr>
              <a:t>-</a:t>
            </a:r>
            <a:r>
              <a:rPr lang="en-US" altLang="en-US" dirty="0"/>
              <a:t> never go away, component has to be repaired or replaced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Intermittent Faults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237BC"/>
                </a:solidFill>
              </a:rPr>
              <a:t>-</a:t>
            </a:r>
            <a:r>
              <a:rPr lang="en-US" altLang="en-US" dirty="0"/>
              <a:t> cycle between active and  benign states 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>
                <a:solidFill>
                  <a:schemeClr val="hlink"/>
                </a:solidFill>
              </a:rPr>
              <a:t>Example</a:t>
            </a:r>
            <a:r>
              <a:rPr lang="en-US" altLang="en-US" sz="2400" dirty="0"/>
              <a:t> - a loose connection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Another classification: Benign vs malicious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Byzantine faults</a:t>
            </a:r>
          </a:p>
        </p:txBody>
      </p:sp>
    </p:spTree>
    <p:extLst>
      <p:ext uri="{BB962C8B-B14F-4D97-AF65-F5344CB8AC3E}">
        <p14:creationId xmlns:p14="http://schemas.microsoft.com/office/powerpoint/2010/main" val="375129144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0EED33C6-8B05-4EA2-9203-D85064096A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Faults Vs. Errors</a:t>
            </a:r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32BE6D7D-A61B-419C-91CE-8E8225F08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88655" y="1752600"/>
            <a:ext cx="8025387" cy="3733800"/>
          </a:xfrm>
        </p:spPr>
        <p:txBody>
          <a:bodyPr/>
          <a:lstStyle/>
          <a:p>
            <a:r>
              <a:rPr lang="en-US" altLang="en-US" dirty="0">
                <a:solidFill>
                  <a:srgbClr val="0237BC"/>
                </a:solidFill>
              </a:rPr>
              <a:t>Fault</a:t>
            </a:r>
            <a:r>
              <a:rPr lang="en-US" altLang="en-US" dirty="0"/>
              <a:t> - either a hardware defect or a software/programming mistake</a:t>
            </a:r>
          </a:p>
          <a:p>
            <a:r>
              <a:rPr lang="en-US" altLang="en-US" dirty="0">
                <a:solidFill>
                  <a:srgbClr val="0237BC"/>
                </a:solidFill>
              </a:rPr>
              <a:t>Error</a:t>
            </a:r>
            <a:r>
              <a:rPr lang="en-US" altLang="en-US" dirty="0"/>
              <a:t> - a manifestation of a fault </a:t>
            </a:r>
          </a:p>
          <a:p>
            <a:r>
              <a:rPr lang="en-US" altLang="en-US" dirty="0">
                <a:solidFill>
                  <a:schemeClr val="hlink"/>
                </a:solidFill>
              </a:rPr>
              <a:t>Example:</a:t>
            </a:r>
            <a:r>
              <a:rPr lang="en-US" altLang="en-US" dirty="0"/>
              <a:t> An adder circuit with one output lines stuck at </a:t>
            </a:r>
            <a:r>
              <a:rPr lang="en-US" altLang="en-US" dirty="0">
                <a:solidFill>
                  <a:srgbClr val="0033CC"/>
                </a:solidFill>
              </a:rPr>
              <a:t>1</a:t>
            </a:r>
            <a:endParaRPr lang="en-US" altLang="en-US" dirty="0"/>
          </a:p>
          <a:p>
            <a:r>
              <a:rPr lang="en-US" altLang="en-US" dirty="0"/>
              <a:t>This is a fault, but not (yet) an error     </a:t>
            </a:r>
          </a:p>
          <a:p>
            <a:r>
              <a:rPr lang="en-US" altLang="en-US" dirty="0"/>
              <a:t>Becomes an error when the adder is used and the result on that line should be </a:t>
            </a:r>
            <a:r>
              <a:rPr lang="en-US" altLang="en-US" dirty="0">
                <a:solidFill>
                  <a:srgbClr val="0033CC"/>
                </a:solidFill>
              </a:rPr>
              <a:t>0 </a:t>
            </a:r>
            <a:r>
              <a:rPr lang="en-US" altLang="en-US" dirty="0"/>
              <a:t>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3337421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D372893D-6987-4FD3-BB9F-7CF8E29F8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Propagation of Faults and Errors</a:t>
            </a:r>
          </a:p>
        </p:txBody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0BEDCF2C-805C-40DD-AD76-5BECBDF32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Faults and errors can spread throughout the system </a:t>
            </a:r>
          </a:p>
          <a:p>
            <a:pPr lvl="1"/>
            <a:r>
              <a:rPr lang="en-US" altLang="en-US" sz="2400"/>
              <a:t>If a chip shorts out power to ground, it may cause nearby chips to fail as well</a:t>
            </a:r>
            <a:r>
              <a:rPr lang="en-US" altLang="en-US"/>
              <a:t>  </a:t>
            </a:r>
          </a:p>
          <a:p>
            <a:r>
              <a:rPr lang="en-US" altLang="en-US"/>
              <a:t>Errors can spread - output of one unit is frequently used as input by other units</a:t>
            </a:r>
          </a:p>
          <a:p>
            <a:pPr lvl="1"/>
            <a:r>
              <a:rPr lang="en-US" altLang="en-US" sz="2400"/>
              <a:t>Adder example: erroneous result of faulty adder can be fed into further calculations, thus propagating the error</a:t>
            </a:r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997744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4098">
            <a:extLst>
              <a:ext uri="{FF2B5EF4-FFF2-40B4-BE49-F238E27FC236}">
                <a16:creationId xmlns:a16="http://schemas.microsoft.com/office/drawing/2014/main" id="{414DDB3B-D8E7-41D9-9CE3-A65CD7E7E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609601"/>
            <a:ext cx="7162800" cy="809625"/>
          </a:xfrm>
        </p:spPr>
        <p:txBody>
          <a:bodyPr/>
          <a:lstStyle/>
          <a:p>
            <a:r>
              <a:rPr lang="en-US" altLang="en-US"/>
              <a:t>Redundancy</a:t>
            </a:r>
          </a:p>
        </p:txBody>
      </p:sp>
      <p:sp>
        <p:nvSpPr>
          <p:cNvPr id="339971" name="Rectangle 4099">
            <a:extLst>
              <a:ext uri="{FF2B5EF4-FFF2-40B4-BE49-F238E27FC236}">
                <a16:creationId xmlns:a16="http://schemas.microsoft.com/office/drawing/2014/main" id="{7736561D-372A-44EC-BCD2-A0ABCF2B3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0100" y="1641475"/>
            <a:ext cx="7899400" cy="4114800"/>
          </a:xfrm>
        </p:spPr>
        <p:txBody>
          <a:bodyPr/>
          <a:lstStyle/>
          <a:p>
            <a:r>
              <a:rPr lang="en-US" altLang="en-US">
                <a:solidFill>
                  <a:schemeClr val="hlink"/>
                </a:solidFill>
              </a:rPr>
              <a:t>Redundancy</a:t>
            </a:r>
            <a:r>
              <a:rPr lang="en-US" altLang="en-US"/>
              <a:t> is at the heart of fault tolerance  </a:t>
            </a:r>
          </a:p>
          <a:p>
            <a:r>
              <a:rPr lang="en-US" altLang="en-US"/>
              <a:t>Redundancy - incorporation of extra components in the design of a system so that its function is not impaired in the event of a failure</a:t>
            </a:r>
          </a:p>
          <a:p>
            <a:r>
              <a:rPr lang="en-US" altLang="en-US"/>
              <a:t>We will study four forms of redundancy: </a:t>
            </a:r>
          </a:p>
          <a:p>
            <a:pPr lvl="1"/>
            <a:r>
              <a:rPr lang="en-US" altLang="en-US" sz="2800"/>
              <a:t> 1. </a:t>
            </a:r>
          </a:p>
          <a:p>
            <a:pPr lvl="1"/>
            <a:r>
              <a:rPr lang="en-US" altLang="en-US" sz="2800"/>
              <a:t> 2. </a:t>
            </a:r>
          </a:p>
          <a:p>
            <a:pPr lvl="1"/>
            <a:r>
              <a:rPr lang="en-US" altLang="en-US" sz="2800"/>
              <a:t> 3. </a:t>
            </a:r>
          </a:p>
          <a:p>
            <a:pPr lvl="1"/>
            <a:r>
              <a:rPr lang="en-US" altLang="en-US" sz="2800"/>
              <a:t> 4.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23778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C0F46DFB-D995-42EF-AE58-5F6C5EDF8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7300" y="180975"/>
            <a:ext cx="7162800" cy="774700"/>
          </a:xfrm>
        </p:spPr>
        <p:txBody>
          <a:bodyPr/>
          <a:lstStyle/>
          <a:p>
            <a:r>
              <a:rPr lang="en-US" altLang="en-US"/>
              <a:t>Hardware Redundancy</a:t>
            </a:r>
          </a:p>
        </p:txBody>
      </p:sp>
      <p:sp>
        <p:nvSpPr>
          <p:cNvPr id="340995" name="Rectangle 3">
            <a:extLst>
              <a:ext uri="{FF2B5EF4-FFF2-40B4-BE49-F238E27FC236}">
                <a16:creationId xmlns:a16="http://schemas.microsoft.com/office/drawing/2014/main" id="{4CE802ED-D014-4BD0-A7B7-297E35967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2809" y="1108075"/>
            <a:ext cx="7828266" cy="5194300"/>
          </a:xfrm>
        </p:spPr>
        <p:txBody>
          <a:bodyPr/>
          <a:lstStyle/>
          <a:p>
            <a:r>
              <a:rPr lang="en-US" altLang="en-US" dirty="0"/>
              <a:t>Extra hardware is added to override the effects of a failed component </a:t>
            </a:r>
          </a:p>
          <a:p>
            <a:r>
              <a:rPr lang="en-US" altLang="en-US" dirty="0">
                <a:solidFill>
                  <a:srgbClr val="0237BC"/>
                </a:solidFill>
              </a:rPr>
              <a:t>Static Hardware Redundancy</a:t>
            </a:r>
            <a:r>
              <a:rPr lang="en-US" altLang="en-US" dirty="0"/>
              <a:t> -                       for immediate masking of a failure</a:t>
            </a:r>
          </a:p>
          <a:p>
            <a:pPr lvl="1"/>
            <a:r>
              <a:rPr lang="en-US" altLang="en-US" sz="2200" dirty="0">
                <a:solidFill>
                  <a:schemeClr val="hlink"/>
                </a:solidFill>
              </a:rPr>
              <a:t>Example</a:t>
            </a:r>
            <a:r>
              <a:rPr lang="en-US" altLang="en-US" sz="2200" dirty="0"/>
              <a:t>: Use three processors and vote on the                        result. The wrong output of a single faulty processor is masked</a:t>
            </a:r>
          </a:p>
          <a:p>
            <a:r>
              <a:rPr lang="en-US" altLang="en-US" dirty="0">
                <a:solidFill>
                  <a:srgbClr val="0237BC"/>
                </a:solidFill>
              </a:rPr>
              <a:t>Dynamic Hardware Redundancy</a:t>
            </a:r>
            <a:r>
              <a:rPr lang="en-US" altLang="en-US" dirty="0"/>
              <a:t> -                     Spare components are activated upon the failure of a currently active component </a:t>
            </a:r>
          </a:p>
          <a:p>
            <a:r>
              <a:rPr lang="en-US" altLang="en-US" dirty="0">
                <a:solidFill>
                  <a:srgbClr val="0237BC"/>
                </a:solidFill>
              </a:rPr>
              <a:t>Hybrid Hardware Redundancy</a:t>
            </a:r>
            <a:r>
              <a:rPr lang="en-US" altLang="en-US" dirty="0"/>
              <a:t> -                   A combination of static and dynamic redundancy techniques </a:t>
            </a:r>
          </a:p>
        </p:txBody>
      </p:sp>
    </p:spTree>
    <p:extLst>
      <p:ext uri="{BB962C8B-B14F-4D97-AF65-F5344CB8AC3E}">
        <p14:creationId xmlns:p14="http://schemas.microsoft.com/office/powerpoint/2010/main" val="219120748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FEB80B35-687E-4736-BD16-B2FFC5762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Software Redundancy </a:t>
            </a:r>
          </a:p>
        </p:txBody>
      </p:sp>
      <p:sp>
        <p:nvSpPr>
          <p:cNvPr id="342019" name="Rectangle 3">
            <a:extLst>
              <a:ext uri="{FF2B5EF4-FFF2-40B4-BE49-F238E27FC236}">
                <a16:creationId xmlns:a16="http://schemas.microsoft.com/office/drawing/2014/main" id="{53C7DA19-B250-4F87-A056-34F666BA95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4113" y="1672887"/>
            <a:ext cx="8303773" cy="4114800"/>
          </a:xfrm>
        </p:spPr>
        <p:txBody>
          <a:bodyPr/>
          <a:lstStyle/>
          <a:p>
            <a:r>
              <a:rPr lang="en-US" altLang="en-US" dirty="0"/>
              <a:t>Different versions of software are developed for the same function by independent teams of programmers</a:t>
            </a:r>
          </a:p>
          <a:p>
            <a:r>
              <a:rPr lang="en-US" altLang="en-US" dirty="0"/>
              <a:t>The hope is that such diversity will ensure that not all the copies will fail on the same set of input data</a:t>
            </a:r>
          </a:p>
          <a:p>
            <a:r>
              <a:rPr lang="en-US" altLang="en-US" dirty="0"/>
              <a:t> Another approach: develop two (or more) versions of the program – one more accurate (handles well different situations) but more complex, another less accurate but more robust (less likely to have bugs).</a:t>
            </a:r>
          </a:p>
          <a:p>
            <a:r>
              <a:rPr lang="en-US" altLang="en-US" dirty="0"/>
              <a:t>Invoke the 2</a:t>
            </a:r>
            <a:r>
              <a:rPr lang="en-US" altLang="en-US" baseline="30000" dirty="0"/>
              <a:t>nd</a:t>
            </a:r>
            <a:r>
              <a:rPr lang="en-US" altLang="en-US" dirty="0"/>
              <a:t> version if the 1</a:t>
            </a:r>
            <a:r>
              <a:rPr lang="en-US" altLang="en-US" baseline="30000" dirty="0"/>
              <a:t>st</a:t>
            </a:r>
            <a:r>
              <a:rPr lang="en-US" altLang="en-US" dirty="0"/>
              <a:t> fails</a:t>
            </a:r>
          </a:p>
        </p:txBody>
      </p:sp>
    </p:spTree>
    <p:extLst>
      <p:ext uri="{BB962C8B-B14F-4D97-AF65-F5344CB8AC3E}">
        <p14:creationId xmlns:p14="http://schemas.microsoft.com/office/powerpoint/2010/main" val="277033091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>
            <a:extLst>
              <a:ext uri="{FF2B5EF4-FFF2-40B4-BE49-F238E27FC236}">
                <a16:creationId xmlns:a16="http://schemas.microsoft.com/office/drawing/2014/main" id="{B44E2120-524A-4AA7-B6CB-BC0A46242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0" y="361950"/>
            <a:ext cx="7162800" cy="781050"/>
          </a:xfrm>
        </p:spPr>
        <p:txBody>
          <a:bodyPr/>
          <a:lstStyle/>
          <a:p>
            <a:r>
              <a:rPr lang="en-US" altLang="en-US"/>
              <a:t>Information Redundancy</a:t>
            </a:r>
          </a:p>
        </p:txBody>
      </p:sp>
      <p:sp>
        <p:nvSpPr>
          <p:cNvPr id="356355" name="Rectangle 3">
            <a:extLst>
              <a:ext uri="{FF2B5EF4-FFF2-40B4-BE49-F238E27FC236}">
                <a16:creationId xmlns:a16="http://schemas.microsoft.com/office/drawing/2014/main" id="{6E4CFB7D-0EAC-4BC7-A43A-353DF86B4B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3250" y="1374776"/>
            <a:ext cx="8147050" cy="4778375"/>
          </a:xfrm>
        </p:spPr>
        <p:txBody>
          <a:bodyPr/>
          <a:lstStyle/>
          <a:p>
            <a:r>
              <a:rPr lang="en-US" altLang="en-US" dirty="0"/>
              <a:t>Example:</a:t>
            </a:r>
          </a:p>
          <a:p>
            <a:r>
              <a:rPr lang="en-US" altLang="en-US" dirty="0"/>
              <a:t>Add check bits to original data bits so that an error in the data bits can be detected and even corrected</a:t>
            </a:r>
          </a:p>
          <a:p>
            <a:r>
              <a:rPr lang="en-US" altLang="en-US" dirty="0"/>
              <a:t>Error detecting and correcting codes have been developed and are being used</a:t>
            </a:r>
          </a:p>
          <a:p>
            <a:r>
              <a:rPr lang="en-US" altLang="en-US" dirty="0"/>
              <a:t>Information redundancy often requires hardware redundancy to process the additional check bits</a:t>
            </a:r>
          </a:p>
        </p:txBody>
      </p:sp>
    </p:spTree>
    <p:extLst>
      <p:ext uri="{BB962C8B-B14F-4D97-AF65-F5344CB8AC3E}">
        <p14:creationId xmlns:p14="http://schemas.microsoft.com/office/powerpoint/2010/main" val="294138368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>
            <a:extLst>
              <a:ext uri="{FF2B5EF4-FFF2-40B4-BE49-F238E27FC236}">
                <a16:creationId xmlns:a16="http://schemas.microsoft.com/office/drawing/2014/main" id="{0D1C38D2-ACC8-4B97-897B-54FBD4E07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0" y="361950"/>
            <a:ext cx="7162800" cy="781050"/>
          </a:xfrm>
        </p:spPr>
        <p:txBody>
          <a:bodyPr/>
          <a:lstStyle/>
          <a:p>
            <a:pPr algn="l"/>
            <a:r>
              <a:rPr lang="en-US" altLang="en-US"/>
              <a:t>         Time Redundancy</a:t>
            </a:r>
          </a:p>
        </p:txBody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A07BA68C-3E8F-44AA-B299-89B8E5C55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3250" y="1374776"/>
            <a:ext cx="7956550" cy="4778375"/>
          </a:xfrm>
        </p:spPr>
        <p:txBody>
          <a:bodyPr/>
          <a:lstStyle/>
          <a:p>
            <a:r>
              <a:rPr lang="en-US" altLang="en-US" dirty="0"/>
              <a:t>Provide additional time during which a failed execution can be repeated</a:t>
            </a:r>
          </a:p>
          <a:p>
            <a:r>
              <a:rPr lang="en-US" altLang="en-US" dirty="0"/>
              <a:t>Most failures are transient - they go away after some time </a:t>
            </a:r>
          </a:p>
          <a:p>
            <a:r>
              <a:rPr lang="en-US" altLang="en-US" dirty="0"/>
              <a:t>If enough slack time is available, failed unit can recover and redo affected computation</a:t>
            </a:r>
          </a:p>
        </p:txBody>
      </p:sp>
    </p:spTree>
    <p:extLst>
      <p:ext uri="{BB962C8B-B14F-4D97-AF65-F5344CB8AC3E}">
        <p14:creationId xmlns:p14="http://schemas.microsoft.com/office/powerpoint/2010/main" val="209620171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914E8DDD-2C64-4D09-8411-8C2F4BB06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0000" y="330200"/>
            <a:ext cx="7162800" cy="1143000"/>
          </a:xfrm>
        </p:spPr>
        <p:txBody>
          <a:bodyPr/>
          <a:lstStyle/>
          <a:p>
            <a:r>
              <a:rPr lang="en-US" altLang="en-US"/>
              <a:t>Fault Tolerance Measures</a:t>
            </a:r>
          </a:p>
        </p:txBody>
      </p:sp>
      <p:sp>
        <p:nvSpPr>
          <p:cNvPr id="335875" name="Rectangle 3">
            <a:extLst>
              <a:ext uri="{FF2B5EF4-FFF2-40B4-BE49-F238E27FC236}">
                <a16:creationId xmlns:a16="http://schemas.microsoft.com/office/drawing/2014/main" id="{11B2EB36-BB73-4914-A4B1-5ACEA21BE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40000" y="1333500"/>
            <a:ext cx="7162800" cy="4114800"/>
          </a:xfrm>
        </p:spPr>
        <p:txBody>
          <a:bodyPr/>
          <a:lstStyle/>
          <a:p>
            <a:r>
              <a:rPr lang="en-US" altLang="en-US" dirty="0"/>
              <a:t>It is important to have proper yardsticks - </a:t>
            </a:r>
            <a:r>
              <a:rPr lang="en-US" altLang="en-US" dirty="0">
                <a:solidFill>
                  <a:srgbClr val="0237BC"/>
                </a:solidFill>
              </a:rPr>
              <a:t>measures</a:t>
            </a:r>
            <a:r>
              <a:rPr lang="en-US" altLang="en-US" dirty="0"/>
              <a:t> - by which to measure the effect of fault tolerance</a:t>
            </a:r>
          </a:p>
          <a:p>
            <a:r>
              <a:rPr lang="en-US" altLang="en-US" dirty="0"/>
              <a:t>A </a:t>
            </a:r>
            <a:r>
              <a:rPr lang="en-US" altLang="en-US" dirty="0">
                <a:solidFill>
                  <a:schemeClr val="hlink"/>
                </a:solidFill>
              </a:rPr>
              <a:t>measure</a:t>
            </a:r>
            <a:r>
              <a:rPr lang="en-US" altLang="en-US" dirty="0"/>
              <a:t> is a mathematical abstraction, which expresses only some subset of the object's nature</a:t>
            </a:r>
          </a:p>
          <a:p>
            <a:r>
              <a:rPr lang="en-US" altLang="en-US" dirty="0"/>
              <a:t>Measures?</a:t>
            </a:r>
          </a:p>
          <a:p>
            <a:pPr lvl="1"/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842072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>
            <a:extLst>
              <a:ext uri="{FF2B5EF4-FFF2-40B4-BE49-F238E27FC236}">
                <a16:creationId xmlns:a16="http://schemas.microsoft.com/office/drawing/2014/main" id="{A3DCA657-40D2-4F56-B2D1-971F683C1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4900" y="273050"/>
            <a:ext cx="6870700" cy="482600"/>
          </a:xfrm>
        </p:spPr>
        <p:txBody>
          <a:bodyPr/>
          <a:lstStyle/>
          <a:p>
            <a:r>
              <a:rPr lang="en-US" altLang="en-US"/>
              <a:t>Traditional Measures - Reliability</a:t>
            </a:r>
          </a:p>
        </p:txBody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84E6AE4B-011E-42BE-984C-2A024A9E4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6425" y="968375"/>
            <a:ext cx="8547100" cy="5181600"/>
          </a:xfrm>
        </p:spPr>
        <p:txBody>
          <a:bodyPr/>
          <a:lstStyle/>
          <a:p>
            <a:r>
              <a:rPr lang="en-US" altLang="en-US" dirty="0">
                <a:solidFill>
                  <a:schemeClr val="hlink"/>
                </a:solidFill>
              </a:rPr>
              <a:t>Assumption:                                                 </a:t>
            </a:r>
            <a:r>
              <a:rPr lang="en-US" altLang="en-US" dirty="0"/>
              <a:t>The system can be in one of two states:                   </a:t>
            </a:r>
            <a:r>
              <a:rPr lang="en-US" altLang="en-US" dirty="0">
                <a:solidFill>
                  <a:srgbClr val="0237BC"/>
                </a:solidFill>
              </a:rPr>
              <a:t>‘’up”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0237BC"/>
                </a:solidFill>
              </a:rPr>
              <a:t>‘’down”</a:t>
            </a:r>
            <a:endParaRPr lang="en-US" altLang="en-US" dirty="0"/>
          </a:p>
          <a:p>
            <a:r>
              <a:rPr lang="en-US" altLang="en-US" dirty="0">
                <a:solidFill>
                  <a:schemeClr val="hlink"/>
                </a:solidFill>
              </a:rPr>
              <a:t>Examples</a:t>
            </a:r>
            <a:r>
              <a:rPr lang="en-US" altLang="en-US" dirty="0"/>
              <a:t>: </a:t>
            </a:r>
          </a:p>
          <a:p>
            <a:pPr lvl="1"/>
            <a:r>
              <a:rPr lang="en-US" altLang="en-US" sz="2200" dirty="0"/>
              <a:t>Lightbulb - good or burned out                     </a:t>
            </a:r>
          </a:p>
          <a:p>
            <a:pPr lvl="1"/>
            <a:r>
              <a:rPr lang="en-US" altLang="en-US" sz="2200" dirty="0"/>
              <a:t>Wire - connected or broken </a:t>
            </a:r>
          </a:p>
          <a:p>
            <a:r>
              <a:rPr lang="en-US" altLang="en-US" dirty="0">
                <a:solidFill>
                  <a:schemeClr val="hlink"/>
                </a:solidFill>
              </a:rPr>
              <a:t>Reliability</a:t>
            </a:r>
            <a:r>
              <a:rPr lang="en-US" altLang="en-US" dirty="0"/>
              <a:t>, </a:t>
            </a:r>
            <a:r>
              <a:rPr lang="en-US" altLang="en-US" dirty="0">
                <a:solidFill>
                  <a:srgbClr val="0237BC"/>
                </a:solidFill>
              </a:rPr>
              <a:t>R(t):</a:t>
            </a:r>
            <a:r>
              <a:rPr lang="en-US" altLang="en-US" dirty="0"/>
              <a:t>                                               Probability that the system is up during the </a:t>
            </a:r>
            <a:r>
              <a:rPr lang="en-US" altLang="en-US" dirty="0">
                <a:solidFill>
                  <a:srgbClr val="0033CC"/>
                </a:solidFill>
              </a:rPr>
              <a:t>whole</a:t>
            </a:r>
            <a:r>
              <a:rPr lang="en-US" altLang="en-US" dirty="0"/>
              <a:t> interval </a:t>
            </a:r>
            <a:r>
              <a:rPr lang="en-US" altLang="en-US" dirty="0">
                <a:solidFill>
                  <a:srgbClr val="0033CC"/>
                </a:solidFill>
              </a:rPr>
              <a:t>[0,t],</a:t>
            </a:r>
            <a:r>
              <a:rPr lang="en-US" altLang="en-US" dirty="0"/>
              <a:t> given it was up at time </a:t>
            </a:r>
            <a:r>
              <a:rPr lang="en-US" altLang="en-US" dirty="0">
                <a:solidFill>
                  <a:srgbClr val="0033CC"/>
                </a:solidFill>
              </a:rPr>
              <a:t>0                                                      	 </a:t>
            </a:r>
            <a:r>
              <a:rPr lang="en-US" altLang="en-US" dirty="0"/>
              <a:t>                      </a:t>
            </a:r>
          </a:p>
          <a:p>
            <a:r>
              <a:rPr lang="en-US" altLang="en-US" dirty="0"/>
              <a:t>Related measure - </a:t>
            </a:r>
            <a:r>
              <a:rPr lang="en-US" altLang="en-US" dirty="0">
                <a:solidFill>
                  <a:schemeClr val="hlink"/>
                </a:solidFill>
              </a:rPr>
              <a:t>Mean Time To Failure,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33CC"/>
                </a:solidFill>
              </a:rPr>
              <a:t>MTTF</a:t>
            </a:r>
            <a:r>
              <a:rPr lang="en-US" altLang="en-US" dirty="0"/>
              <a:t> :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 sz="2400" dirty="0"/>
              <a:t>Average time the system remains up before it goes down and has to be repaired or replaced</a:t>
            </a:r>
          </a:p>
        </p:txBody>
      </p:sp>
    </p:spTree>
    <p:extLst>
      <p:ext uri="{BB962C8B-B14F-4D97-AF65-F5344CB8AC3E}">
        <p14:creationId xmlns:p14="http://schemas.microsoft.com/office/powerpoint/2010/main" val="21905680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EAF955B7-51F4-4719-8811-436D986E0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6685" y="1138239"/>
            <a:ext cx="2518318" cy="882293"/>
          </a:xfrm>
          <a:noFill/>
          <a:ln/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dirty="0"/>
              <a:t>Prerequisites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9E2402A2-D64D-439F-BB9A-5D00346E72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0425" y="2578100"/>
            <a:ext cx="8102600" cy="2826928"/>
          </a:xfrm>
          <a:noFill/>
          <a:ln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Basic courses in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dirty="0"/>
              <a:t> Digital Design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dirty="0"/>
              <a:t> Hardware Organization/Computer Architecture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dirty="0"/>
              <a:t> Probability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996581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D39CBB70-895B-49DB-8501-016F23F8D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254000"/>
            <a:ext cx="6870700" cy="482600"/>
          </a:xfrm>
        </p:spPr>
        <p:txBody>
          <a:bodyPr/>
          <a:lstStyle/>
          <a:p>
            <a:r>
              <a:rPr lang="en-US" altLang="en-US"/>
              <a:t>Traditional Measures - Availability</a:t>
            </a:r>
          </a:p>
        </p:txBody>
      </p:sp>
      <p:sp>
        <p:nvSpPr>
          <p:cNvPr id="353283" name="Rectangle 3">
            <a:extLst>
              <a:ext uri="{FF2B5EF4-FFF2-40B4-BE49-F238E27FC236}">
                <a16:creationId xmlns:a16="http://schemas.microsoft.com/office/drawing/2014/main" id="{CAA97298-3042-4246-802A-A6169917A4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5775" y="901700"/>
            <a:ext cx="8737600" cy="5524500"/>
          </a:xfrm>
        </p:spPr>
        <p:txBody>
          <a:bodyPr/>
          <a:lstStyle/>
          <a:p>
            <a:r>
              <a:rPr lang="en-US" altLang="en-US" dirty="0">
                <a:solidFill>
                  <a:schemeClr val="hlink"/>
                </a:solidFill>
              </a:rPr>
              <a:t>Availability</a:t>
            </a:r>
            <a:r>
              <a:rPr lang="en-US" altLang="en-US" dirty="0"/>
              <a:t>, </a:t>
            </a:r>
            <a:r>
              <a:rPr lang="en-US" altLang="en-US" dirty="0">
                <a:solidFill>
                  <a:srgbClr val="0237BC"/>
                </a:solidFill>
              </a:rPr>
              <a:t>A(t) :                                             </a:t>
            </a:r>
            <a:r>
              <a:rPr lang="en-US" altLang="en-US" dirty="0"/>
              <a:t>Fraction of time system is up during the interval </a:t>
            </a:r>
            <a:r>
              <a:rPr lang="en-US" altLang="en-US" dirty="0">
                <a:solidFill>
                  <a:srgbClr val="0033CC"/>
                </a:solidFill>
              </a:rPr>
              <a:t>[0,t]</a:t>
            </a:r>
            <a:endParaRPr lang="en-US" altLang="en-US" dirty="0"/>
          </a:p>
          <a:p>
            <a:r>
              <a:rPr lang="en-US" altLang="en-US" dirty="0">
                <a:solidFill>
                  <a:schemeClr val="hlink"/>
                </a:solidFill>
              </a:rPr>
              <a:t>Point Availability</a:t>
            </a:r>
            <a:r>
              <a:rPr lang="en-US" altLang="en-US" dirty="0"/>
              <a:t>, </a:t>
            </a:r>
            <a:r>
              <a:rPr lang="en-US" altLang="en-US" dirty="0">
                <a:solidFill>
                  <a:srgbClr val="0033CC"/>
                </a:solidFill>
              </a:rPr>
              <a:t>A</a:t>
            </a:r>
            <a:r>
              <a:rPr lang="en-US" altLang="en-US" sz="1800" dirty="0">
                <a:solidFill>
                  <a:srgbClr val="0033CC"/>
                </a:solidFill>
              </a:rPr>
              <a:t>p</a:t>
            </a:r>
            <a:r>
              <a:rPr lang="en-US" altLang="en-US" dirty="0">
                <a:solidFill>
                  <a:srgbClr val="0033CC"/>
                </a:solidFill>
              </a:rPr>
              <a:t>(t) :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en-US" sz="2400" dirty="0"/>
              <a:t>Probability that the system is up at time</a:t>
            </a:r>
            <a:r>
              <a:rPr lang="en-US" altLang="en-US" sz="2400" dirty="0">
                <a:solidFill>
                  <a:srgbClr val="0033CC"/>
                </a:solidFill>
              </a:rPr>
              <a:t> t</a:t>
            </a:r>
          </a:p>
          <a:p>
            <a:r>
              <a:rPr lang="en-US" altLang="en-US" dirty="0">
                <a:solidFill>
                  <a:schemeClr val="hlink"/>
                </a:solidFill>
              </a:rPr>
              <a:t>Long-Term Availability</a:t>
            </a:r>
            <a:r>
              <a:rPr lang="en-US" altLang="en-US" dirty="0"/>
              <a:t>, </a:t>
            </a:r>
            <a:r>
              <a:rPr lang="en-US" altLang="en-US" dirty="0">
                <a:solidFill>
                  <a:srgbClr val="0033CC"/>
                </a:solidFill>
              </a:rPr>
              <a:t>A</a:t>
            </a:r>
            <a:r>
              <a:rPr lang="en-US" altLang="en-US" dirty="0"/>
              <a:t>:</a:t>
            </a:r>
          </a:p>
          <a:p>
            <a:pPr lvl="1"/>
            <a:endParaRPr lang="en-US" altLang="en-US" sz="2400" dirty="0">
              <a:solidFill>
                <a:srgbClr val="0033CC"/>
              </a:solidFill>
            </a:endParaRPr>
          </a:p>
          <a:p>
            <a:pPr lvl="1"/>
            <a:endParaRPr lang="en-US" altLang="en-US" sz="2400" dirty="0">
              <a:solidFill>
                <a:srgbClr val="0033CC"/>
              </a:solidFill>
            </a:endParaRPr>
          </a:p>
          <a:p>
            <a:r>
              <a:rPr lang="en-US" altLang="en-US" dirty="0">
                <a:solidFill>
                  <a:srgbClr val="0033CC"/>
                </a:solidFill>
              </a:rPr>
              <a:t>Availability is used in systems with recovery/repair</a:t>
            </a:r>
          </a:p>
          <a:p>
            <a:r>
              <a:rPr lang="en-US" altLang="en-US" dirty="0"/>
              <a:t>Related measures: </a:t>
            </a:r>
          </a:p>
          <a:p>
            <a:pPr lvl="1"/>
            <a:r>
              <a:rPr lang="en-US" altLang="en-US" dirty="0">
                <a:solidFill>
                  <a:schemeClr val="hlink"/>
                </a:solidFill>
              </a:rPr>
              <a:t>Mean Time To Repair,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33CC"/>
                </a:solidFill>
              </a:rPr>
              <a:t>MTTR </a:t>
            </a:r>
          </a:p>
          <a:p>
            <a:pPr lvl="1"/>
            <a:r>
              <a:rPr lang="en-US" altLang="en-US" dirty="0">
                <a:solidFill>
                  <a:schemeClr val="hlink"/>
                </a:solidFill>
              </a:rPr>
              <a:t>Mean Time Between Failures,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33CC"/>
                </a:solidFill>
              </a:rPr>
              <a:t>MTBF = MTTF + MTTR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353285" name="Object 5">
            <a:extLst>
              <a:ext uri="{FF2B5EF4-FFF2-40B4-BE49-F238E27FC236}">
                <a16:creationId xmlns:a16="http://schemas.microsoft.com/office/drawing/2014/main" id="{8BFF4178-B6F9-4310-9EBC-BA4F21F441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7938" y="5524501"/>
          <a:ext cx="371475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955520" imgH="406080" progId="Equation.3">
                  <p:embed/>
                </p:oleObj>
              </mc:Choice>
              <mc:Fallback>
                <p:oleObj name="Equation" r:id="rId3" imgW="1955520" imgH="406080" progId="Equation.3">
                  <p:embed/>
                  <p:pic>
                    <p:nvPicPr>
                      <p:cNvPr id="353285" name="Object 5">
                        <a:extLst>
                          <a:ext uri="{FF2B5EF4-FFF2-40B4-BE49-F238E27FC236}">
                            <a16:creationId xmlns:a16="http://schemas.microsoft.com/office/drawing/2014/main" id="{8BFF4178-B6F9-4310-9EBC-BA4F21F441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938" y="5524501"/>
                        <a:ext cx="371475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6" name="Object 6">
            <a:extLst>
              <a:ext uri="{FF2B5EF4-FFF2-40B4-BE49-F238E27FC236}">
                <a16:creationId xmlns:a16="http://schemas.microsoft.com/office/drawing/2014/main" id="{28101E14-A68D-49F9-8C05-852628C9C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2039" y="3055938"/>
          <a:ext cx="37306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625400" imgH="279360" progId="Equation.3">
                  <p:embed/>
                </p:oleObj>
              </mc:Choice>
              <mc:Fallback>
                <p:oleObj name="Equation" r:id="rId5" imgW="1625400" imgH="279360" progId="Equation.3">
                  <p:embed/>
                  <p:pic>
                    <p:nvPicPr>
                      <p:cNvPr id="353286" name="Object 6">
                        <a:extLst>
                          <a:ext uri="{FF2B5EF4-FFF2-40B4-BE49-F238E27FC236}">
                            <a16:creationId xmlns:a16="http://schemas.microsoft.com/office/drawing/2014/main" id="{28101E14-A68D-49F9-8C05-852628C9CC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9" y="3055938"/>
                        <a:ext cx="373062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83303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>
            <a:extLst>
              <a:ext uri="{FF2B5EF4-FFF2-40B4-BE49-F238E27FC236}">
                <a16:creationId xmlns:a16="http://schemas.microsoft.com/office/drawing/2014/main" id="{313FDC45-DDCA-4D37-B6BD-86D27B35CA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254000"/>
            <a:ext cx="7162800" cy="1498600"/>
          </a:xfrm>
        </p:spPr>
        <p:txBody>
          <a:bodyPr/>
          <a:lstStyle/>
          <a:p>
            <a:r>
              <a:rPr lang="en-US" altLang="en-US"/>
              <a:t>Need For More Measures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FBBEDE69-300E-4D7E-99EF-C22526F55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7166" y="1403350"/>
            <a:ext cx="7942634" cy="4140200"/>
          </a:xfrm>
        </p:spPr>
        <p:txBody>
          <a:bodyPr/>
          <a:lstStyle/>
          <a:p>
            <a:r>
              <a:rPr lang="en-US" altLang="en-US" dirty="0"/>
              <a:t>The assumption of the system being in state </a:t>
            </a:r>
            <a:r>
              <a:rPr lang="en-US" altLang="en-US" dirty="0">
                <a:solidFill>
                  <a:srgbClr val="0033CC"/>
                </a:solidFill>
              </a:rPr>
              <a:t>‘’up”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0033CC"/>
                </a:solidFill>
              </a:rPr>
              <a:t>‘’down”</a:t>
            </a:r>
            <a:r>
              <a:rPr lang="en-US" altLang="en-US" dirty="0"/>
              <a:t> is very limiting</a:t>
            </a:r>
          </a:p>
          <a:p>
            <a:r>
              <a:rPr lang="en-US" altLang="en-US" dirty="0">
                <a:solidFill>
                  <a:schemeClr val="hlink"/>
                </a:solidFill>
              </a:rPr>
              <a:t>Example:</a:t>
            </a:r>
            <a:r>
              <a:rPr lang="en-US" altLang="en-US" dirty="0"/>
              <a:t> A processor with one of its several hundreds of millions of gates stuck at logic value </a:t>
            </a:r>
            <a:r>
              <a:rPr lang="en-US" altLang="en-US" dirty="0">
                <a:solidFill>
                  <a:srgbClr val="0033CC"/>
                </a:solidFill>
              </a:rPr>
              <a:t>0 </a:t>
            </a:r>
            <a:r>
              <a:rPr lang="en-US" altLang="en-US" dirty="0"/>
              <a:t>and the rest is functional -  may affect the output of the processor once in every </a:t>
            </a:r>
            <a:r>
              <a:rPr lang="en-US" altLang="en-US" dirty="0">
                <a:solidFill>
                  <a:srgbClr val="0033CC"/>
                </a:solidFill>
              </a:rPr>
              <a:t>25,000</a:t>
            </a:r>
            <a:r>
              <a:rPr lang="en-US" altLang="en-US" dirty="0"/>
              <a:t> hours of use </a:t>
            </a:r>
          </a:p>
          <a:p>
            <a:r>
              <a:rPr lang="en-US" altLang="en-US" dirty="0"/>
              <a:t>The processor is not fault-free, but cannot be defined as being ‘’down”</a:t>
            </a:r>
          </a:p>
          <a:p>
            <a:r>
              <a:rPr lang="en-US" altLang="en-US" dirty="0"/>
              <a:t>More detailed measures than the general </a:t>
            </a:r>
            <a:r>
              <a:rPr lang="en-US" altLang="en-US" dirty="0">
                <a:solidFill>
                  <a:srgbClr val="0033CC"/>
                </a:solidFill>
              </a:rPr>
              <a:t>reliability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0033CC"/>
                </a:solidFill>
              </a:rPr>
              <a:t>availability</a:t>
            </a:r>
            <a:r>
              <a:rPr lang="en-US" altLang="en-US" dirty="0"/>
              <a:t> are needed </a:t>
            </a:r>
          </a:p>
        </p:txBody>
      </p:sp>
    </p:spTree>
    <p:extLst>
      <p:ext uri="{BB962C8B-B14F-4D97-AF65-F5344CB8AC3E}">
        <p14:creationId xmlns:p14="http://schemas.microsoft.com/office/powerpoint/2010/main" val="208417392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>
            <a:extLst>
              <a:ext uri="{FF2B5EF4-FFF2-40B4-BE49-F238E27FC236}">
                <a16:creationId xmlns:a16="http://schemas.microsoft.com/office/drawing/2014/main" id="{18618C25-F4BC-40C9-B026-4B87C0408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66700"/>
            <a:ext cx="8382000" cy="622300"/>
          </a:xfrm>
        </p:spPr>
        <p:txBody>
          <a:bodyPr/>
          <a:lstStyle/>
          <a:p>
            <a:r>
              <a:rPr lang="en-US" altLang="en-US"/>
              <a:t> Computational Capacity Measures</a:t>
            </a:r>
          </a:p>
        </p:txBody>
      </p:sp>
      <p:sp>
        <p:nvSpPr>
          <p:cNvPr id="273411" name="Rectangle 1027">
            <a:extLst>
              <a:ext uri="{FF2B5EF4-FFF2-40B4-BE49-F238E27FC236}">
                <a16:creationId xmlns:a16="http://schemas.microsoft.com/office/drawing/2014/main" id="{782248F9-82B9-481E-A0F7-C8FCC59706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43138" y="1019175"/>
            <a:ext cx="7904162" cy="5562600"/>
          </a:xfrm>
        </p:spPr>
        <p:txBody>
          <a:bodyPr/>
          <a:lstStyle/>
          <a:p>
            <a:pPr>
              <a:buFont typeface="Symbol" panose="05050102010706020507" pitchFamily="18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Example</a:t>
            </a:r>
            <a:r>
              <a:rPr lang="en-US" altLang="en-US"/>
              <a:t>: </a:t>
            </a:r>
            <a:r>
              <a:rPr lang="en-US" altLang="en-US">
                <a:solidFill>
                  <a:srgbClr val="0033CC"/>
                </a:solidFill>
              </a:rPr>
              <a:t>N</a:t>
            </a:r>
            <a:r>
              <a:rPr lang="en-US" altLang="en-US"/>
              <a:t> processors in a gracefully degrading system</a:t>
            </a:r>
          </a:p>
          <a:p>
            <a:r>
              <a:rPr lang="en-US" altLang="en-US"/>
              <a:t>System is useful as long as at least one processor remains operational</a:t>
            </a:r>
          </a:p>
          <a:p>
            <a:r>
              <a:rPr lang="en-US" altLang="en-US"/>
              <a:t>Let </a:t>
            </a:r>
            <a:r>
              <a:rPr lang="en-US" altLang="en-US">
                <a:solidFill>
                  <a:srgbClr val="0033CC"/>
                </a:solidFill>
              </a:rPr>
              <a:t>P</a:t>
            </a:r>
            <a:r>
              <a:rPr lang="en-US" altLang="en-US" sz="18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 = Prob {i processors are operational}</a:t>
            </a:r>
            <a:endParaRPr lang="en-US" altLang="en-US"/>
          </a:p>
          <a:p>
            <a:endParaRPr lang="en-US" altLang="en-US">
              <a:sym typeface="Symbol" panose="05050102010706020507" pitchFamily="18" charset="2"/>
            </a:endParaRPr>
          </a:p>
          <a:p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Let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 c</a:t>
            </a:r>
            <a:r>
              <a:rPr lang="en-US" altLang="en-US">
                <a:sym typeface="Symbol" panose="05050102010706020507" pitchFamily="18" charset="2"/>
              </a:rPr>
              <a:t> = computational capacity of a processor (e.g., number of fixed-size tasks it can execute)</a:t>
            </a:r>
          </a:p>
          <a:p>
            <a:r>
              <a:rPr lang="en-US" altLang="en-US">
                <a:sym typeface="Symbol" panose="05050102010706020507" pitchFamily="18" charset="2"/>
              </a:rPr>
              <a:t>Computational capacity of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processors: 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C</a:t>
            </a:r>
            <a:r>
              <a:rPr lang="en-US" altLang="en-US" sz="1800">
                <a:solidFill>
                  <a:srgbClr val="0033CC"/>
                </a:solidFill>
                <a:sym typeface="Symbol" panose="05050102010706020507" pitchFamily="18" charset="2"/>
              </a:rPr>
              <a:t>i</a:t>
            </a:r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 = i  c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olidFill>
                  <a:srgbClr val="0033CC"/>
                </a:solidFill>
                <a:sym typeface="Symbol" panose="05050102010706020507" pitchFamily="18" charset="2"/>
              </a:rPr>
              <a:t>Average computational capacity</a:t>
            </a:r>
            <a:r>
              <a:rPr lang="en-US" altLang="en-US">
                <a:sym typeface="Symbol" panose="05050102010706020507" pitchFamily="18" charset="2"/>
              </a:rPr>
              <a:t> of system:</a:t>
            </a:r>
            <a:endParaRPr lang="en-US" altLang="en-US" sz="2000"/>
          </a:p>
          <a:p>
            <a:endParaRPr lang="en-US" altLang="en-US" sz="2000"/>
          </a:p>
        </p:txBody>
      </p:sp>
      <p:graphicFrame>
        <p:nvGraphicFramePr>
          <p:cNvPr id="273415" name="Object 1031">
            <a:extLst>
              <a:ext uri="{FF2B5EF4-FFF2-40B4-BE49-F238E27FC236}">
                <a16:creationId xmlns:a16="http://schemas.microsoft.com/office/drawing/2014/main" id="{AED80DFE-4DDE-4279-9564-FEC52E71E7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0214" y="3057526"/>
          <a:ext cx="137318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736560" imgH="342720" progId="Equation.3">
                  <p:embed/>
                </p:oleObj>
              </mc:Choice>
              <mc:Fallback>
                <p:oleObj name="Equation" r:id="rId3" imgW="736560" imgH="342720" progId="Equation.3">
                  <p:embed/>
                  <p:pic>
                    <p:nvPicPr>
                      <p:cNvPr id="273415" name="Object 1031">
                        <a:extLst>
                          <a:ext uri="{FF2B5EF4-FFF2-40B4-BE49-F238E27FC236}">
                            <a16:creationId xmlns:a16="http://schemas.microsoft.com/office/drawing/2014/main" id="{AED80DFE-4DDE-4279-9564-FEC52E71E7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4" y="3057526"/>
                        <a:ext cx="137318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16" name="Object 1032">
            <a:extLst>
              <a:ext uri="{FF2B5EF4-FFF2-40B4-BE49-F238E27FC236}">
                <a16:creationId xmlns:a16="http://schemas.microsoft.com/office/drawing/2014/main" id="{08BD6F60-B233-4239-A402-C75F7FC1A0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0838" y="5626101"/>
          <a:ext cx="78105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419040" imgH="342720" progId="Equation.3">
                  <p:embed/>
                </p:oleObj>
              </mc:Choice>
              <mc:Fallback>
                <p:oleObj name="Equation" r:id="rId5" imgW="419040" imgH="342720" progId="Equation.3">
                  <p:embed/>
                  <p:pic>
                    <p:nvPicPr>
                      <p:cNvPr id="273416" name="Object 1032">
                        <a:extLst>
                          <a:ext uri="{FF2B5EF4-FFF2-40B4-BE49-F238E27FC236}">
                            <a16:creationId xmlns:a16="http://schemas.microsoft.com/office/drawing/2014/main" id="{08BD6F60-B233-4239-A402-C75F7FC1A0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5626101"/>
                        <a:ext cx="781050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328830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F097A67F-FA13-4974-831B-5A1911E515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3325" y="641351"/>
            <a:ext cx="6629400" cy="498475"/>
          </a:xfrm>
        </p:spPr>
        <p:txBody>
          <a:bodyPr/>
          <a:lstStyle/>
          <a:p>
            <a:r>
              <a:rPr lang="en-US" altLang="en-US"/>
              <a:t>Another Measure - Performability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4CE58B7C-DEA8-4513-A233-D71FE48C94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68500" y="914400"/>
            <a:ext cx="7874000" cy="5080000"/>
          </a:xfrm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Another approach - consider everything from the perspective of the application   </a:t>
            </a:r>
          </a:p>
          <a:p>
            <a:r>
              <a:rPr lang="en-US" altLang="en-US"/>
              <a:t>Application is used to define ‘’accomplishment levels”  </a:t>
            </a:r>
            <a:r>
              <a:rPr lang="en-US" altLang="en-US">
                <a:solidFill>
                  <a:srgbClr val="0237BC"/>
                </a:solidFill>
              </a:rPr>
              <a:t>L</a:t>
            </a:r>
            <a:r>
              <a:rPr lang="en-US" altLang="en-US" sz="1800">
                <a:solidFill>
                  <a:srgbClr val="0237BC"/>
                </a:solidFill>
              </a:rPr>
              <a:t>1</a:t>
            </a:r>
            <a:r>
              <a:rPr lang="en-US" altLang="en-US">
                <a:solidFill>
                  <a:srgbClr val="0237BC"/>
                </a:solidFill>
              </a:rPr>
              <a:t>, L</a:t>
            </a:r>
            <a:r>
              <a:rPr lang="en-US" altLang="en-US" sz="1800">
                <a:solidFill>
                  <a:srgbClr val="0237BC"/>
                </a:solidFill>
              </a:rPr>
              <a:t>2</a:t>
            </a:r>
            <a:r>
              <a:rPr lang="en-US" altLang="en-US">
                <a:solidFill>
                  <a:srgbClr val="0237BC"/>
                </a:solidFill>
              </a:rPr>
              <a:t>,...,L</a:t>
            </a:r>
            <a:r>
              <a:rPr lang="en-US" altLang="en-US" sz="2000">
                <a:solidFill>
                  <a:srgbClr val="0237BC"/>
                </a:solidFill>
              </a:rPr>
              <a:t>n</a:t>
            </a:r>
            <a:r>
              <a:rPr lang="en-US" altLang="en-US"/>
              <a:t>  </a:t>
            </a:r>
          </a:p>
          <a:p>
            <a:r>
              <a:rPr lang="en-US" altLang="en-US"/>
              <a:t>Each represents a level of quality of service delivered by the application </a:t>
            </a:r>
          </a:p>
          <a:p>
            <a:r>
              <a:rPr lang="en-US" altLang="en-US">
                <a:solidFill>
                  <a:schemeClr val="hlink"/>
                </a:solidFill>
              </a:rPr>
              <a:t>Example</a:t>
            </a:r>
            <a:r>
              <a:rPr lang="en-US" altLang="en-US"/>
              <a:t>: </a:t>
            </a:r>
            <a:r>
              <a:rPr lang="en-US" altLang="en-US">
                <a:solidFill>
                  <a:srgbClr val="0033CC"/>
                </a:solidFill>
              </a:rPr>
              <a:t>L</a:t>
            </a:r>
            <a:r>
              <a:rPr lang="en-US" altLang="en-US" sz="18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 </a:t>
            </a:r>
            <a:r>
              <a:rPr lang="en-US" altLang="en-US"/>
              <a:t>indicates </a:t>
            </a:r>
            <a:r>
              <a:rPr lang="en-US" altLang="en-US">
                <a:solidFill>
                  <a:srgbClr val="0033CC"/>
                </a:solidFill>
              </a:rPr>
              <a:t>i</a:t>
            </a:r>
            <a:r>
              <a:rPr lang="en-US" altLang="en-US"/>
              <a:t> system crashes during the mission time period </a:t>
            </a:r>
            <a:r>
              <a:rPr lang="en-US" altLang="en-US">
                <a:solidFill>
                  <a:srgbClr val="0033CC"/>
                </a:solidFill>
              </a:rPr>
              <a:t>T</a:t>
            </a:r>
            <a:endParaRPr lang="en-US" altLang="en-US"/>
          </a:p>
          <a:p>
            <a:r>
              <a:rPr lang="en-US" altLang="en-US">
                <a:solidFill>
                  <a:schemeClr val="hlink"/>
                </a:solidFill>
              </a:rPr>
              <a:t>Performability </a:t>
            </a:r>
            <a:r>
              <a:rPr lang="en-US" altLang="en-US"/>
              <a:t>is a vector </a:t>
            </a:r>
            <a:r>
              <a:rPr lang="en-US" altLang="en-US">
                <a:solidFill>
                  <a:srgbClr val="0237BC"/>
                </a:solidFill>
              </a:rPr>
              <a:t>(P(L</a:t>
            </a:r>
            <a:r>
              <a:rPr lang="en-US" altLang="en-US" sz="1800">
                <a:solidFill>
                  <a:srgbClr val="0237BC"/>
                </a:solidFill>
              </a:rPr>
              <a:t>1</a:t>
            </a:r>
            <a:r>
              <a:rPr lang="en-US" altLang="en-US">
                <a:solidFill>
                  <a:srgbClr val="0237BC"/>
                </a:solidFill>
              </a:rPr>
              <a:t>),P(L</a:t>
            </a:r>
            <a:r>
              <a:rPr lang="en-US" altLang="en-US" sz="1800">
                <a:solidFill>
                  <a:srgbClr val="0237BC"/>
                </a:solidFill>
              </a:rPr>
              <a:t>2</a:t>
            </a:r>
            <a:r>
              <a:rPr lang="en-US" altLang="en-US">
                <a:solidFill>
                  <a:srgbClr val="0237BC"/>
                </a:solidFill>
              </a:rPr>
              <a:t>),...,P(L</a:t>
            </a:r>
            <a:r>
              <a:rPr lang="en-US" altLang="en-US" sz="2000">
                <a:solidFill>
                  <a:srgbClr val="0237BC"/>
                </a:solidFill>
              </a:rPr>
              <a:t>n</a:t>
            </a:r>
            <a:r>
              <a:rPr lang="en-US" altLang="en-US">
                <a:solidFill>
                  <a:srgbClr val="0237BC"/>
                </a:solidFill>
              </a:rPr>
              <a:t>))</a:t>
            </a:r>
            <a:r>
              <a:rPr lang="en-US" altLang="en-US"/>
              <a:t> where </a:t>
            </a:r>
            <a:r>
              <a:rPr lang="en-US" altLang="en-US">
                <a:solidFill>
                  <a:srgbClr val="0033CC"/>
                </a:solidFill>
              </a:rPr>
              <a:t>P(L</a:t>
            </a:r>
            <a:r>
              <a:rPr lang="en-US" altLang="en-US" sz="1800">
                <a:solidFill>
                  <a:srgbClr val="0033CC"/>
                </a:solidFill>
              </a:rPr>
              <a:t>i</a:t>
            </a:r>
            <a:r>
              <a:rPr lang="en-US" altLang="en-US">
                <a:solidFill>
                  <a:srgbClr val="0033CC"/>
                </a:solidFill>
              </a:rPr>
              <a:t>)</a:t>
            </a:r>
            <a:r>
              <a:rPr lang="en-US" altLang="en-US"/>
              <a:t> is the probability that the computer functions well enough to permit the application to reach up to accomplishment level </a:t>
            </a:r>
            <a:r>
              <a:rPr lang="en-US" altLang="en-US">
                <a:solidFill>
                  <a:srgbClr val="0033CC"/>
                </a:solidFill>
              </a:rPr>
              <a:t>L</a:t>
            </a:r>
            <a:r>
              <a:rPr lang="en-US" altLang="en-US" sz="1800">
                <a:solidFill>
                  <a:srgbClr val="0033CC"/>
                </a:solidFill>
              </a:rPr>
              <a:t>i</a:t>
            </a:r>
            <a:endParaRPr lang="en-US" altLang="en-US">
              <a:solidFill>
                <a:srgbClr val="0033CC"/>
              </a:solidFill>
            </a:endParaRP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88553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>
            <a:extLst>
              <a:ext uri="{FF2B5EF4-FFF2-40B4-BE49-F238E27FC236}">
                <a16:creationId xmlns:a16="http://schemas.microsoft.com/office/drawing/2014/main" id="{E147019B-1A6F-43B5-A7E6-3ED470DDB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63800" y="368300"/>
            <a:ext cx="7162800" cy="825500"/>
          </a:xfrm>
        </p:spPr>
        <p:txBody>
          <a:bodyPr/>
          <a:lstStyle/>
          <a:p>
            <a:r>
              <a:rPr lang="en-US" altLang="en-US"/>
              <a:t>   Network Connectivity Measures</a:t>
            </a:r>
          </a:p>
        </p:txBody>
      </p:sp>
      <p:sp>
        <p:nvSpPr>
          <p:cNvPr id="336899" name="Rectangle 3">
            <a:extLst>
              <a:ext uri="{FF2B5EF4-FFF2-40B4-BE49-F238E27FC236}">
                <a16:creationId xmlns:a16="http://schemas.microsoft.com/office/drawing/2014/main" id="{20C248DA-0C3A-479F-988F-46702BB8D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49500" y="1511300"/>
            <a:ext cx="8039100" cy="4787900"/>
          </a:xfrm>
        </p:spPr>
        <p:txBody>
          <a:bodyPr/>
          <a:lstStyle/>
          <a:p>
            <a:r>
              <a:rPr lang="en-US" altLang="en-US"/>
              <a:t>Focus on the network that connects the processors </a:t>
            </a:r>
          </a:p>
          <a:p>
            <a:r>
              <a:rPr lang="en-US" altLang="en-US"/>
              <a:t>Classical </a:t>
            </a:r>
            <a:r>
              <a:rPr lang="en-US" altLang="en-US">
                <a:solidFill>
                  <a:schemeClr val="hlink"/>
                </a:solidFill>
              </a:rPr>
              <a:t>Node and Line Connectivity</a:t>
            </a:r>
            <a:r>
              <a:rPr lang="en-US" altLang="en-US"/>
              <a:t> - the minimum number of nodes and lines, respectively, that have to fail before the network becomes disconnected </a:t>
            </a:r>
          </a:p>
          <a:p>
            <a:r>
              <a:rPr lang="en-US" altLang="en-US"/>
              <a:t>Measure indicates how vulnerable the network is to disconnection</a:t>
            </a:r>
          </a:p>
          <a:p>
            <a:r>
              <a:rPr lang="en-US" altLang="en-US"/>
              <a:t>A network disconnected by the failure of just one (critically-positioned) node is potentially more vulnerable than another which requires several nodes to fail before it becomes disconnected 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67610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D20B0478-FFAF-4C77-A28F-A420E08752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Connectivity - Examples</a:t>
            </a:r>
          </a:p>
        </p:txBody>
      </p:sp>
      <p:pic>
        <p:nvPicPr>
          <p:cNvPr id="329733" name="Picture 5">
            <a:extLst>
              <a:ext uri="{FF2B5EF4-FFF2-40B4-BE49-F238E27FC236}">
                <a16:creationId xmlns:a16="http://schemas.microsoft.com/office/drawing/2014/main" id="{185AD67F-4C86-41F4-8B5B-028FF1752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1652588"/>
            <a:ext cx="7366000" cy="418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406991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E8182CCA-1201-4A36-A3C4-C817A1997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Network Resilience Measures</a:t>
            </a:r>
          </a:p>
        </p:txBody>
      </p:sp>
      <p:sp>
        <p:nvSpPr>
          <p:cNvPr id="337923" name="Rectangle 3">
            <a:extLst>
              <a:ext uri="{FF2B5EF4-FFF2-40B4-BE49-F238E27FC236}">
                <a16:creationId xmlns:a16="http://schemas.microsoft.com/office/drawing/2014/main" id="{13328D97-ECFE-47B7-A0F5-8E02FD5E13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4714" y="1881188"/>
            <a:ext cx="8188325" cy="4114800"/>
          </a:xfrm>
        </p:spPr>
        <p:txBody>
          <a:bodyPr/>
          <a:lstStyle/>
          <a:p>
            <a:r>
              <a:rPr lang="en-US" altLang="en-US"/>
              <a:t>Classical connectivity distinguishes between only two network states: connected and disconnected</a:t>
            </a:r>
          </a:p>
          <a:p>
            <a:r>
              <a:rPr lang="en-US" altLang="en-US"/>
              <a:t>It says nothing about how the network degrades as nodes fail before becoming disconnected</a:t>
            </a:r>
          </a:p>
          <a:p>
            <a:r>
              <a:rPr lang="en-US" altLang="en-US"/>
              <a:t>Two possible resilience measures: </a:t>
            </a:r>
          </a:p>
          <a:p>
            <a:pPr lvl="1"/>
            <a:r>
              <a:rPr lang="en-US" altLang="en-US"/>
              <a:t> </a:t>
            </a:r>
            <a:r>
              <a:rPr lang="en-US" altLang="en-US" sz="2400">
                <a:solidFill>
                  <a:schemeClr val="hlink"/>
                </a:solidFill>
              </a:rPr>
              <a:t>Average node-pair distance              </a:t>
            </a:r>
          </a:p>
          <a:p>
            <a:pPr lvl="1"/>
            <a:r>
              <a:rPr lang="en-US" altLang="en-US" sz="2400">
                <a:solidFill>
                  <a:schemeClr val="hlink"/>
                </a:solidFill>
              </a:rPr>
              <a:t> Network diameter</a:t>
            </a:r>
            <a:r>
              <a:rPr lang="en-US" altLang="en-US" sz="2400"/>
              <a:t> - maximum node-pair distance                                                  </a:t>
            </a:r>
          </a:p>
          <a:p>
            <a:r>
              <a:rPr lang="en-US" altLang="en-US"/>
              <a:t>Both calculated given probability of node and/or link failure</a:t>
            </a:r>
            <a:endParaRPr lang="en-US" altLang="en-US">
              <a:latin typeface="Courier New" panose="02070309020205020404" pitchFamily="49" charset="0"/>
            </a:endParaRP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35467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6D1341D4-6CC0-4A26-A00C-34F1467A4A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5075" y="447675"/>
            <a:ext cx="7162800" cy="1143000"/>
          </a:xfrm>
        </p:spPr>
        <p:txBody>
          <a:bodyPr/>
          <a:lstStyle/>
          <a:p>
            <a:r>
              <a:rPr lang="en-US" altLang="en-US"/>
              <a:t>Recommended References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61BE0519-0925-479F-8AFC-5585E753F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62150" y="1495425"/>
            <a:ext cx="817245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2000" b="0" dirty="0"/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Main reference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I. Koren and C. M. Krishna, </a:t>
            </a:r>
            <a:r>
              <a:rPr lang="en-US" altLang="en-US" i="1" dirty="0"/>
              <a:t>Fault Tolerant Systems</a:t>
            </a:r>
            <a:r>
              <a:rPr lang="en-US" altLang="en-US" dirty="0"/>
              <a:t>, 2</a:t>
            </a:r>
            <a:r>
              <a:rPr lang="en-US" altLang="en-US" baseline="30000" dirty="0"/>
              <a:t>nd</a:t>
            </a:r>
            <a:r>
              <a:rPr lang="en-US" altLang="en-US" dirty="0"/>
              <a:t> Edition, Morgan-Kaufman, 2020. 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0237BC"/>
                </a:solidFill>
              </a:rPr>
              <a:t>Further Readings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>
                <a:solidFill>
                  <a:srgbClr val="0237BC"/>
                </a:solidFill>
              </a:rPr>
              <a:t> M.L. </a:t>
            </a:r>
            <a:r>
              <a:rPr lang="en-US" altLang="en-US" b="0" dirty="0" err="1">
                <a:solidFill>
                  <a:srgbClr val="0237BC"/>
                </a:solidFill>
              </a:rPr>
              <a:t>Shooman</a:t>
            </a:r>
            <a:r>
              <a:rPr lang="en-US" altLang="en-US" b="0" dirty="0"/>
              <a:t>, </a:t>
            </a:r>
            <a:r>
              <a:rPr lang="en-US" altLang="en-US" b="0" i="1" dirty="0"/>
              <a:t>Reliability of Computer Systems and Networks: Fault Tolerance, Analysis, and Design,</a:t>
            </a:r>
            <a:r>
              <a:rPr lang="en-US" altLang="en-US" b="0" dirty="0"/>
              <a:t> Wiley, 2002, ISBN 0-471-29342-3.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en-US" b="0" dirty="0">
                <a:solidFill>
                  <a:srgbClr val="0237BC"/>
                </a:solidFill>
              </a:rPr>
              <a:t>D.P. </a:t>
            </a:r>
            <a:r>
              <a:rPr lang="en-US" altLang="en-US" b="0" dirty="0" err="1">
                <a:solidFill>
                  <a:srgbClr val="0237BC"/>
                </a:solidFill>
              </a:rPr>
              <a:t>Siewiorek</a:t>
            </a:r>
            <a:r>
              <a:rPr lang="en-US" altLang="en-US" b="0" dirty="0">
                <a:solidFill>
                  <a:srgbClr val="0237BC"/>
                </a:solidFill>
              </a:rPr>
              <a:t> and R.S. </a:t>
            </a:r>
            <a:r>
              <a:rPr lang="en-US" altLang="en-US" b="0" dirty="0" err="1">
                <a:solidFill>
                  <a:srgbClr val="0237BC"/>
                </a:solidFill>
              </a:rPr>
              <a:t>Swarz</a:t>
            </a:r>
            <a:r>
              <a:rPr lang="en-US" altLang="en-US" b="0" dirty="0"/>
              <a:t>, </a:t>
            </a:r>
            <a:r>
              <a:rPr lang="en-US" altLang="en-US" b="0" i="1" dirty="0"/>
              <a:t>Reliable Computer Systems: Design and Evaluation,</a:t>
            </a:r>
            <a:r>
              <a:rPr lang="en-US" altLang="en-US" b="0" dirty="0"/>
              <a:t> A.K. Peters, 1998. 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en-US" b="0" dirty="0">
                <a:solidFill>
                  <a:srgbClr val="0237BC"/>
                </a:solidFill>
              </a:rPr>
              <a:t>D.K. Pradhan</a:t>
            </a:r>
            <a:r>
              <a:rPr lang="en-US" altLang="en-US" b="0" dirty="0"/>
              <a:t> (ed.), </a:t>
            </a:r>
            <a:r>
              <a:rPr lang="en-US" altLang="en-US" b="0" i="1" dirty="0"/>
              <a:t>Fault Tolerant Computer System Design,</a:t>
            </a:r>
            <a:r>
              <a:rPr lang="en-US" altLang="en-US" b="0" dirty="0"/>
              <a:t> Prentice-Hall, 1996. 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en-US" b="0" dirty="0">
                <a:solidFill>
                  <a:srgbClr val="0237BC"/>
                </a:solidFill>
              </a:rPr>
              <a:t>B.W. Johnson</a:t>
            </a:r>
            <a:r>
              <a:rPr lang="en-US" altLang="en-US" b="0" dirty="0"/>
              <a:t>, </a:t>
            </a:r>
            <a:r>
              <a:rPr lang="en-US" altLang="en-US" b="0" i="1" dirty="0"/>
              <a:t>Design and Analysis of Fault-Tolerant Digital Systems,</a:t>
            </a:r>
            <a:r>
              <a:rPr lang="en-US" altLang="en-US" b="0" dirty="0"/>
              <a:t> Addison-Wesley, 1989.</a:t>
            </a:r>
            <a:r>
              <a:rPr lang="en-US" altLang="en-US" dirty="0"/>
              <a:t> </a:t>
            </a:r>
            <a:endParaRPr lang="en-US" altLang="en-US" b="0" dirty="0">
              <a:solidFill>
                <a:srgbClr val="0237BC"/>
              </a:solidFill>
            </a:endParaRPr>
          </a:p>
          <a:p>
            <a:pPr>
              <a:lnSpc>
                <a:spcPct val="8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261977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72" name="Rectangle 8">
            <a:extLst>
              <a:ext uri="{FF2B5EF4-FFF2-40B4-BE49-F238E27FC236}">
                <a16:creationId xmlns:a16="http://schemas.microsoft.com/office/drawing/2014/main" id="{5C4B5E5A-089C-47B3-A0FF-0309649E4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9926" y="123826"/>
            <a:ext cx="5381625" cy="523875"/>
          </a:xfrm>
        </p:spPr>
        <p:txBody>
          <a:bodyPr/>
          <a:lstStyle/>
          <a:p>
            <a:r>
              <a:rPr lang="en-US" altLang="en-US"/>
              <a:t>Course Outline</a:t>
            </a:r>
          </a:p>
        </p:txBody>
      </p:sp>
      <p:sp>
        <p:nvSpPr>
          <p:cNvPr id="267274" name="Rectangle 10">
            <a:extLst>
              <a:ext uri="{FF2B5EF4-FFF2-40B4-BE49-F238E27FC236}">
                <a16:creationId xmlns:a16="http://schemas.microsoft.com/office/drawing/2014/main" id="{E3A358C7-1F1D-4A53-8A17-304AF093F76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2546350" y="698501"/>
            <a:ext cx="7162800" cy="5495925"/>
          </a:xfrm>
          <a:noFill/>
          <a:ln/>
          <a:extLst>
            <a:ext uri="{91240B29-F687-4F45-9708-019B960494DF}">
              <a14:hiddenLine xmlns:a14="http://schemas.microsoft.com/office/drawing/2010/main" w="28575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Introduction - Basic concepts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Dependability measures &amp; Redundancy techniques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Hardware fault tolerance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Information Redundancy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Error detecting and correcting codes 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Fault-tolerant networks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dirty="0"/>
              <a:t> Software fault tolerance</a:t>
            </a:r>
          </a:p>
          <a:p>
            <a:r>
              <a:rPr lang="en-US" altLang="en-US" dirty="0"/>
              <a:t> Checkpointing</a:t>
            </a:r>
          </a:p>
          <a:p>
            <a:r>
              <a:rPr lang="en-US" altLang="en-US" dirty="0"/>
              <a:t> Cyber-Physical Systems</a:t>
            </a:r>
          </a:p>
          <a:p>
            <a:r>
              <a:rPr lang="en-US" altLang="en-US" dirty="0"/>
              <a:t> Case studies of fault-tolerant systems</a:t>
            </a:r>
          </a:p>
          <a:p>
            <a:r>
              <a:rPr lang="en-US" altLang="en-US" dirty="0"/>
              <a:t> Simulation Techniques</a:t>
            </a:r>
          </a:p>
          <a:p>
            <a:r>
              <a:rPr lang="en-US" altLang="en-US" dirty="0"/>
              <a:t> Defect tolerance in VLSI circuits</a:t>
            </a:r>
          </a:p>
          <a:p>
            <a:r>
              <a:rPr lang="en-US" altLang="en-US" dirty="0"/>
              <a:t> Fault detection in cryptographic systems</a:t>
            </a:r>
          </a:p>
        </p:txBody>
      </p:sp>
    </p:spTree>
    <p:extLst>
      <p:ext uri="{BB962C8B-B14F-4D97-AF65-F5344CB8AC3E}">
        <p14:creationId xmlns:p14="http://schemas.microsoft.com/office/powerpoint/2010/main" val="290095191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39FE2309-2E01-45BA-BEEF-A33EDA00E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517525"/>
            <a:ext cx="7162800" cy="762000"/>
          </a:xfrm>
          <a:noFill/>
          <a:ln/>
        </p:spPr>
        <p:txBody>
          <a:bodyPr/>
          <a:lstStyle/>
          <a:p>
            <a:r>
              <a:rPr lang="en-US" altLang="en-US"/>
              <a:t>Fault Tolerance - Basic definition</a:t>
            </a:r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1BBA71FE-D5AA-452D-9D85-753CED315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78089" y="1679575"/>
            <a:ext cx="7546975" cy="3829050"/>
          </a:xfrm>
          <a:noFill/>
          <a:ln/>
        </p:spPr>
        <p:txBody>
          <a:bodyPr/>
          <a:lstStyle/>
          <a:p>
            <a:r>
              <a:rPr lang="en-US" altLang="en-US"/>
              <a:t>Fault-tolerant systems - </a:t>
            </a:r>
            <a:r>
              <a:rPr lang="en-US" altLang="en-US">
                <a:solidFill>
                  <a:srgbClr val="0237BC"/>
                </a:solidFill>
              </a:rPr>
              <a:t>ideally</a:t>
            </a:r>
            <a:r>
              <a:rPr lang="en-US" altLang="en-US"/>
              <a:t> systems capable of executing their tasks correctly regardless of either hardware failures or software errors </a:t>
            </a:r>
          </a:p>
          <a:p>
            <a:r>
              <a:rPr lang="en-US" altLang="en-US">
                <a:solidFill>
                  <a:srgbClr val="0033CC"/>
                </a:solidFill>
              </a:rPr>
              <a:t>In practice</a:t>
            </a:r>
            <a:r>
              <a:rPr lang="en-US" altLang="en-US"/>
              <a:t> - we can never guarantee the flawless execution of tasks under any circumstances </a:t>
            </a:r>
          </a:p>
          <a:p>
            <a:r>
              <a:rPr lang="en-US" altLang="en-US"/>
              <a:t>Limit ourselves to types of failures and errors which are more likely to occur</a:t>
            </a:r>
          </a:p>
          <a:p>
            <a:endParaRPr lang="en-US" altLang="en-US">
              <a:latin typeface="Courier New" panose="02070309020205020404" pitchFamily="49" charset="0"/>
            </a:endParaRPr>
          </a:p>
          <a:p>
            <a:endParaRPr lang="en-US" altLang="en-US" sz="200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4218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5662F947-953C-403E-94C6-6074016F2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Need For Fault Tolerance</a:t>
            </a:r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713D01FF-B387-4061-8D56-9FD3B3ECAE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78101" y="2228850"/>
            <a:ext cx="7026275" cy="3867150"/>
          </a:xfrm>
        </p:spPr>
        <p:txBody>
          <a:bodyPr/>
          <a:lstStyle/>
          <a:p>
            <a:r>
              <a:rPr lang="en-US" altLang="en-US"/>
              <a:t>1.</a:t>
            </a:r>
          </a:p>
          <a:p>
            <a:endParaRPr lang="en-US" altLang="en-US"/>
          </a:p>
          <a:p>
            <a:r>
              <a:rPr lang="en-US" altLang="en-US"/>
              <a:t>2.</a:t>
            </a:r>
          </a:p>
          <a:p>
            <a:endParaRPr lang="en-US" altLang="en-US"/>
          </a:p>
          <a:p>
            <a:r>
              <a:rPr lang="en-US" altLang="en-US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04853682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1026">
            <a:extLst>
              <a:ext uri="{FF2B5EF4-FFF2-40B4-BE49-F238E27FC236}">
                <a16:creationId xmlns:a16="http://schemas.microsoft.com/office/drawing/2014/main" id="{EE30E268-881D-4382-B5B1-AF530A373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Need For Fault Tolerance -  Critical Applications</a:t>
            </a:r>
          </a:p>
        </p:txBody>
      </p:sp>
      <p:sp>
        <p:nvSpPr>
          <p:cNvPr id="332803" name="Rectangle 1027">
            <a:extLst>
              <a:ext uri="{FF2B5EF4-FFF2-40B4-BE49-F238E27FC236}">
                <a16:creationId xmlns:a16="http://schemas.microsoft.com/office/drawing/2014/main" id="{64883B29-8493-40A8-9FBB-EE2B1908A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2805" y="1875007"/>
            <a:ext cx="8297425" cy="4152900"/>
          </a:xfrm>
        </p:spPr>
        <p:txBody>
          <a:bodyPr/>
          <a:lstStyle/>
          <a:p>
            <a:pPr>
              <a:buFont typeface="Symbol" panose="05050102010706020507" pitchFamily="18" charset="2"/>
              <a:buNone/>
            </a:pPr>
            <a:endParaRPr lang="en-US" altLang="en-US" dirty="0"/>
          </a:p>
          <a:p>
            <a:pPr>
              <a:buFont typeface="Symbol" panose="05050102010706020507" pitchFamily="18" charset="2"/>
              <a:buNone/>
            </a:pPr>
            <a:r>
              <a:rPr lang="en-US" altLang="en-US" dirty="0"/>
              <a:t>  Aircrafts, nuclear reactors, chemical plants, medical equipment  </a:t>
            </a:r>
          </a:p>
          <a:p>
            <a:r>
              <a:rPr lang="en-US" altLang="en-US" dirty="0"/>
              <a:t>A malfunction of a computer in such applications can lead to catastrophe</a:t>
            </a:r>
          </a:p>
          <a:p>
            <a:r>
              <a:rPr lang="en-US" altLang="en-US" dirty="0"/>
              <a:t>Their probability of failure must be extremely low, possibly one in a billion per hour of operation</a:t>
            </a:r>
          </a:p>
          <a:p>
            <a:r>
              <a:rPr lang="en-US" altLang="en-US" dirty="0"/>
              <a:t> Also included - financial applications</a:t>
            </a:r>
          </a:p>
        </p:txBody>
      </p:sp>
    </p:spTree>
    <p:extLst>
      <p:ext uri="{BB962C8B-B14F-4D97-AF65-F5344CB8AC3E}">
        <p14:creationId xmlns:p14="http://schemas.microsoft.com/office/powerpoint/2010/main" val="22161382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>
            <a:extLst>
              <a:ext uri="{FF2B5EF4-FFF2-40B4-BE49-F238E27FC236}">
                <a16:creationId xmlns:a16="http://schemas.microsoft.com/office/drawing/2014/main" id="{5A75FB24-174C-4429-8ACB-7BA4378DC9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Need for Fault Tolerance - Harsh Environments</a:t>
            </a: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9190395E-C057-44E7-A514-2AFB26A0A9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69269" y="1828800"/>
            <a:ext cx="8317148" cy="3543300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A computing system operating in a harsh environment where it is subjected to </a:t>
            </a:r>
          </a:p>
          <a:p>
            <a:pPr lvl="1"/>
            <a:r>
              <a:rPr lang="en-US" altLang="en-US" sz="2400" dirty="0"/>
              <a:t>electromagnetic disturbances</a:t>
            </a:r>
          </a:p>
          <a:p>
            <a:pPr lvl="1"/>
            <a:r>
              <a:rPr lang="en-US" altLang="en-US" sz="2400" dirty="0"/>
              <a:t>particle hits and alike</a:t>
            </a:r>
          </a:p>
          <a:p>
            <a:r>
              <a:rPr lang="en-US" altLang="en-US" dirty="0"/>
              <a:t>Very large number of failures means:     the system will not produce useful results unless some fault-tolerance is incorporated</a:t>
            </a:r>
          </a:p>
        </p:txBody>
      </p:sp>
    </p:spTree>
    <p:extLst>
      <p:ext uri="{BB962C8B-B14F-4D97-AF65-F5344CB8AC3E}">
        <p14:creationId xmlns:p14="http://schemas.microsoft.com/office/powerpoint/2010/main" val="5109682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36EA8A9E-55C3-4E4B-86CA-AF27B0B0DF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Need For Fault Tolerance - Highly Complex Systems</a:t>
            </a:r>
          </a:p>
        </p:txBody>
      </p:sp>
      <p:sp>
        <p:nvSpPr>
          <p:cNvPr id="334851" name="Rectangle 3">
            <a:extLst>
              <a:ext uri="{FF2B5EF4-FFF2-40B4-BE49-F238E27FC236}">
                <a16:creationId xmlns:a16="http://schemas.microsoft.com/office/drawing/2014/main" id="{2DC26DFF-B158-4672-AA1E-74F7AC212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1955800"/>
            <a:ext cx="7543800" cy="4114800"/>
          </a:xfrm>
        </p:spPr>
        <p:txBody>
          <a:bodyPr/>
          <a:lstStyle/>
          <a:p>
            <a:r>
              <a:rPr lang="en-US" altLang="en-US" dirty="0"/>
              <a:t>Complex systems consist of millions of devices</a:t>
            </a:r>
          </a:p>
          <a:p>
            <a:r>
              <a:rPr lang="en-US" altLang="en-US" dirty="0"/>
              <a:t>Every physical device has a certain probability of failure </a:t>
            </a:r>
          </a:p>
          <a:p>
            <a:r>
              <a:rPr lang="en-US" altLang="en-US" dirty="0"/>
              <a:t>A very large number of devices implies that the likelihood of failures is high</a:t>
            </a:r>
          </a:p>
          <a:p>
            <a:r>
              <a:rPr lang="en-US" altLang="en-US" dirty="0"/>
              <a:t>The system will experience faults at such a frequency which renders it useless </a:t>
            </a:r>
          </a:p>
        </p:txBody>
      </p:sp>
    </p:spTree>
    <p:extLst>
      <p:ext uri="{BB962C8B-B14F-4D97-AF65-F5344CB8AC3E}">
        <p14:creationId xmlns:p14="http://schemas.microsoft.com/office/powerpoint/2010/main" val="30990167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1503</Words>
  <Application>Microsoft Office PowerPoint</Application>
  <PresentationFormat>Widescreen</PresentationFormat>
  <Paragraphs>165</Paragraphs>
  <Slides>26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Comic Sans MS</vt:lpstr>
      <vt:lpstr>Courier New</vt:lpstr>
      <vt:lpstr>Symbol</vt:lpstr>
      <vt:lpstr>Times New Roman</vt:lpstr>
      <vt:lpstr>Office</vt:lpstr>
      <vt:lpstr>Microsoft Equation 3.0</vt:lpstr>
      <vt:lpstr> FAULT TOLERANT SYSTEMS  http://www.ecs.umass.edu/ece/koren/FaultTolerantSystems     Part 1 - Introduction  Chapter 1 - Preliminaries</vt:lpstr>
      <vt:lpstr>Prerequisites </vt:lpstr>
      <vt:lpstr>Recommended References</vt:lpstr>
      <vt:lpstr>Course Outline</vt:lpstr>
      <vt:lpstr>Fault Tolerance - Basic definition</vt:lpstr>
      <vt:lpstr>Need For Fault Tolerance</vt:lpstr>
      <vt:lpstr>Need For Fault Tolerance -  Critical Applications</vt:lpstr>
      <vt:lpstr> Need for Fault Tolerance - Harsh Environments</vt:lpstr>
      <vt:lpstr>Need For Fault Tolerance - Highly Complex Systems</vt:lpstr>
      <vt:lpstr>Hardware Faults Classification</vt:lpstr>
      <vt:lpstr>Faults Vs. Errors</vt:lpstr>
      <vt:lpstr>Propagation of Faults and Errors</vt:lpstr>
      <vt:lpstr>Redundancy</vt:lpstr>
      <vt:lpstr>Hardware Redundancy</vt:lpstr>
      <vt:lpstr>Software Redundancy </vt:lpstr>
      <vt:lpstr>Information Redundancy</vt:lpstr>
      <vt:lpstr>         Time Redundancy</vt:lpstr>
      <vt:lpstr>Fault Tolerance Measures</vt:lpstr>
      <vt:lpstr>Traditional Measures - Reliability</vt:lpstr>
      <vt:lpstr>Traditional Measures - Availability</vt:lpstr>
      <vt:lpstr>Need For More Measures</vt:lpstr>
      <vt:lpstr> Computational Capacity Measures</vt:lpstr>
      <vt:lpstr>Another Measure - Performability</vt:lpstr>
      <vt:lpstr>   Network Connectivity Measures</vt:lpstr>
      <vt:lpstr>Connectivity - Examples</vt:lpstr>
      <vt:lpstr> Network Resilience 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FAULT TOLERANT SYSTEMS  http://www.ecs.umass.edu/ece/koren/FaultTolerantSystems     Part 1 - Introduction  Chapter 1 - Preliminaries</dc:title>
  <dc:creator>Israel Koren</dc:creator>
  <cp:lastModifiedBy>Israel Koren</cp:lastModifiedBy>
  <cp:revision>7</cp:revision>
  <dcterms:created xsi:type="dcterms:W3CDTF">2020-04-19T13:06:08Z</dcterms:created>
  <dcterms:modified xsi:type="dcterms:W3CDTF">2020-04-19T19:21:44Z</dcterms:modified>
</cp:coreProperties>
</file>