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9" r:id="rId1"/>
  </p:sldMasterIdLst>
  <p:notesMasterIdLst>
    <p:notesMasterId r:id="rId99"/>
  </p:notesMasterIdLst>
  <p:handoutMasterIdLst>
    <p:handoutMasterId r:id="rId100"/>
  </p:handoutMasterIdLst>
  <p:sldIdLst>
    <p:sldId id="295" r:id="rId2"/>
    <p:sldId id="327" r:id="rId3"/>
    <p:sldId id="297" r:id="rId4"/>
    <p:sldId id="299" r:id="rId5"/>
    <p:sldId id="328" r:id="rId6"/>
    <p:sldId id="329" r:id="rId7"/>
    <p:sldId id="330" r:id="rId8"/>
    <p:sldId id="331" r:id="rId9"/>
    <p:sldId id="332" r:id="rId10"/>
    <p:sldId id="333" r:id="rId11"/>
    <p:sldId id="334" r:id="rId12"/>
    <p:sldId id="335" r:id="rId13"/>
    <p:sldId id="336" r:id="rId14"/>
    <p:sldId id="337" r:id="rId15"/>
    <p:sldId id="338" r:id="rId16"/>
    <p:sldId id="339" r:id="rId17"/>
    <p:sldId id="340" r:id="rId18"/>
    <p:sldId id="341" r:id="rId19"/>
    <p:sldId id="342" r:id="rId20"/>
    <p:sldId id="343" r:id="rId21"/>
    <p:sldId id="344" r:id="rId22"/>
    <p:sldId id="345" r:id="rId23"/>
    <p:sldId id="346" r:id="rId24"/>
    <p:sldId id="347" r:id="rId25"/>
    <p:sldId id="348" r:id="rId26"/>
    <p:sldId id="349" r:id="rId27"/>
    <p:sldId id="350" r:id="rId28"/>
    <p:sldId id="351" r:id="rId29"/>
    <p:sldId id="352" r:id="rId30"/>
    <p:sldId id="353" r:id="rId31"/>
    <p:sldId id="354" r:id="rId32"/>
    <p:sldId id="355" r:id="rId33"/>
    <p:sldId id="356" r:id="rId34"/>
    <p:sldId id="357" r:id="rId35"/>
    <p:sldId id="358" r:id="rId36"/>
    <p:sldId id="359" r:id="rId37"/>
    <p:sldId id="360" r:id="rId38"/>
    <p:sldId id="361" r:id="rId39"/>
    <p:sldId id="362" r:id="rId40"/>
    <p:sldId id="363" r:id="rId41"/>
    <p:sldId id="364" r:id="rId42"/>
    <p:sldId id="365" r:id="rId43"/>
    <p:sldId id="366" r:id="rId44"/>
    <p:sldId id="367" r:id="rId45"/>
    <p:sldId id="368" r:id="rId46"/>
    <p:sldId id="369" r:id="rId47"/>
    <p:sldId id="370" r:id="rId48"/>
    <p:sldId id="371" r:id="rId49"/>
    <p:sldId id="372" r:id="rId50"/>
    <p:sldId id="373" r:id="rId51"/>
    <p:sldId id="374" r:id="rId52"/>
    <p:sldId id="375" r:id="rId53"/>
    <p:sldId id="376" r:id="rId54"/>
    <p:sldId id="377" r:id="rId55"/>
    <p:sldId id="378" r:id="rId56"/>
    <p:sldId id="379" r:id="rId57"/>
    <p:sldId id="380" r:id="rId58"/>
    <p:sldId id="381" r:id="rId59"/>
    <p:sldId id="382" r:id="rId60"/>
    <p:sldId id="383" r:id="rId61"/>
    <p:sldId id="384" r:id="rId62"/>
    <p:sldId id="385" r:id="rId63"/>
    <p:sldId id="386" r:id="rId64"/>
    <p:sldId id="387" r:id="rId65"/>
    <p:sldId id="388" r:id="rId66"/>
    <p:sldId id="389" r:id="rId67"/>
    <p:sldId id="390" r:id="rId68"/>
    <p:sldId id="391" r:id="rId69"/>
    <p:sldId id="392" r:id="rId70"/>
    <p:sldId id="393" r:id="rId71"/>
    <p:sldId id="394" r:id="rId72"/>
    <p:sldId id="395" r:id="rId73"/>
    <p:sldId id="396" r:id="rId74"/>
    <p:sldId id="397" r:id="rId75"/>
    <p:sldId id="398" r:id="rId76"/>
    <p:sldId id="399" r:id="rId77"/>
    <p:sldId id="400" r:id="rId78"/>
    <p:sldId id="401" r:id="rId79"/>
    <p:sldId id="402" r:id="rId80"/>
    <p:sldId id="403" r:id="rId81"/>
    <p:sldId id="404" r:id="rId82"/>
    <p:sldId id="405" r:id="rId83"/>
    <p:sldId id="406" r:id="rId84"/>
    <p:sldId id="407" r:id="rId85"/>
    <p:sldId id="408" r:id="rId86"/>
    <p:sldId id="409" r:id="rId87"/>
    <p:sldId id="410" r:id="rId88"/>
    <p:sldId id="411" r:id="rId89"/>
    <p:sldId id="412" r:id="rId90"/>
    <p:sldId id="413" r:id="rId91"/>
    <p:sldId id="414" r:id="rId92"/>
    <p:sldId id="415" r:id="rId93"/>
    <p:sldId id="421" r:id="rId94"/>
    <p:sldId id="417" r:id="rId95"/>
    <p:sldId id="418" r:id="rId96"/>
    <p:sldId id="419" r:id="rId97"/>
    <p:sldId id="420" r:id="rId98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87B993"/>
    <a:srgbClr val="CCCCFF"/>
    <a:srgbClr val="FF9933"/>
    <a:srgbClr val="FFFF99"/>
    <a:srgbClr val="A9CEEF"/>
    <a:srgbClr val="BBD8F3"/>
    <a:srgbClr val="A2CAEE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1494" y="90"/>
      </p:cViewPr>
      <p:guideLst>
        <p:guide orient="horz" pos="2160"/>
        <p:guide pos="28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viewProps" Target="viewProps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notesMaster" Target="notesMasters/notesMaster1.xml"/><Relationship Id="rId10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4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4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1588" y="-1588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368" tIns="0" rIns="20368" bIns="0" numCol="1" anchor="t" anchorCtr="0" compatLnSpc="1">
            <a:prstTxWarp prst="textNoShape">
              <a:avLst/>
            </a:prstTxWarp>
          </a:bodyPr>
          <a:lstStyle>
            <a:lvl1pPr>
              <a:defRPr sz="110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-1588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368" tIns="0" rIns="20368" bIns="0" numCol="1" anchor="t" anchorCtr="0" compatLnSpc="1">
            <a:prstTxWarp prst="textNoShape">
              <a:avLst/>
            </a:prstTxWarp>
          </a:bodyPr>
          <a:lstStyle>
            <a:lvl1pPr algn="r">
              <a:defRPr sz="110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1588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368" tIns="0" rIns="20368" bIns="0" numCol="1" anchor="b" anchorCtr="0" compatLnSpc="1">
            <a:prstTxWarp prst="textNoShape">
              <a:avLst/>
            </a:prstTxWarp>
          </a:bodyPr>
          <a:lstStyle>
            <a:lvl1pPr>
              <a:defRPr sz="110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368" tIns="0" rIns="20368" bIns="0" numCol="1" anchor="b" anchorCtr="0" compatLnSpc="1">
            <a:prstTxWarp prst="textNoShape">
              <a:avLst/>
            </a:prstTxWarp>
          </a:bodyPr>
          <a:lstStyle>
            <a:lvl1pPr algn="r">
              <a:defRPr sz="1100" i="1" smtClean="0"/>
            </a:lvl1pPr>
          </a:lstStyle>
          <a:p>
            <a:pPr>
              <a:defRPr/>
            </a:pPr>
            <a:fld id="{04FFADD8-AEBE-46AB-AB56-864C78EF3DA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81829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1588" y="-1588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368" tIns="0" rIns="20368" bIns="0" numCol="1" anchor="t" anchorCtr="0" compatLnSpc="1">
            <a:prstTxWarp prst="textNoShape">
              <a:avLst/>
            </a:prstTxWarp>
          </a:bodyPr>
          <a:lstStyle>
            <a:lvl1pPr>
              <a:defRPr sz="110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-1588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368" tIns="0" rIns="20368" bIns="0" numCol="1" anchor="t" anchorCtr="0" compatLnSpc="1">
            <a:prstTxWarp prst="textNoShape">
              <a:avLst/>
            </a:prstTxWarp>
          </a:bodyPr>
          <a:lstStyle>
            <a:lvl1pPr algn="r">
              <a:defRPr sz="110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1588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368" tIns="0" rIns="20368" bIns="0" numCol="1" anchor="b" anchorCtr="0" compatLnSpc="1">
            <a:prstTxWarp prst="textNoShape">
              <a:avLst/>
            </a:prstTxWarp>
          </a:bodyPr>
          <a:lstStyle>
            <a:lvl1pPr>
              <a:defRPr sz="110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368" tIns="0" rIns="20368" bIns="0" numCol="1" anchor="b" anchorCtr="0" compatLnSpc="1">
            <a:prstTxWarp prst="textNoShape">
              <a:avLst/>
            </a:prstTxWarp>
          </a:bodyPr>
          <a:lstStyle>
            <a:lvl1pPr algn="r">
              <a:defRPr sz="1100" i="1" smtClean="0"/>
            </a:lvl1pPr>
          </a:lstStyle>
          <a:p>
            <a:pPr>
              <a:defRPr/>
            </a:pPr>
            <a:fld id="{17A79124-D159-427C-AAB4-1935DE0204C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3138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447" tIns="49224" rIns="98447" bIns="492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3" name="Rectangle 7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265238" y="727075"/>
            <a:ext cx="4783137" cy="35861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26938957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B6BD476-2884-4621-9DD6-323C752ACF6F}" type="slidenum">
              <a:rPr lang="en-US" altLang="en-US" sz="1100"/>
              <a:pPr/>
              <a:t>1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38483375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0FC9341-C1F3-44D2-AD48-14DD4C948BF9}" type="slidenum">
              <a:rPr lang="en-US" altLang="en-US" sz="1100"/>
              <a:pPr/>
              <a:t>10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41545572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8C1A72C-21B7-4E02-BFF3-089346B063E5}" type="slidenum">
              <a:rPr lang="en-US" altLang="en-US" sz="1100"/>
              <a:pPr/>
              <a:t>11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22336812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F3F0DD5-DC01-4A28-89DD-826B7D434CA8}" type="slidenum">
              <a:rPr lang="en-US" altLang="en-US" sz="1100"/>
              <a:pPr/>
              <a:t>12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278539698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5B7C1BE-EBAC-4843-A9F0-821129B5569B}" type="slidenum">
              <a:rPr lang="en-US" altLang="en-US" sz="1100"/>
              <a:pPr/>
              <a:t>13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29317627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37B9E3F-A611-4EE2-8F33-E5FFD110AE1A}" type="slidenum">
              <a:rPr lang="en-US" altLang="en-US" sz="1100"/>
              <a:pPr/>
              <a:t>14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422369587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1C29788-78C7-4363-813C-5196BEFE88BF}" type="slidenum">
              <a:rPr lang="en-US" altLang="en-US" sz="1100"/>
              <a:pPr/>
              <a:t>15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210189525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0740ED4-30C6-466D-A7DD-A4053EFC2605}" type="slidenum">
              <a:rPr lang="en-US" altLang="en-US" sz="1100"/>
              <a:pPr/>
              <a:t>16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354455723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9940" name="Slide Number Placeholder 3"/>
          <p:cNvSpPr txBox="1">
            <a:spLocks noGrp="1"/>
          </p:cNvSpPr>
          <p:nvPr/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0368" tIns="0" rIns="20368" b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880E9DCF-10A0-46A8-A1C3-DC6DE7BDCB65}" type="slidenum">
              <a:rPr lang="en-US" altLang="en-US" sz="1100" i="1"/>
              <a:pPr algn="r"/>
              <a:t>17</a:t>
            </a:fld>
            <a:endParaRPr lang="en-US" altLang="en-US" sz="1100" i="1"/>
          </a:p>
        </p:txBody>
      </p:sp>
    </p:spTree>
    <p:extLst>
      <p:ext uri="{BB962C8B-B14F-4D97-AF65-F5344CB8AC3E}">
        <p14:creationId xmlns:p14="http://schemas.microsoft.com/office/powerpoint/2010/main" val="142971783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41988" name="Slide Number Placeholder 3"/>
          <p:cNvSpPr txBox="1">
            <a:spLocks noGrp="1"/>
          </p:cNvSpPr>
          <p:nvPr/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0368" tIns="0" rIns="20368" b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A8E15354-BC3C-458B-AA13-70B814F07DAF}" type="slidenum">
              <a:rPr lang="en-US" altLang="en-US" sz="1100" i="1"/>
              <a:pPr algn="r"/>
              <a:t>18</a:t>
            </a:fld>
            <a:endParaRPr lang="en-US" altLang="en-US" sz="1100" i="1"/>
          </a:p>
        </p:txBody>
      </p:sp>
    </p:spTree>
    <p:extLst>
      <p:ext uri="{BB962C8B-B14F-4D97-AF65-F5344CB8AC3E}">
        <p14:creationId xmlns:p14="http://schemas.microsoft.com/office/powerpoint/2010/main" val="26660456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44036" name="Slide Number Placeholder 3"/>
          <p:cNvSpPr txBox="1">
            <a:spLocks noGrp="1"/>
          </p:cNvSpPr>
          <p:nvPr/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0368" tIns="0" rIns="20368" b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58188ED6-E76A-4F3D-8355-B132268C4143}" type="slidenum">
              <a:rPr lang="en-US" altLang="en-US" sz="1100" i="1"/>
              <a:pPr algn="r"/>
              <a:t>19</a:t>
            </a:fld>
            <a:endParaRPr lang="en-US" altLang="en-US" sz="1100" i="1"/>
          </a:p>
        </p:txBody>
      </p:sp>
    </p:spTree>
    <p:extLst>
      <p:ext uri="{BB962C8B-B14F-4D97-AF65-F5344CB8AC3E}">
        <p14:creationId xmlns:p14="http://schemas.microsoft.com/office/powerpoint/2010/main" val="27265687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Typically hangers, braces, truss members. Also components of connections and other members.</a:t>
            </a: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E9464B3-567A-4762-84CA-6BB34382F36F}" type="slidenum">
              <a:rPr lang="en-US" altLang="en-US" sz="1100"/>
              <a:pPr/>
              <a:t>2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290954251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46084" name="Slide Number Placeholder 3"/>
          <p:cNvSpPr txBox="1">
            <a:spLocks noGrp="1"/>
          </p:cNvSpPr>
          <p:nvPr/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0368" tIns="0" rIns="20368" b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1E3C77F5-2D56-478F-A5D0-A407F7B6CA01}" type="slidenum">
              <a:rPr lang="en-US" altLang="en-US" sz="1100" i="1"/>
              <a:pPr algn="r"/>
              <a:t>20</a:t>
            </a:fld>
            <a:endParaRPr lang="en-US" altLang="en-US" sz="1100" i="1"/>
          </a:p>
        </p:txBody>
      </p:sp>
    </p:spTree>
    <p:extLst>
      <p:ext uri="{BB962C8B-B14F-4D97-AF65-F5344CB8AC3E}">
        <p14:creationId xmlns:p14="http://schemas.microsoft.com/office/powerpoint/2010/main" val="36113804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48132" name="Slide Number Placeholder 3"/>
          <p:cNvSpPr txBox="1">
            <a:spLocks noGrp="1"/>
          </p:cNvSpPr>
          <p:nvPr/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0368" tIns="0" rIns="20368" b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92767841-9721-472D-8CBE-2C839A260A2E}" type="slidenum">
              <a:rPr lang="en-US" altLang="en-US" sz="1100" i="1"/>
              <a:pPr algn="r"/>
              <a:t>21</a:t>
            </a:fld>
            <a:endParaRPr lang="en-US" altLang="en-US" sz="1100" i="1"/>
          </a:p>
        </p:txBody>
      </p:sp>
    </p:spTree>
    <p:extLst>
      <p:ext uri="{BB962C8B-B14F-4D97-AF65-F5344CB8AC3E}">
        <p14:creationId xmlns:p14="http://schemas.microsoft.com/office/powerpoint/2010/main" val="306178081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AFC19BB-B0B4-446A-B0B0-AE3308C5922E}" type="slidenum">
              <a:rPr lang="en-US" altLang="en-US" sz="1100"/>
              <a:pPr/>
              <a:t>22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128124622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52228" name="Slide Number Placeholder 3"/>
          <p:cNvSpPr txBox="1">
            <a:spLocks noGrp="1"/>
          </p:cNvSpPr>
          <p:nvPr/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0368" tIns="0" rIns="20368" b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FEF6CCCC-2510-43B1-93F3-DD9EBC503847}" type="slidenum">
              <a:rPr lang="en-US" altLang="en-US" sz="1100" i="1"/>
              <a:pPr algn="r"/>
              <a:t>23</a:t>
            </a:fld>
            <a:endParaRPr lang="en-US" altLang="en-US" sz="1100" i="1"/>
          </a:p>
        </p:txBody>
      </p:sp>
    </p:spTree>
    <p:extLst>
      <p:ext uri="{BB962C8B-B14F-4D97-AF65-F5344CB8AC3E}">
        <p14:creationId xmlns:p14="http://schemas.microsoft.com/office/powerpoint/2010/main" val="19217140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54276" name="Slide Number Placeholder 3"/>
          <p:cNvSpPr txBox="1">
            <a:spLocks noGrp="1"/>
          </p:cNvSpPr>
          <p:nvPr/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0368" tIns="0" rIns="20368" b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CDE873D1-A170-4578-B190-760FCE8D957A}" type="slidenum">
              <a:rPr lang="en-US" altLang="en-US" sz="1100" i="1"/>
              <a:pPr algn="r"/>
              <a:t>24</a:t>
            </a:fld>
            <a:endParaRPr lang="en-US" altLang="en-US" sz="1100" i="1"/>
          </a:p>
        </p:txBody>
      </p:sp>
    </p:spTree>
    <p:extLst>
      <p:ext uri="{BB962C8B-B14F-4D97-AF65-F5344CB8AC3E}">
        <p14:creationId xmlns:p14="http://schemas.microsoft.com/office/powerpoint/2010/main" val="257192124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56324" name="Slide Number Placeholder 3"/>
          <p:cNvSpPr txBox="1">
            <a:spLocks noGrp="1"/>
          </p:cNvSpPr>
          <p:nvPr/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0368" tIns="0" rIns="20368" b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143369D0-180F-4E1A-AD03-5F3EC6E299FE}" type="slidenum">
              <a:rPr lang="en-US" altLang="en-US" sz="1100" i="1"/>
              <a:pPr algn="r"/>
              <a:t>25</a:t>
            </a:fld>
            <a:endParaRPr lang="en-US" altLang="en-US" sz="1100" i="1"/>
          </a:p>
        </p:txBody>
      </p:sp>
    </p:spTree>
    <p:extLst>
      <p:ext uri="{BB962C8B-B14F-4D97-AF65-F5344CB8AC3E}">
        <p14:creationId xmlns:p14="http://schemas.microsoft.com/office/powerpoint/2010/main" val="51298764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58372" name="Slide Number Placeholder 3"/>
          <p:cNvSpPr txBox="1">
            <a:spLocks noGrp="1"/>
          </p:cNvSpPr>
          <p:nvPr/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0368" tIns="0" rIns="20368" b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067E88ED-E462-4993-A6C2-F59F95F778DC}" type="slidenum">
              <a:rPr lang="en-US" altLang="en-US" sz="1100" i="1"/>
              <a:pPr algn="r"/>
              <a:t>26</a:t>
            </a:fld>
            <a:endParaRPr lang="en-US" altLang="en-US" sz="1100" i="1"/>
          </a:p>
        </p:txBody>
      </p:sp>
    </p:spTree>
    <p:extLst>
      <p:ext uri="{BB962C8B-B14F-4D97-AF65-F5344CB8AC3E}">
        <p14:creationId xmlns:p14="http://schemas.microsoft.com/office/powerpoint/2010/main" val="42649553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60420" name="Slide Number Placeholder 3"/>
          <p:cNvSpPr txBox="1">
            <a:spLocks noGrp="1"/>
          </p:cNvSpPr>
          <p:nvPr/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0368" tIns="0" rIns="20368" b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ED5743C7-6157-4219-ACAA-9306B5F62C0F}" type="slidenum">
              <a:rPr lang="en-US" altLang="en-US" sz="1100" i="1"/>
              <a:pPr algn="r"/>
              <a:t>27</a:t>
            </a:fld>
            <a:endParaRPr lang="en-US" altLang="en-US" sz="1100" i="1"/>
          </a:p>
        </p:txBody>
      </p:sp>
    </p:spTree>
    <p:extLst>
      <p:ext uri="{BB962C8B-B14F-4D97-AF65-F5344CB8AC3E}">
        <p14:creationId xmlns:p14="http://schemas.microsoft.com/office/powerpoint/2010/main" val="291042261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497DF94-663D-443F-917C-CA5E5E3DCF22}" type="slidenum">
              <a:rPr lang="en-US" altLang="en-US" sz="1100"/>
              <a:pPr/>
              <a:t>28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189221006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718F5D9-AC59-461E-8636-E817F3E30BEE}" type="slidenum">
              <a:rPr lang="en-US" altLang="en-US" sz="1100"/>
              <a:pPr/>
              <a:t>29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3411581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B9EA9E3-307C-495D-8DD0-0C577B9055A6}" type="slidenum">
              <a:rPr lang="en-US" altLang="en-US" sz="1100"/>
              <a:pPr/>
              <a:t>3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25715537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4280F6E-6C35-40D1-B27D-0B03F398DAB4}" type="slidenum">
              <a:rPr lang="en-US" altLang="en-US" sz="1100"/>
              <a:pPr/>
              <a:t>30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279554301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D6FB1E0-058E-4F54-985F-BD622BC8D0EF}" type="slidenum">
              <a:rPr lang="en-US" altLang="en-US" sz="1100"/>
              <a:pPr/>
              <a:t>31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145308328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FF3A4A2-CE35-453C-AF0F-E4FD21C3F6A2}" type="slidenum">
              <a:rPr lang="en-US" altLang="en-US" sz="1100"/>
              <a:pPr/>
              <a:t>32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375050900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26A2EFE-BD2C-42C6-8067-B25310602C74}" type="slidenum">
              <a:rPr lang="en-US" altLang="en-US" sz="1100"/>
              <a:pPr/>
              <a:t>33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28955848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74756" name="Slide Number Placeholder 3"/>
          <p:cNvSpPr txBox="1">
            <a:spLocks noGrp="1"/>
          </p:cNvSpPr>
          <p:nvPr/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0368" tIns="0" rIns="20368" b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EBEBC65F-249F-40EE-8407-E40620CB20BC}" type="slidenum">
              <a:rPr lang="en-US" altLang="en-US" sz="1100" i="1"/>
              <a:pPr algn="r"/>
              <a:t>34</a:t>
            </a:fld>
            <a:endParaRPr lang="en-US" altLang="en-US" sz="1100" i="1"/>
          </a:p>
        </p:txBody>
      </p:sp>
    </p:spTree>
    <p:extLst>
      <p:ext uri="{BB962C8B-B14F-4D97-AF65-F5344CB8AC3E}">
        <p14:creationId xmlns:p14="http://schemas.microsoft.com/office/powerpoint/2010/main" val="252206504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7F3267D-131E-435D-A8AE-2CE918470D97}" type="slidenum">
              <a:rPr lang="en-US" altLang="en-US" sz="1100"/>
              <a:pPr/>
              <a:t>35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158315614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C1756D5-456F-4595-8321-C7C7189FA25A}" type="slidenum">
              <a:rPr lang="en-US" altLang="en-US" sz="1100"/>
              <a:pPr/>
              <a:t>36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304577981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2FD8F27-8AC9-451F-AB10-8D6560FDCB78}" type="slidenum">
              <a:rPr lang="en-US" altLang="en-US" sz="1100"/>
              <a:pPr/>
              <a:t>37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1448810519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Describing this in terms of an extremely wide plate in sheet metal, or tin foil, will allow students to intuitively grasp the concept.</a:t>
            </a:r>
          </a:p>
        </p:txBody>
      </p:sp>
      <p:sp>
        <p:nvSpPr>
          <p:cNvPr id="829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341DD7E-4B91-4E72-8C46-283867859C5A}" type="slidenum">
              <a:rPr lang="en-US" altLang="en-US" sz="1100"/>
              <a:pPr/>
              <a:t>38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83444162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Describing this in terms of an extremely wide plate in sheet metal, or tin foil, will allow students to intuitively grasp the concept.</a:t>
            </a:r>
          </a:p>
        </p:txBody>
      </p:sp>
      <p:sp>
        <p:nvSpPr>
          <p:cNvPr id="84996" name="Slide Number Placeholder 3"/>
          <p:cNvSpPr txBox="1">
            <a:spLocks noGrp="1"/>
          </p:cNvSpPr>
          <p:nvPr/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0368" tIns="0" rIns="20368" b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AE265958-F175-4DF1-8DEC-E13AD8E29FB8}" type="slidenum">
              <a:rPr lang="en-US" altLang="en-US" sz="1100" i="1"/>
              <a:pPr algn="r"/>
              <a:t>39</a:t>
            </a:fld>
            <a:endParaRPr lang="en-US" altLang="en-US" sz="1100" i="1"/>
          </a:p>
        </p:txBody>
      </p:sp>
    </p:spTree>
    <p:extLst>
      <p:ext uri="{BB962C8B-B14F-4D97-AF65-F5344CB8AC3E}">
        <p14:creationId xmlns:p14="http://schemas.microsoft.com/office/powerpoint/2010/main" val="38958761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Each of these failure modes will be evaluated individually. The lowest strength will control design strength.</a:t>
            </a: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6B51784-A999-485E-82A5-A4F90CC9E224}" type="slidenum">
              <a:rPr lang="en-US" altLang="en-US" sz="1100"/>
              <a:pPr/>
              <a:t>4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2141299910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Describing this in terms of an extremely wide plate in sheet metal, or tin foil, will allow students to intuitively grasp the concept.</a:t>
            </a:r>
          </a:p>
        </p:txBody>
      </p:sp>
      <p:sp>
        <p:nvSpPr>
          <p:cNvPr id="87044" name="Slide Number Placeholder 3"/>
          <p:cNvSpPr txBox="1">
            <a:spLocks noGrp="1"/>
          </p:cNvSpPr>
          <p:nvPr/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0368" tIns="0" rIns="20368" b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7DE323D5-0F33-4F5E-A513-C44B77932F50}" type="slidenum">
              <a:rPr lang="en-US" altLang="en-US" sz="1100" i="1"/>
              <a:pPr algn="r"/>
              <a:t>40</a:t>
            </a:fld>
            <a:endParaRPr lang="en-US" altLang="en-US" sz="1100" i="1"/>
          </a:p>
        </p:txBody>
      </p:sp>
    </p:spTree>
    <p:extLst>
      <p:ext uri="{BB962C8B-B14F-4D97-AF65-F5344CB8AC3E}">
        <p14:creationId xmlns:p14="http://schemas.microsoft.com/office/powerpoint/2010/main" val="1951013962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90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Describing this in terms of an extremely wide plate in sheet metal, or tin foil, will allow students to intuitively grasp the concept.</a:t>
            </a:r>
          </a:p>
        </p:txBody>
      </p:sp>
      <p:sp>
        <p:nvSpPr>
          <p:cNvPr id="89092" name="Slide Number Placeholder 3"/>
          <p:cNvSpPr txBox="1">
            <a:spLocks noGrp="1"/>
          </p:cNvSpPr>
          <p:nvPr/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0368" tIns="0" rIns="20368" b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F984E875-E83B-40EB-9916-BF438958E230}" type="slidenum">
              <a:rPr lang="en-US" altLang="en-US" sz="1100" i="1"/>
              <a:pPr algn="r"/>
              <a:t>41</a:t>
            </a:fld>
            <a:endParaRPr lang="en-US" altLang="en-US" sz="1100" i="1"/>
          </a:p>
        </p:txBody>
      </p:sp>
    </p:spTree>
    <p:extLst>
      <p:ext uri="{BB962C8B-B14F-4D97-AF65-F5344CB8AC3E}">
        <p14:creationId xmlns:p14="http://schemas.microsoft.com/office/powerpoint/2010/main" val="145224147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11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Describing this in terms of an extremely wide plate in sheet metal, or tin foil, will allow students to intuitively grasp the concept.</a:t>
            </a:r>
          </a:p>
        </p:txBody>
      </p:sp>
      <p:sp>
        <p:nvSpPr>
          <p:cNvPr id="91140" name="Slide Number Placeholder 3"/>
          <p:cNvSpPr txBox="1">
            <a:spLocks noGrp="1"/>
          </p:cNvSpPr>
          <p:nvPr/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0368" tIns="0" rIns="20368" b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3AD701DB-D862-4D76-8077-D27F52368B39}" type="slidenum">
              <a:rPr lang="en-US" altLang="en-US" sz="1100" i="1"/>
              <a:pPr algn="r"/>
              <a:t>42</a:t>
            </a:fld>
            <a:endParaRPr lang="en-US" altLang="en-US" sz="1100" i="1"/>
          </a:p>
        </p:txBody>
      </p:sp>
    </p:spTree>
    <p:extLst>
      <p:ext uri="{BB962C8B-B14F-4D97-AF65-F5344CB8AC3E}">
        <p14:creationId xmlns:p14="http://schemas.microsoft.com/office/powerpoint/2010/main" val="47475299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931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6A505FB-E8B3-485F-BC8C-24BDCB0B8F51}" type="slidenum">
              <a:rPr lang="en-US" altLang="en-US" sz="1100"/>
              <a:pPr/>
              <a:t>43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3195944877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52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95236" name="Slide Number Placeholder 3"/>
          <p:cNvSpPr txBox="1">
            <a:spLocks noGrp="1"/>
          </p:cNvSpPr>
          <p:nvPr/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0368" tIns="0" rIns="20368" b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E22585C8-3BCD-48FF-B7C7-F60CD1D58982}" type="slidenum">
              <a:rPr lang="en-US" altLang="en-US" sz="1100" i="1"/>
              <a:pPr algn="r"/>
              <a:t>44</a:t>
            </a:fld>
            <a:endParaRPr lang="en-US" altLang="en-US" sz="1100" i="1"/>
          </a:p>
        </p:txBody>
      </p:sp>
    </p:spTree>
    <p:extLst>
      <p:ext uri="{BB962C8B-B14F-4D97-AF65-F5344CB8AC3E}">
        <p14:creationId xmlns:p14="http://schemas.microsoft.com/office/powerpoint/2010/main" val="3501400346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97284" name="Slide Number Placeholder 3"/>
          <p:cNvSpPr txBox="1">
            <a:spLocks noGrp="1"/>
          </p:cNvSpPr>
          <p:nvPr/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0368" tIns="0" rIns="20368" b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C746E8C1-63FE-4ACE-98B1-DC5B90C38A90}" type="slidenum">
              <a:rPr lang="en-US" altLang="en-US" sz="1100" i="1"/>
              <a:pPr algn="r"/>
              <a:t>45</a:t>
            </a:fld>
            <a:endParaRPr lang="en-US" altLang="en-US" sz="1100" i="1"/>
          </a:p>
        </p:txBody>
      </p:sp>
    </p:spTree>
    <p:extLst>
      <p:ext uri="{BB962C8B-B14F-4D97-AF65-F5344CB8AC3E}">
        <p14:creationId xmlns:p14="http://schemas.microsoft.com/office/powerpoint/2010/main" val="2599398146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93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99332" name="Slide Number Placeholder 3"/>
          <p:cNvSpPr txBox="1">
            <a:spLocks noGrp="1"/>
          </p:cNvSpPr>
          <p:nvPr/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0368" tIns="0" rIns="20368" b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FDE33D1D-492E-40DE-83B6-5073C4083929}" type="slidenum">
              <a:rPr lang="en-US" altLang="en-US" sz="1100" i="1"/>
              <a:pPr algn="r"/>
              <a:t>46</a:t>
            </a:fld>
            <a:endParaRPr lang="en-US" altLang="en-US" sz="1100" i="1"/>
          </a:p>
        </p:txBody>
      </p:sp>
    </p:spTree>
    <p:extLst>
      <p:ext uri="{BB962C8B-B14F-4D97-AF65-F5344CB8AC3E}">
        <p14:creationId xmlns:p14="http://schemas.microsoft.com/office/powerpoint/2010/main" val="2069286250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13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01380" name="Slide Number Placeholder 3"/>
          <p:cNvSpPr txBox="1">
            <a:spLocks noGrp="1"/>
          </p:cNvSpPr>
          <p:nvPr/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0368" tIns="0" rIns="20368" b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AEA58AB8-F0FF-4192-A893-2068E669920F}" type="slidenum">
              <a:rPr lang="en-US" altLang="en-US" sz="1100" i="1"/>
              <a:pPr algn="r"/>
              <a:t>47</a:t>
            </a:fld>
            <a:endParaRPr lang="en-US" altLang="en-US" sz="1100" i="1"/>
          </a:p>
        </p:txBody>
      </p:sp>
    </p:spTree>
    <p:extLst>
      <p:ext uri="{BB962C8B-B14F-4D97-AF65-F5344CB8AC3E}">
        <p14:creationId xmlns:p14="http://schemas.microsoft.com/office/powerpoint/2010/main" val="4152704278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34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03428" name="Slide Number Placeholder 3"/>
          <p:cNvSpPr txBox="1">
            <a:spLocks noGrp="1"/>
          </p:cNvSpPr>
          <p:nvPr/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0368" tIns="0" rIns="20368" b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886B98A9-BAFB-405D-933F-876BEC83917A}" type="slidenum">
              <a:rPr lang="en-US" altLang="en-US" sz="1100" i="1"/>
              <a:pPr algn="r"/>
              <a:t>48</a:t>
            </a:fld>
            <a:endParaRPr lang="en-US" altLang="en-US" sz="1100" i="1"/>
          </a:p>
        </p:txBody>
      </p:sp>
    </p:spTree>
    <p:extLst>
      <p:ext uri="{BB962C8B-B14F-4D97-AF65-F5344CB8AC3E}">
        <p14:creationId xmlns:p14="http://schemas.microsoft.com/office/powerpoint/2010/main" val="2089762062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54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05476" name="Slide Number Placeholder 3"/>
          <p:cNvSpPr txBox="1">
            <a:spLocks noGrp="1"/>
          </p:cNvSpPr>
          <p:nvPr/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0368" tIns="0" rIns="20368" b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8759A3F9-71F3-4537-B275-37DDF7F8305F}" type="slidenum">
              <a:rPr lang="en-US" altLang="en-US" sz="1100" i="1"/>
              <a:pPr algn="r"/>
              <a:t>49</a:t>
            </a:fld>
            <a:endParaRPr lang="en-US" altLang="en-US" sz="1100" i="1"/>
          </a:p>
        </p:txBody>
      </p:sp>
    </p:spTree>
    <p:extLst>
      <p:ext uri="{BB962C8B-B14F-4D97-AF65-F5344CB8AC3E}">
        <p14:creationId xmlns:p14="http://schemas.microsoft.com/office/powerpoint/2010/main" val="15696939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D661B1F-93E2-421F-B87E-77DD7CBD0875}" type="slidenum">
              <a:rPr lang="en-US" altLang="en-US" sz="1100"/>
              <a:pPr/>
              <a:t>5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860602881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75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075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977AD4A-F8CB-4BB1-82B6-B34AA5A65752}" type="slidenum">
              <a:rPr lang="en-US" altLang="en-US" sz="1100"/>
              <a:pPr/>
              <a:t>50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1897992599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95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095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7625590-DEB4-4F3A-9012-48A60E11A4CE}" type="slidenum">
              <a:rPr lang="en-US" altLang="en-US" sz="1100"/>
              <a:pPr/>
              <a:t>51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286475331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16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116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A7A6691-71B4-43FF-A4B1-635213C71632}" type="slidenum">
              <a:rPr lang="en-US" altLang="en-US" sz="1100"/>
              <a:pPr/>
              <a:t>52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1824686870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36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Note that angle tension plane goes towards the free edge rather than up into the other leg, as this would be less resistance.</a:t>
            </a:r>
          </a:p>
          <a:p>
            <a:r>
              <a:rPr lang="en-US" altLang="en-US" smtClean="0"/>
              <a:t>Similarly the Plate would fail vertically towards the closest edge.</a:t>
            </a:r>
          </a:p>
        </p:txBody>
      </p:sp>
      <p:sp>
        <p:nvSpPr>
          <p:cNvPr id="1136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60DCB62-9809-4553-9B6E-D0B828D3E887}" type="slidenum">
              <a:rPr lang="en-US" altLang="en-US" sz="1100"/>
              <a:pPr/>
              <a:t>53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4161978135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57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Note that angle tension plane goes towards the free edge rather than up into the other leg, as this would be less resistance.</a:t>
            </a:r>
          </a:p>
          <a:p>
            <a:r>
              <a:rPr lang="en-US" altLang="en-US" smtClean="0"/>
              <a:t>Similarly the Plate would fail vertically towards the closest edge.</a:t>
            </a:r>
          </a:p>
        </p:txBody>
      </p:sp>
      <p:sp>
        <p:nvSpPr>
          <p:cNvPr id="115716" name="Slide Number Placeholder 3"/>
          <p:cNvSpPr txBox="1">
            <a:spLocks noGrp="1"/>
          </p:cNvSpPr>
          <p:nvPr/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0368" tIns="0" rIns="20368" b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01DF188B-7871-4C97-929F-DBA00292E00B}" type="slidenum">
              <a:rPr lang="en-US" altLang="en-US" sz="1100" i="1"/>
              <a:pPr algn="r"/>
              <a:t>54</a:t>
            </a:fld>
            <a:endParaRPr lang="en-US" altLang="en-US" sz="1100" i="1"/>
          </a:p>
        </p:txBody>
      </p:sp>
    </p:spTree>
    <p:extLst>
      <p:ext uri="{BB962C8B-B14F-4D97-AF65-F5344CB8AC3E}">
        <p14:creationId xmlns:p14="http://schemas.microsoft.com/office/powerpoint/2010/main" val="3451723160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77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Block shear could occur on either the angle or the plate – lowest failure mode strength of all controls</a:t>
            </a:r>
          </a:p>
        </p:txBody>
      </p:sp>
      <p:sp>
        <p:nvSpPr>
          <p:cNvPr id="1177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7EFCA9F-D549-4C79-B862-CEABE368B1AF}" type="slidenum">
              <a:rPr lang="en-US" altLang="en-US" sz="1100"/>
              <a:pPr/>
              <a:t>55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3025952289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98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198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1C2C37B-2BF5-4DE5-AC19-C8F7CF9DB639}" type="slidenum">
              <a:rPr lang="en-US" altLang="en-US" sz="1100"/>
              <a:pPr/>
              <a:t>56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3031380271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18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21860" name="Slide Number Placeholder 3"/>
          <p:cNvSpPr txBox="1">
            <a:spLocks noGrp="1"/>
          </p:cNvSpPr>
          <p:nvPr/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0368" tIns="0" rIns="20368" b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D9C02382-86CD-4552-A977-8550AF3DFAAE}" type="slidenum">
              <a:rPr lang="en-US" altLang="en-US" sz="1100" i="1"/>
              <a:pPr algn="r"/>
              <a:t>57</a:t>
            </a:fld>
            <a:endParaRPr lang="en-US" altLang="en-US" sz="1100" i="1"/>
          </a:p>
        </p:txBody>
      </p:sp>
    </p:spTree>
    <p:extLst>
      <p:ext uri="{BB962C8B-B14F-4D97-AF65-F5344CB8AC3E}">
        <p14:creationId xmlns:p14="http://schemas.microsoft.com/office/powerpoint/2010/main" val="2991847751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39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239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A51E76E-56D2-4FC2-9147-91A6F48CB0DA}" type="slidenum">
              <a:rPr lang="en-US" altLang="en-US" sz="1100"/>
              <a:pPr/>
              <a:t>58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3340911150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59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Here 2 possible plate block shear modes could occur, the lower strength would control.</a:t>
            </a:r>
          </a:p>
        </p:txBody>
      </p:sp>
      <p:sp>
        <p:nvSpPr>
          <p:cNvPr id="1259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111BE65-60E0-4C90-B9E2-2E5640044F39}" type="slidenum">
              <a:rPr lang="en-US" altLang="en-US" sz="1100"/>
              <a:pPr/>
              <a:t>59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14266654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Note that residual stress does not affect tension member strength, as ultimate load is not affected and loss of stiffness is not a major factor in tension (as opposed to compression where buckling failure modes are affected).</a:t>
            </a: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E1CEBE1-5CB1-4084-B825-16FA82CB688A}" type="slidenum">
              <a:rPr lang="en-US" altLang="en-US" sz="1100"/>
              <a:pPr/>
              <a:t>6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62386560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80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Here 2 possible plate block shear modes could occur, the lower strength would control.</a:t>
            </a:r>
          </a:p>
        </p:txBody>
      </p:sp>
      <p:sp>
        <p:nvSpPr>
          <p:cNvPr id="128004" name="Slide Number Placeholder 3"/>
          <p:cNvSpPr txBox="1">
            <a:spLocks noGrp="1"/>
          </p:cNvSpPr>
          <p:nvPr/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0368" tIns="0" rIns="20368" b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F04153FD-0772-4708-A3A8-79FD5F90CDB3}" type="slidenum">
              <a:rPr lang="en-US" altLang="en-US" sz="1100" i="1"/>
              <a:pPr algn="r"/>
              <a:t>60</a:t>
            </a:fld>
            <a:endParaRPr lang="en-US" altLang="en-US" sz="1100" i="1"/>
          </a:p>
        </p:txBody>
      </p:sp>
    </p:spTree>
    <p:extLst>
      <p:ext uri="{BB962C8B-B14F-4D97-AF65-F5344CB8AC3E}">
        <p14:creationId xmlns:p14="http://schemas.microsoft.com/office/powerpoint/2010/main" val="468717643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00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300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6F912B4-7701-4FFE-B9B3-6696F89BC0BB}" type="slidenum">
              <a:rPr lang="en-US" altLang="en-US" sz="1100"/>
              <a:pPr/>
              <a:t>61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183119399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20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Two possible block shear failures can be described by the perimeter of the welds – that with the lower strength would control.</a:t>
            </a:r>
          </a:p>
        </p:txBody>
      </p:sp>
      <p:sp>
        <p:nvSpPr>
          <p:cNvPr id="1321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7B1391C-254A-4FC7-B0E2-87F78BD78670}" type="slidenum">
              <a:rPr lang="en-US" altLang="en-US" sz="1100"/>
              <a:pPr/>
              <a:t>62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623893253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Two possible block shear failures can be described by the perimeter of the welds – that with the lower strength would control.</a:t>
            </a:r>
          </a:p>
        </p:txBody>
      </p:sp>
      <p:sp>
        <p:nvSpPr>
          <p:cNvPr id="134148" name="Slide Number Placeholder 3"/>
          <p:cNvSpPr txBox="1">
            <a:spLocks noGrp="1"/>
          </p:cNvSpPr>
          <p:nvPr/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0368" tIns="0" rIns="20368" b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173DD413-3550-4503-A415-27BD23973A45}" type="slidenum">
              <a:rPr lang="en-US" altLang="en-US" sz="1100" i="1"/>
              <a:pPr algn="r"/>
              <a:t>63</a:t>
            </a:fld>
            <a:endParaRPr lang="en-US" altLang="en-US" sz="1100" i="1"/>
          </a:p>
        </p:txBody>
      </p:sp>
    </p:spTree>
    <p:extLst>
      <p:ext uri="{BB962C8B-B14F-4D97-AF65-F5344CB8AC3E}">
        <p14:creationId xmlns:p14="http://schemas.microsoft.com/office/powerpoint/2010/main" val="3347321029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61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Two possible block shear failures can be described by the perimeter of the welds – that with the lower strength would control.</a:t>
            </a:r>
          </a:p>
        </p:txBody>
      </p:sp>
      <p:sp>
        <p:nvSpPr>
          <p:cNvPr id="136196" name="Slide Number Placeholder 3"/>
          <p:cNvSpPr txBox="1">
            <a:spLocks noGrp="1"/>
          </p:cNvSpPr>
          <p:nvPr/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0368" tIns="0" rIns="20368" b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F5BE24D9-BE86-4E75-AFE0-446E8C354701}" type="slidenum">
              <a:rPr lang="en-US" altLang="en-US" sz="1100" i="1"/>
              <a:pPr algn="r"/>
              <a:t>64</a:t>
            </a:fld>
            <a:endParaRPr lang="en-US" altLang="en-US" sz="1100" i="1"/>
          </a:p>
        </p:txBody>
      </p:sp>
    </p:spTree>
    <p:extLst>
      <p:ext uri="{BB962C8B-B14F-4D97-AF65-F5344CB8AC3E}">
        <p14:creationId xmlns:p14="http://schemas.microsoft.com/office/powerpoint/2010/main" val="2203450471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8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Two possible block shear failures can be described by the perimeter of the welds – that with the lower strength would control.</a:t>
            </a:r>
          </a:p>
        </p:txBody>
      </p:sp>
      <p:sp>
        <p:nvSpPr>
          <p:cNvPr id="138244" name="Slide Number Placeholder 3"/>
          <p:cNvSpPr txBox="1">
            <a:spLocks noGrp="1"/>
          </p:cNvSpPr>
          <p:nvPr/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0368" tIns="0" rIns="20368" b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CD5ECDD7-0F41-4B77-A702-2281C81D9142}" type="slidenum">
              <a:rPr lang="en-US" altLang="en-US" sz="1100" i="1"/>
              <a:pPr algn="r"/>
              <a:t>65</a:t>
            </a:fld>
            <a:endParaRPr lang="en-US" altLang="en-US" sz="1100" i="1"/>
          </a:p>
        </p:txBody>
      </p:sp>
    </p:spTree>
    <p:extLst>
      <p:ext uri="{BB962C8B-B14F-4D97-AF65-F5344CB8AC3E}">
        <p14:creationId xmlns:p14="http://schemas.microsoft.com/office/powerpoint/2010/main" val="2372270690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0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40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0FDF69C-599D-49FE-A094-908C8C9A38E0}" type="slidenum">
              <a:rPr lang="en-US" altLang="en-US" sz="1100"/>
              <a:pPr/>
              <a:t>66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2220688746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2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42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8116A8A-4530-435D-AB91-6C281FDD01AD}" type="slidenum">
              <a:rPr lang="en-US" altLang="en-US" sz="1100"/>
              <a:pPr/>
              <a:t>67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3824689015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4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44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DB535D5-5D1D-4A89-A2D7-92EED1D05F52}" type="slidenum">
              <a:rPr lang="en-US" altLang="en-US" sz="1100"/>
              <a:pPr/>
              <a:t>68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2960116933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6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46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EE7228D-0D29-4774-9B17-42EEA3F71ED5}" type="slidenum">
              <a:rPr lang="en-US" altLang="en-US" sz="1100"/>
              <a:pPr/>
              <a:t>69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14307566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Note that residual stress does not affect tension member strength, as ultimate load is not affected and loss of stiffness is not a major factor in tension (as opposed to compression where buckling failure modes are affected).</a:t>
            </a: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E06C1EF-8970-4D01-B26C-0383A83EDF5A}" type="slidenum">
              <a:rPr lang="en-US" altLang="en-US" sz="1100"/>
              <a:pPr/>
              <a:t>7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2726397741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8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48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EA4793A-158B-46A7-8965-24C07E25A2DA}" type="slidenum">
              <a:rPr lang="en-US" altLang="en-US" sz="1100"/>
              <a:pPr/>
              <a:t>70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3487127801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05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Note, this is differentiated from block shear since there is no tension plane for the failure.</a:t>
            </a:r>
          </a:p>
        </p:txBody>
      </p:sp>
      <p:sp>
        <p:nvSpPr>
          <p:cNvPr id="150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B5EA476-181F-4887-895D-2B87957FDCDD}" type="slidenum">
              <a:rPr lang="en-US" altLang="en-US" sz="1100"/>
              <a:pPr/>
              <a:t>71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4289440407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2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52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5E7E620-E01D-4432-B3E7-C9AF98B228F1}" type="slidenum">
              <a:rPr lang="en-US" altLang="en-US" sz="1100"/>
              <a:pPr/>
              <a:t>72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2547142610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4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Note, this is differentiated from block shear since there is no tension plane for the failure.</a:t>
            </a:r>
          </a:p>
        </p:txBody>
      </p:sp>
      <p:sp>
        <p:nvSpPr>
          <p:cNvPr id="154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B75A27F-C27F-401F-B3A0-ED6727DDE14D}" type="slidenum">
              <a:rPr lang="en-US" altLang="en-US" sz="1100"/>
              <a:pPr/>
              <a:t>73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3829350772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66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56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FDCA8EA-DBBA-43CB-A8A6-3A7B41749462}" type="slidenum">
              <a:rPr lang="en-US" altLang="en-US" sz="1100"/>
              <a:pPr/>
              <a:t>74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1592192928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87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58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7043577-D6EE-4565-8EB7-1A49B56F0D71}" type="slidenum">
              <a:rPr lang="en-US" altLang="en-US" sz="1100"/>
              <a:pPr/>
              <a:t>75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3034361697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07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607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213F684-30F5-42BF-9216-EEC6792F0133}" type="slidenum">
              <a:rPr lang="en-US" altLang="en-US" sz="1100"/>
              <a:pPr/>
              <a:t>76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1207263185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28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62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4E3B246-AD10-4128-99D7-DDEE17881FD7}" type="slidenum">
              <a:rPr lang="en-US" altLang="en-US" sz="1100"/>
              <a:pPr/>
              <a:t>77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3550658437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48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648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C32ACBA-7191-44C3-84C0-80F58D15F1B5}" type="slidenum">
              <a:rPr lang="en-US" altLang="en-US" sz="1100"/>
              <a:pPr/>
              <a:t>78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3306863117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69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66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2E86BC7-688E-472E-8C01-A5FC79323977}" type="slidenum">
              <a:rPr lang="en-US" altLang="en-US" sz="1100"/>
              <a:pPr/>
              <a:t>79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31591946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7554315-2371-454D-8446-1C5C4FF8C9CF}" type="slidenum">
              <a:rPr lang="en-US" altLang="en-US" sz="1100"/>
              <a:pPr/>
              <a:t>8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2399199563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89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68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D9C0968-230B-484D-8040-CDFE7816E482}" type="slidenum">
              <a:rPr lang="en-US" altLang="en-US" sz="1100"/>
              <a:pPr/>
              <a:t>80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998851540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10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710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C75FE37-E6DD-4786-BE5A-135F57B80A3D}" type="slidenum">
              <a:rPr lang="en-US" altLang="en-US" sz="1100"/>
              <a:pPr/>
              <a:t>81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2152755920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30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730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8438798-91EF-42AD-A7FA-CFC44FDE36ED}" type="slidenum">
              <a:rPr lang="en-US" altLang="en-US" sz="1100"/>
              <a:pPr/>
              <a:t>82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1698411795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51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751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24624AE-0636-4860-A4A8-E00401E64FF7}" type="slidenum">
              <a:rPr lang="en-US" altLang="en-US" sz="1100"/>
              <a:pPr/>
              <a:t>83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1984208020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71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771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C0DCF8A-1F31-4CD7-934E-EC716C377DBB}" type="slidenum">
              <a:rPr lang="en-US" altLang="en-US" sz="1100"/>
              <a:pPr/>
              <a:t>84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1814680806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79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4C4582A-1928-43F9-9BF6-7909E7FBCCF6}" type="slidenum">
              <a:rPr lang="en-US" altLang="en-US" sz="1100"/>
              <a:pPr/>
              <a:t>85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2889945760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1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81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E7109E2-3A44-4B4F-B19B-2F656196FB07}" type="slidenum">
              <a:rPr lang="en-US" altLang="en-US" sz="1100"/>
              <a:pPr/>
              <a:t>86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3023566121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32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833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9E3408E-9519-46B3-B3DF-D2EF56A4A12E}" type="slidenum">
              <a:rPr lang="en-US" altLang="en-US" sz="1100"/>
              <a:pPr/>
              <a:t>87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4039303018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53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853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0F72755-5C81-4B87-A1D1-9234A59A2101}" type="slidenum">
              <a:rPr lang="en-US" altLang="en-US" sz="1100"/>
              <a:pPr/>
              <a:t>88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357193921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73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873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2BCDE6C-1396-4433-9509-9D8331E75498}" type="slidenum">
              <a:rPr lang="en-US" altLang="en-US" sz="1100"/>
              <a:pPr/>
              <a:t>89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26217612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0B4FA08-B5BB-4D4E-849E-FE99E58F5E42}" type="slidenum">
              <a:rPr lang="en-US" altLang="en-US" sz="1100"/>
              <a:pPr/>
              <a:t>9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1136521021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94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89444" name="Slide Number Placeholder 3"/>
          <p:cNvSpPr txBox="1">
            <a:spLocks noGrp="1"/>
          </p:cNvSpPr>
          <p:nvPr/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0368" tIns="0" rIns="20368" b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46704E70-07F7-4BEA-AE5F-8576D9C1D35B}" type="slidenum">
              <a:rPr lang="en-US" altLang="en-US" sz="1100" i="1"/>
              <a:pPr algn="r"/>
              <a:t>90</a:t>
            </a:fld>
            <a:endParaRPr lang="en-US" altLang="en-US" sz="1100" i="1"/>
          </a:p>
        </p:txBody>
      </p:sp>
    </p:spTree>
    <p:extLst>
      <p:ext uri="{BB962C8B-B14F-4D97-AF65-F5344CB8AC3E}">
        <p14:creationId xmlns:p14="http://schemas.microsoft.com/office/powerpoint/2010/main" val="3437084187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14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914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ABFF375-291C-4030-AAE2-89850D58CC17}" type="slidenum">
              <a:rPr lang="en-US" altLang="en-US" sz="1100"/>
              <a:pPr/>
              <a:t>91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1960088226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35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935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28E78DC-4620-4329-B5CF-BF34409F3720}" type="slidenum">
              <a:rPr lang="en-US" altLang="en-US" sz="1100"/>
              <a:pPr/>
              <a:t>92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3187857428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35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935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28E78DC-4620-4329-B5CF-BF34409F3720}" type="slidenum">
              <a:rPr lang="en-US" altLang="en-US" sz="1100"/>
              <a:pPr/>
              <a:t>93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2798240958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76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976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A7F9862-B46F-408D-B941-3A0D4FD9152C}" type="slidenum">
              <a:rPr lang="en-US" altLang="en-US" sz="1100"/>
              <a:pPr/>
              <a:t>94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333768916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96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996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C9698B9-D41F-4078-9875-13E21164CCC0}" type="slidenum">
              <a:rPr lang="en-US" altLang="en-US" sz="1100"/>
              <a:pPr/>
              <a:t>95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1195285448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17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2017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08B2F54-F4BA-4993-BC91-2DD7CB0DE31D}" type="slidenum">
              <a:rPr lang="en-US" altLang="en-US" sz="1100"/>
              <a:pPr/>
              <a:t>96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2819795818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37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2037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F9729DB-AEC3-4232-BF8C-07F0FA89EF09}" type="slidenum">
              <a:rPr lang="en-US" altLang="en-US" sz="1100"/>
              <a:pPr/>
              <a:t>97</a:t>
            </a:fld>
            <a:endParaRPr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39643479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Tension Module</a:t>
            </a:r>
            <a:endParaRPr lang="en-US" dirty="0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74E2D67-72D9-410D-A396-4016A19908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7555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Tension Module</a:t>
            </a:r>
            <a:endParaRPr lang="en-US" dirty="0"/>
          </a:p>
        </p:txBody>
      </p:sp>
      <p:sp>
        <p:nvSpPr>
          <p:cNvPr id="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30C86F0-93B2-4199-967E-BB62F59D09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2804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Tension Module</a:t>
            </a: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wrap="square" lIns="0" tIns="45720" rIns="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BCBCBC"/>
                </a:solidFill>
              </a:defRPr>
            </a:lvl1pPr>
          </a:lstStyle>
          <a:p>
            <a:pPr>
              <a:defRPr/>
            </a:pPr>
            <a:fld id="{DC6F3458-9D0C-43FE-B80F-0CA9A4F417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8" name="Date Placeholder 13"/>
          <p:cNvSpPr>
            <a:spLocks noGrp="1"/>
          </p:cNvSpPr>
          <p:nvPr>
            <p:ph type="dt" sz="half" idx="2"/>
          </p:nvPr>
        </p:nvSpPr>
        <p:spPr>
          <a:xfrm>
            <a:off x="1025525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A6D5FEDE-2E16-4CAC-8110-29B9960C0385}" type="datetime1">
              <a:rPr lang="en-US"/>
              <a:pPr>
                <a:defRPr/>
              </a:pPr>
              <a:t>11/13/2017</a:t>
            </a:fld>
            <a:endParaRPr lang="en-US"/>
          </a:p>
        </p:txBody>
      </p:sp>
      <p:pic>
        <p:nvPicPr>
          <p:cNvPr id="1031" name="Picture 5" descr="Logo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5848350"/>
            <a:ext cx="100965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4244" r:id="rId1"/>
    <p:sldLayoutId id="2147484245" r:id="rId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anose="05020102010507070707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anose="05020102010507070707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anose="05000000000000000000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anose="05040102010807070707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anose="05020102010507070707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2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3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/Relationships>
</file>

<file path=ppt/slides/_rels/slide8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4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5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4.bin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6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5.bin"/></Relationships>
</file>

<file path=ppt/slides/_rels/slide8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notesSlide" Target="../notesSlides/notesSlide87.xml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6.bin"/><Relationship Id="rId9" Type="http://schemas.openxmlformats.org/officeDocument/2006/relationships/image" Target="../media/image6.wmf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9.xml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9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9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0.xml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11.bin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1.xml"/></Relationships>
</file>

<file path=ppt/slides/_rels/slide9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2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13.bin"/></Relationships>
</file>

<file path=ppt/slides/_rels/slide9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3.xml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16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15.bin"/></Relationships>
</file>

<file path=ppt/slides/_rels/slide9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13.wmf"/><Relationship Id="rId3" Type="http://schemas.openxmlformats.org/officeDocument/2006/relationships/notesSlide" Target="../notesSlides/notesSlide94.xml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2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12.wmf"/><Relationship Id="rId5" Type="http://schemas.openxmlformats.org/officeDocument/2006/relationships/image" Target="../media/image4.wmf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11.wmf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1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1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1636295" y="3787697"/>
            <a:ext cx="6384758" cy="1587867"/>
          </a:xfrm>
          <a:prstGeom prst="rect">
            <a:avLst/>
          </a:prstGeom>
          <a:solidFill>
            <a:schemeClr val="bg1">
              <a:lumMod val="65000"/>
              <a:lumOff val="35000"/>
              <a:alpha val="62000"/>
            </a:schemeClr>
          </a:solidFill>
          <a:ln w="101600">
            <a:solidFill>
              <a:schemeClr val="tx1"/>
            </a:solidFill>
          </a:ln>
          <a:effectLst>
            <a:innerShdw blurRad="63500" dist="50800" dir="2700000">
              <a:schemeClr val="tx1">
                <a:lumMod val="50000"/>
                <a:alpha val="50000"/>
              </a:schemeClr>
            </a:innerShdw>
          </a:effectLst>
          <a:scene3d>
            <a:camera prst="orthographicFront"/>
            <a:lightRig rig="soft" dir="t">
              <a:rot lat="0" lon="0" rev="16800000"/>
            </a:lightRig>
          </a:scene3d>
          <a:sp3d prstMaterial="plastic">
            <a:bevelT w="25400"/>
          </a:sp3d>
        </p:spPr>
        <p:txBody>
          <a:bodyPr anchor="ctr">
            <a:sp3d prstMaterial="softEdge">
              <a:bevelT w="38100" h="38100"/>
            </a:sp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800" b="1" dirty="0">
                <a:ln w="6350"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TENSION MEMBER  Design</a:t>
            </a:r>
          </a:p>
        </p:txBody>
      </p:sp>
      <p:sp>
        <p:nvSpPr>
          <p:cNvPr id="6147" name="Slide Number Placeholder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79D4B15-FD9A-4E37-B434-CDD198C8C1AB}" type="slidenum">
              <a:rPr lang="en-US" altLang="en-US" sz="1200">
                <a:solidFill>
                  <a:srgbClr val="BCBCBC"/>
                </a:solidFill>
              </a:rPr>
              <a:pPr/>
              <a:t>1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43625" y="5899150"/>
            <a:ext cx="2536825" cy="46037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</a:rPr>
              <a:t>Developed by Scott Civjan</a:t>
            </a:r>
          </a:p>
          <a:p>
            <a:pPr>
              <a:defRPr/>
            </a:pPr>
            <a:r>
              <a:rPr lang="en-US" sz="1200" dirty="0">
                <a:solidFill>
                  <a:schemeClr val="bg1"/>
                </a:solidFill>
              </a:rPr>
              <a:t>University of Massachusetts, Amherst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485221" y="687658"/>
            <a:ext cx="8229600" cy="182880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innerShdw blurRad="63500" dist="50800" dir="2700000">
              <a:schemeClr val="tx1">
                <a:lumMod val="50000"/>
                <a:alpha val="50000"/>
              </a:schemeClr>
            </a:innerShdw>
          </a:effectLst>
          <a:scene3d>
            <a:camera prst="orthographicFront"/>
            <a:lightRig rig="soft" dir="t">
              <a:rot lat="0" lon="0" rev="16800000"/>
            </a:lightRig>
          </a:scene3d>
          <a:sp3d prstMaterial="plastic">
            <a:bevelT w="25400"/>
          </a:sp3d>
        </p:spPr>
        <p:txBody>
          <a:bodyPr anchor="ctr">
            <a:sp3d prstMaterial="softEdge">
              <a:bevelT w="38100" h="381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4800" b="1" dirty="0">
                <a:ln w="6350"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Teaching Modules for 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en-US" sz="4800" b="1" dirty="0">
                <a:ln w="6350"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Steel Instruction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33"/>
          <p:cNvSpPr txBox="1">
            <a:spLocks noChangeArrowheads="1"/>
          </p:cNvSpPr>
          <p:nvPr/>
        </p:nvSpPr>
        <p:spPr bwMode="auto">
          <a:xfrm>
            <a:off x="6705600" y="4786313"/>
            <a:ext cx="27432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bg1"/>
                </a:solidFill>
                <a:latin typeface="GreekS" panose="00000400000000000000" pitchFamily="2" charset="0"/>
                <a:cs typeface="Arial" panose="020B0604020202020204" pitchFamily="34" charset="0"/>
              </a:rPr>
              <a:t>  </a:t>
            </a:r>
            <a:r>
              <a:rPr lang="en-US" altLang="en-US">
                <a:solidFill>
                  <a:schemeClr val="bg1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e</a:t>
            </a:r>
            <a:r>
              <a:rPr lang="en-US" altLang="en-US" baseline="-25000">
                <a:solidFill>
                  <a:schemeClr val="bg1"/>
                </a:solidFill>
                <a:latin typeface="CG Times (W1)"/>
                <a:cs typeface="Arial" panose="020B0604020202020204" pitchFamily="34" charset="0"/>
              </a:rPr>
              <a:t>u</a:t>
            </a:r>
          </a:p>
          <a:p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.1 to .2</a:t>
            </a:r>
            <a:endParaRPr lang="en-US" altLang="en-US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054100" y="1649413"/>
            <a:ext cx="7315200" cy="4611687"/>
          </a:xfrm>
          <a:prstGeom prst="rect">
            <a:avLst/>
          </a:prstGeom>
          <a:solidFill>
            <a:schemeClr val="tx1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00" dirty="0">
              <a:solidFill>
                <a:schemeClr val="bg1"/>
              </a:solidFill>
              <a:latin typeface="Symbol" pitchFamily="18" charset="2"/>
            </a:endParaRPr>
          </a:p>
        </p:txBody>
      </p:sp>
      <p:sp>
        <p:nvSpPr>
          <p:cNvPr id="24580" name="Line 4"/>
          <p:cNvSpPr>
            <a:spLocks noChangeShapeType="1"/>
          </p:cNvSpPr>
          <p:nvPr/>
        </p:nvSpPr>
        <p:spPr bwMode="auto">
          <a:xfrm>
            <a:off x="1782763" y="1806575"/>
            <a:ext cx="0" cy="3657600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1" name="Line 5"/>
          <p:cNvSpPr>
            <a:spLocks noChangeShapeType="1"/>
          </p:cNvSpPr>
          <p:nvPr/>
        </p:nvSpPr>
        <p:spPr bwMode="auto">
          <a:xfrm>
            <a:off x="1758950" y="5464175"/>
            <a:ext cx="6062663" cy="0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2" name="Line 7"/>
          <p:cNvSpPr>
            <a:spLocks noChangeShapeType="1"/>
          </p:cNvSpPr>
          <p:nvPr/>
        </p:nvSpPr>
        <p:spPr bwMode="auto">
          <a:xfrm>
            <a:off x="2209800" y="3208338"/>
            <a:ext cx="0" cy="0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3" name="Line 10"/>
          <p:cNvSpPr>
            <a:spLocks noChangeShapeType="1"/>
          </p:cNvSpPr>
          <p:nvPr/>
        </p:nvSpPr>
        <p:spPr bwMode="auto">
          <a:xfrm>
            <a:off x="2209800" y="3330575"/>
            <a:ext cx="0" cy="2195513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4" name="Line 11"/>
          <p:cNvSpPr>
            <a:spLocks noChangeShapeType="1"/>
          </p:cNvSpPr>
          <p:nvPr/>
        </p:nvSpPr>
        <p:spPr bwMode="auto">
          <a:xfrm>
            <a:off x="3184525" y="3292475"/>
            <a:ext cx="0" cy="2233613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5" name="Line 12"/>
          <p:cNvSpPr>
            <a:spLocks noChangeShapeType="1"/>
          </p:cNvSpPr>
          <p:nvPr/>
        </p:nvSpPr>
        <p:spPr bwMode="auto">
          <a:xfrm>
            <a:off x="6902450" y="2562225"/>
            <a:ext cx="0" cy="3024188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6" name="Line 13"/>
          <p:cNvSpPr>
            <a:spLocks noChangeShapeType="1"/>
          </p:cNvSpPr>
          <p:nvPr/>
        </p:nvSpPr>
        <p:spPr bwMode="auto">
          <a:xfrm>
            <a:off x="7756525" y="2781300"/>
            <a:ext cx="0" cy="2805113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7" name="Line 14"/>
          <p:cNvSpPr>
            <a:spLocks noChangeShapeType="1"/>
          </p:cNvSpPr>
          <p:nvPr/>
        </p:nvSpPr>
        <p:spPr bwMode="auto">
          <a:xfrm>
            <a:off x="1720850" y="3270250"/>
            <a:ext cx="366713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8" name="Line 15"/>
          <p:cNvSpPr>
            <a:spLocks noChangeShapeType="1"/>
          </p:cNvSpPr>
          <p:nvPr/>
        </p:nvSpPr>
        <p:spPr bwMode="auto">
          <a:xfrm>
            <a:off x="1720850" y="2476500"/>
            <a:ext cx="4816475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9" name="Text Box 17"/>
          <p:cNvSpPr txBox="1">
            <a:spLocks noChangeArrowheads="1"/>
          </p:cNvSpPr>
          <p:nvPr/>
        </p:nvSpPr>
        <p:spPr bwMode="auto">
          <a:xfrm>
            <a:off x="4338638" y="5649913"/>
            <a:ext cx="911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Strain</a:t>
            </a:r>
          </a:p>
        </p:txBody>
      </p:sp>
      <p:sp>
        <p:nvSpPr>
          <p:cNvPr id="24590" name="Text Box 21"/>
          <p:cNvSpPr txBox="1">
            <a:spLocks noChangeArrowheads="1"/>
          </p:cNvSpPr>
          <p:nvPr/>
        </p:nvSpPr>
        <p:spPr bwMode="auto">
          <a:xfrm>
            <a:off x="4859338" y="585946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3094" name="Text Box 22"/>
          <p:cNvSpPr txBox="1">
            <a:spLocks noChangeArrowheads="1"/>
          </p:cNvSpPr>
          <p:nvPr/>
        </p:nvSpPr>
        <p:spPr bwMode="auto">
          <a:xfrm>
            <a:off x="1216930" y="2805223"/>
            <a:ext cx="443678" cy="1877748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vert="vert270"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Stress</a:t>
            </a:r>
          </a:p>
        </p:txBody>
      </p:sp>
      <p:sp>
        <p:nvSpPr>
          <p:cNvPr id="24592" name="Text Box 23"/>
          <p:cNvSpPr txBox="1">
            <a:spLocks noChangeArrowheads="1"/>
          </p:cNvSpPr>
          <p:nvPr/>
        </p:nvSpPr>
        <p:spPr bwMode="auto">
          <a:xfrm>
            <a:off x="1416050" y="2293938"/>
            <a:ext cx="4270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solidFill>
                  <a:schemeClr val="bg1"/>
                </a:solidFill>
                <a:cs typeface="Arial" panose="020B0604020202020204" pitchFamily="34" charset="0"/>
              </a:rPr>
              <a:t>F</a:t>
            </a:r>
            <a:r>
              <a:rPr lang="en-US" altLang="en-US" sz="2000" baseline="-25000">
                <a:solidFill>
                  <a:schemeClr val="bg1"/>
                </a:solidFill>
                <a:cs typeface="Arial" panose="020B0604020202020204" pitchFamily="34" charset="0"/>
              </a:rPr>
              <a:t>u</a:t>
            </a:r>
          </a:p>
        </p:txBody>
      </p:sp>
      <p:sp>
        <p:nvSpPr>
          <p:cNvPr id="24593" name="Text Box 24"/>
          <p:cNvSpPr txBox="1">
            <a:spLocks noChangeArrowheads="1"/>
          </p:cNvSpPr>
          <p:nvPr/>
        </p:nvSpPr>
        <p:spPr bwMode="auto">
          <a:xfrm>
            <a:off x="1355725" y="3086100"/>
            <a:ext cx="4270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solidFill>
                  <a:schemeClr val="bg1"/>
                </a:solidFill>
                <a:cs typeface="Arial" panose="020B0604020202020204" pitchFamily="34" charset="0"/>
              </a:rPr>
              <a:t>F</a:t>
            </a:r>
            <a:r>
              <a:rPr lang="en-US" altLang="en-US" sz="2000" baseline="-25000">
                <a:solidFill>
                  <a:schemeClr val="bg1"/>
                </a:solidFill>
                <a:cs typeface="Arial" panose="020B0604020202020204" pitchFamily="34" charset="0"/>
              </a:rPr>
              <a:t>y</a:t>
            </a:r>
          </a:p>
        </p:txBody>
      </p:sp>
      <p:sp>
        <p:nvSpPr>
          <p:cNvPr id="24594" name="Text Box 27"/>
          <p:cNvSpPr txBox="1">
            <a:spLocks noChangeArrowheads="1"/>
          </p:cNvSpPr>
          <p:nvPr/>
        </p:nvSpPr>
        <p:spPr bwMode="auto">
          <a:xfrm>
            <a:off x="1936750" y="4549775"/>
            <a:ext cx="4270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i="1">
                <a:solidFill>
                  <a:schemeClr val="bg1"/>
                </a:solidFill>
                <a:cs typeface="Arial" panose="020B0604020202020204" pitchFamily="34" charset="0"/>
              </a:rPr>
              <a:t>E</a:t>
            </a:r>
            <a:endParaRPr lang="en-US" altLang="en-US" sz="2000" i="1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24595" name="Text Box 30"/>
          <p:cNvSpPr txBox="1">
            <a:spLocks noChangeArrowheads="1"/>
          </p:cNvSpPr>
          <p:nvPr/>
        </p:nvSpPr>
        <p:spPr bwMode="auto">
          <a:xfrm>
            <a:off x="4441825" y="2901950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i="1">
                <a:solidFill>
                  <a:schemeClr val="bg1"/>
                </a:solidFill>
                <a:cs typeface="Arial" panose="020B0604020202020204" pitchFamily="34" charset="0"/>
              </a:rPr>
              <a:t>E</a:t>
            </a:r>
            <a:r>
              <a:rPr lang="en-US" altLang="en-US" sz="2000" i="1" baseline="-25000">
                <a:solidFill>
                  <a:schemeClr val="bg1"/>
                </a:solidFill>
                <a:cs typeface="Arial" panose="020B0604020202020204" pitchFamily="34" charset="0"/>
              </a:rPr>
              <a:t>sh</a:t>
            </a:r>
          </a:p>
        </p:txBody>
      </p:sp>
      <p:sp>
        <p:nvSpPr>
          <p:cNvPr id="24596" name="Text Box 31"/>
          <p:cNvSpPr txBox="1">
            <a:spLocks noChangeArrowheads="1"/>
          </p:cNvSpPr>
          <p:nvPr/>
        </p:nvSpPr>
        <p:spPr bwMode="auto">
          <a:xfrm>
            <a:off x="1720850" y="5461000"/>
            <a:ext cx="219551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bg1"/>
                </a:solidFill>
                <a:latin typeface="GreekS" panose="00000400000000000000" pitchFamily="2" charset="0"/>
                <a:cs typeface="Arial" panose="020B0604020202020204" pitchFamily="34" charset="0"/>
              </a:rPr>
              <a:t>  </a:t>
            </a:r>
            <a:r>
              <a:rPr lang="en-US" altLang="en-US" sz="2000">
                <a:solidFill>
                  <a:schemeClr val="bg1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e</a:t>
            </a:r>
            <a:r>
              <a:rPr lang="en-US" altLang="en-US" sz="2000" baseline="-25000">
                <a:solidFill>
                  <a:schemeClr val="bg1"/>
                </a:solidFill>
                <a:cs typeface="Arial" panose="020B0604020202020204" pitchFamily="34" charset="0"/>
              </a:rPr>
              <a:t>y</a:t>
            </a:r>
          </a:p>
          <a:p>
            <a:r>
              <a:rPr lang="en-US" altLang="en-US" sz="1600">
                <a:solidFill>
                  <a:schemeClr val="bg1"/>
                </a:solidFill>
                <a:cs typeface="Arial" panose="020B0604020202020204" pitchFamily="34" charset="0"/>
              </a:rPr>
              <a:t>.001 to .002</a:t>
            </a:r>
            <a:endParaRPr lang="en-US" altLang="en-US" sz="1600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24597" name="Text Box 34"/>
          <p:cNvSpPr txBox="1">
            <a:spLocks noChangeArrowheads="1"/>
          </p:cNvSpPr>
          <p:nvPr/>
        </p:nvSpPr>
        <p:spPr bwMode="auto">
          <a:xfrm>
            <a:off x="2819400" y="5464175"/>
            <a:ext cx="21939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bg1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     </a:t>
            </a:r>
            <a:r>
              <a:rPr lang="en-US" altLang="en-US" sz="2000">
                <a:solidFill>
                  <a:schemeClr val="bg1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e</a:t>
            </a:r>
            <a:r>
              <a:rPr lang="en-US" altLang="en-US" sz="2000" baseline="-25000">
                <a:solidFill>
                  <a:schemeClr val="bg1"/>
                </a:solidFill>
                <a:cs typeface="Arial" panose="020B0604020202020204" pitchFamily="34" charset="0"/>
              </a:rPr>
              <a:t>sh</a:t>
            </a:r>
          </a:p>
          <a:p>
            <a:r>
              <a:rPr lang="en-US" altLang="en-US" sz="1600">
                <a:solidFill>
                  <a:schemeClr val="bg1"/>
                </a:solidFill>
                <a:cs typeface="Arial" panose="020B0604020202020204" pitchFamily="34" charset="0"/>
              </a:rPr>
              <a:t>.01 to .03</a:t>
            </a:r>
            <a:endParaRPr lang="en-US" altLang="en-US" sz="1600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24598" name="Text Box 35"/>
          <p:cNvSpPr txBox="1">
            <a:spLocks noChangeArrowheads="1"/>
          </p:cNvSpPr>
          <p:nvPr/>
        </p:nvSpPr>
        <p:spPr bwMode="auto">
          <a:xfrm>
            <a:off x="7269163" y="5464175"/>
            <a:ext cx="109696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bg1"/>
                </a:solidFill>
                <a:latin typeface="GreekS" panose="00000400000000000000" pitchFamily="2" charset="0"/>
                <a:cs typeface="Arial" panose="020B0604020202020204" pitchFamily="34" charset="0"/>
              </a:rPr>
              <a:t>  </a:t>
            </a:r>
            <a:r>
              <a:rPr lang="en-US" altLang="en-US" sz="2000">
                <a:solidFill>
                  <a:schemeClr val="bg1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e</a:t>
            </a:r>
            <a:r>
              <a:rPr lang="en-US" altLang="en-US" sz="2000" baseline="-25000">
                <a:solidFill>
                  <a:schemeClr val="bg1"/>
                </a:solidFill>
                <a:latin typeface="CG Times (W1)"/>
                <a:cs typeface="Arial" panose="020B0604020202020204" pitchFamily="34" charset="0"/>
              </a:rPr>
              <a:t>r</a:t>
            </a:r>
          </a:p>
          <a:p>
            <a:r>
              <a:rPr lang="en-US" altLang="en-US" sz="1600">
                <a:solidFill>
                  <a:schemeClr val="bg1"/>
                </a:solidFill>
                <a:cs typeface="Arial" panose="020B0604020202020204" pitchFamily="34" charset="0"/>
              </a:rPr>
              <a:t>  .2 to .3</a:t>
            </a:r>
            <a:endParaRPr lang="en-US" altLang="en-US" sz="1600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24599" name="Text Box 34"/>
          <p:cNvSpPr txBox="1">
            <a:spLocks noChangeArrowheads="1"/>
          </p:cNvSpPr>
          <p:nvPr/>
        </p:nvSpPr>
        <p:spPr bwMode="auto">
          <a:xfrm>
            <a:off x="6586538" y="5464175"/>
            <a:ext cx="13652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bg1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   </a:t>
            </a:r>
            <a:r>
              <a:rPr lang="en-US" altLang="en-US" sz="2000">
                <a:solidFill>
                  <a:schemeClr val="bg1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e</a:t>
            </a:r>
            <a:r>
              <a:rPr lang="en-US" altLang="en-US" sz="2000" baseline="-25000">
                <a:solidFill>
                  <a:schemeClr val="bg1"/>
                </a:solidFill>
                <a:cs typeface="Arial" panose="020B0604020202020204" pitchFamily="34" charset="0"/>
              </a:rPr>
              <a:t>u</a:t>
            </a:r>
          </a:p>
          <a:p>
            <a:r>
              <a:rPr lang="en-US" altLang="en-US" sz="1600">
                <a:solidFill>
                  <a:schemeClr val="bg1"/>
                </a:solidFill>
                <a:cs typeface="Arial" panose="020B0604020202020204" pitchFamily="34" charset="0"/>
              </a:rPr>
              <a:t>.1 to .2</a:t>
            </a:r>
            <a:endParaRPr lang="en-US" altLang="en-US" sz="1600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24600" name="Slide Number Placeholder 46"/>
          <p:cNvSpPr txBox="1">
            <a:spLocks noGrp="1"/>
          </p:cNvSpPr>
          <p:nvPr/>
        </p:nvSpPr>
        <p:spPr bwMode="auto">
          <a:xfrm>
            <a:off x="7924800" y="6416675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1D13156F-C0F0-48D1-859A-65F8A67E09A5}" type="slidenum">
              <a:rPr lang="en-US" altLang="en-US" sz="1200">
                <a:solidFill>
                  <a:srgbClr val="BCBCBC"/>
                </a:solidFill>
              </a:rPr>
              <a:pPr algn="r"/>
              <a:t>10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48" name="Footer Placeholder 47"/>
          <p:cNvSpPr txBox="1">
            <a:spLocks noGrp="1"/>
          </p:cNvSpPr>
          <p:nvPr/>
        </p:nvSpPr>
        <p:spPr>
          <a:xfrm>
            <a:off x="3124200" y="6416675"/>
            <a:ext cx="2895600" cy="365125"/>
          </a:xfrm>
          <a:prstGeom prst="rect">
            <a:avLst/>
          </a:prstGeom>
          <a:noFill/>
        </p:spPr>
        <p:txBody>
          <a:bodyPr anchor="b"/>
          <a:lstStyle/>
          <a:p>
            <a:pPr algn="ctr">
              <a:defRPr/>
            </a:pPr>
            <a:r>
              <a:rPr lang="en-US" sz="1200">
                <a:solidFill>
                  <a:schemeClr val="tx1">
                    <a:shade val="50000"/>
                  </a:schemeClr>
                </a:solidFill>
              </a:rPr>
              <a:t>Tension Theory</a:t>
            </a:r>
            <a:endParaRPr lang="en-US" sz="1200" dirty="0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24602" name="Freeform 31"/>
          <p:cNvSpPr>
            <a:spLocks/>
          </p:cNvSpPr>
          <p:nvPr/>
        </p:nvSpPr>
        <p:spPr bwMode="auto">
          <a:xfrm>
            <a:off x="1792288" y="3184525"/>
            <a:ext cx="1379537" cy="2255838"/>
          </a:xfrm>
          <a:custGeom>
            <a:avLst/>
            <a:gdLst>
              <a:gd name="T0" fmla="*/ 0 w 869"/>
              <a:gd name="T1" fmla="*/ 2147483646 h 1421"/>
              <a:gd name="T2" fmla="*/ 2147483646 w 869"/>
              <a:gd name="T3" fmla="*/ 0 h 1421"/>
              <a:gd name="T4" fmla="*/ 2147483646 w 869"/>
              <a:gd name="T5" fmla="*/ 2147483646 h 1421"/>
              <a:gd name="T6" fmla="*/ 2147483646 w 869"/>
              <a:gd name="T7" fmla="*/ 2147483646 h 1421"/>
              <a:gd name="T8" fmla="*/ 0 60000 65536"/>
              <a:gd name="T9" fmla="*/ 0 60000 65536"/>
              <a:gd name="T10" fmla="*/ 0 60000 65536"/>
              <a:gd name="T11" fmla="*/ 0 60000 65536"/>
              <a:gd name="T12" fmla="*/ 0 w 869"/>
              <a:gd name="T13" fmla="*/ 0 h 1421"/>
              <a:gd name="T14" fmla="*/ 869 w 869"/>
              <a:gd name="T15" fmla="*/ 1421 h 142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69" h="1421">
                <a:moveTo>
                  <a:pt x="0" y="1421"/>
                </a:moveTo>
                <a:lnTo>
                  <a:pt x="264" y="0"/>
                </a:lnTo>
                <a:lnTo>
                  <a:pt x="317" y="53"/>
                </a:lnTo>
                <a:lnTo>
                  <a:pt x="869" y="24"/>
                </a:ln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3" name="Freeform 32"/>
          <p:cNvSpPr>
            <a:spLocks/>
          </p:cNvSpPr>
          <p:nvPr/>
        </p:nvSpPr>
        <p:spPr bwMode="auto">
          <a:xfrm>
            <a:off x="3170238" y="2487613"/>
            <a:ext cx="4556125" cy="733425"/>
          </a:xfrm>
          <a:custGeom>
            <a:avLst/>
            <a:gdLst>
              <a:gd name="T0" fmla="*/ 0 w 2870"/>
              <a:gd name="T1" fmla="*/ 2147483646 h 465"/>
              <a:gd name="T2" fmla="*/ 2147483646 w 2870"/>
              <a:gd name="T3" fmla="*/ 2147483646 h 465"/>
              <a:gd name="T4" fmla="*/ 2147483646 w 2870"/>
              <a:gd name="T5" fmla="*/ 2147483646 h 465"/>
              <a:gd name="T6" fmla="*/ 2147483646 w 2870"/>
              <a:gd name="T7" fmla="*/ 2147483646 h 465"/>
              <a:gd name="T8" fmla="*/ 2147483646 w 2870"/>
              <a:gd name="T9" fmla="*/ 2147483646 h 465"/>
              <a:gd name="T10" fmla="*/ 2147483646 w 2870"/>
              <a:gd name="T11" fmla="*/ 2147483646 h 465"/>
              <a:gd name="T12" fmla="*/ 2147483646 w 2870"/>
              <a:gd name="T13" fmla="*/ 2147483646 h 465"/>
              <a:gd name="T14" fmla="*/ 2147483646 w 2870"/>
              <a:gd name="T15" fmla="*/ 2147483646 h 465"/>
              <a:gd name="T16" fmla="*/ 2147483646 w 2870"/>
              <a:gd name="T17" fmla="*/ 2147483646 h 465"/>
              <a:gd name="T18" fmla="*/ 2147483646 w 2870"/>
              <a:gd name="T19" fmla="*/ 2147483646 h 465"/>
              <a:gd name="T20" fmla="*/ 2147483646 w 2870"/>
              <a:gd name="T21" fmla="*/ 2147483646 h 46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870"/>
              <a:gd name="T34" fmla="*/ 0 h 465"/>
              <a:gd name="T35" fmla="*/ 2870 w 2870"/>
              <a:gd name="T36" fmla="*/ 465 h 465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870" h="465">
                <a:moveTo>
                  <a:pt x="0" y="465"/>
                </a:moveTo>
                <a:cubicBezTo>
                  <a:pt x="187" y="436"/>
                  <a:pt x="375" y="407"/>
                  <a:pt x="547" y="369"/>
                </a:cubicBezTo>
                <a:cubicBezTo>
                  <a:pt x="719" y="331"/>
                  <a:pt x="889" y="276"/>
                  <a:pt x="1032" y="234"/>
                </a:cubicBezTo>
                <a:cubicBezTo>
                  <a:pt x="1175" y="192"/>
                  <a:pt x="1283" y="148"/>
                  <a:pt x="1406" y="119"/>
                </a:cubicBezTo>
                <a:cubicBezTo>
                  <a:pt x="1529" y="90"/>
                  <a:pt x="1647" y="75"/>
                  <a:pt x="1771" y="57"/>
                </a:cubicBezTo>
                <a:cubicBezTo>
                  <a:pt x="1895" y="39"/>
                  <a:pt x="2052" y="18"/>
                  <a:pt x="2150" y="9"/>
                </a:cubicBezTo>
                <a:cubicBezTo>
                  <a:pt x="2248" y="0"/>
                  <a:pt x="2303" y="4"/>
                  <a:pt x="2361" y="4"/>
                </a:cubicBezTo>
                <a:cubicBezTo>
                  <a:pt x="2419" y="4"/>
                  <a:pt x="2448" y="6"/>
                  <a:pt x="2496" y="9"/>
                </a:cubicBezTo>
                <a:cubicBezTo>
                  <a:pt x="2544" y="12"/>
                  <a:pt x="2601" y="15"/>
                  <a:pt x="2649" y="23"/>
                </a:cubicBezTo>
                <a:cubicBezTo>
                  <a:pt x="2697" y="31"/>
                  <a:pt x="2747" y="34"/>
                  <a:pt x="2784" y="57"/>
                </a:cubicBezTo>
                <a:cubicBezTo>
                  <a:pt x="2821" y="80"/>
                  <a:pt x="2845" y="121"/>
                  <a:pt x="2870" y="162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4" name="Line 34"/>
          <p:cNvSpPr>
            <a:spLocks noChangeShapeType="1"/>
          </p:cNvSpPr>
          <p:nvPr/>
        </p:nvSpPr>
        <p:spPr bwMode="auto">
          <a:xfrm flipV="1">
            <a:off x="1790700" y="3267075"/>
            <a:ext cx="409575" cy="21717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24605" name="Straight Connector 64"/>
          <p:cNvCxnSpPr>
            <a:cxnSpLocks noChangeShapeType="1"/>
          </p:cNvCxnSpPr>
          <p:nvPr/>
        </p:nvCxnSpPr>
        <p:spPr bwMode="auto">
          <a:xfrm flipH="1" flipV="1">
            <a:off x="2197100" y="3298825"/>
            <a:ext cx="555625" cy="1325563"/>
          </a:xfrm>
          <a:prstGeom prst="line">
            <a:avLst/>
          </a:prstGeom>
          <a:noFill/>
          <a:ln w="9525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606" name="Line 25"/>
          <p:cNvSpPr>
            <a:spLocks noChangeShapeType="1"/>
          </p:cNvSpPr>
          <p:nvPr/>
        </p:nvSpPr>
        <p:spPr bwMode="auto">
          <a:xfrm>
            <a:off x="1847850" y="5046663"/>
            <a:ext cx="182563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7" name="Line 26"/>
          <p:cNvSpPr>
            <a:spLocks noChangeShapeType="1"/>
          </p:cNvSpPr>
          <p:nvPr/>
        </p:nvSpPr>
        <p:spPr bwMode="auto">
          <a:xfrm flipV="1">
            <a:off x="2025650" y="4184650"/>
            <a:ext cx="0" cy="871538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8" name="Line 28"/>
          <p:cNvSpPr>
            <a:spLocks noChangeShapeType="1"/>
          </p:cNvSpPr>
          <p:nvPr/>
        </p:nvSpPr>
        <p:spPr bwMode="auto">
          <a:xfrm>
            <a:off x="3779838" y="3157538"/>
            <a:ext cx="679450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9" name="Line 29"/>
          <p:cNvSpPr>
            <a:spLocks noChangeShapeType="1"/>
          </p:cNvSpPr>
          <p:nvPr/>
        </p:nvSpPr>
        <p:spPr bwMode="auto">
          <a:xfrm flipV="1">
            <a:off x="4464050" y="2965450"/>
            <a:ext cx="0" cy="201613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" name="TextBox 58"/>
          <p:cNvSpPr txBox="1"/>
          <p:nvPr/>
        </p:nvSpPr>
        <p:spPr>
          <a:xfrm>
            <a:off x="2771775" y="4384675"/>
            <a:ext cx="3379788" cy="546100"/>
          </a:xfrm>
          <a:prstGeom prst="rect">
            <a:avLst/>
          </a:prstGeom>
          <a:solidFill>
            <a:schemeClr val="tx1">
              <a:lumMod val="95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Ctr="1"/>
          <a:lstStyle/>
          <a:p>
            <a:pPr>
              <a:defRPr/>
            </a:pPr>
            <a:r>
              <a:rPr lang="el-GR">
                <a:solidFill>
                  <a:schemeClr val="bg1"/>
                </a:solidFill>
                <a:cs typeface="Times New Roman" pitchFamily="18" charset="0"/>
              </a:rPr>
              <a:t>Δ</a:t>
            </a:r>
            <a:r>
              <a:rPr lang="en-US" baseline="-25000">
                <a:solidFill>
                  <a:schemeClr val="bg1"/>
                </a:solidFill>
                <a:cs typeface="Times New Roman" pitchFamily="18" charset="0"/>
              </a:rPr>
              <a:t>y</a:t>
            </a:r>
            <a:r>
              <a:rPr lang="en-US">
                <a:solidFill>
                  <a:schemeClr val="bg1"/>
                </a:solidFill>
                <a:cs typeface="Times New Roman" pitchFamily="18" charset="0"/>
              </a:rPr>
              <a:t> = </a:t>
            </a:r>
            <a:r>
              <a:rPr lang="en-US">
                <a:solidFill>
                  <a:schemeClr val="bg1"/>
                </a:solidFill>
              </a:rPr>
              <a:t>0.0015(100) = 0.15”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023938" y="649288"/>
            <a:ext cx="4125912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Yield on Gross Area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33"/>
          <p:cNvSpPr txBox="1">
            <a:spLocks noChangeArrowheads="1"/>
          </p:cNvSpPr>
          <p:nvPr/>
        </p:nvSpPr>
        <p:spPr bwMode="auto">
          <a:xfrm>
            <a:off x="6705600" y="4786313"/>
            <a:ext cx="27432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bg1"/>
                </a:solidFill>
                <a:latin typeface="GreekS" panose="00000400000000000000" pitchFamily="2" charset="0"/>
                <a:cs typeface="Arial" panose="020B0604020202020204" pitchFamily="34" charset="0"/>
              </a:rPr>
              <a:t>  </a:t>
            </a:r>
            <a:r>
              <a:rPr lang="en-US" altLang="en-US">
                <a:solidFill>
                  <a:schemeClr val="bg1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e</a:t>
            </a:r>
            <a:r>
              <a:rPr lang="en-US" altLang="en-US" baseline="-25000">
                <a:solidFill>
                  <a:schemeClr val="bg1"/>
                </a:solidFill>
                <a:latin typeface="CG Times (W1)"/>
                <a:cs typeface="Arial" panose="020B0604020202020204" pitchFamily="34" charset="0"/>
              </a:rPr>
              <a:t>u</a:t>
            </a:r>
          </a:p>
          <a:p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.1 to .2</a:t>
            </a:r>
            <a:endParaRPr lang="en-US" altLang="en-US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054100" y="1649413"/>
            <a:ext cx="7315200" cy="4611687"/>
          </a:xfrm>
          <a:prstGeom prst="rect">
            <a:avLst/>
          </a:prstGeom>
          <a:solidFill>
            <a:schemeClr val="tx1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00" dirty="0">
              <a:solidFill>
                <a:schemeClr val="bg1"/>
              </a:solidFill>
              <a:latin typeface="Symbol" pitchFamily="18" charset="2"/>
            </a:endParaRPr>
          </a:p>
        </p:txBody>
      </p:sp>
      <p:sp>
        <p:nvSpPr>
          <p:cNvPr id="26628" name="Line 4"/>
          <p:cNvSpPr>
            <a:spLocks noChangeShapeType="1"/>
          </p:cNvSpPr>
          <p:nvPr/>
        </p:nvSpPr>
        <p:spPr bwMode="auto">
          <a:xfrm>
            <a:off x="1782763" y="1806575"/>
            <a:ext cx="0" cy="3657600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29" name="Line 5"/>
          <p:cNvSpPr>
            <a:spLocks noChangeShapeType="1"/>
          </p:cNvSpPr>
          <p:nvPr/>
        </p:nvSpPr>
        <p:spPr bwMode="auto">
          <a:xfrm>
            <a:off x="1758950" y="5464175"/>
            <a:ext cx="6062663" cy="0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0" name="Line 7"/>
          <p:cNvSpPr>
            <a:spLocks noChangeShapeType="1"/>
          </p:cNvSpPr>
          <p:nvPr/>
        </p:nvSpPr>
        <p:spPr bwMode="auto">
          <a:xfrm>
            <a:off x="2209800" y="3208338"/>
            <a:ext cx="0" cy="0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1" name="Line 10"/>
          <p:cNvSpPr>
            <a:spLocks noChangeShapeType="1"/>
          </p:cNvSpPr>
          <p:nvPr/>
        </p:nvSpPr>
        <p:spPr bwMode="auto">
          <a:xfrm>
            <a:off x="2209800" y="3330575"/>
            <a:ext cx="0" cy="2195513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2" name="Line 11"/>
          <p:cNvSpPr>
            <a:spLocks noChangeShapeType="1"/>
          </p:cNvSpPr>
          <p:nvPr/>
        </p:nvSpPr>
        <p:spPr bwMode="auto">
          <a:xfrm>
            <a:off x="3184525" y="3292475"/>
            <a:ext cx="0" cy="2233613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3" name="Line 12"/>
          <p:cNvSpPr>
            <a:spLocks noChangeShapeType="1"/>
          </p:cNvSpPr>
          <p:nvPr/>
        </p:nvSpPr>
        <p:spPr bwMode="auto">
          <a:xfrm>
            <a:off x="6902450" y="2562225"/>
            <a:ext cx="0" cy="3024188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4" name="Line 13"/>
          <p:cNvSpPr>
            <a:spLocks noChangeShapeType="1"/>
          </p:cNvSpPr>
          <p:nvPr/>
        </p:nvSpPr>
        <p:spPr bwMode="auto">
          <a:xfrm>
            <a:off x="7756525" y="2781300"/>
            <a:ext cx="0" cy="2805113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5" name="Line 14"/>
          <p:cNvSpPr>
            <a:spLocks noChangeShapeType="1"/>
          </p:cNvSpPr>
          <p:nvPr/>
        </p:nvSpPr>
        <p:spPr bwMode="auto">
          <a:xfrm>
            <a:off x="1720850" y="3270250"/>
            <a:ext cx="366713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6" name="Line 15"/>
          <p:cNvSpPr>
            <a:spLocks noChangeShapeType="1"/>
          </p:cNvSpPr>
          <p:nvPr/>
        </p:nvSpPr>
        <p:spPr bwMode="auto">
          <a:xfrm>
            <a:off x="1720850" y="2476500"/>
            <a:ext cx="4816475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7" name="Text Box 17"/>
          <p:cNvSpPr txBox="1">
            <a:spLocks noChangeArrowheads="1"/>
          </p:cNvSpPr>
          <p:nvPr/>
        </p:nvSpPr>
        <p:spPr bwMode="auto">
          <a:xfrm>
            <a:off x="4338638" y="5649913"/>
            <a:ext cx="911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Strain</a:t>
            </a:r>
          </a:p>
        </p:txBody>
      </p:sp>
      <p:sp>
        <p:nvSpPr>
          <p:cNvPr id="26638" name="Text Box 21"/>
          <p:cNvSpPr txBox="1">
            <a:spLocks noChangeArrowheads="1"/>
          </p:cNvSpPr>
          <p:nvPr/>
        </p:nvSpPr>
        <p:spPr bwMode="auto">
          <a:xfrm>
            <a:off x="4859338" y="585946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3094" name="Text Box 22"/>
          <p:cNvSpPr txBox="1">
            <a:spLocks noChangeArrowheads="1"/>
          </p:cNvSpPr>
          <p:nvPr/>
        </p:nvSpPr>
        <p:spPr bwMode="auto">
          <a:xfrm>
            <a:off x="1216930" y="2805223"/>
            <a:ext cx="443678" cy="1877748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vert="vert270"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Stress</a:t>
            </a:r>
          </a:p>
        </p:txBody>
      </p:sp>
      <p:sp>
        <p:nvSpPr>
          <p:cNvPr id="26640" name="Text Box 23"/>
          <p:cNvSpPr txBox="1">
            <a:spLocks noChangeArrowheads="1"/>
          </p:cNvSpPr>
          <p:nvPr/>
        </p:nvSpPr>
        <p:spPr bwMode="auto">
          <a:xfrm>
            <a:off x="1416050" y="2293938"/>
            <a:ext cx="4270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solidFill>
                  <a:schemeClr val="bg1"/>
                </a:solidFill>
                <a:cs typeface="Arial" panose="020B0604020202020204" pitchFamily="34" charset="0"/>
              </a:rPr>
              <a:t>F</a:t>
            </a:r>
            <a:r>
              <a:rPr lang="en-US" altLang="en-US" sz="2000" baseline="-25000">
                <a:solidFill>
                  <a:schemeClr val="bg1"/>
                </a:solidFill>
                <a:cs typeface="Arial" panose="020B0604020202020204" pitchFamily="34" charset="0"/>
              </a:rPr>
              <a:t>u</a:t>
            </a:r>
          </a:p>
        </p:txBody>
      </p:sp>
      <p:sp>
        <p:nvSpPr>
          <p:cNvPr id="26641" name="Text Box 24"/>
          <p:cNvSpPr txBox="1">
            <a:spLocks noChangeArrowheads="1"/>
          </p:cNvSpPr>
          <p:nvPr/>
        </p:nvSpPr>
        <p:spPr bwMode="auto">
          <a:xfrm>
            <a:off x="1355725" y="3086100"/>
            <a:ext cx="4270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solidFill>
                  <a:schemeClr val="bg1"/>
                </a:solidFill>
                <a:cs typeface="Arial" panose="020B0604020202020204" pitchFamily="34" charset="0"/>
              </a:rPr>
              <a:t>F</a:t>
            </a:r>
            <a:r>
              <a:rPr lang="en-US" altLang="en-US" sz="2000" baseline="-25000">
                <a:solidFill>
                  <a:schemeClr val="bg1"/>
                </a:solidFill>
                <a:cs typeface="Arial" panose="020B0604020202020204" pitchFamily="34" charset="0"/>
              </a:rPr>
              <a:t>y</a:t>
            </a:r>
          </a:p>
        </p:txBody>
      </p:sp>
      <p:sp>
        <p:nvSpPr>
          <p:cNvPr id="26642" name="Text Box 27"/>
          <p:cNvSpPr txBox="1">
            <a:spLocks noChangeArrowheads="1"/>
          </p:cNvSpPr>
          <p:nvPr/>
        </p:nvSpPr>
        <p:spPr bwMode="auto">
          <a:xfrm>
            <a:off x="1936750" y="4549775"/>
            <a:ext cx="4270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i="1">
                <a:solidFill>
                  <a:schemeClr val="bg1"/>
                </a:solidFill>
                <a:cs typeface="Arial" panose="020B0604020202020204" pitchFamily="34" charset="0"/>
              </a:rPr>
              <a:t>E</a:t>
            </a:r>
            <a:endParaRPr lang="en-US" altLang="en-US" sz="2000" i="1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26643" name="Text Box 30"/>
          <p:cNvSpPr txBox="1">
            <a:spLocks noChangeArrowheads="1"/>
          </p:cNvSpPr>
          <p:nvPr/>
        </p:nvSpPr>
        <p:spPr bwMode="auto">
          <a:xfrm>
            <a:off x="4441825" y="2901950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i="1">
                <a:solidFill>
                  <a:schemeClr val="bg1"/>
                </a:solidFill>
                <a:cs typeface="Arial" panose="020B0604020202020204" pitchFamily="34" charset="0"/>
              </a:rPr>
              <a:t>E</a:t>
            </a:r>
            <a:r>
              <a:rPr lang="en-US" altLang="en-US" sz="2000" i="1" baseline="-25000">
                <a:solidFill>
                  <a:schemeClr val="bg1"/>
                </a:solidFill>
                <a:cs typeface="Arial" panose="020B0604020202020204" pitchFamily="34" charset="0"/>
              </a:rPr>
              <a:t>sh</a:t>
            </a:r>
          </a:p>
        </p:txBody>
      </p:sp>
      <p:sp>
        <p:nvSpPr>
          <p:cNvPr id="26644" name="Text Box 31"/>
          <p:cNvSpPr txBox="1">
            <a:spLocks noChangeArrowheads="1"/>
          </p:cNvSpPr>
          <p:nvPr/>
        </p:nvSpPr>
        <p:spPr bwMode="auto">
          <a:xfrm>
            <a:off x="1720850" y="5461000"/>
            <a:ext cx="219551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bg1"/>
                </a:solidFill>
                <a:latin typeface="GreekS" panose="00000400000000000000" pitchFamily="2" charset="0"/>
                <a:cs typeface="Arial" panose="020B0604020202020204" pitchFamily="34" charset="0"/>
              </a:rPr>
              <a:t>  </a:t>
            </a:r>
            <a:r>
              <a:rPr lang="en-US" altLang="en-US" sz="2000">
                <a:solidFill>
                  <a:schemeClr val="bg1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e</a:t>
            </a:r>
            <a:r>
              <a:rPr lang="en-US" altLang="en-US" sz="2000" baseline="-25000">
                <a:solidFill>
                  <a:schemeClr val="bg1"/>
                </a:solidFill>
                <a:cs typeface="Arial" panose="020B0604020202020204" pitchFamily="34" charset="0"/>
              </a:rPr>
              <a:t>y</a:t>
            </a:r>
          </a:p>
          <a:p>
            <a:r>
              <a:rPr lang="en-US" altLang="en-US" sz="1600">
                <a:solidFill>
                  <a:schemeClr val="bg1"/>
                </a:solidFill>
                <a:cs typeface="Arial" panose="020B0604020202020204" pitchFamily="34" charset="0"/>
              </a:rPr>
              <a:t>.001 to .002</a:t>
            </a:r>
            <a:endParaRPr lang="en-US" altLang="en-US" sz="1600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26645" name="Text Box 34"/>
          <p:cNvSpPr txBox="1">
            <a:spLocks noChangeArrowheads="1"/>
          </p:cNvSpPr>
          <p:nvPr/>
        </p:nvSpPr>
        <p:spPr bwMode="auto">
          <a:xfrm>
            <a:off x="2819400" y="5464175"/>
            <a:ext cx="21939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bg1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     </a:t>
            </a:r>
            <a:r>
              <a:rPr lang="en-US" altLang="en-US" sz="2000">
                <a:solidFill>
                  <a:schemeClr val="bg1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e</a:t>
            </a:r>
            <a:r>
              <a:rPr lang="en-US" altLang="en-US" sz="2000" baseline="-25000">
                <a:solidFill>
                  <a:schemeClr val="bg1"/>
                </a:solidFill>
                <a:cs typeface="Arial" panose="020B0604020202020204" pitchFamily="34" charset="0"/>
              </a:rPr>
              <a:t>sh</a:t>
            </a:r>
          </a:p>
          <a:p>
            <a:r>
              <a:rPr lang="en-US" altLang="en-US" sz="1600">
                <a:solidFill>
                  <a:schemeClr val="bg1"/>
                </a:solidFill>
                <a:cs typeface="Arial" panose="020B0604020202020204" pitchFamily="34" charset="0"/>
              </a:rPr>
              <a:t>.01 to .03</a:t>
            </a:r>
            <a:endParaRPr lang="en-US" altLang="en-US" sz="1600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26646" name="Text Box 35"/>
          <p:cNvSpPr txBox="1">
            <a:spLocks noChangeArrowheads="1"/>
          </p:cNvSpPr>
          <p:nvPr/>
        </p:nvSpPr>
        <p:spPr bwMode="auto">
          <a:xfrm>
            <a:off x="7269163" y="5464175"/>
            <a:ext cx="109696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bg1"/>
                </a:solidFill>
                <a:latin typeface="GreekS" panose="00000400000000000000" pitchFamily="2" charset="0"/>
                <a:cs typeface="Arial" panose="020B0604020202020204" pitchFamily="34" charset="0"/>
              </a:rPr>
              <a:t>  </a:t>
            </a:r>
            <a:r>
              <a:rPr lang="en-US" altLang="en-US" sz="2000">
                <a:solidFill>
                  <a:schemeClr val="bg1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e</a:t>
            </a:r>
            <a:r>
              <a:rPr lang="en-US" altLang="en-US" sz="2000" baseline="-25000">
                <a:solidFill>
                  <a:schemeClr val="bg1"/>
                </a:solidFill>
                <a:latin typeface="CG Times (W1)"/>
                <a:cs typeface="Arial" panose="020B0604020202020204" pitchFamily="34" charset="0"/>
              </a:rPr>
              <a:t>r</a:t>
            </a:r>
          </a:p>
          <a:p>
            <a:r>
              <a:rPr lang="en-US" altLang="en-US" sz="1600">
                <a:solidFill>
                  <a:schemeClr val="bg1"/>
                </a:solidFill>
                <a:cs typeface="Arial" panose="020B0604020202020204" pitchFamily="34" charset="0"/>
              </a:rPr>
              <a:t>  .2 to .3</a:t>
            </a:r>
            <a:endParaRPr lang="en-US" altLang="en-US" sz="1600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26647" name="Text Box 34"/>
          <p:cNvSpPr txBox="1">
            <a:spLocks noChangeArrowheads="1"/>
          </p:cNvSpPr>
          <p:nvPr/>
        </p:nvSpPr>
        <p:spPr bwMode="auto">
          <a:xfrm>
            <a:off x="6586538" y="5464175"/>
            <a:ext cx="13652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bg1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   </a:t>
            </a:r>
            <a:r>
              <a:rPr lang="en-US" altLang="en-US" sz="2000">
                <a:solidFill>
                  <a:schemeClr val="bg1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e</a:t>
            </a:r>
            <a:r>
              <a:rPr lang="en-US" altLang="en-US" sz="2000" baseline="-25000">
                <a:solidFill>
                  <a:schemeClr val="bg1"/>
                </a:solidFill>
                <a:cs typeface="Arial" panose="020B0604020202020204" pitchFamily="34" charset="0"/>
              </a:rPr>
              <a:t>u</a:t>
            </a:r>
          </a:p>
          <a:p>
            <a:r>
              <a:rPr lang="en-US" altLang="en-US" sz="1600">
                <a:solidFill>
                  <a:schemeClr val="bg1"/>
                </a:solidFill>
                <a:cs typeface="Arial" panose="020B0604020202020204" pitchFamily="34" charset="0"/>
              </a:rPr>
              <a:t>.1 to .2</a:t>
            </a:r>
            <a:endParaRPr lang="en-US" altLang="en-US" sz="1600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26648" name="Slide Number Placeholder 46"/>
          <p:cNvSpPr txBox="1">
            <a:spLocks noGrp="1"/>
          </p:cNvSpPr>
          <p:nvPr/>
        </p:nvSpPr>
        <p:spPr bwMode="auto">
          <a:xfrm>
            <a:off x="7924800" y="6416675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9BE88140-10B0-4A9C-9E67-7E55541E9918}" type="slidenum">
              <a:rPr lang="en-US" altLang="en-US" sz="1200">
                <a:solidFill>
                  <a:srgbClr val="BCBCBC"/>
                </a:solidFill>
              </a:rPr>
              <a:pPr algn="r"/>
              <a:t>11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48" name="Footer Placeholder 47"/>
          <p:cNvSpPr txBox="1">
            <a:spLocks noGrp="1"/>
          </p:cNvSpPr>
          <p:nvPr/>
        </p:nvSpPr>
        <p:spPr>
          <a:xfrm>
            <a:off x="3124200" y="6416675"/>
            <a:ext cx="2895600" cy="365125"/>
          </a:xfrm>
          <a:prstGeom prst="rect">
            <a:avLst/>
          </a:prstGeom>
          <a:noFill/>
        </p:spPr>
        <p:txBody>
          <a:bodyPr anchor="b"/>
          <a:lstStyle/>
          <a:p>
            <a:pPr algn="ctr">
              <a:defRPr/>
            </a:pPr>
            <a:r>
              <a:rPr lang="en-US" sz="1200">
                <a:solidFill>
                  <a:schemeClr val="tx1">
                    <a:shade val="50000"/>
                  </a:schemeClr>
                </a:solidFill>
              </a:rPr>
              <a:t>Tension Theory</a:t>
            </a:r>
            <a:endParaRPr lang="en-US" sz="1200" dirty="0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26650" name="Freeform 31"/>
          <p:cNvSpPr>
            <a:spLocks/>
          </p:cNvSpPr>
          <p:nvPr/>
        </p:nvSpPr>
        <p:spPr bwMode="auto">
          <a:xfrm>
            <a:off x="1792288" y="3184525"/>
            <a:ext cx="1379537" cy="2255838"/>
          </a:xfrm>
          <a:custGeom>
            <a:avLst/>
            <a:gdLst>
              <a:gd name="T0" fmla="*/ 0 w 869"/>
              <a:gd name="T1" fmla="*/ 2147483646 h 1421"/>
              <a:gd name="T2" fmla="*/ 2147483646 w 869"/>
              <a:gd name="T3" fmla="*/ 0 h 1421"/>
              <a:gd name="T4" fmla="*/ 2147483646 w 869"/>
              <a:gd name="T5" fmla="*/ 2147483646 h 1421"/>
              <a:gd name="T6" fmla="*/ 2147483646 w 869"/>
              <a:gd name="T7" fmla="*/ 2147483646 h 1421"/>
              <a:gd name="T8" fmla="*/ 0 60000 65536"/>
              <a:gd name="T9" fmla="*/ 0 60000 65536"/>
              <a:gd name="T10" fmla="*/ 0 60000 65536"/>
              <a:gd name="T11" fmla="*/ 0 60000 65536"/>
              <a:gd name="T12" fmla="*/ 0 w 869"/>
              <a:gd name="T13" fmla="*/ 0 h 1421"/>
              <a:gd name="T14" fmla="*/ 869 w 869"/>
              <a:gd name="T15" fmla="*/ 1421 h 142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69" h="1421">
                <a:moveTo>
                  <a:pt x="0" y="1421"/>
                </a:moveTo>
                <a:lnTo>
                  <a:pt x="264" y="0"/>
                </a:lnTo>
                <a:lnTo>
                  <a:pt x="317" y="53"/>
                </a:lnTo>
                <a:lnTo>
                  <a:pt x="869" y="24"/>
                </a:ln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1" name="Freeform 32"/>
          <p:cNvSpPr>
            <a:spLocks/>
          </p:cNvSpPr>
          <p:nvPr/>
        </p:nvSpPr>
        <p:spPr bwMode="auto">
          <a:xfrm>
            <a:off x="3170238" y="2487613"/>
            <a:ext cx="4556125" cy="738187"/>
          </a:xfrm>
          <a:custGeom>
            <a:avLst/>
            <a:gdLst>
              <a:gd name="T0" fmla="*/ 0 w 2870"/>
              <a:gd name="T1" fmla="*/ 2147483646 h 465"/>
              <a:gd name="T2" fmla="*/ 2147483646 w 2870"/>
              <a:gd name="T3" fmla="*/ 2147483646 h 465"/>
              <a:gd name="T4" fmla="*/ 2147483646 w 2870"/>
              <a:gd name="T5" fmla="*/ 2147483646 h 465"/>
              <a:gd name="T6" fmla="*/ 2147483646 w 2870"/>
              <a:gd name="T7" fmla="*/ 2147483646 h 465"/>
              <a:gd name="T8" fmla="*/ 2147483646 w 2870"/>
              <a:gd name="T9" fmla="*/ 2147483646 h 465"/>
              <a:gd name="T10" fmla="*/ 2147483646 w 2870"/>
              <a:gd name="T11" fmla="*/ 2147483646 h 465"/>
              <a:gd name="T12" fmla="*/ 2147483646 w 2870"/>
              <a:gd name="T13" fmla="*/ 2147483646 h 465"/>
              <a:gd name="T14" fmla="*/ 2147483646 w 2870"/>
              <a:gd name="T15" fmla="*/ 2147483646 h 465"/>
              <a:gd name="T16" fmla="*/ 2147483646 w 2870"/>
              <a:gd name="T17" fmla="*/ 2147483646 h 465"/>
              <a:gd name="T18" fmla="*/ 2147483646 w 2870"/>
              <a:gd name="T19" fmla="*/ 2147483646 h 465"/>
              <a:gd name="T20" fmla="*/ 2147483646 w 2870"/>
              <a:gd name="T21" fmla="*/ 2147483646 h 46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870"/>
              <a:gd name="T34" fmla="*/ 0 h 465"/>
              <a:gd name="T35" fmla="*/ 2870 w 2870"/>
              <a:gd name="T36" fmla="*/ 465 h 465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870" h="465">
                <a:moveTo>
                  <a:pt x="0" y="465"/>
                </a:moveTo>
                <a:cubicBezTo>
                  <a:pt x="187" y="436"/>
                  <a:pt x="375" y="407"/>
                  <a:pt x="547" y="369"/>
                </a:cubicBezTo>
                <a:cubicBezTo>
                  <a:pt x="719" y="331"/>
                  <a:pt x="889" y="276"/>
                  <a:pt x="1032" y="234"/>
                </a:cubicBezTo>
                <a:cubicBezTo>
                  <a:pt x="1175" y="192"/>
                  <a:pt x="1283" y="148"/>
                  <a:pt x="1406" y="119"/>
                </a:cubicBezTo>
                <a:cubicBezTo>
                  <a:pt x="1529" y="90"/>
                  <a:pt x="1647" y="75"/>
                  <a:pt x="1771" y="57"/>
                </a:cubicBezTo>
                <a:cubicBezTo>
                  <a:pt x="1895" y="39"/>
                  <a:pt x="2052" y="18"/>
                  <a:pt x="2150" y="9"/>
                </a:cubicBezTo>
                <a:cubicBezTo>
                  <a:pt x="2248" y="0"/>
                  <a:pt x="2303" y="4"/>
                  <a:pt x="2361" y="4"/>
                </a:cubicBezTo>
                <a:cubicBezTo>
                  <a:pt x="2419" y="4"/>
                  <a:pt x="2448" y="6"/>
                  <a:pt x="2496" y="9"/>
                </a:cubicBezTo>
                <a:cubicBezTo>
                  <a:pt x="2544" y="12"/>
                  <a:pt x="2601" y="15"/>
                  <a:pt x="2649" y="23"/>
                </a:cubicBezTo>
                <a:cubicBezTo>
                  <a:pt x="2697" y="31"/>
                  <a:pt x="2747" y="34"/>
                  <a:pt x="2784" y="57"/>
                </a:cubicBezTo>
                <a:cubicBezTo>
                  <a:pt x="2821" y="80"/>
                  <a:pt x="2845" y="121"/>
                  <a:pt x="2870" y="162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2" name="Line 33"/>
          <p:cNvSpPr>
            <a:spLocks noChangeShapeType="1"/>
          </p:cNvSpPr>
          <p:nvPr/>
        </p:nvSpPr>
        <p:spPr bwMode="auto">
          <a:xfrm flipV="1">
            <a:off x="1790700" y="3267075"/>
            <a:ext cx="409575" cy="21717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26653" name="Straight Connector 64"/>
          <p:cNvCxnSpPr>
            <a:cxnSpLocks noChangeShapeType="1"/>
          </p:cNvCxnSpPr>
          <p:nvPr/>
        </p:nvCxnSpPr>
        <p:spPr bwMode="auto">
          <a:xfrm flipH="1" flipV="1">
            <a:off x="2197100" y="3298825"/>
            <a:ext cx="555625" cy="1325563"/>
          </a:xfrm>
          <a:prstGeom prst="line">
            <a:avLst/>
          </a:prstGeom>
          <a:noFill/>
          <a:ln w="9525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654" name="Line 36"/>
          <p:cNvSpPr>
            <a:spLocks noChangeShapeType="1"/>
          </p:cNvSpPr>
          <p:nvPr/>
        </p:nvSpPr>
        <p:spPr bwMode="auto">
          <a:xfrm flipV="1">
            <a:off x="2190750" y="3228975"/>
            <a:ext cx="1000125" cy="5715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66" name="Straight Connector 65"/>
          <p:cNvCxnSpPr>
            <a:endCxn id="60" idx="1"/>
          </p:cNvCxnSpPr>
          <p:nvPr/>
        </p:nvCxnSpPr>
        <p:spPr>
          <a:xfrm rot="16200000" flipH="1">
            <a:off x="3115469" y="3317081"/>
            <a:ext cx="441325" cy="32226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56" name="Line 25"/>
          <p:cNvSpPr>
            <a:spLocks noChangeShapeType="1"/>
          </p:cNvSpPr>
          <p:nvPr/>
        </p:nvSpPr>
        <p:spPr bwMode="auto">
          <a:xfrm>
            <a:off x="1847850" y="5046663"/>
            <a:ext cx="182563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7" name="Line 26"/>
          <p:cNvSpPr>
            <a:spLocks noChangeShapeType="1"/>
          </p:cNvSpPr>
          <p:nvPr/>
        </p:nvSpPr>
        <p:spPr bwMode="auto">
          <a:xfrm flipV="1">
            <a:off x="2025650" y="4184650"/>
            <a:ext cx="0" cy="871538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8" name="Line 28"/>
          <p:cNvSpPr>
            <a:spLocks noChangeShapeType="1"/>
          </p:cNvSpPr>
          <p:nvPr/>
        </p:nvSpPr>
        <p:spPr bwMode="auto">
          <a:xfrm>
            <a:off x="3779838" y="3157538"/>
            <a:ext cx="679450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9" name="Line 29"/>
          <p:cNvSpPr>
            <a:spLocks noChangeShapeType="1"/>
          </p:cNvSpPr>
          <p:nvPr/>
        </p:nvSpPr>
        <p:spPr bwMode="auto">
          <a:xfrm flipV="1">
            <a:off x="4464050" y="2965450"/>
            <a:ext cx="0" cy="201613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" name="TextBox 58"/>
          <p:cNvSpPr txBox="1"/>
          <p:nvPr/>
        </p:nvSpPr>
        <p:spPr>
          <a:xfrm>
            <a:off x="2771775" y="4384675"/>
            <a:ext cx="3379788" cy="546100"/>
          </a:xfrm>
          <a:prstGeom prst="rect">
            <a:avLst/>
          </a:prstGeom>
          <a:solidFill>
            <a:schemeClr val="tx1">
              <a:lumMod val="95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Ctr="1"/>
          <a:lstStyle/>
          <a:p>
            <a:pPr>
              <a:defRPr/>
            </a:pPr>
            <a:r>
              <a:rPr lang="el-GR">
                <a:solidFill>
                  <a:schemeClr val="bg1"/>
                </a:solidFill>
                <a:cs typeface="Times New Roman" pitchFamily="18" charset="0"/>
              </a:rPr>
              <a:t>Δ</a:t>
            </a:r>
            <a:r>
              <a:rPr lang="en-US" baseline="-25000">
                <a:solidFill>
                  <a:schemeClr val="bg1"/>
                </a:solidFill>
                <a:cs typeface="Times New Roman" pitchFamily="18" charset="0"/>
              </a:rPr>
              <a:t>y</a:t>
            </a:r>
            <a:r>
              <a:rPr lang="en-US">
                <a:solidFill>
                  <a:schemeClr val="bg1"/>
                </a:solidFill>
                <a:cs typeface="Times New Roman" pitchFamily="18" charset="0"/>
              </a:rPr>
              <a:t> = </a:t>
            </a:r>
            <a:r>
              <a:rPr lang="en-US">
                <a:solidFill>
                  <a:schemeClr val="bg1"/>
                </a:solidFill>
              </a:rPr>
              <a:t>0.0015(100) = 0.15”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3492500" y="3473450"/>
            <a:ext cx="2914650" cy="515938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Ctr="1"/>
          <a:lstStyle/>
          <a:p>
            <a:pPr>
              <a:defRPr/>
            </a:pPr>
            <a:r>
              <a:rPr lang="el-GR">
                <a:solidFill>
                  <a:schemeClr val="bg1"/>
                </a:solidFill>
                <a:cs typeface="Times New Roman" pitchFamily="18" charset="0"/>
              </a:rPr>
              <a:t>Δ</a:t>
            </a:r>
            <a:r>
              <a:rPr lang="en-US" baseline="-25000">
                <a:solidFill>
                  <a:schemeClr val="bg1"/>
                </a:solidFill>
                <a:cs typeface="Times New Roman" pitchFamily="18" charset="0"/>
              </a:rPr>
              <a:t>sh</a:t>
            </a:r>
            <a:r>
              <a:rPr lang="en-US">
                <a:solidFill>
                  <a:schemeClr val="bg1"/>
                </a:solidFill>
                <a:cs typeface="Times New Roman" pitchFamily="18" charset="0"/>
              </a:rPr>
              <a:t> = </a:t>
            </a:r>
            <a:r>
              <a:rPr lang="en-US">
                <a:solidFill>
                  <a:schemeClr val="bg1"/>
                </a:solidFill>
              </a:rPr>
              <a:t>0.02(100) = 2”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023938" y="649288"/>
            <a:ext cx="4125912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Yield on Gross Area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33"/>
          <p:cNvSpPr txBox="1">
            <a:spLocks noChangeArrowheads="1"/>
          </p:cNvSpPr>
          <p:nvPr/>
        </p:nvSpPr>
        <p:spPr bwMode="auto">
          <a:xfrm>
            <a:off x="6705600" y="4786313"/>
            <a:ext cx="27432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bg1"/>
                </a:solidFill>
                <a:latin typeface="GreekS" panose="00000400000000000000" pitchFamily="2" charset="0"/>
                <a:cs typeface="Arial" panose="020B0604020202020204" pitchFamily="34" charset="0"/>
              </a:rPr>
              <a:t>  </a:t>
            </a:r>
            <a:r>
              <a:rPr lang="en-US" altLang="en-US">
                <a:solidFill>
                  <a:schemeClr val="bg1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e</a:t>
            </a:r>
            <a:r>
              <a:rPr lang="en-US" altLang="en-US" baseline="-25000">
                <a:solidFill>
                  <a:schemeClr val="bg1"/>
                </a:solidFill>
                <a:latin typeface="CG Times (W1)"/>
                <a:cs typeface="Arial" panose="020B0604020202020204" pitchFamily="34" charset="0"/>
              </a:rPr>
              <a:t>u</a:t>
            </a:r>
          </a:p>
          <a:p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.1 to .2</a:t>
            </a:r>
            <a:endParaRPr lang="en-US" altLang="en-US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054100" y="1649413"/>
            <a:ext cx="7315200" cy="4611687"/>
          </a:xfrm>
          <a:prstGeom prst="rect">
            <a:avLst/>
          </a:prstGeom>
          <a:solidFill>
            <a:schemeClr val="tx1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00" dirty="0">
              <a:solidFill>
                <a:schemeClr val="bg1"/>
              </a:solidFill>
              <a:latin typeface="Symbol" pitchFamily="18" charset="2"/>
            </a:endParaRPr>
          </a:p>
        </p:txBody>
      </p:sp>
      <p:sp>
        <p:nvSpPr>
          <p:cNvPr id="28676" name="Line 4"/>
          <p:cNvSpPr>
            <a:spLocks noChangeShapeType="1"/>
          </p:cNvSpPr>
          <p:nvPr/>
        </p:nvSpPr>
        <p:spPr bwMode="auto">
          <a:xfrm>
            <a:off x="1782763" y="1806575"/>
            <a:ext cx="0" cy="3657600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7" name="Line 5"/>
          <p:cNvSpPr>
            <a:spLocks noChangeShapeType="1"/>
          </p:cNvSpPr>
          <p:nvPr/>
        </p:nvSpPr>
        <p:spPr bwMode="auto">
          <a:xfrm>
            <a:off x="1758950" y="5464175"/>
            <a:ext cx="6062663" cy="0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8" name="Line 7"/>
          <p:cNvSpPr>
            <a:spLocks noChangeShapeType="1"/>
          </p:cNvSpPr>
          <p:nvPr/>
        </p:nvSpPr>
        <p:spPr bwMode="auto">
          <a:xfrm>
            <a:off x="2209800" y="3208338"/>
            <a:ext cx="0" cy="0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9" name="Line 10"/>
          <p:cNvSpPr>
            <a:spLocks noChangeShapeType="1"/>
          </p:cNvSpPr>
          <p:nvPr/>
        </p:nvSpPr>
        <p:spPr bwMode="auto">
          <a:xfrm>
            <a:off x="2209800" y="3330575"/>
            <a:ext cx="0" cy="2195513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0" name="Line 11"/>
          <p:cNvSpPr>
            <a:spLocks noChangeShapeType="1"/>
          </p:cNvSpPr>
          <p:nvPr/>
        </p:nvSpPr>
        <p:spPr bwMode="auto">
          <a:xfrm>
            <a:off x="3184525" y="3292475"/>
            <a:ext cx="0" cy="2233613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1" name="Line 12"/>
          <p:cNvSpPr>
            <a:spLocks noChangeShapeType="1"/>
          </p:cNvSpPr>
          <p:nvPr/>
        </p:nvSpPr>
        <p:spPr bwMode="auto">
          <a:xfrm>
            <a:off x="6902450" y="2562225"/>
            <a:ext cx="0" cy="3024188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2" name="Line 13"/>
          <p:cNvSpPr>
            <a:spLocks noChangeShapeType="1"/>
          </p:cNvSpPr>
          <p:nvPr/>
        </p:nvSpPr>
        <p:spPr bwMode="auto">
          <a:xfrm>
            <a:off x="7756525" y="2781300"/>
            <a:ext cx="0" cy="2805113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3" name="Line 14"/>
          <p:cNvSpPr>
            <a:spLocks noChangeShapeType="1"/>
          </p:cNvSpPr>
          <p:nvPr/>
        </p:nvSpPr>
        <p:spPr bwMode="auto">
          <a:xfrm>
            <a:off x="1720850" y="3270250"/>
            <a:ext cx="366713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4" name="Line 15"/>
          <p:cNvSpPr>
            <a:spLocks noChangeShapeType="1"/>
          </p:cNvSpPr>
          <p:nvPr/>
        </p:nvSpPr>
        <p:spPr bwMode="auto">
          <a:xfrm>
            <a:off x="1720850" y="2476500"/>
            <a:ext cx="4816475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5" name="Text Box 17"/>
          <p:cNvSpPr txBox="1">
            <a:spLocks noChangeArrowheads="1"/>
          </p:cNvSpPr>
          <p:nvPr/>
        </p:nvSpPr>
        <p:spPr bwMode="auto">
          <a:xfrm>
            <a:off x="4338638" y="5649913"/>
            <a:ext cx="911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Strain</a:t>
            </a:r>
          </a:p>
        </p:txBody>
      </p:sp>
      <p:sp>
        <p:nvSpPr>
          <p:cNvPr id="28686" name="Text Box 21"/>
          <p:cNvSpPr txBox="1">
            <a:spLocks noChangeArrowheads="1"/>
          </p:cNvSpPr>
          <p:nvPr/>
        </p:nvSpPr>
        <p:spPr bwMode="auto">
          <a:xfrm>
            <a:off x="4859338" y="585946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3094" name="Text Box 22"/>
          <p:cNvSpPr txBox="1">
            <a:spLocks noChangeArrowheads="1"/>
          </p:cNvSpPr>
          <p:nvPr/>
        </p:nvSpPr>
        <p:spPr bwMode="auto">
          <a:xfrm>
            <a:off x="1216930" y="2805223"/>
            <a:ext cx="443678" cy="1877748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vert="vert270"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Stress</a:t>
            </a:r>
          </a:p>
        </p:txBody>
      </p:sp>
      <p:sp>
        <p:nvSpPr>
          <p:cNvPr id="28688" name="Text Box 23"/>
          <p:cNvSpPr txBox="1">
            <a:spLocks noChangeArrowheads="1"/>
          </p:cNvSpPr>
          <p:nvPr/>
        </p:nvSpPr>
        <p:spPr bwMode="auto">
          <a:xfrm>
            <a:off x="1349375" y="2293938"/>
            <a:ext cx="4270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solidFill>
                  <a:schemeClr val="bg1"/>
                </a:solidFill>
                <a:cs typeface="Arial" panose="020B0604020202020204" pitchFamily="34" charset="0"/>
              </a:rPr>
              <a:t>F</a:t>
            </a:r>
            <a:r>
              <a:rPr lang="en-US" altLang="en-US" sz="2000" baseline="-25000">
                <a:solidFill>
                  <a:schemeClr val="bg1"/>
                </a:solidFill>
                <a:cs typeface="Arial" panose="020B0604020202020204" pitchFamily="34" charset="0"/>
              </a:rPr>
              <a:t>u</a:t>
            </a:r>
          </a:p>
        </p:txBody>
      </p:sp>
      <p:sp>
        <p:nvSpPr>
          <p:cNvPr id="28689" name="Text Box 24"/>
          <p:cNvSpPr txBox="1">
            <a:spLocks noChangeArrowheads="1"/>
          </p:cNvSpPr>
          <p:nvPr/>
        </p:nvSpPr>
        <p:spPr bwMode="auto">
          <a:xfrm>
            <a:off x="1355725" y="3086100"/>
            <a:ext cx="4270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solidFill>
                  <a:schemeClr val="bg1"/>
                </a:solidFill>
                <a:cs typeface="Arial" panose="020B0604020202020204" pitchFamily="34" charset="0"/>
              </a:rPr>
              <a:t>F</a:t>
            </a:r>
            <a:r>
              <a:rPr lang="en-US" altLang="en-US" sz="2000" baseline="-25000">
                <a:solidFill>
                  <a:schemeClr val="bg1"/>
                </a:solidFill>
                <a:cs typeface="Arial" panose="020B0604020202020204" pitchFamily="34" charset="0"/>
              </a:rPr>
              <a:t>y</a:t>
            </a:r>
          </a:p>
        </p:txBody>
      </p:sp>
      <p:sp>
        <p:nvSpPr>
          <p:cNvPr id="28690" name="Text Box 27"/>
          <p:cNvSpPr txBox="1">
            <a:spLocks noChangeArrowheads="1"/>
          </p:cNvSpPr>
          <p:nvPr/>
        </p:nvSpPr>
        <p:spPr bwMode="auto">
          <a:xfrm>
            <a:off x="1936750" y="4549775"/>
            <a:ext cx="4270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i="1">
                <a:solidFill>
                  <a:schemeClr val="bg1"/>
                </a:solidFill>
                <a:cs typeface="Arial" panose="020B0604020202020204" pitchFamily="34" charset="0"/>
              </a:rPr>
              <a:t>E</a:t>
            </a:r>
            <a:endParaRPr lang="en-US" altLang="en-US" sz="2000" i="1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28691" name="Text Box 30"/>
          <p:cNvSpPr txBox="1">
            <a:spLocks noChangeArrowheads="1"/>
          </p:cNvSpPr>
          <p:nvPr/>
        </p:nvSpPr>
        <p:spPr bwMode="auto">
          <a:xfrm>
            <a:off x="4441825" y="2901950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i="1">
                <a:solidFill>
                  <a:schemeClr val="bg1"/>
                </a:solidFill>
                <a:cs typeface="Arial" panose="020B0604020202020204" pitchFamily="34" charset="0"/>
              </a:rPr>
              <a:t>E</a:t>
            </a:r>
            <a:r>
              <a:rPr lang="en-US" altLang="en-US" sz="2000" i="1" baseline="-25000">
                <a:solidFill>
                  <a:schemeClr val="bg1"/>
                </a:solidFill>
                <a:cs typeface="Arial" panose="020B0604020202020204" pitchFamily="34" charset="0"/>
              </a:rPr>
              <a:t>sh</a:t>
            </a:r>
          </a:p>
        </p:txBody>
      </p:sp>
      <p:sp>
        <p:nvSpPr>
          <p:cNvPr id="28692" name="Text Box 31"/>
          <p:cNvSpPr txBox="1">
            <a:spLocks noChangeArrowheads="1"/>
          </p:cNvSpPr>
          <p:nvPr/>
        </p:nvSpPr>
        <p:spPr bwMode="auto">
          <a:xfrm>
            <a:off x="1720850" y="5461000"/>
            <a:ext cx="219551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bg1"/>
                </a:solidFill>
                <a:latin typeface="GreekS" panose="00000400000000000000" pitchFamily="2" charset="0"/>
                <a:cs typeface="Arial" panose="020B0604020202020204" pitchFamily="34" charset="0"/>
              </a:rPr>
              <a:t>  </a:t>
            </a:r>
            <a:r>
              <a:rPr lang="en-US" altLang="en-US" sz="2000">
                <a:solidFill>
                  <a:schemeClr val="bg1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e</a:t>
            </a:r>
            <a:r>
              <a:rPr lang="en-US" altLang="en-US" sz="2000" baseline="-25000">
                <a:solidFill>
                  <a:schemeClr val="bg1"/>
                </a:solidFill>
                <a:cs typeface="Arial" panose="020B0604020202020204" pitchFamily="34" charset="0"/>
              </a:rPr>
              <a:t>y</a:t>
            </a:r>
          </a:p>
          <a:p>
            <a:r>
              <a:rPr lang="en-US" altLang="en-US" sz="1600">
                <a:solidFill>
                  <a:schemeClr val="bg1"/>
                </a:solidFill>
                <a:cs typeface="Arial" panose="020B0604020202020204" pitchFamily="34" charset="0"/>
              </a:rPr>
              <a:t>.001 to .002</a:t>
            </a:r>
            <a:endParaRPr lang="en-US" altLang="en-US" sz="1600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28693" name="Text Box 34"/>
          <p:cNvSpPr txBox="1">
            <a:spLocks noChangeArrowheads="1"/>
          </p:cNvSpPr>
          <p:nvPr/>
        </p:nvSpPr>
        <p:spPr bwMode="auto">
          <a:xfrm>
            <a:off x="2819400" y="5464175"/>
            <a:ext cx="21939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bg1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     </a:t>
            </a:r>
            <a:r>
              <a:rPr lang="en-US" altLang="en-US" sz="2000">
                <a:solidFill>
                  <a:schemeClr val="bg1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e</a:t>
            </a:r>
            <a:r>
              <a:rPr lang="en-US" altLang="en-US" sz="2000" baseline="-25000">
                <a:solidFill>
                  <a:schemeClr val="bg1"/>
                </a:solidFill>
                <a:cs typeface="Arial" panose="020B0604020202020204" pitchFamily="34" charset="0"/>
              </a:rPr>
              <a:t>sh</a:t>
            </a:r>
          </a:p>
          <a:p>
            <a:r>
              <a:rPr lang="en-US" altLang="en-US" sz="1600">
                <a:solidFill>
                  <a:schemeClr val="bg1"/>
                </a:solidFill>
                <a:cs typeface="Arial" panose="020B0604020202020204" pitchFamily="34" charset="0"/>
              </a:rPr>
              <a:t>.01 to .03</a:t>
            </a:r>
            <a:endParaRPr lang="en-US" altLang="en-US" sz="1600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28694" name="Text Box 35"/>
          <p:cNvSpPr txBox="1">
            <a:spLocks noChangeArrowheads="1"/>
          </p:cNvSpPr>
          <p:nvPr/>
        </p:nvSpPr>
        <p:spPr bwMode="auto">
          <a:xfrm>
            <a:off x="7269163" y="5464175"/>
            <a:ext cx="109696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bg1"/>
                </a:solidFill>
                <a:latin typeface="GreekS" panose="00000400000000000000" pitchFamily="2" charset="0"/>
                <a:cs typeface="Arial" panose="020B0604020202020204" pitchFamily="34" charset="0"/>
              </a:rPr>
              <a:t>  </a:t>
            </a:r>
            <a:r>
              <a:rPr lang="en-US" altLang="en-US" sz="2000">
                <a:solidFill>
                  <a:schemeClr val="bg1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e</a:t>
            </a:r>
            <a:r>
              <a:rPr lang="en-US" altLang="en-US" sz="2000" baseline="-25000">
                <a:solidFill>
                  <a:schemeClr val="bg1"/>
                </a:solidFill>
                <a:latin typeface="CG Times (W1)"/>
                <a:cs typeface="Arial" panose="020B0604020202020204" pitchFamily="34" charset="0"/>
              </a:rPr>
              <a:t>r</a:t>
            </a:r>
          </a:p>
          <a:p>
            <a:r>
              <a:rPr lang="en-US" altLang="en-US" sz="1600">
                <a:solidFill>
                  <a:schemeClr val="bg1"/>
                </a:solidFill>
                <a:cs typeface="Arial" panose="020B0604020202020204" pitchFamily="34" charset="0"/>
              </a:rPr>
              <a:t>  .2 to .3</a:t>
            </a:r>
            <a:endParaRPr lang="en-US" altLang="en-US" sz="1600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28695" name="Text Box 34"/>
          <p:cNvSpPr txBox="1">
            <a:spLocks noChangeArrowheads="1"/>
          </p:cNvSpPr>
          <p:nvPr/>
        </p:nvSpPr>
        <p:spPr bwMode="auto">
          <a:xfrm>
            <a:off x="6586538" y="5464175"/>
            <a:ext cx="13652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bg1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   </a:t>
            </a:r>
            <a:r>
              <a:rPr lang="en-US" altLang="en-US" sz="2000">
                <a:solidFill>
                  <a:schemeClr val="bg1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e</a:t>
            </a:r>
            <a:r>
              <a:rPr lang="en-US" altLang="en-US" sz="2000" baseline="-25000">
                <a:solidFill>
                  <a:schemeClr val="bg1"/>
                </a:solidFill>
                <a:cs typeface="Arial" panose="020B0604020202020204" pitchFamily="34" charset="0"/>
              </a:rPr>
              <a:t>u</a:t>
            </a:r>
          </a:p>
          <a:p>
            <a:r>
              <a:rPr lang="en-US" altLang="en-US" sz="1600">
                <a:solidFill>
                  <a:schemeClr val="bg1"/>
                </a:solidFill>
                <a:cs typeface="Arial" panose="020B0604020202020204" pitchFamily="34" charset="0"/>
              </a:rPr>
              <a:t>.1 to .2</a:t>
            </a:r>
            <a:endParaRPr lang="en-US" altLang="en-US" sz="1600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28696" name="Slide Number Placeholder 46"/>
          <p:cNvSpPr txBox="1">
            <a:spLocks noGrp="1"/>
          </p:cNvSpPr>
          <p:nvPr/>
        </p:nvSpPr>
        <p:spPr bwMode="auto">
          <a:xfrm>
            <a:off x="7924800" y="6416675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9FE30744-4263-4395-A1F9-2D674A787A96}" type="slidenum">
              <a:rPr lang="en-US" altLang="en-US" sz="1200">
                <a:solidFill>
                  <a:srgbClr val="BCBCBC"/>
                </a:solidFill>
              </a:rPr>
              <a:pPr algn="r"/>
              <a:t>12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48" name="Footer Placeholder 47"/>
          <p:cNvSpPr txBox="1">
            <a:spLocks noGrp="1"/>
          </p:cNvSpPr>
          <p:nvPr/>
        </p:nvSpPr>
        <p:spPr>
          <a:xfrm>
            <a:off x="3124200" y="6416675"/>
            <a:ext cx="2895600" cy="365125"/>
          </a:xfrm>
          <a:prstGeom prst="rect">
            <a:avLst/>
          </a:prstGeom>
          <a:noFill/>
        </p:spPr>
        <p:txBody>
          <a:bodyPr anchor="b"/>
          <a:lstStyle/>
          <a:p>
            <a:pPr algn="ctr">
              <a:defRPr/>
            </a:pPr>
            <a:r>
              <a:rPr lang="en-US" sz="1200">
                <a:solidFill>
                  <a:schemeClr val="tx1">
                    <a:shade val="50000"/>
                  </a:schemeClr>
                </a:solidFill>
              </a:rPr>
              <a:t>Tension Theory</a:t>
            </a:r>
            <a:endParaRPr lang="en-US" sz="1200" dirty="0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28698" name="Freeform 31"/>
          <p:cNvSpPr>
            <a:spLocks/>
          </p:cNvSpPr>
          <p:nvPr/>
        </p:nvSpPr>
        <p:spPr bwMode="auto">
          <a:xfrm>
            <a:off x="1792288" y="3184525"/>
            <a:ext cx="1379537" cy="2255838"/>
          </a:xfrm>
          <a:custGeom>
            <a:avLst/>
            <a:gdLst>
              <a:gd name="T0" fmla="*/ 0 w 869"/>
              <a:gd name="T1" fmla="*/ 2147483646 h 1421"/>
              <a:gd name="T2" fmla="*/ 2147483646 w 869"/>
              <a:gd name="T3" fmla="*/ 0 h 1421"/>
              <a:gd name="T4" fmla="*/ 2147483646 w 869"/>
              <a:gd name="T5" fmla="*/ 2147483646 h 1421"/>
              <a:gd name="T6" fmla="*/ 2147483646 w 869"/>
              <a:gd name="T7" fmla="*/ 2147483646 h 1421"/>
              <a:gd name="T8" fmla="*/ 0 60000 65536"/>
              <a:gd name="T9" fmla="*/ 0 60000 65536"/>
              <a:gd name="T10" fmla="*/ 0 60000 65536"/>
              <a:gd name="T11" fmla="*/ 0 60000 65536"/>
              <a:gd name="T12" fmla="*/ 0 w 869"/>
              <a:gd name="T13" fmla="*/ 0 h 1421"/>
              <a:gd name="T14" fmla="*/ 869 w 869"/>
              <a:gd name="T15" fmla="*/ 1421 h 142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69" h="1421">
                <a:moveTo>
                  <a:pt x="0" y="1421"/>
                </a:moveTo>
                <a:lnTo>
                  <a:pt x="264" y="0"/>
                </a:lnTo>
                <a:lnTo>
                  <a:pt x="317" y="53"/>
                </a:lnTo>
                <a:lnTo>
                  <a:pt x="869" y="24"/>
                </a:ln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9" name="Freeform 32"/>
          <p:cNvSpPr>
            <a:spLocks/>
          </p:cNvSpPr>
          <p:nvPr/>
        </p:nvSpPr>
        <p:spPr bwMode="auto">
          <a:xfrm>
            <a:off x="3170238" y="2487613"/>
            <a:ext cx="4556125" cy="738187"/>
          </a:xfrm>
          <a:custGeom>
            <a:avLst/>
            <a:gdLst>
              <a:gd name="T0" fmla="*/ 0 w 2870"/>
              <a:gd name="T1" fmla="*/ 2147483646 h 465"/>
              <a:gd name="T2" fmla="*/ 2147483646 w 2870"/>
              <a:gd name="T3" fmla="*/ 2147483646 h 465"/>
              <a:gd name="T4" fmla="*/ 2147483646 w 2870"/>
              <a:gd name="T5" fmla="*/ 2147483646 h 465"/>
              <a:gd name="T6" fmla="*/ 2147483646 w 2870"/>
              <a:gd name="T7" fmla="*/ 2147483646 h 465"/>
              <a:gd name="T8" fmla="*/ 2147483646 w 2870"/>
              <a:gd name="T9" fmla="*/ 2147483646 h 465"/>
              <a:gd name="T10" fmla="*/ 2147483646 w 2870"/>
              <a:gd name="T11" fmla="*/ 2147483646 h 465"/>
              <a:gd name="T12" fmla="*/ 2147483646 w 2870"/>
              <a:gd name="T13" fmla="*/ 2147483646 h 465"/>
              <a:gd name="T14" fmla="*/ 2147483646 w 2870"/>
              <a:gd name="T15" fmla="*/ 2147483646 h 465"/>
              <a:gd name="T16" fmla="*/ 2147483646 w 2870"/>
              <a:gd name="T17" fmla="*/ 2147483646 h 465"/>
              <a:gd name="T18" fmla="*/ 2147483646 w 2870"/>
              <a:gd name="T19" fmla="*/ 2147483646 h 465"/>
              <a:gd name="T20" fmla="*/ 2147483646 w 2870"/>
              <a:gd name="T21" fmla="*/ 2147483646 h 46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870"/>
              <a:gd name="T34" fmla="*/ 0 h 465"/>
              <a:gd name="T35" fmla="*/ 2870 w 2870"/>
              <a:gd name="T36" fmla="*/ 465 h 465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870" h="465">
                <a:moveTo>
                  <a:pt x="0" y="465"/>
                </a:moveTo>
                <a:cubicBezTo>
                  <a:pt x="187" y="436"/>
                  <a:pt x="375" y="407"/>
                  <a:pt x="547" y="369"/>
                </a:cubicBezTo>
                <a:cubicBezTo>
                  <a:pt x="719" y="331"/>
                  <a:pt x="889" y="276"/>
                  <a:pt x="1032" y="234"/>
                </a:cubicBezTo>
                <a:cubicBezTo>
                  <a:pt x="1175" y="192"/>
                  <a:pt x="1283" y="148"/>
                  <a:pt x="1406" y="119"/>
                </a:cubicBezTo>
                <a:cubicBezTo>
                  <a:pt x="1529" y="90"/>
                  <a:pt x="1647" y="75"/>
                  <a:pt x="1771" y="57"/>
                </a:cubicBezTo>
                <a:cubicBezTo>
                  <a:pt x="1895" y="39"/>
                  <a:pt x="2052" y="18"/>
                  <a:pt x="2150" y="9"/>
                </a:cubicBezTo>
                <a:cubicBezTo>
                  <a:pt x="2248" y="0"/>
                  <a:pt x="2303" y="4"/>
                  <a:pt x="2361" y="4"/>
                </a:cubicBezTo>
                <a:cubicBezTo>
                  <a:pt x="2419" y="4"/>
                  <a:pt x="2448" y="6"/>
                  <a:pt x="2496" y="9"/>
                </a:cubicBezTo>
                <a:cubicBezTo>
                  <a:pt x="2544" y="12"/>
                  <a:pt x="2601" y="15"/>
                  <a:pt x="2649" y="23"/>
                </a:cubicBezTo>
                <a:cubicBezTo>
                  <a:pt x="2697" y="31"/>
                  <a:pt x="2747" y="34"/>
                  <a:pt x="2784" y="57"/>
                </a:cubicBezTo>
                <a:cubicBezTo>
                  <a:pt x="2821" y="80"/>
                  <a:pt x="2845" y="121"/>
                  <a:pt x="2870" y="162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0" name="Line 33"/>
          <p:cNvSpPr>
            <a:spLocks noChangeShapeType="1"/>
          </p:cNvSpPr>
          <p:nvPr/>
        </p:nvSpPr>
        <p:spPr bwMode="auto">
          <a:xfrm flipV="1">
            <a:off x="1790700" y="3267075"/>
            <a:ext cx="409575" cy="21717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" name="TextBox 58"/>
          <p:cNvSpPr txBox="1"/>
          <p:nvPr/>
        </p:nvSpPr>
        <p:spPr>
          <a:xfrm>
            <a:off x="2771775" y="4384675"/>
            <a:ext cx="3379788" cy="546100"/>
          </a:xfrm>
          <a:prstGeom prst="rect">
            <a:avLst/>
          </a:prstGeom>
          <a:solidFill>
            <a:schemeClr val="tx1">
              <a:lumMod val="95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Ctr="1"/>
          <a:lstStyle/>
          <a:p>
            <a:pPr>
              <a:defRPr/>
            </a:pPr>
            <a:r>
              <a:rPr lang="el-GR">
                <a:solidFill>
                  <a:schemeClr val="bg1"/>
                </a:solidFill>
                <a:cs typeface="Times New Roman" pitchFamily="18" charset="0"/>
              </a:rPr>
              <a:t>Δ</a:t>
            </a:r>
            <a:r>
              <a:rPr lang="en-US" baseline="-25000">
                <a:solidFill>
                  <a:schemeClr val="bg1"/>
                </a:solidFill>
                <a:cs typeface="Times New Roman" pitchFamily="18" charset="0"/>
              </a:rPr>
              <a:t>y</a:t>
            </a:r>
            <a:r>
              <a:rPr lang="en-US">
                <a:solidFill>
                  <a:schemeClr val="bg1"/>
                </a:solidFill>
                <a:cs typeface="Times New Roman" pitchFamily="18" charset="0"/>
              </a:rPr>
              <a:t> = </a:t>
            </a:r>
            <a:r>
              <a:rPr lang="en-US">
                <a:solidFill>
                  <a:schemeClr val="bg1"/>
                </a:solidFill>
              </a:rPr>
              <a:t>0.0015(100) = 0.15”</a:t>
            </a:r>
          </a:p>
        </p:txBody>
      </p:sp>
      <p:cxnSp>
        <p:nvCxnSpPr>
          <p:cNvPr id="28702" name="Straight Connector 64"/>
          <p:cNvCxnSpPr>
            <a:cxnSpLocks noChangeShapeType="1"/>
          </p:cNvCxnSpPr>
          <p:nvPr/>
        </p:nvCxnSpPr>
        <p:spPr bwMode="auto">
          <a:xfrm flipH="1" flipV="1">
            <a:off x="2197100" y="3298825"/>
            <a:ext cx="555625" cy="1325563"/>
          </a:xfrm>
          <a:prstGeom prst="line">
            <a:avLst/>
          </a:prstGeom>
          <a:noFill/>
          <a:ln w="9525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703" name="Line 36"/>
          <p:cNvSpPr>
            <a:spLocks noChangeShapeType="1"/>
          </p:cNvSpPr>
          <p:nvPr/>
        </p:nvSpPr>
        <p:spPr bwMode="auto">
          <a:xfrm flipV="1">
            <a:off x="2190750" y="3228975"/>
            <a:ext cx="1000125" cy="5715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3492500" y="3473450"/>
            <a:ext cx="2914650" cy="515938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Ctr="1"/>
          <a:lstStyle/>
          <a:p>
            <a:pPr>
              <a:defRPr/>
            </a:pPr>
            <a:r>
              <a:rPr lang="el-GR">
                <a:solidFill>
                  <a:schemeClr val="bg1"/>
                </a:solidFill>
                <a:cs typeface="Times New Roman" pitchFamily="18" charset="0"/>
              </a:rPr>
              <a:t>Δ</a:t>
            </a:r>
            <a:r>
              <a:rPr lang="en-US" baseline="-25000">
                <a:solidFill>
                  <a:schemeClr val="bg1"/>
                </a:solidFill>
                <a:cs typeface="Times New Roman" pitchFamily="18" charset="0"/>
              </a:rPr>
              <a:t>sh</a:t>
            </a:r>
            <a:r>
              <a:rPr lang="en-US">
                <a:solidFill>
                  <a:schemeClr val="bg1"/>
                </a:solidFill>
                <a:cs typeface="Times New Roman" pitchFamily="18" charset="0"/>
              </a:rPr>
              <a:t> = </a:t>
            </a:r>
            <a:r>
              <a:rPr lang="en-US">
                <a:solidFill>
                  <a:schemeClr val="bg1"/>
                </a:solidFill>
              </a:rPr>
              <a:t>0.02(100) = 2”</a:t>
            </a:r>
          </a:p>
        </p:txBody>
      </p:sp>
      <p:cxnSp>
        <p:nvCxnSpPr>
          <p:cNvPr id="66" name="Straight Connector 65"/>
          <p:cNvCxnSpPr>
            <a:endCxn id="60" idx="1"/>
          </p:cNvCxnSpPr>
          <p:nvPr/>
        </p:nvCxnSpPr>
        <p:spPr>
          <a:xfrm rot="16200000" flipH="1">
            <a:off x="3115469" y="3317081"/>
            <a:ext cx="441325" cy="32226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706" name="Freeform 39"/>
          <p:cNvSpPr>
            <a:spLocks/>
          </p:cNvSpPr>
          <p:nvPr/>
        </p:nvSpPr>
        <p:spPr bwMode="auto">
          <a:xfrm>
            <a:off x="3170238" y="2487613"/>
            <a:ext cx="4556125" cy="738187"/>
          </a:xfrm>
          <a:custGeom>
            <a:avLst/>
            <a:gdLst>
              <a:gd name="T0" fmla="*/ 0 w 2870"/>
              <a:gd name="T1" fmla="*/ 2147483646 h 465"/>
              <a:gd name="T2" fmla="*/ 2147483646 w 2870"/>
              <a:gd name="T3" fmla="*/ 2147483646 h 465"/>
              <a:gd name="T4" fmla="*/ 2147483646 w 2870"/>
              <a:gd name="T5" fmla="*/ 2147483646 h 465"/>
              <a:gd name="T6" fmla="*/ 2147483646 w 2870"/>
              <a:gd name="T7" fmla="*/ 2147483646 h 465"/>
              <a:gd name="T8" fmla="*/ 2147483646 w 2870"/>
              <a:gd name="T9" fmla="*/ 2147483646 h 465"/>
              <a:gd name="T10" fmla="*/ 2147483646 w 2870"/>
              <a:gd name="T11" fmla="*/ 2147483646 h 465"/>
              <a:gd name="T12" fmla="*/ 2147483646 w 2870"/>
              <a:gd name="T13" fmla="*/ 2147483646 h 465"/>
              <a:gd name="T14" fmla="*/ 2147483646 w 2870"/>
              <a:gd name="T15" fmla="*/ 2147483646 h 465"/>
              <a:gd name="T16" fmla="*/ 2147483646 w 2870"/>
              <a:gd name="T17" fmla="*/ 2147483646 h 465"/>
              <a:gd name="T18" fmla="*/ 2147483646 w 2870"/>
              <a:gd name="T19" fmla="*/ 2147483646 h 465"/>
              <a:gd name="T20" fmla="*/ 2147483646 w 2870"/>
              <a:gd name="T21" fmla="*/ 2147483646 h 46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870"/>
              <a:gd name="T34" fmla="*/ 0 h 465"/>
              <a:gd name="T35" fmla="*/ 2870 w 2870"/>
              <a:gd name="T36" fmla="*/ 465 h 465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870" h="465">
                <a:moveTo>
                  <a:pt x="0" y="465"/>
                </a:moveTo>
                <a:cubicBezTo>
                  <a:pt x="187" y="436"/>
                  <a:pt x="375" y="407"/>
                  <a:pt x="547" y="369"/>
                </a:cubicBezTo>
                <a:cubicBezTo>
                  <a:pt x="719" y="331"/>
                  <a:pt x="889" y="276"/>
                  <a:pt x="1032" y="234"/>
                </a:cubicBezTo>
                <a:cubicBezTo>
                  <a:pt x="1175" y="192"/>
                  <a:pt x="1283" y="148"/>
                  <a:pt x="1406" y="119"/>
                </a:cubicBezTo>
                <a:cubicBezTo>
                  <a:pt x="1529" y="90"/>
                  <a:pt x="1647" y="75"/>
                  <a:pt x="1771" y="57"/>
                </a:cubicBezTo>
                <a:cubicBezTo>
                  <a:pt x="1895" y="39"/>
                  <a:pt x="2052" y="18"/>
                  <a:pt x="2150" y="9"/>
                </a:cubicBezTo>
                <a:cubicBezTo>
                  <a:pt x="2248" y="0"/>
                  <a:pt x="2303" y="4"/>
                  <a:pt x="2361" y="4"/>
                </a:cubicBezTo>
                <a:cubicBezTo>
                  <a:pt x="2419" y="4"/>
                  <a:pt x="2448" y="6"/>
                  <a:pt x="2496" y="9"/>
                </a:cubicBezTo>
                <a:cubicBezTo>
                  <a:pt x="2544" y="12"/>
                  <a:pt x="2601" y="15"/>
                  <a:pt x="2649" y="23"/>
                </a:cubicBezTo>
                <a:cubicBezTo>
                  <a:pt x="2697" y="31"/>
                  <a:pt x="2747" y="34"/>
                  <a:pt x="2784" y="57"/>
                </a:cubicBezTo>
                <a:cubicBezTo>
                  <a:pt x="2821" y="80"/>
                  <a:pt x="2845" y="121"/>
                  <a:pt x="2870" y="162"/>
                </a:cubicBezTo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" name="TextBox 60"/>
          <p:cNvSpPr txBox="1"/>
          <p:nvPr/>
        </p:nvSpPr>
        <p:spPr>
          <a:xfrm>
            <a:off x="3663950" y="1785938"/>
            <a:ext cx="2886075" cy="512762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Ctr="1"/>
          <a:lstStyle/>
          <a:p>
            <a:pPr>
              <a:defRPr/>
            </a:pPr>
            <a:r>
              <a:rPr lang="el-GR">
                <a:solidFill>
                  <a:schemeClr val="bg1"/>
                </a:solidFill>
                <a:cs typeface="Times New Roman" pitchFamily="18" charset="0"/>
              </a:rPr>
              <a:t>Δ</a:t>
            </a:r>
            <a:r>
              <a:rPr lang="en-US" baseline="-25000">
                <a:solidFill>
                  <a:schemeClr val="bg1"/>
                </a:solidFill>
                <a:cs typeface="Times New Roman" pitchFamily="18" charset="0"/>
              </a:rPr>
              <a:t>u</a:t>
            </a:r>
            <a:r>
              <a:rPr lang="en-US">
                <a:solidFill>
                  <a:schemeClr val="bg1"/>
                </a:solidFill>
                <a:cs typeface="Times New Roman" pitchFamily="18" charset="0"/>
              </a:rPr>
              <a:t> = </a:t>
            </a:r>
            <a:r>
              <a:rPr lang="en-US">
                <a:solidFill>
                  <a:schemeClr val="bg1"/>
                </a:solidFill>
              </a:rPr>
              <a:t>0.15(100) = 15”</a:t>
            </a:r>
          </a:p>
        </p:txBody>
      </p:sp>
      <p:cxnSp>
        <p:nvCxnSpPr>
          <p:cNvPr id="68" name="Straight Connector 67"/>
          <p:cNvCxnSpPr>
            <a:stCxn id="61" idx="3"/>
          </p:cNvCxnSpPr>
          <p:nvPr/>
        </p:nvCxnSpPr>
        <p:spPr>
          <a:xfrm>
            <a:off x="6559550" y="2019300"/>
            <a:ext cx="334963" cy="43021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709" name="Line 25"/>
          <p:cNvSpPr>
            <a:spLocks noChangeShapeType="1"/>
          </p:cNvSpPr>
          <p:nvPr/>
        </p:nvSpPr>
        <p:spPr bwMode="auto">
          <a:xfrm>
            <a:off x="1847850" y="5046663"/>
            <a:ext cx="182563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10" name="Line 26"/>
          <p:cNvSpPr>
            <a:spLocks noChangeShapeType="1"/>
          </p:cNvSpPr>
          <p:nvPr/>
        </p:nvSpPr>
        <p:spPr bwMode="auto">
          <a:xfrm flipV="1">
            <a:off x="2025650" y="4184650"/>
            <a:ext cx="0" cy="871538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11" name="Line 28"/>
          <p:cNvSpPr>
            <a:spLocks noChangeShapeType="1"/>
          </p:cNvSpPr>
          <p:nvPr/>
        </p:nvSpPr>
        <p:spPr bwMode="auto">
          <a:xfrm>
            <a:off x="3779838" y="3157538"/>
            <a:ext cx="679450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12" name="Line 29"/>
          <p:cNvSpPr>
            <a:spLocks noChangeShapeType="1"/>
          </p:cNvSpPr>
          <p:nvPr/>
        </p:nvSpPr>
        <p:spPr bwMode="auto">
          <a:xfrm flipV="1">
            <a:off x="4464050" y="2965450"/>
            <a:ext cx="0" cy="201613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1023938" y="649288"/>
            <a:ext cx="4125912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Yield on Gross Area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/>
          <p:cNvSpPr txBox="1"/>
          <p:nvPr/>
        </p:nvSpPr>
        <p:spPr>
          <a:xfrm>
            <a:off x="1039813" y="2008188"/>
            <a:ext cx="5942012" cy="508000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Ctr="1"/>
          <a:lstStyle/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Consider </a:t>
            </a:r>
            <a:r>
              <a:rPr lang="en-US" i="1" dirty="0">
                <a:solidFill>
                  <a:schemeClr val="bg1"/>
                </a:solidFill>
              </a:rPr>
              <a:t>L</a:t>
            </a:r>
            <a:r>
              <a:rPr lang="en-US" i="1" baseline="-25000" dirty="0">
                <a:solidFill>
                  <a:schemeClr val="bg1"/>
                </a:solidFill>
              </a:rPr>
              <a:t>0 </a:t>
            </a:r>
            <a:r>
              <a:rPr lang="en-US" dirty="0">
                <a:solidFill>
                  <a:schemeClr val="bg1"/>
                </a:solidFill>
              </a:rPr>
              <a:t>= 100 inch long tension member.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857375" y="4645025"/>
            <a:ext cx="6062663" cy="1276350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/>
          <a:lstStyle/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Excessive deformations defines “Failure” for tension member yielding.</a:t>
            </a: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Limit to </a:t>
            </a:r>
            <a:r>
              <a:rPr lang="en-US" i="1" dirty="0" err="1">
                <a:solidFill>
                  <a:schemeClr val="bg1"/>
                </a:solidFill>
              </a:rPr>
              <a:t>F</a:t>
            </a:r>
            <a:r>
              <a:rPr lang="en-US" i="1" baseline="-25000" dirty="0" err="1">
                <a:solidFill>
                  <a:schemeClr val="bg1"/>
                </a:solidFill>
              </a:rPr>
              <a:t>y</a:t>
            </a:r>
            <a:r>
              <a:rPr lang="en-US" i="1" dirty="0" err="1">
                <a:solidFill>
                  <a:schemeClr val="bg1"/>
                </a:solidFill>
              </a:rPr>
              <a:t>A</a:t>
            </a:r>
            <a:r>
              <a:rPr lang="en-US" i="1" baseline="-25000" dirty="0" err="1">
                <a:solidFill>
                  <a:schemeClr val="bg1"/>
                </a:solidFill>
              </a:rPr>
              <a:t>g</a:t>
            </a:r>
            <a:r>
              <a:rPr lang="en-US" i="1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054100" y="2835275"/>
            <a:ext cx="7223125" cy="1190625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/>
          <a:lstStyle/>
          <a:p>
            <a:pPr>
              <a:tabLst>
                <a:tab pos="2400300" algn="l"/>
                <a:tab pos="2686050" algn="l"/>
                <a:tab pos="5200650" algn="l"/>
                <a:tab pos="5486400" algn="l"/>
                <a:tab pos="6007100" algn="l"/>
              </a:tabLst>
              <a:defRPr/>
            </a:pPr>
            <a:r>
              <a:rPr lang="el-GR" dirty="0">
                <a:solidFill>
                  <a:schemeClr val="bg1"/>
                </a:solidFill>
                <a:cs typeface="Times New Roman" pitchFamily="18" charset="0"/>
              </a:rPr>
              <a:t>Δ</a:t>
            </a:r>
            <a:r>
              <a:rPr lang="en-US" baseline="-25000" dirty="0">
                <a:solidFill>
                  <a:schemeClr val="bg1"/>
                </a:solidFill>
              </a:rPr>
              <a:t>Yield</a:t>
            </a:r>
            <a:r>
              <a:rPr lang="en-US" dirty="0">
                <a:solidFill>
                  <a:schemeClr val="bg1"/>
                </a:solidFill>
              </a:rPr>
              <a:t> 	=	approx. </a:t>
            </a:r>
            <a:r>
              <a:rPr lang="en-US" dirty="0">
                <a:solidFill>
                  <a:schemeClr val="bg1"/>
                </a:solidFill>
              </a:rPr>
              <a:t>0.0015(100</a:t>
            </a:r>
            <a:r>
              <a:rPr lang="en-US" dirty="0">
                <a:solidFill>
                  <a:schemeClr val="bg1"/>
                </a:solidFill>
              </a:rPr>
              <a:t>)	</a:t>
            </a:r>
            <a:r>
              <a:rPr lang="en-US" dirty="0">
                <a:solidFill>
                  <a:schemeClr val="bg1"/>
                </a:solidFill>
              </a:rPr>
              <a:t>	=  0.15”</a:t>
            </a:r>
            <a:endParaRPr lang="en-US" dirty="0">
              <a:solidFill>
                <a:schemeClr val="bg1"/>
              </a:solidFill>
            </a:endParaRPr>
          </a:p>
          <a:p>
            <a:pPr>
              <a:tabLst>
                <a:tab pos="2400300" algn="l"/>
                <a:tab pos="2686050" algn="l"/>
                <a:tab pos="5143500" algn="l"/>
                <a:tab pos="5200650" algn="l"/>
                <a:tab pos="5486400" algn="l"/>
                <a:tab pos="6007100" algn="l"/>
              </a:tabLst>
              <a:defRPr/>
            </a:pPr>
            <a:r>
              <a:rPr lang="el-GR" dirty="0">
                <a:solidFill>
                  <a:schemeClr val="bg1"/>
                </a:solidFill>
                <a:cs typeface="Times New Roman" pitchFamily="18" charset="0"/>
              </a:rPr>
              <a:t>Δ</a:t>
            </a:r>
            <a:r>
              <a:rPr lang="en-US" baseline="-25000" dirty="0">
                <a:solidFill>
                  <a:schemeClr val="bg1"/>
                </a:solidFill>
              </a:rPr>
              <a:t>Onset of Strain Hardening</a:t>
            </a:r>
            <a:r>
              <a:rPr lang="en-US" dirty="0">
                <a:solidFill>
                  <a:schemeClr val="bg1"/>
                </a:solidFill>
              </a:rPr>
              <a:t> =	approx. 0.02(100)			</a:t>
            </a:r>
            <a:r>
              <a:rPr lang="en-US" dirty="0">
                <a:solidFill>
                  <a:schemeClr val="bg1"/>
                </a:solidFill>
              </a:rPr>
              <a:t>=    2</a:t>
            </a:r>
            <a:r>
              <a:rPr lang="en-US" dirty="0">
                <a:solidFill>
                  <a:schemeClr val="bg1"/>
                </a:solidFill>
              </a:rPr>
              <a:t>”</a:t>
            </a:r>
          </a:p>
          <a:p>
            <a:pPr>
              <a:tabLst>
                <a:tab pos="2400300" algn="l"/>
                <a:tab pos="2686050" algn="l"/>
                <a:tab pos="5143500" algn="l"/>
                <a:tab pos="5200650" algn="l"/>
                <a:tab pos="5486400" algn="l"/>
                <a:tab pos="5824538" algn="l"/>
              </a:tabLst>
              <a:defRPr/>
            </a:pPr>
            <a:r>
              <a:rPr lang="el-GR" dirty="0">
                <a:solidFill>
                  <a:schemeClr val="bg1"/>
                </a:solidFill>
                <a:cs typeface="Times New Roman" pitchFamily="18" charset="0"/>
              </a:rPr>
              <a:t>Δ</a:t>
            </a:r>
            <a:r>
              <a:rPr lang="en-US" baseline="-25000" dirty="0">
                <a:solidFill>
                  <a:schemeClr val="bg1"/>
                </a:solidFill>
              </a:rPr>
              <a:t>Peak Load</a:t>
            </a:r>
            <a:r>
              <a:rPr lang="en-US" dirty="0">
                <a:solidFill>
                  <a:schemeClr val="bg1"/>
                </a:solidFill>
              </a:rPr>
              <a:t> 	=	approx. 0.15(100)			=	15”</a:t>
            </a:r>
          </a:p>
        </p:txBody>
      </p:sp>
      <p:sp>
        <p:nvSpPr>
          <p:cNvPr id="30725" name="Slide Number Placeholder 5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AFFBDA6-6F54-449C-95C5-CC5565EF7B2B}" type="slidenum">
              <a:rPr lang="en-US" altLang="en-US" sz="1200">
                <a:solidFill>
                  <a:srgbClr val="BCBCBC"/>
                </a:solidFill>
              </a:rPr>
              <a:pPr/>
              <a:t>13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Tension Theory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023938" y="649288"/>
            <a:ext cx="4125912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Yield on Gross Area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/>
          <p:cNvSpPr txBox="1"/>
          <p:nvPr/>
        </p:nvSpPr>
        <p:spPr>
          <a:xfrm>
            <a:off x="504825" y="636588"/>
            <a:ext cx="8140700" cy="5029200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3600" b="1">
                <a:solidFill>
                  <a:schemeClr val="bg1"/>
                </a:solidFill>
              </a:rPr>
              <a:t>Rupture on Effective Net Area, </a:t>
            </a:r>
            <a:r>
              <a:rPr lang="en-US" sz="3600" b="1" i="1">
                <a:solidFill>
                  <a:schemeClr val="bg1"/>
                </a:solidFill>
              </a:rPr>
              <a:t>A</a:t>
            </a:r>
            <a:r>
              <a:rPr lang="en-US" sz="3600" b="1" i="1" baseline="-25000">
                <a:solidFill>
                  <a:schemeClr val="bg1"/>
                </a:solidFill>
              </a:rPr>
              <a:t>e</a:t>
            </a:r>
            <a:endParaRPr lang="en-US" b="1" i="1" baseline="-25000">
              <a:solidFill>
                <a:schemeClr val="bg1"/>
              </a:solidFill>
            </a:endParaRPr>
          </a:p>
        </p:txBody>
      </p:sp>
      <p:sp>
        <p:nvSpPr>
          <p:cNvPr id="32771" name="Slide Number Placeholder 2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737040D-CD06-4ED1-9097-5AAD4C8F8AF0}" type="slidenum">
              <a:rPr lang="en-US" altLang="en-US" sz="1200">
                <a:solidFill>
                  <a:srgbClr val="BCBCBC"/>
                </a:solidFill>
              </a:rPr>
              <a:pPr/>
              <a:t>14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Tension Theory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76413" y="1938338"/>
            <a:ext cx="6032500" cy="944562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/>
          <a:lstStyle/>
          <a:p>
            <a:pPr>
              <a:defRPr/>
            </a:pPr>
            <a:r>
              <a:rPr lang="en-US" sz="2800">
                <a:solidFill>
                  <a:schemeClr val="bg1"/>
                </a:solidFill>
              </a:rPr>
              <a:t>If holes are included in the cross section less area resists the tension force.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84350" y="3062288"/>
            <a:ext cx="6030913" cy="987425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/>
          <a:lstStyle/>
          <a:p>
            <a:pPr>
              <a:defRPr/>
            </a:pPr>
            <a:r>
              <a:rPr lang="en-US" sz="2800">
                <a:solidFill>
                  <a:schemeClr val="bg1"/>
                </a:solidFill>
              </a:rPr>
              <a:t>Bolt holes are larger than the bolt diameter.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90700" y="4325938"/>
            <a:ext cx="6032500" cy="154463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/>
          <a:lstStyle/>
          <a:p>
            <a:pPr>
              <a:defRPr/>
            </a:pPr>
            <a:r>
              <a:rPr lang="en-US" sz="2800">
                <a:solidFill>
                  <a:schemeClr val="bg1"/>
                </a:solidFill>
              </a:rPr>
              <a:t>In addition, processes of punching holes can damage the steel around the perimeter.</a:t>
            </a:r>
          </a:p>
        </p:txBody>
      </p:sp>
      <p:sp>
        <p:nvSpPr>
          <p:cNvPr id="34821" name="Slide Number Placeholder 6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002C8CE-A8C7-4C3E-BF06-CC5F270F5241}" type="slidenum">
              <a:rPr lang="en-US" altLang="en-US" sz="1200">
                <a:solidFill>
                  <a:srgbClr val="BCBCBC"/>
                </a:solidFill>
              </a:rPr>
              <a:pPr/>
              <a:t>15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Tension Theory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014413" y="239713"/>
            <a:ext cx="5456237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Rupture on Effective Net Area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Box 50"/>
          <p:cNvSpPr txBox="1">
            <a:spLocks noChangeArrowheads="1"/>
          </p:cNvSpPr>
          <p:nvPr/>
        </p:nvSpPr>
        <p:spPr bwMode="auto">
          <a:xfrm>
            <a:off x="1089025" y="3349625"/>
            <a:ext cx="7478713" cy="2995613"/>
          </a:xfrm>
          <a:prstGeom prst="rect">
            <a:avLst/>
          </a:prstGeom>
          <a:solidFill>
            <a:schemeClr val="tx1"/>
          </a:solidFill>
          <a:ln w="38100">
            <a:solidFill>
              <a:schemeClr val="bg1"/>
            </a:solidFill>
            <a:bevel/>
            <a:headEnd/>
            <a:tailEnd/>
          </a:ln>
        </p:spPr>
        <p:txBody>
          <a:bodyPr anchor="ctr" anchorCtr="1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090613" y="1833563"/>
            <a:ext cx="5648325" cy="641350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/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Design typically uses average stress values.</a:t>
            </a:r>
            <a:endParaRPr lang="en-US" baseline="-25000">
              <a:solidFill>
                <a:schemeClr val="bg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089025" y="2587625"/>
            <a:ext cx="7104063" cy="641350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This assumption relies on the inherent ductility of steel.</a:t>
            </a:r>
            <a:endParaRPr lang="en-US" baseline="-25000">
              <a:solidFill>
                <a:schemeClr val="bg1"/>
              </a:solidFill>
            </a:endParaRPr>
          </a:p>
        </p:txBody>
      </p:sp>
      <p:sp>
        <p:nvSpPr>
          <p:cNvPr id="52" name="Flowchart: Document 51"/>
          <p:cNvSpPr>
            <a:spLocks noChangeArrowheads="1"/>
          </p:cNvSpPr>
          <p:nvPr/>
        </p:nvSpPr>
        <p:spPr bwMode="auto">
          <a:xfrm rot="-5400000">
            <a:off x="3216276" y="3559175"/>
            <a:ext cx="989012" cy="2732087"/>
          </a:xfrm>
          <a:prstGeom prst="flowChartDocument">
            <a:avLst/>
          </a:prstGeom>
          <a:solidFill>
            <a:schemeClr val="bg2"/>
          </a:solidFill>
          <a:ln w="38100" algn="ctr">
            <a:solidFill>
              <a:schemeClr val="bg1"/>
            </a:solidFill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54" name="Oval 53"/>
          <p:cNvSpPr/>
          <p:nvPr/>
        </p:nvSpPr>
        <p:spPr>
          <a:xfrm>
            <a:off x="2530475" y="4576763"/>
            <a:ext cx="255588" cy="244475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3181350" y="4581525"/>
            <a:ext cx="255588" cy="242888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3852863" y="4581525"/>
            <a:ext cx="255587" cy="242888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57" name="Straight Arrow Connector 56"/>
          <p:cNvCxnSpPr>
            <a:stCxn id="54" idx="2"/>
            <a:endCxn id="54" idx="6"/>
          </p:cNvCxnSpPr>
          <p:nvPr/>
        </p:nvCxnSpPr>
        <p:spPr>
          <a:xfrm rot="10800000" flipH="1">
            <a:off x="2530475" y="4697413"/>
            <a:ext cx="255588" cy="1587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rot="10800000" flipH="1">
            <a:off x="3194050" y="4702175"/>
            <a:ext cx="255588" cy="1588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 rot="10800000" flipH="1">
            <a:off x="3867150" y="4702175"/>
            <a:ext cx="255588" cy="1588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Oval 59"/>
          <p:cNvSpPr/>
          <p:nvPr/>
        </p:nvSpPr>
        <p:spPr>
          <a:xfrm>
            <a:off x="2544763" y="5024438"/>
            <a:ext cx="255587" cy="244475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3194050" y="5027613"/>
            <a:ext cx="255588" cy="246062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3867150" y="5027613"/>
            <a:ext cx="255588" cy="246062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63" name="Straight Arrow Connector 62"/>
          <p:cNvCxnSpPr>
            <a:stCxn id="60" idx="2"/>
            <a:endCxn id="60" idx="6"/>
          </p:cNvCxnSpPr>
          <p:nvPr/>
        </p:nvCxnSpPr>
        <p:spPr>
          <a:xfrm rot="10800000" flipH="1">
            <a:off x="2544763" y="5146675"/>
            <a:ext cx="255587" cy="1588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rot="10800000" flipH="1">
            <a:off x="3208338" y="5151438"/>
            <a:ext cx="255587" cy="1587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rot="10800000" flipH="1">
            <a:off x="3879850" y="5151438"/>
            <a:ext cx="255588" cy="1587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882" name="TextBox 65"/>
          <p:cNvSpPr txBox="1">
            <a:spLocks noChangeArrowheads="1"/>
          </p:cNvSpPr>
          <p:nvPr/>
        </p:nvSpPr>
        <p:spPr bwMode="auto">
          <a:xfrm>
            <a:off x="4908550" y="4437063"/>
            <a:ext cx="5953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</a:p>
        </p:txBody>
      </p:sp>
      <p:sp>
        <p:nvSpPr>
          <p:cNvPr id="36883" name="Freeform 70"/>
          <p:cNvSpPr>
            <a:spLocks/>
          </p:cNvSpPr>
          <p:nvPr/>
        </p:nvSpPr>
        <p:spPr bwMode="auto">
          <a:xfrm flipH="1">
            <a:off x="1439863" y="4227513"/>
            <a:ext cx="555625" cy="1443037"/>
          </a:xfrm>
          <a:custGeom>
            <a:avLst/>
            <a:gdLst>
              <a:gd name="T0" fmla="*/ 0 w 534609"/>
              <a:gd name="T1" fmla="*/ 0 h 1001485"/>
              <a:gd name="T2" fmla="*/ 128062 w 534609"/>
              <a:gd name="T3" fmla="*/ 2446018 h 1001485"/>
              <a:gd name="T4" fmla="*/ 402484 w 534609"/>
              <a:gd name="T5" fmla="*/ 4248347 h 1001485"/>
              <a:gd name="T6" fmla="*/ 640313 w 534609"/>
              <a:gd name="T7" fmla="*/ 5921947 h 1001485"/>
              <a:gd name="T8" fmla="*/ 603721 w 534609"/>
              <a:gd name="T9" fmla="*/ 7853011 h 1001485"/>
              <a:gd name="T10" fmla="*/ 475660 w 534609"/>
              <a:gd name="T11" fmla="*/ 8882911 h 100148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34609"/>
              <a:gd name="T19" fmla="*/ 0 h 1001485"/>
              <a:gd name="T20" fmla="*/ 534609 w 534609"/>
              <a:gd name="T21" fmla="*/ 1001485 h 1001485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34609" h="1001485">
                <a:moveTo>
                  <a:pt x="0" y="0"/>
                </a:moveTo>
                <a:cubicBezTo>
                  <a:pt x="24190" y="97971"/>
                  <a:pt x="48381" y="195942"/>
                  <a:pt x="101600" y="275771"/>
                </a:cubicBezTo>
                <a:cubicBezTo>
                  <a:pt x="154819" y="355600"/>
                  <a:pt x="251581" y="413657"/>
                  <a:pt x="319314" y="478971"/>
                </a:cubicBezTo>
                <a:cubicBezTo>
                  <a:pt x="387047" y="544285"/>
                  <a:pt x="481391" y="599924"/>
                  <a:pt x="508000" y="667657"/>
                </a:cubicBezTo>
                <a:cubicBezTo>
                  <a:pt x="534609" y="735390"/>
                  <a:pt x="500743" y="829733"/>
                  <a:pt x="478971" y="885371"/>
                </a:cubicBezTo>
                <a:cubicBezTo>
                  <a:pt x="457200" y="941009"/>
                  <a:pt x="417285" y="971247"/>
                  <a:pt x="377371" y="1001485"/>
                </a:cubicBezTo>
              </a:path>
            </a:pathLst>
          </a:custGeom>
          <a:noFill/>
          <a:ln w="28575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36884" name="Slide Number Placeholder 47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1808D9A-F28A-4DB4-83C0-BE0AABB8825A}" type="slidenum">
              <a:rPr lang="en-US" altLang="en-US" sz="1200">
                <a:solidFill>
                  <a:srgbClr val="BCBCBC"/>
                </a:solidFill>
              </a:rPr>
              <a:pPr/>
              <a:t>16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49" name="Footer Placeholder 48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Tension Theory</a:t>
            </a:r>
            <a:endParaRPr lang="en-US" dirty="0"/>
          </a:p>
        </p:txBody>
      </p:sp>
      <p:sp>
        <p:nvSpPr>
          <p:cNvPr id="36886" name="Line 51"/>
          <p:cNvSpPr>
            <a:spLocks noChangeShapeType="1"/>
          </p:cNvSpPr>
          <p:nvPr/>
        </p:nvSpPr>
        <p:spPr bwMode="auto">
          <a:xfrm>
            <a:off x="4981575" y="4919663"/>
            <a:ext cx="809625" cy="1587"/>
          </a:xfrm>
          <a:prstGeom prst="line">
            <a:avLst/>
          </a:prstGeom>
          <a:noFill/>
          <a:ln w="88900">
            <a:solidFill>
              <a:schemeClr val="bg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7" name="Freeform 55"/>
          <p:cNvSpPr>
            <a:spLocks/>
          </p:cNvSpPr>
          <p:nvPr/>
        </p:nvSpPr>
        <p:spPr bwMode="auto">
          <a:xfrm>
            <a:off x="1990725" y="4233863"/>
            <a:ext cx="2381250" cy="195262"/>
          </a:xfrm>
          <a:custGeom>
            <a:avLst/>
            <a:gdLst>
              <a:gd name="T0" fmla="*/ 0 w 1500"/>
              <a:gd name="T1" fmla="*/ 0 h 123"/>
              <a:gd name="T2" fmla="*/ 2147483646 w 1500"/>
              <a:gd name="T3" fmla="*/ 0 h 123"/>
              <a:gd name="T4" fmla="*/ 2147483646 w 1500"/>
              <a:gd name="T5" fmla="*/ 2147483646 h 123"/>
              <a:gd name="T6" fmla="*/ 0 60000 65536"/>
              <a:gd name="T7" fmla="*/ 0 60000 65536"/>
              <a:gd name="T8" fmla="*/ 0 60000 65536"/>
              <a:gd name="T9" fmla="*/ 0 w 1500"/>
              <a:gd name="T10" fmla="*/ 0 h 123"/>
              <a:gd name="T11" fmla="*/ 1500 w 1500"/>
              <a:gd name="T12" fmla="*/ 123 h 12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00" h="123">
                <a:moveTo>
                  <a:pt x="0" y="0"/>
                </a:moveTo>
                <a:lnTo>
                  <a:pt x="1500" y="0"/>
                </a:lnTo>
                <a:lnTo>
                  <a:pt x="1500" y="123"/>
                </a:ln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8" name="Line 58"/>
          <p:cNvSpPr>
            <a:spLocks noChangeShapeType="1"/>
          </p:cNvSpPr>
          <p:nvPr/>
        </p:nvSpPr>
        <p:spPr bwMode="auto">
          <a:xfrm>
            <a:off x="4367213" y="4429125"/>
            <a:ext cx="0" cy="995363"/>
          </a:xfrm>
          <a:prstGeom prst="line">
            <a:avLst/>
          </a:prstGeom>
          <a:noFill/>
          <a:ln w="28575">
            <a:solidFill>
              <a:schemeClr val="bg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9" name="Freeform 60"/>
          <p:cNvSpPr>
            <a:spLocks/>
          </p:cNvSpPr>
          <p:nvPr/>
        </p:nvSpPr>
        <p:spPr bwMode="auto">
          <a:xfrm>
            <a:off x="1593850" y="5429250"/>
            <a:ext cx="2768600" cy="238125"/>
          </a:xfrm>
          <a:custGeom>
            <a:avLst/>
            <a:gdLst>
              <a:gd name="T0" fmla="*/ 2147483646 w 1740"/>
              <a:gd name="T1" fmla="*/ 0 h 150"/>
              <a:gd name="T2" fmla="*/ 2147483646 w 1740"/>
              <a:gd name="T3" fmla="*/ 2147483646 h 150"/>
              <a:gd name="T4" fmla="*/ 0 w 1740"/>
              <a:gd name="T5" fmla="*/ 2147483646 h 150"/>
              <a:gd name="T6" fmla="*/ 0 60000 65536"/>
              <a:gd name="T7" fmla="*/ 0 60000 65536"/>
              <a:gd name="T8" fmla="*/ 0 60000 65536"/>
              <a:gd name="T9" fmla="*/ 0 w 1740"/>
              <a:gd name="T10" fmla="*/ 0 h 150"/>
              <a:gd name="T11" fmla="*/ 1740 w 1740"/>
              <a:gd name="T12" fmla="*/ 150 h 15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40" h="150">
                <a:moveTo>
                  <a:pt x="1740" y="0"/>
                </a:moveTo>
                <a:lnTo>
                  <a:pt x="1740" y="150"/>
                </a:lnTo>
                <a:lnTo>
                  <a:pt x="0" y="150"/>
                </a:ln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1014413" y="239713"/>
            <a:ext cx="5456237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Rupture on Effective Net Area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/>
          <p:cNvSpPr txBox="1"/>
          <p:nvPr/>
        </p:nvSpPr>
        <p:spPr>
          <a:xfrm>
            <a:off x="1090613" y="1833563"/>
            <a:ext cx="5648325" cy="641350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/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Design typically uses average stress values.</a:t>
            </a:r>
            <a:endParaRPr lang="en-US" baseline="-25000">
              <a:solidFill>
                <a:schemeClr val="bg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089025" y="2587625"/>
            <a:ext cx="7104063" cy="641350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This assumption relies on the inherent ductility of steel.</a:t>
            </a:r>
            <a:endParaRPr lang="en-US" baseline="-25000">
              <a:solidFill>
                <a:schemeClr val="bg1"/>
              </a:solidFill>
            </a:endParaRPr>
          </a:p>
        </p:txBody>
      </p:sp>
      <p:sp>
        <p:nvSpPr>
          <p:cNvPr id="38916" name="TextBox 50"/>
          <p:cNvSpPr txBox="1">
            <a:spLocks noChangeArrowheads="1"/>
          </p:cNvSpPr>
          <p:nvPr/>
        </p:nvSpPr>
        <p:spPr bwMode="auto">
          <a:xfrm>
            <a:off x="1089025" y="3349625"/>
            <a:ext cx="7478713" cy="2995613"/>
          </a:xfrm>
          <a:prstGeom prst="rect">
            <a:avLst/>
          </a:prstGeom>
          <a:solidFill>
            <a:schemeClr val="tx1"/>
          </a:solidFill>
          <a:ln w="38100">
            <a:solidFill>
              <a:schemeClr val="bg1"/>
            </a:solidFill>
            <a:bevel/>
            <a:headEnd/>
            <a:tailEnd/>
          </a:ln>
        </p:spPr>
        <p:txBody>
          <a:bodyPr anchor="ctr" anchorCtr="1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52" name="Flowchart: Document 51"/>
          <p:cNvSpPr>
            <a:spLocks noChangeArrowheads="1"/>
          </p:cNvSpPr>
          <p:nvPr/>
        </p:nvSpPr>
        <p:spPr bwMode="auto">
          <a:xfrm rot="-5400000">
            <a:off x="3216276" y="3559175"/>
            <a:ext cx="989012" cy="2732087"/>
          </a:xfrm>
          <a:prstGeom prst="flowChartDocument">
            <a:avLst/>
          </a:prstGeom>
          <a:solidFill>
            <a:schemeClr val="bg2"/>
          </a:solidFill>
          <a:ln w="38100" algn="ctr">
            <a:solidFill>
              <a:schemeClr val="bg1"/>
            </a:solidFill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54" name="Oval 53"/>
          <p:cNvSpPr/>
          <p:nvPr/>
        </p:nvSpPr>
        <p:spPr>
          <a:xfrm>
            <a:off x="2530475" y="4576763"/>
            <a:ext cx="255588" cy="244475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3181350" y="4581525"/>
            <a:ext cx="255588" cy="242888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3852863" y="4581525"/>
            <a:ext cx="255587" cy="242888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57" name="Straight Arrow Connector 56"/>
          <p:cNvCxnSpPr>
            <a:stCxn id="54" idx="2"/>
            <a:endCxn id="54" idx="6"/>
          </p:cNvCxnSpPr>
          <p:nvPr/>
        </p:nvCxnSpPr>
        <p:spPr>
          <a:xfrm rot="10800000" flipH="1">
            <a:off x="2530475" y="4697413"/>
            <a:ext cx="255588" cy="1587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rot="10800000" flipH="1">
            <a:off x="3194050" y="4702175"/>
            <a:ext cx="255588" cy="1588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 rot="10800000" flipH="1">
            <a:off x="3867150" y="4702175"/>
            <a:ext cx="255588" cy="1588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Oval 59"/>
          <p:cNvSpPr/>
          <p:nvPr/>
        </p:nvSpPr>
        <p:spPr>
          <a:xfrm>
            <a:off x="2544763" y="5024438"/>
            <a:ext cx="255587" cy="244475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3194050" y="5027613"/>
            <a:ext cx="255588" cy="246062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3867150" y="5027613"/>
            <a:ext cx="255588" cy="246062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63" name="Straight Arrow Connector 62"/>
          <p:cNvCxnSpPr>
            <a:stCxn id="60" idx="2"/>
            <a:endCxn id="60" idx="6"/>
          </p:cNvCxnSpPr>
          <p:nvPr/>
        </p:nvCxnSpPr>
        <p:spPr>
          <a:xfrm rot="10800000" flipH="1">
            <a:off x="2544763" y="5146675"/>
            <a:ext cx="255587" cy="1588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rot="10800000" flipH="1">
            <a:off x="3208338" y="5151438"/>
            <a:ext cx="255587" cy="1587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rot="10800000" flipH="1">
            <a:off x="3879850" y="5151438"/>
            <a:ext cx="255588" cy="1587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930" name="TextBox 65"/>
          <p:cNvSpPr txBox="1">
            <a:spLocks noChangeArrowheads="1"/>
          </p:cNvSpPr>
          <p:nvPr/>
        </p:nvSpPr>
        <p:spPr bwMode="auto">
          <a:xfrm>
            <a:off x="4908550" y="4437063"/>
            <a:ext cx="5953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</a:p>
        </p:txBody>
      </p:sp>
      <p:sp>
        <p:nvSpPr>
          <p:cNvPr id="71" name="Freeform 70"/>
          <p:cNvSpPr/>
          <p:nvPr/>
        </p:nvSpPr>
        <p:spPr>
          <a:xfrm flipH="1">
            <a:off x="1439863" y="4227513"/>
            <a:ext cx="555625" cy="1443037"/>
          </a:xfrm>
          <a:custGeom>
            <a:avLst/>
            <a:gdLst>
              <a:gd name="connsiteX0" fmla="*/ 0 w 534609"/>
              <a:gd name="connsiteY0" fmla="*/ 0 h 1001485"/>
              <a:gd name="connsiteX1" fmla="*/ 101600 w 534609"/>
              <a:gd name="connsiteY1" fmla="*/ 275771 h 1001485"/>
              <a:gd name="connsiteX2" fmla="*/ 319314 w 534609"/>
              <a:gd name="connsiteY2" fmla="*/ 478971 h 1001485"/>
              <a:gd name="connsiteX3" fmla="*/ 508000 w 534609"/>
              <a:gd name="connsiteY3" fmla="*/ 667657 h 1001485"/>
              <a:gd name="connsiteX4" fmla="*/ 478971 w 534609"/>
              <a:gd name="connsiteY4" fmla="*/ 885371 h 1001485"/>
              <a:gd name="connsiteX5" fmla="*/ 377371 w 534609"/>
              <a:gd name="connsiteY5" fmla="*/ 1001485 h 1001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4609" h="1001485">
                <a:moveTo>
                  <a:pt x="0" y="0"/>
                </a:moveTo>
                <a:cubicBezTo>
                  <a:pt x="24190" y="97971"/>
                  <a:pt x="48381" y="195942"/>
                  <a:pt x="101600" y="275771"/>
                </a:cubicBezTo>
                <a:cubicBezTo>
                  <a:pt x="154819" y="355600"/>
                  <a:pt x="251581" y="413657"/>
                  <a:pt x="319314" y="478971"/>
                </a:cubicBezTo>
                <a:cubicBezTo>
                  <a:pt x="387047" y="544285"/>
                  <a:pt x="481391" y="599924"/>
                  <a:pt x="508000" y="667657"/>
                </a:cubicBezTo>
                <a:cubicBezTo>
                  <a:pt x="534609" y="735390"/>
                  <a:pt x="500743" y="829733"/>
                  <a:pt x="478971" y="885371"/>
                </a:cubicBezTo>
                <a:cubicBezTo>
                  <a:pt x="457200" y="941009"/>
                  <a:pt x="417285" y="971247"/>
                  <a:pt x="377371" y="1001485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8932" name="Slide Number Placeholder 47"/>
          <p:cNvSpPr txBox="1">
            <a:spLocks noGrp="1"/>
          </p:cNvSpPr>
          <p:nvPr/>
        </p:nvSpPr>
        <p:spPr bwMode="auto">
          <a:xfrm>
            <a:off x="7924800" y="6416675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71A978F4-4C38-488E-8C38-C8709C7A0414}" type="slidenum">
              <a:rPr lang="en-US" altLang="en-US" sz="1200">
                <a:solidFill>
                  <a:srgbClr val="BCBCBC"/>
                </a:solidFill>
              </a:rPr>
              <a:pPr algn="r"/>
              <a:t>17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49" name="Footer Placeholder 48"/>
          <p:cNvSpPr txBox="1">
            <a:spLocks noGrp="1"/>
          </p:cNvSpPr>
          <p:nvPr/>
        </p:nvSpPr>
        <p:spPr>
          <a:xfrm>
            <a:off x="3124200" y="6416675"/>
            <a:ext cx="2895600" cy="365125"/>
          </a:xfrm>
          <a:prstGeom prst="rect">
            <a:avLst/>
          </a:prstGeom>
          <a:noFill/>
        </p:spPr>
        <p:txBody>
          <a:bodyPr anchor="b"/>
          <a:lstStyle/>
          <a:p>
            <a:pPr algn="ctr">
              <a:defRPr/>
            </a:pPr>
            <a:r>
              <a:rPr lang="en-US" sz="1200">
                <a:solidFill>
                  <a:schemeClr val="tx1">
                    <a:shade val="50000"/>
                  </a:schemeClr>
                </a:solidFill>
              </a:rPr>
              <a:t>Tension Theory</a:t>
            </a:r>
            <a:endParaRPr lang="en-US" sz="1200" dirty="0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38934" name="Line 28"/>
          <p:cNvSpPr>
            <a:spLocks noChangeShapeType="1"/>
          </p:cNvSpPr>
          <p:nvPr/>
        </p:nvSpPr>
        <p:spPr bwMode="auto">
          <a:xfrm>
            <a:off x="4981575" y="4919663"/>
            <a:ext cx="809625" cy="1587"/>
          </a:xfrm>
          <a:prstGeom prst="line">
            <a:avLst/>
          </a:prstGeom>
          <a:noFill/>
          <a:ln w="88900">
            <a:solidFill>
              <a:schemeClr val="bg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5" name="TextBox 63"/>
          <p:cNvSpPr txBox="1">
            <a:spLocks noChangeArrowheads="1"/>
          </p:cNvSpPr>
          <p:nvPr/>
        </p:nvSpPr>
        <p:spPr bwMode="auto">
          <a:xfrm>
            <a:off x="1282700" y="3387725"/>
            <a:ext cx="3167063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>
                <a:solidFill>
                  <a:schemeClr val="bg1"/>
                </a:solidFill>
                <a:cs typeface="Arial" panose="020B0604020202020204" pitchFamily="34" charset="0"/>
              </a:rPr>
              <a:t>Initial stresses will typically include stress concentrations due to higher strains at these locations.</a:t>
            </a:r>
            <a:endParaRPr lang="en-US" altLang="en-US" sz="1600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38936" name="Line 30"/>
          <p:cNvSpPr>
            <a:spLocks noChangeShapeType="1"/>
          </p:cNvSpPr>
          <p:nvPr/>
        </p:nvSpPr>
        <p:spPr bwMode="auto">
          <a:xfrm>
            <a:off x="4217988" y="3838575"/>
            <a:ext cx="9525" cy="676275"/>
          </a:xfrm>
          <a:prstGeom prst="line">
            <a:avLst/>
          </a:prstGeom>
          <a:noFill/>
          <a:ln w="22225">
            <a:solidFill>
              <a:schemeClr val="bg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Freeform 27"/>
          <p:cNvSpPr/>
          <p:nvPr/>
        </p:nvSpPr>
        <p:spPr>
          <a:xfrm>
            <a:off x="3967163" y="4430713"/>
            <a:ext cx="300037" cy="141287"/>
          </a:xfrm>
          <a:custGeom>
            <a:avLst/>
            <a:gdLst>
              <a:gd name="connsiteX0" fmla="*/ 0 w 300251"/>
              <a:gd name="connsiteY0" fmla="*/ 0 h 150126"/>
              <a:gd name="connsiteX1" fmla="*/ 0 w 300251"/>
              <a:gd name="connsiteY1" fmla="*/ 150126 h 150126"/>
              <a:gd name="connsiteX2" fmla="*/ 300251 w 300251"/>
              <a:gd name="connsiteY2" fmla="*/ 150126 h 150126"/>
              <a:gd name="connsiteX3" fmla="*/ 245660 w 300251"/>
              <a:gd name="connsiteY3" fmla="*/ 81887 h 150126"/>
              <a:gd name="connsiteX4" fmla="*/ 81886 w 300251"/>
              <a:gd name="connsiteY4" fmla="*/ 40944 h 150126"/>
              <a:gd name="connsiteX5" fmla="*/ 0 w 300251"/>
              <a:gd name="connsiteY5" fmla="*/ 0 h 150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0251" h="150126">
                <a:moveTo>
                  <a:pt x="0" y="0"/>
                </a:moveTo>
                <a:lnTo>
                  <a:pt x="0" y="150126"/>
                </a:lnTo>
                <a:lnTo>
                  <a:pt x="300251" y="150126"/>
                </a:lnTo>
                <a:lnTo>
                  <a:pt x="245660" y="81887"/>
                </a:lnTo>
                <a:lnTo>
                  <a:pt x="81886" y="40944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" name="Freeform 30"/>
          <p:cNvSpPr/>
          <p:nvPr/>
        </p:nvSpPr>
        <p:spPr>
          <a:xfrm flipV="1">
            <a:off x="3967163" y="5278438"/>
            <a:ext cx="300037" cy="136525"/>
          </a:xfrm>
          <a:custGeom>
            <a:avLst/>
            <a:gdLst>
              <a:gd name="connsiteX0" fmla="*/ 0 w 300251"/>
              <a:gd name="connsiteY0" fmla="*/ 0 h 150126"/>
              <a:gd name="connsiteX1" fmla="*/ 0 w 300251"/>
              <a:gd name="connsiteY1" fmla="*/ 150126 h 150126"/>
              <a:gd name="connsiteX2" fmla="*/ 300251 w 300251"/>
              <a:gd name="connsiteY2" fmla="*/ 150126 h 150126"/>
              <a:gd name="connsiteX3" fmla="*/ 245660 w 300251"/>
              <a:gd name="connsiteY3" fmla="*/ 81887 h 150126"/>
              <a:gd name="connsiteX4" fmla="*/ 81886 w 300251"/>
              <a:gd name="connsiteY4" fmla="*/ 40944 h 150126"/>
              <a:gd name="connsiteX5" fmla="*/ 0 w 300251"/>
              <a:gd name="connsiteY5" fmla="*/ 0 h 150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0251" h="150126">
                <a:moveTo>
                  <a:pt x="0" y="0"/>
                </a:moveTo>
                <a:lnTo>
                  <a:pt x="0" y="150126"/>
                </a:lnTo>
                <a:lnTo>
                  <a:pt x="300251" y="150126"/>
                </a:lnTo>
                <a:lnTo>
                  <a:pt x="245660" y="81887"/>
                </a:lnTo>
                <a:lnTo>
                  <a:pt x="81886" y="40944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2" name="Freeform 31"/>
          <p:cNvSpPr/>
          <p:nvPr/>
        </p:nvSpPr>
        <p:spPr>
          <a:xfrm>
            <a:off x="3960813" y="4826000"/>
            <a:ext cx="261937" cy="195263"/>
          </a:xfrm>
          <a:custGeom>
            <a:avLst/>
            <a:gdLst>
              <a:gd name="connsiteX0" fmla="*/ 0 w 261937"/>
              <a:gd name="connsiteY0" fmla="*/ 0 h 204788"/>
              <a:gd name="connsiteX1" fmla="*/ 0 w 261937"/>
              <a:gd name="connsiteY1" fmla="*/ 200025 h 204788"/>
              <a:gd name="connsiteX2" fmla="*/ 261937 w 261937"/>
              <a:gd name="connsiteY2" fmla="*/ 204788 h 204788"/>
              <a:gd name="connsiteX3" fmla="*/ 166687 w 261937"/>
              <a:gd name="connsiteY3" fmla="*/ 171450 h 204788"/>
              <a:gd name="connsiteX4" fmla="*/ 114300 w 261937"/>
              <a:gd name="connsiteY4" fmla="*/ 114300 h 204788"/>
              <a:gd name="connsiteX5" fmla="*/ 147637 w 261937"/>
              <a:gd name="connsiteY5" fmla="*/ 38100 h 204788"/>
              <a:gd name="connsiteX6" fmla="*/ 233362 w 261937"/>
              <a:gd name="connsiteY6" fmla="*/ 9525 h 204788"/>
              <a:gd name="connsiteX7" fmla="*/ 0 w 261937"/>
              <a:gd name="connsiteY7" fmla="*/ 0 h 204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1937" h="204788">
                <a:moveTo>
                  <a:pt x="0" y="0"/>
                </a:moveTo>
                <a:lnTo>
                  <a:pt x="0" y="200025"/>
                </a:lnTo>
                <a:lnTo>
                  <a:pt x="261937" y="204788"/>
                </a:lnTo>
                <a:lnTo>
                  <a:pt x="166687" y="171450"/>
                </a:lnTo>
                <a:lnTo>
                  <a:pt x="114300" y="114300"/>
                </a:lnTo>
                <a:lnTo>
                  <a:pt x="147637" y="38100"/>
                </a:lnTo>
                <a:lnTo>
                  <a:pt x="233362" y="952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8940" name="Freeform 37"/>
          <p:cNvSpPr>
            <a:spLocks/>
          </p:cNvSpPr>
          <p:nvPr/>
        </p:nvSpPr>
        <p:spPr bwMode="auto">
          <a:xfrm>
            <a:off x="1990725" y="4233863"/>
            <a:ext cx="2381250" cy="195262"/>
          </a:xfrm>
          <a:custGeom>
            <a:avLst/>
            <a:gdLst>
              <a:gd name="T0" fmla="*/ 0 w 1500"/>
              <a:gd name="T1" fmla="*/ 0 h 123"/>
              <a:gd name="T2" fmla="*/ 2147483646 w 1500"/>
              <a:gd name="T3" fmla="*/ 0 h 123"/>
              <a:gd name="T4" fmla="*/ 2147483646 w 1500"/>
              <a:gd name="T5" fmla="*/ 2147483646 h 123"/>
              <a:gd name="T6" fmla="*/ 0 60000 65536"/>
              <a:gd name="T7" fmla="*/ 0 60000 65536"/>
              <a:gd name="T8" fmla="*/ 0 60000 65536"/>
              <a:gd name="T9" fmla="*/ 0 w 1500"/>
              <a:gd name="T10" fmla="*/ 0 h 123"/>
              <a:gd name="T11" fmla="*/ 1500 w 1500"/>
              <a:gd name="T12" fmla="*/ 123 h 12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00" h="123">
                <a:moveTo>
                  <a:pt x="0" y="0"/>
                </a:moveTo>
                <a:lnTo>
                  <a:pt x="1500" y="0"/>
                </a:lnTo>
                <a:lnTo>
                  <a:pt x="1500" y="123"/>
                </a:ln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41" name="Line 38"/>
          <p:cNvSpPr>
            <a:spLocks noChangeShapeType="1"/>
          </p:cNvSpPr>
          <p:nvPr/>
        </p:nvSpPr>
        <p:spPr bwMode="auto">
          <a:xfrm>
            <a:off x="4367213" y="4429125"/>
            <a:ext cx="0" cy="995363"/>
          </a:xfrm>
          <a:prstGeom prst="line">
            <a:avLst/>
          </a:prstGeom>
          <a:noFill/>
          <a:ln w="28575">
            <a:solidFill>
              <a:schemeClr val="bg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42" name="Freeform 39"/>
          <p:cNvSpPr>
            <a:spLocks/>
          </p:cNvSpPr>
          <p:nvPr/>
        </p:nvSpPr>
        <p:spPr bwMode="auto">
          <a:xfrm>
            <a:off x="1593850" y="5429250"/>
            <a:ext cx="2768600" cy="238125"/>
          </a:xfrm>
          <a:custGeom>
            <a:avLst/>
            <a:gdLst>
              <a:gd name="T0" fmla="*/ 2147483646 w 1740"/>
              <a:gd name="T1" fmla="*/ 0 h 150"/>
              <a:gd name="T2" fmla="*/ 2147483646 w 1740"/>
              <a:gd name="T3" fmla="*/ 2147483646 h 150"/>
              <a:gd name="T4" fmla="*/ 0 w 1740"/>
              <a:gd name="T5" fmla="*/ 2147483646 h 150"/>
              <a:gd name="T6" fmla="*/ 0 60000 65536"/>
              <a:gd name="T7" fmla="*/ 0 60000 65536"/>
              <a:gd name="T8" fmla="*/ 0 60000 65536"/>
              <a:gd name="T9" fmla="*/ 0 w 1740"/>
              <a:gd name="T10" fmla="*/ 0 h 150"/>
              <a:gd name="T11" fmla="*/ 1740 w 1740"/>
              <a:gd name="T12" fmla="*/ 150 h 15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40" h="150">
                <a:moveTo>
                  <a:pt x="1740" y="0"/>
                </a:moveTo>
                <a:lnTo>
                  <a:pt x="1740" y="150"/>
                </a:lnTo>
                <a:lnTo>
                  <a:pt x="0" y="150"/>
                </a:ln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1014413" y="239713"/>
            <a:ext cx="5456237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Rupture on Effective Net Area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/>
          <p:cNvSpPr txBox="1"/>
          <p:nvPr/>
        </p:nvSpPr>
        <p:spPr>
          <a:xfrm>
            <a:off x="1090613" y="1833563"/>
            <a:ext cx="5648325" cy="641350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/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Design typically uses average stress values.</a:t>
            </a:r>
            <a:endParaRPr lang="en-US" baseline="-25000">
              <a:solidFill>
                <a:schemeClr val="bg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089025" y="2587625"/>
            <a:ext cx="7104063" cy="641350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This assumption relies on the inherent ductility of steel.</a:t>
            </a:r>
            <a:endParaRPr lang="en-US" baseline="-25000">
              <a:solidFill>
                <a:schemeClr val="bg1"/>
              </a:solidFill>
            </a:endParaRPr>
          </a:p>
        </p:txBody>
      </p:sp>
      <p:sp>
        <p:nvSpPr>
          <p:cNvPr id="40964" name="TextBox 50"/>
          <p:cNvSpPr txBox="1">
            <a:spLocks noChangeArrowheads="1"/>
          </p:cNvSpPr>
          <p:nvPr/>
        </p:nvSpPr>
        <p:spPr bwMode="auto">
          <a:xfrm>
            <a:off x="1089025" y="3349625"/>
            <a:ext cx="7478713" cy="2995613"/>
          </a:xfrm>
          <a:prstGeom prst="rect">
            <a:avLst/>
          </a:prstGeom>
          <a:solidFill>
            <a:schemeClr val="tx1"/>
          </a:solidFill>
          <a:ln w="38100">
            <a:solidFill>
              <a:schemeClr val="bg1"/>
            </a:solidFill>
            <a:bevel/>
            <a:headEnd/>
            <a:tailEnd/>
          </a:ln>
        </p:spPr>
        <p:txBody>
          <a:bodyPr anchor="ctr" anchorCtr="1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52" name="Flowchart: Document 51"/>
          <p:cNvSpPr>
            <a:spLocks noChangeArrowheads="1"/>
          </p:cNvSpPr>
          <p:nvPr/>
        </p:nvSpPr>
        <p:spPr bwMode="auto">
          <a:xfrm rot="-5400000">
            <a:off x="3216276" y="3559175"/>
            <a:ext cx="989012" cy="2732087"/>
          </a:xfrm>
          <a:prstGeom prst="flowChartDocument">
            <a:avLst/>
          </a:prstGeom>
          <a:solidFill>
            <a:schemeClr val="bg2"/>
          </a:solidFill>
          <a:ln w="38100" algn="ctr">
            <a:solidFill>
              <a:schemeClr val="bg1"/>
            </a:solidFill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54" name="Oval 53"/>
          <p:cNvSpPr/>
          <p:nvPr/>
        </p:nvSpPr>
        <p:spPr>
          <a:xfrm>
            <a:off x="2530475" y="4576763"/>
            <a:ext cx="255588" cy="244475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3181350" y="4581525"/>
            <a:ext cx="255588" cy="242888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3852863" y="4581525"/>
            <a:ext cx="255587" cy="242888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57" name="Straight Arrow Connector 56"/>
          <p:cNvCxnSpPr>
            <a:stCxn id="54" idx="2"/>
            <a:endCxn id="54" idx="6"/>
          </p:cNvCxnSpPr>
          <p:nvPr/>
        </p:nvCxnSpPr>
        <p:spPr>
          <a:xfrm rot="10800000" flipH="1">
            <a:off x="2530475" y="4697413"/>
            <a:ext cx="255588" cy="1587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rot="10800000" flipH="1">
            <a:off x="3194050" y="4702175"/>
            <a:ext cx="255588" cy="1588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 rot="10800000" flipH="1">
            <a:off x="3867150" y="4702175"/>
            <a:ext cx="255588" cy="1588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Oval 59"/>
          <p:cNvSpPr/>
          <p:nvPr/>
        </p:nvSpPr>
        <p:spPr>
          <a:xfrm>
            <a:off x="2544763" y="5024438"/>
            <a:ext cx="255587" cy="244475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3194050" y="5027613"/>
            <a:ext cx="255588" cy="246062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3867150" y="5027613"/>
            <a:ext cx="255588" cy="246062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63" name="Straight Arrow Connector 62"/>
          <p:cNvCxnSpPr>
            <a:stCxn id="60" idx="2"/>
            <a:endCxn id="60" idx="6"/>
          </p:cNvCxnSpPr>
          <p:nvPr/>
        </p:nvCxnSpPr>
        <p:spPr>
          <a:xfrm rot="10800000" flipH="1">
            <a:off x="2544763" y="5146675"/>
            <a:ext cx="255587" cy="1588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rot="10800000" flipH="1">
            <a:off x="3208338" y="5151438"/>
            <a:ext cx="255587" cy="1587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rot="10800000" flipH="1">
            <a:off x="3879850" y="5151438"/>
            <a:ext cx="255588" cy="1587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78" name="TextBox 65"/>
          <p:cNvSpPr txBox="1">
            <a:spLocks noChangeArrowheads="1"/>
          </p:cNvSpPr>
          <p:nvPr/>
        </p:nvSpPr>
        <p:spPr bwMode="auto">
          <a:xfrm>
            <a:off x="4908550" y="4437063"/>
            <a:ext cx="5953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</a:p>
        </p:txBody>
      </p:sp>
      <p:sp>
        <p:nvSpPr>
          <p:cNvPr id="71" name="Freeform 70"/>
          <p:cNvSpPr/>
          <p:nvPr/>
        </p:nvSpPr>
        <p:spPr>
          <a:xfrm flipH="1">
            <a:off x="1439863" y="4227513"/>
            <a:ext cx="555625" cy="1443037"/>
          </a:xfrm>
          <a:custGeom>
            <a:avLst/>
            <a:gdLst>
              <a:gd name="connsiteX0" fmla="*/ 0 w 534609"/>
              <a:gd name="connsiteY0" fmla="*/ 0 h 1001485"/>
              <a:gd name="connsiteX1" fmla="*/ 101600 w 534609"/>
              <a:gd name="connsiteY1" fmla="*/ 275771 h 1001485"/>
              <a:gd name="connsiteX2" fmla="*/ 319314 w 534609"/>
              <a:gd name="connsiteY2" fmla="*/ 478971 h 1001485"/>
              <a:gd name="connsiteX3" fmla="*/ 508000 w 534609"/>
              <a:gd name="connsiteY3" fmla="*/ 667657 h 1001485"/>
              <a:gd name="connsiteX4" fmla="*/ 478971 w 534609"/>
              <a:gd name="connsiteY4" fmla="*/ 885371 h 1001485"/>
              <a:gd name="connsiteX5" fmla="*/ 377371 w 534609"/>
              <a:gd name="connsiteY5" fmla="*/ 1001485 h 1001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4609" h="1001485">
                <a:moveTo>
                  <a:pt x="0" y="0"/>
                </a:moveTo>
                <a:cubicBezTo>
                  <a:pt x="24190" y="97971"/>
                  <a:pt x="48381" y="195942"/>
                  <a:pt x="101600" y="275771"/>
                </a:cubicBezTo>
                <a:cubicBezTo>
                  <a:pt x="154819" y="355600"/>
                  <a:pt x="251581" y="413657"/>
                  <a:pt x="319314" y="478971"/>
                </a:cubicBezTo>
                <a:cubicBezTo>
                  <a:pt x="387047" y="544285"/>
                  <a:pt x="481391" y="599924"/>
                  <a:pt x="508000" y="667657"/>
                </a:cubicBezTo>
                <a:cubicBezTo>
                  <a:pt x="534609" y="735390"/>
                  <a:pt x="500743" y="829733"/>
                  <a:pt x="478971" y="885371"/>
                </a:cubicBezTo>
                <a:cubicBezTo>
                  <a:pt x="457200" y="941009"/>
                  <a:pt x="417285" y="971247"/>
                  <a:pt x="377371" y="1001485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0980" name="Slide Number Placeholder 47"/>
          <p:cNvSpPr txBox="1">
            <a:spLocks noGrp="1"/>
          </p:cNvSpPr>
          <p:nvPr/>
        </p:nvSpPr>
        <p:spPr bwMode="auto">
          <a:xfrm>
            <a:off x="7924800" y="6416675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4DDF8FF3-F182-4AAE-9C01-2945F31ECE8E}" type="slidenum">
              <a:rPr lang="en-US" altLang="en-US" sz="1200">
                <a:solidFill>
                  <a:srgbClr val="BCBCBC"/>
                </a:solidFill>
              </a:rPr>
              <a:pPr algn="r"/>
              <a:t>18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49" name="Footer Placeholder 48"/>
          <p:cNvSpPr txBox="1">
            <a:spLocks noGrp="1"/>
          </p:cNvSpPr>
          <p:nvPr/>
        </p:nvSpPr>
        <p:spPr>
          <a:xfrm>
            <a:off x="3124200" y="6416675"/>
            <a:ext cx="2895600" cy="365125"/>
          </a:xfrm>
          <a:prstGeom prst="rect">
            <a:avLst/>
          </a:prstGeom>
          <a:noFill/>
        </p:spPr>
        <p:txBody>
          <a:bodyPr anchor="b"/>
          <a:lstStyle/>
          <a:p>
            <a:pPr algn="ctr">
              <a:defRPr/>
            </a:pPr>
            <a:r>
              <a:rPr lang="en-US" sz="1200">
                <a:solidFill>
                  <a:schemeClr val="tx1">
                    <a:shade val="50000"/>
                  </a:schemeClr>
                </a:solidFill>
              </a:rPr>
              <a:t>Tension Theory</a:t>
            </a:r>
            <a:endParaRPr lang="en-US" sz="1200" dirty="0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40982" name="Line 28"/>
          <p:cNvSpPr>
            <a:spLocks noChangeShapeType="1"/>
          </p:cNvSpPr>
          <p:nvPr/>
        </p:nvSpPr>
        <p:spPr bwMode="auto">
          <a:xfrm>
            <a:off x="4981575" y="4919663"/>
            <a:ext cx="809625" cy="1587"/>
          </a:xfrm>
          <a:prstGeom prst="line">
            <a:avLst/>
          </a:prstGeom>
          <a:noFill/>
          <a:ln w="88900">
            <a:solidFill>
              <a:schemeClr val="bg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83" name="TextBox 63"/>
          <p:cNvSpPr txBox="1">
            <a:spLocks noChangeArrowheads="1"/>
          </p:cNvSpPr>
          <p:nvPr/>
        </p:nvSpPr>
        <p:spPr bwMode="auto">
          <a:xfrm>
            <a:off x="4638675" y="3455988"/>
            <a:ext cx="2768600" cy="106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>
                <a:solidFill>
                  <a:schemeClr val="bg1"/>
                </a:solidFill>
                <a:cs typeface="Arial" panose="020B0604020202020204" pitchFamily="34" charset="0"/>
              </a:rPr>
              <a:t>Highest strain locations yield, then elongate along plastic plateau while adjacent stresses increase with additional strain.</a:t>
            </a:r>
            <a:endParaRPr lang="en-US" altLang="en-US" sz="1600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10" name="Freeform 109"/>
          <p:cNvSpPr/>
          <p:nvPr/>
        </p:nvSpPr>
        <p:spPr>
          <a:xfrm>
            <a:off x="3965575" y="4449763"/>
            <a:ext cx="300038" cy="133350"/>
          </a:xfrm>
          <a:custGeom>
            <a:avLst/>
            <a:gdLst>
              <a:gd name="connsiteX0" fmla="*/ 300038 w 300038"/>
              <a:gd name="connsiteY0" fmla="*/ 147637 h 147637"/>
              <a:gd name="connsiteX1" fmla="*/ 0 w 300038"/>
              <a:gd name="connsiteY1" fmla="*/ 147637 h 147637"/>
              <a:gd name="connsiteX2" fmla="*/ 0 w 300038"/>
              <a:gd name="connsiteY2" fmla="*/ 0 h 147637"/>
              <a:gd name="connsiteX3" fmla="*/ 119063 w 300038"/>
              <a:gd name="connsiteY3" fmla="*/ 23812 h 147637"/>
              <a:gd name="connsiteX4" fmla="*/ 238125 w 300038"/>
              <a:gd name="connsiteY4" fmla="*/ 42862 h 147637"/>
              <a:gd name="connsiteX5" fmla="*/ 266700 w 300038"/>
              <a:gd name="connsiteY5" fmla="*/ 100012 h 147637"/>
              <a:gd name="connsiteX6" fmla="*/ 300038 w 300038"/>
              <a:gd name="connsiteY6" fmla="*/ 147637 h 147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00038" h="147637">
                <a:moveTo>
                  <a:pt x="300038" y="147637"/>
                </a:moveTo>
                <a:lnTo>
                  <a:pt x="0" y="147637"/>
                </a:lnTo>
                <a:lnTo>
                  <a:pt x="0" y="0"/>
                </a:lnTo>
                <a:lnTo>
                  <a:pt x="119063" y="23812"/>
                </a:lnTo>
                <a:lnTo>
                  <a:pt x="238125" y="42862"/>
                </a:lnTo>
                <a:lnTo>
                  <a:pt x="266700" y="100012"/>
                </a:lnTo>
                <a:lnTo>
                  <a:pt x="300038" y="147637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1" name="Freeform 110"/>
          <p:cNvSpPr/>
          <p:nvPr/>
        </p:nvSpPr>
        <p:spPr>
          <a:xfrm>
            <a:off x="3960813" y="4837113"/>
            <a:ext cx="266700" cy="204787"/>
          </a:xfrm>
          <a:custGeom>
            <a:avLst/>
            <a:gdLst>
              <a:gd name="connsiteX0" fmla="*/ 0 w 266700"/>
              <a:gd name="connsiteY0" fmla="*/ 0 h 228600"/>
              <a:gd name="connsiteX1" fmla="*/ 266700 w 266700"/>
              <a:gd name="connsiteY1" fmla="*/ 19050 h 228600"/>
              <a:gd name="connsiteX2" fmla="*/ 223837 w 266700"/>
              <a:gd name="connsiteY2" fmla="*/ 71438 h 228600"/>
              <a:gd name="connsiteX3" fmla="*/ 223837 w 266700"/>
              <a:gd name="connsiteY3" fmla="*/ 138113 h 228600"/>
              <a:gd name="connsiteX4" fmla="*/ 261937 w 266700"/>
              <a:gd name="connsiteY4" fmla="*/ 228600 h 228600"/>
              <a:gd name="connsiteX5" fmla="*/ 4762 w 266700"/>
              <a:gd name="connsiteY5" fmla="*/ 223838 h 228600"/>
              <a:gd name="connsiteX6" fmla="*/ 0 w 266700"/>
              <a:gd name="connsiteY6" fmla="*/ 0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6700" h="228600">
                <a:moveTo>
                  <a:pt x="0" y="0"/>
                </a:moveTo>
                <a:lnTo>
                  <a:pt x="266700" y="19050"/>
                </a:lnTo>
                <a:lnTo>
                  <a:pt x="223837" y="71438"/>
                </a:lnTo>
                <a:lnTo>
                  <a:pt x="223837" y="138113"/>
                </a:lnTo>
                <a:lnTo>
                  <a:pt x="261937" y="228600"/>
                </a:lnTo>
                <a:lnTo>
                  <a:pt x="4762" y="223838"/>
                </a:lnTo>
                <a:cubicBezTo>
                  <a:pt x="3175" y="149225"/>
                  <a:pt x="1587" y="74613"/>
                  <a:pt x="0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2" name="Freeform 111"/>
          <p:cNvSpPr/>
          <p:nvPr/>
        </p:nvSpPr>
        <p:spPr>
          <a:xfrm flipV="1">
            <a:off x="3973513" y="5284788"/>
            <a:ext cx="300037" cy="138112"/>
          </a:xfrm>
          <a:custGeom>
            <a:avLst/>
            <a:gdLst>
              <a:gd name="connsiteX0" fmla="*/ 300038 w 300038"/>
              <a:gd name="connsiteY0" fmla="*/ 147637 h 147637"/>
              <a:gd name="connsiteX1" fmla="*/ 0 w 300038"/>
              <a:gd name="connsiteY1" fmla="*/ 147637 h 147637"/>
              <a:gd name="connsiteX2" fmla="*/ 0 w 300038"/>
              <a:gd name="connsiteY2" fmla="*/ 0 h 147637"/>
              <a:gd name="connsiteX3" fmla="*/ 119063 w 300038"/>
              <a:gd name="connsiteY3" fmla="*/ 23812 h 147637"/>
              <a:gd name="connsiteX4" fmla="*/ 238125 w 300038"/>
              <a:gd name="connsiteY4" fmla="*/ 42862 h 147637"/>
              <a:gd name="connsiteX5" fmla="*/ 266700 w 300038"/>
              <a:gd name="connsiteY5" fmla="*/ 100012 h 147637"/>
              <a:gd name="connsiteX6" fmla="*/ 300038 w 300038"/>
              <a:gd name="connsiteY6" fmla="*/ 147637 h 147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00038" h="147637">
                <a:moveTo>
                  <a:pt x="300038" y="147637"/>
                </a:moveTo>
                <a:lnTo>
                  <a:pt x="0" y="147637"/>
                </a:lnTo>
                <a:lnTo>
                  <a:pt x="0" y="0"/>
                </a:lnTo>
                <a:lnTo>
                  <a:pt x="119063" y="23812"/>
                </a:lnTo>
                <a:lnTo>
                  <a:pt x="238125" y="42862"/>
                </a:lnTo>
                <a:lnTo>
                  <a:pt x="266700" y="100012"/>
                </a:lnTo>
                <a:lnTo>
                  <a:pt x="300038" y="147637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0987" name="Line 33"/>
          <p:cNvSpPr>
            <a:spLocks noChangeShapeType="1"/>
          </p:cNvSpPr>
          <p:nvPr/>
        </p:nvSpPr>
        <p:spPr bwMode="auto">
          <a:xfrm flipH="1">
            <a:off x="4110038" y="3644900"/>
            <a:ext cx="608012" cy="814388"/>
          </a:xfrm>
          <a:prstGeom prst="line">
            <a:avLst/>
          </a:prstGeom>
          <a:noFill/>
          <a:ln w="22225">
            <a:solidFill>
              <a:schemeClr val="bg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88" name="Freeform 37"/>
          <p:cNvSpPr>
            <a:spLocks/>
          </p:cNvSpPr>
          <p:nvPr/>
        </p:nvSpPr>
        <p:spPr bwMode="auto">
          <a:xfrm>
            <a:off x="1990725" y="4233863"/>
            <a:ext cx="2381250" cy="195262"/>
          </a:xfrm>
          <a:custGeom>
            <a:avLst/>
            <a:gdLst>
              <a:gd name="T0" fmla="*/ 0 w 1500"/>
              <a:gd name="T1" fmla="*/ 0 h 123"/>
              <a:gd name="T2" fmla="*/ 2147483646 w 1500"/>
              <a:gd name="T3" fmla="*/ 0 h 123"/>
              <a:gd name="T4" fmla="*/ 2147483646 w 1500"/>
              <a:gd name="T5" fmla="*/ 2147483646 h 123"/>
              <a:gd name="T6" fmla="*/ 0 60000 65536"/>
              <a:gd name="T7" fmla="*/ 0 60000 65536"/>
              <a:gd name="T8" fmla="*/ 0 60000 65536"/>
              <a:gd name="T9" fmla="*/ 0 w 1500"/>
              <a:gd name="T10" fmla="*/ 0 h 123"/>
              <a:gd name="T11" fmla="*/ 1500 w 1500"/>
              <a:gd name="T12" fmla="*/ 123 h 12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00" h="123">
                <a:moveTo>
                  <a:pt x="0" y="0"/>
                </a:moveTo>
                <a:lnTo>
                  <a:pt x="1500" y="0"/>
                </a:lnTo>
                <a:lnTo>
                  <a:pt x="1500" y="123"/>
                </a:ln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89" name="Line 38"/>
          <p:cNvSpPr>
            <a:spLocks noChangeShapeType="1"/>
          </p:cNvSpPr>
          <p:nvPr/>
        </p:nvSpPr>
        <p:spPr bwMode="auto">
          <a:xfrm>
            <a:off x="4367213" y="4429125"/>
            <a:ext cx="0" cy="995363"/>
          </a:xfrm>
          <a:prstGeom prst="line">
            <a:avLst/>
          </a:prstGeom>
          <a:noFill/>
          <a:ln w="28575">
            <a:solidFill>
              <a:schemeClr val="bg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90" name="Freeform 39"/>
          <p:cNvSpPr>
            <a:spLocks/>
          </p:cNvSpPr>
          <p:nvPr/>
        </p:nvSpPr>
        <p:spPr bwMode="auto">
          <a:xfrm>
            <a:off x="1593850" y="5429250"/>
            <a:ext cx="2768600" cy="238125"/>
          </a:xfrm>
          <a:custGeom>
            <a:avLst/>
            <a:gdLst>
              <a:gd name="T0" fmla="*/ 2147483646 w 1740"/>
              <a:gd name="T1" fmla="*/ 0 h 150"/>
              <a:gd name="T2" fmla="*/ 2147483646 w 1740"/>
              <a:gd name="T3" fmla="*/ 2147483646 h 150"/>
              <a:gd name="T4" fmla="*/ 0 w 1740"/>
              <a:gd name="T5" fmla="*/ 2147483646 h 150"/>
              <a:gd name="T6" fmla="*/ 0 60000 65536"/>
              <a:gd name="T7" fmla="*/ 0 60000 65536"/>
              <a:gd name="T8" fmla="*/ 0 60000 65536"/>
              <a:gd name="T9" fmla="*/ 0 w 1740"/>
              <a:gd name="T10" fmla="*/ 0 h 150"/>
              <a:gd name="T11" fmla="*/ 1740 w 1740"/>
              <a:gd name="T12" fmla="*/ 150 h 15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40" h="150">
                <a:moveTo>
                  <a:pt x="1740" y="0"/>
                </a:moveTo>
                <a:lnTo>
                  <a:pt x="1740" y="150"/>
                </a:lnTo>
                <a:lnTo>
                  <a:pt x="0" y="150"/>
                </a:ln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1014413" y="239713"/>
            <a:ext cx="5456237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Rupture on Effective Net Area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/>
          <p:cNvSpPr txBox="1"/>
          <p:nvPr/>
        </p:nvSpPr>
        <p:spPr>
          <a:xfrm>
            <a:off x="1090613" y="1833563"/>
            <a:ext cx="5648325" cy="641350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/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Design typically uses average stress values.</a:t>
            </a:r>
            <a:endParaRPr lang="en-US" baseline="-25000">
              <a:solidFill>
                <a:schemeClr val="bg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089025" y="2587625"/>
            <a:ext cx="7104063" cy="641350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This assumption relies on the inherent ductility of steel.</a:t>
            </a:r>
            <a:endParaRPr lang="en-US" baseline="-25000">
              <a:solidFill>
                <a:schemeClr val="bg1"/>
              </a:solidFill>
            </a:endParaRPr>
          </a:p>
        </p:txBody>
      </p:sp>
      <p:sp>
        <p:nvSpPr>
          <p:cNvPr id="43012" name="TextBox 50"/>
          <p:cNvSpPr txBox="1">
            <a:spLocks noChangeArrowheads="1"/>
          </p:cNvSpPr>
          <p:nvPr/>
        </p:nvSpPr>
        <p:spPr bwMode="auto">
          <a:xfrm>
            <a:off x="1089025" y="3349625"/>
            <a:ext cx="7478713" cy="2995613"/>
          </a:xfrm>
          <a:prstGeom prst="rect">
            <a:avLst/>
          </a:prstGeom>
          <a:solidFill>
            <a:schemeClr val="tx1"/>
          </a:solidFill>
          <a:ln w="38100">
            <a:solidFill>
              <a:schemeClr val="bg1"/>
            </a:solidFill>
            <a:bevel/>
            <a:headEnd/>
            <a:tailEnd/>
          </a:ln>
        </p:spPr>
        <p:txBody>
          <a:bodyPr anchor="ctr" anchorCtr="1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52" name="Flowchart: Document 51"/>
          <p:cNvSpPr>
            <a:spLocks noChangeArrowheads="1"/>
          </p:cNvSpPr>
          <p:nvPr/>
        </p:nvSpPr>
        <p:spPr bwMode="auto">
          <a:xfrm rot="-5400000">
            <a:off x="3216276" y="3559175"/>
            <a:ext cx="989012" cy="2732087"/>
          </a:xfrm>
          <a:prstGeom prst="flowChartDocument">
            <a:avLst/>
          </a:prstGeom>
          <a:solidFill>
            <a:schemeClr val="bg2"/>
          </a:solidFill>
          <a:ln w="38100" algn="ctr">
            <a:solidFill>
              <a:schemeClr val="bg1"/>
            </a:solidFill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54" name="Oval 53"/>
          <p:cNvSpPr/>
          <p:nvPr/>
        </p:nvSpPr>
        <p:spPr>
          <a:xfrm>
            <a:off x="2530475" y="4576763"/>
            <a:ext cx="255588" cy="244475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3181350" y="4581525"/>
            <a:ext cx="255588" cy="242888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3852863" y="4581525"/>
            <a:ext cx="255587" cy="242888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57" name="Straight Arrow Connector 56"/>
          <p:cNvCxnSpPr>
            <a:stCxn id="54" idx="2"/>
            <a:endCxn id="54" idx="6"/>
          </p:cNvCxnSpPr>
          <p:nvPr/>
        </p:nvCxnSpPr>
        <p:spPr>
          <a:xfrm rot="10800000" flipH="1">
            <a:off x="2530475" y="4697413"/>
            <a:ext cx="255588" cy="1587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rot="10800000" flipH="1">
            <a:off x="3194050" y="4702175"/>
            <a:ext cx="255588" cy="1588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 rot="10800000" flipH="1">
            <a:off x="3867150" y="4702175"/>
            <a:ext cx="255588" cy="1588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Oval 59"/>
          <p:cNvSpPr/>
          <p:nvPr/>
        </p:nvSpPr>
        <p:spPr>
          <a:xfrm>
            <a:off x="2544763" y="5024438"/>
            <a:ext cx="255587" cy="244475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3194050" y="5027613"/>
            <a:ext cx="255588" cy="246062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3867150" y="5027613"/>
            <a:ext cx="255588" cy="246062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63" name="Straight Arrow Connector 62"/>
          <p:cNvCxnSpPr>
            <a:stCxn id="60" idx="2"/>
            <a:endCxn id="60" idx="6"/>
          </p:cNvCxnSpPr>
          <p:nvPr/>
        </p:nvCxnSpPr>
        <p:spPr>
          <a:xfrm rot="10800000" flipH="1">
            <a:off x="2544763" y="5146675"/>
            <a:ext cx="255587" cy="1588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rot="10800000" flipH="1">
            <a:off x="3208338" y="5151438"/>
            <a:ext cx="255587" cy="1587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rot="10800000" flipH="1">
            <a:off x="3879850" y="5151438"/>
            <a:ext cx="255588" cy="1587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026" name="TextBox 65"/>
          <p:cNvSpPr txBox="1">
            <a:spLocks noChangeArrowheads="1"/>
          </p:cNvSpPr>
          <p:nvPr/>
        </p:nvSpPr>
        <p:spPr bwMode="auto">
          <a:xfrm>
            <a:off x="4908550" y="4437063"/>
            <a:ext cx="5953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</a:p>
        </p:txBody>
      </p:sp>
      <p:sp>
        <p:nvSpPr>
          <p:cNvPr id="71" name="Freeform 70"/>
          <p:cNvSpPr/>
          <p:nvPr/>
        </p:nvSpPr>
        <p:spPr>
          <a:xfrm flipH="1">
            <a:off x="1439863" y="4227513"/>
            <a:ext cx="555625" cy="1443037"/>
          </a:xfrm>
          <a:custGeom>
            <a:avLst/>
            <a:gdLst>
              <a:gd name="connsiteX0" fmla="*/ 0 w 534609"/>
              <a:gd name="connsiteY0" fmla="*/ 0 h 1001485"/>
              <a:gd name="connsiteX1" fmla="*/ 101600 w 534609"/>
              <a:gd name="connsiteY1" fmla="*/ 275771 h 1001485"/>
              <a:gd name="connsiteX2" fmla="*/ 319314 w 534609"/>
              <a:gd name="connsiteY2" fmla="*/ 478971 h 1001485"/>
              <a:gd name="connsiteX3" fmla="*/ 508000 w 534609"/>
              <a:gd name="connsiteY3" fmla="*/ 667657 h 1001485"/>
              <a:gd name="connsiteX4" fmla="*/ 478971 w 534609"/>
              <a:gd name="connsiteY4" fmla="*/ 885371 h 1001485"/>
              <a:gd name="connsiteX5" fmla="*/ 377371 w 534609"/>
              <a:gd name="connsiteY5" fmla="*/ 1001485 h 1001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4609" h="1001485">
                <a:moveTo>
                  <a:pt x="0" y="0"/>
                </a:moveTo>
                <a:cubicBezTo>
                  <a:pt x="24190" y="97971"/>
                  <a:pt x="48381" y="195942"/>
                  <a:pt x="101600" y="275771"/>
                </a:cubicBezTo>
                <a:cubicBezTo>
                  <a:pt x="154819" y="355600"/>
                  <a:pt x="251581" y="413657"/>
                  <a:pt x="319314" y="478971"/>
                </a:cubicBezTo>
                <a:cubicBezTo>
                  <a:pt x="387047" y="544285"/>
                  <a:pt x="481391" y="599924"/>
                  <a:pt x="508000" y="667657"/>
                </a:cubicBezTo>
                <a:cubicBezTo>
                  <a:pt x="534609" y="735390"/>
                  <a:pt x="500743" y="829733"/>
                  <a:pt x="478971" y="885371"/>
                </a:cubicBezTo>
                <a:cubicBezTo>
                  <a:pt x="457200" y="941009"/>
                  <a:pt x="417285" y="971247"/>
                  <a:pt x="377371" y="1001485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3028" name="Slide Number Placeholder 47"/>
          <p:cNvSpPr txBox="1">
            <a:spLocks noGrp="1"/>
          </p:cNvSpPr>
          <p:nvPr/>
        </p:nvSpPr>
        <p:spPr bwMode="auto">
          <a:xfrm>
            <a:off x="7924800" y="6416675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7BD63DAC-C00D-43C6-819B-4486C5CE2EDC}" type="slidenum">
              <a:rPr lang="en-US" altLang="en-US" sz="1200">
                <a:solidFill>
                  <a:srgbClr val="BCBCBC"/>
                </a:solidFill>
              </a:rPr>
              <a:pPr algn="r"/>
              <a:t>19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49" name="Footer Placeholder 48"/>
          <p:cNvSpPr txBox="1">
            <a:spLocks noGrp="1"/>
          </p:cNvSpPr>
          <p:nvPr/>
        </p:nvSpPr>
        <p:spPr>
          <a:xfrm>
            <a:off x="3124200" y="6416675"/>
            <a:ext cx="2895600" cy="365125"/>
          </a:xfrm>
          <a:prstGeom prst="rect">
            <a:avLst/>
          </a:prstGeom>
          <a:noFill/>
        </p:spPr>
        <p:txBody>
          <a:bodyPr anchor="b"/>
          <a:lstStyle/>
          <a:p>
            <a:pPr algn="ctr">
              <a:defRPr/>
            </a:pPr>
            <a:r>
              <a:rPr lang="en-US" sz="1200">
                <a:solidFill>
                  <a:schemeClr val="tx1">
                    <a:shade val="50000"/>
                  </a:schemeClr>
                </a:solidFill>
              </a:rPr>
              <a:t>Tension Theory</a:t>
            </a:r>
            <a:endParaRPr lang="en-US" sz="1200" dirty="0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43030" name="Line 28"/>
          <p:cNvSpPr>
            <a:spLocks noChangeShapeType="1"/>
          </p:cNvSpPr>
          <p:nvPr/>
        </p:nvSpPr>
        <p:spPr bwMode="auto">
          <a:xfrm>
            <a:off x="4981575" y="4919663"/>
            <a:ext cx="809625" cy="1587"/>
          </a:xfrm>
          <a:prstGeom prst="line">
            <a:avLst/>
          </a:prstGeom>
          <a:noFill/>
          <a:ln w="88900">
            <a:solidFill>
              <a:schemeClr val="bg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31" name="TextBox 63"/>
          <p:cNvSpPr txBox="1">
            <a:spLocks noChangeArrowheads="1"/>
          </p:cNvSpPr>
          <p:nvPr/>
        </p:nvSpPr>
        <p:spPr bwMode="auto">
          <a:xfrm>
            <a:off x="5033963" y="5267325"/>
            <a:ext cx="2768600" cy="106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>
                <a:solidFill>
                  <a:schemeClr val="bg1"/>
                </a:solidFill>
                <a:cs typeface="Arial" panose="020B0604020202020204" pitchFamily="34" charset="0"/>
              </a:rPr>
              <a:t>Eventually at very high strains the ductility of steel results in full yielding of the cross section.</a:t>
            </a:r>
            <a:endParaRPr lang="en-US" altLang="en-US" sz="1600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cxnSp>
        <p:nvCxnSpPr>
          <p:cNvPr id="43032" name="Straight Arrow Connector 116"/>
          <p:cNvCxnSpPr>
            <a:cxnSpLocks noChangeShapeType="1"/>
          </p:cNvCxnSpPr>
          <p:nvPr/>
        </p:nvCxnSpPr>
        <p:spPr bwMode="auto">
          <a:xfrm rot="10800000">
            <a:off x="4308475" y="5449888"/>
            <a:ext cx="728663" cy="301625"/>
          </a:xfrm>
          <a:prstGeom prst="straightConnector1">
            <a:avLst/>
          </a:prstGeom>
          <a:noFill/>
          <a:ln w="22225" algn="ctr">
            <a:solidFill>
              <a:schemeClr val="bg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2" name="Rectangle 121"/>
          <p:cNvSpPr/>
          <p:nvPr/>
        </p:nvSpPr>
        <p:spPr>
          <a:xfrm>
            <a:off x="3976688" y="5270500"/>
            <a:ext cx="322262" cy="1349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3" name="Rectangle 122"/>
          <p:cNvSpPr/>
          <p:nvPr/>
        </p:nvSpPr>
        <p:spPr>
          <a:xfrm>
            <a:off x="3970338" y="4824413"/>
            <a:ext cx="314325" cy="203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4" name="Rectangle 123"/>
          <p:cNvSpPr/>
          <p:nvPr/>
        </p:nvSpPr>
        <p:spPr>
          <a:xfrm>
            <a:off x="3965575" y="4438650"/>
            <a:ext cx="315913" cy="1381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3036" name="Freeform 37"/>
          <p:cNvSpPr>
            <a:spLocks/>
          </p:cNvSpPr>
          <p:nvPr/>
        </p:nvSpPr>
        <p:spPr bwMode="auto">
          <a:xfrm>
            <a:off x="1990725" y="4233863"/>
            <a:ext cx="2381250" cy="195262"/>
          </a:xfrm>
          <a:custGeom>
            <a:avLst/>
            <a:gdLst>
              <a:gd name="T0" fmla="*/ 0 w 1500"/>
              <a:gd name="T1" fmla="*/ 0 h 123"/>
              <a:gd name="T2" fmla="*/ 2147483646 w 1500"/>
              <a:gd name="T3" fmla="*/ 0 h 123"/>
              <a:gd name="T4" fmla="*/ 2147483646 w 1500"/>
              <a:gd name="T5" fmla="*/ 2147483646 h 123"/>
              <a:gd name="T6" fmla="*/ 0 60000 65536"/>
              <a:gd name="T7" fmla="*/ 0 60000 65536"/>
              <a:gd name="T8" fmla="*/ 0 60000 65536"/>
              <a:gd name="T9" fmla="*/ 0 w 1500"/>
              <a:gd name="T10" fmla="*/ 0 h 123"/>
              <a:gd name="T11" fmla="*/ 1500 w 1500"/>
              <a:gd name="T12" fmla="*/ 123 h 12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00" h="123">
                <a:moveTo>
                  <a:pt x="0" y="0"/>
                </a:moveTo>
                <a:lnTo>
                  <a:pt x="1500" y="0"/>
                </a:lnTo>
                <a:lnTo>
                  <a:pt x="1500" y="123"/>
                </a:ln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37" name="Line 38"/>
          <p:cNvSpPr>
            <a:spLocks noChangeShapeType="1"/>
          </p:cNvSpPr>
          <p:nvPr/>
        </p:nvSpPr>
        <p:spPr bwMode="auto">
          <a:xfrm>
            <a:off x="4367213" y="4429125"/>
            <a:ext cx="0" cy="995363"/>
          </a:xfrm>
          <a:prstGeom prst="line">
            <a:avLst/>
          </a:prstGeom>
          <a:noFill/>
          <a:ln w="28575">
            <a:solidFill>
              <a:schemeClr val="bg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38" name="Freeform 39"/>
          <p:cNvSpPr>
            <a:spLocks/>
          </p:cNvSpPr>
          <p:nvPr/>
        </p:nvSpPr>
        <p:spPr bwMode="auto">
          <a:xfrm>
            <a:off x="1593850" y="5429250"/>
            <a:ext cx="2768600" cy="238125"/>
          </a:xfrm>
          <a:custGeom>
            <a:avLst/>
            <a:gdLst>
              <a:gd name="T0" fmla="*/ 2147483646 w 1740"/>
              <a:gd name="T1" fmla="*/ 0 h 150"/>
              <a:gd name="T2" fmla="*/ 2147483646 w 1740"/>
              <a:gd name="T3" fmla="*/ 2147483646 h 150"/>
              <a:gd name="T4" fmla="*/ 0 w 1740"/>
              <a:gd name="T5" fmla="*/ 2147483646 h 150"/>
              <a:gd name="T6" fmla="*/ 0 60000 65536"/>
              <a:gd name="T7" fmla="*/ 0 60000 65536"/>
              <a:gd name="T8" fmla="*/ 0 60000 65536"/>
              <a:gd name="T9" fmla="*/ 0 w 1740"/>
              <a:gd name="T10" fmla="*/ 0 h 150"/>
              <a:gd name="T11" fmla="*/ 1740 w 1740"/>
              <a:gd name="T12" fmla="*/ 150 h 15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40" h="150">
                <a:moveTo>
                  <a:pt x="1740" y="0"/>
                </a:moveTo>
                <a:lnTo>
                  <a:pt x="1740" y="150"/>
                </a:lnTo>
                <a:lnTo>
                  <a:pt x="0" y="150"/>
                </a:ln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1014413" y="239713"/>
            <a:ext cx="5456237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Rupture on Effective Net Area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/>
          <p:cNvSpPr txBox="1"/>
          <p:nvPr/>
        </p:nvSpPr>
        <p:spPr>
          <a:xfrm>
            <a:off x="661988" y="1843088"/>
            <a:ext cx="4851400" cy="2438400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3600" b="1">
                <a:solidFill>
                  <a:schemeClr val="bg1"/>
                </a:solidFill>
              </a:rPr>
              <a:t>TENSION MEMBER:</a:t>
            </a:r>
            <a:r>
              <a:rPr lang="en-US" sz="3600">
                <a:solidFill>
                  <a:schemeClr val="bg1"/>
                </a:solidFill>
              </a:rPr>
              <a:t> </a:t>
            </a:r>
          </a:p>
          <a:p>
            <a:pPr>
              <a:defRPr/>
            </a:pPr>
            <a:r>
              <a:rPr lang="en-US" sz="3600">
                <a:solidFill>
                  <a:schemeClr val="bg1"/>
                </a:solidFill>
              </a:rPr>
              <a:t>Structural member subjected to tensile axial load.</a:t>
            </a:r>
          </a:p>
        </p:txBody>
      </p:sp>
      <p:grpSp>
        <p:nvGrpSpPr>
          <p:cNvPr id="8195" name="Group 9"/>
          <p:cNvGrpSpPr>
            <a:grpSpLocks/>
          </p:cNvGrpSpPr>
          <p:nvPr/>
        </p:nvGrpSpPr>
        <p:grpSpPr bwMode="auto">
          <a:xfrm>
            <a:off x="5929313" y="738188"/>
            <a:ext cx="1101725" cy="5124450"/>
            <a:chOff x="5541963" y="737937"/>
            <a:chExt cx="1101725" cy="5125452"/>
          </a:xfrm>
        </p:grpSpPr>
        <p:sp>
          <p:nvSpPr>
            <p:cNvPr id="8198" name="Rectangle 17"/>
            <p:cNvSpPr>
              <a:spLocks noChangeArrowheads="1"/>
            </p:cNvSpPr>
            <p:nvPr/>
          </p:nvSpPr>
          <p:spPr bwMode="auto">
            <a:xfrm rot="16200000" flipH="1">
              <a:off x="4194552" y="3046623"/>
              <a:ext cx="3737814" cy="500063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>
                <a:latin typeface="Arial" panose="020B0604020202020204" pitchFamily="34" charset="0"/>
              </a:endParaRPr>
            </a:p>
          </p:txBody>
        </p:sp>
        <p:sp>
          <p:nvSpPr>
            <p:cNvPr id="8199" name="Line 128"/>
            <p:cNvSpPr>
              <a:spLocks noChangeShapeType="1"/>
            </p:cNvSpPr>
            <p:nvPr/>
          </p:nvSpPr>
          <p:spPr bwMode="auto">
            <a:xfrm flipH="1" flipV="1">
              <a:off x="6081713" y="5171239"/>
              <a:ext cx="14287" cy="69215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00" name="Text Box 131"/>
            <p:cNvSpPr txBox="1">
              <a:spLocks noChangeArrowheads="1"/>
            </p:cNvSpPr>
            <p:nvPr/>
          </p:nvSpPr>
          <p:spPr bwMode="auto">
            <a:xfrm flipH="1">
              <a:off x="6110288" y="5222039"/>
              <a:ext cx="53340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3600">
                  <a:latin typeface="Arial" panose="020B0604020202020204" pitchFamily="34" charset="0"/>
                </a:rPr>
                <a:t>P</a:t>
              </a:r>
            </a:p>
          </p:txBody>
        </p:sp>
        <p:sp>
          <p:nvSpPr>
            <p:cNvPr id="8201" name="Text Box 137"/>
            <p:cNvSpPr txBox="1">
              <a:spLocks noChangeArrowheads="1"/>
            </p:cNvSpPr>
            <p:nvPr/>
          </p:nvSpPr>
          <p:spPr bwMode="auto">
            <a:xfrm>
              <a:off x="5541963" y="737937"/>
              <a:ext cx="53340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3600">
                  <a:latin typeface="Arial" panose="020B0604020202020204" pitchFamily="34" charset="0"/>
                </a:rPr>
                <a:t>P</a:t>
              </a:r>
            </a:p>
          </p:txBody>
        </p:sp>
        <p:sp>
          <p:nvSpPr>
            <p:cNvPr id="8202" name="Line 128"/>
            <p:cNvSpPr>
              <a:spLocks noChangeShapeType="1"/>
            </p:cNvSpPr>
            <p:nvPr/>
          </p:nvSpPr>
          <p:spPr bwMode="auto">
            <a:xfrm flipH="1">
              <a:off x="6069013" y="737937"/>
              <a:ext cx="12700" cy="69215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196" name="Slide Number Placeholder 8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F5E1F91-D6E4-4338-91F4-1D1E0B5ED551}" type="slidenum">
              <a:rPr lang="en-US" altLang="en-US" sz="1200">
                <a:solidFill>
                  <a:srgbClr val="BCBCBC"/>
                </a:solidFill>
              </a:rPr>
              <a:pPr/>
              <a:t>2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Tension Module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/>
          <p:cNvSpPr txBox="1"/>
          <p:nvPr/>
        </p:nvSpPr>
        <p:spPr>
          <a:xfrm>
            <a:off x="1090613" y="1833563"/>
            <a:ext cx="5648325" cy="641350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/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Design typically uses average stress values.</a:t>
            </a:r>
            <a:endParaRPr lang="en-US" baseline="-25000">
              <a:solidFill>
                <a:schemeClr val="bg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089025" y="2587625"/>
            <a:ext cx="7104063" cy="641350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This assumption relies on the inherent ductility of steel.</a:t>
            </a:r>
            <a:endParaRPr lang="en-US" baseline="-25000">
              <a:solidFill>
                <a:schemeClr val="bg1"/>
              </a:solidFill>
            </a:endParaRPr>
          </a:p>
        </p:txBody>
      </p:sp>
      <p:sp>
        <p:nvSpPr>
          <p:cNvPr id="45060" name="TextBox 50"/>
          <p:cNvSpPr txBox="1">
            <a:spLocks noChangeArrowheads="1"/>
          </p:cNvSpPr>
          <p:nvPr/>
        </p:nvSpPr>
        <p:spPr bwMode="auto">
          <a:xfrm>
            <a:off x="1089025" y="3349625"/>
            <a:ext cx="7478713" cy="2995613"/>
          </a:xfrm>
          <a:prstGeom prst="rect">
            <a:avLst/>
          </a:prstGeom>
          <a:solidFill>
            <a:schemeClr val="tx1"/>
          </a:solidFill>
          <a:ln w="38100">
            <a:solidFill>
              <a:schemeClr val="bg1"/>
            </a:solidFill>
            <a:bevel/>
            <a:headEnd/>
            <a:tailEnd/>
          </a:ln>
        </p:spPr>
        <p:txBody>
          <a:bodyPr anchor="ctr" anchorCtr="1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52" name="Flowchart: Document 51"/>
          <p:cNvSpPr>
            <a:spLocks noChangeArrowheads="1"/>
          </p:cNvSpPr>
          <p:nvPr/>
        </p:nvSpPr>
        <p:spPr bwMode="auto">
          <a:xfrm rot="-5400000">
            <a:off x="3216276" y="3559175"/>
            <a:ext cx="989012" cy="2732087"/>
          </a:xfrm>
          <a:prstGeom prst="flowChartDocument">
            <a:avLst/>
          </a:prstGeom>
          <a:solidFill>
            <a:schemeClr val="bg2"/>
          </a:solidFill>
          <a:ln w="38100" algn="ctr">
            <a:solidFill>
              <a:schemeClr val="bg1"/>
            </a:solidFill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54" name="Oval 53"/>
          <p:cNvSpPr/>
          <p:nvPr/>
        </p:nvSpPr>
        <p:spPr>
          <a:xfrm>
            <a:off x="2530475" y="4576763"/>
            <a:ext cx="255588" cy="244475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3181350" y="4581525"/>
            <a:ext cx="255588" cy="242888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3852863" y="4581525"/>
            <a:ext cx="255587" cy="242888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57" name="Straight Arrow Connector 56"/>
          <p:cNvCxnSpPr>
            <a:stCxn id="54" idx="2"/>
            <a:endCxn id="54" idx="6"/>
          </p:cNvCxnSpPr>
          <p:nvPr/>
        </p:nvCxnSpPr>
        <p:spPr>
          <a:xfrm rot="10800000" flipH="1">
            <a:off x="2530475" y="4697413"/>
            <a:ext cx="255588" cy="1587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rot="10800000" flipH="1">
            <a:off x="3194050" y="4702175"/>
            <a:ext cx="255588" cy="1588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 rot="10800000" flipH="1">
            <a:off x="3867150" y="4702175"/>
            <a:ext cx="255588" cy="1588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Oval 59"/>
          <p:cNvSpPr/>
          <p:nvPr/>
        </p:nvSpPr>
        <p:spPr>
          <a:xfrm>
            <a:off x="2544763" y="5024438"/>
            <a:ext cx="255587" cy="244475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3194050" y="5027613"/>
            <a:ext cx="255588" cy="246062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3867150" y="5027613"/>
            <a:ext cx="255588" cy="246062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63" name="Straight Arrow Connector 62"/>
          <p:cNvCxnSpPr>
            <a:stCxn id="60" idx="2"/>
            <a:endCxn id="60" idx="6"/>
          </p:cNvCxnSpPr>
          <p:nvPr/>
        </p:nvCxnSpPr>
        <p:spPr>
          <a:xfrm rot="10800000" flipH="1">
            <a:off x="2544763" y="5146675"/>
            <a:ext cx="255587" cy="1588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rot="10800000" flipH="1">
            <a:off x="3208338" y="5151438"/>
            <a:ext cx="255587" cy="1587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rot="10800000" flipH="1">
            <a:off x="3879850" y="5151438"/>
            <a:ext cx="255588" cy="1587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074" name="TextBox 65"/>
          <p:cNvSpPr txBox="1">
            <a:spLocks noChangeArrowheads="1"/>
          </p:cNvSpPr>
          <p:nvPr/>
        </p:nvSpPr>
        <p:spPr bwMode="auto">
          <a:xfrm>
            <a:off x="4908550" y="4437063"/>
            <a:ext cx="5953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</a:p>
        </p:txBody>
      </p:sp>
      <p:sp>
        <p:nvSpPr>
          <p:cNvPr id="71" name="Freeform 70"/>
          <p:cNvSpPr/>
          <p:nvPr/>
        </p:nvSpPr>
        <p:spPr>
          <a:xfrm flipH="1">
            <a:off x="1439863" y="4227513"/>
            <a:ext cx="555625" cy="1443037"/>
          </a:xfrm>
          <a:custGeom>
            <a:avLst/>
            <a:gdLst>
              <a:gd name="connsiteX0" fmla="*/ 0 w 534609"/>
              <a:gd name="connsiteY0" fmla="*/ 0 h 1001485"/>
              <a:gd name="connsiteX1" fmla="*/ 101600 w 534609"/>
              <a:gd name="connsiteY1" fmla="*/ 275771 h 1001485"/>
              <a:gd name="connsiteX2" fmla="*/ 319314 w 534609"/>
              <a:gd name="connsiteY2" fmla="*/ 478971 h 1001485"/>
              <a:gd name="connsiteX3" fmla="*/ 508000 w 534609"/>
              <a:gd name="connsiteY3" fmla="*/ 667657 h 1001485"/>
              <a:gd name="connsiteX4" fmla="*/ 478971 w 534609"/>
              <a:gd name="connsiteY4" fmla="*/ 885371 h 1001485"/>
              <a:gd name="connsiteX5" fmla="*/ 377371 w 534609"/>
              <a:gd name="connsiteY5" fmla="*/ 1001485 h 1001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4609" h="1001485">
                <a:moveTo>
                  <a:pt x="0" y="0"/>
                </a:moveTo>
                <a:cubicBezTo>
                  <a:pt x="24190" y="97971"/>
                  <a:pt x="48381" y="195942"/>
                  <a:pt x="101600" y="275771"/>
                </a:cubicBezTo>
                <a:cubicBezTo>
                  <a:pt x="154819" y="355600"/>
                  <a:pt x="251581" y="413657"/>
                  <a:pt x="319314" y="478971"/>
                </a:cubicBezTo>
                <a:cubicBezTo>
                  <a:pt x="387047" y="544285"/>
                  <a:pt x="481391" y="599924"/>
                  <a:pt x="508000" y="667657"/>
                </a:cubicBezTo>
                <a:cubicBezTo>
                  <a:pt x="534609" y="735390"/>
                  <a:pt x="500743" y="829733"/>
                  <a:pt x="478971" y="885371"/>
                </a:cubicBezTo>
                <a:cubicBezTo>
                  <a:pt x="457200" y="941009"/>
                  <a:pt x="417285" y="971247"/>
                  <a:pt x="377371" y="1001485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076" name="Slide Number Placeholder 47"/>
          <p:cNvSpPr txBox="1">
            <a:spLocks noGrp="1"/>
          </p:cNvSpPr>
          <p:nvPr/>
        </p:nvSpPr>
        <p:spPr bwMode="auto">
          <a:xfrm>
            <a:off x="7924800" y="6416675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C39D6FBF-A773-4970-8AD1-3DF6AEF51B80}" type="slidenum">
              <a:rPr lang="en-US" altLang="en-US" sz="1200">
                <a:solidFill>
                  <a:srgbClr val="BCBCBC"/>
                </a:solidFill>
              </a:rPr>
              <a:pPr algn="r"/>
              <a:t>20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49" name="Footer Placeholder 48"/>
          <p:cNvSpPr txBox="1">
            <a:spLocks noGrp="1"/>
          </p:cNvSpPr>
          <p:nvPr/>
        </p:nvSpPr>
        <p:spPr>
          <a:xfrm>
            <a:off x="3124200" y="6416675"/>
            <a:ext cx="2895600" cy="365125"/>
          </a:xfrm>
          <a:prstGeom prst="rect">
            <a:avLst/>
          </a:prstGeom>
          <a:noFill/>
        </p:spPr>
        <p:txBody>
          <a:bodyPr anchor="b"/>
          <a:lstStyle/>
          <a:p>
            <a:pPr algn="ctr">
              <a:defRPr/>
            </a:pPr>
            <a:r>
              <a:rPr lang="en-US" sz="1200">
                <a:solidFill>
                  <a:schemeClr val="tx1">
                    <a:shade val="50000"/>
                  </a:schemeClr>
                </a:solidFill>
              </a:rPr>
              <a:t>Tension Theory</a:t>
            </a:r>
            <a:endParaRPr lang="en-US" sz="1200" dirty="0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45078" name="Line 28"/>
          <p:cNvSpPr>
            <a:spLocks noChangeShapeType="1"/>
          </p:cNvSpPr>
          <p:nvPr/>
        </p:nvSpPr>
        <p:spPr bwMode="auto">
          <a:xfrm>
            <a:off x="4981575" y="4919663"/>
            <a:ext cx="809625" cy="1587"/>
          </a:xfrm>
          <a:prstGeom prst="line">
            <a:avLst/>
          </a:prstGeom>
          <a:noFill/>
          <a:ln w="88900">
            <a:solidFill>
              <a:schemeClr val="bg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79" name="TextBox 63"/>
          <p:cNvSpPr txBox="1">
            <a:spLocks noChangeArrowheads="1"/>
          </p:cNvSpPr>
          <p:nvPr/>
        </p:nvSpPr>
        <p:spPr bwMode="auto">
          <a:xfrm>
            <a:off x="1749425" y="5707063"/>
            <a:ext cx="2770188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>
                <a:solidFill>
                  <a:schemeClr val="bg1"/>
                </a:solidFill>
                <a:cs typeface="Arial" panose="020B0604020202020204" pitchFamily="34" charset="0"/>
              </a:rPr>
              <a:t>Therefore average stresses are typically used in design.</a:t>
            </a:r>
            <a:endParaRPr lang="en-US" altLang="en-US" sz="1600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45080" name="Freeform 30"/>
          <p:cNvSpPr>
            <a:spLocks/>
          </p:cNvSpPr>
          <p:nvPr/>
        </p:nvSpPr>
        <p:spPr bwMode="auto">
          <a:xfrm>
            <a:off x="1990725" y="4233863"/>
            <a:ext cx="2381250" cy="195262"/>
          </a:xfrm>
          <a:custGeom>
            <a:avLst/>
            <a:gdLst>
              <a:gd name="T0" fmla="*/ 0 w 1500"/>
              <a:gd name="T1" fmla="*/ 0 h 123"/>
              <a:gd name="T2" fmla="*/ 2147483646 w 1500"/>
              <a:gd name="T3" fmla="*/ 0 h 123"/>
              <a:gd name="T4" fmla="*/ 2147483646 w 1500"/>
              <a:gd name="T5" fmla="*/ 2147483646 h 123"/>
              <a:gd name="T6" fmla="*/ 0 60000 65536"/>
              <a:gd name="T7" fmla="*/ 0 60000 65536"/>
              <a:gd name="T8" fmla="*/ 0 60000 65536"/>
              <a:gd name="T9" fmla="*/ 0 w 1500"/>
              <a:gd name="T10" fmla="*/ 0 h 123"/>
              <a:gd name="T11" fmla="*/ 1500 w 1500"/>
              <a:gd name="T12" fmla="*/ 123 h 12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00" h="123">
                <a:moveTo>
                  <a:pt x="0" y="0"/>
                </a:moveTo>
                <a:lnTo>
                  <a:pt x="1500" y="0"/>
                </a:lnTo>
                <a:lnTo>
                  <a:pt x="1500" y="123"/>
                </a:ln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81" name="Line 31"/>
          <p:cNvSpPr>
            <a:spLocks noChangeShapeType="1"/>
          </p:cNvSpPr>
          <p:nvPr/>
        </p:nvSpPr>
        <p:spPr bwMode="auto">
          <a:xfrm>
            <a:off x="4367213" y="4429125"/>
            <a:ext cx="0" cy="995363"/>
          </a:xfrm>
          <a:prstGeom prst="line">
            <a:avLst/>
          </a:prstGeom>
          <a:noFill/>
          <a:ln w="28575">
            <a:solidFill>
              <a:schemeClr val="bg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82" name="Freeform 32"/>
          <p:cNvSpPr>
            <a:spLocks/>
          </p:cNvSpPr>
          <p:nvPr/>
        </p:nvSpPr>
        <p:spPr bwMode="auto">
          <a:xfrm>
            <a:off x="1593850" y="5429250"/>
            <a:ext cx="2768600" cy="238125"/>
          </a:xfrm>
          <a:custGeom>
            <a:avLst/>
            <a:gdLst>
              <a:gd name="T0" fmla="*/ 2147483646 w 1740"/>
              <a:gd name="T1" fmla="*/ 0 h 150"/>
              <a:gd name="T2" fmla="*/ 2147483646 w 1740"/>
              <a:gd name="T3" fmla="*/ 2147483646 h 150"/>
              <a:gd name="T4" fmla="*/ 0 w 1740"/>
              <a:gd name="T5" fmla="*/ 2147483646 h 150"/>
              <a:gd name="T6" fmla="*/ 0 60000 65536"/>
              <a:gd name="T7" fmla="*/ 0 60000 65536"/>
              <a:gd name="T8" fmla="*/ 0 60000 65536"/>
              <a:gd name="T9" fmla="*/ 0 w 1740"/>
              <a:gd name="T10" fmla="*/ 0 h 150"/>
              <a:gd name="T11" fmla="*/ 1740 w 1740"/>
              <a:gd name="T12" fmla="*/ 150 h 15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40" h="150">
                <a:moveTo>
                  <a:pt x="1740" y="0"/>
                </a:moveTo>
                <a:lnTo>
                  <a:pt x="1740" y="150"/>
                </a:lnTo>
                <a:lnTo>
                  <a:pt x="0" y="150"/>
                </a:ln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1014413" y="239713"/>
            <a:ext cx="5456237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Rupture on Effective Net Area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/>
          <p:cNvSpPr txBox="1"/>
          <p:nvPr/>
        </p:nvSpPr>
        <p:spPr>
          <a:xfrm>
            <a:off x="1050925" y="1754188"/>
            <a:ext cx="7121525" cy="777875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/>
          <a:lstStyle/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Similarly, bolts and surrounding material will yield prior to rupture due to the inherent ductility of steel.</a:t>
            </a:r>
            <a:endParaRPr lang="en-US" baseline="-25000" dirty="0">
              <a:solidFill>
                <a:schemeClr val="bg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076325" y="2614613"/>
            <a:ext cx="7104063" cy="641350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/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Therefore assume each bolt transfers equal force .</a:t>
            </a:r>
            <a:endParaRPr lang="en-US" baseline="-25000">
              <a:solidFill>
                <a:schemeClr val="bg1"/>
              </a:solidFill>
            </a:endParaRPr>
          </a:p>
        </p:txBody>
      </p:sp>
      <p:sp>
        <p:nvSpPr>
          <p:cNvPr id="47108" name="Slide Number Placeholder 27"/>
          <p:cNvSpPr txBox="1">
            <a:spLocks noGrp="1"/>
          </p:cNvSpPr>
          <p:nvPr/>
        </p:nvSpPr>
        <p:spPr bwMode="auto">
          <a:xfrm>
            <a:off x="7924800" y="6416675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2299050B-76DA-4782-8478-3F982B94308D}" type="slidenum">
              <a:rPr lang="en-US" altLang="en-US" sz="1200">
                <a:solidFill>
                  <a:srgbClr val="BCBCBC"/>
                </a:solidFill>
              </a:rPr>
              <a:pPr algn="r"/>
              <a:t>21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30" name="Footer Placeholder 29"/>
          <p:cNvSpPr txBox="1">
            <a:spLocks noGrp="1"/>
          </p:cNvSpPr>
          <p:nvPr/>
        </p:nvSpPr>
        <p:spPr>
          <a:xfrm>
            <a:off x="3124200" y="6416675"/>
            <a:ext cx="2895600" cy="365125"/>
          </a:xfrm>
          <a:prstGeom prst="rect">
            <a:avLst/>
          </a:prstGeom>
          <a:noFill/>
        </p:spPr>
        <p:txBody>
          <a:bodyPr anchor="b"/>
          <a:lstStyle/>
          <a:p>
            <a:pPr algn="ctr">
              <a:defRPr/>
            </a:pPr>
            <a:r>
              <a:rPr lang="en-US" sz="1200">
                <a:solidFill>
                  <a:schemeClr val="tx1">
                    <a:shade val="50000"/>
                  </a:schemeClr>
                </a:solidFill>
              </a:rPr>
              <a:t>Tension Theory</a:t>
            </a:r>
            <a:endParaRPr lang="en-US" sz="1200" dirty="0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47110" name="TextBox 50"/>
          <p:cNvSpPr txBox="1">
            <a:spLocks noChangeArrowheads="1"/>
          </p:cNvSpPr>
          <p:nvPr/>
        </p:nvSpPr>
        <p:spPr bwMode="auto">
          <a:xfrm>
            <a:off x="1089025" y="3349625"/>
            <a:ext cx="7478713" cy="2995613"/>
          </a:xfrm>
          <a:prstGeom prst="rect">
            <a:avLst/>
          </a:prstGeom>
          <a:solidFill>
            <a:schemeClr val="tx1"/>
          </a:solidFill>
          <a:ln w="38100">
            <a:solidFill>
              <a:schemeClr val="bg1"/>
            </a:solidFill>
            <a:bevel/>
            <a:headEnd/>
            <a:tailEnd/>
          </a:ln>
        </p:spPr>
        <p:txBody>
          <a:bodyPr anchor="ctr" anchorCtr="1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52" name="Flowchart: Document 51"/>
          <p:cNvSpPr>
            <a:spLocks noChangeArrowheads="1"/>
          </p:cNvSpPr>
          <p:nvPr/>
        </p:nvSpPr>
        <p:spPr bwMode="auto">
          <a:xfrm rot="-5400000">
            <a:off x="3216276" y="3559175"/>
            <a:ext cx="989012" cy="2732087"/>
          </a:xfrm>
          <a:prstGeom prst="flowChartDocument">
            <a:avLst/>
          </a:prstGeom>
          <a:solidFill>
            <a:schemeClr val="bg2"/>
          </a:solidFill>
          <a:ln w="38100" algn="ctr">
            <a:solidFill>
              <a:schemeClr val="bg1"/>
            </a:solidFill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54" name="Oval 53"/>
          <p:cNvSpPr/>
          <p:nvPr/>
        </p:nvSpPr>
        <p:spPr>
          <a:xfrm>
            <a:off x="2530475" y="4576763"/>
            <a:ext cx="255588" cy="244475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3181350" y="4581525"/>
            <a:ext cx="255588" cy="242888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3852863" y="4581525"/>
            <a:ext cx="255587" cy="242888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57" name="Straight Arrow Connector 56"/>
          <p:cNvCxnSpPr>
            <a:stCxn id="54" idx="2"/>
            <a:endCxn id="54" idx="6"/>
          </p:cNvCxnSpPr>
          <p:nvPr/>
        </p:nvCxnSpPr>
        <p:spPr>
          <a:xfrm rot="10800000" flipH="1">
            <a:off x="2530475" y="4697413"/>
            <a:ext cx="255588" cy="1587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rot="10800000" flipH="1">
            <a:off x="3194050" y="4702175"/>
            <a:ext cx="255588" cy="1588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 rot="10800000" flipH="1">
            <a:off x="3867150" y="4702175"/>
            <a:ext cx="255588" cy="1588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Oval 59"/>
          <p:cNvSpPr/>
          <p:nvPr/>
        </p:nvSpPr>
        <p:spPr>
          <a:xfrm>
            <a:off x="2544763" y="5024438"/>
            <a:ext cx="255587" cy="244475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3194050" y="5027613"/>
            <a:ext cx="255588" cy="246062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3867150" y="5027613"/>
            <a:ext cx="255588" cy="246062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63" name="Straight Arrow Connector 62"/>
          <p:cNvCxnSpPr>
            <a:stCxn id="60" idx="2"/>
            <a:endCxn id="60" idx="6"/>
          </p:cNvCxnSpPr>
          <p:nvPr/>
        </p:nvCxnSpPr>
        <p:spPr>
          <a:xfrm rot="10800000" flipH="1">
            <a:off x="2544763" y="5146675"/>
            <a:ext cx="255587" cy="1588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rot="10800000" flipH="1">
            <a:off x="3208338" y="5151438"/>
            <a:ext cx="255587" cy="1587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rot="10800000" flipH="1">
            <a:off x="3879850" y="5151438"/>
            <a:ext cx="255588" cy="1587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124" name="TextBox 65"/>
          <p:cNvSpPr txBox="1">
            <a:spLocks noChangeArrowheads="1"/>
          </p:cNvSpPr>
          <p:nvPr/>
        </p:nvSpPr>
        <p:spPr bwMode="auto">
          <a:xfrm>
            <a:off x="4908550" y="4437063"/>
            <a:ext cx="5953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</a:p>
        </p:txBody>
      </p:sp>
      <p:sp>
        <p:nvSpPr>
          <p:cNvPr id="71" name="Freeform 70"/>
          <p:cNvSpPr/>
          <p:nvPr/>
        </p:nvSpPr>
        <p:spPr>
          <a:xfrm flipH="1">
            <a:off x="1439863" y="4227513"/>
            <a:ext cx="555625" cy="1443037"/>
          </a:xfrm>
          <a:custGeom>
            <a:avLst/>
            <a:gdLst>
              <a:gd name="connsiteX0" fmla="*/ 0 w 534609"/>
              <a:gd name="connsiteY0" fmla="*/ 0 h 1001485"/>
              <a:gd name="connsiteX1" fmla="*/ 101600 w 534609"/>
              <a:gd name="connsiteY1" fmla="*/ 275771 h 1001485"/>
              <a:gd name="connsiteX2" fmla="*/ 319314 w 534609"/>
              <a:gd name="connsiteY2" fmla="*/ 478971 h 1001485"/>
              <a:gd name="connsiteX3" fmla="*/ 508000 w 534609"/>
              <a:gd name="connsiteY3" fmla="*/ 667657 h 1001485"/>
              <a:gd name="connsiteX4" fmla="*/ 478971 w 534609"/>
              <a:gd name="connsiteY4" fmla="*/ 885371 h 1001485"/>
              <a:gd name="connsiteX5" fmla="*/ 377371 w 534609"/>
              <a:gd name="connsiteY5" fmla="*/ 1001485 h 1001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4609" h="1001485">
                <a:moveTo>
                  <a:pt x="0" y="0"/>
                </a:moveTo>
                <a:cubicBezTo>
                  <a:pt x="24190" y="97971"/>
                  <a:pt x="48381" y="195942"/>
                  <a:pt x="101600" y="275771"/>
                </a:cubicBezTo>
                <a:cubicBezTo>
                  <a:pt x="154819" y="355600"/>
                  <a:pt x="251581" y="413657"/>
                  <a:pt x="319314" y="478971"/>
                </a:cubicBezTo>
                <a:cubicBezTo>
                  <a:pt x="387047" y="544285"/>
                  <a:pt x="481391" y="599924"/>
                  <a:pt x="508000" y="667657"/>
                </a:cubicBezTo>
                <a:cubicBezTo>
                  <a:pt x="534609" y="735390"/>
                  <a:pt x="500743" y="829733"/>
                  <a:pt x="478971" y="885371"/>
                </a:cubicBezTo>
                <a:cubicBezTo>
                  <a:pt x="457200" y="941009"/>
                  <a:pt x="417285" y="971247"/>
                  <a:pt x="377371" y="1001485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7126" name="Line 52"/>
          <p:cNvSpPr>
            <a:spLocks noChangeShapeType="1"/>
          </p:cNvSpPr>
          <p:nvPr/>
        </p:nvSpPr>
        <p:spPr bwMode="auto">
          <a:xfrm>
            <a:off x="4981575" y="4919663"/>
            <a:ext cx="809625" cy="1587"/>
          </a:xfrm>
          <a:prstGeom prst="line">
            <a:avLst/>
          </a:prstGeom>
          <a:noFill/>
          <a:ln w="88900">
            <a:solidFill>
              <a:schemeClr val="bg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27" name="Freeform 53"/>
          <p:cNvSpPr>
            <a:spLocks/>
          </p:cNvSpPr>
          <p:nvPr/>
        </p:nvSpPr>
        <p:spPr bwMode="auto">
          <a:xfrm>
            <a:off x="1990725" y="4233863"/>
            <a:ext cx="2381250" cy="195262"/>
          </a:xfrm>
          <a:custGeom>
            <a:avLst/>
            <a:gdLst>
              <a:gd name="T0" fmla="*/ 0 w 1500"/>
              <a:gd name="T1" fmla="*/ 0 h 123"/>
              <a:gd name="T2" fmla="*/ 2147483646 w 1500"/>
              <a:gd name="T3" fmla="*/ 0 h 123"/>
              <a:gd name="T4" fmla="*/ 2147483646 w 1500"/>
              <a:gd name="T5" fmla="*/ 2147483646 h 123"/>
              <a:gd name="T6" fmla="*/ 0 60000 65536"/>
              <a:gd name="T7" fmla="*/ 0 60000 65536"/>
              <a:gd name="T8" fmla="*/ 0 60000 65536"/>
              <a:gd name="T9" fmla="*/ 0 w 1500"/>
              <a:gd name="T10" fmla="*/ 0 h 123"/>
              <a:gd name="T11" fmla="*/ 1500 w 1500"/>
              <a:gd name="T12" fmla="*/ 123 h 12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00" h="123">
                <a:moveTo>
                  <a:pt x="0" y="0"/>
                </a:moveTo>
                <a:lnTo>
                  <a:pt x="1500" y="0"/>
                </a:lnTo>
                <a:lnTo>
                  <a:pt x="1500" y="123"/>
                </a:ln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28" name="Line 54"/>
          <p:cNvSpPr>
            <a:spLocks noChangeShapeType="1"/>
          </p:cNvSpPr>
          <p:nvPr/>
        </p:nvSpPr>
        <p:spPr bwMode="auto">
          <a:xfrm>
            <a:off x="4367213" y="4429125"/>
            <a:ext cx="0" cy="995363"/>
          </a:xfrm>
          <a:prstGeom prst="line">
            <a:avLst/>
          </a:prstGeom>
          <a:noFill/>
          <a:ln w="28575">
            <a:solidFill>
              <a:schemeClr val="bg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29" name="Freeform 55"/>
          <p:cNvSpPr>
            <a:spLocks/>
          </p:cNvSpPr>
          <p:nvPr/>
        </p:nvSpPr>
        <p:spPr bwMode="auto">
          <a:xfrm>
            <a:off x="1593850" y="5429250"/>
            <a:ext cx="2768600" cy="238125"/>
          </a:xfrm>
          <a:custGeom>
            <a:avLst/>
            <a:gdLst>
              <a:gd name="T0" fmla="*/ 2147483646 w 1740"/>
              <a:gd name="T1" fmla="*/ 0 h 150"/>
              <a:gd name="T2" fmla="*/ 2147483646 w 1740"/>
              <a:gd name="T3" fmla="*/ 2147483646 h 150"/>
              <a:gd name="T4" fmla="*/ 0 w 1740"/>
              <a:gd name="T5" fmla="*/ 2147483646 h 150"/>
              <a:gd name="T6" fmla="*/ 0 60000 65536"/>
              <a:gd name="T7" fmla="*/ 0 60000 65536"/>
              <a:gd name="T8" fmla="*/ 0 60000 65536"/>
              <a:gd name="T9" fmla="*/ 0 w 1740"/>
              <a:gd name="T10" fmla="*/ 0 h 150"/>
              <a:gd name="T11" fmla="*/ 1740 w 1740"/>
              <a:gd name="T12" fmla="*/ 150 h 15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40" h="150">
                <a:moveTo>
                  <a:pt x="1740" y="0"/>
                </a:moveTo>
                <a:lnTo>
                  <a:pt x="1740" y="150"/>
                </a:lnTo>
                <a:lnTo>
                  <a:pt x="0" y="150"/>
                </a:ln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1014413" y="239713"/>
            <a:ext cx="5456237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Rupture on Effective Net Area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/>
          <p:cNvSpPr txBox="1"/>
          <p:nvPr/>
        </p:nvSpPr>
        <p:spPr>
          <a:xfrm>
            <a:off x="1009650" y="1930400"/>
            <a:ext cx="7620000" cy="1381125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Shear Lag affects members where:</a:t>
            </a: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Only a portion of the cross section is connected,</a:t>
            </a: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Connection does not have sufficient length.</a:t>
            </a:r>
          </a:p>
        </p:txBody>
      </p:sp>
      <p:sp>
        <p:nvSpPr>
          <p:cNvPr id="49155" name="Slide Number Placeholder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A685F66-AB5E-49C6-B020-A20FABD537FC}" type="slidenum">
              <a:rPr lang="en-US" altLang="en-US" sz="1200">
                <a:solidFill>
                  <a:srgbClr val="BCBCBC"/>
                </a:solidFill>
              </a:rPr>
              <a:pPr/>
              <a:t>22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Tension Theory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14413" y="239713"/>
            <a:ext cx="5456237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Rupture on Effective Net Area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Box 22"/>
          <p:cNvSpPr txBox="1">
            <a:spLocks noChangeArrowheads="1"/>
          </p:cNvSpPr>
          <p:nvPr/>
        </p:nvSpPr>
        <p:spPr bwMode="auto">
          <a:xfrm>
            <a:off x="1065213" y="3568700"/>
            <a:ext cx="7518400" cy="2498725"/>
          </a:xfrm>
          <a:prstGeom prst="rect">
            <a:avLst/>
          </a:prstGeom>
          <a:solidFill>
            <a:schemeClr val="tx1"/>
          </a:solidFill>
          <a:ln w="38100">
            <a:solidFill>
              <a:schemeClr val="bg1"/>
            </a:solidFill>
            <a:bevel/>
            <a:headEnd/>
            <a:tailEnd/>
          </a:ln>
        </p:spPr>
        <p:txBody>
          <a:bodyPr anchor="ctr" anchorCtr="1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51203" name="TextBox 38"/>
          <p:cNvSpPr txBox="1">
            <a:spLocks noChangeArrowheads="1"/>
          </p:cNvSpPr>
          <p:nvPr/>
        </p:nvSpPr>
        <p:spPr bwMode="auto">
          <a:xfrm>
            <a:off x="5856288" y="5514975"/>
            <a:ext cx="2117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Cross Section</a:t>
            </a:r>
            <a:endParaRPr lang="en-US" altLang="en-US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51204" name="TextBox 39"/>
          <p:cNvSpPr txBox="1">
            <a:spLocks noChangeArrowheads="1"/>
          </p:cNvSpPr>
          <p:nvPr/>
        </p:nvSpPr>
        <p:spPr bwMode="auto">
          <a:xfrm>
            <a:off x="6688138" y="4373563"/>
            <a:ext cx="172402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Net area reduced by hole area</a:t>
            </a:r>
            <a:endParaRPr lang="en-US" altLang="en-US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51205" name="TextBox 45"/>
          <p:cNvSpPr txBox="1">
            <a:spLocks noChangeArrowheads="1"/>
          </p:cNvSpPr>
          <p:nvPr/>
        </p:nvSpPr>
        <p:spPr bwMode="auto">
          <a:xfrm>
            <a:off x="3729038" y="5641975"/>
            <a:ext cx="4714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1</a:t>
            </a:r>
            <a:endParaRPr lang="en-US" altLang="en-US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51206" name="TextBox 47"/>
          <p:cNvSpPr txBox="1">
            <a:spLocks noChangeArrowheads="1"/>
          </p:cNvSpPr>
          <p:nvPr/>
        </p:nvSpPr>
        <p:spPr bwMode="auto">
          <a:xfrm>
            <a:off x="3065463" y="5651500"/>
            <a:ext cx="4714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2</a:t>
            </a:r>
            <a:endParaRPr lang="en-US" altLang="en-US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51207" name="TextBox 48"/>
          <p:cNvSpPr txBox="1">
            <a:spLocks noChangeArrowheads="1"/>
          </p:cNvSpPr>
          <p:nvPr/>
        </p:nvSpPr>
        <p:spPr bwMode="auto">
          <a:xfrm>
            <a:off x="2425700" y="5640388"/>
            <a:ext cx="471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3</a:t>
            </a:r>
            <a:endParaRPr lang="en-US" altLang="en-US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51208" name="TextBox 54"/>
          <p:cNvSpPr txBox="1">
            <a:spLocks noChangeArrowheads="1"/>
          </p:cNvSpPr>
          <p:nvPr/>
        </p:nvSpPr>
        <p:spPr bwMode="auto">
          <a:xfrm>
            <a:off x="1030288" y="5651500"/>
            <a:ext cx="2117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Bolt line</a:t>
            </a:r>
            <a:endParaRPr lang="en-US" altLang="en-US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51209" name="Slide Number Placeholder 150"/>
          <p:cNvSpPr txBox="1">
            <a:spLocks noGrp="1"/>
          </p:cNvSpPr>
          <p:nvPr/>
        </p:nvSpPr>
        <p:spPr bwMode="auto">
          <a:xfrm>
            <a:off x="7924800" y="6416675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F3A83F0E-941C-4C91-B594-1E9A25EF2E5C}" type="slidenum">
              <a:rPr lang="en-US" altLang="en-US" sz="1200">
                <a:solidFill>
                  <a:srgbClr val="BCBCBC"/>
                </a:solidFill>
              </a:rPr>
              <a:pPr algn="r"/>
              <a:t>23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152" name="Footer Placeholder 151"/>
          <p:cNvSpPr txBox="1">
            <a:spLocks noGrp="1"/>
          </p:cNvSpPr>
          <p:nvPr/>
        </p:nvSpPr>
        <p:spPr>
          <a:xfrm>
            <a:off x="3124200" y="6416675"/>
            <a:ext cx="2895600" cy="365125"/>
          </a:xfrm>
          <a:prstGeom prst="rect">
            <a:avLst/>
          </a:prstGeom>
          <a:noFill/>
        </p:spPr>
        <p:txBody>
          <a:bodyPr anchor="b"/>
          <a:lstStyle/>
          <a:p>
            <a:pPr algn="ctr">
              <a:defRPr/>
            </a:pPr>
            <a:r>
              <a:rPr lang="en-US" sz="1200">
                <a:solidFill>
                  <a:schemeClr val="tx1">
                    <a:shade val="50000"/>
                  </a:schemeClr>
                </a:solidFill>
              </a:rPr>
              <a:t>Tension Theory</a:t>
            </a:r>
            <a:endParaRPr lang="en-US" sz="1200" dirty="0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6473825" y="4492625"/>
            <a:ext cx="174625" cy="990600"/>
          </a:xfrm>
          <a:prstGeom prst="rect">
            <a:avLst/>
          </a:prstGeom>
          <a:solidFill>
            <a:schemeClr val="bg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6488113" y="4656138"/>
            <a:ext cx="147637" cy="236537"/>
          </a:xfrm>
          <a:prstGeom prst="rect">
            <a:avLst/>
          </a:prstGeom>
          <a:solidFill>
            <a:schemeClr val="tx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6483350" y="5099050"/>
            <a:ext cx="157163" cy="231775"/>
          </a:xfrm>
          <a:prstGeom prst="rect">
            <a:avLst/>
          </a:prstGeom>
          <a:solidFill>
            <a:schemeClr val="tx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lowchart: Document 6"/>
          <p:cNvSpPr>
            <a:spLocks noChangeArrowheads="1"/>
          </p:cNvSpPr>
          <p:nvPr/>
        </p:nvSpPr>
        <p:spPr bwMode="auto">
          <a:xfrm rot="-5400000">
            <a:off x="3136900" y="3619500"/>
            <a:ext cx="979488" cy="2732088"/>
          </a:xfrm>
          <a:prstGeom prst="flowChartDocument">
            <a:avLst/>
          </a:prstGeom>
          <a:solidFill>
            <a:schemeClr val="bg2"/>
          </a:solidFill>
          <a:ln w="38100" algn="ctr">
            <a:solidFill>
              <a:schemeClr val="bg1"/>
            </a:solidFill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9" name="Oval 8"/>
          <p:cNvSpPr/>
          <p:nvPr/>
        </p:nvSpPr>
        <p:spPr>
          <a:xfrm>
            <a:off x="2446338" y="4654550"/>
            <a:ext cx="255587" cy="242888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097213" y="4659313"/>
            <a:ext cx="255587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768725" y="4659313"/>
            <a:ext cx="255588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2" name="Straight Arrow Connector 11"/>
          <p:cNvCxnSpPr>
            <a:stCxn id="9" idx="2"/>
            <a:endCxn id="9" idx="6"/>
          </p:cNvCxnSpPr>
          <p:nvPr/>
        </p:nvCxnSpPr>
        <p:spPr>
          <a:xfrm rot="10800000" flipH="1">
            <a:off x="2446338" y="4775200"/>
            <a:ext cx="255587" cy="1588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0800000" flipH="1">
            <a:off x="3109913" y="4779963"/>
            <a:ext cx="255587" cy="1587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10800000" flipH="1">
            <a:off x="3783013" y="4779963"/>
            <a:ext cx="255587" cy="1587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2460625" y="5099050"/>
            <a:ext cx="255588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3109913" y="5102225"/>
            <a:ext cx="255587" cy="242888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3783013" y="5102225"/>
            <a:ext cx="255587" cy="242888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8" name="Straight Arrow Connector 17"/>
          <p:cNvCxnSpPr>
            <a:stCxn id="15" idx="2"/>
            <a:endCxn id="15" idx="6"/>
          </p:cNvCxnSpPr>
          <p:nvPr/>
        </p:nvCxnSpPr>
        <p:spPr>
          <a:xfrm rot="10800000" flipH="1">
            <a:off x="2460625" y="5219700"/>
            <a:ext cx="255588" cy="1588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10800000" flipH="1">
            <a:off x="3124200" y="5224463"/>
            <a:ext cx="255588" cy="1587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10800000" flipH="1">
            <a:off x="3795713" y="5224463"/>
            <a:ext cx="255587" cy="1587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27" name="TextBox 23"/>
          <p:cNvSpPr txBox="1">
            <a:spLocks noChangeArrowheads="1"/>
          </p:cNvSpPr>
          <p:nvPr/>
        </p:nvSpPr>
        <p:spPr bwMode="auto">
          <a:xfrm>
            <a:off x="4824413" y="4516438"/>
            <a:ext cx="5953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</a:p>
        </p:txBody>
      </p:sp>
      <p:sp>
        <p:nvSpPr>
          <p:cNvPr id="33" name="Freeform 32"/>
          <p:cNvSpPr/>
          <p:nvPr/>
        </p:nvSpPr>
        <p:spPr>
          <a:xfrm flipH="1">
            <a:off x="1355725" y="4316413"/>
            <a:ext cx="565150" cy="1422400"/>
          </a:xfrm>
          <a:custGeom>
            <a:avLst/>
            <a:gdLst>
              <a:gd name="connsiteX0" fmla="*/ 0 w 534609"/>
              <a:gd name="connsiteY0" fmla="*/ 0 h 1001485"/>
              <a:gd name="connsiteX1" fmla="*/ 101600 w 534609"/>
              <a:gd name="connsiteY1" fmla="*/ 275771 h 1001485"/>
              <a:gd name="connsiteX2" fmla="*/ 319314 w 534609"/>
              <a:gd name="connsiteY2" fmla="*/ 478971 h 1001485"/>
              <a:gd name="connsiteX3" fmla="*/ 508000 w 534609"/>
              <a:gd name="connsiteY3" fmla="*/ 667657 h 1001485"/>
              <a:gd name="connsiteX4" fmla="*/ 478971 w 534609"/>
              <a:gd name="connsiteY4" fmla="*/ 885371 h 1001485"/>
              <a:gd name="connsiteX5" fmla="*/ 377371 w 534609"/>
              <a:gd name="connsiteY5" fmla="*/ 1001485 h 1001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4609" h="1001485">
                <a:moveTo>
                  <a:pt x="0" y="0"/>
                </a:moveTo>
                <a:cubicBezTo>
                  <a:pt x="24190" y="97971"/>
                  <a:pt x="48381" y="195942"/>
                  <a:pt x="101600" y="275771"/>
                </a:cubicBezTo>
                <a:cubicBezTo>
                  <a:pt x="154819" y="355600"/>
                  <a:pt x="251581" y="413657"/>
                  <a:pt x="319314" y="478971"/>
                </a:cubicBezTo>
                <a:cubicBezTo>
                  <a:pt x="387047" y="544285"/>
                  <a:pt x="481391" y="599924"/>
                  <a:pt x="508000" y="667657"/>
                </a:cubicBezTo>
                <a:cubicBezTo>
                  <a:pt x="534609" y="735390"/>
                  <a:pt x="500743" y="829733"/>
                  <a:pt x="478971" y="885371"/>
                </a:cubicBezTo>
                <a:cubicBezTo>
                  <a:pt x="457200" y="941009"/>
                  <a:pt x="417285" y="971247"/>
                  <a:pt x="377371" y="1001485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50" name="Straight Connector 49"/>
          <p:cNvCxnSpPr/>
          <p:nvPr/>
        </p:nvCxnSpPr>
        <p:spPr>
          <a:xfrm rot="5400000" flipH="1" flipV="1">
            <a:off x="3302794" y="5012532"/>
            <a:ext cx="1203325" cy="1587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5400000" flipH="1" flipV="1">
            <a:off x="1979612" y="5014913"/>
            <a:ext cx="1204913" cy="1588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5400000" flipH="1" flipV="1">
            <a:off x="2640013" y="5016500"/>
            <a:ext cx="1204912" cy="1588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32" name="Line 152"/>
          <p:cNvSpPr>
            <a:spLocks noChangeShapeType="1"/>
          </p:cNvSpPr>
          <p:nvPr/>
        </p:nvSpPr>
        <p:spPr bwMode="auto">
          <a:xfrm>
            <a:off x="4902200" y="4986338"/>
            <a:ext cx="809625" cy="0"/>
          </a:xfrm>
          <a:prstGeom prst="line">
            <a:avLst/>
          </a:prstGeom>
          <a:noFill/>
          <a:ln w="88900">
            <a:solidFill>
              <a:schemeClr val="bg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1017588" y="1257300"/>
            <a:ext cx="6502400" cy="754063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The plate will fail in the line with the highest force (for similar number of bolts in each line).</a:t>
            </a:r>
            <a:endParaRPr lang="en-US" baseline="-25000">
              <a:solidFill>
                <a:schemeClr val="bg1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039813" y="2108200"/>
            <a:ext cx="6588125" cy="558800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Each bolt line shown transfers 1/3 of the total force.</a:t>
            </a:r>
            <a:endParaRPr lang="en-US" baseline="-25000">
              <a:solidFill>
                <a:schemeClr val="bg1"/>
              </a:solidFill>
            </a:endParaRPr>
          </a:p>
        </p:txBody>
      </p:sp>
      <p:sp>
        <p:nvSpPr>
          <p:cNvPr id="51235" name="Freeform 161"/>
          <p:cNvSpPr>
            <a:spLocks/>
          </p:cNvSpPr>
          <p:nvPr/>
        </p:nvSpPr>
        <p:spPr bwMode="auto">
          <a:xfrm>
            <a:off x="1914525" y="4324350"/>
            <a:ext cx="2381250" cy="195263"/>
          </a:xfrm>
          <a:custGeom>
            <a:avLst/>
            <a:gdLst>
              <a:gd name="T0" fmla="*/ 0 w 1500"/>
              <a:gd name="T1" fmla="*/ 0 h 123"/>
              <a:gd name="T2" fmla="*/ 2147483646 w 1500"/>
              <a:gd name="T3" fmla="*/ 0 h 123"/>
              <a:gd name="T4" fmla="*/ 2147483646 w 1500"/>
              <a:gd name="T5" fmla="*/ 2147483646 h 123"/>
              <a:gd name="T6" fmla="*/ 0 60000 65536"/>
              <a:gd name="T7" fmla="*/ 0 60000 65536"/>
              <a:gd name="T8" fmla="*/ 0 60000 65536"/>
              <a:gd name="T9" fmla="*/ 0 w 1500"/>
              <a:gd name="T10" fmla="*/ 0 h 123"/>
              <a:gd name="T11" fmla="*/ 1500 w 1500"/>
              <a:gd name="T12" fmla="*/ 123 h 12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00" h="123">
                <a:moveTo>
                  <a:pt x="0" y="0"/>
                </a:moveTo>
                <a:lnTo>
                  <a:pt x="1500" y="0"/>
                </a:lnTo>
                <a:lnTo>
                  <a:pt x="1500" y="123"/>
                </a:ln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36" name="Line 162"/>
          <p:cNvSpPr>
            <a:spLocks noChangeShapeType="1"/>
          </p:cNvSpPr>
          <p:nvPr/>
        </p:nvSpPr>
        <p:spPr bwMode="auto">
          <a:xfrm>
            <a:off x="4291013" y="4514850"/>
            <a:ext cx="0" cy="995363"/>
          </a:xfrm>
          <a:prstGeom prst="line">
            <a:avLst/>
          </a:prstGeom>
          <a:noFill/>
          <a:ln w="28575">
            <a:solidFill>
              <a:schemeClr val="bg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37" name="Freeform 165"/>
          <p:cNvSpPr>
            <a:spLocks/>
          </p:cNvSpPr>
          <p:nvPr/>
        </p:nvSpPr>
        <p:spPr bwMode="auto">
          <a:xfrm>
            <a:off x="1516063" y="5486400"/>
            <a:ext cx="2770187" cy="247650"/>
          </a:xfrm>
          <a:custGeom>
            <a:avLst/>
            <a:gdLst>
              <a:gd name="T0" fmla="*/ 2147483646 w 1743"/>
              <a:gd name="T1" fmla="*/ 0 h 156"/>
              <a:gd name="T2" fmla="*/ 2147483646 w 1743"/>
              <a:gd name="T3" fmla="*/ 2147483646 h 156"/>
              <a:gd name="T4" fmla="*/ 0 w 1743"/>
              <a:gd name="T5" fmla="*/ 2147483646 h 156"/>
              <a:gd name="T6" fmla="*/ 0 60000 65536"/>
              <a:gd name="T7" fmla="*/ 0 60000 65536"/>
              <a:gd name="T8" fmla="*/ 0 60000 65536"/>
              <a:gd name="T9" fmla="*/ 0 w 1743"/>
              <a:gd name="T10" fmla="*/ 0 h 156"/>
              <a:gd name="T11" fmla="*/ 1743 w 1743"/>
              <a:gd name="T12" fmla="*/ 156 h 1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43" h="156">
                <a:moveTo>
                  <a:pt x="1743" y="0"/>
                </a:moveTo>
                <a:lnTo>
                  <a:pt x="1743" y="156"/>
                </a:lnTo>
                <a:lnTo>
                  <a:pt x="0" y="156"/>
                </a:ln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1014413" y="239713"/>
            <a:ext cx="5456237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Rupture on Effective Net Area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Box 22"/>
          <p:cNvSpPr txBox="1">
            <a:spLocks noChangeArrowheads="1"/>
          </p:cNvSpPr>
          <p:nvPr/>
        </p:nvSpPr>
        <p:spPr bwMode="auto">
          <a:xfrm>
            <a:off x="1065213" y="3568700"/>
            <a:ext cx="7518400" cy="2498725"/>
          </a:xfrm>
          <a:prstGeom prst="rect">
            <a:avLst/>
          </a:prstGeom>
          <a:solidFill>
            <a:schemeClr val="tx1"/>
          </a:solidFill>
          <a:ln w="38100">
            <a:solidFill>
              <a:schemeClr val="bg1"/>
            </a:solidFill>
            <a:bevel/>
            <a:headEnd/>
            <a:tailEnd/>
          </a:ln>
        </p:spPr>
        <p:txBody>
          <a:bodyPr anchor="ctr" anchorCtr="1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017588" y="1257300"/>
            <a:ext cx="6502400" cy="754063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The plate will fail in the line with the highest force (for similar number of bolts in each line).</a:t>
            </a:r>
            <a:endParaRPr lang="en-US" baseline="-25000">
              <a:solidFill>
                <a:schemeClr val="bg1"/>
              </a:solidFill>
            </a:endParaRPr>
          </a:p>
        </p:txBody>
      </p:sp>
      <p:sp>
        <p:nvSpPr>
          <p:cNvPr id="53252" name="TextBox 38"/>
          <p:cNvSpPr txBox="1">
            <a:spLocks noChangeArrowheads="1"/>
          </p:cNvSpPr>
          <p:nvPr/>
        </p:nvSpPr>
        <p:spPr bwMode="auto">
          <a:xfrm>
            <a:off x="5856288" y="5514975"/>
            <a:ext cx="2117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Cross Section</a:t>
            </a:r>
            <a:endParaRPr lang="en-US" altLang="en-US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53253" name="TextBox 39"/>
          <p:cNvSpPr txBox="1">
            <a:spLocks noChangeArrowheads="1"/>
          </p:cNvSpPr>
          <p:nvPr/>
        </p:nvSpPr>
        <p:spPr bwMode="auto">
          <a:xfrm>
            <a:off x="6688138" y="4373563"/>
            <a:ext cx="172402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Net area reduced by hole area</a:t>
            </a:r>
            <a:endParaRPr lang="en-US" altLang="en-US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039813" y="2108200"/>
            <a:ext cx="6588125" cy="558800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Each bolt line shown transfers 1/3 of the total force.</a:t>
            </a:r>
            <a:endParaRPr lang="en-US" baseline="-25000">
              <a:solidFill>
                <a:schemeClr val="bg1"/>
              </a:solidFill>
            </a:endParaRPr>
          </a:p>
        </p:txBody>
      </p:sp>
      <p:sp>
        <p:nvSpPr>
          <p:cNvPr id="53255" name="TextBox 45"/>
          <p:cNvSpPr txBox="1">
            <a:spLocks noChangeArrowheads="1"/>
          </p:cNvSpPr>
          <p:nvPr/>
        </p:nvSpPr>
        <p:spPr bwMode="auto">
          <a:xfrm>
            <a:off x="3729038" y="5641975"/>
            <a:ext cx="4714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1</a:t>
            </a:r>
            <a:endParaRPr lang="en-US" altLang="en-US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53256" name="TextBox 47"/>
          <p:cNvSpPr txBox="1">
            <a:spLocks noChangeArrowheads="1"/>
          </p:cNvSpPr>
          <p:nvPr/>
        </p:nvSpPr>
        <p:spPr bwMode="auto">
          <a:xfrm>
            <a:off x="3065463" y="5651500"/>
            <a:ext cx="4714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2</a:t>
            </a:r>
            <a:endParaRPr lang="en-US" altLang="en-US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53257" name="TextBox 48"/>
          <p:cNvSpPr txBox="1">
            <a:spLocks noChangeArrowheads="1"/>
          </p:cNvSpPr>
          <p:nvPr/>
        </p:nvSpPr>
        <p:spPr bwMode="auto">
          <a:xfrm>
            <a:off x="2425700" y="5640388"/>
            <a:ext cx="471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3</a:t>
            </a:r>
            <a:endParaRPr lang="en-US" altLang="en-US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53258" name="TextBox 54"/>
          <p:cNvSpPr txBox="1">
            <a:spLocks noChangeArrowheads="1"/>
          </p:cNvSpPr>
          <p:nvPr/>
        </p:nvSpPr>
        <p:spPr bwMode="auto">
          <a:xfrm>
            <a:off x="1030288" y="5651500"/>
            <a:ext cx="2117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Bolt line</a:t>
            </a:r>
            <a:endParaRPr lang="en-US" altLang="en-US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53259" name="Slide Number Placeholder 150"/>
          <p:cNvSpPr txBox="1">
            <a:spLocks noGrp="1"/>
          </p:cNvSpPr>
          <p:nvPr/>
        </p:nvSpPr>
        <p:spPr bwMode="auto">
          <a:xfrm>
            <a:off x="7924800" y="6416675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7BC0E368-9A04-4687-8364-8643DC674E4F}" type="slidenum">
              <a:rPr lang="en-US" altLang="en-US" sz="1200">
                <a:solidFill>
                  <a:srgbClr val="BCBCBC"/>
                </a:solidFill>
              </a:rPr>
              <a:pPr algn="r"/>
              <a:t>24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152" name="Footer Placeholder 151"/>
          <p:cNvSpPr txBox="1">
            <a:spLocks noGrp="1"/>
          </p:cNvSpPr>
          <p:nvPr/>
        </p:nvSpPr>
        <p:spPr>
          <a:xfrm>
            <a:off x="3124200" y="6416675"/>
            <a:ext cx="2895600" cy="365125"/>
          </a:xfrm>
          <a:prstGeom prst="rect">
            <a:avLst/>
          </a:prstGeom>
          <a:noFill/>
        </p:spPr>
        <p:txBody>
          <a:bodyPr anchor="b"/>
          <a:lstStyle/>
          <a:p>
            <a:pPr algn="ctr">
              <a:defRPr/>
            </a:pPr>
            <a:r>
              <a:rPr lang="en-US" sz="1200">
                <a:solidFill>
                  <a:schemeClr val="tx1">
                    <a:shade val="50000"/>
                  </a:schemeClr>
                </a:solidFill>
              </a:rPr>
              <a:t>Tension Theory</a:t>
            </a:r>
            <a:endParaRPr lang="en-US" sz="1200" dirty="0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6473825" y="4492625"/>
            <a:ext cx="174625" cy="990600"/>
          </a:xfrm>
          <a:prstGeom prst="rect">
            <a:avLst/>
          </a:prstGeom>
          <a:solidFill>
            <a:schemeClr val="bg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6488113" y="4656138"/>
            <a:ext cx="147637" cy="236537"/>
          </a:xfrm>
          <a:prstGeom prst="rect">
            <a:avLst/>
          </a:prstGeom>
          <a:solidFill>
            <a:schemeClr val="tx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6483350" y="5099050"/>
            <a:ext cx="157163" cy="231775"/>
          </a:xfrm>
          <a:prstGeom prst="rect">
            <a:avLst/>
          </a:prstGeom>
          <a:solidFill>
            <a:schemeClr val="tx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lowchart: Document 6"/>
          <p:cNvSpPr>
            <a:spLocks noChangeArrowheads="1"/>
          </p:cNvSpPr>
          <p:nvPr/>
        </p:nvSpPr>
        <p:spPr bwMode="auto">
          <a:xfrm rot="-5400000">
            <a:off x="3136900" y="3619500"/>
            <a:ext cx="979488" cy="2732088"/>
          </a:xfrm>
          <a:prstGeom prst="flowChartDocument">
            <a:avLst/>
          </a:prstGeom>
          <a:solidFill>
            <a:schemeClr val="bg2"/>
          </a:solidFill>
          <a:ln w="38100" algn="ctr">
            <a:solidFill>
              <a:schemeClr val="bg1"/>
            </a:solidFill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9" name="Oval 8"/>
          <p:cNvSpPr/>
          <p:nvPr/>
        </p:nvSpPr>
        <p:spPr>
          <a:xfrm>
            <a:off x="2446338" y="4654550"/>
            <a:ext cx="255587" cy="242888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097213" y="4659313"/>
            <a:ext cx="255587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768725" y="4659313"/>
            <a:ext cx="255588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2" name="Straight Arrow Connector 11"/>
          <p:cNvCxnSpPr>
            <a:stCxn id="9" idx="2"/>
            <a:endCxn id="9" idx="6"/>
          </p:cNvCxnSpPr>
          <p:nvPr/>
        </p:nvCxnSpPr>
        <p:spPr>
          <a:xfrm rot="10800000" flipH="1">
            <a:off x="2446338" y="4775200"/>
            <a:ext cx="255587" cy="1588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0800000" flipH="1">
            <a:off x="3109913" y="4779963"/>
            <a:ext cx="255587" cy="1587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10800000" flipH="1">
            <a:off x="3783013" y="4779963"/>
            <a:ext cx="255587" cy="1587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2460625" y="5099050"/>
            <a:ext cx="255588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3109913" y="5102225"/>
            <a:ext cx="255587" cy="242888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3783013" y="5102225"/>
            <a:ext cx="255587" cy="242888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8" name="Straight Arrow Connector 17"/>
          <p:cNvCxnSpPr>
            <a:stCxn id="15" idx="2"/>
            <a:endCxn id="15" idx="6"/>
          </p:cNvCxnSpPr>
          <p:nvPr/>
        </p:nvCxnSpPr>
        <p:spPr>
          <a:xfrm rot="10800000" flipH="1">
            <a:off x="2460625" y="5219700"/>
            <a:ext cx="255588" cy="1588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10800000" flipH="1">
            <a:off x="3124200" y="5224463"/>
            <a:ext cx="255588" cy="1587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10800000" flipH="1">
            <a:off x="3795713" y="5224463"/>
            <a:ext cx="255587" cy="1587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277" name="TextBox 23"/>
          <p:cNvSpPr txBox="1">
            <a:spLocks noChangeArrowheads="1"/>
          </p:cNvSpPr>
          <p:nvPr/>
        </p:nvSpPr>
        <p:spPr bwMode="auto">
          <a:xfrm>
            <a:off x="4824413" y="4516438"/>
            <a:ext cx="5953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</a:p>
        </p:txBody>
      </p:sp>
      <p:sp>
        <p:nvSpPr>
          <p:cNvPr id="33" name="Freeform 32"/>
          <p:cNvSpPr/>
          <p:nvPr/>
        </p:nvSpPr>
        <p:spPr>
          <a:xfrm flipH="1">
            <a:off x="1355725" y="4316413"/>
            <a:ext cx="565150" cy="1422400"/>
          </a:xfrm>
          <a:custGeom>
            <a:avLst/>
            <a:gdLst>
              <a:gd name="connsiteX0" fmla="*/ 0 w 534609"/>
              <a:gd name="connsiteY0" fmla="*/ 0 h 1001485"/>
              <a:gd name="connsiteX1" fmla="*/ 101600 w 534609"/>
              <a:gd name="connsiteY1" fmla="*/ 275771 h 1001485"/>
              <a:gd name="connsiteX2" fmla="*/ 319314 w 534609"/>
              <a:gd name="connsiteY2" fmla="*/ 478971 h 1001485"/>
              <a:gd name="connsiteX3" fmla="*/ 508000 w 534609"/>
              <a:gd name="connsiteY3" fmla="*/ 667657 h 1001485"/>
              <a:gd name="connsiteX4" fmla="*/ 478971 w 534609"/>
              <a:gd name="connsiteY4" fmla="*/ 885371 h 1001485"/>
              <a:gd name="connsiteX5" fmla="*/ 377371 w 534609"/>
              <a:gd name="connsiteY5" fmla="*/ 1001485 h 1001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4609" h="1001485">
                <a:moveTo>
                  <a:pt x="0" y="0"/>
                </a:moveTo>
                <a:cubicBezTo>
                  <a:pt x="24190" y="97971"/>
                  <a:pt x="48381" y="195942"/>
                  <a:pt x="101600" y="275771"/>
                </a:cubicBezTo>
                <a:cubicBezTo>
                  <a:pt x="154819" y="355600"/>
                  <a:pt x="251581" y="413657"/>
                  <a:pt x="319314" y="478971"/>
                </a:cubicBezTo>
                <a:cubicBezTo>
                  <a:pt x="387047" y="544285"/>
                  <a:pt x="481391" y="599924"/>
                  <a:pt x="508000" y="667657"/>
                </a:cubicBezTo>
                <a:cubicBezTo>
                  <a:pt x="534609" y="735390"/>
                  <a:pt x="500743" y="829733"/>
                  <a:pt x="478971" y="885371"/>
                </a:cubicBezTo>
                <a:cubicBezTo>
                  <a:pt x="457200" y="941009"/>
                  <a:pt x="417285" y="971247"/>
                  <a:pt x="377371" y="1001485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50" name="Straight Connector 49"/>
          <p:cNvCxnSpPr/>
          <p:nvPr/>
        </p:nvCxnSpPr>
        <p:spPr>
          <a:xfrm rot="5400000" flipH="1" flipV="1">
            <a:off x="3302794" y="5012532"/>
            <a:ext cx="1203325" cy="1587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5400000" flipH="1" flipV="1">
            <a:off x="1979612" y="5014913"/>
            <a:ext cx="1204913" cy="1588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5400000" flipH="1" flipV="1">
            <a:off x="2640013" y="5016500"/>
            <a:ext cx="1204912" cy="1588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282" name="Line 40"/>
          <p:cNvSpPr>
            <a:spLocks noChangeShapeType="1"/>
          </p:cNvSpPr>
          <p:nvPr/>
        </p:nvSpPr>
        <p:spPr bwMode="auto">
          <a:xfrm>
            <a:off x="4902200" y="4986338"/>
            <a:ext cx="809625" cy="0"/>
          </a:xfrm>
          <a:prstGeom prst="line">
            <a:avLst/>
          </a:prstGeom>
          <a:noFill/>
          <a:ln w="88900">
            <a:solidFill>
              <a:schemeClr val="bg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1" name="Rectangle 160"/>
          <p:cNvSpPr/>
          <p:nvPr/>
        </p:nvSpPr>
        <p:spPr>
          <a:xfrm>
            <a:off x="3275013" y="2762250"/>
            <a:ext cx="2443162" cy="14732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4" name="Freeform 83"/>
          <p:cNvSpPr/>
          <p:nvPr/>
        </p:nvSpPr>
        <p:spPr>
          <a:xfrm>
            <a:off x="4164013" y="3132138"/>
            <a:ext cx="723900" cy="982662"/>
          </a:xfrm>
          <a:custGeom>
            <a:avLst/>
            <a:gdLst>
              <a:gd name="connsiteX0" fmla="*/ 218364 w 723331"/>
              <a:gd name="connsiteY0" fmla="*/ 0 h 982638"/>
              <a:gd name="connsiteX1" fmla="*/ 259307 w 723331"/>
              <a:gd name="connsiteY1" fmla="*/ 218364 h 982638"/>
              <a:gd name="connsiteX2" fmla="*/ 436728 w 723331"/>
              <a:gd name="connsiteY2" fmla="*/ 395785 h 982638"/>
              <a:gd name="connsiteX3" fmla="*/ 682388 w 723331"/>
              <a:gd name="connsiteY3" fmla="*/ 586853 h 982638"/>
              <a:gd name="connsiteX4" fmla="*/ 723331 w 723331"/>
              <a:gd name="connsiteY4" fmla="*/ 723331 h 982638"/>
              <a:gd name="connsiteX5" fmla="*/ 668740 w 723331"/>
              <a:gd name="connsiteY5" fmla="*/ 859809 h 982638"/>
              <a:gd name="connsiteX6" fmla="*/ 573206 w 723331"/>
              <a:gd name="connsiteY6" fmla="*/ 982638 h 982638"/>
              <a:gd name="connsiteX7" fmla="*/ 27295 w 723331"/>
              <a:gd name="connsiteY7" fmla="*/ 982638 h 982638"/>
              <a:gd name="connsiteX8" fmla="*/ 0 w 723331"/>
              <a:gd name="connsiteY8" fmla="*/ 0 h 982638"/>
              <a:gd name="connsiteX9" fmla="*/ 218364 w 723331"/>
              <a:gd name="connsiteY9" fmla="*/ 0 h 982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23331" h="982638">
                <a:moveTo>
                  <a:pt x="218364" y="0"/>
                </a:moveTo>
                <a:lnTo>
                  <a:pt x="259307" y="218364"/>
                </a:lnTo>
                <a:lnTo>
                  <a:pt x="436728" y="395785"/>
                </a:lnTo>
                <a:lnTo>
                  <a:pt x="682388" y="586853"/>
                </a:lnTo>
                <a:lnTo>
                  <a:pt x="723331" y="723331"/>
                </a:lnTo>
                <a:lnTo>
                  <a:pt x="668740" y="859809"/>
                </a:lnTo>
                <a:lnTo>
                  <a:pt x="573206" y="982638"/>
                </a:lnTo>
                <a:lnTo>
                  <a:pt x="27295" y="982638"/>
                </a:lnTo>
                <a:lnTo>
                  <a:pt x="0" y="0"/>
                </a:lnTo>
                <a:lnTo>
                  <a:pt x="218364" y="0"/>
                </a:lnTo>
                <a:close/>
              </a:path>
            </a:pathLst>
          </a:cu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85" name="Straight Arrow Connector 84"/>
          <p:cNvCxnSpPr/>
          <p:nvPr/>
        </p:nvCxnSpPr>
        <p:spPr>
          <a:xfrm rot="10800000">
            <a:off x="4772025" y="3605213"/>
            <a:ext cx="820738" cy="1587"/>
          </a:xfrm>
          <a:prstGeom prst="straightConnector1">
            <a:avLst/>
          </a:prstGeom>
          <a:ln w="88900">
            <a:solidFill>
              <a:schemeClr val="bg1"/>
            </a:solidFill>
            <a:headEnd type="triangle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286" name="TextBox 23"/>
          <p:cNvSpPr txBox="1">
            <a:spLocks noChangeArrowheads="1"/>
          </p:cNvSpPr>
          <p:nvPr/>
        </p:nvSpPr>
        <p:spPr bwMode="auto">
          <a:xfrm>
            <a:off x="4724400" y="3117850"/>
            <a:ext cx="5953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</a:p>
        </p:txBody>
      </p:sp>
      <p:sp>
        <p:nvSpPr>
          <p:cNvPr id="53287" name="TextBox 23"/>
          <p:cNvSpPr txBox="1">
            <a:spLocks noChangeArrowheads="1"/>
          </p:cNvSpPr>
          <p:nvPr/>
        </p:nvSpPr>
        <p:spPr bwMode="auto">
          <a:xfrm>
            <a:off x="3289300" y="3298825"/>
            <a:ext cx="5953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</a:p>
        </p:txBody>
      </p:sp>
      <p:sp>
        <p:nvSpPr>
          <p:cNvPr id="88" name="Left Brace 87"/>
          <p:cNvSpPr/>
          <p:nvPr/>
        </p:nvSpPr>
        <p:spPr>
          <a:xfrm>
            <a:off x="3749675" y="3119438"/>
            <a:ext cx="46038" cy="995362"/>
          </a:xfrm>
          <a:prstGeom prst="leftBrac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3289" name="Line 74"/>
          <p:cNvSpPr>
            <a:spLocks noChangeShapeType="1"/>
          </p:cNvSpPr>
          <p:nvPr/>
        </p:nvSpPr>
        <p:spPr bwMode="auto">
          <a:xfrm flipV="1">
            <a:off x="3902075" y="3138488"/>
            <a:ext cx="0" cy="98425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90" name="Line 75"/>
          <p:cNvSpPr>
            <a:spLocks noChangeShapeType="1"/>
          </p:cNvSpPr>
          <p:nvPr/>
        </p:nvSpPr>
        <p:spPr bwMode="auto">
          <a:xfrm flipH="1">
            <a:off x="3895725" y="4110038"/>
            <a:ext cx="285750" cy="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91" name="Line 76"/>
          <p:cNvSpPr>
            <a:spLocks noChangeShapeType="1"/>
          </p:cNvSpPr>
          <p:nvPr/>
        </p:nvSpPr>
        <p:spPr bwMode="auto">
          <a:xfrm flipH="1">
            <a:off x="3886200" y="3138488"/>
            <a:ext cx="285750" cy="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92" name="Line 80"/>
          <p:cNvSpPr>
            <a:spLocks noChangeShapeType="1"/>
          </p:cNvSpPr>
          <p:nvPr/>
        </p:nvSpPr>
        <p:spPr bwMode="auto">
          <a:xfrm flipH="1">
            <a:off x="3890963" y="3948113"/>
            <a:ext cx="285750" cy="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93" name="Line 81"/>
          <p:cNvSpPr>
            <a:spLocks noChangeShapeType="1"/>
          </p:cNvSpPr>
          <p:nvPr/>
        </p:nvSpPr>
        <p:spPr bwMode="auto">
          <a:xfrm flipH="1">
            <a:off x="3890963" y="3781425"/>
            <a:ext cx="285750" cy="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94" name="Line 82"/>
          <p:cNvSpPr>
            <a:spLocks noChangeShapeType="1"/>
          </p:cNvSpPr>
          <p:nvPr/>
        </p:nvSpPr>
        <p:spPr bwMode="auto">
          <a:xfrm flipH="1">
            <a:off x="3890963" y="3614738"/>
            <a:ext cx="285750" cy="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95" name="Line 83"/>
          <p:cNvSpPr>
            <a:spLocks noChangeShapeType="1"/>
          </p:cNvSpPr>
          <p:nvPr/>
        </p:nvSpPr>
        <p:spPr bwMode="auto">
          <a:xfrm flipH="1">
            <a:off x="3895725" y="3452813"/>
            <a:ext cx="285750" cy="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96" name="Line 84"/>
          <p:cNvSpPr>
            <a:spLocks noChangeShapeType="1"/>
          </p:cNvSpPr>
          <p:nvPr/>
        </p:nvSpPr>
        <p:spPr bwMode="auto">
          <a:xfrm flipH="1">
            <a:off x="3890963" y="3290888"/>
            <a:ext cx="285750" cy="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97" name="Freeform 85"/>
          <p:cNvSpPr>
            <a:spLocks/>
          </p:cNvSpPr>
          <p:nvPr/>
        </p:nvSpPr>
        <p:spPr bwMode="auto">
          <a:xfrm>
            <a:off x="1914525" y="4324350"/>
            <a:ext cx="2381250" cy="195263"/>
          </a:xfrm>
          <a:custGeom>
            <a:avLst/>
            <a:gdLst>
              <a:gd name="T0" fmla="*/ 0 w 1500"/>
              <a:gd name="T1" fmla="*/ 0 h 123"/>
              <a:gd name="T2" fmla="*/ 2147483646 w 1500"/>
              <a:gd name="T3" fmla="*/ 0 h 123"/>
              <a:gd name="T4" fmla="*/ 2147483646 w 1500"/>
              <a:gd name="T5" fmla="*/ 2147483646 h 123"/>
              <a:gd name="T6" fmla="*/ 0 60000 65536"/>
              <a:gd name="T7" fmla="*/ 0 60000 65536"/>
              <a:gd name="T8" fmla="*/ 0 60000 65536"/>
              <a:gd name="T9" fmla="*/ 0 w 1500"/>
              <a:gd name="T10" fmla="*/ 0 h 123"/>
              <a:gd name="T11" fmla="*/ 1500 w 1500"/>
              <a:gd name="T12" fmla="*/ 123 h 12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00" h="123">
                <a:moveTo>
                  <a:pt x="0" y="0"/>
                </a:moveTo>
                <a:lnTo>
                  <a:pt x="1500" y="0"/>
                </a:lnTo>
                <a:lnTo>
                  <a:pt x="1500" y="123"/>
                </a:ln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98" name="Line 86"/>
          <p:cNvSpPr>
            <a:spLocks noChangeShapeType="1"/>
          </p:cNvSpPr>
          <p:nvPr/>
        </p:nvSpPr>
        <p:spPr bwMode="auto">
          <a:xfrm>
            <a:off x="4291013" y="4514850"/>
            <a:ext cx="0" cy="995363"/>
          </a:xfrm>
          <a:prstGeom prst="line">
            <a:avLst/>
          </a:prstGeom>
          <a:noFill/>
          <a:ln w="28575">
            <a:solidFill>
              <a:schemeClr val="bg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99" name="Freeform 87"/>
          <p:cNvSpPr>
            <a:spLocks/>
          </p:cNvSpPr>
          <p:nvPr/>
        </p:nvSpPr>
        <p:spPr bwMode="auto">
          <a:xfrm>
            <a:off x="1516063" y="5486400"/>
            <a:ext cx="2770187" cy="247650"/>
          </a:xfrm>
          <a:custGeom>
            <a:avLst/>
            <a:gdLst>
              <a:gd name="T0" fmla="*/ 2147483646 w 1743"/>
              <a:gd name="T1" fmla="*/ 0 h 156"/>
              <a:gd name="T2" fmla="*/ 2147483646 w 1743"/>
              <a:gd name="T3" fmla="*/ 2147483646 h 156"/>
              <a:gd name="T4" fmla="*/ 0 w 1743"/>
              <a:gd name="T5" fmla="*/ 2147483646 h 156"/>
              <a:gd name="T6" fmla="*/ 0 60000 65536"/>
              <a:gd name="T7" fmla="*/ 0 60000 65536"/>
              <a:gd name="T8" fmla="*/ 0 60000 65536"/>
              <a:gd name="T9" fmla="*/ 0 w 1743"/>
              <a:gd name="T10" fmla="*/ 0 h 156"/>
              <a:gd name="T11" fmla="*/ 1743 w 1743"/>
              <a:gd name="T12" fmla="*/ 156 h 1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43" h="156">
                <a:moveTo>
                  <a:pt x="1743" y="0"/>
                </a:moveTo>
                <a:lnTo>
                  <a:pt x="1743" y="156"/>
                </a:lnTo>
                <a:lnTo>
                  <a:pt x="0" y="156"/>
                </a:ln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1014413" y="239713"/>
            <a:ext cx="5456237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Rupture on Effective Net Area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Box 22"/>
          <p:cNvSpPr txBox="1">
            <a:spLocks noChangeArrowheads="1"/>
          </p:cNvSpPr>
          <p:nvPr/>
        </p:nvSpPr>
        <p:spPr bwMode="auto">
          <a:xfrm>
            <a:off x="1065213" y="3568700"/>
            <a:ext cx="7518400" cy="2498725"/>
          </a:xfrm>
          <a:prstGeom prst="rect">
            <a:avLst/>
          </a:prstGeom>
          <a:solidFill>
            <a:schemeClr val="tx1"/>
          </a:solidFill>
          <a:ln w="38100">
            <a:solidFill>
              <a:schemeClr val="bg1"/>
            </a:solidFill>
            <a:bevel/>
            <a:headEnd/>
            <a:tailEnd/>
          </a:ln>
        </p:spPr>
        <p:txBody>
          <a:bodyPr anchor="ctr" anchorCtr="1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55299" name="Freeform 93"/>
          <p:cNvSpPr>
            <a:spLocks/>
          </p:cNvSpPr>
          <p:nvPr/>
        </p:nvSpPr>
        <p:spPr bwMode="auto">
          <a:xfrm>
            <a:off x="1914525" y="4324350"/>
            <a:ext cx="2381250" cy="195263"/>
          </a:xfrm>
          <a:custGeom>
            <a:avLst/>
            <a:gdLst>
              <a:gd name="T0" fmla="*/ 0 w 1500"/>
              <a:gd name="T1" fmla="*/ 0 h 123"/>
              <a:gd name="T2" fmla="*/ 2147483646 w 1500"/>
              <a:gd name="T3" fmla="*/ 0 h 123"/>
              <a:gd name="T4" fmla="*/ 2147483646 w 1500"/>
              <a:gd name="T5" fmla="*/ 2147483646 h 123"/>
              <a:gd name="T6" fmla="*/ 0 60000 65536"/>
              <a:gd name="T7" fmla="*/ 0 60000 65536"/>
              <a:gd name="T8" fmla="*/ 0 60000 65536"/>
              <a:gd name="T9" fmla="*/ 0 w 1500"/>
              <a:gd name="T10" fmla="*/ 0 h 123"/>
              <a:gd name="T11" fmla="*/ 1500 w 1500"/>
              <a:gd name="T12" fmla="*/ 123 h 12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00" h="123">
                <a:moveTo>
                  <a:pt x="0" y="0"/>
                </a:moveTo>
                <a:lnTo>
                  <a:pt x="1500" y="0"/>
                </a:lnTo>
                <a:lnTo>
                  <a:pt x="1500" y="123"/>
                </a:ln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0" name="TextBox 38"/>
          <p:cNvSpPr txBox="1">
            <a:spLocks noChangeArrowheads="1"/>
          </p:cNvSpPr>
          <p:nvPr/>
        </p:nvSpPr>
        <p:spPr bwMode="auto">
          <a:xfrm>
            <a:off x="5856288" y="5514975"/>
            <a:ext cx="2117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Cross Section</a:t>
            </a:r>
            <a:endParaRPr lang="en-US" altLang="en-US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55301" name="TextBox 39"/>
          <p:cNvSpPr txBox="1">
            <a:spLocks noChangeArrowheads="1"/>
          </p:cNvSpPr>
          <p:nvPr/>
        </p:nvSpPr>
        <p:spPr bwMode="auto">
          <a:xfrm>
            <a:off x="6688138" y="4373563"/>
            <a:ext cx="172402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Net area reduced by hole area</a:t>
            </a:r>
            <a:endParaRPr lang="en-US" altLang="en-US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55302" name="TextBox 45"/>
          <p:cNvSpPr txBox="1">
            <a:spLocks noChangeArrowheads="1"/>
          </p:cNvSpPr>
          <p:nvPr/>
        </p:nvSpPr>
        <p:spPr bwMode="auto">
          <a:xfrm>
            <a:off x="3729038" y="5641975"/>
            <a:ext cx="4714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1</a:t>
            </a:r>
            <a:endParaRPr lang="en-US" altLang="en-US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55303" name="TextBox 47"/>
          <p:cNvSpPr txBox="1">
            <a:spLocks noChangeArrowheads="1"/>
          </p:cNvSpPr>
          <p:nvPr/>
        </p:nvSpPr>
        <p:spPr bwMode="auto">
          <a:xfrm>
            <a:off x="3065463" y="5651500"/>
            <a:ext cx="4714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2</a:t>
            </a:r>
            <a:endParaRPr lang="en-US" altLang="en-US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55304" name="TextBox 48"/>
          <p:cNvSpPr txBox="1">
            <a:spLocks noChangeArrowheads="1"/>
          </p:cNvSpPr>
          <p:nvPr/>
        </p:nvSpPr>
        <p:spPr bwMode="auto">
          <a:xfrm>
            <a:off x="2425700" y="5640388"/>
            <a:ext cx="471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3</a:t>
            </a:r>
            <a:endParaRPr lang="en-US" altLang="en-US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55305" name="TextBox 54"/>
          <p:cNvSpPr txBox="1">
            <a:spLocks noChangeArrowheads="1"/>
          </p:cNvSpPr>
          <p:nvPr/>
        </p:nvSpPr>
        <p:spPr bwMode="auto">
          <a:xfrm>
            <a:off x="1030288" y="5651500"/>
            <a:ext cx="2117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Bolt line</a:t>
            </a:r>
            <a:endParaRPr lang="en-US" altLang="en-US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55306" name="Slide Number Placeholder 150"/>
          <p:cNvSpPr txBox="1">
            <a:spLocks noGrp="1"/>
          </p:cNvSpPr>
          <p:nvPr/>
        </p:nvSpPr>
        <p:spPr bwMode="auto">
          <a:xfrm>
            <a:off x="7924800" y="6416675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87717CD0-5970-40A2-81D4-27AF87E5BF4C}" type="slidenum">
              <a:rPr lang="en-US" altLang="en-US" sz="1200">
                <a:solidFill>
                  <a:srgbClr val="BCBCBC"/>
                </a:solidFill>
              </a:rPr>
              <a:pPr algn="r"/>
              <a:t>25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152" name="Footer Placeholder 151"/>
          <p:cNvSpPr txBox="1">
            <a:spLocks noGrp="1"/>
          </p:cNvSpPr>
          <p:nvPr/>
        </p:nvSpPr>
        <p:spPr>
          <a:xfrm>
            <a:off x="3124200" y="6416675"/>
            <a:ext cx="2895600" cy="365125"/>
          </a:xfrm>
          <a:prstGeom prst="rect">
            <a:avLst/>
          </a:prstGeom>
          <a:noFill/>
        </p:spPr>
        <p:txBody>
          <a:bodyPr anchor="b"/>
          <a:lstStyle/>
          <a:p>
            <a:pPr algn="ctr">
              <a:defRPr/>
            </a:pPr>
            <a:r>
              <a:rPr lang="en-US" sz="1200">
                <a:solidFill>
                  <a:schemeClr val="tx1">
                    <a:shade val="50000"/>
                  </a:schemeClr>
                </a:solidFill>
              </a:rPr>
              <a:t>Tension Theory</a:t>
            </a:r>
            <a:endParaRPr lang="en-US" sz="1200" dirty="0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6473825" y="4492625"/>
            <a:ext cx="174625" cy="990600"/>
          </a:xfrm>
          <a:prstGeom prst="rect">
            <a:avLst/>
          </a:prstGeom>
          <a:solidFill>
            <a:schemeClr val="bg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6488113" y="4656138"/>
            <a:ext cx="147637" cy="236537"/>
          </a:xfrm>
          <a:prstGeom prst="rect">
            <a:avLst/>
          </a:prstGeom>
          <a:solidFill>
            <a:schemeClr val="tx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6483350" y="5099050"/>
            <a:ext cx="157163" cy="231775"/>
          </a:xfrm>
          <a:prstGeom prst="rect">
            <a:avLst/>
          </a:prstGeom>
          <a:solidFill>
            <a:schemeClr val="tx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lowchart: Document 6"/>
          <p:cNvSpPr>
            <a:spLocks noChangeArrowheads="1"/>
          </p:cNvSpPr>
          <p:nvPr/>
        </p:nvSpPr>
        <p:spPr bwMode="auto">
          <a:xfrm rot="-5400000">
            <a:off x="3136900" y="3619500"/>
            <a:ext cx="979488" cy="2732088"/>
          </a:xfrm>
          <a:prstGeom prst="flowChartDocument">
            <a:avLst/>
          </a:prstGeom>
          <a:solidFill>
            <a:schemeClr val="bg2"/>
          </a:solidFill>
          <a:ln w="38100" algn="ctr">
            <a:solidFill>
              <a:schemeClr val="bg1"/>
            </a:solidFill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9" name="Oval 8"/>
          <p:cNvSpPr/>
          <p:nvPr/>
        </p:nvSpPr>
        <p:spPr>
          <a:xfrm>
            <a:off x="2446338" y="4654550"/>
            <a:ext cx="255587" cy="242888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097213" y="4659313"/>
            <a:ext cx="255587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768725" y="4659313"/>
            <a:ext cx="255588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2" name="Straight Arrow Connector 11"/>
          <p:cNvCxnSpPr>
            <a:stCxn id="9" idx="2"/>
            <a:endCxn id="9" idx="6"/>
          </p:cNvCxnSpPr>
          <p:nvPr/>
        </p:nvCxnSpPr>
        <p:spPr>
          <a:xfrm rot="10800000" flipH="1">
            <a:off x="2446338" y="4775200"/>
            <a:ext cx="255587" cy="1588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0800000" flipH="1">
            <a:off x="3109913" y="4779963"/>
            <a:ext cx="255587" cy="1587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10800000" flipH="1">
            <a:off x="3783013" y="4779963"/>
            <a:ext cx="255587" cy="1587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2460625" y="5099050"/>
            <a:ext cx="255588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3109913" y="5102225"/>
            <a:ext cx="255587" cy="242888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3783013" y="5102225"/>
            <a:ext cx="255587" cy="242888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8" name="Straight Arrow Connector 17"/>
          <p:cNvCxnSpPr>
            <a:stCxn id="15" idx="2"/>
            <a:endCxn id="15" idx="6"/>
          </p:cNvCxnSpPr>
          <p:nvPr/>
        </p:nvCxnSpPr>
        <p:spPr>
          <a:xfrm rot="10800000" flipH="1">
            <a:off x="2460625" y="5219700"/>
            <a:ext cx="255588" cy="1588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10800000" flipH="1">
            <a:off x="3124200" y="5224463"/>
            <a:ext cx="255588" cy="1587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10800000" flipH="1">
            <a:off x="3795713" y="5224463"/>
            <a:ext cx="255587" cy="1587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324" name="TextBox 23"/>
          <p:cNvSpPr txBox="1">
            <a:spLocks noChangeArrowheads="1"/>
          </p:cNvSpPr>
          <p:nvPr/>
        </p:nvSpPr>
        <p:spPr bwMode="auto">
          <a:xfrm>
            <a:off x="4824413" y="4516438"/>
            <a:ext cx="5953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</a:p>
        </p:txBody>
      </p:sp>
      <p:sp>
        <p:nvSpPr>
          <p:cNvPr id="33" name="Freeform 32"/>
          <p:cNvSpPr/>
          <p:nvPr/>
        </p:nvSpPr>
        <p:spPr>
          <a:xfrm flipH="1">
            <a:off x="1355725" y="4316413"/>
            <a:ext cx="565150" cy="1422400"/>
          </a:xfrm>
          <a:custGeom>
            <a:avLst/>
            <a:gdLst>
              <a:gd name="connsiteX0" fmla="*/ 0 w 534609"/>
              <a:gd name="connsiteY0" fmla="*/ 0 h 1001485"/>
              <a:gd name="connsiteX1" fmla="*/ 101600 w 534609"/>
              <a:gd name="connsiteY1" fmla="*/ 275771 h 1001485"/>
              <a:gd name="connsiteX2" fmla="*/ 319314 w 534609"/>
              <a:gd name="connsiteY2" fmla="*/ 478971 h 1001485"/>
              <a:gd name="connsiteX3" fmla="*/ 508000 w 534609"/>
              <a:gd name="connsiteY3" fmla="*/ 667657 h 1001485"/>
              <a:gd name="connsiteX4" fmla="*/ 478971 w 534609"/>
              <a:gd name="connsiteY4" fmla="*/ 885371 h 1001485"/>
              <a:gd name="connsiteX5" fmla="*/ 377371 w 534609"/>
              <a:gd name="connsiteY5" fmla="*/ 1001485 h 1001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4609" h="1001485">
                <a:moveTo>
                  <a:pt x="0" y="0"/>
                </a:moveTo>
                <a:cubicBezTo>
                  <a:pt x="24190" y="97971"/>
                  <a:pt x="48381" y="195942"/>
                  <a:pt x="101600" y="275771"/>
                </a:cubicBezTo>
                <a:cubicBezTo>
                  <a:pt x="154819" y="355600"/>
                  <a:pt x="251581" y="413657"/>
                  <a:pt x="319314" y="478971"/>
                </a:cubicBezTo>
                <a:cubicBezTo>
                  <a:pt x="387047" y="544285"/>
                  <a:pt x="481391" y="599924"/>
                  <a:pt x="508000" y="667657"/>
                </a:cubicBezTo>
                <a:cubicBezTo>
                  <a:pt x="534609" y="735390"/>
                  <a:pt x="500743" y="829733"/>
                  <a:pt x="478971" y="885371"/>
                </a:cubicBezTo>
                <a:cubicBezTo>
                  <a:pt x="457200" y="941009"/>
                  <a:pt x="417285" y="971247"/>
                  <a:pt x="377371" y="1001485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50" name="Straight Connector 49"/>
          <p:cNvCxnSpPr/>
          <p:nvPr/>
        </p:nvCxnSpPr>
        <p:spPr>
          <a:xfrm rot="5400000" flipH="1" flipV="1">
            <a:off x="3302794" y="5012532"/>
            <a:ext cx="1203325" cy="1587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5400000" flipH="1" flipV="1">
            <a:off x="1979612" y="5014913"/>
            <a:ext cx="1204913" cy="1588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5400000" flipH="1" flipV="1">
            <a:off x="2640013" y="5016500"/>
            <a:ext cx="1204912" cy="1588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329" name="Line 40"/>
          <p:cNvSpPr>
            <a:spLocks noChangeShapeType="1"/>
          </p:cNvSpPr>
          <p:nvPr/>
        </p:nvSpPr>
        <p:spPr bwMode="auto">
          <a:xfrm>
            <a:off x="4902200" y="4986338"/>
            <a:ext cx="809625" cy="0"/>
          </a:xfrm>
          <a:prstGeom prst="line">
            <a:avLst/>
          </a:prstGeom>
          <a:noFill/>
          <a:ln w="88900">
            <a:solidFill>
              <a:schemeClr val="bg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" name="Rectangle 163"/>
          <p:cNvSpPr/>
          <p:nvPr/>
        </p:nvSpPr>
        <p:spPr>
          <a:xfrm>
            <a:off x="2459038" y="2706688"/>
            <a:ext cx="3111500" cy="163036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8" name="Freeform 97"/>
          <p:cNvSpPr/>
          <p:nvPr/>
        </p:nvSpPr>
        <p:spPr>
          <a:xfrm>
            <a:off x="3549650" y="3184525"/>
            <a:ext cx="1352550" cy="1009650"/>
          </a:xfrm>
          <a:custGeom>
            <a:avLst/>
            <a:gdLst>
              <a:gd name="connsiteX0" fmla="*/ 832513 w 1351128"/>
              <a:gd name="connsiteY0" fmla="*/ 0 h 1009934"/>
              <a:gd name="connsiteX1" fmla="*/ 859809 w 1351128"/>
              <a:gd name="connsiteY1" fmla="*/ 204716 h 1009934"/>
              <a:gd name="connsiteX2" fmla="*/ 996286 w 1351128"/>
              <a:gd name="connsiteY2" fmla="*/ 354842 h 1009934"/>
              <a:gd name="connsiteX3" fmla="*/ 1241946 w 1351128"/>
              <a:gd name="connsiteY3" fmla="*/ 559558 h 1009934"/>
              <a:gd name="connsiteX4" fmla="*/ 1351128 w 1351128"/>
              <a:gd name="connsiteY4" fmla="*/ 682388 h 1009934"/>
              <a:gd name="connsiteX5" fmla="*/ 1296537 w 1351128"/>
              <a:gd name="connsiteY5" fmla="*/ 859809 h 1009934"/>
              <a:gd name="connsiteX6" fmla="*/ 1201003 w 1351128"/>
              <a:gd name="connsiteY6" fmla="*/ 1009934 h 1009934"/>
              <a:gd name="connsiteX7" fmla="*/ 0 w 1351128"/>
              <a:gd name="connsiteY7" fmla="*/ 996286 h 1009934"/>
              <a:gd name="connsiteX8" fmla="*/ 0 w 1351128"/>
              <a:gd name="connsiteY8" fmla="*/ 0 h 1009934"/>
              <a:gd name="connsiteX9" fmla="*/ 832513 w 1351128"/>
              <a:gd name="connsiteY9" fmla="*/ 0 h 1009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351128" h="1009934">
                <a:moveTo>
                  <a:pt x="832513" y="0"/>
                </a:moveTo>
                <a:lnTo>
                  <a:pt x="859809" y="204716"/>
                </a:lnTo>
                <a:lnTo>
                  <a:pt x="996286" y="354842"/>
                </a:lnTo>
                <a:lnTo>
                  <a:pt x="1241946" y="559558"/>
                </a:lnTo>
                <a:lnTo>
                  <a:pt x="1351128" y="682388"/>
                </a:lnTo>
                <a:lnTo>
                  <a:pt x="1296537" y="859809"/>
                </a:lnTo>
                <a:lnTo>
                  <a:pt x="1201003" y="1009934"/>
                </a:lnTo>
                <a:lnTo>
                  <a:pt x="0" y="996286"/>
                </a:lnTo>
                <a:lnTo>
                  <a:pt x="0" y="0"/>
                </a:lnTo>
                <a:lnTo>
                  <a:pt x="832513" y="0"/>
                </a:lnTo>
                <a:close/>
              </a:path>
            </a:pathLst>
          </a:cu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70" name="Straight Arrow Connector 69"/>
          <p:cNvCxnSpPr/>
          <p:nvPr/>
        </p:nvCxnSpPr>
        <p:spPr>
          <a:xfrm rot="10800000">
            <a:off x="4651375" y="3659188"/>
            <a:ext cx="820738" cy="1587"/>
          </a:xfrm>
          <a:prstGeom prst="straightConnector1">
            <a:avLst/>
          </a:prstGeom>
          <a:ln w="88900">
            <a:solidFill>
              <a:schemeClr val="bg1"/>
            </a:solidFill>
            <a:headEnd type="triangle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333" name="TextBox 23"/>
          <p:cNvSpPr txBox="1">
            <a:spLocks noChangeArrowheads="1"/>
          </p:cNvSpPr>
          <p:nvPr/>
        </p:nvSpPr>
        <p:spPr bwMode="auto">
          <a:xfrm>
            <a:off x="4603750" y="3171825"/>
            <a:ext cx="5953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</a:p>
        </p:txBody>
      </p:sp>
      <p:sp>
        <p:nvSpPr>
          <p:cNvPr id="55334" name="TextBox 23"/>
          <p:cNvSpPr txBox="1">
            <a:spLocks noChangeArrowheads="1"/>
          </p:cNvSpPr>
          <p:nvPr/>
        </p:nvSpPr>
        <p:spPr bwMode="auto">
          <a:xfrm>
            <a:off x="2376488" y="3352800"/>
            <a:ext cx="869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2/3P</a:t>
            </a:r>
            <a:r>
              <a:rPr lang="en-US" altLang="en-US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</a:p>
        </p:txBody>
      </p:sp>
      <p:sp>
        <p:nvSpPr>
          <p:cNvPr id="73" name="Left Brace 72"/>
          <p:cNvSpPr/>
          <p:nvPr/>
        </p:nvSpPr>
        <p:spPr>
          <a:xfrm>
            <a:off x="3111500" y="3173413"/>
            <a:ext cx="46038" cy="995362"/>
          </a:xfrm>
          <a:prstGeom prst="leftBrac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9" name="Oval 98"/>
          <p:cNvSpPr/>
          <p:nvPr/>
        </p:nvSpPr>
        <p:spPr>
          <a:xfrm>
            <a:off x="3749675" y="3379788"/>
            <a:ext cx="255588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00" name="Straight Arrow Connector 99"/>
          <p:cNvCxnSpPr/>
          <p:nvPr/>
        </p:nvCxnSpPr>
        <p:spPr>
          <a:xfrm rot="10800000" flipH="1">
            <a:off x="3763963" y="3500438"/>
            <a:ext cx="255587" cy="1587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Oval 100"/>
          <p:cNvSpPr/>
          <p:nvPr/>
        </p:nvSpPr>
        <p:spPr>
          <a:xfrm>
            <a:off x="3763963" y="3822700"/>
            <a:ext cx="255587" cy="242888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02" name="Straight Arrow Connector 101"/>
          <p:cNvCxnSpPr/>
          <p:nvPr/>
        </p:nvCxnSpPr>
        <p:spPr>
          <a:xfrm rot="10800000" flipH="1">
            <a:off x="3776663" y="3944938"/>
            <a:ext cx="255587" cy="1587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340" name="TextBox 23"/>
          <p:cNvSpPr txBox="1">
            <a:spLocks noChangeArrowheads="1"/>
          </p:cNvSpPr>
          <p:nvPr/>
        </p:nvSpPr>
        <p:spPr bwMode="auto">
          <a:xfrm>
            <a:off x="4064000" y="2741613"/>
            <a:ext cx="7731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/6</a:t>
            </a:r>
          </a:p>
        </p:txBody>
      </p:sp>
      <p:sp>
        <p:nvSpPr>
          <p:cNvPr id="55341" name="TextBox 23"/>
          <p:cNvSpPr txBox="1">
            <a:spLocks noChangeArrowheads="1"/>
          </p:cNvSpPr>
          <p:nvPr/>
        </p:nvSpPr>
        <p:spPr bwMode="auto">
          <a:xfrm>
            <a:off x="4024313" y="3448050"/>
            <a:ext cx="7731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/6</a:t>
            </a:r>
          </a:p>
        </p:txBody>
      </p:sp>
      <p:sp>
        <p:nvSpPr>
          <p:cNvPr id="55342" name="Line 81"/>
          <p:cNvSpPr>
            <a:spLocks noChangeShapeType="1"/>
          </p:cNvSpPr>
          <p:nvPr/>
        </p:nvSpPr>
        <p:spPr bwMode="auto">
          <a:xfrm flipV="1">
            <a:off x="3263900" y="3190875"/>
            <a:ext cx="0" cy="98425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43" name="Line 82"/>
          <p:cNvSpPr>
            <a:spLocks noChangeShapeType="1"/>
          </p:cNvSpPr>
          <p:nvPr/>
        </p:nvSpPr>
        <p:spPr bwMode="auto">
          <a:xfrm flipH="1">
            <a:off x="3257550" y="4162425"/>
            <a:ext cx="285750" cy="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44" name="Line 83"/>
          <p:cNvSpPr>
            <a:spLocks noChangeShapeType="1"/>
          </p:cNvSpPr>
          <p:nvPr/>
        </p:nvSpPr>
        <p:spPr bwMode="auto">
          <a:xfrm flipH="1">
            <a:off x="3257550" y="3186113"/>
            <a:ext cx="285750" cy="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45" name="Line 84"/>
          <p:cNvSpPr>
            <a:spLocks noChangeShapeType="1"/>
          </p:cNvSpPr>
          <p:nvPr/>
        </p:nvSpPr>
        <p:spPr bwMode="auto">
          <a:xfrm flipH="1">
            <a:off x="3252788" y="4000500"/>
            <a:ext cx="285750" cy="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46" name="Line 85"/>
          <p:cNvSpPr>
            <a:spLocks noChangeShapeType="1"/>
          </p:cNvSpPr>
          <p:nvPr/>
        </p:nvSpPr>
        <p:spPr bwMode="auto">
          <a:xfrm flipH="1">
            <a:off x="3252788" y="3833813"/>
            <a:ext cx="285750" cy="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47" name="Line 86"/>
          <p:cNvSpPr>
            <a:spLocks noChangeShapeType="1"/>
          </p:cNvSpPr>
          <p:nvPr/>
        </p:nvSpPr>
        <p:spPr bwMode="auto">
          <a:xfrm flipH="1">
            <a:off x="3252788" y="3667125"/>
            <a:ext cx="285750" cy="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48" name="Line 87"/>
          <p:cNvSpPr>
            <a:spLocks noChangeShapeType="1"/>
          </p:cNvSpPr>
          <p:nvPr/>
        </p:nvSpPr>
        <p:spPr bwMode="auto">
          <a:xfrm flipH="1">
            <a:off x="3257550" y="3505200"/>
            <a:ext cx="285750" cy="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49" name="Line 88"/>
          <p:cNvSpPr>
            <a:spLocks noChangeShapeType="1"/>
          </p:cNvSpPr>
          <p:nvPr/>
        </p:nvSpPr>
        <p:spPr bwMode="auto">
          <a:xfrm flipH="1">
            <a:off x="3252788" y="3343275"/>
            <a:ext cx="285750" cy="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50" name="Line 89"/>
          <p:cNvSpPr>
            <a:spLocks noChangeShapeType="1"/>
          </p:cNvSpPr>
          <p:nvPr/>
        </p:nvSpPr>
        <p:spPr bwMode="auto">
          <a:xfrm flipH="1">
            <a:off x="3919538" y="2981325"/>
            <a:ext cx="242887" cy="504825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51" name="Line 90"/>
          <p:cNvSpPr>
            <a:spLocks noChangeShapeType="1"/>
          </p:cNvSpPr>
          <p:nvPr/>
        </p:nvSpPr>
        <p:spPr bwMode="auto">
          <a:xfrm flipH="1">
            <a:off x="3929063" y="3676650"/>
            <a:ext cx="204787" cy="257175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1017588" y="1257300"/>
            <a:ext cx="6502400" cy="754063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The plate will fail in the line with the highest force (for similar number of bolts in each line).</a:t>
            </a:r>
            <a:endParaRPr lang="en-US" baseline="-25000">
              <a:solidFill>
                <a:schemeClr val="bg1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039813" y="2108200"/>
            <a:ext cx="6588125" cy="558800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Each bolt line shown transfers 1/3 of the total force.</a:t>
            </a:r>
            <a:endParaRPr lang="en-US" baseline="-25000">
              <a:solidFill>
                <a:schemeClr val="bg1"/>
              </a:solidFill>
            </a:endParaRPr>
          </a:p>
        </p:txBody>
      </p:sp>
      <p:sp>
        <p:nvSpPr>
          <p:cNvPr id="55354" name="Line 94"/>
          <p:cNvSpPr>
            <a:spLocks noChangeShapeType="1"/>
          </p:cNvSpPr>
          <p:nvPr/>
        </p:nvSpPr>
        <p:spPr bwMode="auto">
          <a:xfrm>
            <a:off x="4291013" y="4514850"/>
            <a:ext cx="0" cy="995363"/>
          </a:xfrm>
          <a:prstGeom prst="line">
            <a:avLst/>
          </a:prstGeom>
          <a:noFill/>
          <a:ln w="28575">
            <a:solidFill>
              <a:schemeClr val="bg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55" name="Freeform 95"/>
          <p:cNvSpPr>
            <a:spLocks/>
          </p:cNvSpPr>
          <p:nvPr/>
        </p:nvSpPr>
        <p:spPr bwMode="auto">
          <a:xfrm>
            <a:off x="1516063" y="5486400"/>
            <a:ext cx="2770187" cy="247650"/>
          </a:xfrm>
          <a:custGeom>
            <a:avLst/>
            <a:gdLst>
              <a:gd name="T0" fmla="*/ 2147483646 w 1743"/>
              <a:gd name="T1" fmla="*/ 0 h 156"/>
              <a:gd name="T2" fmla="*/ 2147483646 w 1743"/>
              <a:gd name="T3" fmla="*/ 2147483646 h 156"/>
              <a:gd name="T4" fmla="*/ 0 w 1743"/>
              <a:gd name="T5" fmla="*/ 2147483646 h 156"/>
              <a:gd name="T6" fmla="*/ 0 60000 65536"/>
              <a:gd name="T7" fmla="*/ 0 60000 65536"/>
              <a:gd name="T8" fmla="*/ 0 60000 65536"/>
              <a:gd name="T9" fmla="*/ 0 w 1743"/>
              <a:gd name="T10" fmla="*/ 0 h 156"/>
              <a:gd name="T11" fmla="*/ 1743 w 1743"/>
              <a:gd name="T12" fmla="*/ 156 h 1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43" h="156">
                <a:moveTo>
                  <a:pt x="1743" y="0"/>
                </a:moveTo>
                <a:lnTo>
                  <a:pt x="1743" y="156"/>
                </a:lnTo>
                <a:lnTo>
                  <a:pt x="0" y="156"/>
                </a:ln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" name="TextBox 61"/>
          <p:cNvSpPr txBox="1"/>
          <p:nvPr/>
        </p:nvSpPr>
        <p:spPr>
          <a:xfrm>
            <a:off x="1014413" y="239713"/>
            <a:ext cx="5456237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Rupture on Effective Net Area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Box 22"/>
          <p:cNvSpPr txBox="1">
            <a:spLocks noChangeArrowheads="1"/>
          </p:cNvSpPr>
          <p:nvPr/>
        </p:nvSpPr>
        <p:spPr bwMode="auto">
          <a:xfrm>
            <a:off x="1065213" y="3568700"/>
            <a:ext cx="7518400" cy="2498725"/>
          </a:xfrm>
          <a:prstGeom prst="rect">
            <a:avLst/>
          </a:prstGeom>
          <a:solidFill>
            <a:schemeClr val="tx1"/>
          </a:solidFill>
          <a:ln w="38100">
            <a:solidFill>
              <a:schemeClr val="bg1"/>
            </a:solidFill>
            <a:bevel/>
            <a:headEnd/>
            <a:tailEnd/>
          </a:ln>
        </p:spPr>
        <p:txBody>
          <a:bodyPr anchor="ctr" anchorCtr="1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57347" name="Freeform 163"/>
          <p:cNvSpPr>
            <a:spLocks/>
          </p:cNvSpPr>
          <p:nvPr/>
        </p:nvSpPr>
        <p:spPr bwMode="auto">
          <a:xfrm>
            <a:off x="1914525" y="4324350"/>
            <a:ext cx="2381250" cy="195263"/>
          </a:xfrm>
          <a:custGeom>
            <a:avLst/>
            <a:gdLst>
              <a:gd name="T0" fmla="*/ 0 w 1500"/>
              <a:gd name="T1" fmla="*/ 0 h 123"/>
              <a:gd name="T2" fmla="*/ 2147483646 w 1500"/>
              <a:gd name="T3" fmla="*/ 0 h 123"/>
              <a:gd name="T4" fmla="*/ 2147483646 w 1500"/>
              <a:gd name="T5" fmla="*/ 2147483646 h 123"/>
              <a:gd name="T6" fmla="*/ 0 60000 65536"/>
              <a:gd name="T7" fmla="*/ 0 60000 65536"/>
              <a:gd name="T8" fmla="*/ 0 60000 65536"/>
              <a:gd name="T9" fmla="*/ 0 w 1500"/>
              <a:gd name="T10" fmla="*/ 0 h 123"/>
              <a:gd name="T11" fmla="*/ 1500 w 1500"/>
              <a:gd name="T12" fmla="*/ 123 h 12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00" h="123">
                <a:moveTo>
                  <a:pt x="0" y="0"/>
                </a:moveTo>
                <a:lnTo>
                  <a:pt x="1500" y="0"/>
                </a:lnTo>
                <a:lnTo>
                  <a:pt x="1500" y="123"/>
                </a:ln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48" name="TextBox 38"/>
          <p:cNvSpPr txBox="1">
            <a:spLocks noChangeArrowheads="1"/>
          </p:cNvSpPr>
          <p:nvPr/>
        </p:nvSpPr>
        <p:spPr bwMode="auto">
          <a:xfrm>
            <a:off x="5856288" y="5514975"/>
            <a:ext cx="2117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Cross Section</a:t>
            </a:r>
            <a:endParaRPr lang="en-US" altLang="en-US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57349" name="TextBox 39"/>
          <p:cNvSpPr txBox="1">
            <a:spLocks noChangeArrowheads="1"/>
          </p:cNvSpPr>
          <p:nvPr/>
        </p:nvSpPr>
        <p:spPr bwMode="auto">
          <a:xfrm>
            <a:off x="6688138" y="4373563"/>
            <a:ext cx="172402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Net area reduced by hole area</a:t>
            </a:r>
            <a:endParaRPr lang="en-US" altLang="en-US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57350" name="TextBox 45"/>
          <p:cNvSpPr txBox="1">
            <a:spLocks noChangeArrowheads="1"/>
          </p:cNvSpPr>
          <p:nvPr/>
        </p:nvSpPr>
        <p:spPr bwMode="auto">
          <a:xfrm>
            <a:off x="3729038" y="5641975"/>
            <a:ext cx="4714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1</a:t>
            </a:r>
            <a:endParaRPr lang="en-US" altLang="en-US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57351" name="TextBox 47"/>
          <p:cNvSpPr txBox="1">
            <a:spLocks noChangeArrowheads="1"/>
          </p:cNvSpPr>
          <p:nvPr/>
        </p:nvSpPr>
        <p:spPr bwMode="auto">
          <a:xfrm>
            <a:off x="3065463" y="5651500"/>
            <a:ext cx="4714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2</a:t>
            </a:r>
            <a:endParaRPr lang="en-US" altLang="en-US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57352" name="TextBox 48"/>
          <p:cNvSpPr txBox="1">
            <a:spLocks noChangeArrowheads="1"/>
          </p:cNvSpPr>
          <p:nvPr/>
        </p:nvSpPr>
        <p:spPr bwMode="auto">
          <a:xfrm>
            <a:off x="2425700" y="5640388"/>
            <a:ext cx="471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3</a:t>
            </a:r>
            <a:endParaRPr lang="en-US" altLang="en-US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57353" name="TextBox 54"/>
          <p:cNvSpPr txBox="1">
            <a:spLocks noChangeArrowheads="1"/>
          </p:cNvSpPr>
          <p:nvPr/>
        </p:nvSpPr>
        <p:spPr bwMode="auto">
          <a:xfrm>
            <a:off x="1030288" y="5651500"/>
            <a:ext cx="2117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Bolt line</a:t>
            </a:r>
            <a:endParaRPr lang="en-US" altLang="en-US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57354" name="Slide Number Placeholder 150"/>
          <p:cNvSpPr txBox="1">
            <a:spLocks noGrp="1"/>
          </p:cNvSpPr>
          <p:nvPr/>
        </p:nvSpPr>
        <p:spPr bwMode="auto">
          <a:xfrm>
            <a:off x="7924800" y="6416675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DC689957-CE7A-4310-8CCE-131841331C13}" type="slidenum">
              <a:rPr lang="en-US" altLang="en-US" sz="1200">
                <a:solidFill>
                  <a:srgbClr val="BCBCBC"/>
                </a:solidFill>
              </a:rPr>
              <a:pPr algn="r"/>
              <a:t>26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152" name="Footer Placeholder 151"/>
          <p:cNvSpPr txBox="1">
            <a:spLocks noGrp="1"/>
          </p:cNvSpPr>
          <p:nvPr/>
        </p:nvSpPr>
        <p:spPr>
          <a:xfrm>
            <a:off x="3124200" y="6416675"/>
            <a:ext cx="2895600" cy="365125"/>
          </a:xfrm>
          <a:prstGeom prst="rect">
            <a:avLst/>
          </a:prstGeom>
          <a:noFill/>
        </p:spPr>
        <p:txBody>
          <a:bodyPr anchor="b"/>
          <a:lstStyle/>
          <a:p>
            <a:pPr algn="ctr">
              <a:defRPr/>
            </a:pPr>
            <a:r>
              <a:rPr lang="en-US" sz="1200">
                <a:solidFill>
                  <a:schemeClr val="tx1">
                    <a:shade val="50000"/>
                  </a:schemeClr>
                </a:solidFill>
              </a:rPr>
              <a:t>Tension Theory</a:t>
            </a:r>
            <a:endParaRPr lang="en-US" sz="1200" dirty="0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6473825" y="4492625"/>
            <a:ext cx="174625" cy="990600"/>
          </a:xfrm>
          <a:prstGeom prst="rect">
            <a:avLst/>
          </a:prstGeom>
          <a:solidFill>
            <a:schemeClr val="bg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6488113" y="4656138"/>
            <a:ext cx="147637" cy="236537"/>
          </a:xfrm>
          <a:prstGeom prst="rect">
            <a:avLst/>
          </a:prstGeom>
          <a:solidFill>
            <a:schemeClr val="tx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6483350" y="5099050"/>
            <a:ext cx="157163" cy="231775"/>
          </a:xfrm>
          <a:prstGeom prst="rect">
            <a:avLst/>
          </a:prstGeom>
          <a:solidFill>
            <a:schemeClr val="tx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lowchart: Document 6"/>
          <p:cNvSpPr>
            <a:spLocks noChangeArrowheads="1"/>
          </p:cNvSpPr>
          <p:nvPr/>
        </p:nvSpPr>
        <p:spPr bwMode="auto">
          <a:xfrm rot="-5400000">
            <a:off x="3136900" y="3619500"/>
            <a:ext cx="979488" cy="2732088"/>
          </a:xfrm>
          <a:prstGeom prst="flowChartDocument">
            <a:avLst/>
          </a:prstGeom>
          <a:solidFill>
            <a:schemeClr val="bg2"/>
          </a:solidFill>
          <a:ln w="38100" algn="ctr">
            <a:solidFill>
              <a:schemeClr val="bg1"/>
            </a:solidFill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9" name="Oval 8"/>
          <p:cNvSpPr/>
          <p:nvPr/>
        </p:nvSpPr>
        <p:spPr>
          <a:xfrm>
            <a:off x="2446338" y="4654550"/>
            <a:ext cx="255587" cy="242888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097213" y="4659313"/>
            <a:ext cx="255587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768725" y="4659313"/>
            <a:ext cx="255588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2" name="Straight Arrow Connector 11"/>
          <p:cNvCxnSpPr>
            <a:stCxn id="9" idx="2"/>
            <a:endCxn id="9" idx="6"/>
          </p:cNvCxnSpPr>
          <p:nvPr/>
        </p:nvCxnSpPr>
        <p:spPr>
          <a:xfrm rot="10800000" flipH="1">
            <a:off x="2446338" y="4775200"/>
            <a:ext cx="255587" cy="1588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0800000" flipH="1">
            <a:off x="3109913" y="4779963"/>
            <a:ext cx="255587" cy="1587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10800000" flipH="1">
            <a:off x="3783013" y="4779963"/>
            <a:ext cx="255587" cy="1587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2460625" y="5099050"/>
            <a:ext cx="255588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3109913" y="5102225"/>
            <a:ext cx="255587" cy="242888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3783013" y="5102225"/>
            <a:ext cx="255587" cy="242888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8" name="Straight Arrow Connector 17"/>
          <p:cNvCxnSpPr>
            <a:stCxn id="15" idx="2"/>
            <a:endCxn id="15" idx="6"/>
          </p:cNvCxnSpPr>
          <p:nvPr/>
        </p:nvCxnSpPr>
        <p:spPr>
          <a:xfrm rot="10800000" flipH="1">
            <a:off x="2460625" y="5219700"/>
            <a:ext cx="255588" cy="1588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10800000" flipH="1">
            <a:off x="3124200" y="5224463"/>
            <a:ext cx="255588" cy="1587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10800000" flipH="1">
            <a:off x="3795713" y="5224463"/>
            <a:ext cx="255587" cy="1587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372" name="TextBox 23"/>
          <p:cNvSpPr txBox="1">
            <a:spLocks noChangeArrowheads="1"/>
          </p:cNvSpPr>
          <p:nvPr/>
        </p:nvSpPr>
        <p:spPr bwMode="auto">
          <a:xfrm>
            <a:off x="4824413" y="4516438"/>
            <a:ext cx="5953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</a:p>
        </p:txBody>
      </p:sp>
      <p:sp>
        <p:nvSpPr>
          <p:cNvPr id="33" name="Freeform 32"/>
          <p:cNvSpPr/>
          <p:nvPr/>
        </p:nvSpPr>
        <p:spPr>
          <a:xfrm flipH="1">
            <a:off x="1355725" y="4316413"/>
            <a:ext cx="565150" cy="1422400"/>
          </a:xfrm>
          <a:custGeom>
            <a:avLst/>
            <a:gdLst>
              <a:gd name="connsiteX0" fmla="*/ 0 w 534609"/>
              <a:gd name="connsiteY0" fmla="*/ 0 h 1001485"/>
              <a:gd name="connsiteX1" fmla="*/ 101600 w 534609"/>
              <a:gd name="connsiteY1" fmla="*/ 275771 h 1001485"/>
              <a:gd name="connsiteX2" fmla="*/ 319314 w 534609"/>
              <a:gd name="connsiteY2" fmla="*/ 478971 h 1001485"/>
              <a:gd name="connsiteX3" fmla="*/ 508000 w 534609"/>
              <a:gd name="connsiteY3" fmla="*/ 667657 h 1001485"/>
              <a:gd name="connsiteX4" fmla="*/ 478971 w 534609"/>
              <a:gd name="connsiteY4" fmla="*/ 885371 h 1001485"/>
              <a:gd name="connsiteX5" fmla="*/ 377371 w 534609"/>
              <a:gd name="connsiteY5" fmla="*/ 1001485 h 1001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4609" h="1001485">
                <a:moveTo>
                  <a:pt x="0" y="0"/>
                </a:moveTo>
                <a:cubicBezTo>
                  <a:pt x="24190" y="97971"/>
                  <a:pt x="48381" y="195942"/>
                  <a:pt x="101600" y="275771"/>
                </a:cubicBezTo>
                <a:cubicBezTo>
                  <a:pt x="154819" y="355600"/>
                  <a:pt x="251581" y="413657"/>
                  <a:pt x="319314" y="478971"/>
                </a:cubicBezTo>
                <a:cubicBezTo>
                  <a:pt x="387047" y="544285"/>
                  <a:pt x="481391" y="599924"/>
                  <a:pt x="508000" y="667657"/>
                </a:cubicBezTo>
                <a:cubicBezTo>
                  <a:pt x="534609" y="735390"/>
                  <a:pt x="500743" y="829733"/>
                  <a:pt x="478971" y="885371"/>
                </a:cubicBezTo>
                <a:cubicBezTo>
                  <a:pt x="457200" y="941009"/>
                  <a:pt x="417285" y="971247"/>
                  <a:pt x="377371" y="1001485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50" name="Straight Connector 49"/>
          <p:cNvCxnSpPr/>
          <p:nvPr/>
        </p:nvCxnSpPr>
        <p:spPr>
          <a:xfrm rot="5400000" flipH="1" flipV="1">
            <a:off x="3302794" y="5012532"/>
            <a:ext cx="1203325" cy="1587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5400000" flipH="1" flipV="1">
            <a:off x="1979612" y="5014913"/>
            <a:ext cx="1204913" cy="1588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5400000" flipH="1" flipV="1">
            <a:off x="2640013" y="5016500"/>
            <a:ext cx="1204912" cy="1588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377" name="Line 40"/>
          <p:cNvSpPr>
            <a:spLocks noChangeShapeType="1"/>
          </p:cNvSpPr>
          <p:nvPr/>
        </p:nvSpPr>
        <p:spPr bwMode="auto">
          <a:xfrm>
            <a:off x="4902200" y="4986338"/>
            <a:ext cx="809625" cy="0"/>
          </a:xfrm>
          <a:prstGeom prst="line">
            <a:avLst/>
          </a:prstGeom>
          <a:noFill/>
          <a:ln w="88900">
            <a:solidFill>
              <a:schemeClr val="bg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7378" name="Group 185"/>
          <p:cNvGrpSpPr>
            <a:grpSpLocks/>
          </p:cNvGrpSpPr>
          <p:nvPr/>
        </p:nvGrpSpPr>
        <p:grpSpPr bwMode="auto">
          <a:xfrm>
            <a:off x="3244850" y="2846388"/>
            <a:ext cx="2443163" cy="1473200"/>
            <a:chOff x="3370997" y="3207225"/>
            <a:chExt cx="2442949" cy="1473958"/>
          </a:xfrm>
        </p:grpSpPr>
        <p:sp>
          <p:nvSpPr>
            <p:cNvPr id="161" name="Rectangle 160"/>
            <p:cNvSpPr/>
            <p:nvPr/>
          </p:nvSpPr>
          <p:spPr>
            <a:xfrm>
              <a:off x="3370997" y="3207225"/>
              <a:ext cx="2442949" cy="147395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grpSp>
          <p:nvGrpSpPr>
            <p:cNvPr id="57415" name="Group 82"/>
            <p:cNvGrpSpPr>
              <a:grpSpLocks/>
            </p:cNvGrpSpPr>
            <p:nvPr/>
          </p:nvGrpSpPr>
          <p:grpSpPr bwMode="auto">
            <a:xfrm>
              <a:off x="3385546" y="3562943"/>
              <a:ext cx="2302999" cy="1002293"/>
              <a:chOff x="3205851" y="3506077"/>
              <a:chExt cx="2302999" cy="1002293"/>
            </a:xfrm>
          </p:grpSpPr>
          <p:sp>
            <p:nvSpPr>
              <p:cNvPr id="84" name="Freeform 83"/>
              <p:cNvSpPr/>
              <p:nvPr/>
            </p:nvSpPr>
            <p:spPr>
              <a:xfrm>
                <a:off x="4080224" y="3520436"/>
                <a:ext cx="723837" cy="983168"/>
              </a:xfrm>
              <a:custGeom>
                <a:avLst/>
                <a:gdLst>
                  <a:gd name="connsiteX0" fmla="*/ 218364 w 723331"/>
                  <a:gd name="connsiteY0" fmla="*/ 0 h 982638"/>
                  <a:gd name="connsiteX1" fmla="*/ 259307 w 723331"/>
                  <a:gd name="connsiteY1" fmla="*/ 218364 h 982638"/>
                  <a:gd name="connsiteX2" fmla="*/ 436728 w 723331"/>
                  <a:gd name="connsiteY2" fmla="*/ 395785 h 982638"/>
                  <a:gd name="connsiteX3" fmla="*/ 682388 w 723331"/>
                  <a:gd name="connsiteY3" fmla="*/ 586853 h 982638"/>
                  <a:gd name="connsiteX4" fmla="*/ 723331 w 723331"/>
                  <a:gd name="connsiteY4" fmla="*/ 723331 h 982638"/>
                  <a:gd name="connsiteX5" fmla="*/ 668740 w 723331"/>
                  <a:gd name="connsiteY5" fmla="*/ 859809 h 982638"/>
                  <a:gd name="connsiteX6" fmla="*/ 573206 w 723331"/>
                  <a:gd name="connsiteY6" fmla="*/ 982638 h 982638"/>
                  <a:gd name="connsiteX7" fmla="*/ 27295 w 723331"/>
                  <a:gd name="connsiteY7" fmla="*/ 982638 h 982638"/>
                  <a:gd name="connsiteX8" fmla="*/ 0 w 723331"/>
                  <a:gd name="connsiteY8" fmla="*/ 0 h 982638"/>
                  <a:gd name="connsiteX9" fmla="*/ 218364 w 723331"/>
                  <a:gd name="connsiteY9" fmla="*/ 0 h 9826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723331" h="982638">
                    <a:moveTo>
                      <a:pt x="218364" y="0"/>
                    </a:moveTo>
                    <a:lnTo>
                      <a:pt x="259307" y="218364"/>
                    </a:lnTo>
                    <a:lnTo>
                      <a:pt x="436728" y="395785"/>
                    </a:lnTo>
                    <a:lnTo>
                      <a:pt x="682388" y="586853"/>
                    </a:lnTo>
                    <a:lnTo>
                      <a:pt x="723331" y="723331"/>
                    </a:lnTo>
                    <a:lnTo>
                      <a:pt x="668740" y="859809"/>
                    </a:lnTo>
                    <a:lnTo>
                      <a:pt x="573206" y="982638"/>
                    </a:lnTo>
                    <a:lnTo>
                      <a:pt x="27295" y="982638"/>
                    </a:lnTo>
                    <a:lnTo>
                      <a:pt x="0" y="0"/>
                    </a:lnTo>
                    <a:lnTo>
                      <a:pt x="218364" y="0"/>
                    </a:lnTo>
                    <a:close/>
                  </a:path>
                </a:pathLst>
              </a:custGeom>
              <a:solidFill>
                <a:srgbClr val="C0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85" name="Straight Arrow Connector 84"/>
              <p:cNvCxnSpPr/>
              <p:nvPr/>
            </p:nvCxnSpPr>
            <p:spPr>
              <a:xfrm rot="10800000">
                <a:off x="4688184" y="3993755"/>
                <a:ext cx="820665" cy="1589"/>
              </a:xfrm>
              <a:prstGeom prst="straightConnector1">
                <a:avLst/>
              </a:prstGeom>
              <a:ln w="88900">
                <a:solidFill>
                  <a:schemeClr val="bg1"/>
                </a:solidFill>
                <a:headEnd type="triangle" w="lg" len="med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7418" name="TextBox 23"/>
              <p:cNvSpPr txBox="1">
                <a:spLocks noChangeArrowheads="1"/>
              </p:cNvSpPr>
              <p:nvPr/>
            </p:nvSpPr>
            <p:spPr bwMode="auto">
              <a:xfrm>
                <a:off x="4640662" y="3506077"/>
                <a:ext cx="595193" cy="4574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i="1">
                    <a:solidFill>
                      <a:schemeClr val="bg1"/>
                    </a:solidFill>
                    <a:cs typeface="Arial" panose="020B0604020202020204" pitchFamily="34" charset="0"/>
                  </a:rPr>
                  <a:t>P</a:t>
                </a:r>
                <a:r>
                  <a:rPr lang="en-US" altLang="en-US" i="1" baseline="-25000">
                    <a:solidFill>
                      <a:schemeClr val="bg1"/>
                    </a:solidFill>
                    <a:cs typeface="Arial" panose="020B0604020202020204" pitchFamily="34" charset="0"/>
                  </a:rPr>
                  <a:t>u</a:t>
                </a:r>
              </a:p>
            </p:txBody>
          </p:sp>
          <p:grpSp>
            <p:nvGrpSpPr>
              <p:cNvPr id="57419" name="Group 63"/>
              <p:cNvGrpSpPr>
                <a:grpSpLocks/>
              </p:cNvGrpSpPr>
              <p:nvPr/>
            </p:nvGrpSpPr>
            <p:grpSpPr bwMode="auto">
              <a:xfrm>
                <a:off x="3205851" y="3514082"/>
                <a:ext cx="902946" cy="994288"/>
                <a:chOff x="3205851" y="3514082"/>
                <a:chExt cx="902946" cy="994288"/>
              </a:xfrm>
            </p:grpSpPr>
            <p:cxnSp>
              <p:nvCxnSpPr>
                <p:cNvPr id="89" name="Straight Arrow Connector 88"/>
                <p:cNvCxnSpPr/>
                <p:nvPr/>
              </p:nvCxnSpPr>
              <p:spPr>
                <a:xfrm flipH="1">
                  <a:off x="3821485" y="3520436"/>
                  <a:ext cx="273026" cy="1589"/>
                </a:xfrm>
                <a:prstGeom prst="straightConnector1">
                  <a:avLst/>
                </a:prstGeom>
                <a:ln w="25400">
                  <a:solidFill>
                    <a:schemeClr val="bg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Arrow Connector 89"/>
                <p:cNvCxnSpPr/>
                <p:nvPr/>
              </p:nvCxnSpPr>
              <p:spPr>
                <a:xfrm flipH="1">
                  <a:off x="3821485" y="3672915"/>
                  <a:ext cx="273026" cy="1589"/>
                </a:xfrm>
                <a:prstGeom prst="straightConnector1">
                  <a:avLst/>
                </a:prstGeom>
                <a:ln w="25400">
                  <a:solidFill>
                    <a:schemeClr val="bg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1" name="Straight Arrow Connector 90"/>
                <p:cNvCxnSpPr/>
                <p:nvPr/>
              </p:nvCxnSpPr>
              <p:spPr>
                <a:xfrm flipH="1">
                  <a:off x="3821485" y="3853983"/>
                  <a:ext cx="273026" cy="1589"/>
                </a:xfrm>
                <a:prstGeom prst="straightConnector1">
                  <a:avLst/>
                </a:prstGeom>
                <a:ln w="25400">
                  <a:solidFill>
                    <a:schemeClr val="bg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2" name="Straight Arrow Connector 91"/>
                <p:cNvCxnSpPr/>
                <p:nvPr/>
              </p:nvCxnSpPr>
              <p:spPr>
                <a:xfrm flipH="1">
                  <a:off x="3816723" y="4039816"/>
                  <a:ext cx="273026" cy="1588"/>
                </a:xfrm>
                <a:prstGeom prst="straightConnector1">
                  <a:avLst/>
                </a:prstGeom>
                <a:ln w="25400">
                  <a:solidFill>
                    <a:schemeClr val="bg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Straight Arrow Connector 92"/>
                <p:cNvCxnSpPr/>
                <p:nvPr/>
              </p:nvCxnSpPr>
              <p:spPr>
                <a:xfrm flipH="1">
                  <a:off x="3831009" y="4182765"/>
                  <a:ext cx="273026" cy="1588"/>
                </a:xfrm>
                <a:prstGeom prst="straightConnector1">
                  <a:avLst/>
                </a:prstGeom>
                <a:ln w="25400">
                  <a:solidFill>
                    <a:schemeClr val="bg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4" name="Straight Arrow Connector 93"/>
                <p:cNvCxnSpPr/>
                <p:nvPr/>
              </p:nvCxnSpPr>
              <p:spPr>
                <a:xfrm flipH="1">
                  <a:off x="3831009" y="4344773"/>
                  <a:ext cx="273026" cy="1588"/>
                </a:xfrm>
                <a:prstGeom prst="straightConnector1">
                  <a:avLst/>
                </a:prstGeom>
                <a:ln w="25400">
                  <a:solidFill>
                    <a:schemeClr val="bg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5" name="Straight Arrow Connector 94"/>
                <p:cNvCxnSpPr/>
                <p:nvPr/>
              </p:nvCxnSpPr>
              <p:spPr>
                <a:xfrm flipH="1">
                  <a:off x="3835771" y="4506781"/>
                  <a:ext cx="273026" cy="1588"/>
                </a:xfrm>
                <a:prstGeom prst="straightConnector1">
                  <a:avLst/>
                </a:prstGeom>
                <a:ln w="25400">
                  <a:solidFill>
                    <a:schemeClr val="bg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6" name="Straight Arrow Connector 95"/>
                <p:cNvCxnSpPr/>
                <p:nvPr/>
              </p:nvCxnSpPr>
              <p:spPr>
                <a:xfrm rot="16200000" flipV="1">
                  <a:off x="3346565" y="4001702"/>
                  <a:ext cx="992698" cy="17460"/>
                </a:xfrm>
                <a:prstGeom prst="straightConnector1">
                  <a:avLst/>
                </a:prstGeom>
                <a:ln w="25400">
                  <a:solidFill>
                    <a:schemeClr val="bg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7429" name="TextBox 23"/>
                <p:cNvSpPr txBox="1">
                  <a:spLocks noChangeArrowheads="1"/>
                </p:cNvSpPr>
                <p:nvPr/>
              </p:nvSpPr>
              <p:spPr bwMode="auto">
                <a:xfrm>
                  <a:off x="3205851" y="3687771"/>
                  <a:ext cx="595390" cy="45722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r>
                    <a:rPr lang="en-US" altLang="en-US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P</a:t>
                  </a:r>
                  <a:r>
                    <a:rPr lang="en-US" altLang="en-US" baseline="-2500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u</a:t>
                  </a:r>
                </a:p>
              </p:txBody>
            </p:sp>
          </p:grpSp>
          <p:sp>
            <p:nvSpPr>
              <p:cNvPr id="88" name="Left Brace 87"/>
              <p:cNvSpPr/>
              <p:nvPr/>
            </p:nvSpPr>
            <p:spPr>
              <a:xfrm>
                <a:off x="3665924" y="3507730"/>
                <a:ext cx="46033" cy="995875"/>
              </a:xfrm>
              <a:prstGeom prst="leftBrac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</p:grpSp>
      <p:sp>
        <p:nvSpPr>
          <p:cNvPr id="166" name="Rectangle 165"/>
          <p:cNvSpPr/>
          <p:nvPr/>
        </p:nvSpPr>
        <p:spPr>
          <a:xfrm>
            <a:off x="1703388" y="2709863"/>
            <a:ext cx="4003675" cy="163036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4" name="Freeform 113"/>
          <p:cNvSpPr/>
          <p:nvPr/>
        </p:nvSpPr>
        <p:spPr>
          <a:xfrm>
            <a:off x="2890838" y="3155950"/>
            <a:ext cx="2062162" cy="995363"/>
          </a:xfrm>
          <a:custGeom>
            <a:avLst/>
            <a:gdLst>
              <a:gd name="connsiteX0" fmla="*/ 1569492 w 2060812"/>
              <a:gd name="connsiteY0" fmla="*/ 13648 h 996286"/>
              <a:gd name="connsiteX1" fmla="*/ 1610435 w 2060812"/>
              <a:gd name="connsiteY1" fmla="*/ 191068 h 996286"/>
              <a:gd name="connsiteX2" fmla="*/ 1705970 w 2060812"/>
              <a:gd name="connsiteY2" fmla="*/ 313898 h 996286"/>
              <a:gd name="connsiteX3" fmla="*/ 1869743 w 2060812"/>
              <a:gd name="connsiteY3" fmla="*/ 464024 h 996286"/>
              <a:gd name="connsiteX4" fmla="*/ 2019868 w 2060812"/>
              <a:gd name="connsiteY4" fmla="*/ 586854 h 996286"/>
              <a:gd name="connsiteX5" fmla="*/ 2060812 w 2060812"/>
              <a:gd name="connsiteY5" fmla="*/ 682388 h 996286"/>
              <a:gd name="connsiteX6" fmla="*/ 2033516 w 2060812"/>
              <a:gd name="connsiteY6" fmla="*/ 859809 h 996286"/>
              <a:gd name="connsiteX7" fmla="*/ 1924334 w 2060812"/>
              <a:gd name="connsiteY7" fmla="*/ 996286 h 996286"/>
              <a:gd name="connsiteX8" fmla="*/ 0 w 2060812"/>
              <a:gd name="connsiteY8" fmla="*/ 996286 h 996286"/>
              <a:gd name="connsiteX9" fmla="*/ 0 w 2060812"/>
              <a:gd name="connsiteY9" fmla="*/ 0 h 996286"/>
              <a:gd name="connsiteX10" fmla="*/ 1569492 w 2060812"/>
              <a:gd name="connsiteY10" fmla="*/ 13648 h 996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60812" h="996286">
                <a:moveTo>
                  <a:pt x="1569492" y="13648"/>
                </a:moveTo>
                <a:lnTo>
                  <a:pt x="1610435" y="191068"/>
                </a:lnTo>
                <a:lnTo>
                  <a:pt x="1705970" y="313898"/>
                </a:lnTo>
                <a:lnTo>
                  <a:pt x="1869743" y="464024"/>
                </a:lnTo>
                <a:lnTo>
                  <a:pt x="2019868" y="586854"/>
                </a:lnTo>
                <a:lnTo>
                  <a:pt x="2060812" y="682388"/>
                </a:lnTo>
                <a:lnTo>
                  <a:pt x="2033516" y="859809"/>
                </a:lnTo>
                <a:lnTo>
                  <a:pt x="1924334" y="996286"/>
                </a:lnTo>
                <a:lnTo>
                  <a:pt x="0" y="996286"/>
                </a:lnTo>
                <a:lnTo>
                  <a:pt x="0" y="0"/>
                </a:lnTo>
                <a:lnTo>
                  <a:pt x="1569492" y="13648"/>
                </a:lnTo>
                <a:close/>
              </a:path>
            </a:pathLst>
          </a:cu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47" name="Straight Arrow Connector 46"/>
          <p:cNvCxnSpPr/>
          <p:nvPr/>
        </p:nvCxnSpPr>
        <p:spPr>
          <a:xfrm rot="10800000">
            <a:off x="4754563" y="3641725"/>
            <a:ext cx="820737" cy="1588"/>
          </a:xfrm>
          <a:prstGeom prst="straightConnector1">
            <a:avLst/>
          </a:prstGeom>
          <a:ln w="88900">
            <a:solidFill>
              <a:schemeClr val="bg1"/>
            </a:solidFill>
            <a:headEnd type="triangle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382" name="TextBox 23"/>
          <p:cNvSpPr txBox="1">
            <a:spLocks noChangeArrowheads="1"/>
          </p:cNvSpPr>
          <p:nvPr/>
        </p:nvSpPr>
        <p:spPr bwMode="auto">
          <a:xfrm>
            <a:off x="4706938" y="3154363"/>
            <a:ext cx="5953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</a:p>
        </p:txBody>
      </p:sp>
      <p:sp>
        <p:nvSpPr>
          <p:cNvPr id="57383" name="TextBox 23"/>
          <p:cNvSpPr txBox="1">
            <a:spLocks noChangeArrowheads="1"/>
          </p:cNvSpPr>
          <p:nvPr/>
        </p:nvSpPr>
        <p:spPr bwMode="auto">
          <a:xfrm>
            <a:off x="1635125" y="3335338"/>
            <a:ext cx="9763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1/3</a:t>
            </a:r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</a:p>
        </p:txBody>
      </p:sp>
      <p:sp>
        <p:nvSpPr>
          <p:cNvPr id="65" name="Left Brace 64"/>
          <p:cNvSpPr/>
          <p:nvPr/>
        </p:nvSpPr>
        <p:spPr>
          <a:xfrm>
            <a:off x="2476500" y="3155950"/>
            <a:ext cx="46038" cy="995363"/>
          </a:xfrm>
          <a:prstGeom prst="leftBrac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5" name="Oval 114"/>
          <p:cNvSpPr/>
          <p:nvPr/>
        </p:nvSpPr>
        <p:spPr>
          <a:xfrm>
            <a:off x="3087688" y="3324225"/>
            <a:ext cx="255587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6" name="Oval 115"/>
          <p:cNvSpPr/>
          <p:nvPr/>
        </p:nvSpPr>
        <p:spPr>
          <a:xfrm>
            <a:off x="3760788" y="3324225"/>
            <a:ext cx="255587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17" name="Straight Arrow Connector 116"/>
          <p:cNvCxnSpPr/>
          <p:nvPr/>
        </p:nvCxnSpPr>
        <p:spPr>
          <a:xfrm rot="10800000" flipH="1">
            <a:off x="3100388" y="3444875"/>
            <a:ext cx="255587" cy="1588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/>
          <p:nvPr/>
        </p:nvCxnSpPr>
        <p:spPr>
          <a:xfrm rot="10800000" flipH="1">
            <a:off x="3775075" y="3444875"/>
            <a:ext cx="255588" cy="1588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Oval 118"/>
          <p:cNvSpPr/>
          <p:nvPr/>
        </p:nvSpPr>
        <p:spPr>
          <a:xfrm>
            <a:off x="3100388" y="3767138"/>
            <a:ext cx="255587" cy="242887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0" name="Oval 119"/>
          <p:cNvSpPr/>
          <p:nvPr/>
        </p:nvSpPr>
        <p:spPr>
          <a:xfrm>
            <a:off x="3775075" y="3767138"/>
            <a:ext cx="255588" cy="242887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21" name="Straight Arrow Connector 120"/>
          <p:cNvCxnSpPr/>
          <p:nvPr/>
        </p:nvCxnSpPr>
        <p:spPr>
          <a:xfrm rot="10800000" flipH="1">
            <a:off x="3114675" y="3889375"/>
            <a:ext cx="255588" cy="1588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/>
          <p:cNvCxnSpPr/>
          <p:nvPr/>
        </p:nvCxnSpPr>
        <p:spPr>
          <a:xfrm rot="10800000" flipH="1">
            <a:off x="3787775" y="3889375"/>
            <a:ext cx="255588" cy="1588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393" name="TextBox 23"/>
          <p:cNvSpPr txBox="1">
            <a:spLocks noChangeArrowheads="1"/>
          </p:cNvSpPr>
          <p:nvPr/>
        </p:nvSpPr>
        <p:spPr bwMode="auto">
          <a:xfrm>
            <a:off x="4095750" y="2684463"/>
            <a:ext cx="7731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/6</a:t>
            </a:r>
          </a:p>
        </p:txBody>
      </p:sp>
      <p:sp>
        <p:nvSpPr>
          <p:cNvPr id="57394" name="TextBox 23"/>
          <p:cNvSpPr txBox="1">
            <a:spLocks noChangeArrowheads="1"/>
          </p:cNvSpPr>
          <p:nvPr/>
        </p:nvSpPr>
        <p:spPr bwMode="auto">
          <a:xfrm>
            <a:off x="3951288" y="3408363"/>
            <a:ext cx="7731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/6</a:t>
            </a:r>
          </a:p>
        </p:txBody>
      </p:sp>
      <p:sp>
        <p:nvSpPr>
          <p:cNvPr id="57395" name="TextBox 23"/>
          <p:cNvSpPr txBox="1">
            <a:spLocks noChangeArrowheads="1"/>
          </p:cNvSpPr>
          <p:nvPr/>
        </p:nvSpPr>
        <p:spPr bwMode="auto">
          <a:xfrm>
            <a:off x="3335338" y="2698750"/>
            <a:ext cx="7731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/6</a:t>
            </a:r>
          </a:p>
        </p:txBody>
      </p:sp>
      <p:sp>
        <p:nvSpPr>
          <p:cNvPr id="57396" name="TextBox 23"/>
          <p:cNvSpPr txBox="1">
            <a:spLocks noChangeArrowheads="1"/>
          </p:cNvSpPr>
          <p:nvPr/>
        </p:nvSpPr>
        <p:spPr bwMode="auto">
          <a:xfrm>
            <a:off x="3248025" y="3429000"/>
            <a:ext cx="7731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/6</a:t>
            </a:r>
          </a:p>
        </p:txBody>
      </p:sp>
      <p:sp>
        <p:nvSpPr>
          <p:cNvPr id="57397" name="Line 149"/>
          <p:cNvSpPr>
            <a:spLocks noChangeShapeType="1"/>
          </p:cNvSpPr>
          <p:nvPr/>
        </p:nvSpPr>
        <p:spPr bwMode="auto">
          <a:xfrm flipV="1">
            <a:off x="2606675" y="3162300"/>
            <a:ext cx="0" cy="98425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98" name="Line 150"/>
          <p:cNvSpPr>
            <a:spLocks noChangeShapeType="1"/>
          </p:cNvSpPr>
          <p:nvPr/>
        </p:nvSpPr>
        <p:spPr bwMode="auto">
          <a:xfrm flipH="1">
            <a:off x="2600325" y="4133850"/>
            <a:ext cx="285750" cy="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99" name="Line 151"/>
          <p:cNvSpPr>
            <a:spLocks noChangeShapeType="1"/>
          </p:cNvSpPr>
          <p:nvPr/>
        </p:nvSpPr>
        <p:spPr bwMode="auto">
          <a:xfrm flipH="1">
            <a:off x="2600325" y="3157538"/>
            <a:ext cx="285750" cy="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400" name="Line 152"/>
          <p:cNvSpPr>
            <a:spLocks noChangeShapeType="1"/>
          </p:cNvSpPr>
          <p:nvPr/>
        </p:nvSpPr>
        <p:spPr bwMode="auto">
          <a:xfrm flipH="1">
            <a:off x="2595563" y="3971925"/>
            <a:ext cx="285750" cy="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401" name="Line 153"/>
          <p:cNvSpPr>
            <a:spLocks noChangeShapeType="1"/>
          </p:cNvSpPr>
          <p:nvPr/>
        </p:nvSpPr>
        <p:spPr bwMode="auto">
          <a:xfrm flipH="1">
            <a:off x="2595563" y="3805238"/>
            <a:ext cx="285750" cy="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402" name="Line 154"/>
          <p:cNvSpPr>
            <a:spLocks noChangeShapeType="1"/>
          </p:cNvSpPr>
          <p:nvPr/>
        </p:nvSpPr>
        <p:spPr bwMode="auto">
          <a:xfrm flipH="1">
            <a:off x="2595563" y="3638550"/>
            <a:ext cx="285750" cy="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403" name="Line 155"/>
          <p:cNvSpPr>
            <a:spLocks noChangeShapeType="1"/>
          </p:cNvSpPr>
          <p:nvPr/>
        </p:nvSpPr>
        <p:spPr bwMode="auto">
          <a:xfrm flipH="1">
            <a:off x="2600325" y="3476625"/>
            <a:ext cx="285750" cy="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404" name="Line 156"/>
          <p:cNvSpPr>
            <a:spLocks noChangeShapeType="1"/>
          </p:cNvSpPr>
          <p:nvPr/>
        </p:nvSpPr>
        <p:spPr bwMode="auto">
          <a:xfrm flipH="1">
            <a:off x="2595563" y="3314700"/>
            <a:ext cx="285750" cy="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405" name="Line 157"/>
          <p:cNvSpPr>
            <a:spLocks noChangeShapeType="1"/>
          </p:cNvSpPr>
          <p:nvPr/>
        </p:nvSpPr>
        <p:spPr bwMode="auto">
          <a:xfrm flipV="1">
            <a:off x="3243263" y="2928938"/>
            <a:ext cx="204787" cy="49530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406" name="Line 158"/>
          <p:cNvSpPr>
            <a:spLocks noChangeShapeType="1"/>
          </p:cNvSpPr>
          <p:nvPr/>
        </p:nvSpPr>
        <p:spPr bwMode="auto">
          <a:xfrm flipV="1">
            <a:off x="3905250" y="2924175"/>
            <a:ext cx="290513" cy="500063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407" name="Line 159"/>
          <p:cNvSpPr>
            <a:spLocks noChangeShapeType="1"/>
          </p:cNvSpPr>
          <p:nvPr/>
        </p:nvSpPr>
        <p:spPr bwMode="auto">
          <a:xfrm flipV="1">
            <a:off x="3248025" y="3662363"/>
            <a:ext cx="109538" cy="20955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408" name="Line 160"/>
          <p:cNvSpPr>
            <a:spLocks noChangeShapeType="1"/>
          </p:cNvSpPr>
          <p:nvPr/>
        </p:nvSpPr>
        <p:spPr bwMode="auto">
          <a:xfrm flipV="1">
            <a:off x="3933825" y="3652838"/>
            <a:ext cx="128588" cy="22860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1017588" y="1257300"/>
            <a:ext cx="6502400" cy="754063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The plate will fail in the line with the highest force (for similar number of bolts in each line).</a:t>
            </a:r>
            <a:endParaRPr lang="en-US" baseline="-25000">
              <a:solidFill>
                <a:schemeClr val="bg1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039813" y="2108200"/>
            <a:ext cx="6588125" cy="558800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Each bolt line shown transfers 1/3 of the total force.</a:t>
            </a:r>
            <a:endParaRPr lang="en-US" baseline="-25000">
              <a:solidFill>
                <a:schemeClr val="bg1"/>
              </a:solidFill>
            </a:endParaRPr>
          </a:p>
        </p:txBody>
      </p:sp>
      <p:sp>
        <p:nvSpPr>
          <p:cNvPr id="57411" name="Line 164"/>
          <p:cNvSpPr>
            <a:spLocks noChangeShapeType="1"/>
          </p:cNvSpPr>
          <p:nvPr/>
        </p:nvSpPr>
        <p:spPr bwMode="auto">
          <a:xfrm>
            <a:off x="4291013" y="4514850"/>
            <a:ext cx="0" cy="995363"/>
          </a:xfrm>
          <a:prstGeom prst="line">
            <a:avLst/>
          </a:prstGeom>
          <a:noFill/>
          <a:ln w="28575">
            <a:solidFill>
              <a:schemeClr val="bg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412" name="Freeform 165"/>
          <p:cNvSpPr>
            <a:spLocks/>
          </p:cNvSpPr>
          <p:nvPr/>
        </p:nvSpPr>
        <p:spPr bwMode="auto">
          <a:xfrm>
            <a:off x="1516063" y="5486400"/>
            <a:ext cx="2770187" cy="247650"/>
          </a:xfrm>
          <a:custGeom>
            <a:avLst/>
            <a:gdLst>
              <a:gd name="T0" fmla="*/ 2147483646 w 1743"/>
              <a:gd name="T1" fmla="*/ 0 h 156"/>
              <a:gd name="T2" fmla="*/ 2147483646 w 1743"/>
              <a:gd name="T3" fmla="*/ 2147483646 h 156"/>
              <a:gd name="T4" fmla="*/ 0 w 1743"/>
              <a:gd name="T5" fmla="*/ 2147483646 h 156"/>
              <a:gd name="T6" fmla="*/ 0 60000 65536"/>
              <a:gd name="T7" fmla="*/ 0 60000 65536"/>
              <a:gd name="T8" fmla="*/ 0 60000 65536"/>
              <a:gd name="T9" fmla="*/ 0 w 1743"/>
              <a:gd name="T10" fmla="*/ 0 h 156"/>
              <a:gd name="T11" fmla="*/ 1743 w 1743"/>
              <a:gd name="T12" fmla="*/ 156 h 1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43" h="156">
                <a:moveTo>
                  <a:pt x="1743" y="0"/>
                </a:moveTo>
                <a:lnTo>
                  <a:pt x="1743" y="156"/>
                </a:lnTo>
                <a:lnTo>
                  <a:pt x="0" y="156"/>
                </a:ln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" name="TextBox 85"/>
          <p:cNvSpPr txBox="1"/>
          <p:nvPr/>
        </p:nvSpPr>
        <p:spPr>
          <a:xfrm>
            <a:off x="1014413" y="239713"/>
            <a:ext cx="5456237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Rupture on Effective Net Area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extBox 22"/>
          <p:cNvSpPr txBox="1">
            <a:spLocks noChangeArrowheads="1"/>
          </p:cNvSpPr>
          <p:nvPr/>
        </p:nvSpPr>
        <p:spPr bwMode="auto">
          <a:xfrm>
            <a:off x="1065213" y="3568700"/>
            <a:ext cx="7518400" cy="2498725"/>
          </a:xfrm>
          <a:prstGeom prst="rect">
            <a:avLst/>
          </a:prstGeom>
          <a:solidFill>
            <a:schemeClr val="tx1"/>
          </a:solidFill>
          <a:ln w="38100">
            <a:solidFill>
              <a:schemeClr val="bg1"/>
            </a:solidFill>
            <a:bevel/>
            <a:headEnd/>
            <a:tailEnd/>
          </a:ln>
        </p:spPr>
        <p:txBody>
          <a:bodyPr anchor="ctr" anchorCtr="1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59395" name="Freeform 129"/>
          <p:cNvSpPr>
            <a:spLocks/>
          </p:cNvSpPr>
          <p:nvPr/>
        </p:nvSpPr>
        <p:spPr bwMode="auto">
          <a:xfrm>
            <a:off x="1914525" y="4324350"/>
            <a:ext cx="2381250" cy="195263"/>
          </a:xfrm>
          <a:custGeom>
            <a:avLst/>
            <a:gdLst>
              <a:gd name="T0" fmla="*/ 0 w 1500"/>
              <a:gd name="T1" fmla="*/ 0 h 123"/>
              <a:gd name="T2" fmla="*/ 2147483646 w 1500"/>
              <a:gd name="T3" fmla="*/ 0 h 123"/>
              <a:gd name="T4" fmla="*/ 2147483646 w 1500"/>
              <a:gd name="T5" fmla="*/ 2147483646 h 123"/>
              <a:gd name="T6" fmla="*/ 0 60000 65536"/>
              <a:gd name="T7" fmla="*/ 0 60000 65536"/>
              <a:gd name="T8" fmla="*/ 0 60000 65536"/>
              <a:gd name="T9" fmla="*/ 0 w 1500"/>
              <a:gd name="T10" fmla="*/ 0 h 123"/>
              <a:gd name="T11" fmla="*/ 1500 w 1500"/>
              <a:gd name="T12" fmla="*/ 123 h 12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00" h="123">
                <a:moveTo>
                  <a:pt x="0" y="0"/>
                </a:moveTo>
                <a:lnTo>
                  <a:pt x="1500" y="0"/>
                </a:lnTo>
                <a:lnTo>
                  <a:pt x="1500" y="123"/>
                </a:ln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396" name="TextBox 38"/>
          <p:cNvSpPr txBox="1">
            <a:spLocks noChangeArrowheads="1"/>
          </p:cNvSpPr>
          <p:nvPr/>
        </p:nvSpPr>
        <p:spPr bwMode="auto">
          <a:xfrm>
            <a:off x="5856288" y="5514975"/>
            <a:ext cx="2117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Cross Section</a:t>
            </a:r>
            <a:endParaRPr lang="en-US" altLang="en-US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59397" name="TextBox 39"/>
          <p:cNvSpPr txBox="1">
            <a:spLocks noChangeArrowheads="1"/>
          </p:cNvSpPr>
          <p:nvPr/>
        </p:nvSpPr>
        <p:spPr bwMode="auto">
          <a:xfrm>
            <a:off x="6688138" y="4373563"/>
            <a:ext cx="172402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Net area reduced by hole area</a:t>
            </a:r>
            <a:endParaRPr lang="en-US" altLang="en-US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59398" name="TextBox 45"/>
          <p:cNvSpPr txBox="1">
            <a:spLocks noChangeArrowheads="1"/>
          </p:cNvSpPr>
          <p:nvPr/>
        </p:nvSpPr>
        <p:spPr bwMode="auto">
          <a:xfrm>
            <a:off x="3729038" y="5641975"/>
            <a:ext cx="4714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1</a:t>
            </a:r>
            <a:endParaRPr lang="en-US" altLang="en-US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59399" name="TextBox 47"/>
          <p:cNvSpPr txBox="1">
            <a:spLocks noChangeArrowheads="1"/>
          </p:cNvSpPr>
          <p:nvPr/>
        </p:nvSpPr>
        <p:spPr bwMode="auto">
          <a:xfrm>
            <a:off x="3065463" y="5651500"/>
            <a:ext cx="4714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2</a:t>
            </a:r>
            <a:endParaRPr lang="en-US" altLang="en-US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59400" name="TextBox 48"/>
          <p:cNvSpPr txBox="1">
            <a:spLocks noChangeArrowheads="1"/>
          </p:cNvSpPr>
          <p:nvPr/>
        </p:nvSpPr>
        <p:spPr bwMode="auto">
          <a:xfrm>
            <a:off x="2425700" y="5640388"/>
            <a:ext cx="471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3</a:t>
            </a:r>
            <a:endParaRPr lang="en-US" altLang="en-US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59401" name="TextBox 54"/>
          <p:cNvSpPr txBox="1">
            <a:spLocks noChangeArrowheads="1"/>
          </p:cNvSpPr>
          <p:nvPr/>
        </p:nvSpPr>
        <p:spPr bwMode="auto">
          <a:xfrm>
            <a:off x="1030288" y="5651500"/>
            <a:ext cx="2117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Bolt line</a:t>
            </a:r>
            <a:endParaRPr lang="en-US" altLang="en-US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59402" name="Slide Number Placeholder 150"/>
          <p:cNvSpPr txBox="1">
            <a:spLocks noGrp="1"/>
          </p:cNvSpPr>
          <p:nvPr/>
        </p:nvSpPr>
        <p:spPr bwMode="auto">
          <a:xfrm>
            <a:off x="7924800" y="6416675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F2931B5B-4365-4ADD-945C-86EFA41B5345}" type="slidenum">
              <a:rPr lang="en-US" altLang="en-US" sz="1200">
                <a:solidFill>
                  <a:srgbClr val="BCBCBC"/>
                </a:solidFill>
              </a:rPr>
              <a:pPr algn="r"/>
              <a:t>27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152" name="Footer Placeholder 151"/>
          <p:cNvSpPr txBox="1">
            <a:spLocks noGrp="1"/>
          </p:cNvSpPr>
          <p:nvPr/>
        </p:nvSpPr>
        <p:spPr>
          <a:xfrm>
            <a:off x="3124200" y="6416675"/>
            <a:ext cx="2895600" cy="365125"/>
          </a:xfrm>
          <a:prstGeom prst="rect">
            <a:avLst/>
          </a:prstGeom>
          <a:noFill/>
        </p:spPr>
        <p:txBody>
          <a:bodyPr anchor="b"/>
          <a:lstStyle/>
          <a:p>
            <a:pPr algn="ctr">
              <a:defRPr/>
            </a:pPr>
            <a:r>
              <a:rPr lang="en-US" sz="1200">
                <a:solidFill>
                  <a:schemeClr val="tx1">
                    <a:shade val="50000"/>
                  </a:schemeClr>
                </a:solidFill>
              </a:rPr>
              <a:t>Tension Theory</a:t>
            </a:r>
            <a:endParaRPr lang="en-US" sz="1200" dirty="0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6473825" y="4492625"/>
            <a:ext cx="174625" cy="990600"/>
          </a:xfrm>
          <a:prstGeom prst="rect">
            <a:avLst/>
          </a:prstGeom>
          <a:solidFill>
            <a:schemeClr val="bg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6488113" y="4656138"/>
            <a:ext cx="147637" cy="236537"/>
          </a:xfrm>
          <a:prstGeom prst="rect">
            <a:avLst/>
          </a:prstGeom>
          <a:solidFill>
            <a:schemeClr val="tx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6483350" y="5099050"/>
            <a:ext cx="157163" cy="231775"/>
          </a:xfrm>
          <a:prstGeom prst="rect">
            <a:avLst/>
          </a:prstGeom>
          <a:solidFill>
            <a:schemeClr val="tx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lowchart: Document 6"/>
          <p:cNvSpPr>
            <a:spLocks noChangeArrowheads="1"/>
          </p:cNvSpPr>
          <p:nvPr/>
        </p:nvSpPr>
        <p:spPr bwMode="auto">
          <a:xfrm rot="-5400000">
            <a:off x="3136900" y="3619500"/>
            <a:ext cx="979488" cy="2732088"/>
          </a:xfrm>
          <a:prstGeom prst="flowChartDocument">
            <a:avLst/>
          </a:prstGeom>
          <a:solidFill>
            <a:schemeClr val="bg2"/>
          </a:solidFill>
          <a:ln w="38100" algn="ctr">
            <a:solidFill>
              <a:schemeClr val="bg1"/>
            </a:solidFill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9" name="Oval 8"/>
          <p:cNvSpPr/>
          <p:nvPr/>
        </p:nvSpPr>
        <p:spPr>
          <a:xfrm>
            <a:off x="2446338" y="4654550"/>
            <a:ext cx="255587" cy="242888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097213" y="4659313"/>
            <a:ext cx="255587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768725" y="4659313"/>
            <a:ext cx="255588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2" name="Straight Arrow Connector 11"/>
          <p:cNvCxnSpPr>
            <a:stCxn id="9" idx="2"/>
            <a:endCxn id="9" idx="6"/>
          </p:cNvCxnSpPr>
          <p:nvPr/>
        </p:nvCxnSpPr>
        <p:spPr>
          <a:xfrm rot="10800000" flipH="1">
            <a:off x="2446338" y="4775200"/>
            <a:ext cx="255587" cy="1588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0800000" flipH="1">
            <a:off x="3109913" y="4779963"/>
            <a:ext cx="255587" cy="1587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10800000" flipH="1">
            <a:off x="3783013" y="4779963"/>
            <a:ext cx="255587" cy="1587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2460625" y="5099050"/>
            <a:ext cx="255588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3109913" y="5102225"/>
            <a:ext cx="255587" cy="242888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3783013" y="5102225"/>
            <a:ext cx="255587" cy="242888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8" name="Straight Arrow Connector 17"/>
          <p:cNvCxnSpPr>
            <a:stCxn id="15" idx="2"/>
            <a:endCxn id="15" idx="6"/>
          </p:cNvCxnSpPr>
          <p:nvPr/>
        </p:nvCxnSpPr>
        <p:spPr>
          <a:xfrm rot="10800000" flipH="1">
            <a:off x="2460625" y="5219700"/>
            <a:ext cx="255588" cy="1588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10800000" flipH="1">
            <a:off x="3124200" y="5224463"/>
            <a:ext cx="255588" cy="1587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10800000" flipH="1">
            <a:off x="3795713" y="5224463"/>
            <a:ext cx="255587" cy="1587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420" name="TextBox 23"/>
          <p:cNvSpPr txBox="1">
            <a:spLocks noChangeArrowheads="1"/>
          </p:cNvSpPr>
          <p:nvPr/>
        </p:nvSpPr>
        <p:spPr bwMode="auto">
          <a:xfrm>
            <a:off x="4824413" y="4516438"/>
            <a:ext cx="5953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</a:p>
        </p:txBody>
      </p:sp>
      <p:sp>
        <p:nvSpPr>
          <p:cNvPr id="33" name="Freeform 32"/>
          <p:cNvSpPr/>
          <p:nvPr/>
        </p:nvSpPr>
        <p:spPr>
          <a:xfrm flipH="1">
            <a:off x="1355725" y="4316413"/>
            <a:ext cx="565150" cy="1422400"/>
          </a:xfrm>
          <a:custGeom>
            <a:avLst/>
            <a:gdLst>
              <a:gd name="connsiteX0" fmla="*/ 0 w 534609"/>
              <a:gd name="connsiteY0" fmla="*/ 0 h 1001485"/>
              <a:gd name="connsiteX1" fmla="*/ 101600 w 534609"/>
              <a:gd name="connsiteY1" fmla="*/ 275771 h 1001485"/>
              <a:gd name="connsiteX2" fmla="*/ 319314 w 534609"/>
              <a:gd name="connsiteY2" fmla="*/ 478971 h 1001485"/>
              <a:gd name="connsiteX3" fmla="*/ 508000 w 534609"/>
              <a:gd name="connsiteY3" fmla="*/ 667657 h 1001485"/>
              <a:gd name="connsiteX4" fmla="*/ 478971 w 534609"/>
              <a:gd name="connsiteY4" fmla="*/ 885371 h 1001485"/>
              <a:gd name="connsiteX5" fmla="*/ 377371 w 534609"/>
              <a:gd name="connsiteY5" fmla="*/ 1001485 h 1001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4609" h="1001485">
                <a:moveTo>
                  <a:pt x="0" y="0"/>
                </a:moveTo>
                <a:cubicBezTo>
                  <a:pt x="24190" y="97971"/>
                  <a:pt x="48381" y="195942"/>
                  <a:pt x="101600" y="275771"/>
                </a:cubicBezTo>
                <a:cubicBezTo>
                  <a:pt x="154819" y="355600"/>
                  <a:pt x="251581" y="413657"/>
                  <a:pt x="319314" y="478971"/>
                </a:cubicBezTo>
                <a:cubicBezTo>
                  <a:pt x="387047" y="544285"/>
                  <a:pt x="481391" y="599924"/>
                  <a:pt x="508000" y="667657"/>
                </a:cubicBezTo>
                <a:cubicBezTo>
                  <a:pt x="534609" y="735390"/>
                  <a:pt x="500743" y="829733"/>
                  <a:pt x="478971" y="885371"/>
                </a:cubicBezTo>
                <a:cubicBezTo>
                  <a:pt x="457200" y="941009"/>
                  <a:pt x="417285" y="971247"/>
                  <a:pt x="377371" y="1001485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50" name="Straight Connector 49"/>
          <p:cNvCxnSpPr/>
          <p:nvPr/>
        </p:nvCxnSpPr>
        <p:spPr>
          <a:xfrm rot="5400000" flipH="1" flipV="1">
            <a:off x="3302794" y="5012532"/>
            <a:ext cx="1203325" cy="1587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5400000" flipH="1" flipV="1">
            <a:off x="1979612" y="5014913"/>
            <a:ext cx="1204913" cy="1588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5400000" flipH="1" flipV="1">
            <a:off x="2640013" y="5016500"/>
            <a:ext cx="1204912" cy="1588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425" name="Line 40"/>
          <p:cNvSpPr>
            <a:spLocks noChangeShapeType="1"/>
          </p:cNvSpPr>
          <p:nvPr/>
        </p:nvSpPr>
        <p:spPr bwMode="auto">
          <a:xfrm>
            <a:off x="4902200" y="4986338"/>
            <a:ext cx="809625" cy="0"/>
          </a:xfrm>
          <a:prstGeom prst="line">
            <a:avLst/>
          </a:prstGeom>
          <a:noFill/>
          <a:ln w="88900">
            <a:solidFill>
              <a:schemeClr val="bg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1017588" y="1257300"/>
            <a:ext cx="6502400" cy="754063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The plate will fail in the line with the highest force (for similar number of bolts in each line).</a:t>
            </a:r>
            <a:endParaRPr lang="en-US" baseline="-25000">
              <a:solidFill>
                <a:schemeClr val="bg1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039813" y="2108200"/>
            <a:ext cx="6588125" cy="558800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Each bolt line shown transfers 1/3 of the total force.</a:t>
            </a:r>
            <a:endParaRPr lang="en-US" baseline="-25000">
              <a:solidFill>
                <a:schemeClr val="bg1"/>
              </a:solidFill>
            </a:endParaRPr>
          </a:p>
        </p:txBody>
      </p:sp>
      <p:grpSp>
        <p:nvGrpSpPr>
          <p:cNvPr id="59428" name="Group 182"/>
          <p:cNvGrpSpPr>
            <a:grpSpLocks/>
          </p:cNvGrpSpPr>
          <p:nvPr/>
        </p:nvGrpSpPr>
        <p:grpSpPr bwMode="auto">
          <a:xfrm>
            <a:off x="1781175" y="2632075"/>
            <a:ext cx="3987800" cy="1693863"/>
            <a:chOff x="-177421" y="-185642"/>
            <a:chExt cx="3987422" cy="1693720"/>
          </a:xfrm>
        </p:grpSpPr>
        <p:sp>
          <p:nvSpPr>
            <p:cNvPr id="165" name="Rectangle 164"/>
            <p:cNvSpPr/>
            <p:nvPr/>
          </p:nvSpPr>
          <p:spPr>
            <a:xfrm>
              <a:off x="-177421" y="-122147"/>
              <a:ext cx="3987422" cy="163022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grpSp>
          <p:nvGrpSpPr>
            <p:cNvPr id="59433" name="Group 157"/>
            <p:cNvGrpSpPr>
              <a:grpSpLocks/>
            </p:cNvGrpSpPr>
            <p:nvPr/>
          </p:nvGrpSpPr>
          <p:grpSpPr bwMode="auto">
            <a:xfrm>
              <a:off x="-68238" y="346127"/>
              <a:ext cx="3787761" cy="979404"/>
              <a:chOff x="-68238" y="346127"/>
              <a:chExt cx="3787761" cy="979404"/>
            </a:xfrm>
          </p:grpSpPr>
          <p:grpSp>
            <p:nvGrpSpPr>
              <p:cNvPr id="59449" name="Group 154"/>
              <p:cNvGrpSpPr>
                <a:grpSpLocks/>
              </p:cNvGrpSpPr>
              <p:nvPr/>
            </p:nvGrpSpPr>
            <p:grpSpPr bwMode="auto">
              <a:xfrm>
                <a:off x="301958" y="346127"/>
                <a:ext cx="3417565" cy="979404"/>
                <a:chOff x="15355" y="3089327"/>
                <a:chExt cx="3417565" cy="979404"/>
              </a:xfrm>
            </p:grpSpPr>
            <p:sp>
              <p:nvSpPr>
                <p:cNvPr id="131" name="Flowchart: Document 130"/>
                <p:cNvSpPr>
                  <a:spLocks noChangeArrowheads="1"/>
                </p:cNvSpPr>
                <p:nvPr/>
              </p:nvSpPr>
              <p:spPr bwMode="auto">
                <a:xfrm rot="-5400000">
                  <a:off x="891568" y="2213114"/>
                  <a:ext cx="979404" cy="2731829"/>
                </a:xfrm>
                <a:prstGeom prst="flowChartDocument">
                  <a:avLst/>
                </a:prstGeom>
                <a:solidFill>
                  <a:srgbClr val="C00000"/>
                </a:solidFill>
                <a:ln w="38100" algn="ctr">
                  <a:solidFill>
                    <a:schemeClr val="bg1"/>
                  </a:solidFill>
                  <a:miter lim="800000"/>
                  <a:headEnd/>
                  <a:tailEnd/>
                </a:ln>
              </p:spPr>
              <p:txBody>
                <a:bodyPr vert="eaVert" anchor="ctr"/>
                <a:lstStyle/>
                <a:p>
                  <a:pPr algn="ctr">
                    <a:defRPr/>
                  </a:pPr>
                  <a:endParaRPr lang="en-US">
                    <a:solidFill>
                      <a:schemeClr val="lt1"/>
                    </a:solidFill>
                    <a:latin typeface="+mn-lt"/>
                  </a:endParaRPr>
                </a:p>
              </p:txBody>
            </p:sp>
            <p:cxnSp>
              <p:nvCxnSpPr>
                <p:cNvPr id="132" name="Straight Arrow Connector 131"/>
                <p:cNvCxnSpPr/>
                <p:nvPr/>
              </p:nvCxnSpPr>
              <p:spPr>
                <a:xfrm rot="10800000">
                  <a:off x="2626546" y="3597283"/>
                  <a:ext cx="806374" cy="1587"/>
                </a:xfrm>
                <a:prstGeom prst="straightConnector1">
                  <a:avLst/>
                </a:prstGeom>
                <a:ln w="88900">
                  <a:solidFill>
                    <a:schemeClr val="bg1"/>
                  </a:solidFill>
                  <a:headEnd type="triangle" w="lg" len="med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3" name="Oval 132"/>
                <p:cNvSpPr/>
                <p:nvPr/>
              </p:nvSpPr>
              <p:spPr>
                <a:xfrm>
                  <a:off x="201076" y="3248063"/>
                  <a:ext cx="255563" cy="242866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34" name="Oval 133"/>
                <p:cNvSpPr/>
                <p:nvPr/>
              </p:nvSpPr>
              <p:spPr>
                <a:xfrm>
                  <a:off x="851890" y="3252824"/>
                  <a:ext cx="255563" cy="241280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35" name="Oval 134"/>
                <p:cNvSpPr/>
                <p:nvPr/>
              </p:nvSpPr>
              <p:spPr>
                <a:xfrm>
                  <a:off x="1523338" y="3252824"/>
                  <a:ext cx="255564" cy="241280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136" name="Straight Arrow Connector 135"/>
                <p:cNvCxnSpPr>
                  <a:stCxn id="133" idx="2"/>
                  <a:endCxn id="133" idx="6"/>
                </p:cNvCxnSpPr>
                <p:nvPr/>
              </p:nvCxnSpPr>
              <p:spPr>
                <a:xfrm rot="10800000" flipH="1">
                  <a:off x="201076" y="3368702"/>
                  <a:ext cx="255563" cy="1587"/>
                </a:xfrm>
                <a:prstGeom prst="straightConnector1">
                  <a:avLst/>
                </a:prstGeom>
                <a:ln w="38100">
                  <a:solidFill>
                    <a:schemeClr val="bg1"/>
                  </a:solidFill>
                  <a:headEnd type="triangle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7" name="Straight Arrow Connector 136"/>
                <p:cNvCxnSpPr/>
                <p:nvPr/>
              </p:nvCxnSpPr>
              <p:spPr>
                <a:xfrm rot="10800000" flipH="1">
                  <a:off x="864588" y="3373464"/>
                  <a:ext cx="255563" cy="1588"/>
                </a:xfrm>
                <a:prstGeom prst="straightConnector1">
                  <a:avLst/>
                </a:prstGeom>
                <a:ln w="38100">
                  <a:solidFill>
                    <a:schemeClr val="bg1"/>
                  </a:solidFill>
                  <a:headEnd type="triangle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8" name="Straight Arrow Connector 137"/>
                <p:cNvCxnSpPr/>
                <p:nvPr/>
              </p:nvCxnSpPr>
              <p:spPr>
                <a:xfrm rot="10800000" flipH="1">
                  <a:off x="1537625" y="3373464"/>
                  <a:ext cx="255563" cy="1588"/>
                </a:xfrm>
                <a:prstGeom prst="straightConnector1">
                  <a:avLst/>
                </a:prstGeom>
                <a:ln w="38100">
                  <a:solidFill>
                    <a:schemeClr val="bg1"/>
                  </a:solidFill>
                  <a:headEnd type="triangle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9" name="Oval 138"/>
                <p:cNvSpPr/>
                <p:nvPr/>
              </p:nvSpPr>
              <p:spPr>
                <a:xfrm>
                  <a:off x="215362" y="3692525"/>
                  <a:ext cx="255564" cy="241280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40" name="Oval 139"/>
                <p:cNvSpPr/>
                <p:nvPr/>
              </p:nvSpPr>
              <p:spPr>
                <a:xfrm>
                  <a:off x="864588" y="3695700"/>
                  <a:ext cx="255563" cy="242866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41" name="Oval 140"/>
                <p:cNvSpPr/>
                <p:nvPr/>
              </p:nvSpPr>
              <p:spPr>
                <a:xfrm>
                  <a:off x="1537625" y="3695700"/>
                  <a:ext cx="255563" cy="242866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142" name="Straight Arrow Connector 141"/>
                <p:cNvCxnSpPr>
                  <a:stCxn id="139" idx="2"/>
                  <a:endCxn id="139" idx="6"/>
                </p:cNvCxnSpPr>
                <p:nvPr/>
              </p:nvCxnSpPr>
              <p:spPr>
                <a:xfrm rot="10800000" flipH="1">
                  <a:off x="215362" y="3813165"/>
                  <a:ext cx="255564" cy="1587"/>
                </a:xfrm>
                <a:prstGeom prst="straightConnector1">
                  <a:avLst/>
                </a:prstGeom>
                <a:ln w="38100">
                  <a:solidFill>
                    <a:schemeClr val="bg1"/>
                  </a:solidFill>
                  <a:headEnd type="triangle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Straight Arrow Connector 142"/>
                <p:cNvCxnSpPr/>
                <p:nvPr/>
              </p:nvCxnSpPr>
              <p:spPr>
                <a:xfrm rot="10800000" flipH="1">
                  <a:off x="878874" y="3817926"/>
                  <a:ext cx="255564" cy="1588"/>
                </a:xfrm>
                <a:prstGeom prst="straightConnector1">
                  <a:avLst/>
                </a:prstGeom>
                <a:ln w="38100">
                  <a:solidFill>
                    <a:schemeClr val="bg1"/>
                  </a:solidFill>
                  <a:headEnd type="triangle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Arrow Connector 143"/>
                <p:cNvCxnSpPr/>
                <p:nvPr/>
              </p:nvCxnSpPr>
              <p:spPr>
                <a:xfrm rot="10800000" flipH="1">
                  <a:off x="1550323" y="3817926"/>
                  <a:ext cx="255563" cy="1588"/>
                </a:xfrm>
                <a:prstGeom prst="straightConnector1">
                  <a:avLst/>
                </a:prstGeom>
                <a:ln w="38100">
                  <a:solidFill>
                    <a:schemeClr val="bg1"/>
                  </a:solidFill>
                  <a:headEnd type="triangle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9465" name="TextBox 23"/>
                <p:cNvSpPr txBox="1">
                  <a:spLocks noChangeArrowheads="1"/>
                </p:cNvSpPr>
                <p:nvPr/>
              </p:nvSpPr>
              <p:spPr bwMode="auto">
                <a:xfrm>
                  <a:off x="2563813" y="3110292"/>
                  <a:ext cx="595312" cy="4572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r>
                    <a:rPr lang="en-US" altLang="en-US" i="1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P</a:t>
                  </a:r>
                  <a:r>
                    <a:rPr lang="en-US" altLang="en-US" i="1" baseline="-2500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n</a:t>
                  </a:r>
                </a:p>
              </p:txBody>
            </p:sp>
          </p:grpSp>
          <p:sp>
            <p:nvSpPr>
              <p:cNvPr id="59450" name="TextBox 23"/>
              <p:cNvSpPr txBox="1">
                <a:spLocks noChangeArrowheads="1"/>
              </p:cNvSpPr>
              <p:nvPr/>
            </p:nvSpPr>
            <p:spPr bwMode="auto">
              <a:xfrm>
                <a:off x="-68238" y="656017"/>
                <a:ext cx="595193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>
                    <a:solidFill>
                      <a:schemeClr val="bg1"/>
                    </a:solidFill>
                    <a:cs typeface="Arial" panose="020B0604020202020204" pitchFamily="34" charset="0"/>
                  </a:rPr>
                  <a:t>0</a:t>
                </a:r>
                <a:endParaRPr lang="en-US" altLang="en-US" baseline="-2500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59434" name="Group 167"/>
            <p:cNvGrpSpPr>
              <a:grpSpLocks/>
            </p:cNvGrpSpPr>
            <p:nvPr/>
          </p:nvGrpSpPr>
          <p:grpSpPr bwMode="auto">
            <a:xfrm>
              <a:off x="630540" y="-185642"/>
              <a:ext cx="859341" cy="1211161"/>
              <a:chOff x="7302021" y="303402"/>
              <a:chExt cx="859341" cy="1211161"/>
            </a:xfrm>
          </p:grpSpPr>
          <p:sp>
            <p:nvSpPr>
              <p:cNvPr id="59445" name="TextBox 23"/>
              <p:cNvSpPr txBox="1">
                <a:spLocks noChangeArrowheads="1"/>
              </p:cNvSpPr>
              <p:nvPr/>
            </p:nvSpPr>
            <p:spPr bwMode="auto">
              <a:xfrm>
                <a:off x="7387796" y="303402"/>
                <a:ext cx="773566" cy="4571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i="1">
                    <a:solidFill>
                      <a:schemeClr val="bg1"/>
                    </a:solidFill>
                    <a:cs typeface="Arial" panose="020B0604020202020204" pitchFamily="34" charset="0"/>
                  </a:rPr>
                  <a:t>P</a:t>
                </a:r>
                <a:r>
                  <a:rPr lang="en-US" altLang="en-US" i="1" baseline="-25000">
                    <a:solidFill>
                      <a:schemeClr val="bg1"/>
                    </a:solidFill>
                    <a:cs typeface="Arial" panose="020B0604020202020204" pitchFamily="34" charset="0"/>
                  </a:rPr>
                  <a:t>n</a:t>
                </a:r>
                <a:r>
                  <a:rPr lang="en-US" altLang="en-US">
                    <a:solidFill>
                      <a:schemeClr val="bg1"/>
                    </a:solidFill>
                    <a:cs typeface="Arial" panose="020B0604020202020204" pitchFamily="34" charset="0"/>
                  </a:rPr>
                  <a:t>/6</a:t>
                </a:r>
              </a:p>
            </p:txBody>
          </p:sp>
          <p:cxnSp>
            <p:nvCxnSpPr>
              <p:cNvPr id="170" name="Straight Arrow Connector 169"/>
              <p:cNvCxnSpPr/>
              <p:nvPr/>
            </p:nvCxnSpPr>
            <p:spPr>
              <a:xfrm rot="5400000">
                <a:off x="7175825" y="780406"/>
                <a:ext cx="469860" cy="163498"/>
              </a:xfrm>
              <a:prstGeom prst="straightConnector1">
                <a:avLst/>
              </a:prstGeom>
              <a:ln>
                <a:solidFill>
                  <a:schemeClr val="bg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9447" name="TextBox 23"/>
              <p:cNvSpPr txBox="1">
                <a:spLocks noChangeArrowheads="1"/>
              </p:cNvSpPr>
              <p:nvPr/>
            </p:nvSpPr>
            <p:spPr bwMode="auto">
              <a:xfrm>
                <a:off x="7363536" y="1043321"/>
                <a:ext cx="772397" cy="4572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i="1">
                    <a:solidFill>
                      <a:schemeClr val="bg1"/>
                    </a:solidFill>
                    <a:cs typeface="Arial" panose="020B0604020202020204" pitchFamily="34" charset="0"/>
                  </a:rPr>
                  <a:t>P</a:t>
                </a:r>
                <a:r>
                  <a:rPr lang="en-US" altLang="en-US" i="1" baseline="-25000">
                    <a:solidFill>
                      <a:schemeClr val="bg1"/>
                    </a:solidFill>
                    <a:cs typeface="Arial" panose="020B0604020202020204" pitchFamily="34" charset="0"/>
                  </a:rPr>
                  <a:t>n</a:t>
                </a:r>
                <a:r>
                  <a:rPr lang="en-US" altLang="en-US">
                    <a:solidFill>
                      <a:schemeClr val="bg1"/>
                    </a:solidFill>
                    <a:cs typeface="Arial" panose="020B0604020202020204" pitchFamily="34" charset="0"/>
                  </a:rPr>
                  <a:t>/6</a:t>
                </a:r>
              </a:p>
            </p:txBody>
          </p:sp>
          <p:cxnSp>
            <p:nvCxnSpPr>
              <p:cNvPr id="172" name="Straight Arrow Connector 171"/>
              <p:cNvCxnSpPr/>
              <p:nvPr/>
            </p:nvCxnSpPr>
            <p:spPr>
              <a:xfrm rot="10800000" flipV="1">
                <a:off x="7302021" y="1366937"/>
                <a:ext cx="165084" cy="147626"/>
              </a:xfrm>
              <a:prstGeom prst="straightConnector1">
                <a:avLst/>
              </a:prstGeom>
              <a:ln>
                <a:solidFill>
                  <a:schemeClr val="bg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9435" name="Group 172"/>
            <p:cNvGrpSpPr>
              <a:grpSpLocks/>
            </p:cNvGrpSpPr>
            <p:nvPr/>
          </p:nvGrpSpPr>
          <p:grpSpPr bwMode="auto">
            <a:xfrm>
              <a:off x="1287703" y="-169721"/>
              <a:ext cx="859546" cy="1211114"/>
              <a:chOff x="7301816" y="303402"/>
              <a:chExt cx="859546" cy="1211114"/>
            </a:xfrm>
          </p:grpSpPr>
          <p:sp>
            <p:nvSpPr>
              <p:cNvPr id="59441" name="TextBox 23"/>
              <p:cNvSpPr txBox="1">
                <a:spLocks noChangeArrowheads="1"/>
              </p:cNvSpPr>
              <p:nvPr/>
            </p:nvSpPr>
            <p:spPr bwMode="auto">
              <a:xfrm>
                <a:off x="7387612" y="303402"/>
                <a:ext cx="773750" cy="457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i="1">
                    <a:solidFill>
                      <a:schemeClr val="bg1"/>
                    </a:solidFill>
                    <a:cs typeface="Arial" panose="020B0604020202020204" pitchFamily="34" charset="0"/>
                  </a:rPr>
                  <a:t>P</a:t>
                </a:r>
                <a:r>
                  <a:rPr lang="en-US" altLang="en-US" i="1" baseline="-25000">
                    <a:solidFill>
                      <a:schemeClr val="bg1"/>
                    </a:solidFill>
                    <a:cs typeface="Arial" panose="020B0604020202020204" pitchFamily="34" charset="0"/>
                  </a:rPr>
                  <a:t>n</a:t>
                </a:r>
                <a:r>
                  <a:rPr lang="en-US" altLang="en-US">
                    <a:solidFill>
                      <a:schemeClr val="bg1"/>
                    </a:solidFill>
                    <a:cs typeface="Arial" panose="020B0604020202020204" pitchFamily="34" charset="0"/>
                  </a:rPr>
                  <a:t>/6</a:t>
                </a:r>
              </a:p>
            </p:txBody>
          </p:sp>
          <p:cxnSp>
            <p:nvCxnSpPr>
              <p:cNvPr id="175" name="Straight Arrow Connector 174"/>
              <p:cNvCxnSpPr/>
              <p:nvPr/>
            </p:nvCxnSpPr>
            <p:spPr>
              <a:xfrm rot="5400000">
                <a:off x="7175620" y="780359"/>
                <a:ext cx="469860" cy="163498"/>
              </a:xfrm>
              <a:prstGeom prst="straightConnector1">
                <a:avLst/>
              </a:prstGeom>
              <a:ln>
                <a:solidFill>
                  <a:schemeClr val="bg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9443" name="TextBox 23"/>
              <p:cNvSpPr txBox="1">
                <a:spLocks noChangeArrowheads="1"/>
              </p:cNvSpPr>
              <p:nvPr/>
            </p:nvSpPr>
            <p:spPr bwMode="auto">
              <a:xfrm>
                <a:off x="7363536" y="1043321"/>
                <a:ext cx="772397" cy="4572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i="1">
                    <a:solidFill>
                      <a:schemeClr val="bg1"/>
                    </a:solidFill>
                    <a:cs typeface="Arial" panose="020B0604020202020204" pitchFamily="34" charset="0"/>
                  </a:rPr>
                  <a:t>P</a:t>
                </a:r>
                <a:r>
                  <a:rPr lang="en-US" altLang="en-US" i="1" baseline="-25000">
                    <a:solidFill>
                      <a:schemeClr val="bg1"/>
                    </a:solidFill>
                    <a:cs typeface="Arial" panose="020B0604020202020204" pitchFamily="34" charset="0"/>
                  </a:rPr>
                  <a:t>n</a:t>
                </a:r>
                <a:r>
                  <a:rPr lang="en-US" altLang="en-US">
                    <a:solidFill>
                      <a:schemeClr val="bg1"/>
                    </a:solidFill>
                    <a:cs typeface="Arial" panose="020B0604020202020204" pitchFamily="34" charset="0"/>
                  </a:rPr>
                  <a:t>/6</a:t>
                </a:r>
              </a:p>
            </p:txBody>
          </p:sp>
          <p:cxnSp>
            <p:nvCxnSpPr>
              <p:cNvPr id="177" name="Straight Arrow Connector 176"/>
              <p:cNvCxnSpPr/>
              <p:nvPr/>
            </p:nvCxnSpPr>
            <p:spPr>
              <a:xfrm rot="10800000" flipV="1">
                <a:off x="7301816" y="1366890"/>
                <a:ext cx="165084" cy="147626"/>
              </a:xfrm>
              <a:prstGeom prst="straightConnector1">
                <a:avLst/>
              </a:prstGeom>
              <a:ln>
                <a:solidFill>
                  <a:schemeClr val="bg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9436" name="Group 177"/>
            <p:cNvGrpSpPr>
              <a:grpSpLocks/>
            </p:cNvGrpSpPr>
            <p:nvPr/>
          </p:nvGrpSpPr>
          <p:grpSpPr bwMode="auto">
            <a:xfrm>
              <a:off x="1959152" y="-167446"/>
              <a:ext cx="859111" cy="1212013"/>
              <a:chOff x="7302251" y="303402"/>
              <a:chExt cx="859111" cy="1212013"/>
            </a:xfrm>
          </p:grpSpPr>
          <p:sp>
            <p:nvSpPr>
              <p:cNvPr id="59437" name="TextBox 23"/>
              <p:cNvSpPr txBox="1">
                <a:spLocks noChangeArrowheads="1"/>
              </p:cNvSpPr>
              <p:nvPr/>
            </p:nvSpPr>
            <p:spPr bwMode="auto">
              <a:xfrm>
                <a:off x="7388003" y="303402"/>
                <a:ext cx="773359" cy="4568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i="1">
                    <a:solidFill>
                      <a:schemeClr val="bg1"/>
                    </a:solidFill>
                    <a:cs typeface="Arial" panose="020B0604020202020204" pitchFamily="34" charset="0"/>
                  </a:rPr>
                  <a:t>P</a:t>
                </a:r>
                <a:r>
                  <a:rPr lang="en-US" altLang="en-US" i="1" baseline="-25000">
                    <a:solidFill>
                      <a:schemeClr val="bg1"/>
                    </a:solidFill>
                    <a:cs typeface="Arial" panose="020B0604020202020204" pitchFamily="34" charset="0"/>
                  </a:rPr>
                  <a:t>n</a:t>
                </a:r>
                <a:r>
                  <a:rPr lang="en-US" altLang="en-US">
                    <a:solidFill>
                      <a:schemeClr val="bg1"/>
                    </a:solidFill>
                    <a:cs typeface="Arial" panose="020B0604020202020204" pitchFamily="34" charset="0"/>
                  </a:rPr>
                  <a:t>/6</a:t>
                </a:r>
              </a:p>
            </p:txBody>
          </p:sp>
          <p:cxnSp>
            <p:nvCxnSpPr>
              <p:cNvPr id="180" name="Straight Arrow Connector 179"/>
              <p:cNvCxnSpPr/>
              <p:nvPr/>
            </p:nvCxnSpPr>
            <p:spPr>
              <a:xfrm rot="5400000">
                <a:off x="7176846" y="780466"/>
                <a:ext cx="468274" cy="163497"/>
              </a:xfrm>
              <a:prstGeom prst="straightConnector1">
                <a:avLst/>
              </a:prstGeom>
              <a:ln>
                <a:solidFill>
                  <a:schemeClr val="bg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9439" name="TextBox 23"/>
              <p:cNvSpPr txBox="1">
                <a:spLocks noChangeArrowheads="1"/>
              </p:cNvSpPr>
              <p:nvPr/>
            </p:nvSpPr>
            <p:spPr bwMode="auto">
              <a:xfrm>
                <a:off x="7363536" y="1042353"/>
                <a:ext cx="772397" cy="4566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i="1">
                    <a:solidFill>
                      <a:schemeClr val="bg1"/>
                    </a:solidFill>
                    <a:cs typeface="Arial" panose="020B0604020202020204" pitchFamily="34" charset="0"/>
                  </a:rPr>
                  <a:t>P</a:t>
                </a:r>
                <a:r>
                  <a:rPr lang="en-US" altLang="en-US" i="1" baseline="-25000">
                    <a:solidFill>
                      <a:schemeClr val="bg1"/>
                    </a:solidFill>
                    <a:cs typeface="Arial" panose="020B0604020202020204" pitchFamily="34" charset="0"/>
                  </a:rPr>
                  <a:t>n</a:t>
                </a:r>
                <a:r>
                  <a:rPr lang="en-US" altLang="en-US">
                    <a:solidFill>
                      <a:schemeClr val="bg1"/>
                    </a:solidFill>
                    <a:cs typeface="Arial" panose="020B0604020202020204" pitchFamily="34" charset="0"/>
                  </a:rPr>
                  <a:t>/6</a:t>
                </a:r>
              </a:p>
            </p:txBody>
          </p:sp>
          <p:cxnSp>
            <p:nvCxnSpPr>
              <p:cNvPr id="182" name="Straight Arrow Connector 181"/>
              <p:cNvCxnSpPr/>
              <p:nvPr/>
            </p:nvCxnSpPr>
            <p:spPr>
              <a:xfrm rot="10800000" flipV="1">
                <a:off x="7302250" y="1367789"/>
                <a:ext cx="165084" cy="147626"/>
              </a:xfrm>
              <a:prstGeom prst="straightConnector1">
                <a:avLst/>
              </a:prstGeom>
              <a:ln>
                <a:solidFill>
                  <a:schemeClr val="bg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9429" name="Line 130"/>
          <p:cNvSpPr>
            <a:spLocks noChangeShapeType="1"/>
          </p:cNvSpPr>
          <p:nvPr/>
        </p:nvSpPr>
        <p:spPr bwMode="auto">
          <a:xfrm>
            <a:off x="4291013" y="4514850"/>
            <a:ext cx="0" cy="995363"/>
          </a:xfrm>
          <a:prstGeom prst="line">
            <a:avLst/>
          </a:prstGeom>
          <a:noFill/>
          <a:ln w="28575">
            <a:solidFill>
              <a:schemeClr val="bg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30" name="Freeform 131"/>
          <p:cNvSpPr>
            <a:spLocks/>
          </p:cNvSpPr>
          <p:nvPr/>
        </p:nvSpPr>
        <p:spPr bwMode="auto">
          <a:xfrm>
            <a:off x="1516063" y="5486400"/>
            <a:ext cx="2770187" cy="247650"/>
          </a:xfrm>
          <a:custGeom>
            <a:avLst/>
            <a:gdLst>
              <a:gd name="T0" fmla="*/ 2147483646 w 1743"/>
              <a:gd name="T1" fmla="*/ 0 h 156"/>
              <a:gd name="T2" fmla="*/ 2147483646 w 1743"/>
              <a:gd name="T3" fmla="*/ 2147483646 h 156"/>
              <a:gd name="T4" fmla="*/ 0 w 1743"/>
              <a:gd name="T5" fmla="*/ 2147483646 h 156"/>
              <a:gd name="T6" fmla="*/ 0 60000 65536"/>
              <a:gd name="T7" fmla="*/ 0 60000 65536"/>
              <a:gd name="T8" fmla="*/ 0 60000 65536"/>
              <a:gd name="T9" fmla="*/ 0 w 1743"/>
              <a:gd name="T10" fmla="*/ 0 h 156"/>
              <a:gd name="T11" fmla="*/ 1743 w 1743"/>
              <a:gd name="T12" fmla="*/ 156 h 1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43" h="156">
                <a:moveTo>
                  <a:pt x="1743" y="0"/>
                </a:moveTo>
                <a:lnTo>
                  <a:pt x="1743" y="156"/>
                </a:lnTo>
                <a:lnTo>
                  <a:pt x="0" y="156"/>
                </a:ln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" name="TextBox 73"/>
          <p:cNvSpPr txBox="1"/>
          <p:nvPr/>
        </p:nvSpPr>
        <p:spPr>
          <a:xfrm>
            <a:off x="1014413" y="239713"/>
            <a:ext cx="5456237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Rupture on Effective Net Area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extBox 22"/>
          <p:cNvSpPr txBox="1">
            <a:spLocks noChangeArrowheads="1"/>
          </p:cNvSpPr>
          <p:nvPr/>
        </p:nvSpPr>
        <p:spPr bwMode="auto">
          <a:xfrm>
            <a:off x="1106488" y="3578225"/>
            <a:ext cx="7518400" cy="2498725"/>
          </a:xfrm>
          <a:prstGeom prst="rect">
            <a:avLst/>
          </a:prstGeom>
          <a:solidFill>
            <a:schemeClr val="tx1"/>
          </a:solidFill>
          <a:ln w="38100">
            <a:solidFill>
              <a:schemeClr val="bg1"/>
            </a:solidFill>
            <a:bevel/>
            <a:headEnd/>
            <a:tailEnd/>
          </a:ln>
        </p:spPr>
        <p:txBody>
          <a:bodyPr anchor="ctr" anchorCtr="1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7" name="Flowchart: Document 6"/>
          <p:cNvSpPr>
            <a:spLocks noChangeArrowheads="1"/>
          </p:cNvSpPr>
          <p:nvPr/>
        </p:nvSpPr>
        <p:spPr bwMode="auto">
          <a:xfrm rot="-5400000">
            <a:off x="3178175" y="3609975"/>
            <a:ext cx="979488" cy="2732088"/>
          </a:xfrm>
          <a:prstGeom prst="flowChartDocument">
            <a:avLst/>
          </a:prstGeom>
          <a:solidFill>
            <a:schemeClr val="bg2"/>
          </a:solidFill>
          <a:ln w="38100" algn="ctr">
            <a:solidFill>
              <a:schemeClr val="bg1"/>
            </a:solidFill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61444" name="Freeform 58"/>
          <p:cNvSpPr>
            <a:spLocks/>
          </p:cNvSpPr>
          <p:nvPr/>
        </p:nvSpPr>
        <p:spPr bwMode="auto">
          <a:xfrm>
            <a:off x="1947863" y="4305300"/>
            <a:ext cx="2381250" cy="195263"/>
          </a:xfrm>
          <a:custGeom>
            <a:avLst/>
            <a:gdLst>
              <a:gd name="T0" fmla="*/ 0 w 1500"/>
              <a:gd name="T1" fmla="*/ 0 h 123"/>
              <a:gd name="T2" fmla="*/ 2147483646 w 1500"/>
              <a:gd name="T3" fmla="*/ 0 h 123"/>
              <a:gd name="T4" fmla="*/ 2147483646 w 1500"/>
              <a:gd name="T5" fmla="*/ 2147483646 h 123"/>
              <a:gd name="T6" fmla="*/ 0 60000 65536"/>
              <a:gd name="T7" fmla="*/ 0 60000 65536"/>
              <a:gd name="T8" fmla="*/ 0 60000 65536"/>
              <a:gd name="T9" fmla="*/ 0 w 1500"/>
              <a:gd name="T10" fmla="*/ 0 h 123"/>
              <a:gd name="T11" fmla="*/ 1500 w 1500"/>
              <a:gd name="T12" fmla="*/ 123 h 12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00" h="123">
                <a:moveTo>
                  <a:pt x="0" y="0"/>
                </a:moveTo>
                <a:lnTo>
                  <a:pt x="1500" y="0"/>
                </a:lnTo>
                <a:lnTo>
                  <a:pt x="1500" y="123"/>
                </a:ln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45" name="Line 59"/>
          <p:cNvSpPr>
            <a:spLocks noChangeShapeType="1"/>
          </p:cNvSpPr>
          <p:nvPr/>
        </p:nvSpPr>
        <p:spPr bwMode="auto">
          <a:xfrm>
            <a:off x="4324350" y="4505325"/>
            <a:ext cx="0" cy="995363"/>
          </a:xfrm>
          <a:prstGeom prst="line">
            <a:avLst/>
          </a:prstGeom>
          <a:noFill/>
          <a:ln w="28575">
            <a:solidFill>
              <a:schemeClr val="bg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 rot="10800000">
            <a:off x="4913313" y="4994275"/>
            <a:ext cx="820737" cy="1588"/>
          </a:xfrm>
          <a:prstGeom prst="straightConnector1">
            <a:avLst/>
          </a:prstGeom>
          <a:ln w="88900">
            <a:solidFill>
              <a:schemeClr val="bg1"/>
            </a:solidFill>
            <a:headEnd type="triangle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2487613" y="4645025"/>
            <a:ext cx="255587" cy="242888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138488" y="4649788"/>
            <a:ext cx="255587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810000" y="4649788"/>
            <a:ext cx="255588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2" name="Straight Arrow Connector 11"/>
          <p:cNvCxnSpPr>
            <a:stCxn id="9" idx="2"/>
            <a:endCxn id="9" idx="6"/>
          </p:cNvCxnSpPr>
          <p:nvPr/>
        </p:nvCxnSpPr>
        <p:spPr>
          <a:xfrm rot="10800000" flipH="1">
            <a:off x="2487613" y="4765675"/>
            <a:ext cx="255587" cy="1588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0800000" flipH="1">
            <a:off x="3151188" y="4770438"/>
            <a:ext cx="255587" cy="1587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10800000" flipH="1">
            <a:off x="3824288" y="4770438"/>
            <a:ext cx="255587" cy="1587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2501900" y="5089525"/>
            <a:ext cx="255588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3151188" y="5092700"/>
            <a:ext cx="255587" cy="242888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3824288" y="5092700"/>
            <a:ext cx="255587" cy="242888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8" name="Straight Arrow Connector 17"/>
          <p:cNvCxnSpPr>
            <a:stCxn id="15" idx="2"/>
            <a:endCxn id="15" idx="6"/>
          </p:cNvCxnSpPr>
          <p:nvPr/>
        </p:nvCxnSpPr>
        <p:spPr>
          <a:xfrm rot="10800000" flipH="1">
            <a:off x="2501900" y="5210175"/>
            <a:ext cx="255588" cy="1588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10800000" flipH="1">
            <a:off x="3165475" y="5214938"/>
            <a:ext cx="255588" cy="1587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10800000" flipH="1">
            <a:off x="3836988" y="5214938"/>
            <a:ext cx="255587" cy="1587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459" name="TextBox 23"/>
          <p:cNvSpPr txBox="1">
            <a:spLocks noChangeArrowheads="1"/>
          </p:cNvSpPr>
          <p:nvPr/>
        </p:nvSpPr>
        <p:spPr bwMode="auto">
          <a:xfrm>
            <a:off x="4865688" y="4506913"/>
            <a:ext cx="5953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</a:p>
        </p:txBody>
      </p:sp>
      <p:sp>
        <p:nvSpPr>
          <p:cNvPr id="33" name="Freeform 32"/>
          <p:cNvSpPr/>
          <p:nvPr/>
        </p:nvSpPr>
        <p:spPr>
          <a:xfrm flipH="1">
            <a:off x="1397000" y="4295775"/>
            <a:ext cx="561975" cy="1436688"/>
          </a:xfrm>
          <a:custGeom>
            <a:avLst/>
            <a:gdLst>
              <a:gd name="connsiteX0" fmla="*/ 0 w 534609"/>
              <a:gd name="connsiteY0" fmla="*/ 0 h 1001485"/>
              <a:gd name="connsiteX1" fmla="*/ 101600 w 534609"/>
              <a:gd name="connsiteY1" fmla="*/ 275771 h 1001485"/>
              <a:gd name="connsiteX2" fmla="*/ 319314 w 534609"/>
              <a:gd name="connsiteY2" fmla="*/ 478971 h 1001485"/>
              <a:gd name="connsiteX3" fmla="*/ 508000 w 534609"/>
              <a:gd name="connsiteY3" fmla="*/ 667657 h 1001485"/>
              <a:gd name="connsiteX4" fmla="*/ 478971 w 534609"/>
              <a:gd name="connsiteY4" fmla="*/ 885371 h 1001485"/>
              <a:gd name="connsiteX5" fmla="*/ 377371 w 534609"/>
              <a:gd name="connsiteY5" fmla="*/ 1001485 h 1001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4609" h="1001485">
                <a:moveTo>
                  <a:pt x="0" y="0"/>
                </a:moveTo>
                <a:cubicBezTo>
                  <a:pt x="24190" y="97971"/>
                  <a:pt x="48381" y="195942"/>
                  <a:pt x="101600" y="275771"/>
                </a:cubicBezTo>
                <a:cubicBezTo>
                  <a:pt x="154819" y="355600"/>
                  <a:pt x="251581" y="413657"/>
                  <a:pt x="319314" y="478971"/>
                </a:cubicBezTo>
                <a:cubicBezTo>
                  <a:pt x="387047" y="544285"/>
                  <a:pt x="481391" y="599924"/>
                  <a:pt x="508000" y="667657"/>
                </a:cubicBezTo>
                <a:cubicBezTo>
                  <a:pt x="534609" y="735390"/>
                  <a:pt x="500743" y="829733"/>
                  <a:pt x="478971" y="885371"/>
                </a:cubicBezTo>
                <a:cubicBezTo>
                  <a:pt x="457200" y="941009"/>
                  <a:pt x="417285" y="971247"/>
                  <a:pt x="377371" y="1001485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1461" name="TextBox 29"/>
          <p:cNvSpPr txBox="1">
            <a:spLocks noChangeArrowheads="1"/>
          </p:cNvSpPr>
          <p:nvPr/>
        </p:nvSpPr>
        <p:spPr bwMode="auto">
          <a:xfrm>
            <a:off x="4103688" y="4789488"/>
            <a:ext cx="5953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FF0000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rgbClr val="FF0000"/>
                </a:solidFill>
                <a:cs typeface="Arial" panose="020B0604020202020204" pitchFamily="34" charset="0"/>
              </a:rPr>
              <a:t>n</a:t>
            </a:r>
          </a:p>
        </p:txBody>
      </p:sp>
      <p:sp>
        <p:nvSpPr>
          <p:cNvPr id="61462" name="TextBox 31"/>
          <p:cNvSpPr txBox="1">
            <a:spLocks noChangeArrowheads="1"/>
          </p:cNvSpPr>
          <p:nvPr/>
        </p:nvSpPr>
        <p:spPr bwMode="auto">
          <a:xfrm>
            <a:off x="2266950" y="4738688"/>
            <a:ext cx="5953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  <a:cs typeface="Arial" panose="020B0604020202020204" pitchFamily="34" charset="0"/>
              </a:rPr>
              <a:t>0</a:t>
            </a:r>
            <a:endParaRPr lang="en-US" altLang="en-US" baseline="-2500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sp>
        <p:nvSpPr>
          <p:cNvPr id="61463" name="TextBox 33"/>
          <p:cNvSpPr txBox="1">
            <a:spLocks noChangeArrowheads="1"/>
          </p:cNvSpPr>
          <p:nvPr/>
        </p:nvSpPr>
        <p:spPr bwMode="auto">
          <a:xfrm>
            <a:off x="2579688" y="4630738"/>
            <a:ext cx="762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rgbClr val="FF0000"/>
                </a:solidFill>
                <a:cs typeface="Arial" panose="020B0604020202020204" pitchFamily="34" charset="0"/>
              </a:rPr>
              <a:t>1/3</a:t>
            </a:r>
          </a:p>
          <a:p>
            <a:pPr algn="ctr" eaLnBrk="1" hangingPunct="1"/>
            <a:r>
              <a:rPr lang="en-US" altLang="en-US" i="1">
                <a:solidFill>
                  <a:srgbClr val="FF0000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rgbClr val="FF0000"/>
                </a:solidFill>
                <a:cs typeface="Arial" panose="020B0604020202020204" pitchFamily="34" charset="0"/>
              </a:rPr>
              <a:t>n</a:t>
            </a:r>
          </a:p>
        </p:txBody>
      </p:sp>
      <p:sp>
        <p:nvSpPr>
          <p:cNvPr id="61464" name="TextBox 34"/>
          <p:cNvSpPr txBox="1">
            <a:spLocks noChangeArrowheads="1"/>
          </p:cNvSpPr>
          <p:nvPr/>
        </p:nvSpPr>
        <p:spPr bwMode="auto">
          <a:xfrm>
            <a:off x="3240088" y="4665663"/>
            <a:ext cx="762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rgbClr val="FF0000"/>
                </a:solidFill>
                <a:cs typeface="Arial" panose="020B0604020202020204" pitchFamily="34" charset="0"/>
              </a:rPr>
              <a:t>2/3</a:t>
            </a:r>
          </a:p>
          <a:p>
            <a:pPr algn="ctr" eaLnBrk="1" hangingPunct="1"/>
            <a:r>
              <a:rPr lang="en-US" altLang="en-US" i="1">
                <a:solidFill>
                  <a:srgbClr val="FF0000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rgbClr val="FF0000"/>
                </a:solidFill>
                <a:cs typeface="Arial" panose="020B0604020202020204" pitchFamily="34" charset="0"/>
              </a:rPr>
              <a:t>n</a:t>
            </a:r>
          </a:p>
        </p:txBody>
      </p:sp>
      <p:sp>
        <p:nvSpPr>
          <p:cNvPr id="36" name="Rectangle 35"/>
          <p:cNvSpPr/>
          <p:nvPr/>
        </p:nvSpPr>
        <p:spPr>
          <a:xfrm>
            <a:off x="6519863" y="4487863"/>
            <a:ext cx="174625" cy="981075"/>
          </a:xfrm>
          <a:prstGeom prst="rect">
            <a:avLst/>
          </a:prstGeom>
          <a:solidFill>
            <a:schemeClr val="bg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6534150" y="4651375"/>
            <a:ext cx="147638" cy="222250"/>
          </a:xfrm>
          <a:prstGeom prst="rect">
            <a:avLst/>
          </a:prstGeom>
          <a:solidFill>
            <a:schemeClr val="tx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6529388" y="5094288"/>
            <a:ext cx="157162" cy="234950"/>
          </a:xfrm>
          <a:prstGeom prst="rect">
            <a:avLst/>
          </a:prstGeom>
          <a:solidFill>
            <a:schemeClr val="tx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1468" name="TextBox 38"/>
          <p:cNvSpPr txBox="1">
            <a:spLocks noChangeArrowheads="1"/>
          </p:cNvSpPr>
          <p:nvPr/>
        </p:nvSpPr>
        <p:spPr bwMode="auto">
          <a:xfrm>
            <a:off x="5897563" y="5524500"/>
            <a:ext cx="2117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Cross Section</a:t>
            </a:r>
            <a:endParaRPr lang="en-US" altLang="en-US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61469" name="TextBox 39"/>
          <p:cNvSpPr txBox="1">
            <a:spLocks noChangeArrowheads="1"/>
          </p:cNvSpPr>
          <p:nvPr/>
        </p:nvSpPr>
        <p:spPr bwMode="auto">
          <a:xfrm>
            <a:off x="6729413" y="4383088"/>
            <a:ext cx="172402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Net area reduced by hole area</a:t>
            </a:r>
            <a:endParaRPr lang="en-US" altLang="en-US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61470" name="TextBox 40"/>
          <p:cNvSpPr txBox="1">
            <a:spLocks noChangeArrowheads="1"/>
          </p:cNvSpPr>
          <p:nvPr/>
        </p:nvSpPr>
        <p:spPr bwMode="auto">
          <a:xfrm>
            <a:off x="2339975" y="3824288"/>
            <a:ext cx="2641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  <a:cs typeface="Arial" panose="020B0604020202020204" pitchFamily="34" charset="0"/>
              </a:rPr>
              <a:t>Force in plate</a:t>
            </a:r>
            <a:endParaRPr lang="en-US" altLang="en-US" baseline="-2500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sp>
        <p:nvSpPr>
          <p:cNvPr id="61471" name="TextBox 42"/>
          <p:cNvSpPr txBox="1">
            <a:spLocks noChangeArrowheads="1"/>
          </p:cNvSpPr>
          <p:nvPr/>
        </p:nvSpPr>
        <p:spPr bwMode="auto">
          <a:xfrm>
            <a:off x="4303713" y="3321050"/>
            <a:ext cx="4664075" cy="1284288"/>
          </a:xfrm>
          <a:prstGeom prst="rect">
            <a:avLst/>
          </a:prstGeom>
          <a:solidFill>
            <a:schemeClr val="tx1"/>
          </a:solidFill>
          <a:ln w="38100">
            <a:solidFill>
              <a:schemeClr val="bg1"/>
            </a:solidFill>
            <a:bevel/>
            <a:headEnd/>
            <a:tailEnd/>
          </a:ln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Bolt line 1 resists </a:t>
            </a:r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 in the plate.</a:t>
            </a:r>
          </a:p>
          <a:p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Bolt line 2 resists 2/3</a:t>
            </a:r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 in the plate.</a:t>
            </a:r>
            <a:endParaRPr lang="en-US" altLang="en-US" baseline="-25000">
              <a:solidFill>
                <a:schemeClr val="bg1"/>
              </a:solidFill>
              <a:cs typeface="Arial" panose="020B0604020202020204" pitchFamily="34" charset="0"/>
            </a:endParaRPr>
          </a:p>
          <a:p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Bolt line 3 resists 1/3</a:t>
            </a:r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 </a:t>
            </a:r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in the plate.</a:t>
            </a:r>
            <a:endParaRPr lang="en-US" altLang="en-US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61472" name="TextBox 45"/>
          <p:cNvSpPr txBox="1">
            <a:spLocks noChangeArrowheads="1"/>
          </p:cNvSpPr>
          <p:nvPr/>
        </p:nvSpPr>
        <p:spPr bwMode="auto">
          <a:xfrm>
            <a:off x="3770313" y="5651500"/>
            <a:ext cx="4714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1</a:t>
            </a:r>
            <a:endParaRPr lang="en-US" altLang="en-US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61473" name="TextBox 47"/>
          <p:cNvSpPr txBox="1">
            <a:spLocks noChangeArrowheads="1"/>
          </p:cNvSpPr>
          <p:nvPr/>
        </p:nvSpPr>
        <p:spPr bwMode="auto">
          <a:xfrm>
            <a:off x="3106738" y="5661025"/>
            <a:ext cx="4714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2</a:t>
            </a:r>
            <a:endParaRPr lang="en-US" altLang="en-US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61474" name="TextBox 48"/>
          <p:cNvSpPr txBox="1">
            <a:spLocks noChangeArrowheads="1"/>
          </p:cNvSpPr>
          <p:nvPr/>
        </p:nvSpPr>
        <p:spPr bwMode="auto">
          <a:xfrm>
            <a:off x="2466975" y="5649913"/>
            <a:ext cx="471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3</a:t>
            </a:r>
            <a:endParaRPr lang="en-US" altLang="en-US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cxnSp>
        <p:nvCxnSpPr>
          <p:cNvPr id="50" name="Straight Connector 49"/>
          <p:cNvCxnSpPr/>
          <p:nvPr/>
        </p:nvCxnSpPr>
        <p:spPr>
          <a:xfrm rot="5400000" flipH="1" flipV="1">
            <a:off x="3344069" y="5022057"/>
            <a:ext cx="1203325" cy="1587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5400000" flipH="1" flipV="1">
            <a:off x="2030413" y="5019675"/>
            <a:ext cx="1204912" cy="1588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5400000" flipH="1" flipV="1">
            <a:off x="2681288" y="5006975"/>
            <a:ext cx="1204912" cy="1588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478" name="TextBox 54"/>
          <p:cNvSpPr txBox="1">
            <a:spLocks noChangeArrowheads="1"/>
          </p:cNvSpPr>
          <p:nvPr/>
        </p:nvSpPr>
        <p:spPr bwMode="auto">
          <a:xfrm>
            <a:off x="1071563" y="5661025"/>
            <a:ext cx="2117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Bolt line</a:t>
            </a:r>
            <a:endParaRPr lang="en-US" altLang="en-US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61479" name="Slide Number Placeholder 45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E522180-2D34-4278-AF85-40EE85E1EBF9}" type="slidenum">
              <a:rPr lang="en-US" altLang="en-US" sz="1200">
                <a:solidFill>
                  <a:srgbClr val="BCBCBC"/>
                </a:solidFill>
              </a:rPr>
              <a:pPr/>
              <a:t>28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47" name="Footer Placeholder 4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Tension Theory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1096963" y="1266825"/>
            <a:ext cx="6502400" cy="754063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The plate will fail in the line with the highest force (for similar number of bolts in each line).</a:t>
            </a:r>
            <a:endParaRPr lang="en-US" baseline="-25000">
              <a:solidFill>
                <a:schemeClr val="bg1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100138" y="2117725"/>
            <a:ext cx="6788150" cy="558800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Each bolt line shown transfers 1/3 of the total force.</a:t>
            </a:r>
            <a:endParaRPr lang="en-US" baseline="-25000">
              <a:solidFill>
                <a:schemeClr val="bg1"/>
              </a:solidFill>
            </a:endParaRPr>
          </a:p>
        </p:txBody>
      </p:sp>
      <p:sp>
        <p:nvSpPr>
          <p:cNvPr id="61483" name="Freeform 60"/>
          <p:cNvSpPr>
            <a:spLocks/>
          </p:cNvSpPr>
          <p:nvPr/>
        </p:nvSpPr>
        <p:spPr bwMode="auto">
          <a:xfrm>
            <a:off x="1557338" y="5480050"/>
            <a:ext cx="2770187" cy="247650"/>
          </a:xfrm>
          <a:custGeom>
            <a:avLst/>
            <a:gdLst>
              <a:gd name="T0" fmla="*/ 2147483646 w 1743"/>
              <a:gd name="T1" fmla="*/ 0 h 156"/>
              <a:gd name="T2" fmla="*/ 2147483646 w 1743"/>
              <a:gd name="T3" fmla="*/ 2147483646 h 156"/>
              <a:gd name="T4" fmla="*/ 0 w 1743"/>
              <a:gd name="T5" fmla="*/ 2147483646 h 156"/>
              <a:gd name="T6" fmla="*/ 0 60000 65536"/>
              <a:gd name="T7" fmla="*/ 0 60000 65536"/>
              <a:gd name="T8" fmla="*/ 0 60000 65536"/>
              <a:gd name="T9" fmla="*/ 0 w 1743"/>
              <a:gd name="T10" fmla="*/ 0 h 156"/>
              <a:gd name="T11" fmla="*/ 1743 w 1743"/>
              <a:gd name="T12" fmla="*/ 156 h 1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43" h="156">
                <a:moveTo>
                  <a:pt x="1743" y="0"/>
                </a:moveTo>
                <a:lnTo>
                  <a:pt x="1743" y="156"/>
                </a:lnTo>
                <a:lnTo>
                  <a:pt x="0" y="156"/>
                </a:ln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1014413" y="239713"/>
            <a:ext cx="5456237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Rupture on Effective Net Area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/>
          <p:cNvSpPr txBox="1"/>
          <p:nvPr/>
        </p:nvSpPr>
        <p:spPr>
          <a:xfrm>
            <a:off x="1020763" y="1914525"/>
            <a:ext cx="7161212" cy="1104900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Consider how this is affected by the stress-strain conditions.</a:t>
            </a:r>
            <a:endParaRPr lang="en-US" baseline="-2500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68400" y="3203575"/>
            <a:ext cx="4905375" cy="508000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Ctr="1"/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Consider </a:t>
            </a:r>
            <a:r>
              <a:rPr lang="en-US" i="1">
                <a:solidFill>
                  <a:schemeClr val="bg1"/>
                </a:solidFill>
              </a:rPr>
              <a:t>L</a:t>
            </a:r>
            <a:r>
              <a:rPr lang="en-US" i="1" baseline="-25000">
                <a:solidFill>
                  <a:schemeClr val="bg1"/>
                </a:solidFill>
              </a:rPr>
              <a:t>0</a:t>
            </a:r>
            <a:r>
              <a:rPr lang="en-US">
                <a:solidFill>
                  <a:schemeClr val="bg1"/>
                </a:solidFill>
              </a:rPr>
              <a:t>=1 inch diameter holes.</a:t>
            </a:r>
          </a:p>
        </p:txBody>
      </p:sp>
      <p:sp>
        <p:nvSpPr>
          <p:cNvPr id="63492" name="TextBox 33"/>
          <p:cNvSpPr txBox="1">
            <a:spLocks noChangeArrowheads="1"/>
          </p:cNvSpPr>
          <p:nvPr/>
        </p:nvSpPr>
        <p:spPr bwMode="auto">
          <a:xfrm>
            <a:off x="1168400" y="3825875"/>
            <a:ext cx="4905375" cy="2498725"/>
          </a:xfrm>
          <a:prstGeom prst="rect">
            <a:avLst/>
          </a:prstGeom>
          <a:solidFill>
            <a:schemeClr val="tx1"/>
          </a:solidFill>
          <a:ln w="38100">
            <a:solidFill>
              <a:schemeClr val="bg1"/>
            </a:solidFill>
            <a:bevel/>
            <a:headEnd/>
            <a:tailEnd/>
          </a:ln>
        </p:spPr>
        <p:txBody>
          <a:bodyPr anchor="ctr" anchorCtr="1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35" name="Flowchart: Document 34"/>
          <p:cNvSpPr>
            <a:spLocks noChangeArrowheads="1"/>
          </p:cNvSpPr>
          <p:nvPr/>
        </p:nvSpPr>
        <p:spPr bwMode="auto">
          <a:xfrm rot="-5400000">
            <a:off x="3240088" y="3871913"/>
            <a:ext cx="979487" cy="2732087"/>
          </a:xfrm>
          <a:prstGeom prst="flowChartDocument">
            <a:avLst/>
          </a:prstGeom>
          <a:solidFill>
            <a:schemeClr val="bg2"/>
          </a:solidFill>
          <a:ln w="38100" algn="ctr">
            <a:solidFill>
              <a:schemeClr val="bg1"/>
            </a:solidFill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cxnSp>
        <p:nvCxnSpPr>
          <p:cNvPr id="37" name="Straight Arrow Connector 36"/>
          <p:cNvCxnSpPr/>
          <p:nvPr/>
        </p:nvCxnSpPr>
        <p:spPr>
          <a:xfrm rot="10800000">
            <a:off x="4975225" y="5241925"/>
            <a:ext cx="820738" cy="1588"/>
          </a:xfrm>
          <a:prstGeom prst="straightConnector1">
            <a:avLst/>
          </a:prstGeom>
          <a:ln w="88900">
            <a:solidFill>
              <a:schemeClr val="bg1"/>
            </a:solidFill>
            <a:headEnd type="triangle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Oval 40"/>
          <p:cNvSpPr/>
          <p:nvPr/>
        </p:nvSpPr>
        <p:spPr>
          <a:xfrm>
            <a:off x="2549525" y="4892675"/>
            <a:ext cx="255588" cy="242888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3200400" y="4897438"/>
            <a:ext cx="255588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3871913" y="4897438"/>
            <a:ext cx="255587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46" name="Straight Arrow Connector 45"/>
          <p:cNvCxnSpPr>
            <a:stCxn id="41" idx="2"/>
            <a:endCxn id="41" idx="6"/>
          </p:cNvCxnSpPr>
          <p:nvPr/>
        </p:nvCxnSpPr>
        <p:spPr>
          <a:xfrm rot="10800000" flipH="1">
            <a:off x="2549525" y="5013325"/>
            <a:ext cx="255588" cy="1588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rot="10800000" flipH="1">
            <a:off x="3213100" y="5018088"/>
            <a:ext cx="255588" cy="1587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rot="10800000" flipH="1">
            <a:off x="3886200" y="5018088"/>
            <a:ext cx="255588" cy="1587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Oval 48"/>
          <p:cNvSpPr/>
          <p:nvPr/>
        </p:nvSpPr>
        <p:spPr>
          <a:xfrm>
            <a:off x="2563813" y="5337175"/>
            <a:ext cx="255587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3213100" y="5340350"/>
            <a:ext cx="255588" cy="242888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3886200" y="5340350"/>
            <a:ext cx="255588" cy="242888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52" name="Straight Arrow Connector 51"/>
          <p:cNvCxnSpPr>
            <a:stCxn id="49" idx="2"/>
            <a:endCxn id="49" idx="6"/>
          </p:cNvCxnSpPr>
          <p:nvPr/>
        </p:nvCxnSpPr>
        <p:spPr>
          <a:xfrm rot="10800000" flipH="1">
            <a:off x="2563813" y="5457825"/>
            <a:ext cx="255587" cy="1588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rot="10800000" flipH="1">
            <a:off x="3227388" y="5462588"/>
            <a:ext cx="255587" cy="1587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rot="10800000" flipH="1">
            <a:off x="3898900" y="5462588"/>
            <a:ext cx="255588" cy="1587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507" name="TextBox 54"/>
          <p:cNvSpPr txBox="1">
            <a:spLocks noChangeArrowheads="1"/>
          </p:cNvSpPr>
          <p:nvPr/>
        </p:nvSpPr>
        <p:spPr bwMode="auto">
          <a:xfrm>
            <a:off x="4927600" y="4754563"/>
            <a:ext cx="5953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</a:p>
        </p:txBody>
      </p:sp>
      <p:sp>
        <p:nvSpPr>
          <p:cNvPr id="60" name="Freeform 59"/>
          <p:cNvSpPr/>
          <p:nvPr/>
        </p:nvSpPr>
        <p:spPr>
          <a:xfrm flipH="1">
            <a:off x="1458913" y="4532313"/>
            <a:ext cx="566737" cy="1443037"/>
          </a:xfrm>
          <a:custGeom>
            <a:avLst/>
            <a:gdLst>
              <a:gd name="connsiteX0" fmla="*/ 0 w 534609"/>
              <a:gd name="connsiteY0" fmla="*/ 0 h 1001485"/>
              <a:gd name="connsiteX1" fmla="*/ 101600 w 534609"/>
              <a:gd name="connsiteY1" fmla="*/ 275771 h 1001485"/>
              <a:gd name="connsiteX2" fmla="*/ 319314 w 534609"/>
              <a:gd name="connsiteY2" fmla="*/ 478971 h 1001485"/>
              <a:gd name="connsiteX3" fmla="*/ 508000 w 534609"/>
              <a:gd name="connsiteY3" fmla="*/ 667657 h 1001485"/>
              <a:gd name="connsiteX4" fmla="*/ 478971 w 534609"/>
              <a:gd name="connsiteY4" fmla="*/ 885371 h 1001485"/>
              <a:gd name="connsiteX5" fmla="*/ 377371 w 534609"/>
              <a:gd name="connsiteY5" fmla="*/ 1001485 h 1001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4609" h="1001485">
                <a:moveTo>
                  <a:pt x="0" y="0"/>
                </a:moveTo>
                <a:cubicBezTo>
                  <a:pt x="24190" y="97971"/>
                  <a:pt x="48381" y="195942"/>
                  <a:pt x="101600" y="275771"/>
                </a:cubicBezTo>
                <a:cubicBezTo>
                  <a:pt x="154819" y="355600"/>
                  <a:pt x="251581" y="413657"/>
                  <a:pt x="319314" y="478971"/>
                </a:cubicBezTo>
                <a:cubicBezTo>
                  <a:pt x="387047" y="544285"/>
                  <a:pt x="481391" y="599924"/>
                  <a:pt x="508000" y="667657"/>
                </a:cubicBezTo>
                <a:cubicBezTo>
                  <a:pt x="534609" y="735390"/>
                  <a:pt x="500743" y="829733"/>
                  <a:pt x="478971" y="885371"/>
                </a:cubicBezTo>
                <a:cubicBezTo>
                  <a:pt x="457200" y="941009"/>
                  <a:pt x="417285" y="971247"/>
                  <a:pt x="377371" y="1001485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63509" name="Straight Connector 35"/>
          <p:cNvCxnSpPr>
            <a:cxnSpLocks noChangeShapeType="1"/>
          </p:cNvCxnSpPr>
          <p:nvPr/>
        </p:nvCxnSpPr>
        <p:spPr bwMode="auto">
          <a:xfrm rot="16200000" flipV="1">
            <a:off x="3585369" y="4610894"/>
            <a:ext cx="573088" cy="6350"/>
          </a:xfrm>
          <a:prstGeom prst="line">
            <a:avLst/>
          </a:prstGeom>
          <a:noFill/>
          <a:ln w="1905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3510" name="Straight Connector 37"/>
          <p:cNvCxnSpPr>
            <a:cxnSpLocks noChangeShapeType="1"/>
          </p:cNvCxnSpPr>
          <p:nvPr/>
        </p:nvCxnSpPr>
        <p:spPr bwMode="auto">
          <a:xfrm rot="16200000" flipV="1">
            <a:off x="3838575" y="4610101"/>
            <a:ext cx="574675" cy="6350"/>
          </a:xfrm>
          <a:prstGeom prst="line">
            <a:avLst/>
          </a:prstGeom>
          <a:noFill/>
          <a:ln w="1905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3511" name="TextBox 38"/>
          <p:cNvSpPr txBox="1">
            <a:spLocks noChangeArrowheads="1"/>
          </p:cNvSpPr>
          <p:nvPr/>
        </p:nvSpPr>
        <p:spPr bwMode="auto">
          <a:xfrm>
            <a:off x="3962400" y="3913188"/>
            <a:ext cx="11255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>
                <a:solidFill>
                  <a:schemeClr val="bg1"/>
                </a:solidFill>
                <a:cs typeface="Arial" panose="020B0604020202020204" pitchFamily="34" charset="0"/>
              </a:rPr>
              <a:t>1 </a:t>
            </a:r>
            <a:r>
              <a:rPr lang="en-US" altLang="en-US" sz="2000">
                <a:solidFill>
                  <a:schemeClr val="bg1"/>
                </a:solidFill>
                <a:cs typeface="Arial" panose="020B0604020202020204" pitchFamily="34" charset="0"/>
              </a:rPr>
              <a:t>inch</a:t>
            </a:r>
            <a:endParaRPr lang="en-US" altLang="en-US" sz="2000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cxnSp>
        <p:nvCxnSpPr>
          <p:cNvPr id="40" name="Straight Connector 39"/>
          <p:cNvCxnSpPr/>
          <p:nvPr/>
        </p:nvCxnSpPr>
        <p:spPr>
          <a:xfrm rot="5400000" flipH="1" flipV="1">
            <a:off x="3860800" y="4254500"/>
            <a:ext cx="269875" cy="79375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513" name="Straight Connector 41"/>
          <p:cNvCxnSpPr>
            <a:cxnSpLocks noChangeShapeType="1"/>
          </p:cNvCxnSpPr>
          <p:nvPr/>
        </p:nvCxnSpPr>
        <p:spPr bwMode="auto">
          <a:xfrm rot="10800000" flipV="1">
            <a:off x="3867150" y="4429125"/>
            <a:ext cx="254000" cy="0"/>
          </a:xfrm>
          <a:prstGeom prst="line">
            <a:avLst/>
          </a:prstGeom>
          <a:noFill/>
          <a:ln w="1905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3514" name="Slide Number Placeholder 38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132F62D-51EC-41C5-8115-82C83C1A9DBE}" type="slidenum">
              <a:rPr lang="en-US" altLang="en-US" sz="1200">
                <a:solidFill>
                  <a:srgbClr val="BCBCBC"/>
                </a:solidFill>
              </a:rPr>
              <a:pPr/>
              <a:t>29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44" name="Footer Placeholder 4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Tension Theory</a:t>
            </a:r>
            <a:endParaRPr lang="en-US" dirty="0"/>
          </a:p>
        </p:txBody>
      </p:sp>
      <p:sp>
        <p:nvSpPr>
          <p:cNvPr id="63516" name="Line 37"/>
          <p:cNvSpPr>
            <a:spLocks noChangeShapeType="1"/>
          </p:cNvSpPr>
          <p:nvPr/>
        </p:nvSpPr>
        <p:spPr bwMode="auto">
          <a:xfrm>
            <a:off x="4119563" y="4429125"/>
            <a:ext cx="414337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 type="arrow" w="lg" len="lg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17" name="Line 38"/>
          <p:cNvSpPr>
            <a:spLocks noChangeShapeType="1"/>
          </p:cNvSpPr>
          <p:nvPr/>
        </p:nvSpPr>
        <p:spPr bwMode="auto">
          <a:xfrm flipH="1">
            <a:off x="3457575" y="4429125"/>
            <a:ext cx="404813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 type="arrow" w="lg" len="lg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18" name="Freeform 39"/>
          <p:cNvSpPr>
            <a:spLocks/>
          </p:cNvSpPr>
          <p:nvPr/>
        </p:nvSpPr>
        <p:spPr bwMode="auto">
          <a:xfrm>
            <a:off x="2019300" y="4543425"/>
            <a:ext cx="2381250" cy="195263"/>
          </a:xfrm>
          <a:custGeom>
            <a:avLst/>
            <a:gdLst>
              <a:gd name="T0" fmla="*/ 0 w 1500"/>
              <a:gd name="T1" fmla="*/ 0 h 123"/>
              <a:gd name="T2" fmla="*/ 2147483646 w 1500"/>
              <a:gd name="T3" fmla="*/ 0 h 123"/>
              <a:gd name="T4" fmla="*/ 2147483646 w 1500"/>
              <a:gd name="T5" fmla="*/ 2147483646 h 123"/>
              <a:gd name="T6" fmla="*/ 0 60000 65536"/>
              <a:gd name="T7" fmla="*/ 0 60000 65536"/>
              <a:gd name="T8" fmla="*/ 0 60000 65536"/>
              <a:gd name="T9" fmla="*/ 0 w 1500"/>
              <a:gd name="T10" fmla="*/ 0 h 123"/>
              <a:gd name="T11" fmla="*/ 1500 w 1500"/>
              <a:gd name="T12" fmla="*/ 123 h 12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00" h="123">
                <a:moveTo>
                  <a:pt x="0" y="0"/>
                </a:moveTo>
                <a:lnTo>
                  <a:pt x="1500" y="0"/>
                </a:lnTo>
                <a:lnTo>
                  <a:pt x="1500" y="123"/>
                </a:ln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19" name="Line 40"/>
          <p:cNvSpPr>
            <a:spLocks noChangeShapeType="1"/>
          </p:cNvSpPr>
          <p:nvPr/>
        </p:nvSpPr>
        <p:spPr bwMode="auto">
          <a:xfrm>
            <a:off x="4395788" y="4733925"/>
            <a:ext cx="0" cy="995363"/>
          </a:xfrm>
          <a:prstGeom prst="line">
            <a:avLst/>
          </a:prstGeom>
          <a:noFill/>
          <a:ln w="28575">
            <a:solidFill>
              <a:schemeClr val="bg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20" name="Freeform 41"/>
          <p:cNvSpPr>
            <a:spLocks/>
          </p:cNvSpPr>
          <p:nvPr/>
        </p:nvSpPr>
        <p:spPr bwMode="auto">
          <a:xfrm>
            <a:off x="1620838" y="5724525"/>
            <a:ext cx="2770187" cy="247650"/>
          </a:xfrm>
          <a:custGeom>
            <a:avLst/>
            <a:gdLst>
              <a:gd name="T0" fmla="*/ 2147483646 w 1743"/>
              <a:gd name="T1" fmla="*/ 0 h 156"/>
              <a:gd name="T2" fmla="*/ 2147483646 w 1743"/>
              <a:gd name="T3" fmla="*/ 2147483646 h 156"/>
              <a:gd name="T4" fmla="*/ 0 w 1743"/>
              <a:gd name="T5" fmla="*/ 2147483646 h 156"/>
              <a:gd name="T6" fmla="*/ 0 60000 65536"/>
              <a:gd name="T7" fmla="*/ 0 60000 65536"/>
              <a:gd name="T8" fmla="*/ 0 60000 65536"/>
              <a:gd name="T9" fmla="*/ 0 w 1743"/>
              <a:gd name="T10" fmla="*/ 0 h 156"/>
              <a:gd name="T11" fmla="*/ 1743 w 1743"/>
              <a:gd name="T12" fmla="*/ 156 h 1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43" h="156">
                <a:moveTo>
                  <a:pt x="1743" y="0"/>
                </a:moveTo>
                <a:lnTo>
                  <a:pt x="1743" y="156"/>
                </a:lnTo>
                <a:lnTo>
                  <a:pt x="0" y="156"/>
                </a:ln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1014413" y="239713"/>
            <a:ext cx="5456237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Rupture on Effective Net Area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28"/>
          <p:cNvSpPr txBox="1">
            <a:spLocks noChangeArrowheads="1"/>
          </p:cNvSpPr>
          <p:nvPr/>
        </p:nvSpPr>
        <p:spPr bwMode="auto">
          <a:xfrm>
            <a:off x="504825" y="1808163"/>
            <a:ext cx="8140700" cy="2101850"/>
          </a:xfrm>
          <a:prstGeom prst="rect">
            <a:avLst/>
          </a:prstGeom>
          <a:solidFill>
            <a:srgbClr val="F2F2F2">
              <a:alpha val="61960"/>
            </a:srgbClr>
          </a:solidFill>
          <a:ln w="38100">
            <a:solidFill>
              <a:schemeClr val="bg1"/>
            </a:solidFill>
            <a:bevel/>
            <a:headEnd/>
            <a:tailEnd/>
          </a:ln>
        </p:spPr>
        <p:txBody>
          <a:bodyPr anchor="ctr" anchorCtr="1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3200" b="1">
                <a:solidFill>
                  <a:schemeClr val="bg1"/>
                </a:solidFill>
              </a:rPr>
              <a:t>Strength design requirements:</a:t>
            </a:r>
          </a:p>
          <a:p>
            <a:pPr>
              <a:spcBef>
                <a:spcPct val="20000"/>
              </a:spcBef>
              <a:spcAft>
                <a:spcPct val="20000"/>
              </a:spcAft>
            </a:pPr>
            <a:r>
              <a:rPr lang="en-US" altLang="en-US" sz="3200">
                <a:solidFill>
                  <a:schemeClr val="bg1"/>
                </a:solidFill>
              </a:rPr>
              <a:t>		</a:t>
            </a:r>
            <a:r>
              <a:rPr lang="en-US" altLang="en-US" sz="3200" i="1">
                <a:solidFill>
                  <a:schemeClr val="bg1"/>
                </a:solidFill>
              </a:rPr>
              <a:t>P</a:t>
            </a:r>
            <a:r>
              <a:rPr lang="en-US" altLang="en-US" sz="3200" i="1" baseline="-25000">
                <a:solidFill>
                  <a:schemeClr val="bg1"/>
                </a:solidFill>
              </a:rPr>
              <a:t>u </a:t>
            </a:r>
            <a:r>
              <a:rPr lang="en-US" altLang="en-US" sz="3200">
                <a:solidFill>
                  <a:schemeClr val="bg1"/>
                </a:solidFill>
                <a:sym typeface="Symbol" panose="05050102010706020507" pitchFamily="18" charset="2"/>
              </a:rPr>
              <a:t> </a:t>
            </a:r>
            <a:r>
              <a:rPr lang="en-US" altLang="en-US" sz="3200" i="1">
                <a:solidFill>
                  <a:schemeClr val="bg1"/>
                </a:solidFill>
                <a:sym typeface="Symbol" panose="05050102010706020507" pitchFamily="18" charset="2"/>
              </a:rPr>
              <a:t>P</a:t>
            </a:r>
            <a:r>
              <a:rPr lang="en-US" altLang="en-US" sz="3200" i="1" baseline="-25000">
                <a:solidFill>
                  <a:schemeClr val="bg1"/>
                </a:solidFill>
              </a:rPr>
              <a:t>n</a:t>
            </a:r>
            <a:r>
              <a:rPr lang="en-US" altLang="en-US" sz="3200" baseline="-25000">
                <a:solidFill>
                  <a:schemeClr val="bg1"/>
                </a:solidFill>
              </a:rPr>
              <a:t>	</a:t>
            </a:r>
            <a:r>
              <a:rPr lang="en-US" altLang="en-US" sz="3200">
                <a:solidFill>
                  <a:schemeClr val="bg1"/>
                </a:solidFill>
              </a:rPr>
              <a:t> (</a:t>
            </a:r>
            <a:r>
              <a:rPr lang="en-US" altLang="en-US" sz="3200" i="1">
                <a:solidFill>
                  <a:schemeClr val="bg1"/>
                </a:solidFill>
              </a:rPr>
              <a:t>P</a:t>
            </a:r>
            <a:r>
              <a:rPr lang="en-US" altLang="en-US" sz="3200" i="1" baseline="-25000">
                <a:solidFill>
                  <a:schemeClr val="bg1"/>
                </a:solidFill>
              </a:rPr>
              <a:t>a </a:t>
            </a:r>
            <a:r>
              <a:rPr lang="en-US" altLang="en-US" sz="3200">
                <a:solidFill>
                  <a:schemeClr val="bg1"/>
                </a:solidFill>
                <a:sym typeface="Symbol" panose="05050102010706020507" pitchFamily="18" charset="2"/>
              </a:rPr>
              <a:t> </a:t>
            </a:r>
            <a:r>
              <a:rPr lang="en-US" altLang="en-US" sz="3200" i="1">
                <a:solidFill>
                  <a:schemeClr val="bg1"/>
                </a:solidFill>
                <a:sym typeface="Symbol" panose="05050102010706020507" pitchFamily="18" charset="2"/>
              </a:rPr>
              <a:t>P</a:t>
            </a:r>
            <a:r>
              <a:rPr lang="en-US" altLang="en-US" sz="3200" i="1" baseline="-25000">
                <a:solidFill>
                  <a:schemeClr val="bg1"/>
                </a:solidFill>
              </a:rPr>
              <a:t>n</a:t>
            </a:r>
            <a:r>
              <a:rPr lang="en-US" altLang="en-US" sz="3200">
                <a:solidFill>
                  <a:schemeClr val="bg1"/>
                </a:solidFill>
              </a:rPr>
              <a:t>/</a:t>
            </a:r>
            <a:r>
              <a:rPr lang="el-GR" altLang="en-US" sz="3200">
                <a:solidFill>
                  <a:schemeClr val="bg1"/>
                </a:solidFill>
              </a:rPr>
              <a:t>Ω</a:t>
            </a:r>
            <a:r>
              <a:rPr lang="en-US" altLang="en-US" sz="3200">
                <a:solidFill>
                  <a:schemeClr val="bg1"/>
                </a:solidFill>
              </a:rPr>
              <a:t>)ASD</a:t>
            </a:r>
            <a:endParaRPr lang="en-US" altLang="en-US" sz="3200">
              <a:solidFill>
                <a:schemeClr val="bg1"/>
              </a:solidFill>
              <a:latin typeface="Symbol" panose="05050102010706020507" pitchFamily="18" charset="2"/>
            </a:endParaRPr>
          </a:p>
          <a:p>
            <a:r>
              <a:rPr lang="en-US" altLang="en-US" sz="3200">
                <a:solidFill>
                  <a:schemeClr val="bg1"/>
                </a:solidFill>
              </a:rPr>
              <a:t>Where </a:t>
            </a:r>
            <a:r>
              <a:rPr lang="en-US" altLang="en-US" sz="3200">
                <a:solidFill>
                  <a:schemeClr val="bg1"/>
                </a:solidFill>
                <a:sym typeface="Symbol" panose="05050102010706020507" pitchFamily="18" charset="2"/>
              </a:rPr>
              <a:t></a:t>
            </a:r>
            <a:r>
              <a:rPr lang="en-US" altLang="en-US" sz="3200">
                <a:solidFill>
                  <a:schemeClr val="bg1"/>
                </a:solidFill>
              </a:rPr>
              <a:t> varies depending on failure mode.</a:t>
            </a:r>
          </a:p>
        </p:txBody>
      </p:sp>
      <p:sp>
        <p:nvSpPr>
          <p:cNvPr id="10243" name="Slide Number Placeholder 2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9518DBF-96E5-4D51-9AAA-EAA25E48699A}" type="slidenum">
              <a:rPr lang="en-US" altLang="en-US" sz="1200">
                <a:solidFill>
                  <a:srgbClr val="BCBCBC"/>
                </a:solidFill>
              </a:rPr>
              <a:pPr/>
              <a:t>3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Tension Module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ext Box 33"/>
          <p:cNvSpPr txBox="1">
            <a:spLocks noChangeArrowheads="1"/>
          </p:cNvSpPr>
          <p:nvPr/>
        </p:nvSpPr>
        <p:spPr bwMode="auto">
          <a:xfrm>
            <a:off x="6705600" y="4786313"/>
            <a:ext cx="27432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bg1"/>
                </a:solidFill>
                <a:latin typeface="GreekS" panose="00000400000000000000" pitchFamily="2" charset="0"/>
                <a:cs typeface="Arial" panose="020B0604020202020204" pitchFamily="34" charset="0"/>
              </a:rPr>
              <a:t>  </a:t>
            </a:r>
            <a:r>
              <a:rPr lang="en-US" altLang="en-US">
                <a:solidFill>
                  <a:schemeClr val="bg1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e</a:t>
            </a:r>
            <a:r>
              <a:rPr lang="en-US" altLang="en-US" baseline="-25000">
                <a:solidFill>
                  <a:schemeClr val="bg1"/>
                </a:solidFill>
                <a:latin typeface="CG Times (W1)"/>
                <a:cs typeface="Arial" panose="020B0604020202020204" pitchFamily="34" charset="0"/>
              </a:rPr>
              <a:t>u</a:t>
            </a:r>
          </a:p>
          <a:p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.1 to .2</a:t>
            </a:r>
            <a:endParaRPr lang="en-US" altLang="en-US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308100" y="1655763"/>
            <a:ext cx="7315200" cy="4611687"/>
          </a:xfrm>
          <a:prstGeom prst="rect">
            <a:avLst/>
          </a:prstGeom>
          <a:solidFill>
            <a:schemeClr val="tx1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00" dirty="0">
              <a:solidFill>
                <a:schemeClr val="bg1"/>
              </a:solidFill>
              <a:latin typeface="Symbol" pitchFamily="18" charset="2"/>
            </a:endParaRPr>
          </a:p>
        </p:txBody>
      </p:sp>
      <p:sp>
        <p:nvSpPr>
          <p:cNvPr id="65540" name="Line 4"/>
          <p:cNvSpPr>
            <a:spLocks noChangeShapeType="1"/>
          </p:cNvSpPr>
          <p:nvPr/>
        </p:nvSpPr>
        <p:spPr bwMode="auto">
          <a:xfrm>
            <a:off x="1782763" y="1806575"/>
            <a:ext cx="0" cy="3657600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41" name="Line 5"/>
          <p:cNvSpPr>
            <a:spLocks noChangeShapeType="1"/>
          </p:cNvSpPr>
          <p:nvPr/>
        </p:nvSpPr>
        <p:spPr bwMode="auto">
          <a:xfrm>
            <a:off x="1758950" y="5464175"/>
            <a:ext cx="6062663" cy="0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42" name="Line 7"/>
          <p:cNvSpPr>
            <a:spLocks noChangeShapeType="1"/>
          </p:cNvSpPr>
          <p:nvPr/>
        </p:nvSpPr>
        <p:spPr bwMode="auto">
          <a:xfrm>
            <a:off x="2209800" y="3208338"/>
            <a:ext cx="0" cy="0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43" name="Line 10"/>
          <p:cNvSpPr>
            <a:spLocks noChangeShapeType="1"/>
          </p:cNvSpPr>
          <p:nvPr/>
        </p:nvSpPr>
        <p:spPr bwMode="auto">
          <a:xfrm>
            <a:off x="2209800" y="3330575"/>
            <a:ext cx="0" cy="2239963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44" name="Line 11"/>
          <p:cNvSpPr>
            <a:spLocks noChangeShapeType="1"/>
          </p:cNvSpPr>
          <p:nvPr/>
        </p:nvSpPr>
        <p:spPr bwMode="auto">
          <a:xfrm>
            <a:off x="3184525" y="3355975"/>
            <a:ext cx="0" cy="2233613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45" name="Line 12"/>
          <p:cNvSpPr>
            <a:spLocks noChangeShapeType="1"/>
          </p:cNvSpPr>
          <p:nvPr/>
        </p:nvSpPr>
        <p:spPr bwMode="auto">
          <a:xfrm>
            <a:off x="6902450" y="2562225"/>
            <a:ext cx="0" cy="3024188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46" name="Line 14"/>
          <p:cNvSpPr>
            <a:spLocks noChangeShapeType="1"/>
          </p:cNvSpPr>
          <p:nvPr/>
        </p:nvSpPr>
        <p:spPr bwMode="auto">
          <a:xfrm>
            <a:off x="1720850" y="3270250"/>
            <a:ext cx="366713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47" name="Line 15"/>
          <p:cNvSpPr>
            <a:spLocks noChangeShapeType="1"/>
          </p:cNvSpPr>
          <p:nvPr/>
        </p:nvSpPr>
        <p:spPr bwMode="auto">
          <a:xfrm>
            <a:off x="1720850" y="2476500"/>
            <a:ext cx="4816475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48" name="Text Box 17"/>
          <p:cNvSpPr txBox="1">
            <a:spLocks noChangeArrowheads="1"/>
          </p:cNvSpPr>
          <p:nvPr/>
        </p:nvSpPr>
        <p:spPr bwMode="auto">
          <a:xfrm>
            <a:off x="4338638" y="5649913"/>
            <a:ext cx="911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Strain</a:t>
            </a:r>
          </a:p>
        </p:txBody>
      </p:sp>
      <p:sp>
        <p:nvSpPr>
          <p:cNvPr id="65549" name="Text Box 21"/>
          <p:cNvSpPr txBox="1">
            <a:spLocks noChangeArrowheads="1"/>
          </p:cNvSpPr>
          <p:nvPr/>
        </p:nvSpPr>
        <p:spPr bwMode="auto">
          <a:xfrm>
            <a:off x="4859338" y="585946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3094" name="Text Box 22"/>
          <p:cNvSpPr txBox="1">
            <a:spLocks noChangeArrowheads="1"/>
          </p:cNvSpPr>
          <p:nvPr/>
        </p:nvSpPr>
        <p:spPr bwMode="auto">
          <a:xfrm>
            <a:off x="1216930" y="2805223"/>
            <a:ext cx="443678" cy="1877748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vert="vert270"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Stress</a:t>
            </a:r>
          </a:p>
        </p:txBody>
      </p:sp>
      <p:sp>
        <p:nvSpPr>
          <p:cNvPr id="65551" name="Text Box 23"/>
          <p:cNvSpPr txBox="1">
            <a:spLocks noChangeArrowheads="1"/>
          </p:cNvSpPr>
          <p:nvPr/>
        </p:nvSpPr>
        <p:spPr bwMode="auto">
          <a:xfrm>
            <a:off x="1358900" y="2293938"/>
            <a:ext cx="4270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solidFill>
                  <a:schemeClr val="bg1"/>
                </a:solidFill>
                <a:cs typeface="Arial" panose="020B0604020202020204" pitchFamily="34" charset="0"/>
              </a:rPr>
              <a:t>F</a:t>
            </a:r>
            <a:r>
              <a:rPr lang="en-US" altLang="en-US" sz="2000" baseline="-25000">
                <a:solidFill>
                  <a:schemeClr val="bg1"/>
                </a:solidFill>
                <a:cs typeface="Arial" panose="020B0604020202020204" pitchFamily="34" charset="0"/>
              </a:rPr>
              <a:t>u</a:t>
            </a:r>
          </a:p>
        </p:txBody>
      </p:sp>
      <p:sp>
        <p:nvSpPr>
          <p:cNvPr id="65552" name="Text Box 24"/>
          <p:cNvSpPr txBox="1">
            <a:spLocks noChangeArrowheads="1"/>
          </p:cNvSpPr>
          <p:nvPr/>
        </p:nvSpPr>
        <p:spPr bwMode="auto">
          <a:xfrm>
            <a:off x="1355725" y="3086100"/>
            <a:ext cx="4270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solidFill>
                  <a:schemeClr val="bg1"/>
                </a:solidFill>
                <a:cs typeface="Arial" panose="020B0604020202020204" pitchFamily="34" charset="0"/>
              </a:rPr>
              <a:t>F</a:t>
            </a:r>
            <a:r>
              <a:rPr lang="en-US" altLang="en-US" sz="2000" baseline="-25000">
                <a:solidFill>
                  <a:schemeClr val="bg1"/>
                </a:solidFill>
                <a:cs typeface="Arial" panose="020B0604020202020204" pitchFamily="34" charset="0"/>
              </a:rPr>
              <a:t>y</a:t>
            </a:r>
          </a:p>
        </p:txBody>
      </p:sp>
      <p:sp>
        <p:nvSpPr>
          <p:cNvPr id="65553" name="Text Box 27"/>
          <p:cNvSpPr txBox="1">
            <a:spLocks noChangeArrowheads="1"/>
          </p:cNvSpPr>
          <p:nvPr/>
        </p:nvSpPr>
        <p:spPr bwMode="auto">
          <a:xfrm>
            <a:off x="1936750" y="4549775"/>
            <a:ext cx="4270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i="1">
                <a:solidFill>
                  <a:schemeClr val="bg1"/>
                </a:solidFill>
                <a:cs typeface="Arial" panose="020B0604020202020204" pitchFamily="34" charset="0"/>
              </a:rPr>
              <a:t>E</a:t>
            </a:r>
            <a:endParaRPr lang="en-US" altLang="en-US" sz="2000" i="1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65554" name="Text Box 30"/>
          <p:cNvSpPr txBox="1">
            <a:spLocks noChangeArrowheads="1"/>
          </p:cNvSpPr>
          <p:nvPr/>
        </p:nvSpPr>
        <p:spPr bwMode="auto">
          <a:xfrm>
            <a:off x="4441825" y="2901950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i="1">
                <a:solidFill>
                  <a:schemeClr val="bg1"/>
                </a:solidFill>
                <a:cs typeface="Arial" panose="020B0604020202020204" pitchFamily="34" charset="0"/>
              </a:rPr>
              <a:t>E</a:t>
            </a:r>
            <a:r>
              <a:rPr lang="en-US" altLang="en-US" sz="2000" i="1" baseline="-25000">
                <a:solidFill>
                  <a:schemeClr val="bg1"/>
                </a:solidFill>
                <a:cs typeface="Arial" panose="020B0604020202020204" pitchFamily="34" charset="0"/>
              </a:rPr>
              <a:t>sh</a:t>
            </a:r>
          </a:p>
        </p:txBody>
      </p:sp>
      <p:sp>
        <p:nvSpPr>
          <p:cNvPr id="65555" name="Text Box 31"/>
          <p:cNvSpPr txBox="1">
            <a:spLocks noChangeArrowheads="1"/>
          </p:cNvSpPr>
          <p:nvPr/>
        </p:nvSpPr>
        <p:spPr bwMode="auto">
          <a:xfrm>
            <a:off x="1720850" y="5461000"/>
            <a:ext cx="219551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bg1"/>
                </a:solidFill>
                <a:latin typeface="GreekS" panose="00000400000000000000" pitchFamily="2" charset="0"/>
                <a:cs typeface="Arial" panose="020B0604020202020204" pitchFamily="34" charset="0"/>
              </a:rPr>
              <a:t>  </a:t>
            </a:r>
            <a:r>
              <a:rPr lang="en-US" altLang="en-US" sz="2000">
                <a:solidFill>
                  <a:schemeClr val="bg1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e</a:t>
            </a:r>
            <a:r>
              <a:rPr lang="en-US" altLang="en-US" sz="2000" baseline="-25000">
                <a:solidFill>
                  <a:schemeClr val="bg1"/>
                </a:solidFill>
                <a:cs typeface="Arial" panose="020B0604020202020204" pitchFamily="34" charset="0"/>
              </a:rPr>
              <a:t>y</a:t>
            </a:r>
          </a:p>
          <a:p>
            <a:r>
              <a:rPr lang="en-US" altLang="en-US" sz="1600">
                <a:solidFill>
                  <a:schemeClr val="bg1"/>
                </a:solidFill>
                <a:cs typeface="Arial" panose="020B0604020202020204" pitchFamily="34" charset="0"/>
              </a:rPr>
              <a:t>.001 to .002</a:t>
            </a:r>
            <a:endParaRPr lang="en-US" altLang="en-US" sz="1600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65556" name="Text Box 34"/>
          <p:cNvSpPr txBox="1">
            <a:spLocks noChangeArrowheads="1"/>
          </p:cNvSpPr>
          <p:nvPr/>
        </p:nvSpPr>
        <p:spPr bwMode="auto">
          <a:xfrm>
            <a:off x="2819400" y="5464175"/>
            <a:ext cx="21939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bg1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     </a:t>
            </a:r>
            <a:r>
              <a:rPr lang="en-US" altLang="en-US" sz="2000">
                <a:solidFill>
                  <a:schemeClr val="bg1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e</a:t>
            </a:r>
            <a:r>
              <a:rPr lang="en-US" altLang="en-US" sz="2000" baseline="-25000">
                <a:solidFill>
                  <a:schemeClr val="bg1"/>
                </a:solidFill>
                <a:cs typeface="Arial" panose="020B0604020202020204" pitchFamily="34" charset="0"/>
              </a:rPr>
              <a:t>sh</a:t>
            </a:r>
          </a:p>
          <a:p>
            <a:r>
              <a:rPr lang="en-US" altLang="en-US" sz="1600">
                <a:solidFill>
                  <a:schemeClr val="bg1"/>
                </a:solidFill>
                <a:cs typeface="Arial" panose="020B0604020202020204" pitchFamily="34" charset="0"/>
              </a:rPr>
              <a:t>.01 to .03</a:t>
            </a:r>
            <a:endParaRPr lang="en-US" altLang="en-US" sz="1600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65557" name="Text Box 35"/>
          <p:cNvSpPr txBox="1">
            <a:spLocks noChangeArrowheads="1"/>
          </p:cNvSpPr>
          <p:nvPr/>
        </p:nvSpPr>
        <p:spPr bwMode="auto">
          <a:xfrm>
            <a:off x="7269163" y="5464175"/>
            <a:ext cx="109696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bg1"/>
                </a:solidFill>
                <a:latin typeface="GreekS" panose="00000400000000000000" pitchFamily="2" charset="0"/>
                <a:cs typeface="Arial" panose="020B0604020202020204" pitchFamily="34" charset="0"/>
              </a:rPr>
              <a:t>  </a:t>
            </a:r>
            <a:r>
              <a:rPr lang="en-US" altLang="en-US" sz="2000">
                <a:solidFill>
                  <a:schemeClr val="bg1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e</a:t>
            </a:r>
            <a:r>
              <a:rPr lang="en-US" altLang="en-US" sz="2000" baseline="-25000">
                <a:solidFill>
                  <a:schemeClr val="bg1"/>
                </a:solidFill>
                <a:latin typeface="CG Times (W1)"/>
                <a:cs typeface="Arial" panose="020B0604020202020204" pitchFamily="34" charset="0"/>
              </a:rPr>
              <a:t>r</a:t>
            </a:r>
          </a:p>
          <a:p>
            <a:r>
              <a:rPr lang="en-US" altLang="en-US" sz="1600">
                <a:solidFill>
                  <a:schemeClr val="bg1"/>
                </a:solidFill>
                <a:cs typeface="Arial" panose="020B0604020202020204" pitchFamily="34" charset="0"/>
              </a:rPr>
              <a:t>  .2 to .3</a:t>
            </a:r>
            <a:endParaRPr lang="en-US" altLang="en-US" sz="1600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65558" name="Text Box 34"/>
          <p:cNvSpPr txBox="1">
            <a:spLocks noChangeArrowheads="1"/>
          </p:cNvSpPr>
          <p:nvPr/>
        </p:nvSpPr>
        <p:spPr bwMode="auto">
          <a:xfrm>
            <a:off x="6586538" y="5464175"/>
            <a:ext cx="13652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bg1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   </a:t>
            </a:r>
            <a:r>
              <a:rPr lang="en-US" altLang="en-US" sz="2000">
                <a:solidFill>
                  <a:schemeClr val="bg1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e</a:t>
            </a:r>
            <a:r>
              <a:rPr lang="en-US" altLang="en-US" sz="2000" baseline="-25000">
                <a:solidFill>
                  <a:schemeClr val="bg1"/>
                </a:solidFill>
                <a:cs typeface="Arial" panose="020B0604020202020204" pitchFamily="34" charset="0"/>
              </a:rPr>
              <a:t>u</a:t>
            </a:r>
          </a:p>
          <a:p>
            <a:r>
              <a:rPr lang="en-US" altLang="en-US" sz="1600">
                <a:solidFill>
                  <a:schemeClr val="bg1"/>
                </a:solidFill>
                <a:cs typeface="Arial" panose="020B0604020202020204" pitchFamily="34" charset="0"/>
              </a:rPr>
              <a:t>.1 to .2</a:t>
            </a:r>
            <a:endParaRPr lang="en-US" altLang="en-US" sz="1600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65559" name="Slide Number Placeholder 46"/>
          <p:cNvSpPr txBox="1">
            <a:spLocks noGrp="1"/>
          </p:cNvSpPr>
          <p:nvPr/>
        </p:nvSpPr>
        <p:spPr bwMode="auto">
          <a:xfrm>
            <a:off x="7924800" y="6416675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8BB912CC-BA69-4907-9AEC-D54F621D334E}" type="slidenum">
              <a:rPr lang="en-US" altLang="en-US" sz="1200">
                <a:solidFill>
                  <a:srgbClr val="BCBCBC"/>
                </a:solidFill>
              </a:rPr>
              <a:pPr algn="r"/>
              <a:t>30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48" name="Footer Placeholder 47"/>
          <p:cNvSpPr txBox="1">
            <a:spLocks noGrp="1"/>
          </p:cNvSpPr>
          <p:nvPr/>
        </p:nvSpPr>
        <p:spPr>
          <a:xfrm>
            <a:off x="3124200" y="6416675"/>
            <a:ext cx="2895600" cy="365125"/>
          </a:xfrm>
          <a:prstGeom prst="rect">
            <a:avLst/>
          </a:prstGeom>
          <a:noFill/>
        </p:spPr>
        <p:txBody>
          <a:bodyPr anchor="b"/>
          <a:lstStyle/>
          <a:p>
            <a:pPr algn="ctr">
              <a:defRPr/>
            </a:pPr>
            <a:r>
              <a:rPr lang="en-US" sz="1200">
                <a:solidFill>
                  <a:schemeClr val="tx1">
                    <a:shade val="50000"/>
                  </a:schemeClr>
                </a:solidFill>
              </a:rPr>
              <a:t>Tension Theory</a:t>
            </a:r>
            <a:endParaRPr lang="en-US" sz="1200" dirty="0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65561" name="Freeform 27"/>
          <p:cNvSpPr>
            <a:spLocks/>
          </p:cNvSpPr>
          <p:nvPr/>
        </p:nvSpPr>
        <p:spPr bwMode="auto">
          <a:xfrm>
            <a:off x="1792288" y="3184525"/>
            <a:ext cx="1379537" cy="2255838"/>
          </a:xfrm>
          <a:custGeom>
            <a:avLst/>
            <a:gdLst>
              <a:gd name="T0" fmla="*/ 0 w 869"/>
              <a:gd name="T1" fmla="*/ 2147483646 h 1421"/>
              <a:gd name="T2" fmla="*/ 2147483646 w 869"/>
              <a:gd name="T3" fmla="*/ 0 h 1421"/>
              <a:gd name="T4" fmla="*/ 2147483646 w 869"/>
              <a:gd name="T5" fmla="*/ 2147483646 h 1421"/>
              <a:gd name="T6" fmla="*/ 2147483646 w 869"/>
              <a:gd name="T7" fmla="*/ 2147483646 h 1421"/>
              <a:gd name="T8" fmla="*/ 0 60000 65536"/>
              <a:gd name="T9" fmla="*/ 0 60000 65536"/>
              <a:gd name="T10" fmla="*/ 0 60000 65536"/>
              <a:gd name="T11" fmla="*/ 0 60000 65536"/>
              <a:gd name="T12" fmla="*/ 0 w 869"/>
              <a:gd name="T13" fmla="*/ 0 h 1421"/>
              <a:gd name="T14" fmla="*/ 869 w 869"/>
              <a:gd name="T15" fmla="*/ 1421 h 142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69" h="1421">
                <a:moveTo>
                  <a:pt x="0" y="1421"/>
                </a:moveTo>
                <a:lnTo>
                  <a:pt x="264" y="0"/>
                </a:lnTo>
                <a:lnTo>
                  <a:pt x="317" y="53"/>
                </a:lnTo>
                <a:lnTo>
                  <a:pt x="869" y="24"/>
                </a:ln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62" name="Freeform 28"/>
          <p:cNvSpPr>
            <a:spLocks/>
          </p:cNvSpPr>
          <p:nvPr/>
        </p:nvSpPr>
        <p:spPr bwMode="auto">
          <a:xfrm>
            <a:off x="3151188" y="2487613"/>
            <a:ext cx="4565650" cy="738187"/>
          </a:xfrm>
          <a:custGeom>
            <a:avLst/>
            <a:gdLst>
              <a:gd name="T0" fmla="*/ 0 w 2870"/>
              <a:gd name="T1" fmla="*/ 2147483646 h 465"/>
              <a:gd name="T2" fmla="*/ 2147483646 w 2870"/>
              <a:gd name="T3" fmla="*/ 2147483646 h 465"/>
              <a:gd name="T4" fmla="*/ 2147483646 w 2870"/>
              <a:gd name="T5" fmla="*/ 2147483646 h 465"/>
              <a:gd name="T6" fmla="*/ 2147483646 w 2870"/>
              <a:gd name="T7" fmla="*/ 2147483646 h 465"/>
              <a:gd name="T8" fmla="*/ 2147483646 w 2870"/>
              <a:gd name="T9" fmla="*/ 2147483646 h 465"/>
              <a:gd name="T10" fmla="*/ 2147483646 w 2870"/>
              <a:gd name="T11" fmla="*/ 2147483646 h 465"/>
              <a:gd name="T12" fmla="*/ 2147483646 w 2870"/>
              <a:gd name="T13" fmla="*/ 2147483646 h 465"/>
              <a:gd name="T14" fmla="*/ 2147483646 w 2870"/>
              <a:gd name="T15" fmla="*/ 2147483646 h 465"/>
              <a:gd name="T16" fmla="*/ 2147483646 w 2870"/>
              <a:gd name="T17" fmla="*/ 2147483646 h 465"/>
              <a:gd name="T18" fmla="*/ 2147483646 w 2870"/>
              <a:gd name="T19" fmla="*/ 2147483646 h 465"/>
              <a:gd name="T20" fmla="*/ 2147483646 w 2870"/>
              <a:gd name="T21" fmla="*/ 2147483646 h 46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870"/>
              <a:gd name="T34" fmla="*/ 0 h 465"/>
              <a:gd name="T35" fmla="*/ 2870 w 2870"/>
              <a:gd name="T36" fmla="*/ 465 h 465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870" h="465">
                <a:moveTo>
                  <a:pt x="0" y="465"/>
                </a:moveTo>
                <a:cubicBezTo>
                  <a:pt x="187" y="436"/>
                  <a:pt x="375" y="407"/>
                  <a:pt x="547" y="369"/>
                </a:cubicBezTo>
                <a:cubicBezTo>
                  <a:pt x="719" y="331"/>
                  <a:pt x="889" y="276"/>
                  <a:pt x="1032" y="234"/>
                </a:cubicBezTo>
                <a:cubicBezTo>
                  <a:pt x="1175" y="192"/>
                  <a:pt x="1283" y="148"/>
                  <a:pt x="1406" y="119"/>
                </a:cubicBezTo>
                <a:cubicBezTo>
                  <a:pt x="1529" y="90"/>
                  <a:pt x="1647" y="75"/>
                  <a:pt x="1771" y="57"/>
                </a:cubicBezTo>
                <a:cubicBezTo>
                  <a:pt x="1895" y="39"/>
                  <a:pt x="2052" y="18"/>
                  <a:pt x="2150" y="9"/>
                </a:cubicBezTo>
                <a:cubicBezTo>
                  <a:pt x="2248" y="0"/>
                  <a:pt x="2303" y="4"/>
                  <a:pt x="2361" y="4"/>
                </a:cubicBezTo>
                <a:cubicBezTo>
                  <a:pt x="2419" y="4"/>
                  <a:pt x="2448" y="6"/>
                  <a:pt x="2496" y="9"/>
                </a:cubicBezTo>
                <a:cubicBezTo>
                  <a:pt x="2544" y="12"/>
                  <a:pt x="2601" y="15"/>
                  <a:pt x="2649" y="23"/>
                </a:cubicBezTo>
                <a:cubicBezTo>
                  <a:pt x="2697" y="31"/>
                  <a:pt x="2747" y="34"/>
                  <a:pt x="2784" y="57"/>
                </a:cubicBezTo>
                <a:cubicBezTo>
                  <a:pt x="2821" y="80"/>
                  <a:pt x="2845" y="121"/>
                  <a:pt x="2870" y="162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63" name="Line 25"/>
          <p:cNvSpPr>
            <a:spLocks noChangeShapeType="1"/>
          </p:cNvSpPr>
          <p:nvPr/>
        </p:nvSpPr>
        <p:spPr bwMode="auto">
          <a:xfrm>
            <a:off x="1847850" y="5046663"/>
            <a:ext cx="182563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64" name="Line 26"/>
          <p:cNvSpPr>
            <a:spLocks noChangeShapeType="1"/>
          </p:cNvSpPr>
          <p:nvPr/>
        </p:nvSpPr>
        <p:spPr bwMode="auto">
          <a:xfrm flipV="1">
            <a:off x="2025650" y="4184650"/>
            <a:ext cx="0" cy="871538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65" name="Line 28"/>
          <p:cNvSpPr>
            <a:spLocks noChangeShapeType="1"/>
          </p:cNvSpPr>
          <p:nvPr/>
        </p:nvSpPr>
        <p:spPr bwMode="auto">
          <a:xfrm>
            <a:off x="3779838" y="3157538"/>
            <a:ext cx="679450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66" name="Line 29"/>
          <p:cNvSpPr>
            <a:spLocks noChangeShapeType="1"/>
          </p:cNvSpPr>
          <p:nvPr/>
        </p:nvSpPr>
        <p:spPr bwMode="auto">
          <a:xfrm flipV="1">
            <a:off x="4464050" y="2965450"/>
            <a:ext cx="0" cy="201613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67" name="Line 13"/>
          <p:cNvSpPr>
            <a:spLocks noChangeShapeType="1"/>
          </p:cNvSpPr>
          <p:nvPr/>
        </p:nvSpPr>
        <p:spPr bwMode="auto">
          <a:xfrm>
            <a:off x="7723188" y="2771775"/>
            <a:ext cx="0" cy="2805113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1014413" y="239713"/>
            <a:ext cx="5456237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Rupture on Effective Net Area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ext Box 33"/>
          <p:cNvSpPr txBox="1">
            <a:spLocks noChangeArrowheads="1"/>
          </p:cNvSpPr>
          <p:nvPr/>
        </p:nvSpPr>
        <p:spPr bwMode="auto">
          <a:xfrm>
            <a:off x="6705600" y="4786313"/>
            <a:ext cx="27432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bg1"/>
                </a:solidFill>
                <a:latin typeface="GreekS" panose="00000400000000000000" pitchFamily="2" charset="0"/>
                <a:cs typeface="Arial" panose="020B0604020202020204" pitchFamily="34" charset="0"/>
              </a:rPr>
              <a:t>  </a:t>
            </a:r>
            <a:r>
              <a:rPr lang="en-US" altLang="en-US">
                <a:solidFill>
                  <a:schemeClr val="bg1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e</a:t>
            </a:r>
            <a:r>
              <a:rPr lang="en-US" altLang="en-US" baseline="-25000">
                <a:solidFill>
                  <a:schemeClr val="bg1"/>
                </a:solidFill>
                <a:latin typeface="CG Times (W1)"/>
                <a:cs typeface="Arial" panose="020B0604020202020204" pitchFamily="34" charset="0"/>
              </a:rPr>
              <a:t>u</a:t>
            </a:r>
          </a:p>
          <a:p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.1 to .2</a:t>
            </a:r>
            <a:endParaRPr lang="en-US" altLang="en-US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054100" y="1649413"/>
            <a:ext cx="7315200" cy="4611687"/>
          </a:xfrm>
          <a:prstGeom prst="rect">
            <a:avLst/>
          </a:prstGeom>
          <a:solidFill>
            <a:schemeClr val="tx1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00" dirty="0">
              <a:solidFill>
                <a:schemeClr val="bg1"/>
              </a:solidFill>
              <a:latin typeface="Symbol" pitchFamily="18" charset="2"/>
            </a:endParaRPr>
          </a:p>
        </p:txBody>
      </p:sp>
      <p:sp>
        <p:nvSpPr>
          <p:cNvPr id="67588" name="Line 4"/>
          <p:cNvSpPr>
            <a:spLocks noChangeShapeType="1"/>
          </p:cNvSpPr>
          <p:nvPr/>
        </p:nvSpPr>
        <p:spPr bwMode="auto">
          <a:xfrm>
            <a:off x="1782763" y="1806575"/>
            <a:ext cx="0" cy="3657600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589" name="Line 5"/>
          <p:cNvSpPr>
            <a:spLocks noChangeShapeType="1"/>
          </p:cNvSpPr>
          <p:nvPr/>
        </p:nvSpPr>
        <p:spPr bwMode="auto">
          <a:xfrm>
            <a:off x="1758950" y="5464175"/>
            <a:ext cx="6062663" cy="0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590" name="Line 7"/>
          <p:cNvSpPr>
            <a:spLocks noChangeShapeType="1"/>
          </p:cNvSpPr>
          <p:nvPr/>
        </p:nvSpPr>
        <p:spPr bwMode="auto">
          <a:xfrm>
            <a:off x="2209800" y="3208338"/>
            <a:ext cx="0" cy="0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591" name="Line 13"/>
          <p:cNvSpPr>
            <a:spLocks noChangeShapeType="1"/>
          </p:cNvSpPr>
          <p:nvPr/>
        </p:nvSpPr>
        <p:spPr bwMode="auto">
          <a:xfrm>
            <a:off x="7723188" y="2771775"/>
            <a:ext cx="0" cy="2805113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592" name="Line 14"/>
          <p:cNvSpPr>
            <a:spLocks noChangeShapeType="1"/>
          </p:cNvSpPr>
          <p:nvPr/>
        </p:nvSpPr>
        <p:spPr bwMode="auto">
          <a:xfrm>
            <a:off x="1720850" y="3270250"/>
            <a:ext cx="366713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593" name="Line 15"/>
          <p:cNvSpPr>
            <a:spLocks noChangeShapeType="1"/>
          </p:cNvSpPr>
          <p:nvPr/>
        </p:nvSpPr>
        <p:spPr bwMode="auto">
          <a:xfrm>
            <a:off x="1720850" y="2476500"/>
            <a:ext cx="4816475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594" name="Text Box 17"/>
          <p:cNvSpPr txBox="1">
            <a:spLocks noChangeArrowheads="1"/>
          </p:cNvSpPr>
          <p:nvPr/>
        </p:nvSpPr>
        <p:spPr bwMode="auto">
          <a:xfrm>
            <a:off x="4338638" y="5649913"/>
            <a:ext cx="911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Strain</a:t>
            </a:r>
          </a:p>
        </p:txBody>
      </p:sp>
      <p:sp>
        <p:nvSpPr>
          <p:cNvPr id="67595" name="Text Box 21"/>
          <p:cNvSpPr txBox="1">
            <a:spLocks noChangeArrowheads="1"/>
          </p:cNvSpPr>
          <p:nvPr/>
        </p:nvSpPr>
        <p:spPr bwMode="auto">
          <a:xfrm>
            <a:off x="4859338" y="585946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3094" name="Text Box 22"/>
          <p:cNvSpPr txBox="1">
            <a:spLocks noChangeArrowheads="1"/>
          </p:cNvSpPr>
          <p:nvPr/>
        </p:nvSpPr>
        <p:spPr bwMode="auto">
          <a:xfrm>
            <a:off x="1216930" y="2805223"/>
            <a:ext cx="443678" cy="1877748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vert="vert270"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Stress</a:t>
            </a:r>
          </a:p>
        </p:txBody>
      </p:sp>
      <p:sp>
        <p:nvSpPr>
          <p:cNvPr id="67597" name="Text Box 24"/>
          <p:cNvSpPr txBox="1">
            <a:spLocks noChangeArrowheads="1"/>
          </p:cNvSpPr>
          <p:nvPr/>
        </p:nvSpPr>
        <p:spPr bwMode="auto">
          <a:xfrm>
            <a:off x="1079500" y="3086100"/>
            <a:ext cx="912813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solidFill>
                  <a:schemeClr val="bg1"/>
                </a:solidFill>
                <a:cs typeface="Arial" panose="020B0604020202020204" pitchFamily="34" charset="0"/>
              </a:rPr>
              <a:t>F</a:t>
            </a:r>
            <a:r>
              <a:rPr lang="en-US" altLang="en-US" sz="2000" baseline="-25000">
                <a:solidFill>
                  <a:schemeClr val="bg1"/>
                </a:solidFill>
                <a:cs typeface="Arial" panose="020B0604020202020204" pitchFamily="34" charset="0"/>
              </a:rPr>
              <a:t>y </a:t>
            </a:r>
            <a:r>
              <a:rPr lang="en-US" altLang="en-US" sz="2000">
                <a:solidFill>
                  <a:schemeClr val="bg1"/>
                </a:solidFill>
                <a:cs typeface="Arial" panose="020B0604020202020204" pitchFamily="34" charset="0"/>
              </a:rPr>
              <a:t>= </a:t>
            </a:r>
          </a:p>
          <a:p>
            <a:r>
              <a:rPr lang="en-US" altLang="en-US" sz="1800">
                <a:solidFill>
                  <a:schemeClr val="bg1"/>
                </a:solidFill>
                <a:cs typeface="Arial" panose="020B0604020202020204" pitchFamily="34" charset="0"/>
              </a:rPr>
              <a:t>50 ksi</a:t>
            </a:r>
          </a:p>
        </p:txBody>
      </p:sp>
      <p:sp>
        <p:nvSpPr>
          <p:cNvPr id="67598" name="Text Box 27"/>
          <p:cNvSpPr txBox="1">
            <a:spLocks noChangeArrowheads="1"/>
          </p:cNvSpPr>
          <p:nvPr/>
        </p:nvSpPr>
        <p:spPr bwMode="auto">
          <a:xfrm>
            <a:off x="1936750" y="4549775"/>
            <a:ext cx="4270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i="1">
                <a:solidFill>
                  <a:schemeClr val="bg1"/>
                </a:solidFill>
                <a:cs typeface="Arial" panose="020B0604020202020204" pitchFamily="34" charset="0"/>
              </a:rPr>
              <a:t>E</a:t>
            </a:r>
            <a:endParaRPr lang="en-US" altLang="en-US" sz="2000" i="1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67599" name="Text Box 30"/>
          <p:cNvSpPr txBox="1">
            <a:spLocks noChangeArrowheads="1"/>
          </p:cNvSpPr>
          <p:nvPr/>
        </p:nvSpPr>
        <p:spPr bwMode="auto">
          <a:xfrm>
            <a:off x="4441825" y="2901950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i="1">
                <a:solidFill>
                  <a:schemeClr val="bg1"/>
                </a:solidFill>
                <a:cs typeface="Arial" panose="020B0604020202020204" pitchFamily="34" charset="0"/>
              </a:rPr>
              <a:t>E</a:t>
            </a:r>
            <a:r>
              <a:rPr lang="en-US" altLang="en-US" sz="2000" i="1" baseline="-25000">
                <a:solidFill>
                  <a:schemeClr val="bg1"/>
                </a:solidFill>
                <a:cs typeface="Arial" panose="020B0604020202020204" pitchFamily="34" charset="0"/>
              </a:rPr>
              <a:t>sh</a:t>
            </a:r>
          </a:p>
        </p:txBody>
      </p:sp>
      <p:sp>
        <p:nvSpPr>
          <p:cNvPr id="67600" name="Text Box 31"/>
          <p:cNvSpPr txBox="1">
            <a:spLocks noChangeArrowheads="1"/>
          </p:cNvSpPr>
          <p:nvPr/>
        </p:nvSpPr>
        <p:spPr bwMode="auto">
          <a:xfrm>
            <a:off x="1720850" y="5461000"/>
            <a:ext cx="219551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bg1"/>
                </a:solidFill>
                <a:latin typeface="GreekS" panose="00000400000000000000" pitchFamily="2" charset="0"/>
                <a:cs typeface="Arial" panose="020B0604020202020204" pitchFamily="34" charset="0"/>
              </a:rPr>
              <a:t>  </a:t>
            </a:r>
            <a:r>
              <a:rPr lang="en-US" altLang="en-US" sz="2000">
                <a:solidFill>
                  <a:schemeClr val="bg1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e</a:t>
            </a:r>
            <a:r>
              <a:rPr lang="en-US" altLang="en-US" sz="2000" baseline="-25000">
                <a:solidFill>
                  <a:schemeClr val="bg1"/>
                </a:solidFill>
                <a:cs typeface="Arial" panose="020B0604020202020204" pitchFamily="34" charset="0"/>
              </a:rPr>
              <a:t>y</a:t>
            </a:r>
          </a:p>
          <a:p>
            <a:r>
              <a:rPr lang="en-US" altLang="en-US" sz="1600">
                <a:solidFill>
                  <a:schemeClr val="bg1"/>
                </a:solidFill>
                <a:cs typeface="Arial" panose="020B0604020202020204" pitchFamily="34" charset="0"/>
              </a:rPr>
              <a:t>.001 to .002</a:t>
            </a:r>
            <a:endParaRPr lang="en-US" altLang="en-US" sz="1600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67601" name="Text Box 34"/>
          <p:cNvSpPr txBox="1">
            <a:spLocks noChangeArrowheads="1"/>
          </p:cNvSpPr>
          <p:nvPr/>
        </p:nvSpPr>
        <p:spPr bwMode="auto">
          <a:xfrm>
            <a:off x="2819400" y="5464175"/>
            <a:ext cx="21939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bg1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     </a:t>
            </a:r>
            <a:r>
              <a:rPr lang="en-US" altLang="en-US" sz="2000">
                <a:solidFill>
                  <a:schemeClr val="bg1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e</a:t>
            </a:r>
            <a:r>
              <a:rPr lang="en-US" altLang="en-US" sz="2000" baseline="-25000">
                <a:solidFill>
                  <a:schemeClr val="bg1"/>
                </a:solidFill>
                <a:cs typeface="Arial" panose="020B0604020202020204" pitchFamily="34" charset="0"/>
              </a:rPr>
              <a:t>sh</a:t>
            </a:r>
          </a:p>
          <a:p>
            <a:r>
              <a:rPr lang="en-US" altLang="en-US" sz="1600">
                <a:solidFill>
                  <a:schemeClr val="bg1"/>
                </a:solidFill>
                <a:cs typeface="Arial" panose="020B0604020202020204" pitchFamily="34" charset="0"/>
              </a:rPr>
              <a:t>.01 to .03</a:t>
            </a:r>
            <a:endParaRPr lang="en-US" altLang="en-US" sz="1600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67602" name="Text Box 35"/>
          <p:cNvSpPr txBox="1">
            <a:spLocks noChangeArrowheads="1"/>
          </p:cNvSpPr>
          <p:nvPr/>
        </p:nvSpPr>
        <p:spPr bwMode="auto">
          <a:xfrm>
            <a:off x="7269163" y="5464175"/>
            <a:ext cx="109696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bg1"/>
                </a:solidFill>
                <a:latin typeface="GreekS" panose="00000400000000000000" pitchFamily="2" charset="0"/>
                <a:cs typeface="Arial" panose="020B0604020202020204" pitchFamily="34" charset="0"/>
              </a:rPr>
              <a:t>  </a:t>
            </a:r>
            <a:r>
              <a:rPr lang="en-US" altLang="en-US" sz="2000">
                <a:solidFill>
                  <a:schemeClr val="bg1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e</a:t>
            </a:r>
            <a:r>
              <a:rPr lang="en-US" altLang="en-US" sz="2000" baseline="-25000">
                <a:solidFill>
                  <a:schemeClr val="bg1"/>
                </a:solidFill>
                <a:latin typeface="CG Times (W1)"/>
                <a:cs typeface="Arial" panose="020B0604020202020204" pitchFamily="34" charset="0"/>
              </a:rPr>
              <a:t>r</a:t>
            </a:r>
          </a:p>
          <a:p>
            <a:r>
              <a:rPr lang="en-US" altLang="en-US" sz="1600">
                <a:solidFill>
                  <a:schemeClr val="bg1"/>
                </a:solidFill>
                <a:cs typeface="Arial" panose="020B0604020202020204" pitchFamily="34" charset="0"/>
              </a:rPr>
              <a:t>  .2 to .3</a:t>
            </a:r>
            <a:endParaRPr lang="en-US" altLang="en-US" sz="1600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67603" name="Text Box 34"/>
          <p:cNvSpPr txBox="1">
            <a:spLocks noChangeArrowheads="1"/>
          </p:cNvSpPr>
          <p:nvPr/>
        </p:nvSpPr>
        <p:spPr bwMode="auto">
          <a:xfrm>
            <a:off x="6586538" y="5464175"/>
            <a:ext cx="13652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bg1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   </a:t>
            </a:r>
            <a:r>
              <a:rPr lang="en-US" altLang="en-US" sz="2000">
                <a:solidFill>
                  <a:schemeClr val="bg1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e</a:t>
            </a:r>
            <a:r>
              <a:rPr lang="en-US" altLang="en-US" sz="2000" baseline="-25000">
                <a:solidFill>
                  <a:schemeClr val="bg1"/>
                </a:solidFill>
                <a:cs typeface="Arial" panose="020B0604020202020204" pitchFamily="34" charset="0"/>
              </a:rPr>
              <a:t>u</a:t>
            </a:r>
          </a:p>
          <a:p>
            <a:r>
              <a:rPr lang="en-US" altLang="en-US" sz="1600">
                <a:solidFill>
                  <a:schemeClr val="bg1"/>
                </a:solidFill>
                <a:cs typeface="Arial" panose="020B0604020202020204" pitchFamily="34" charset="0"/>
              </a:rPr>
              <a:t>.1 to .2</a:t>
            </a:r>
            <a:endParaRPr lang="en-US" altLang="en-US" sz="1600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67604" name="Slide Number Placeholder 46"/>
          <p:cNvSpPr txBox="1">
            <a:spLocks noGrp="1"/>
          </p:cNvSpPr>
          <p:nvPr/>
        </p:nvSpPr>
        <p:spPr bwMode="auto">
          <a:xfrm>
            <a:off x="7924800" y="6416675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B4EB497C-18CA-41CA-B7AC-4134BFC21929}" type="slidenum">
              <a:rPr lang="en-US" altLang="en-US" sz="1200">
                <a:solidFill>
                  <a:srgbClr val="BCBCBC"/>
                </a:solidFill>
              </a:rPr>
              <a:pPr algn="r"/>
              <a:t>31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48" name="Footer Placeholder 47"/>
          <p:cNvSpPr txBox="1">
            <a:spLocks noGrp="1"/>
          </p:cNvSpPr>
          <p:nvPr/>
        </p:nvSpPr>
        <p:spPr>
          <a:xfrm>
            <a:off x="3124200" y="6416675"/>
            <a:ext cx="2895600" cy="365125"/>
          </a:xfrm>
          <a:prstGeom prst="rect">
            <a:avLst/>
          </a:prstGeom>
          <a:noFill/>
        </p:spPr>
        <p:txBody>
          <a:bodyPr anchor="b"/>
          <a:lstStyle/>
          <a:p>
            <a:pPr algn="ctr">
              <a:defRPr/>
            </a:pPr>
            <a:r>
              <a:rPr lang="en-US" sz="1200">
                <a:solidFill>
                  <a:schemeClr val="tx1">
                    <a:shade val="50000"/>
                  </a:schemeClr>
                </a:solidFill>
              </a:rPr>
              <a:t>Tension Theory</a:t>
            </a:r>
            <a:endParaRPr lang="en-US" sz="1200" dirty="0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67606" name="Freeform 27"/>
          <p:cNvSpPr>
            <a:spLocks/>
          </p:cNvSpPr>
          <p:nvPr/>
        </p:nvSpPr>
        <p:spPr bwMode="auto">
          <a:xfrm>
            <a:off x="1792288" y="3184525"/>
            <a:ext cx="1379537" cy="2255838"/>
          </a:xfrm>
          <a:custGeom>
            <a:avLst/>
            <a:gdLst>
              <a:gd name="T0" fmla="*/ 0 w 869"/>
              <a:gd name="T1" fmla="*/ 2147483646 h 1421"/>
              <a:gd name="T2" fmla="*/ 2147483646 w 869"/>
              <a:gd name="T3" fmla="*/ 0 h 1421"/>
              <a:gd name="T4" fmla="*/ 2147483646 w 869"/>
              <a:gd name="T5" fmla="*/ 2147483646 h 1421"/>
              <a:gd name="T6" fmla="*/ 2147483646 w 869"/>
              <a:gd name="T7" fmla="*/ 2147483646 h 1421"/>
              <a:gd name="T8" fmla="*/ 0 60000 65536"/>
              <a:gd name="T9" fmla="*/ 0 60000 65536"/>
              <a:gd name="T10" fmla="*/ 0 60000 65536"/>
              <a:gd name="T11" fmla="*/ 0 60000 65536"/>
              <a:gd name="T12" fmla="*/ 0 w 869"/>
              <a:gd name="T13" fmla="*/ 0 h 1421"/>
              <a:gd name="T14" fmla="*/ 869 w 869"/>
              <a:gd name="T15" fmla="*/ 1421 h 142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69" h="1421">
                <a:moveTo>
                  <a:pt x="0" y="1421"/>
                </a:moveTo>
                <a:lnTo>
                  <a:pt x="264" y="0"/>
                </a:lnTo>
                <a:lnTo>
                  <a:pt x="317" y="53"/>
                </a:lnTo>
                <a:lnTo>
                  <a:pt x="869" y="24"/>
                </a:ln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607" name="Freeform 28"/>
          <p:cNvSpPr>
            <a:spLocks/>
          </p:cNvSpPr>
          <p:nvPr/>
        </p:nvSpPr>
        <p:spPr bwMode="auto">
          <a:xfrm>
            <a:off x="3170238" y="2487613"/>
            <a:ext cx="4556125" cy="738187"/>
          </a:xfrm>
          <a:custGeom>
            <a:avLst/>
            <a:gdLst>
              <a:gd name="T0" fmla="*/ 0 w 2870"/>
              <a:gd name="T1" fmla="*/ 2147483646 h 465"/>
              <a:gd name="T2" fmla="*/ 2147483646 w 2870"/>
              <a:gd name="T3" fmla="*/ 2147483646 h 465"/>
              <a:gd name="T4" fmla="*/ 2147483646 w 2870"/>
              <a:gd name="T5" fmla="*/ 2147483646 h 465"/>
              <a:gd name="T6" fmla="*/ 2147483646 w 2870"/>
              <a:gd name="T7" fmla="*/ 2147483646 h 465"/>
              <a:gd name="T8" fmla="*/ 2147483646 w 2870"/>
              <a:gd name="T9" fmla="*/ 2147483646 h 465"/>
              <a:gd name="T10" fmla="*/ 2147483646 w 2870"/>
              <a:gd name="T11" fmla="*/ 2147483646 h 465"/>
              <a:gd name="T12" fmla="*/ 2147483646 w 2870"/>
              <a:gd name="T13" fmla="*/ 2147483646 h 465"/>
              <a:gd name="T14" fmla="*/ 2147483646 w 2870"/>
              <a:gd name="T15" fmla="*/ 2147483646 h 465"/>
              <a:gd name="T16" fmla="*/ 2147483646 w 2870"/>
              <a:gd name="T17" fmla="*/ 2147483646 h 465"/>
              <a:gd name="T18" fmla="*/ 2147483646 w 2870"/>
              <a:gd name="T19" fmla="*/ 2147483646 h 465"/>
              <a:gd name="T20" fmla="*/ 2147483646 w 2870"/>
              <a:gd name="T21" fmla="*/ 2147483646 h 46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870"/>
              <a:gd name="T34" fmla="*/ 0 h 465"/>
              <a:gd name="T35" fmla="*/ 2870 w 2870"/>
              <a:gd name="T36" fmla="*/ 465 h 465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870" h="465">
                <a:moveTo>
                  <a:pt x="0" y="465"/>
                </a:moveTo>
                <a:cubicBezTo>
                  <a:pt x="187" y="436"/>
                  <a:pt x="375" y="407"/>
                  <a:pt x="547" y="369"/>
                </a:cubicBezTo>
                <a:cubicBezTo>
                  <a:pt x="719" y="331"/>
                  <a:pt x="889" y="276"/>
                  <a:pt x="1032" y="234"/>
                </a:cubicBezTo>
                <a:cubicBezTo>
                  <a:pt x="1175" y="192"/>
                  <a:pt x="1283" y="148"/>
                  <a:pt x="1406" y="119"/>
                </a:cubicBezTo>
                <a:cubicBezTo>
                  <a:pt x="1529" y="90"/>
                  <a:pt x="1647" y="75"/>
                  <a:pt x="1771" y="57"/>
                </a:cubicBezTo>
                <a:cubicBezTo>
                  <a:pt x="1895" y="39"/>
                  <a:pt x="2052" y="18"/>
                  <a:pt x="2150" y="9"/>
                </a:cubicBezTo>
                <a:cubicBezTo>
                  <a:pt x="2248" y="0"/>
                  <a:pt x="2303" y="4"/>
                  <a:pt x="2361" y="4"/>
                </a:cubicBezTo>
                <a:cubicBezTo>
                  <a:pt x="2419" y="4"/>
                  <a:pt x="2448" y="6"/>
                  <a:pt x="2496" y="9"/>
                </a:cubicBezTo>
                <a:cubicBezTo>
                  <a:pt x="2544" y="12"/>
                  <a:pt x="2601" y="15"/>
                  <a:pt x="2649" y="23"/>
                </a:cubicBezTo>
                <a:cubicBezTo>
                  <a:pt x="2697" y="31"/>
                  <a:pt x="2747" y="34"/>
                  <a:pt x="2784" y="57"/>
                </a:cubicBezTo>
                <a:cubicBezTo>
                  <a:pt x="2821" y="80"/>
                  <a:pt x="2845" y="121"/>
                  <a:pt x="2870" y="162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608" name="Line 29"/>
          <p:cNvSpPr>
            <a:spLocks noChangeShapeType="1"/>
          </p:cNvSpPr>
          <p:nvPr/>
        </p:nvSpPr>
        <p:spPr bwMode="auto">
          <a:xfrm flipV="1">
            <a:off x="1790700" y="3267075"/>
            <a:ext cx="409575" cy="21717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67609" name="Straight Connector 64"/>
          <p:cNvCxnSpPr>
            <a:cxnSpLocks noChangeShapeType="1"/>
          </p:cNvCxnSpPr>
          <p:nvPr/>
        </p:nvCxnSpPr>
        <p:spPr bwMode="auto">
          <a:xfrm flipH="1" flipV="1">
            <a:off x="2197100" y="3298825"/>
            <a:ext cx="555625" cy="1325563"/>
          </a:xfrm>
          <a:prstGeom prst="line">
            <a:avLst/>
          </a:prstGeom>
          <a:noFill/>
          <a:ln w="9525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7610" name="Line 25"/>
          <p:cNvSpPr>
            <a:spLocks noChangeShapeType="1"/>
          </p:cNvSpPr>
          <p:nvPr/>
        </p:nvSpPr>
        <p:spPr bwMode="auto">
          <a:xfrm>
            <a:off x="1847850" y="5046663"/>
            <a:ext cx="182563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611" name="Line 26"/>
          <p:cNvSpPr>
            <a:spLocks noChangeShapeType="1"/>
          </p:cNvSpPr>
          <p:nvPr/>
        </p:nvSpPr>
        <p:spPr bwMode="auto">
          <a:xfrm flipV="1">
            <a:off x="2025650" y="4184650"/>
            <a:ext cx="0" cy="871538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612" name="Line 28"/>
          <p:cNvSpPr>
            <a:spLocks noChangeShapeType="1"/>
          </p:cNvSpPr>
          <p:nvPr/>
        </p:nvSpPr>
        <p:spPr bwMode="auto">
          <a:xfrm>
            <a:off x="3779838" y="3157538"/>
            <a:ext cx="679450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613" name="Line 29"/>
          <p:cNvSpPr>
            <a:spLocks noChangeShapeType="1"/>
          </p:cNvSpPr>
          <p:nvPr/>
        </p:nvSpPr>
        <p:spPr bwMode="auto">
          <a:xfrm flipV="1">
            <a:off x="4464050" y="2965450"/>
            <a:ext cx="0" cy="201613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614" name="Line 10"/>
          <p:cNvSpPr>
            <a:spLocks noChangeShapeType="1"/>
          </p:cNvSpPr>
          <p:nvPr/>
        </p:nvSpPr>
        <p:spPr bwMode="auto">
          <a:xfrm>
            <a:off x="2209800" y="3330575"/>
            <a:ext cx="0" cy="2239963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615" name="Line 11"/>
          <p:cNvSpPr>
            <a:spLocks noChangeShapeType="1"/>
          </p:cNvSpPr>
          <p:nvPr/>
        </p:nvSpPr>
        <p:spPr bwMode="auto">
          <a:xfrm>
            <a:off x="3184525" y="3355975"/>
            <a:ext cx="0" cy="2233613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616" name="Line 12"/>
          <p:cNvSpPr>
            <a:spLocks noChangeShapeType="1"/>
          </p:cNvSpPr>
          <p:nvPr/>
        </p:nvSpPr>
        <p:spPr bwMode="auto">
          <a:xfrm>
            <a:off x="6902450" y="2562225"/>
            <a:ext cx="0" cy="3024188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617" name="Text Box 23"/>
          <p:cNvSpPr txBox="1">
            <a:spLocks noChangeArrowheads="1"/>
          </p:cNvSpPr>
          <p:nvPr/>
        </p:nvSpPr>
        <p:spPr bwMode="auto">
          <a:xfrm>
            <a:off x="1358900" y="2293938"/>
            <a:ext cx="4270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solidFill>
                  <a:schemeClr val="bg1"/>
                </a:solidFill>
                <a:cs typeface="Arial" panose="020B0604020202020204" pitchFamily="34" charset="0"/>
              </a:rPr>
              <a:t>F</a:t>
            </a:r>
            <a:r>
              <a:rPr lang="en-US" altLang="en-US" sz="2000" baseline="-25000">
                <a:solidFill>
                  <a:schemeClr val="bg1"/>
                </a:solidFill>
                <a:cs typeface="Arial" panose="020B0604020202020204" pitchFamily="34" charset="0"/>
              </a:rPr>
              <a:t>u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2771775" y="4384675"/>
            <a:ext cx="3379788" cy="479425"/>
          </a:xfrm>
          <a:prstGeom prst="rect">
            <a:avLst/>
          </a:prstGeom>
          <a:solidFill>
            <a:schemeClr val="tx1">
              <a:lumMod val="95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Ctr="1"/>
          <a:lstStyle/>
          <a:p>
            <a:pPr>
              <a:defRPr/>
            </a:pPr>
            <a:r>
              <a:rPr lang="el-GR" dirty="0">
                <a:solidFill>
                  <a:schemeClr val="bg1"/>
                </a:solidFill>
                <a:cs typeface="Times New Roman" pitchFamily="18" charset="0"/>
              </a:rPr>
              <a:t>Δ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= </a:t>
            </a:r>
            <a:r>
              <a:rPr lang="en-US" dirty="0">
                <a:solidFill>
                  <a:schemeClr val="bg1"/>
                </a:solidFill>
              </a:rPr>
              <a:t>0.0015(1</a:t>
            </a:r>
            <a:r>
              <a:rPr lang="en-US" dirty="0">
                <a:solidFill>
                  <a:schemeClr val="bg1"/>
                </a:solidFill>
              </a:rPr>
              <a:t>) = </a:t>
            </a:r>
            <a:r>
              <a:rPr lang="en-US" dirty="0">
                <a:solidFill>
                  <a:schemeClr val="bg1"/>
                </a:solidFill>
              </a:rPr>
              <a:t>0.0015”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014413" y="239713"/>
            <a:ext cx="5456237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Rupture on Effective Net Area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ext Box 33"/>
          <p:cNvSpPr txBox="1">
            <a:spLocks noChangeArrowheads="1"/>
          </p:cNvSpPr>
          <p:nvPr/>
        </p:nvSpPr>
        <p:spPr bwMode="auto">
          <a:xfrm>
            <a:off x="6705600" y="4786313"/>
            <a:ext cx="27432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bg1"/>
                </a:solidFill>
                <a:latin typeface="GreekS" panose="00000400000000000000" pitchFamily="2" charset="0"/>
                <a:cs typeface="Arial" panose="020B0604020202020204" pitchFamily="34" charset="0"/>
              </a:rPr>
              <a:t>  </a:t>
            </a:r>
            <a:r>
              <a:rPr lang="en-US" altLang="en-US">
                <a:solidFill>
                  <a:schemeClr val="bg1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e</a:t>
            </a:r>
            <a:r>
              <a:rPr lang="en-US" altLang="en-US" baseline="-25000">
                <a:solidFill>
                  <a:schemeClr val="bg1"/>
                </a:solidFill>
                <a:latin typeface="CG Times (W1)"/>
                <a:cs typeface="Arial" panose="020B0604020202020204" pitchFamily="34" charset="0"/>
              </a:rPr>
              <a:t>u</a:t>
            </a:r>
          </a:p>
          <a:p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.1 to .2</a:t>
            </a:r>
            <a:endParaRPr lang="en-US" altLang="en-US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054100" y="1649413"/>
            <a:ext cx="7315200" cy="4611687"/>
          </a:xfrm>
          <a:prstGeom prst="rect">
            <a:avLst/>
          </a:prstGeom>
          <a:solidFill>
            <a:schemeClr val="tx1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00" dirty="0">
              <a:solidFill>
                <a:schemeClr val="bg1"/>
              </a:solidFill>
              <a:latin typeface="Symbol" pitchFamily="18" charset="2"/>
            </a:endParaRPr>
          </a:p>
        </p:txBody>
      </p:sp>
      <p:sp>
        <p:nvSpPr>
          <p:cNvPr id="69636" name="Line 4"/>
          <p:cNvSpPr>
            <a:spLocks noChangeShapeType="1"/>
          </p:cNvSpPr>
          <p:nvPr/>
        </p:nvSpPr>
        <p:spPr bwMode="auto">
          <a:xfrm>
            <a:off x="1782763" y="1806575"/>
            <a:ext cx="0" cy="3657600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37" name="Line 5"/>
          <p:cNvSpPr>
            <a:spLocks noChangeShapeType="1"/>
          </p:cNvSpPr>
          <p:nvPr/>
        </p:nvSpPr>
        <p:spPr bwMode="auto">
          <a:xfrm>
            <a:off x="1758950" y="5464175"/>
            <a:ext cx="6062663" cy="0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38" name="Line 7"/>
          <p:cNvSpPr>
            <a:spLocks noChangeShapeType="1"/>
          </p:cNvSpPr>
          <p:nvPr/>
        </p:nvSpPr>
        <p:spPr bwMode="auto">
          <a:xfrm>
            <a:off x="2209800" y="3208338"/>
            <a:ext cx="0" cy="0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39" name="Line 14"/>
          <p:cNvSpPr>
            <a:spLocks noChangeShapeType="1"/>
          </p:cNvSpPr>
          <p:nvPr/>
        </p:nvSpPr>
        <p:spPr bwMode="auto">
          <a:xfrm>
            <a:off x="1720850" y="3270250"/>
            <a:ext cx="366713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40" name="Line 15"/>
          <p:cNvSpPr>
            <a:spLocks noChangeShapeType="1"/>
          </p:cNvSpPr>
          <p:nvPr/>
        </p:nvSpPr>
        <p:spPr bwMode="auto">
          <a:xfrm>
            <a:off x="1720850" y="2476500"/>
            <a:ext cx="4816475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41" name="Text Box 17"/>
          <p:cNvSpPr txBox="1">
            <a:spLocks noChangeArrowheads="1"/>
          </p:cNvSpPr>
          <p:nvPr/>
        </p:nvSpPr>
        <p:spPr bwMode="auto">
          <a:xfrm>
            <a:off x="4338638" y="5649913"/>
            <a:ext cx="911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Strain</a:t>
            </a:r>
          </a:p>
        </p:txBody>
      </p:sp>
      <p:sp>
        <p:nvSpPr>
          <p:cNvPr id="69642" name="Text Box 21"/>
          <p:cNvSpPr txBox="1">
            <a:spLocks noChangeArrowheads="1"/>
          </p:cNvSpPr>
          <p:nvPr/>
        </p:nvSpPr>
        <p:spPr bwMode="auto">
          <a:xfrm>
            <a:off x="4859338" y="585946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3094" name="Text Box 22"/>
          <p:cNvSpPr txBox="1">
            <a:spLocks noChangeArrowheads="1"/>
          </p:cNvSpPr>
          <p:nvPr/>
        </p:nvSpPr>
        <p:spPr bwMode="auto">
          <a:xfrm>
            <a:off x="1216930" y="2805223"/>
            <a:ext cx="443678" cy="1877748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vert="vert270"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Stress</a:t>
            </a:r>
          </a:p>
        </p:txBody>
      </p:sp>
      <p:sp>
        <p:nvSpPr>
          <p:cNvPr id="69644" name="Text Box 24"/>
          <p:cNvSpPr txBox="1">
            <a:spLocks noChangeArrowheads="1"/>
          </p:cNvSpPr>
          <p:nvPr/>
        </p:nvSpPr>
        <p:spPr bwMode="auto">
          <a:xfrm>
            <a:off x="1355725" y="3086100"/>
            <a:ext cx="4270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solidFill>
                  <a:schemeClr val="bg1"/>
                </a:solidFill>
                <a:cs typeface="Arial" panose="020B0604020202020204" pitchFamily="34" charset="0"/>
              </a:rPr>
              <a:t>F</a:t>
            </a:r>
            <a:r>
              <a:rPr lang="en-US" altLang="en-US" sz="2000" baseline="-25000">
                <a:solidFill>
                  <a:schemeClr val="bg1"/>
                </a:solidFill>
                <a:cs typeface="Arial" panose="020B0604020202020204" pitchFamily="34" charset="0"/>
              </a:rPr>
              <a:t>y</a:t>
            </a:r>
          </a:p>
        </p:txBody>
      </p:sp>
      <p:sp>
        <p:nvSpPr>
          <p:cNvPr id="69645" name="Text Box 27"/>
          <p:cNvSpPr txBox="1">
            <a:spLocks noChangeArrowheads="1"/>
          </p:cNvSpPr>
          <p:nvPr/>
        </p:nvSpPr>
        <p:spPr bwMode="auto">
          <a:xfrm>
            <a:off x="1936750" y="4549775"/>
            <a:ext cx="4270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i="1">
                <a:solidFill>
                  <a:schemeClr val="bg1"/>
                </a:solidFill>
                <a:cs typeface="Arial" panose="020B0604020202020204" pitchFamily="34" charset="0"/>
              </a:rPr>
              <a:t>E</a:t>
            </a:r>
            <a:endParaRPr lang="en-US" altLang="en-US" sz="2000" i="1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69646" name="Text Box 30"/>
          <p:cNvSpPr txBox="1">
            <a:spLocks noChangeArrowheads="1"/>
          </p:cNvSpPr>
          <p:nvPr/>
        </p:nvSpPr>
        <p:spPr bwMode="auto">
          <a:xfrm>
            <a:off x="4441825" y="2901950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i="1">
                <a:solidFill>
                  <a:schemeClr val="bg1"/>
                </a:solidFill>
                <a:cs typeface="Arial" panose="020B0604020202020204" pitchFamily="34" charset="0"/>
              </a:rPr>
              <a:t>E</a:t>
            </a:r>
            <a:r>
              <a:rPr lang="en-US" altLang="en-US" sz="2000" i="1" baseline="-25000">
                <a:solidFill>
                  <a:schemeClr val="bg1"/>
                </a:solidFill>
                <a:cs typeface="Arial" panose="020B0604020202020204" pitchFamily="34" charset="0"/>
              </a:rPr>
              <a:t>sh</a:t>
            </a:r>
          </a:p>
        </p:txBody>
      </p:sp>
      <p:sp>
        <p:nvSpPr>
          <p:cNvPr id="69647" name="Text Box 31"/>
          <p:cNvSpPr txBox="1">
            <a:spLocks noChangeArrowheads="1"/>
          </p:cNvSpPr>
          <p:nvPr/>
        </p:nvSpPr>
        <p:spPr bwMode="auto">
          <a:xfrm>
            <a:off x="1720850" y="5461000"/>
            <a:ext cx="219551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bg1"/>
                </a:solidFill>
                <a:latin typeface="GreekS" panose="00000400000000000000" pitchFamily="2" charset="0"/>
                <a:cs typeface="Arial" panose="020B0604020202020204" pitchFamily="34" charset="0"/>
              </a:rPr>
              <a:t>  </a:t>
            </a:r>
            <a:r>
              <a:rPr lang="en-US" altLang="en-US" sz="2000">
                <a:solidFill>
                  <a:schemeClr val="bg1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e</a:t>
            </a:r>
            <a:r>
              <a:rPr lang="en-US" altLang="en-US" sz="2000" baseline="-25000">
                <a:solidFill>
                  <a:schemeClr val="bg1"/>
                </a:solidFill>
                <a:cs typeface="Arial" panose="020B0604020202020204" pitchFamily="34" charset="0"/>
              </a:rPr>
              <a:t>y</a:t>
            </a:r>
          </a:p>
          <a:p>
            <a:r>
              <a:rPr lang="en-US" altLang="en-US" sz="1600">
                <a:solidFill>
                  <a:schemeClr val="bg1"/>
                </a:solidFill>
                <a:cs typeface="Arial" panose="020B0604020202020204" pitchFamily="34" charset="0"/>
              </a:rPr>
              <a:t>.001 to .002</a:t>
            </a:r>
            <a:endParaRPr lang="en-US" altLang="en-US" sz="1600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69648" name="Text Box 34"/>
          <p:cNvSpPr txBox="1">
            <a:spLocks noChangeArrowheads="1"/>
          </p:cNvSpPr>
          <p:nvPr/>
        </p:nvSpPr>
        <p:spPr bwMode="auto">
          <a:xfrm>
            <a:off x="2819400" y="5464175"/>
            <a:ext cx="21939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bg1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     </a:t>
            </a:r>
            <a:r>
              <a:rPr lang="en-US" altLang="en-US" sz="2000">
                <a:solidFill>
                  <a:schemeClr val="bg1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e</a:t>
            </a:r>
            <a:r>
              <a:rPr lang="en-US" altLang="en-US" sz="2000" baseline="-25000">
                <a:solidFill>
                  <a:schemeClr val="bg1"/>
                </a:solidFill>
                <a:cs typeface="Arial" panose="020B0604020202020204" pitchFamily="34" charset="0"/>
              </a:rPr>
              <a:t>sh</a:t>
            </a:r>
          </a:p>
          <a:p>
            <a:r>
              <a:rPr lang="en-US" altLang="en-US" sz="1600">
                <a:solidFill>
                  <a:schemeClr val="bg1"/>
                </a:solidFill>
                <a:cs typeface="Arial" panose="020B0604020202020204" pitchFamily="34" charset="0"/>
              </a:rPr>
              <a:t>.01 to .03</a:t>
            </a:r>
            <a:endParaRPr lang="en-US" altLang="en-US" sz="1600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69649" name="Text Box 35"/>
          <p:cNvSpPr txBox="1">
            <a:spLocks noChangeArrowheads="1"/>
          </p:cNvSpPr>
          <p:nvPr/>
        </p:nvSpPr>
        <p:spPr bwMode="auto">
          <a:xfrm>
            <a:off x="7269163" y="5464175"/>
            <a:ext cx="109696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bg1"/>
                </a:solidFill>
                <a:latin typeface="GreekS" panose="00000400000000000000" pitchFamily="2" charset="0"/>
                <a:cs typeface="Arial" panose="020B0604020202020204" pitchFamily="34" charset="0"/>
              </a:rPr>
              <a:t>  </a:t>
            </a:r>
            <a:r>
              <a:rPr lang="en-US" altLang="en-US" sz="2000">
                <a:solidFill>
                  <a:schemeClr val="bg1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e</a:t>
            </a:r>
            <a:r>
              <a:rPr lang="en-US" altLang="en-US" sz="2000" baseline="-25000">
                <a:solidFill>
                  <a:schemeClr val="bg1"/>
                </a:solidFill>
                <a:latin typeface="CG Times (W1)"/>
                <a:cs typeface="Arial" panose="020B0604020202020204" pitchFamily="34" charset="0"/>
              </a:rPr>
              <a:t>r</a:t>
            </a:r>
          </a:p>
          <a:p>
            <a:r>
              <a:rPr lang="en-US" altLang="en-US" sz="1600">
                <a:solidFill>
                  <a:schemeClr val="bg1"/>
                </a:solidFill>
                <a:cs typeface="Arial" panose="020B0604020202020204" pitchFamily="34" charset="0"/>
              </a:rPr>
              <a:t>  .2 to .3</a:t>
            </a:r>
            <a:endParaRPr lang="en-US" altLang="en-US" sz="1600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69650" name="Text Box 34"/>
          <p:cNvSpPr txBox="1">
            <a:spLocks noChangeArrowheads="1"/>
          </p:cNvSpPr>
          <p:nvPr/>
        </p:nvSpPr>
        <p:spPr bwMode="auto">
          <a:xfrm>
            <a:off x="6586538" y="5464175"/>
            <a:ext cx="13652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bg1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   </a:t>
            </a:r>
            <a:r>
              <a:rPr lang="en-US" altLang="en-US" sz="2000">
                <a:solidFill>
                  <a:schemeClr val="bg1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e</a:t>
            </a:r>
            <a:r>
              <a:rPr lang="en-US" altLang="en-US" sz="2000" baseline="-25000">
                <a:solidFill>
                  <a:schemeClr val="bg1"/>
                </a:solidFill>
                <a:cs typeface="Arial" panose="020B0604020202020204" pitchFamily="34" charset="0"/>
              </a:rPr>
              <a:t>u</a:t>
            </a:r>
          </a:p>
          <a:p>
            <a:r>
              <a:rPr lang="en-US" altLang="en-US" sz="1600">
                <a:solidFill>
                  <a:schemeClr val="bg1"/>
                </a:solidFill>
                <a:cs typeface="Arial" panose="020B0604020202020204" pitchFamily="34" charset="0"/>
              </a:rPr>
              <a:t>.1 to .2</a:t>
            </a:r>
            <a:endParaRPr lang="en-US" altLang="en-US" sz="1600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69651" name="Slide Number Placeholder 46"/>
          <p:cNvSpPr txBox="1">
            <a:spLocks noGrp="1"/>
          </p:cNvSpPr>
          <p:nvPr/>
        </p:nvSpPr>
        <p:spPr bwMode="auto">
          <a:xfrm>
            <a:off x="7924800" y="6416675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F51344F2-37E3-4A8D-A50B-B5C181A9B897}" type="slidenum">
              <a:rPr lang="en-US" altLang="en-US" sz="1200">
                <a:solidFill>
                  <a:srgbClr val="BCBCBC"/>
                </a:solidFill>
              </a:rPr>
              <a:pPr algn="r"/>
              <a:t>32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48" name="Footer Placeholder 47"/>
          <p:cNvSpPr txBox="1">
            <a:spLocks noGrp="1"/>
          </p:cNvSpPr>
          <p:nvPr/>
        </p:nvSpPr>
        <p:spPr>
          <a:xfrm>
            <a:off x="3124200" y="6416675"/>
            <a:ext cx="2895600" cy="365125"/>
          </a:xfrm>
          <a:prstGeom prst="rect">
            <a:avLst/>
          </a:prstGeom>
          <a:noFill/>
        </p:spPr>
        <p:txBody>
          <a:bodyPr anchor="b"/>
          <a:lstStyle/>
          <a:p>
            <a:pPr algn="ctr">
              <a:defRPr/>
            </a:pPr>
            <a:r>
              <a:rPr lang="en-US" sz="1200">
                <a:solidFill>
                  <a:schemeClr val="tx1">
                    <a:shade val="50000"/>
                  </a:schemeClr>
                </a:solidFill>
              </a:rPr>
              <a:t>Tension Theory</a:t>
            </a:r>
            <a:endParaRPr lang="en-US" sz="1200" dirty="0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69653" name="Freeform 27"/>
          <p:cNvSpPr>
            <a:spLocks/>
          </p:cNvSpPr>
          <p:nvPr/>
        </p:nvSpPr>
        <p:spPr bwMode="auto">
          <a:xfrm>
            <a:off x="1792288" y="3184525"/>
            <a:ext cx="1379537" cy="2255838"/>
          </a:xfrm>
          <a:custGeom>
            <a:avLst/>
            <a:gdLst>
              <a:gd name="T0" fmla="*/ 0 w 869"/>
              <a:gd name="T1" fmla="*/ 2147483646 h 1421"/>
              <a:gd name="T2" fmla="*/ 2147483646 w 869"/>
              <a:gd name="T3" fmla="*/ 0 h 1421"/>
              <a:gd name="T4" fmla="*/ 2147483646 w 869"/>
              <a:gd name="T5" fmla="*/ 2147483646 h 1421"/>
              <a:gd name="T6" fmla="*/ 2147483646 w 869"/>
              <a:gd name="T7" fmla="*/ 2147483646 h 1421"/>
              <a:gd name="T8" fmla="*/ 0 60000 65536"/>
              <a:gd name="T9" fmla="*/ 0 60000 65536"/>
              <a:gd name="T10" fmla="*/ 0 60000 65536"/>
              <a:gd name="T11" fmla="*/ 0 60000 65536"/>
              <a:gd name="T12" fmla="*/ 0 w 869"/>
              <a:gd name="T13" fmla="*/ 0 h 1421"/>
              <a:gd name="T14" fmla="*/ 869 w 869"/>
              <a:gd name="T15" fmla="*/ 1421 h 142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69" h="1421">
                <a:moveTo>
                  <a:pt x="0" y="1421"/>
                </a:moveTo>
                <a:lnTo>
                  <a:pt x="264" y="0"/>
                </a:lnTo>
                <a:lnTo>
                  <a:pt x="317" y="53"/>
                </a:lnTo>
                <a:lnTo>
                  <a:pt x="869" y="24"/>
                </a:ln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54" name="Freeform 28"/>
          <p:cNvSpPr>
            <a:spLocks/>
          </p:cNvSpPr>
          <p:nvPr/>
        </p:nvSpPr>
        <p:spPr bwMode="auto">
          <a:xfrm>
            <a:off x="3170238" y="2487613"/>
            <a:ext cx="4556125" cy="738187"/>
          </a:xfrm>
          <a:custGeom>
            <a:avLst/>
            <a:gdLst>
              <a:gd name="T0" fmla="*/ 0 w 2870"/>
              <a:gd name="T1" fmla="*/ 2147483646 h 465"/>
              <a:gd name="T2" fmla="*/ 2147483646 w 2870"/>
              <a:gd name="T3" fmla="*/ 2147483646 h 465"/>
              <a:gd name="T4" fmla="*/ 2147483646 w 2870"/>
              <a:gd name="T5" fmla="*/ 2147483646 h 465"/>
              <a:gd name="T6" fmla="*/ 2147483646 w 2870"/>
              <a:gd name="T7" fmla="*/ 2147483646 h 465"/>
              <a:gd name="T8" fmla="*/ 2147483646 w 2870"/>
              <a:gd name="T9" fmla="*/ 2147483646 h 465"/>
              <a:gd name="T10" fmla="*/ 2147483646 w 2870"/>
              <a:gd name="T11" fmla="*/ 2147483646 h 465"/>
              <a:gd name="T12" fmla="*/ 2147483646 w 2870"/>
              <a:gd name="T13" fmla="*/ 2147483646 h 465"/>
              <a:gd name="T14" fmla="*/ 2147483646 w 2870"/>
              <a:gd name="T15" fmla="*/ 2147483646 h 465"/>
              <a:gd name="T16" fmla="*/ 2147483646 w 2870"/>
              <a:gd name="T17" fmla="*/ 2147483646 h 465"/>
              <a:gd name="T18" fmla="*/ 2147483646 w 2870"/>
              <a:gd name="T19" fmla="*/ 2147483646 h 465"/>
              <a:gd name="T20" fmla="*/ 2147483646 w 2870"/>
              <a:gd name="T21" fmla="*/ 2147483646 h 46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870"/>
              <a:gd name="T34" fmla="*/ 0 h 465"/>
              <a:gd name="T35" fmla="*/ 2870 w 2870"/>
              <a:gd name="T36" fmla="*/ 465 h 465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870" h="465">
                <a:moveTo>
                  <a:pt x="0" y="465"/>
                </a:moveTo>
                <a:cubicBezTo>
                  <a:pt x="187" y="436"/>
                  <a:pt x="375" y="407"/>
                  <a:pt x="547" y="369"/>
                </a:cubicBezTo>
                <a:cubicBezTo>
                  <a:pt x="719" y="331"/>
                  <a:pt x="889" y="276"/>
                  <a:pt x="1032" y="234"/>
                </a:cubicBezTo>
                <a:cubicBezTo>
                  <a:pt x="1175" y="192"/>
                  <a:pt x="1283" y="148"/>
                  <a:pt x="1406" y="119"/>
                </a:cubicBezTo>
                <a:cubicBezTo>
                  <a:pt x="1529" y="90"/>
                  <a:pt x="1647" y="75"/>
                  <a:pt x="1771" y="57"/>
                </a:cubicBezTo>
                <a:cubicBezTo>
                  <a:pt x="1895" y="39"/>
                  <a:pt x="2052" y="18"/>
                  <a:pt x="2150" y="9"/>
                </a:cubicBezTo>
                <a:cubicBezTo>
                  <a:pt x="2248" y="0"/>
                  <a:pt x="2303" y="4"/>
                  <a:pt x="2361" y="4"/>
                </a:cubicBezTo>
                <a:cubicBezTo>
                  <a:pt x="2419" y="4"/>
                  <a:pt x="2448" y="6"/>
                  <a:pt x="2496" y="9"/>
                </a:cubicBezTo>
                <a:cubicBezTo>
                  <a:pt x="2544" y="12"/>
                  <a:pt x="2601" y="15"/>
                  <a:pt x="2649" y="23"/>
                </a:cubicBezTo>
                <a:cubicBezTo>
                  <a:pt x="2697" y="31"/>
                  <a:pt x="2747" y="34"/>
                  <a:pt x="2784" y="57"/>
                </a:cubicBezTo>
                <a:cubicBezTo>
                  <a:pt x="2821" y="80"/>
                  <a:pt x="2845" y="121"/>
                  <a:pt x="2870" y="162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55" name="Line 29"/>
          <p:cNvSpPr>
            <a:spLocks noChangeShapeType="1"/>
          </p:cNvSpPr>
          <p:nvPr/>
        </p:nvSpPr>
        <p:spPr bwMode="auto">
          <a:xfrm flipV="1">
            <a:off x="1790700" y="3267075"/>
            <a:ext cx="409575" cy="21717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69656" name="Straight Connector 64"/>
          <p:cNvCxnSpPr>
            <a:cxnSpLocks noChangeShapeType="1"/>
          </p:cNvCxnSpPr>
          <p:nvPr/>
        </p:nvCxnSpPr>
        <p:spPr bwMode="auto">
          <a:xfrm flipH="1" flipV="1">
            <a:off x="2197100" y="3298825"/>
            <a:ext cx="555625" cy="1325563"/>
          </a:xfrm>
          <a:prstGeom prst="line">
            <a:avLst/>
          </a:prstGeom>
          <a:noFill/>
          <a:ln w="9525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9657" name="Line 32"/>
          <p:cNvSpPr>
            <a:spLocks noChangeShapeType="1"/>
          </p:cNvSpPr>
          <p:nvPr/>
        </p:nvSpPr>
        <p:spPr bwMode="auto">
          <a:xfrm flipV="1">
            <a:off x="2190750" y="3228975"/>
            <a:ext cx="1000125" cy="5715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3492500" y="3473450"/>
            <a:ext cx="2657475" cy="449263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Ctr="1"/>
          <a:lstStyle/>
          <a:p>
            <a:pPr>
              <a:defRPr/>
            </a:pPr>
            <a:r>
              <a:rPr lang="el-GR">
                <a:solidFill>
                  <a:schemeClr val="bg1"/>
                </a:solidFill>
                <a:cs typeface="Times New Roman" pitchFamily="18" charset="0"/>
              </a:rPr>
              <a:t>Δ</a:t>
            </a:r>
            <a:r>
              <a:rPr lang="en-US">
                <a:solidFill>
                  <a:schemeClr val="bg1"/>
                </a:solidFill>
                <a:cs typeface="Times New Roman" pitchFamily="18" charset="0"/>
              </a:rPr>
              <a:t> = </a:t>
            </a:r>
            <a:r>
              <a:rPr lang="en-US">
                <a:solidFill>
                  <a:schemeClr val="bg1"/>
                </a:solidFill>
              </a:rPr>
              <a:t>0.02(1) = 0.02”</a:t>
            </a:r>
          </a:p>
        </p:txBody>
      </p:sp>
      <p:cxnSp>
        <p:nvCxnSpPr>
          <p:cNvPr id="66" name="Straight Connector 65"/>
          <p:cNvCxnSpPr>
            <a:endCxn id="60" idx="1"/>
          </p:cNvCxnSpPr>
          <p:nvPr/>
        </p:nvCxnSpPr>
        <p:spPr>
          <a:xfrm rot="16200000" flipH="1">
            <a:off x="3115469" y="3317081"/>
            <a:ext cx="441325" cy="32226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660" name="Line 25"/>
          <p:cNvSpPr>
            <a:spLocks noChangeShapeType="1"/>
          </p:cNvSpPr>
          <p:nvPr/>
        </p:nvSpPr>
        <p:spPr bwMode="auto">
          <a:xfrm>
            <a:off x="1847850" y="5046663"/>
            <a:ext cx="182563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61" name="Line 26"/>
          <p:cNvSpPr>
            <a:spLocks noChangeShapeType="1"/>
          </p:cNvSpPr>
          <p:nvPr/>
        </p:nvSpPr>
        <p:spPr bwMode="auto">
          <a:xfrm flipV="1">
            <a:off x="2025650" y="4184650"/>
            <a:ext cx="0" cy="871538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62" name="Line 28"/>
          <p:cNvSpPr>
            <a:spLocks noChangeShapeType="1"/>
          </p:cNvSpPr>
          <p:nvPr/>
        </p:nvSpPr>
        <p:spPr bwMode="auto">
          <a:xfrm>
            <a:off x="3779838" y="3157538"/>
            <a:ext cx="679450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63" name="Line 29"/>
          <p:cNvSpPr>
            <a:spLocks noChangeShapeType="1"/>
          </p:cNvSpPr>
          <p:nvPr/>
        </p:nvSpPr>
        <p:spPr bwMode="auto">
          <a:xfrm flipV="1">
            <a:off x="4464050" y="2965450"/>
            <a:ext cx="0" cy="201613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64" name="Line 13"/>
          <p:cNvSpPr>
            <a:spLocks noChangeShapeType="1"/>
          </p:cNvSpPr>
          <p:nvPr/>
        </p:nvSpPr>
        <p:spPr bwMode="auto">
          <a:xfrm>
            <a:off x="7723188" y="2771775"/>
            <a:ext cx="0" cy="2805113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65" name="Line 10"/>
          <p:cNvSpPr>
            <a:spLocks noChangeShapeType="1"/>
          </p:cNvSpPr>
          <p:nvPr/>
        </p:nvSpPr>
        <p:spPr bwMode="auto">
          <a:xfrm>
            <a:off x="2209800" y="3330575"/>
            <a:ext cx="0" cy="2239963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66" name="Line 11"/>
          <p:cNvSpPr>
            <a:spLocks noChangeShapeType="1"/>
          </p:cNvSpPr>
          <p:nvPr/>
        </p:nvSpPr>
        <p:spPr bwMode="auto">
          <a:xfrm>
            <a:off x="3184525" y="3355975"/>
            <a:ext cx="0" cy="2233613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67" name="Line 12"/>
          <p:cNvSpPr>
            <a:spLocks noChangeShapeType="1"/>
          </p:cNvSpPr>
          <p:nvPr/>
        </p:nvSpPr>
        <p:spPr bwMode="auto">
          <a:xfrm>
            <a:off x="6902450" y="2562225"/>
            <a:ext cx="0" cy="3024188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68" name="Text Box 23"/>
          <p:cNvSpPr txBox="1">
            <a:spLocks noChangeArrowheads="1"/>
          </p:cNvSpPr>
          <p:nvPr/>
        </p:nvSpPr>
        <p:spPr bwMode="auto">
          <a:xfrm>
            <a:off x="1358900" y="2293938"/>
            <a:ext cx="4270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solidFill>
                  <a:schemeClr val="bg1"/>
                </a:solidFill>
                <a:cs typeface="Arial" panose="020B0604020202020204" pitchFamily="34" charset="0"/>
              </a:rPr>
              <a:t>F</a:t>
            </a:r>
            <a:r>
              <a:rPr lang="en-US" altLang="en-US" sz="2000" baseline="-25000">
                <a:solidFill>
                  <a:schemeClr val="bg1"/>
                </a:solidFill>
                <a:cs typeface="Arial" panose="020B0604020202020204" pitchFamily="34" charset="0"/>
              </a:rPr>
              <a:t>u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2771775" y="4384675"/>
            <a:ext cx="3379788" cy="479425"/>
          </a:xfrm>
          <a:prstGeom prst="rect">
            <a:avLst/>
          </a:prstGeom>
          <a:solidFill>
            <a:schemeClr val="tx1">
              <a:lumMod val="95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Ctr="1"/>
          <a:lstStyle/>
          <a:p>
            <a:pPr>
              <a:defRPr/>
            </a:pPr>
            <a:r>
              <a:rPr lang="el-GR">
                <a:solidFill>
                  <a:schemeClr val="bg1"/>
                </a:solidFill>
                <a:cs typeface="Times New Roman" pitchFamily="18" charset="0"/>
              </a:rPr>
              <a:t>Δ</a:t>
            </a:r>
            <a:r>
              <a:rPr lang="en-US">
                <a:solidFill>
                  <a:schemeClr val="bg1"/>
                </a:solidFill>
                <a:cs typeface="Times New Roman" pitchFamily="18" charset="0"/>
              </a:rPr>
              <a:t> = </a:t>
            </a:r>
            <a:r>
              <a:rPr lang="en-US">
                <a:solidFill>
                  <a:schemeClr val="bg1"/>
                </a:solidFill>
              </a:rPr>
              <a:t>0.0015(1) = 0.0015”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014413" y="239713"/>
            <a:ext cx="5456237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Rupture on Effective Net Area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ext Box 33"/>
          <p:cNvSpPr txBox="1">
            <a:spLocks noChangeArrowheads="1"/>
          </p:cNvSpPr>
          <p:nvPr/>
        </p:nvSpPr>
        <p:spPr bwMode="auto">
          <a:xfrm>
            <a:off x="6705600" y="4786313"/>
            <a:ext cx="27432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bg1"/>
                </a:solidFill>
                <a:latin typeface="GreekS" panose="00000400000000000000" pitchFamily="2" charset="0"/>
                <a:cs typeface="Arial" panose="020B0604020202020204" pitchFamily="34" charset="0"/>
              </a:rPr>
              <a:t>  </a:t>
            </a:r>
            <a:r>
              <a:rPr lang="en-US" altLang="en-US">
                <a:solidFill>
                  <a:schemeClr val="bg1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e</a:t>
            </a:r>
            <a:r>
              <a:rPr lang="en-US" altLang="en-US" baseline="-25000">
                <a:solidFill>
                  <a:schemeClr val="bg1"/>
                </a:solidFill>
                <a:latin typeface="CG Times (W1)"/>
                <a:cs typeface="Arial" panose="020B0604020202020204" pitchFamily="34" charset="0"/>
              </a:rPr>
              <a:t>u</a:t>
            </a:r>
          </a:p>
          <a:p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.1 to .2</a:t>
            </a:r>
            <a:endParaRPr lang="en-US" altLang="en-US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054100" y="1649413"/>
            <a:ext cx="7315200" cy="4611687"/>
          </a:xfrm>
          <a:prstGeom prst="rect">
            <a:avLst/>
          </a:prstGeom>
          <a:solidFill>
            <a:schemeClr val="tx1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00" dirty="0">
              <a:solidFill>
                <a:schemeClr val="bg1"/>
              </a:solidFill>
              <a:latin typeface="Symbol" pitchFamily="18" charset="2"/>
            </a:endParaRPr>
          </a:p>
        </p:txBody>
      </p:sp>
      <p:sp>
        <p:nvSpPr>
          <p:cNvPr id="71684" name="Line 4"/>
          <p:cNvSpPr>
            <a:spLocks noChangeShapeType="1"/>
          </p:cNvSpPr>
          <p:nvPr/>
        </p:nvSpPr>
        <p:spPr bwMode="auto">
          <a:xfrm>
            <a:off x="1782763" y="1806575"/>
            <a:ext cx="0" cy="3657600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685" name="Line 5"/>
          <p:cNvSpPr>
            <a:spLocks noChangeShapeType="1"/>
          </p:cNvSpPr>
          <p:nvPr/>
        </p:nvSpPr>
        <p:spPr bwMode="auto">
          <a:xfrm>
            <a:off x="1758950" y="5464175"/>
            <a:ext cx="6062663" cy="0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686" name="Line 7"/>
          <p:cNvSpPr>
            <a:spLocks noChangeShapeType="1"/>
          </p:cNvSpPr>
          <p:nvPr/>
        </p:nvSpPr>
        <p:spPr bwMode="auto">
          <a:xfrm>
            <a:off x="2209800" y="3208338"/>
            <a:ext cx="0" cy="0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687" name="Line 14"/>
          <p:cNvSpPr>
            <a:spLocks noChangeShapeType="1"/>
          </p:cNvSpPr>
          <p:nvPr/>
        </p:nvSpPr>
        <p:spPr bwMode="auto">
          <a:xfrm>
            <a:off x="1720850" y="3270250"/>
            <a:ext cx="366713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688" name="Line 15"/>
          <p:cNvSpPr>
            <a:spLocks noChangeShapeType="1"/>
          </p:cNvSpPr>
          <p:nvPr/>
        </p:nvSpPr>
        <p:spPr bwMode="auto">
          <a:xfrm>
            <a:off x="1720850" y="2476500"/>
            <a:ext cx="4816475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689" name="Text Box 17"/>
          <p:cNvSpPr txBox="1">
            <a:spLocks noChangeArrowheads="1"/>
          </p:cNvSpPr>
          <p:nvPr/>
        </p:nvSpPr>
        <p:spPr bwMode="auto">
          <a:xfrm>
            <a:off x="4338638" y="5649913"/>
            <a:ext cx="911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Strain</a:t>
            </a:r>
          </a:p>
        </p:txBody>
      </p:sp>
      <p:sp>
        <p:nvSpPr>
          <p:cNvPr id="71690" name="Text Box 21"/>
          <p:cNvSpPr txBox="1">
            <a:spLocks noChangeArrowheads="1"/>
          </p:cNvSpPr>
          <p:nvPr/>
        </p:nvSpPr>
        <p:spPr bwMode="auto">
          <a:xfrm>
            <a:off x="4859338" y="585946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3094" name="Text Box 22"/>
          <p:cNvSpPr txBox="1">
            <a:spLocks noChangeArrowheads="1"/>
          </p:cNvSpPr>
          <p:nvPr/>
        </p:nvSpPr>
        <p:spPr bwMode="auto">
          <a:xfrm>
            <a:off x="1216930" y="2805223"/>
            <a:ext cx="443678" cy="1877748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vert="vert270"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Stress</a:t>
            </a:r>
          </a:p>
        </p:txBody>
      </p:sp>
      <p:sp>
        <p:nvSpPr>
          <p:cNvPr id="71692" name="Text Box 24"/>
          <p:cNvSpPr txBox="1">
            <a:spLocks noChangeArrowheads="1"/>
          </p:cNvSpPr>
          <p:nvPr/>
        </p:nvSpPr>
        <p:spPr bwMode="auto">
          <a:xfrm>
            <a:off x="1355725" y="3086100"/>
            <a:ext cx="4270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solidFill>
                  <a:schemeClr val="bg1"/>
                </a:solidFill>
                <a:cs typeface="Arial" panose="020B0604020202020204" pitchFamily="34" charset="0"/>
              </a:rPr>
              <a:t>F</a:t>
            </a:r>
            <a:r>
              <a:rPr lang="en-US" altLang="en-US" sz="2000" baseline="-25000">
                <a:solidFill>
                  <a:schemeClr val="bg1"/>
                </a:solidFill>
                <a:cs typeface="Arial" panose="020B0604020202020204" pitchFamily="34" charset="0"/>
              </a:rPr>
              <a:t>y</a:t>
            </a:r>
          </a:p>
        </p:txBody>
      </p:sp>
      <p:sp>
        <p:nvSpPr>
          <p:cNvPr id="71693" name="Text Box 27"/>
          <p:cNvSpPr txBox="1">
            <a:spLocks noChangeArrowheads="1"/>
          </p:cNvSpPr>
          <p:nvPr/>
        </p:nvSpPr>
        <p:spPr bwMode="auto">
          <a:xfrm>
            <a:off x="1936750" y="4549775"/>
            <a:ext cx="4270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i="1">
                <a:solidFill>
                  <a:schemeClr val="bg1"/>
                </a:solidFill>
                <a:cs typeface="Arial" panose="020B0604020202020204" pitchFamily="34" charset="0"/>
              </a:rPr>
              <a:t>E</a:t>
            </a:r>
            <a:endParaRPr lang="en-US" altLang="en-US" sz="2000" i="1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71694" name="Text Box 30"/>
          <p:cNvSpPr txBox="1">
            <a:spLocks noChangeArrowheads="1"/>
          </p:cNvSpPr>
          <p:nvPr/>
        </p:nvSpPr>
        <p:spPr bwMode="auto">
          <a:xfrm>
            <a:off x="4441825" y="2901950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i="1">
                <a:solidFill>
                  <a:schemeClr val="bg1"/>
                </a:solidFill>
                <a:cs typeface="Arial" panose="020B0604020202020204" pitchFamily="34" charset="0"/>
              </a:rPr>
              <a:t>E</a:t>
            </a:r>
            <a:r>
              <a:rPr lang="en-US" altLang="en-US" sz="2000" i="1" baseline="-25000">
                <a:solidFill>
                  <a:schemeClr val="bg1"/>
                </a:solidFill>
                <a:cs typeface="Arial" panose="020B0604020202020204" pitchFamily="34" charset="0"/>
              </a:rPr>
              <a:t>sh</a:t>
            </a:r>
          </a:p>
        </p:txBody>
      </p:sp>
      <p:sp>
        <p:nvSpPr>
          <p:cNvPr id="71695" name="Text Box 31"/>
          <p:cNvSpPr txBox="1">
            <a:spLocks noChangeArrowheads="1"/>
          </p:cNvSpPr>
          <p:nvPr/>
        </p:nvSpPr>
        <p:spPr bwMode="auto">
          <a:xfrm>
            <a:off x="1720850" y="5461000"/>
            <a:ext cx="219551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bg1"/>
                </a:solidFill>
                <a:latin typeface="GreekS" panose="00000400000000000000" pitchFamily="2" charset="0"/>
                <a:cs typeface="Arial" panose="020B0604020202020204" pitchFamily="34" charset="0"/>
              </a:rPr>
              <a:t>  </a:t>
            </a:r>
            <a:r>
              <a:rPr lang="en-US" altLang="en-US" sz="2000">
                <a:solidFill>
                  <a:schemeClr val="bg1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e</a:t>
            </a:r>
            <a:r>
              <a:rPr lang="en-US" altLang="en-US" sz="2000" baseline="-25000">
                <a:solidFill>
                  <a:schemeClr val="bg1"/>
                </a:solidFill>
                <a:cs typeface="Arial" panose="020B0604020202020204" pitchFamily="34" charset="0"/>
              </a:rPr>
              <a:t>y</a:t>
            </a:r>
          </a:p>
          <a:p>
            <a:r>
              <a:rPr lang="en-US" altLang="en-US" sz="1600">
                <a:solidFill>
                  <a:schemeClr val="bg1"/>
                </a:solidFill>
                <a:cs typeface="Arial" panose="020B0604020202020204" pitchFamily="34" charset="0"/>
              </a:rPr>
              <a:t>.001 to .002</a:t>
            </a:r>
            <a:endParaRPr lang="en-US" altLang="en-US" sz="1600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71696" name="Text Box 34"/>
          <p:cNvSpPr txBox="1">
            <a:spLocks noChangeArrowheads="1"/>
          </p:cNvSpPr>
          <p:nvPr/>
        </p:nvSpPr>
        <p:spPr bwMode="auto">
          <a:xfrm>
            <a:off x="2819400" y="5464175"/>
            <a:ext cx="21939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bg1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     </a:t>
            </a:r>
            <a:r>
              <a:rPr lang="en-US" altLang="en-US" sz="2000">
                <a:solidFill>
                  <a:schemeClr val="bg1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e</a:t>
            </a:r>
            <a:r>
              <a:rPr lang="en-US" altLang="en-US" sz="2000" baseline="-25000">
                <a:solidFill>
                  <a:schemeClr val="bg1"/>
                </a:solidFill>
                <a:cs typeface="Arial" panose="020B0604020202020204" pitchFamily="34" charset="0"/>
              </a:rPr>
              <a:t>sh</a:t>
            </a:r>
          </a:p>
          <a:p>
            <a:r>
              <a:rPr lang="en-US" altLang="en-US" sz="1600">
                <a:solidFill>
                  <a:schemeClr val="bg1"/>
                </a:solidFill>
                <a:cs typeface="Arial" panose="020B0604020202020204" pitchFamily="34" charset="0"/>
              </a:rPr>
              <a:t>.01 to .03</a:t>
            </a:r>
            <a:endParaRPr lang="en-US" altLang="en-US" sz="1600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71697" name="Text Box 35"/>
          <p:cNvSpPr txBox="1">
            <a:spLocks noChangeArrowheads="1"/>
          </p:cNvSpPr>
          <p:nvPr/>
        </p:nvSpPr>
        <p:spPr bwMode="auto">
          <a:xfrm>
            <a:off x="7269163" y="5464175"/>
            <a:ext cx="109696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bg1"/>
                </a:solidFill>
                <a:latin typeface="GreekS" panose="00000400000000000000" pitchFamily="2" charset="0"/>
                <a:cs typeface="Arial" panose="020B0604020202020204" pitchFamily="34" charset="0"/>
              </a:rPr>
              <a:t>  </a:t>
            </a:r>
            <a:r>
              <a:rPr lang="en-US" altLang="en-US" sz="2000">
                <a:solidFill>
                  <a:schemeClr val="bg1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e</a:t>
            </a:r>
            <a:r>
              <a:rPr lang="en-US" altLang="en-US" sz="2000" baseline="-25000">
                <a:solidFill>
                  <a:schemeClr val="bg1"/>
                </a:solidFill>
                <a:latin typeface="CG Times (W1)"/>
                <a:cs typeface="Arial" panose="020B0604020202020204" pitchFamily="34" charset="0"/>
              </a:rPr>
              <a:t>r</a:t>
            </a:r>
          </a:p>
          <a:p>
            <a:r>
              <a:rPr lang="en-US" altLang="en-US" sz="1600">
                <a:solidFill>
                  <a:schemeClr val="bg1"/>
                </a:solidFill>
                <a:cs typeface="Arial" panose="020B0604020202020204" pitchFamily="34" charset="0"/>
              </a:rPr>
              <a:t>  .2 to .3</a:t>
            </a:r>
            <a:endParaRPr lang="en-US" altLang="en-US" sz="1600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71698" name="Text Box 34"/>
          <p:cNvSpPr txBox="1">
            <a:spLocks noChangeArrowheads="1"/>
          </p:cNvSpPr>
          <p:nvPr/>
        </p:nvSpPr>
        <p:spPr bwMode="auto">
          <a:xfrm>
            <a:off x="6586538" y="5464175"/>
            <a:ext cx="13652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bg1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   </a:t>
            </a:r>
            <a:r>
              <a:rPr lang="en-US" altLang="en-US" sz="2000">
                <a:solidFill>
                  <a:schemeClr val="bg1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e</a:t>
            </a:r>
            <a:r>
              <a:rPr lang="en-US" altLang="en-US" sz="2000" baseline="-25000">
                <a:solidFill>
                  <a:schemeClr val="bg1"/>
                </a:solidFill>
                <a:cs typeface="Arial" panose="020B0604020202020204" pitchFamily="34" charset="0"/>
              </a:rPr>
              <a:t>u</a:t>
            </a:r>
          </a:p>
          <a:p>
            <a:r>
              <a:rPr lang="en-US" altLang="en-US" sz="1600">
                <a:solidFill>
                  <a:schemeClr val="bg1"/>
                </a:solidFill>
                <a:cs typeface="Arial" panose="020B0604020202020204" pitchFamily="34" charset="0"/>
              </a:rPr>
              <a:t>.1 to .2</a:t>
            </a:r>
            <a:endParaRPr lang="en-US" altLang="en-US" sz="1600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71699" name="Slide Number Placeholder 46"/>
          <p:cNvSpPr txBox="1">
            <a:spLocks noGrp="1"/>
          </p:cNvSpPr>
          <p:nvPr/>
        </p:nvSpPr>
        <p:spPr bwMode="auto">
          <a:xfrm>
            <a:off x="7924800" y="6416675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20745BC2-B761-4C77-A9DF-B850AC02910E}" type="slidenum">
              <a:rPr lang="en-US" altLang="en-US" sz="1200">
                <a:solidFill>
                  <a:srgbClr val="BCBCBC"/>
                </a:solidFill>
              </a:rPr>
              <a:pPr algn="r"/>
              <a:t>33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48" name="Footer Placeholder 47"/>
          <p:cNvSpPr txBox="1">
            <a:spLocks noGrp="1"/>
          </p:cNvSpPr>
          <p:nvPr/>
        </p:nvSpPr>
        <p:spPr>
          <a:xfrm>
            <a:off x="3124200" y="6416675"/>
            <a:ext cx="2895600" cy="365125"/>
          </a:xfrm>
          <a:prstGeom prst="rect">
            <a:avLst/>
          </a:prstGeom>
          <a:noFill/>
        </p:spPr>
        <p:txBody>
          <a:bodyPr anchor="b"/>
          <a:lstStyle/>
          <a:p>
            <a:pPr algn="ctr">
              <a:defRPr/>
            </a:pPr>
            <a:r>
              <a:rPr lang="en-US" sz="1200">
                <a:solidFill>
                  <a:schemeClr val="tx1">
                    <a:shade val="50000"/>
                  </a:schemeClr>
                </a:solidFill>
              </a:rPr>
              <a:t>Tension Theory</a:t>
            </a:r>
            <a:endParaRPr lang="en-US" sz="1200" dirty="0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71701" name="Freeform 27"/>
          <p:cNvSpPr>
            <a:spLocks/>
          </p:cNvSpPr>
          <p:nvPr/>
        </p:nvSpPr>
        <p:spPr bwMode="auto">
          <a:xfrm>
            <a:off x="1792288" y="3184525"/>
            <a:ext cx="1379537" cy="2255838"/>
          </a:xfrm>
          <a:custGeom>
            <a:avLst/>
            <a:gdLst>
              <a:gd name="T0" fmla="*/ 0 w 869"/>
              <a:gd name="T1" fmla="*/ 2147483646 h 1421"/>
              <a:gd name="T2" fmla="*/ 2147483646 w 869"/>
              <a:gd name="T3" fmla="*/ 0 h 1421"/>
              <a:gd name="T4" fmla="*/ 2147483646 w 869"/>
              <a:gd name="T5" fmla="*/ 2147483646 h 1421"/>
              <a:gd name="T6" fmla="*/ 2147483646 w 869"/>
              <a:gd name="T7" fmla="*/ 2147483646 h 1421"/>
              <a:gd name="T8" fmla="*/ 0 60000 65536"/>
              <a:gd name="T9" fmla="*/ 0 60000 65536"/>
              <a:gd name="T10" fmla="*/ 0 60000 65536"/>
              <a:gd name="T11" fmla="*/ 0 60000 65536"/>
              <a:gd name="T12" fmla="*/ 0 w 869"/>
              <a:gd name="T13" fmla="*/ 0 h 1421"/>
              <a:gd name="T14" fmla="*/ 869 w 869"/>
              <a:gd name="T15" fmla="*/ 1421 h 142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69" h="1421">
                <a:moveTo>
                  <a:pt x="0" y="1421"/>
                </a:moveTo>
                <a:lnTo>
                  <a:pt x="264" y="0"/>
                </a:lnTo>
                <a:lnTo>
                  <a:pt x="317" y="53"/>
                </a:lnTo>
                <a:lnTo>
                  <a:pt x="869" y="24"/>
                </a:ln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02" name="Freeform 28"/>
          <p:cNvSpPr>
            <a:spLocks/>
          </p:cNvSpPr>
          <p:nvPr/>
        </p:nvSpPr>
        <p:spPr bwMode="auto">
          <a:xfrm>
            <a:off x="3170238" y="2487613"/>
            <a:ext cx="4556125" cy="738187"/>
          </a:xfrm>
          <a:custGeom>
            <a:avLst/>
            <a:gdLst>
              <a:gd name="T0" fmla="*/ 0 w 2870"/>
              <a:gd name="T1" fmla="*/ 2147483646 h 465"/>
              <a:gd name="T2" fmla="*/ 2147483646 w 2870"/>
              <a:gd name="T3" fmla="*/ 2147483646 h 465"/>
              <a:gd name="T4" fmla="*/ 2147483646 w 2870"/>
              <a:gd name="T5" fmla="*/ 2147483646 h 465"/>
              <a:gd name="T6" fmla="*/ 2147483646 w 2870"/>
              <a:gd name="T7" fmla="*/ 2147483646 h 465"/>
              <a:gd name="T8" fmla="*/ 2147483646 w 2870"/>
              <a:gd name="T9" fmla="*/ 2147483646 h 465"/>
              <a:gd name="T10" fmla="*/ 2147483646 w 2870"/>
              <a:gd name="T11" fmla="*/ 2147483646 h 465"/>
              <a:gd name="T12" fmla="*/ 2147483646 w 2870"/>
              <a:gd name="T13" fmla="*/ 2147483646 h 465"/>
              <a:gd name="T14" fmla="*/ 2147483646 w 2870"/>
              <a:gd name="T15" fmla="*/ 2147483646 h 465"/>
              <a:gd name="T16" fmla="*/ 2147483646 w 2870"/>
              <a:gd name="T17" fmla="*/ 2147483646 h 465"/>
              <a:gd name="T18" fmla="*/ 2147483646 w 2870"/>
              <a:gd name="T19" fmla="*/ 2147483646 h 465"/>
              <a:gd name="T20" fmla="*/ 2147483646 w 2870"/>
              <a:gd name="T21" fmla="*/ 2147483646 h 46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870"/>
              <a:gd name="T34" fmla="*/ 0 h 465"/>
              <a:gd name="T35" fmla="*/ 2870 w 2870"/>
              <a:gd name="T36" fmla="*/ 465 h 465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870" h="465">
                <a:moveTo>
                  <a:pt x="0" y="465"/>
                </a:moveTo>
                <a:cubicBezTo>
                  <a:pt x="187" y="436"/>
                  <a:pt x="375" y="407"/>
                  <a:pt x="547" y="369"/>
                </a:cubicBezTo>
                <a:cubicBezTo>
                  <a:pt x="719" y="331"/>
                  <a:pt x="889" y="276"/>
                  <a:pt x="1032" y="234"/>
                </a:cubicBezTo>
                <a:cubicBezTo>
                  <a:pt x="1175" y="192"/>
                  <a:pt x="1283" y="148"/>
                  <a:pt x="1406" y="119"/>
                </a:cubicBezTo>
                <a:cubicBezTo>
                  <a:pt x="1529" y="90"/>
                  <a:pt x="1647" y="75"/>
                  <a:pt x="1771" y="57"/>
                </a:cubicBezTo>
                <a:cubicBezTo>
                  <a:pt x="1895" y="39"/>
                  <a:pt x="2052" y="18"/>
                  <a:pt x="2150" y="9"/>
                </a:cubicBezTo>
                <a:cubicBezTo>
                  <a:pt x="2248" y="0"/>
                  <a:pt x="2303" y="4"/>
                  <a:pt x="2361" y="4"/>
                </a:cubicBezTo>
                <a:cubicBezTo>
                  <a:pt x="2419" y="4"/>
                  <a:pt x="2448" y="6"/>
                  <a:pt x="2496" y="9"/>
                </a:cubicBezTo>
                <a:cubicBezTo>
                  <a:pt x="2544" y="12"/>
                  <a:pt x="2601" y="15"/>
                  <a:pt x="2649" y="23"/>
                </a:cubicBezTo>
                <a:cubicBezTo>
                  <a:pt x="2697" y="31"/>
                  <a:pt x="2747" y="34"/>
                  <a:pt x="2784" y="57"/>
                </a:cubicBezTo>
                <a:cubicBezTo>
                  <a:pt x="2821" y="80"/>
                  <a:pt x="2845" y="121"/>
                  <a:pt x="2870" y="162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03" name="Line 29"/>
          <p:cNvSpPr>
            <a:spLocks noChangeShapeType="1"/>
          </p:cNvSpPr>
          <p:nvPr/>
        </p:nvSpPr>
        <p:spPr bwMode="auto">
          <a:xfrm flipV="1">
            <a:off x="1790700" y="3267075"/>
            <a:ext cx="409575" cy="21717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71704" name="Straight Connector 64"/>
          <p:cNvCxnSpPr>
            <a:cxnSpLocks noChangeShapeType="1"/>
          </p:cNvCxnSpPr>
          <p:nvPr/>
        </p:nvCxnSpPr>
        <p:spPr bwMode="auto">
          <a:xfrm flipH="1" flipV="1">
            <a:off x="2197100" y="3298825"/>
            <a:ext cx="555625" cy="1325563"/>
          </a:xfrm>
          <a:prstGeom prst="line">
            <a:avLst/>
          </a:prstGeom>
          <a:noFill/>
          <a:ln w="9525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1705" name="Line 32"/>
          <p:cNvSpPr>
            <a:spLocks noChangeShapeType="1"/>
          </p:cNvSpPr>
          <p:nvPr/>
        </p:nvSpPr>
        <p:spPr bwMode="auto">
          <a:xfrm flipV="1">
            <a:off x="2190750" y="3228975"/>
            <a:ext cx="1000125" cy="5715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3492500" y="3473450"/>
            <a:ext cx="2933700" cy="506413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Ctr="1"/>
          <a:lstStyle/>
          <a:p>
            <a:pPr>
              <a:defRPr/>
            </a:pPr>
            <a:r>
              <a:rPr lang="el-GR">
                <a:solidFill>
                  <a:schemeClr val="bg1"/>
                </a:solidFill>
                <a:cs typeface="Times New Roman" pitchFamily="18" charset="0"/>
              </a:rPr>
              <a:t>Δ</a:t>
            </a:r>
            <a:r>
              <a:rPr lang="en-US" baseline="-25000">
                <a:solidFill>
                  <a:schemeClr val="bg1"/>
                </a:solidFill>
                <a:cs typeface="Times New Roman" pitchFamily="18" charset="0"/>
              </a:rPr>
              <a:t>sh</a:t>
            </a:r>
            <a:r>
              <a:rPr lang="en-US">
                <a:solidFill>
                  <a:schemeClr val="bg1"/>
                </a:solidFill>
                <a:cs typeface="Times New Roman" pitchFamily="18" charset="0"/>
              </a:rPr>
              <a:t> = </a:t>
            </a:r>
            <a:r>
              <a:rPr lang="en-US">
                <a:solidFill>
                  <a:schemeClr val="bg1"/>
                </a:solidFill>
              </a:rPr>
              <a:t>0.02(1) = 0.02”</a:t>
            </a:r>
          </a:p>
        </p:txBody>
      </p:sp>
      <p:cxnSp>
        <p:nvCxnSpPr>
          <p:cNvPr id="66" name="Straight Connector 65"/>
          <p:cNvCxnSpPr>
            <a:endCxn id="60" idx="1"/>
          </p:cNvCxnSpPr>
          <p:nvPr/>
        </p:nvCxnSpPr>
        <p:spPr>
          <a:xfrm rot="16200000" flipH="1">
            <a:off x="3115469" y="3317081"/>
            <a:ext cx="441325" cy="32226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08" name="Freeform 35"/>
          <p:cNvSpPr>
            <a:spLocks/>
          </p:cNvSpPr>
          <p:nvPr/>
        </p:nvSpPr>
        <p:spPr bwMode="auto">
          <a:xfrm>
            <a:off x="3170238" y="2487613"/>
            <a:ext cx="4556125" cy="738187"/>
          </a:xfrm>
          <a:custGeom>
            <a:avLst/>
            <a:gdLst>
              <a:gd name="T0" fmla="*/ 0 w 2870"/>
              <a:gd name="T1" fmla="*/ 2147483646 h 465"/>
              <a:gd name="T2" fmla="*/ 2147483646 w 2870"/>
              <a:gd name="T3" fmla="*/ 2147483646 h 465"/>
              <a:gd name="T4" fmla="*/ 2147483646 w 2870"/>
              <a:gd name="T5" fmla="*/ 2147483646 h 465"/>
              <a:gd name="T6" fmla="*/ 2147483646 w 2870"/>
              <a:gd name="T7" fmla="*/ 2147483646 h 465"/>
              <a:gd name="T8" fmla="*/ 2147483646 w 2870"/>
              <a:gd name="T9" fmla="*/ 2147483646 h 465"/>
              <a:gd name="T10" fmla="*/ 2147483646 w 2870"/>
              <a:gd name="T11" fmla="*/ 2147483646 h 465"/>
              <a:gd name="T12" fmla="*/ 2147483646 w 2870"/>
              <a:gd name="T13" fmla="*/ 2147483646 h 465"/>
              <a:gd name="T14" fmla="*/ 2147483646 w 2870"/>
              <a:gd name="T15" fmla="*/ 2147483646 h 465"/>
              <a:gd name="T16" fmla="*/ 2147483646 w 2870"/>
              <a:gd name="T17" fmla="*/ 2147483646 h 465"/>
              <a:gd name="T18" fmla="*/ 2147483646 w 2870"/>
              <a:gd name="T19" fmla="*/ 2147483646 h 465"/>
              <a:gd name="T20" fmla="*/ 2147483646 w 2870"/>
              <a:gd name="T21" fmla="*/ 2147483646 h 46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870"/>
              <a:gd name="T34" fmla="*/ 0 h 465"/>
              <a:gd name="T35" fmla="*/ 2870 w 2870"/>
              <a:gd name="T36" fmla="*/ 465 h 465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870" h="465">
                <a:moveTo>
                  <a:pt x="0" y="465"/>
                </a:moveTo>
                <a:cubicBezTo>
                  <a:pt x="187" y="436"/>
                  <a:pt x="375" y="407"/>
                  <a:pt x="547" y="369"/>
                </a:cubicBezTo>
                <a:cubicBezTo>
                  <a:pt x="719" y="331"/>
                  <a:pt x="889" y="276"/>
                  <a:pt x="1032" y="234"/>
                </a:cubicBezTo>
                <a:cubicBezTo>
                  <a:pt x="1175" y="192"/>
                  <a:pt x="1283" y="148"/>
                  <a:pt x="1406" y="119"/>
                </a:cubicBezTo>
                <a:cubicBezTo>
                  <a:pt x="1529" y="90"/>
                  <a:pt x="1647" y="75"/>
                  <a:pt x="1771" y="57"/>
                </a:cubicBezTo>
                <a:cubicBezTo>
                  <a:pt x="1895" y="39"/>
                  <a:pt x="2052" y="18"/>
                  <a:pt x="2150" y="9"/>
                </a:cubicBezTo>
                <a:cubicBezTo>
                  <a:pt x="2248" y="0"/>
                  <a:pt x="2303" y="4"/>
                  <a:pt x="2361" y="4"/>
                </a:cubicBezTo>
                <a:cubicBezTo>
                  <a:pt x="2419" y="4"/>
                  <a:pt x="2448" y="6"/>
                  <a:pt x="2496" y="9"/>
                </a:cubicBezTo>
                <a:cubicBezTo>
                  <a:pt x="2544" y="12"/>
                  <a:pt x="2601" y="15"/>
                  <a:pt x="2649" y="23"/>
                </a:cubicBezTo>
                <a:cubicBezTo>
                  <a:pt x="2697" y="31"/>
                  <a:pt x="2747" y="34"/>
                  <a:pt x="2784" y="57"/>
                </a:cubicBezTo>
                <a:cubicBezTo>
                  <a:pt x="2821" y="80"/>
                  <a:pt x="2845" y="121"/>
                  <a:pt x="2870" y="162"/>
                </a:cubicBezTo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" name="TextBox 60"/>
          <p:cNvSpPr txBox="1"/>
          <p:nvPr/>
        </p:nvSpPr>
        <p:spPr>
          <a:xfrm>
            <a:off x="3663950" y="1785938"/>
            <a:ext cx="2886075" cy="46513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Ctr="1"/>
          <a:lstStyle/>
          <a:p>
            <a:pPr>
              <a:defRPr/>
            </a:pPr>
            <a:r>
              <a:rPr lang="el-GR">
                <a:solidFill>
                  <a:schemeClr val="bg1"/>
                </a:solidFill>
                <a:cs typeface="Times New Roman" pitchFamily="18" charset="0"/>
              </a:rPr>
              <a:t>Δ</a:t>
            </a:r>
            <a:r>
              <a:rPr lang="en-US" baseline="-25000">
                <a:solidFill>
                  <a:schemeClr val="bg1"/>
                </a:solidFill>
                <a:cs typeface="Times New Roman" pitchFamily="18" charset="0"/>
              </a:rPr>
              <a:t>u</a:t>
            </a:r>
            <a:r>
              <a:rPr lang="en-US">
                <a:solidFill>
                  <a:schemeClr val="bg1"/>
                </a:solidFill>
                <a:cs typeface="Times New Roman" pitchFamily="18" charset="0"/>
              </a:rPr>
              <a:t> = </a:t>
            </a:r>
            <a:r>
              <a:rPr lang="en-US">
                <a:solidFill>
                  <a:schemeClr val="bg1"/>
                </a:solidFill>
              </a:rPr>
              <a:t>0.15(1) = 0.15”</a:t>
            </a:r>
          </a:p>
        </p:txBody>
      </p:sp>
      <p:cxnSp>
        <p:nvCxnSpPr>
          <p:cNvPr id="68" name="Straight Connector 67"/>
          <p:cNvCxnSpPr>
            <a:stCxn id="61" idx="3"/>
          </p:cNvCxnSpPr>
          <p:nvPr/>
        </p:nvCxnSpPr>
        <p:spPr>
          <a:xfrm>
            <a:off x="6559550" y="2019300"/>
            <a:ext cx="334963" cy="43021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11" name="Line 25"/>
          <p:cNvSpPr>
            <a:spLocks noChangeShapeType="1"/>
          </p:cNvSpPr>
          <p:nvPr/>
        </p:nvSpPr>
        <p:spPr bwMode="auto">
          <a:xfrm>
            <a:off x="1847850" y="5046663"/>
            <a:ext cx="182563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12" name="Line 26"/>
          <p:cNvSpPr>
            <a:spLocks noChangeShapeType="1"/>
          </p:cNvSpPr>
          <p:nvPr/>
        </p:nvSpPr>
        <p:spPr bwMode="auto">
          <a:xfrm flipV="1">
            <a:off x="2025650" y="4184650"/>
            <a:ext cx="0" cy="871538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13" name="Line 28"/>
          <p:cNvSpPr>
            <a:spLocks noChangeShapeType="1"/>
          </p:cNvSpPr>
          <p:nvPr/>
        </p:nvSpPr>
        <p:spPr bwMode="auto">
          <a:xfrm>
            <a:off x="3779838" y="3157538"/>
            <a:ext cx="679450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14" name="Line 29"/>
          <p:cNvSpPr>
            <a:spLocks noChangeShapeType="1"/>
          </p:cNvSpPr>
          <p:nvPr/>
        </p:nvSpPr>
        <p:spPr bwMode="auto">
          <a:xfrm flipV="1">
            <a:off x="4464050" y="2965450"/>
            <a:ext cx="0" cy="201613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15" name="Line 13"/>
          <p:cNvSpPr>
            <a:spLocks noChangeShapeType="1"/>
          </p:cNvSpPr>
          <p:nvPr/>
        </p:nvSpPr>
        <p:spPr bwMode="auto">
          <a:xfrm>
            <a:off x="7723188" y="2771775"/>
            <a:ext cx="0" cy="2805113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16" name="Line 10"/>
          <p:cNvSpPr>
            <a:spLocks noChangeShapeType="1"/>
          </p:cNvSpPr>
          <p:nvPr/>
        </p:nvSpPr>
        <p:spPr bwMode="auto">
          <a:xfrm>
            <a:off x="2209800" y="3330575"/>
            <a:ext cx="0" cy="2239963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17" name="Line 11"/>
          <p:cNvSpPr>
            <a:spLocks noChangeShapeType="1"/>
          </p:cNvSpPr>
          <p:nvPr/>
        </p:nvSpPr>
        <p:spPr bwMode="auto">
          <a:xfrm>
            <a:off x="3184525" y="3355975"/>
            <a:ext cx="0" cy="2233613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18" name="Line 12"/>
          <p:cNvSpPr>
            <a:spLocks noChangeShapeType="1"/>
          </p:cNvSpPr>
          <p:nvPr/>
        </p:nvSpPr>
        <p:spPr bwMode="auto">
          <a:xfrm>
            <a:off x="6902450" y="2562225"/>
            <a:ext cx="0" cy="3024188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19" name="Text Box 23"/>
          <p:cNvSpPr txBox="1">
            <a:spLocks noChangeArrowheads="1"/>
          </p:cNvSpPr>
          <p:nvPr/>
        </p:nvSpPr>
        <p:spPr bwMode="auto">
          <a:xfrm>
            <a:off x="1358900" y="2293938"/>
            <a:ext cx="4270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solidFill>
                  <a:schemeClr val="bg1"/>
                </a:solidFill>
                <a:cs typeface="Arial" panose="020B0604020202020204" pitchFamily="34" charset="0"/>
              </a:rPr>
              <a:t>F</a:t>
            </a:r>
            <a:r>
              <a:rPr lang="en-US" altLang="en-US" sz="2000" baseline="-25000">
                <a:solidFill>
                  <a:schemeClr val="bg1"/>
                </a:solidFill>
                <a:cs typeface="Arial" panose="020B0604020202020204" pitchFamily="34" charset="0"/>
              </a:rPr>
              <a:t>u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2771775" y="4384675"/>
            <a:ext cx="3379788" cy="546100"/>
          </a:xfrm>
          <a:prstGeom prst="rect">
            <a:avLst/>
          </a:prstGeom>
          <a:solidFill>
            <a:schemeClr val="tx1">
              <a:lumMod val="95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Ctr="1"/>
          <a:lstStyle/>
          <a:p>
            <a:pPr>
              <a:defRPr/>
            </a:pPr>
            <a:r>
              <a:rPr lang="el-GR" dirty="0">
                <a:solidFill>
                  <a:schemeClr val="bg1"/>
                </a:solidFill>
                <a:cs typeface="Times New Roman" pitchFamily="18" charset="0"/>
              </a:rPr>
              <a:t>Δ</a:t>
            </a:r>
            <a:r>
              <a:rPr lang="en-US" baseline="-25000" dirty="0">
                <a:solidFill>
                  <a:schemeClr val="bg1"/>
                </a:solidFill>
                <a:cs typeface="Times New Roman" pitchFamily="18" charset="0"/>
              </a:rPr>
              <a:t>y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= </a:t>
            </a:r>
            <a:r>
              <a:rPr lang="en-US" dirty="0">
                <a:solidFill>
                  <a:schemeClr val="bg1"/>
                </a:solidFill>
              </a:rPr>
              <a:t>0.0015(1</a:t>
            </a:r>
            <a:r>
              <a:rPr lang="en-US" dirty="0">
                <a:solidFill>
                  <a:schemeClr val="bg1"/>
                </a:solidFill>
              </a:rPr>
              <a:t>) = </a:t>
            </a:r>
            <a:r>
              <a:rPr lang="en-US" dirty="0">
                <a:solidFill>
                  <a:schemeClr val="bg1"/>
                </a:solidFill>
              </a:rPr>
              <a:t>0.0015”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014413" y="239713"/>
            <a:ext cx="5456237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Rupture on Effective Net Area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extBox 28"/>
          <p:cNvSpPr txBox="1">
            <a:spLocks noChangeArrowheads="1"/>
          </p:cNvSpPr>
          <p:nvPr/>
        </p:nvSpPr>
        <p:spPr bwMode="auto">
          <a:xfrm>
            <a:off x="725488" y="2017713"/>
            <a:ext cx="5791200" cy="508000"/>
          </a:xfrm>
          <a:prstGeom prst="rect">
            <a:avLst/>
          </a:prstGeom>
          <a:solidFill>
            <a:srgbClr val="F2F2F2">
              <a:alpha val="61960"/>
            </a:srgbClr>
          </a:solidFill>
          <a:ln w="38100">
            <a:solidFill>
              <a:schemeClr val="bg1"/>
            </a:solidFill>
            <a:bevel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Consider </a:t>
            </a:r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L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0</a:t>
            </a:r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=1 inch hole diameter.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857375" y="4645025"/>
            <a:ext cx="4564063" cy="1009650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/>
          <a:lstStyle/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Failure at net area can achieve </a:t>
            </a:r>
            <a:r>
              <a:rPr lang="en-US" i="1" dirty="0">
                <a:solidFill>
                  <a:schemeClr val="bg1"/>
                </a:solidFill>
              </a:rPr>
              <a:t>F</a:t>
            </a:r>
            <a:r>
              <a:rPr lang="en-US" i="1" baseline="-25000" dirty="0">
                <a:solidFill>
                  <a:schemeClr val="bg1"/>
                </a:solidFill>
              </a:rPr>
              <a:t>u</a:t>
            </a:r>
            <a:r>
              <a:rPr lang="en-US" i="1" dirty="0">
                <a:solidFill>
                  <a:schemeClr val="bg1"/>
                </a:solidFill>
              </a:rPr>
              <a:t> </a:t>
            </a: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so long as ductility is available.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39775" y="2844800"/>
            <a:ext cx="6900863" cy="1390650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/>
          <a:lstStyle/>
          <a:p>
            <a:pPr>
              <a:tabLst>
                <a:tab pos="2400300" algn="l"/>
                <a:tab pos="2686050" algn="l"/>
                <a:tab pos="5143500" algn="l"/>
                <a:tab pos="5200650" algn="l"/>
              </a:tabLst>
              <a:defRPr/>
            </a:pPr>
            <a:r>
              <a:rPr lang="el-GR" dirty="0">
                <a:solidFill>
                  <a:schemeClr val="bg1"/>
                </a:solidFill>
                <a:cs typeface="Times New Roman" pitchFamily="18" charset="0"/>
              </a:rPr>
              <a:t>Δ</a:t>
            </a:r>
            <a:r>
              <a:rPr lang="en-US" baseline="-25000" dirty="0">
                <a:solidFill>
                  <a:schemeClr val="bg1"/>
                </a:solidFill>
              </a:rPr>
              <a:t>Yield</a:t>
            </a:r>
            <a:r>
              <a:rPr lang="en-US" dirty="0">
                <a:solidFill>
                  <a:schemeClr val="bg1"/>
                </a:solidFill>
              </a:rPr>
              <a:t> 	=	approx. </a:t>
            </a:r>
            <a:r>
              <a:rPr lang="en-US" dirty="0">
                <a:solidFill>
                  <a:schemeClr val="bg1"/>
                </a:solidFill>
              </a:rPr>
              <a:t>0.0015(1</a:t>
            </a:r>
            <a:r>
              <a:rPr lang="en-US" dirty="0">
                <a:solidFill>
                  <a:schemeClr val="bg1"/>
                </a:solidFill>
              </a:rPr>
              <a:t>)	=	</a:t>
            </a:r>
            <a:r>
              <a:rPr lang="en-US" dirty="0">
                <a:solidFill>
                  <a:schemeClr val="bg1"/>
                </a:solidFill>
              </a:rPr>
              <a:t>0.0015”</a:t>
            </a:r>
            <a:endParaRPr lang="en-US" dirty="0">
              <a:solidFill>
                <a:schemeClr val="bg1"/>
              </a:solidFill>
            </a:endParaRPr>
          </a:p>
          <a:p>
            <a:pPr>
              <a:tabLst>
                <a:tab pos="2400300" algn="l"/>
                <a:tab pos="2686050" algn="l"/>
                <a:tab pos="5143500" algn="l"/>
                <a:tab pos="5200650" algn="l"/>
              </a:tabLst>
              <a:defRPr/>
            </a:pPr>
            <a:r>
              <a:rPr lang="el-GR" dirty="0">
                <a:solidFill>
                  <a:schemeClr val="bg1"/>
                </a:solidFill>
                <a:cs typeface="Times New Roman" pitchFamily="18" charset="0"/>
              </a:rPr>
              <a:t>Δ</a:t>
            </a:r>
            <a:r>
              <a:rPr lang="en-US" baseline="-25000" dirty="0">
                <a:solidFill>
                  <a:schemeClr val="bg1"/>
                </a:solidFill>
              </a:rPr>
              <a:t>Onset of Strain Hardening</a:t>
            </a:r>
            <a:r>
              <a:rPr lang="en-US" dirty="0">
                <a:solidFill>
                  <a:schemeClr val="bg1"/>
                </a:solidFill>
              </a:rPr>
              <a:t> =	approx. 0.02(1)		=	0.02”</a:t>
            </a:r>
          </a:p>
          <a:p>
            <a:pPr>
              <a:tabLst>
                <a:tab pos="2400300" algn="l"/>
                <a:tab pos="2686050" algn="l"/>
                <a:tab pos="5143500" algn="l"/>
                <a:tab pos="5200650" algn="l"/>
              </a:tabLst>
              <a:defRPr/>
            </a:pPr>
            <a:r>
              <a:rPr lang="el-GR" dirty="0">
                <a:solidFill>
                  <a:schemeClr val="bg1"/>
                </a:solidFill>
                <a:cs typeface="Times New Roman" pitchFamily="18" charset="0"/>
              </a:rPr>
              <a:t>Δ</a:t>
            </a:r>
            <a:r>
              <a:rPr lang="en-US" baseline="-25000" dirty="0">
                <a:solidFill>
                  <a:schemeClr val="bg1"/>
                </a:solidFill>
              </a:rPr>
              <a:t>Peak Load</a:t>
            </a:r>
            <a:r>
              <a:rPr lang="en-US" dirty="0">
                <a:solidFill>
                  <a:schemeClr val="bg1"/>
                </a:solidFill>
              </a:rPr>
              <a:t> 	=	approx. 0.15(1)		=	0.15”</a:t>
            </a:r>
          </a:p>
        </p:txBody>
      </p:sp>
      <p:sp>
        <p:nvSpPr>
          <p:cNvPr id="73733" name="Slide Number Placeholder 5"/>
          <p:cNvSpPr txBox="1">
            <a:spLocks noGrp="1"/>
          </p:cNvSpPr>
          <p:nvPr/>
        </p:nvSpPr>
        <p:spPr bwMode="auto">
          <a:xfrm>
            <a:off x="7924800" y="6416675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F3EB69A7-5E39-483A-A72B-3321707E434F}" type="slidenum">
              <a:rPr lang="en-US" altLang="en-US" sz="1200">
                <a:solidFill>
                  <a:srgbClr val="BCBCBC"/>
                </a:solidFill>
              </a:rPr>
              <a:pPr algn="r"/>
              <a:t>34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7" name="Footer Placeholder 6"/>
          <p:cNvSpPr txBox="1">
            <a:spLocks noGrp="1"/>
          </p:cNvSpPr>
          <p:nvPr/>
        </p:nvSpPr>
        <p:spPr>
          <a:xfrm>
            <a:off x="3124200" y="6416675"/>
            <a:ext cx="2895600" cy="365125"/>
          </a:xfrm>
          <a:prstGeom prst="rect">
            <a:avLst/>
          </a:prstGeom>
          <a:noFill/>
        </p:spPr>
        <p:txBody>
          <a:bodyPr anchor="b"/>
          <a:lstStyle/>
          <a:p>
            <a:pPr algn="ctr">
              <a:defRPr/>
            </a:pPr>
            <a:r>
              <a:rPr lang="en-US" sz="1200">
                <a:solidFill>
                  <a:schemeClr val="tx1">
                    <a:shade val="50000"/>
                  </a:schemeClr>
                </a:solidFill>
              </a:rPr>
              <a:t>Tension Theory</a:t>
            </a:r>
            <a:endParaRPr lang="en-US" sz="1200" dirty="0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14413" y="239713"/>
            <a:ext cx="5456237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Rupture on Effective Net Area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/>
          <p:cNvSpPr txBox="1"/>
          <p:nvPr/>
        </p:nvSpPr>
        <p:spPr>
          <a:xfrm>
            <a:off x="725488" y="1895475"/>
            <a:ext cx="8199437" cy="1216025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For a plate with a typical bolt pattern the rupture plane is shown. </a:t>
            </a: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Yield on </a:t>
            </a:r>
            <a:r>
              <a:rPr lang="en-US" i="1">
                <a:solidFill>
                  <a:schemeClr val="bg1"/>
                </a:solidFill>
              </a:rPr>
              <a:t>A</a:t>
            </a:r>
            <a:r>
              <a:rPr lang="en-US" i="1" baseline="-25000">
                <a:solidFill>
                  <a:schemeClr val="bg1"/>
                </a:solidFill>
              </a:rPr>
              <a:t>g</a:t>
            </a:r>
            <a:r>
              <a:rPr lang="en-US">
                <a:solidFill>
                  <a:schemeClr val="bg1"/>
                </a:solidFill>
              </a:rPr>
              <a:t> would occur along the length of the member. </a:t>
            </a: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Both failure modes depend on cross-sectional areas.</a:t>
            </a:r>
            <a:endParaRPr lang="en-US" baseline="-25000">
              <a:solidFill>
                <a:schemeClr val="bg1"/>
              </a:solidFill>
            </a:endParaRPr>
          </a:p>
        </p:txBody>
      </p:sp>
      <p:cxnSp>
        <p:nvCxnSpPr>
          <p:cNvPr id="72" name="Straight Arrow Connector 71"/>
          <p:cNvCxnSpPr/>
          <p:nvPr/>
        </p:nvCxnSpPr>
        <p:spPr>
          <a:xfrm>
            <a:off x="4025900" y="5581650"/>
            <a:ext cx="2211388" cy="1588"/>
          </a:xfrm>
          <a:prstGeom prst="straightConnector1">
            <a:avLst/>
          </a:prstGeom>
          <a:ln w="12700">
            <a:solidFill>
              <a:schemeClr val="bg1"/>
            </a:solidFill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780" name="TextBox 33"/>
          <p:cNvSpPr txBox="1">
            <a:spLocks noChangeArrowheads="1"/>
          </p:cNvSpPr>
          <p:nvPr/>
        </p:nvSpPr>
        <p:spPr bwMode="auto">
          <a:xfrm>
            <a:off x="1016000" y="3297238"/>
            <a:ext cx="5834063" cy="2686050"/>
          </a:xfrm>
          <a:prstGeom prst="rect">
            <a:avLst/>
          </a:prstGeom>
          <a:solidFill>
            <a:schemeClr val="tx1"/>
          </a:solidFill>
          <a:ln w="38100">
            <a:solidFill>
              <a:schemeClr val="bg1"/>
            </a:solidFill>
            <a:bevel/>
            <a:headEnd/>
            <a:tailEnd/>
          </a:ln>
        </p:spPr>
        <p:txBody>
          <a:bodyPr anchor="ctr" anchorCtr="1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35" name="Flowchart: Document 34"/>
          <p:cNvSpPr>
            <a:spLocks noChangeArrowheads="1"/>
          </p:cNvSpPr>
          <p:nvPr/>
        </p:nvSpPr>
        <p:spPr bwMode="auto">
          <a:xfrm rot="-5400000">
            <a:off x="3086894" y="3344069"/>
            <a:ext cx="981075" cy="2732087"/>
          </a:xfrm>
          <a:prstGeom prst="flowChartDocument">
            <a:avLst/>
          </a:prstGeom>
          <a:solidFill>
            <a:srgbClr val="C00000"/>
          </a:solidFill>
          <a:ln w="38100" algn="ctr">
            <a:solidFill>
              <a:schemeClr val="bg1"/>
            </a:solidFill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cxnSp>
        <p:nvCxnSpPr>
          <p:cNvPr id="37" name="Straight Arrow Connector 36"/>
          <p:cNvCxnSpPr/>
          <p:nvPr/>
        </p:nvCxnSpPr>
        <p:spPr>
          <a:xfrm rot="10800000">
            <a:off x="4822825" y="4714875"/>
            <a:ext cx="820738" cy="1588"/>
          </a:xfrm>
          <a:prstGeom prst="straightConnector1">
            <a:avLst/>
          </a:prstGeom>
          <a:ln w="88900">
            <a:solidFill>
              <a:schemeClr val="bg1"/>
            </a:solidFill>
            <a:headEnd type="triangle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Oval 40"/>
          <p:cNvSpPr/>
          <p:nvPr/>
        </p:nvSpPr>
        <p:spPr>
          <a:xfrm>
            <a:off x="2397125" y="4364038"/>
            <a:ext cx="255588" cy="242887"/>
          </a:xfrm>
          <a:prstGeom prst="ellipse">
            <a:avLst/>
          </a:prstGeom>
          <a:solidFill>
            <a:schemeClr val="tx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3048000" y="4368800"/>
            <a:ext cx="255588" cy="241300"/>
          </a:xfrm>
          <a:prstGeom prst="ellipse">
            <a:avLst/>
          </a:prstGeom>
          <a:solidFill>
            <a:schemeClr val="tx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3719513" y="4368800"/>
            <a:ext cx="255587" cy="241300"/>
          </a:xfrm>
          <a:prstGeom prst="ellipse">
            <a:avLst/>
          </a:prstGeom>
          <a:solidFill>
            <a:schemeClr val="tx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2411413" y="4810125"/>
            <a:ext cx="255587" cy="241300"/>
          </a:xfrm>
          <a:prstGeom prst="ellipse">
            <a:avLst/>
          </a:prstGeom>
          <a:solidFill>
            <a:schemeClr val="tx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3060700" y="4813300"/>
            <a:ext cx="255588" cy="242888"/>
          </a:xfrm>
          <a:prstGeom prst="ellipse">
            <a:avLst/>
          </a:prstGeom>
          <a:solidFill>
            <a:schemeClr val="tx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3733800" y="4813300"/>
            <a:ext cx="255588" cy="242888"/>
          </a:xfrm>
          <a:prstGeom prst="ellipse">
            <a:avLst/>
          </a:prstGeom>
          <a:solidFill>
            <a:schemeClr val="tx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5789" name="TextBox 54"/>
          <p:cNvSpPr txBox="1">
            <a:spLocks noChangeArrowheads="1"/>
          </p:cNvSpPr>
          <p:nvPr/>
        </p:nvSpPr>
        <p:spPr bwMode="auto">
          <a:xfrm>
            <a:off x="4775200" y="4225925"/>
            <a:ext cx="5953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</a:p>
        </p:txBody>
      </p:sp>
      <p:sp>
        <p:nvSpPr>
          <p:cNvPr id="75790" name="Freeform 59"/>
          <p:cNvSpPr>
            <a:spLocks/>
          </p:cNvSpPr>
          <p:nvPr/>
        </p:nvSpPr>
        <p:spPr bwMode="auto">
          <a:xfrm flipH="1">
            <a:off x="1306513" y="4037013"/>
            <a:ext cx="534987" cy="1393825"/>
          </a:xfrm>
          <a:custGeom>
            <a:avLst/>
            <a:gdLst>
              <a:gd name="T0" fmla="*/ 0 w 534609"/>
              <a:gd name="T1" fmla="*/ 0 h 1001485"/>
              <a:gd name="T2" fmla="*/ 102030 w 534609"/>
              <a:gd name="T3" fmla="*/ 2003965 h 1001485"/>
              <a:gd name="T4" fmla="*/ 320666 w 534609"/>
              <a:gd name="T5" fmla="*/ 3480576 h 1001485"/>
              <a:gd name="T6" fmla="*/ 510150 w 534609"/>
              <a:gd name="T7" fmla="*/ 4851714 h 1001485"/>
              <a:gd name="T8" fmla="*/ 480999 w 534609"/>
              <a:gd name="T9" fmla="*/ 6433795 h 1001485"/>
              <a:gd name="T10" fmla="*/ 378969 w 534609"/>
              <a:gd name="T11" fmla="*/ 7277565 h 100148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34609"/>
              <a:gd name="T19" fmla="*/ 0 h 1001485"/>
              <a:gd name="T20" fmla="*/ 534609 w 534609"/>
              <a:gd name="T21" fmla="*/ 1001485 h 1001485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34609" h="1001485">
                <a:moveTo>
                  <a:pt x="0" y="0"/>
                </a:moveTo>
                <a:cubicBezTo>
                  <a:pt x="24190" y="97971"/>
                  <a:pt x="48381" y="195942"/>
                  <a:pt x="101600" y="275771"/>
                </a:cubicBezTo>
                <a:cubicBezTo>
                  <a:pt x="154819" y="355600"/>
                  <a:pt x="251581" y="413657"/>
                  <a:pt x="319314" y="478971"/>
                </a:cubicBezTo>
                <a:cubicBezTo>
                  <a:pt x="387047" y="544285"/>
                  <a:pt x="481391" y="599924"/>
                  <a:pt x="508000" y="667657"/>
                </a:cubicBezTo>
                <a:cubicBezTo>
                  <a:pt x="534609" y="735390"/>
                  <a:pt x="500743" y="829733"/>
                  <a:pt x="478971" y="885371"/>
                </a:cubicBezTo>
                <a:cubicBezTo>
                  <a:pt x="457200" y="941009"/>
                  <a:pt x="417285" y="971247"/>
                  <a:pt x="377371" y="1001485"/>
                </a:cubicBezTo>
              </a:path>
            </a:pathLst>
          </a:custGeom>
          <a:noFill/>
          <a:ln w="28575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75791" name="TextBox 63"/>
          <p:cNvSpPr txBox="1">
            <a:spLocks noChangeArrowheads="1"/>
          </p:cNvSpPr>
          <p:nvPr/>
        </p:nvSpPr>
        <p:spPr bwMode="auto">
          <a:xfrm>
            <a:off x="4271963" y="3327400"/>
            <a:ext cx="21145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>
                <a:solidFill>
                  <a:schemeClr val="bg1"/>
                </a:solidFill>
                <a:cs typeface="Arial" panose="020B0604020202020204" pitchFamily="34" charset="0"/>
              </a:rPr>
              <a:t>Rupture failure across section at lead bolts.</a:t>
            </a:r>
            <a:endParaRPr lang="en-US" altLang="en-US" sz="1600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cxnSp>
        <p:nvCxnSpPr>
          <p:cNvPr id="66" name="Straight Arrow Connector 65"/>
          <p:cNvCxnSpPr/>
          <p:nvPr/>
        </p:nvCxnSpPr>
        <p:spPr>
          <a:xfrm rot="5400000">
            <a:off x="3694113" y="3622675"/>
            <a:ext cx="750888" cy="465137"/>
          </a:xfrm>
          <a:prstGeom prst="straightConnector1">
            <a:avLst/>
          </a:prstGeom>
          <a:ln w="12700">
            <a:solidFill>
              <a:schemeClr val="bg1"/>
            </a:solidFill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793" name="Slide Number Placeholder 29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EFF3043-630A-458A-B6EF-61BD0A395DD2}" type="slidenum">
              <a:rPr lang="en-US" altLang="en-US" sz="1200">
                <a:solidFill>
                  <a:srgbClr val="BCBCBC"/>
                </a:solidFill>
              </a:rPr>
              <a:pPr/>
              <a:t>35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31" name="Footer Placeholder 30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Tension Theory</a:t>
            </a:r>
            <a:endParaRPr lang="en-US" dirty="0"/>
          </a:p>
        </p:txBody>
      </p:sp>
      <p:sp>
        <p:nvSpPr>
          <p:cNvPr id="75795" name="TextBox 76"/>
          <p:cNvSpPr txBox="1">
            <a:spLocks noChangeArrowheads="1"/>
          </p:cNvSpPr>
          <p:nvPr/>
        </p:nvSpPr>
        <p:spPr bwMode="auto">
          <a:xfrm>
            <a:off x="4306888" y="5160963"/>
            <a:ext cx="2371725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>
                <a:solidFill>
                  <a:schemeClr val="bg1"/>
                </a:solidFill>
                <a:cs typeface="Arial" panose="020B0604020202020204" pitchFamily="34" charset="0"/>
              </a:rPr>
              <a:t>Yield failure (elongation) occurs along the length of the member.</a:t>
            </a:r>
            <a:endParaRPr lang="en-US" altLang="en-US" sz="1600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75796" name="Line 39"/>
          <p:cNvSpPr>
            <a:spLocks noChangeShapeType="1"/>
          </p:cNvSpPr>
          <p:nvPr/>
        </p:nvSpPr>
        <p:spPr bwMode="auto">
          <a:xfrm>
            <a:off x="4238625" y="4224338"/>
            <a:ext cx="4763" cy="981075"/>
          </a:xfrm>
          <a:prstGeom prst="line">
            <a:avLst/>
          </a:prstGeom>
          <a:noFill/>
          <a:ln w="28575">
            <a:solidFill>
              <a:schemeClr val="bg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97" name="Freeform 42"/>
          <p:cNvSpPr>
            <a:spLocks/>
          </p:cNvSpPr>
          <p:nvPr/>
        </p:nvSpPr>
        <p:spPr bwMode="auto">
          <a:xfrm>
            <a:off x="1825625" y="4033838"/>
            <a:ext cx="2403475" cy="180975"/>
          </a:xfrm>
          <a:custGeom>
            <a:avLst/>
            <a:gdLst>
              <a:gd name="T0" fmla="*/ 0 w 1506"/>
              <a:gd name="T1" fmla="*/ 0 h 114"/>
              <a:gd name="T2" fmla="*/ 2147483646 w 1506"/>
              <a:gd name="T3" fmla="*/ 0 h 114"/>
              <a:gd name="T4" fmla="*/ 2147483646 w 1506"/>
              <a:gd name="T5" fmla="*/ 2147483646 h 114"/>
              <a:gd name="T6" fmla="*/ 0 60000 65536"/>
              <a:gd name="T7" fmla="*/ 0 60000 65536"/>
              <a:gd name="T8" fmla="*/ 0 60000 65536"/>
              <a:gd name="T9" fmla="*/ 0 w 1506"/>
              <a:gd name="T10" fmla="*/ 0 h 114"/>
              <a:gd name="T11" fmla="*/ 1506 w 1506"/>
              <a:gd name="T12" fmla="*/ 114 h 11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06" h="114">
                <a:moveTo>
                  <a:pt x="0" y="0"/>
                </a:moveTo>
                <a:lnTo>
                  <a:pt x="1506" y="0"/>
                </a:lnTo>
                <a:lnTo>
                  <a:pt x="1506" y="114"/>
                </a:ln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98" name="Freeform 43"/>
          <p:cNvSpPr>
            <a:spLocks/>
          </p:cNvSpPr>
          <p:nvPr/>
        </p:nvSpPr>
        <p:spPr bwMode="auto">
          <a:xfrm>
            <a:off x="1452563" y="5213350"/>
            <a:ext cx="2786062" cy="209550"/>
          </a:xfrm>
          <a:custGeom>
            <a:avLst/>
            <a:gdLst>
              <a:gd name="T0" fmla="*/ 0 w 1755"/>
              <a:gd name="T1" fmla="*/ 2147483646 h 132"/>
              <a:gd name="T2" fmla="*/ 2147483646 w 1755"/>
              <a:gd name="T3" fmla="*/ 2147483646 h 132"/>
              <a:gd name="T4" fmla="*/ 2147483646 w 1755"/>
              <a:gd name="T5" fmla="*/ 0 h 132"/>
              <a:gd name="T6" fmla="*/ 0 60000 65536"/>
              <a:gd name="T7" fmla="*/ 0 60000 65536"/>
              <a:gd name="T8" fmla="*/ 0 60000 65536"/>
              <a:gd name="T9" fmla="*/ 0 w 1755"/>
              <a:gd name="T10" fmla="*/ 0 h 132"/>
              <a:gd name="T11" fmla="*/ 1755 w 1755"/>
              <a:gd name="T12" fmla="*/ 132 h 13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55" h="132">
                <a:moveTo>
                  <a:pt x="0" y="132"/>
                </a:moveTo>
                <a:lnTo>
                  <a:pt x="1755" y="132"/>
                </a:lnTo>
                <a:lnTo>
                  <a:pt x="1755" y="0"/>
                </a:ln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99" name="Freeform 45"/>
          <p:cNvSpPr>
            <a:spLocks/>
          </p:cNvSpPr>
          <p:nvPr/>
        </p:nvSpPr>
        <p:spPr bwMode="auto">
          <a:xfrm>
            <a:off x="3846513" y="5057775"/>
            <a:ext cx="25400" cy="138113"/>
          </a:xfrm>
          <a:custGeom>
            <a:avLst/>
            <a:gdLst>
              <a:gd name="T0" fmla="*/ 2147483646 w 16"/>
              <a:gd name="T1" fmla="*/ 0 h 87"/>
              <a:gd name="T2" fmla="*/ 2147483646 w 16"/>
              <a:gd name="T3" fmla="*/ 2147483646 h 87"/>
              <a:gd name="T4" fmla="*/ 2147483646 w 16"/>
              <a:gd name="T5" fmla="*/ 2147483646 h 87"/>
              <a:gd name="T6" fmla="*/ 2147483646 w 16"/>
              <a:gd name="T7" fmla="*/ 2147483646 h 87"/>
              <a:gd name="T8" fmla="*/ 0 60000 65536"/>
              <a:gd name="T9" fmla="*/ 0 60000 65536"/>
              <a:gd name="T10" fmla="*/ 0 60000 65536"/>
              <a:gd name="T11" fmla="*/ 0 60000 65536"/>
              <a:gd name="T12" fmla="*/ 0 w 16"/>
              <a:gd name="T13" fmla="*/ 0 h 87"/>
              <a:gd name="T14" fmla="*/ 16 w 16"/>
              <a:gd name="T15" fmla="*/ 87 h 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6" h="87">
                <a:moveTo>
                  <a:pt x="7" y="0"/>
                </a:moveTo>
                <a:cubicBezTo>
                  <a:pt x="2" y="14"/>
                  <a:pt x="0" y="28"/>
                  <a:pt x="16" y="33"/>
                </a:cubicBezTo>
                <a:cubicBezTo>
                  <a:pt x="13" y="46"/>
                  <a:pt x="8" y="54"/>
                  <a:pt x="4" y="66"/>
                </a:cubicBezTo>
                <a:cubicBezTo>
                  <a:pt x="5" y="73"/>
                  <a:pt x="7" y="87"/>
                  <a:pt x="7" y="87"/>
                </a:cubicBezTo>
              </a:path>
            </a:pathLst>
          </a:custGeom>
          <a:noFill/>
          <a:ln w="571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800" name="Freeform 47"/>
          <p:cNvSpPr>
            <a:spLocks/>
          </p:cNvSpPr>
          <p:nvPr/>
        </p:nvSpPr>
        <p:spPr bwMode="auto">
          <a:xfrm>
            <a:off x="3813175" y="4616450"/>
            <a:ext cx="46038" cy="200025"/>
          </a:xfrm>
          <a:custGeom>
            <a:avLst/>
            <a:gdLst>
              <a:gd name="T0" fmla="*/ 2147483646 w 29"/>
              <a:gd name="T1" fmla="*/ 0 h 126"/>
              <a:gd name="T2" fmla="*/ 0 w 29"/>
              <a:gd name="T3" fmla="*/ 2147483646 h 126"/>
              <a:gd name="T4" fmla="*/ 2147483646 w 29"/>
              <a:gd name="T5" fmla="*/ 2147483646 h 126"/>
              <a:gd name="T6" fmla="*/ 2147483646 w 29"/>
              <a:gd name="T7" fmla="*/ 2147483646 h 126"/>
              <a:gd name="T8" fmla="*/ 2147483646 w 29"/>
              <a:gd name="T9" fmla="*/ 2147483646 h 126"/>
              <a:gd name="T10" fmla="*/ 2147483646 w 29"/>
              <a:gd name="T11" fmla="*/ 2147483646 h 12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9"/>
              <a:gd name="T19" fmla="*/ 0 h 126"/>
              <a:gd name="T20" fmla="*/ 29 w 29"/>
              <a:gd name="T21" fmla="*/ 126 h 12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9" h="126">
                <a:moveTo>
                  <a:pt x="22" y="0"/>
                </a:moveTo>
                <a:cubicBezTo>
                  <a:pt x="16" y="23"/>
                  <a:pt x="6" y="19"/>
                  <a:pt x="0" y="38"/>
                </a:cubicBezTo>
                <a:cubicBezTo>
                  <a:pt x="3" y="55"/>
                  <a:pt x="3" y="55"/>
                  <a:pt x="18" y="60"/>
                </a:cubicBezTo>
                <a:cubicBezTo>
                  <a:pt x="22" y="72"/>
                  <a:pt x="25" y="75"/>
                  <a:pt x="14" y="82"/>
                </a:cubicBezTo>
                <a:cubicBezTo>
                  <a:pt x="16" y="95"/>
                  <a:pt x="19" y="96"/>
                  <a:pt x="26" y="106"/>
                </a:cubicBezTo>
                <a:cubicBezTo>
                  <a:pt x="29" y="118"/>
                  <a:pt x="28" y="111"/>
                  <a:pt x="28" y="126"/>
                </a:cubicBezTo>
              </a:path>
            </a:pathLst>
          </a:custGeom>
          <a:noFill/>
          <a:ln w="571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801" name="Freeform 48"/>
          <p:cNvSpPr>
            <a:spLocks/>
          </p:cNvSpPr>
          <p:nvPr/>
        </p:nvSpPr>
        <p:spPr bwMode="auto">
          <a:xfrm>
            <a:off x="3836988" y="4225925"/>
            <a:ext cx="25400" cy="138113"/>
          </a:xfrm>
          <a:custGeom>
            <a:avLst/>
            <a:gdLst>
              <a:gd name="T0" fmla="*/ 2147483646 w 16"/>
              <a:gd name="T1" fmla="*/ 0 h 87"/>
              <a:gd name="T2" fmla="*/ 2147483646 w 16"/>
              <a:gd name="T3" fmla="*/ 2147483646 h 87"/>
              <a:gd name="T4" fmla="*/ 2147483646 w 16"/>
              <a:gd name="T5" fmla="*/ 2147483646 h 87"/>
              <a:gd name="T6" fmla="*/ 2147483646 w 16"/>
              <a:gd name="T7" fmla="*/ 2147483646 h 87"/>
              <a:gd name="T8" fmla="*/ 0 60000 65536"/>
              <a:gd name="T9" fmla="*/ 0 60000 65536"/>
              <a:gd name="T10" fmla="*/ 0 60000 65536"/>
              <a:gd name="T11" fmla="*/ 0 60000 65536"/>
              <a:gd name="T12" fmla="*/ 0 w 16"/>
              <a:gd name="T13" fmla="*/ 0 h 87"/>
              <a:gd name="T14" fmla="*/ 16 w 16"/>
              <a:gd name="T15" fmla="*/ 87 h 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6" h="87">
                <a:moveTo>
                  <a:pt x="7" y="0"/>
                </a:moveTo>
                <a:cubicBezTo>
                  <a:pt x="2" y="14"/>
                  <a:pt x="0" y="28"/>
                  <a:pt x="16" y="33"/>
                </a:cubicBezTo>
                <a:cubicBezTo>
                  <a:pt x="13" y="46"/>
                  <a:pt x="8" y="54"/>
                  <a:pt x="4" y="66"/>
                </a:cubicBezTo>
                <a:cubicBezTo>
                  <a:pt x="5" y="73"/>
                  <a:pt x="7" y="87"/>
                  <a:pt x="7" y="87"/>
                </a:cubicBezTo>
              </a:path>
            </a:pathLst>
          </a:custGeom>
          <a:noFill/>
          <a:ln w="571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1014413" y="239713"/>
            <a:ext cx="5456237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Rupture on Effective Net Area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/>
          <p:cNvSpPr txBox="1"/>
          <p:nvPr/>
        </p:nvSpPr>
        <p:spPr>
          <a:xfrm>
            <a:off x="725488" y="1908175"/>
            <a:ext cx="7112000" cy="508000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/>
          <a:lstStyle/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What if holes are not in a line perpendicular to the load?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787525" y="4872038"/>
            <a:ext cx="6661150" cy="1665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/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Additional strength depends on:</a:t>
            </a: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	Geometric length increase</a:t>
            </a: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	Combination of tension and shear stresses</a:t>
            </a: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Combined effect makes a direct calculation difficult.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54063" y="2609850"/>
            <a:ext cx="3149600" cy="1714500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/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Need to include additional length/area of failure plane due to non-perpendicular path.</a:t>
            </a:r>
          </a:p>
        </p:txBody>
      </p:sp>
      <p:sp>
        <p:nvSpPr>
          <p:cNvPr id="77829" name="Slide Number Placeholder 27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07B210C-3C8E-4DF4-B23C-38DB480A7BBF}" type="slidenum">
              <a:rPr lang="en-US" altLang="en-US" sz="1200">
                <a:solidFill>
                  <a:srgbClr val="BCBCBC"/>
                </a:solidFill>
              </a:rPr>
              <a:pPr/>
              <a:t>36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30" name="Footer Placeholder 2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Tension Theory</a:t>
            </a:r>
            <a:endParaRPr lang="en-US" dirty="0"/>
          </a:p>
        </p:txBody>
      </p:sp>
      <p:sp>
        <p:nvSpPr>
          <p:cNvPr id="77831" name="TextBox 29"/>
          <p:cNvSpPr txBox="1">
            <a:spLocks noChangeArrowheads="1"/>
          </p:cNvSpPr>
          <p:nvPr/>
        </p:nvSpPr>
        <p:spPr bwMode="auto">
          <a:xfrm>
            <a:off x="3906838" y="2606675"/>
            <a:ext cx="5237162" cy="2265363"/>
          </a:xfrm>
          <a:prstGeom prst="rect">
            <a:avLst/>
          </a:prstGeom>
          <a:solidFill>
            <a:schemeClr val="tx1"/>
          </a:solidFill>
          <a:ln w="38100">
            <a:solidFill>
              <a:schemeClr val="bg1"/>
            </a:solidFill>
            <a:bevel/>
            <a:headEnd/>
            <a:tailEnd/>
          </a:ln>
        </p:spPr>
        <p:txBody>
          <a:bodyPr anchor="ctr" anchorCtr="1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9" name="Flowchart: Document 8"/>
          <p:cNvSpPr>
            <a:spLocks noChangeArrowheads="1"/>
          </p:cNvSpPr>
          <p:nvPr/>
        </p:nvSpPr>
        <p:spPr bwMode="auto">
          <a:xfrm rot="-5400000">
            <a:off x="5648325" y="2084388"/>
            <a:ext cx="1612900" cy="3098800"/>
          </a:xfrm>
          <a:prstGeom prst="flowChartDocument">
            <a:avLst/>
          </a:prstGeom>
          <a:solidFill>
            <a:srgbClr val="C00000"/>
          </a:solidFill>
          <a:ln w="25400" algn="ctr">
            <a:solidFill>
              <a:schemeClr val="bg1"/>
            </a:solidFill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7813675" y="3640138"/>
            <a:ext cx="808038" cy="0"/>
          </a:xfrm>
          <a:prstGeom prst="straightConnector1">
            <a:avLst/>
          </a:prstGeom>
          <a:ln w="127000">
            <a:solidFill>
              <a:schemeClr val="bg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1" name="Oval 10"/>
          <p:cNvSpPr/>
          <p:nvPr/>
        </p:nvSpPr>
        <p:spPr>
          <a:xfrm>
            <a:off x="5280025" y="3184525"/>
            <a:ext cx="228600" cy="228600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12" name="Oval 11"/>
          <p:cNvSpPr/>
          <p:nvPr/>
        </p:nvSpPr>
        <p:spPr>
          <a:xfrm>
            <a:off x="5862638" y="3819525"/>
            <a:ext cx="228600" cy="228600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13" name="Oval 12"/>
          <p:cNvSpPr/>
          <p:nvPr/>
        </p:nvSpPr>
        <p:spPr>
          <a:xfrm>
            <a:off x="6534150" y="3203575"/>
            <a:ext cx="228600" cy="228600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14" name="Oval 13"/>
          <p:cNvSpPr/>
          <p:nvPr/>
        </p:nvSpPr>
        <p:spPr>
          <a:xfrm>
            <a:off x="7086600" y="3819525"/>
            <a:ext cx="228600" cy="228600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7838" name="Freeform 14"/>
          <p:cNvSpPr>
            <a:spLocks/>
          </p:cNvSpPr>
          <p:nvPr/>
        </p:nvSpPr>
        <p:spPr bwMode="auto">
          <a:xfrm>
            <a:off x="6577013" y="2822575"/>
            <a:ext cx="79375" cy="388938"/>
          </a:xfrm>
          <a:custGeom>
            <a:avLst/>
            <a:gdLst>
              <a:gd name="T0" fmla="*/ 6870 w 78192"/>
              <a:gd name="T1" fmla="*/ 0 h 389964"/>
              <a:gd name="T2" fmla="*/ 21586 w 78192"/>
              <a:gd name="T3" fmla="*/ 145653 h 389964"/>
              <a:gd name="T4" fmla="*/ 6870 w 78192"/>
              <a:gd name="T5" fmla="*/ 211858 h 389964"/>
              <a:gd name="T6" fmla="*/ 51014 w 78192"/>
              <a:gd name="T7" fmla="*/ 238340 h 389964"/>
              <a:gd name="T8" fmla="*/ 80442 w 78192"/>
              <a:gd name="T9" fmla="*/ 278064 h 389964"/>
              <a:gd name="T10" fmla="*/ 36299 w 78192"/>
              <a:gd name="T11" fmla="*/ 357509 h 389964"/>
              <a:gd name="T12" fmla="*/ 36299 w 78192"/>
              <a:gd name="T13" fmla="*/ 383991 h 38996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8192"/>
              <a:gd name="T22" fmla="*/ 0 h 389964"/>
              <a:gd name="T23" fmla="*/ 78192 w 78192"/>
              <a:gd name="T24" fmla="*/ 389964 h 38996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8192" h="389964">
                <a:moveTo>
                  <a:pt x="6279" y="0"/>
                </a:moveTo>
                <a:cubicBezTo>
                  <a:pt x="10761" y="49306"/>
                  <a:pt x="19726" y="98408"/>
                  <a:pt x="19726" y="147917"/>
                </a:cubicBezTo>
                <a:cubicBezTo>
                  <a:pt x="19726" y="170773"/>
                  <a:pt x="0" y="193177"/>
                  <a:pt x="6279" y="215153"/>
                </a:cubicBezTo>
                <a:cubicBezTo>
                  <a:pt x="10719" y="230692"/>
                  <a:pt x="33173" y="233082"/>
                  <a:pt x="46620" y="242047"/>
                </a:cubicBezTo>
                <a:cubicBezTo>
                  <a:pt x="55585" y="255494"/>
                  <a:pt x="70857" y="266447"/>
                  <a:pt x="73514" y="282388"/>
                </a:cubicBezTo>
                <a:cubicBezTo>
                  <a:pt x="78192" y="310456"/>
                  <a:pt x="41437" y="342410"/>
                  <a:pt x="33173" y="363070"/>
                </a:cubicBezTo>
                <a:cubicBezTo>
                  <a:pt x="29844" y="371393"/>
                  <a:pt x="33173" y="380999"/>
                  <a:pt x="33173" y="389964"/>
                </a:cubicBezTo>
              </a:path>
            </a:pathLst>
          </a:cu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77839" name="Freeform 15"/>
          <p:cNvSpPr>
            <a:spLocks/>
          </p:cNvSpPr>
          <p:nvPr/>
        </p:nvSpPr>
        <p:spPr bwMode="auto">
          <a:xfrm>
            <a:off x="6718300" y="3413125"/>
            <a:ext cx="398463" cy="450850"/>
          </a:xfrm>
          <a:custGeom>
            <a:avLst/>
            <a:gdLst>
              <a:gd name="T0" fmla="*/ 0 w 394937"/>
              <a:gd name="T1" fmla="*/ 0 h 430306"/>
              <a:gd name="T2" fmla="*/ 42211 w 394937"/>
              <a:gd name="T3" fmla="*/ 33838 h 430306"/>
              <a:gd name="T4" fmla="*/ 70352 w 394937"/>
              <a:gd name="T5" fmla="*/ 84592 h 430306"/>
              <a:gd name="T6" fmla="*/ 182914 w 394937"/>
              <a:gd name="T7" fmla="*/ 186104 h 430306"/>
              <a:gd name="T8" fmla="*/ 239195 w 394937"/>
              <a:gd name="T9" fmla="*/ 287616 h 430306"/>
              <a:gd name="T10" fmla="*/ 267335 w 394937"/>
              <a:gd name="T11" fmla="*/ 338370 h 430306"/>
              <a:gd name="T12" fmla="*/ 379896 w 394937"/>
              <a:gd name="T13" fmla="*/ 456801 h 430306"/>
              <a:gd name="T14" fmla="*/ 408038 w 394937"/>
              <a:gd name="T15" fmla="*/ 541394 h 43030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94937"/>
              <a:gd name="T25" fmla="*/ 0 h 430306"/>
              <a:gd name="T26" fmla="*/ 394937 w 394937"/>
              <a:gd name="T27" fmla="*/ 430306 h 43030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94937" h="430306">
                <a:moveTo>
                  <a:pt x="0" y="0"/>
                </a:moveTo>
                <a:cubicBezTo>
                  <a:pt x="13447" y="8965"/>
                  <a:pt x="28913" y="15466"/>
                  <a:pt x="40341" y="26894"/>
                </a:cubicBezTo>
                <a:cubicBezTo>
                  <a:pt x="51769" y="38322"/>
                  <a:pt x="55072" y="56593"/>
                  <a:pt x="67235" y="67235"/>
                </a:cubicBezTo>
                <a:cubicBezTo>
                  <a:pt x="107679" y="102623"/>
                  <a:pt x="144982" y="108145"/>
                  <a:pt x="174812" y="147918"/>
                </a:cubicBezTo>
                <a:cubicBezTo>
                  <a:pt x="194206" y="173776"/>
                  <a:pt x="210671" y="201706"/>
                  <a:pt x="228600" y="228600"/>
                </a:cubicBezTo>
                <a:lnTo>
                  <a:pt x="255494" y="268941"/>
                </a:lnTo>
                <a:cubicBezTo>
                  <a:pt x="291010" y="375490"/>
                  <a:pt x="254425" y="344963"/>
                  <a:pt x="363070" y="363071"/>
                </a:cubicBezTo>
                <a:cubicBezTo>
                  <a:pt x="394937" y="410871"/>
                  <a:pt x="389964" y="387251"/>
                  <a:pt x="389964" y="430306"/>
                </a:cubicBezTo>
              </a:path>
            </a:pathLst>
          </a:cu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77840" name="Freeform 16"/>
          <p:cNvSpPr>
            <a:spLocks/>
          </p:cNvSpPr>
          <p:nvPr/>
        </p:nvSpPr>
        <p:spPr bwMode="auto">
          <a:xfrm>
            <a:off x="7159625" y="4057650"/>
            <a:ext cx="42863" cy="377825"/>
          </a:xfrm>
          <a:custGeom>
            <a:avLst/>
            <a:gdLst>
              <a:gd name="T0" fmla="*/ 41915 w 43055"/>
              <a:gd name="T1" fmla="*/ 0 h 349624"/>
              <a:gd name="T2" fmla="*/ 28824 w 43055"/>
              <a:gd name="T3" fmla="*/ 178244 h 349624"/>
              <a:gd name="T4" fmla="*/ 15734 w 43055"/>
              <a:gd name="T5" fmla="*/ 257463 h 349624"/>
              <a:gd name="T6" fmla="*/ 2642 w 43055"/>
              <a:gd name="T7" fmla="*/ 396096 h 349624"/>
              <a:gd name="T8" fmla="*/ 28824 w 43055"/>
              <a:gd name="T9" fmla="*/ 514926 h 34962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3055"/>
              <a:gd name="T16" fmla="*/ 0 h 349624"/>
              <a:gd name="T17" fmla="*/ 43055 w 43055"/>
              <a:gd name="T18" fmla="*/ 349624 h 34962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3055" h="349624">
                <a:moveTo>
                  <a:pt x="43055" y="0"/>
                </a:moveTo>
                <a:cubicBezTo>
                  <a:pt x="38573" y="40341"/>
                  <a:pt x="35780" y="80906"/>
                  <a:pt x="29608" y="121024"/>
                </a:cubicBezTo>
                <a:cubicBezTo>
                  <a:pt x="26798" y="139290"/>
                  <a:pt x="19467" y="156629"/>
                  <a:pt x="16161" y="174812"/>
                </a:cubicBezTo>
                <a:cubicBezTo>
                  <a:pt x="10491" y="205996"/>
                  <a:pt x="7196" y="237565"/>
                  <a:pt x="2714" y="268941"/>
                </a:cubicBezTo>
                <a:cubicBezTo>
                  <a:pt x="17404" y="342392"/>
                  <a:pt x="0" y="320014"/>
                  <a:pt x="29608" y="349624"/>
                </a:cubicBezTo>
              </a:path>
            </a:pathLst>
          </a:cu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 rot="10800000" flipV="1">
            <a:off x="5548313" y="3292475"/>
            <a:ext cx="941387" cy="14288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842" name="Straight Connector 18"/>
          <p:cNvCxnSpPr>
            <a:cxnSpLocks noChangeShapeType="1"/>
          </p:cNvCxnSpPr>
          <p:nvPr/>
        </p:nvCxnSpPr>
        <p:spPr bwMode="auto">
          <a:xfrm rot="10800000">
            <a:off x="4122738" y="3292475"/>
            <a:ext cx="1049337" cy="1588"/>
          </a:xfrm>
          <a:prstGeom prst="line">
            <a:avLst/>
          </a:prstGeom>
          <a:noFill/>
          <a:ln w="1905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Straight Connector 19"/>
          <p:cNvCxnSpPr/>
          <p:nvPr/>
        </p:nvCxnSpPr>
        <p:spPr>
          <a:xfrm rot="10800000">
            <a:off x="6153150" y="3937000"/>
            <a:ext cx="874713" cy="1588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844" name="Straight Connector 20"/>
          <p:cNvCxnSpPr>
            <a:cxnSpLocks noChangeShapeType="1"/>
          </p:cNvCxnSpPr>
          <p:nvPr/>
        </p:nvCxnSpPr>
        <p:spPr bwMode="auto">
          <a:xfrm rot="10860000" flipV="1">
            <a:off x="4203700" y="3922713"/>
            <a:ext cx="1546225" cy="26987"/>
          </a:xfrm>
          <a:prstGeom prst="line">
            <a:avLst/>
          </a:prstGeom>
          <a:noFill/>
          <a:ln w="1905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7845" name="TextBox 66"/>
          <p:cNvSpPr txBox="1">
            <a:spLocks noChangeArrowheads="1"/>
          </p:cNvSpPr>
          <p:nvPr/>
        </p:nvSpPr>
        <p:spPr bwMode="auto">
          <a:xfrm>
            <a:off x="4138613" y="3365500"/>
            <a:ext cx="444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g</a:t>
            </a:r>
          </a:p>
        </p:txBody>
      </p:sp>
      <p:sp>
        <p:nvSpPr>
          <p:cNvPr id="77846" name="TextBox 74"/>
          <p:cNvSpPr txBox="1">
            <a:spLocks noChangeArrowheads="1"/>
          </p:cNvSpPr>
          <p:nvPr/>
        </p:nvSpPr>
        <p:spPr bwMode="auto">
          <a:xfrm>
            <a:off x="6732588" y="4298950"/>
            <a:ext cx="349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s</a:t>
            </a:r>
          </a:p>
        </p:txBody>
      </p:sp>
      <p:sp>
        <p:nvSpPr>
          <p:cNvPr id="77847" name="TextBox 54"/>
          <p:cNvSpPr txBox="1">
            <a:spLocks noChangeArrowheads="1"/>
          </p:cNvSpPr>
          <p:nvPr/>
        </p:nvSpPr>
        <p:spPr bwMode="auto">
          <a:xfrm>
            <a:off x="7854950" y="3151188"/>
            <a:ext cx="5953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</a:p>
        </p:txBody>
      </p:sp>
      <p:sp>
        <p:nvSpPr>
          <p:cNvPr id="77848" name="Line 32"/>
          <p:cNvSpPr>
            <a:spLocks noChangeShapeType="1"/>
          </p:cNvSpPr>
          <p:nvPr/>
        </p:nvSpPr>
        <p:spPr bwMode="auto">
          <a:xfrm>
            <a:off x="6630988" y="4667250"/>
            <a:ext cx="542925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849" name="Line 33"/>
          <p:cNvSpPr>
            <a:spLocks noChangeShapeType="1"/>
          </p:cNvSpPr>
          <p:nvPr/>
        </p:nvSpPr>
        <p:spPr bwMode="auto">
          <a:xfrm>
            <a:off x="4492625" y="3298825"/>
            <a:ext cx="0" cy="6350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850" name="Line 34"/>
          <p:cNvSpPr>
            <a:spLocks noChangeShapeType="1"/>
          </p:cNvSpPr>
          <p:nvPr/>
        </p:nvSpPr>
        <p:spPr bwMode="auto">
          <a:xfrm>
            <a:off x="6638925" y="3509963"/>
            <a:ext cx="0" cy="1252537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851" name="Line 35"/>
          <p:cNvSpPr>
            <a:spLocks noChangeShapeType="1"/>
          </p:cNvSpPr>
          <p:nvPr/>
        </p:nvSpPr>
        <p:spPr bwMode="auto">
          <a:xfrm>
            <a:off x="7162800" y="4495800"/>
            <a:ext cx="0" cy="28575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1014413" y="239713"/>
            <a:ext cx="5456237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Rupture on Effective Net Area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extBox 33"/>
          <p:cNvSpPr txBox="1">
            <a:spLocks noChangeArrowheads="1"/>
          </p:cNvSpPr>
          <p:nvPr/>
        </p:nvSpPr>
        <p:spPr bwMode="auto">
          <a:xfrm>
            <a:off x="1025525" y="1914525"/>
            <a:ext cx="5768975" cy="3308350"/>
          </a:xfrm>
          <a:prstGeom prst="rect">
            <a:avLst/>
          </a:prstGeom>
          <a:solidFill>
            <a:schemeClr val="tx1"/>
          </a:solidFill>
          <a:ln w="38100">
            <a:solidFill>
              <a:schemeClr val="bg1"/>
            </a:solidFill>
            <a:bevel/>
            <a:headEnd/>
            <a:tailEnd/>
          </a:ln>
        </p:spPr>
        <p:txBody>
          <a:bodyPr anchor="ctr" anchorCtr="1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35" name="Flowchart: Document 34"/>
          <p:cNvSpPr>
            <a:spLocks noChangeArrowheads="1"/>
          </p:cNvSpPr>
          <p:nvPr/>
        </p:nvSpPr>
        <p:spPr bwMode="auto">
          <a:xfrm rot="-5400000">
            <a:off x="3117850" y="1949451"/>
            <a:ext cx="981075" cy="2755900"/>
          </a:xfrm>
          <a:prstGeom prst="flowChartDocument">
            <a:avLst/>
          </a:prstGeom>
          <a:solidFill>
            <a:srgbClr val="C00000"/>
          </a:solidFill>
          <a:ln w="38100" algn="ctr">
            <a:solidFill>
              <a:schemeClr val="bg1"/>
            </a:solidFill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cxnSp>
        <p:nvCxnSpPr>
          <p:cNvPr id="37" name="Straight Arrow Connector 36"/>
          <p:cNvCxnSpPr/>
          <p:nvPr/>
        </p:nvCxnSpPr>
        <p:spPr>
          <a:xfrm rot="10800000">
            <a:off x="4864100" y="3332163"/>
            <a:ext cx="827088" cy="1587"/>
          </a:xfrm>
          <a:prstGeom prst="straightConnector1">
            <a:avLst/>
          </a:prstGeom>
          <a:ln w="88900">
            <a:solidFill>
              <a:schemeClr val="bg1"/>
            </a:solidFill>
            <a:headEnd type="triangle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Oval 40"/>
          <p:cNvSpPr/>
          <p:nvPr/>
        </p:nvSpPr>
        <p:spPr>
          <a:xfrm>
            <a:off x="2417763" y="2981325"/>
            <a:ext cx="258762" cy="242888"/>
          </a:xfrm>
          <a:prstGeom prst="ellipse">
            <a:avLst/>
          </a:prstGeom>
          <a:solidFill>
            <a:schemeClr val="tx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3074988" y="2986088"/>
            <a:ext cx="257175" cy="241300"/>
          </a:xfrm>
          <a:prstGeom prst="ellipse">
            <a:avLst/>
          </a:prstGeom>
          <a:solidFill>
            <a:schemeClr val="tx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3751263" y="2986088"/>
            <a:ext cx="258762" cy="241300"/>
          </a:xfrm>
          <a:prstGeom prst="ellipse">
            <a:avLst/>
          </a:prstGeom>
          <a:solidFill>
            <a:schemeClr val="tx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2432050" y="3427413"/>
            <a:ext cx="258763" cy="241300"/>
          </a:xfrm>
          <a:prstGeom prst="ellipse">
            <a:avLst/>
          </a:prstGeom>
          <a:solidFill>
            <a:schemeClr val="tx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3087688" y="3430588"/>
            <a:ext cx="257175" cy="242887"/>
          </a:xfrm>
          <a:prstGeom prst="ellipse">
            <a:avLst/>
          </a:prstGeom>
          <a:solidFill>
            <a:schemeClr val="tx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3765550" y="3430588"/>
            <a:ext cx="258763" cy="242887"/>
          </a:xfrm>
          <a:prstGeom prst="ellipse">
            <a:avLst/>
          </a:prstGeom>
          <a:solidFill>
            <a:schemeClr val="tx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9883" name="TextBox 54"/>
          <p:cNvSpPr txBox="1">
            <a:spLocks noChangeArrowheads="1"/>
          </p:cNvSpPr>
          <p:nvPr/>
        </p:nvSpPr>
        <p:spPr bwMode="auto">
          <a:xfrm>
            <a:off x="4816475" y="2843213"/>
            <a:ext cx="600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</a:p>
        </p:txBody>
      </p:sp>
      <p:sp>
        <p:nvSpPr>
          <p:cNvPr id="60" name="Freeform 59"/>
          <p:cNvSpPr/>
          <p:nvPr/>
        </p:nvSpPr>
        <p:spPr>
          <a:xfrm flipH="1">
            <a:off x="1322388" y="2647950"/>
            <a:ext cx="538162" cy="1393825"/>
          </a:xfrm>
          <a:custGeom>
            <a:avLst/>
            <a:gdLst>
              <a:gd name="connsiteX0" fmla="*/ 0 w 534609"/>
              <a:gd name="connsiteY0" fmla="*/ 0 h 1001485"/>
              <a:gd name="connsiteX1" fmla="*/ 101600 w 534609"/>
              <a:gd name="connsiteY1" fmla="*/ 275771 h 1001485"/>
              <a:gd name="connsiteX2" fmla="*/ 319314 w 534609"/>
              <a:gd name="connsiteY2" fmla="*/ 478971 h 1001485"/>
              <a:gd name="connsiteX3" fmla="*/ 508000 w 534609"/>
              <a:gd name="connsiteY3" fmla="*/ 667657 h 1001485"/>
              <a:gd name="connsiteX4" fmla="*/ 478971 w 534609"/>
              <a:gd name="connsiteY4" fmla="*/ 885371 h 1001485"/>
              <a:gd name="connsiteX5" fmla="*/ 377371 w 534609"/>
              <a:gd name="connsiteY5" fmla="*/ 1001485 h 1001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4609" h="1001485">
                <a:moveTo>
                  <a:pt x="0" y="0"/>
                </a:moveTo>
                <a:cubicBezTo>
                  <a:pt x="24190" y="97971"/>
                  <a:pt x="48381" y="195942"/>
                  <a:pt x="101600" y="275771"/>
                </a:cubicBezTo>
                <a:cubicBezTo>
                  <a:pt x="154819" y="355600"/>
                  <a:pt x="251581" y="413657"/>
                  <a:pt x="319314" y="478971"/>
                </a:cubicBezTo>
                <a:cubicBezTo>
                  <a:pt x="387047" y="544285"/>
                  <a:pt x="481391" y="599924"/>
                  <a:pt x="508000" y="667657"/>
                </a:cubicBezTo>
                <a:cubicBezTo>
                  <a:pt x="534609" y="735390"/>
                  <a:pt x="500743" y="829733"/>
                  <a:pt x="478971" y="885371"/>
                </a:cubicBezTo>
                <a:cubicBezTo>
                  <a:pt x="457200" y="941009"/>
                  <a:pt x="417285" y="971247"/>
                  <a:pt x="377371" y="1001485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9885" name="TextBox 63"/>
          <p:cNvSpPr txBox="1">
            <a:spLocks noChangeArrowheads="1"/>
          </p:cNvSpPr>
          <p:nvPr/>
        </p:nvSpPr>
        <p:spPr bwMode="auto">
          <a:xfrm>
            <a:off x="1019175" y="4060825"/>
            <a:ext cx="5449888" cy="106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>
                <a:solidFill>
                  <a:schemeClr val="bg1"/>
                </a:solidFill>
                <a:cs typeface="Arial" panose="020B0604020202020204" pitchFamily="34" charset="0"/>
              </a:rPr>
              <a:t>As the force is transferred from each bolt it spreads through the tension member. This is sometimes called the “flow of forces”</a:t>
            </a:r>
          </a:p>
          <a:p>
            <a:pPr eaLnBrk="1" hangingPunct="1"/>
            <a:r>
              <a:rPr lang="en-US" altLang="en-US" sz="1600">
                <a:solidFill>
                  <a:schemeClr val="bg1"/>
                </a:solidFill>
                <a:cs typeface="Arial" panose="020B0604020202020204" pitchFamily="34" charset="0"/>
              </a:rPr>
              <a:t>Note that the forces from the left 4 bolts act on the full cross section at the failure plane (bolt line nearest load application).</a:t>
            </a:r>
          </a:p>
        </p:txBody>
      </p:sp>
      <p:cxnSp>
        <p:nvCxnSpPr>
          <p:cNvPr id="79886" name="Straight Arrow Connector 65"/>
          <p:cNvCxnSpPr>
            <a:cxnSpLocks noChangeShapeType="1"/>
          </p:cNvCxnSpPr>
          <p:nvPr/>
        </p:nvCxnSpPr>
        <p:spPr bwMode="auto">
          <a:xfrm rot="10800000" flipV="1">
            <a:off x="2714625" y="2151063"/>
            <a:ext cx="795338" cy="738187"/>
          </a:xfrm>
          <a:prstGeom prst="straightConnector1">
            <a:avLst/>
          </a:prstGeom>
          <a:noFill/>
          <a:ln w="28575" algn="ctr">
            <a:solidFill>
              <a:schemeClr val="bg1"/>
            </a:solidFill>
            <a:round/>
            <a:headEnd/>
            <a:tailEnd type="arrow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79887" name="Group 31"/>
          <p:cNvGrpSpPr>
            <a:grpSpLocks/>
          </p:cNvGrpSpPr>
          <p:nvPr/>
        </p:nvGrpSpPr>
        <p:grpSpPr bwMode="auto">
          <a:xfrm>
            <a:off x="2505075" y="3270250"/>
            <a:ext cx="427038" cy="544513"/>
            <a:chOff x="2483893" y="4653887"/>
            <a:chExt cx="423080" cy="543617"/>
          </a:xfrm>
        </p:grpSpPr>
        <p:sp>
          <p:nvSpPr>
            <p:cNvPr id="27" name="Freeform 26"/>
            <p:cNvSpPr/>
            <p:nvPr/>
          </p:nvSpPr>
          <p:spPr>
            <a:xfrm>
              <a:off x="2538941" y="5062788"/>
              <a:ext cx="368032" cy="134716"/>
            </a:xfrm>
            <a:custGeom>
              <a:avLst/>
              <a:gdLst>
                <a:gd name="connsiteX0" fmla="*/ 0 w 368489"/>
                <a:gd name="connsiteY0" fmla="*/ 0 h 134185"/>
                <a:gd name="connsiteX1" fmla="*/ 81886 w 368489"/>
                <a:gd name="connsiteY1" fmla="*/ 13648 h 134185"/>
                <a:gd name="connsiteX2" fmla="*/ 163773 w 368489"/>
                <a:gd name="connsiteY2" fmla="*/ 68239 h 134185"/>
                <a:gd name="connsiteX3" fmla="*/ 300250 w 368489"/>
                <a:gd name="connsiteY3" fmla="*/ 81887 h 134185"/>
                <a:gd name="connsiteX4" fmla="*/ 368489 w 368489"/>
                <a:gd name="connsiteY4" fmla="*/ 122830 h 1341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8489" h="134185">
                  <a:moveTo>
                    <a:pt x="0" y="0"/>
                  </a:moveTo>
                  <a:cubicBezTo>
                    <a:pt x="27295" y="4549"/>
                    <a:pt x="56343" y="3005"/>
                    <a:pt x="81886" y="13648"/>
                  </a:cubicBezTo>
                  <a:cubicBezTo>
                    <a:pt x="112168" y="26265"/>
                    <a:pt x="131131" y="64975"/>
                    <a:pt x="163773" y="68239"/>
                  </a:cubicBezTo>
                  <a:lnTo>
                    <a:pt x="300250" y="81887"/>
                  </a:lnTo>
                  <a:cubicBezTo>
                    <a:pt x="335116" y="134185"/>
                    <a:pt x="311143" y="122830"/>
                    <a:pt x="368489" y="122830"/>
                  </a:cubicBezTo>
                </a:path>
              </a:pathLst>
            </a:cu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1" name="Freeform 30"/>
            <p:cNvSpPr/>
            <p:nvPr/>
          </p:nvSpPr>
          <p:spPr>
            <a:xfrm>
              <a:off x="2483893" y="4653887"/>
              <a:ext cx="286247" cy="153735"/>
            </a:xfrm>
            <a:custGeom>
              <a:avLst/>
              <a:gdLst>
                <a:gd name="connsiteX0" fmla="*/ 0 w 286603"/>
                <a:gd name="connsiteY0" fmla="*/ 136477 h 153709"/>
                <a:gd name="connsiteX1" fmla="*/ 109182 w 286603"/>
                <a:gd name="connsiteY1" fmla="*/ 81886 h 153709"/>
                <a:gd name="connsiteX2" fmla="*/ 150125 w 286603"/>
                <a:gd name="connsiteY2" fmla="*/ 68238 h 153709"/>
                <a:gd name="connsiteX3" fmla="*/ 259307 w 286603"/>
                <a:gd name="connsiteY3" fmla="*/ 54591 h 153709"/>
                <a:gd name="connsiteX4" fmla="*/ 286603 w 286603"/>
                <a:gd name="connsiteY4" fmla="*/ 0 h 153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6603" h="153709">
                  <a:moveTo>
                    <a:pt x="0" y="136477"/>
                  </a:moveTo>
                  <a:cubicBezTo>
                    <a:pt x="177581" y="106879"/>
                    <a:pt x="19403" y="153709"/>
                    <a:pt x="109182" y="81886"/>
                  </a:cubicBezTo>
                  <a:cubicBezTo>
                    <a:pt x="120416" y="72899"/>
                    <a:pt x="135971" y="70811"/>
                    <a:pt x="150125" y="68238"/>
                  </a:cubicBezTo>
                  <a:cubicBezTo>
                    <a:pt x="186211" y="61677"/>
                    <a:pt x="222913" y="59140"/>
                    <a:pt x="259307" y="54591"/>
                  </a:cubicBezTo>
                  <a:cubicBezTo>
                    <a:pt x="274989" y="7544"/>
                    <a:pt x="262782" y="23819"/>
                    <a:pt x="286603" y="0"/>
                  </a:cubicBezTo>
                </a:path>
              </a:pathLst>
            </a:cu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79888" name="Group 32"/>
          <p:cNvGrpSpPr>
            <a:grpSpLocks/>
          </p:cNvGrpSpPr>
          <p:nvPr/>
        </p:nvGrpSpPr>
        <p:grpSpPr bwMode="auto">
          <a:xfrm flipV="1">
            <a:off x="2493963" y="2822575"/>
            <a:ext cx="427037" cy="544513"/>
            <a:chOff x="2483893" y="4653887"/>
            <a:chExt cx="423080" cy="543617"/>
          </a:xfrm>
        </p:grpSpPr>
        <p:sp>
          <p:nvSpPr>
            <p:cNvPr id="36" name="Freeform 35"/>
            <p:cNvSpPr/>
            <p:nvPr/>
          </p:nvSpPr>
          <p:spPr>
            <a:xfrm>
              <a:off x="2537368" y="5062788"/>
              <a:ext cx="369605" cy="134716"/>
            </a:xfrm>
            <a:custGeom>
              <a:avLst/>
              <a:gdLst>
                <a:gd name="connsiteX0" fmla="*/ 0 w 368489"/>
                <a:gd name="connsiteY0" fmla="*/ 0 h 134185"/>
                <a:gd name="connsiteX1" fmla="*/ 81886 w 368489"/>
                <a:gd name="connsiteY1" fmla="*/ 13648 h 134185"/>
                <a:gd name="connsiteX2" fmla="*/ 163773 w 368489"/>
                <a:gd name="connsiteY2" fmla="*/ 68239 h 134185"/>
                <a:gd name="connsiteX3" fmla="*/ 300250 w 368489"/>
                <a:gd name="connsiteY3" fmla="*/ 81887 h 134185"/>
                <a:gd name="connsiteX4" fmla="*/ 368489 w 368489"/>
                <a:gd name="connsiteY4" fmla="*/ 122830 h 1341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8489" h="134185">
                  <a:moveTo>
                    <a:pt x="0" y="0"/>
                  </a:moveTo>
                  <a:cubicBezTo>
                    <a:pt x="27295" y="4549"/>
                    <a:pt x="56343" y="3005"/>
                    <a:pt x="81886" y="13648"/>
                  </a:cubicBezTo>
                  <a:cubicBezTo>
                    <a:pt x="112168" y="26265"/>
                    <a:pt x="131131" y="64975"/>
                    <a:pt x="163773" y="68239"/>
                  </a:cubicBezTo>
                  <a:lnTo>
                    <a:pt x="300250" y="81887"/>
                  </a:lnTo>
                  <a:cubicBezTo>
                    <a:pt x="335116" y="134185"/>
                    <a:pt x="311143" y="122830"/>
                    <a:pt x="368489" y="122830"/>
                  </a:cubicBezTo>
                </a:path>
              </a:pathLst>
            </a:cu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8" name="Freeform 37"/>
            <p:cNvSpPr/>
            <p:nvPr/>
          </p:nvSpPr>
          <p:spPr>
            <a:xfrm>
              <a:off x="2483893" y="4653887"/>
              <a:ext cx="286248" cy="153735"/>
            </a:xfrm>
            <a:custGeom>
              <a:avLst/>
              <a:gdLst>
                <a:gd name="connsiteX0" fmla="*/ 0 w 286603"/>
                <a:gd name="connsiteY0" fmla="*/ 136477 h 153709"/>
                <a:gd name="connsiteX1" fmla="*/ 109182 w 286603"/>
                <a:gd name="connsiteY1" fmla="*/ 81886 h 153709"/>
                <a:gd name="connsiteX2" fmla="*/ 150125 w 286603"/>
                <a:gd name="connsiteY2" fmla="*/ 68238 h 153709"/>
                <a:gd name="connsiteX3" fmla="*/ 259307 w 286603"/>
                <a:gd name="connsiteY3" fmla="*/ 54591 h 153709"/>
                <a:gd name="connsiteX4" fmla="*/ 286603 w 286603"/>
                <a:gd name="connsiteY4" fmla="*/ 0 h 153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6603" h="153709">
                  <a:moveTo>
                    <a:pt x="0" y="136477"/>
                  </a:moveTo>
                  <a:cubicBezTo>
                    <a:pt x="177581" y="106879"/>
                    <a:pt x="19403" y="153709"/>
                    <a:pt x="109182" y="81886"/>
                  </a:cubicBezTo>
                  <a:cubicBezTo>
                    <a:pt x="120416" y="72899"/>
                    <a:pt x="135971" y="70811"/>
                    <a:pt x="150125" y="68238"/>
                  </a:cubicBezTo>
                  <a:cubicBezTo>
                    <a:pt x="186211" y="61677"/>
                    <a:pt x="222913" y="59140"/>
                    <a:pt x="259307" y="54591"/>
                  </a:cubicBezTo>
                  <a:cubicBezTo>
                    <a:pt x="274989" y="7544"/>
                    <a:pt x="262782" y="23819"/>
                    <a:pt x="286603" y="0"/>
                  </a:cubicBezTo>
                </a:path>
              </a:pathLst>
            </a:cu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79889" name="Group 111"/>
          <p:cNvGrpSpPr>
            <a:grpSpLocks/>
          </p:cNvGrpSpPr>
          <p:nvPr/>
        </p:nvGrpSpPr>
        <p:grpSpPr bwMode="auto">
          <a:xfrm>
            <a:off x="3195638" y="3286125"/>
            <a:ext cx="427037" cy="544513"/>
            <a:chOff x="2483893" y="4653887"/>
            <a:chExt cx="423080" cy="543617"/>
          </a:xfrm>
        </p:grpSpPr>
        <p:sp>
          <p:nvSpPr>
            <p:cNvPr id="113" name="Freeform 112"/>
            <p:cNvSpPr/>
            <p:nvPr/>
          </p:nvSpPr>
          <p:spPr>
            <a:xfrm>
              <a:off x="2537368" y="5062788"/>
              <a:ext cx="369605" cy="134716"/>
            </a:xfrm>
            <a:custGeom>
              <a:avLst/>
              <a:gdLst>
                <a:gd name="connsiteX0" fmla="*/ 0 w 368489"/>
                <a:gd name="connsiteY0" fmla="*/ 0 h 134185"/>
                <a:gd name="connsiteX1" fmla="*/ 81886 w 368489"/>
                <a:gd name="connsiteY1" fmla="*/ 13648 h 134185"/>
                <a:gd name="connsiteX2" fmla="*/ 163773 w 368489"/>
                <a:gd name="connsiteY2" fmla="*/ 68239 h 134185"/>
                <a:gd name="connsiteX3" fmla="*/ 300250 w 368489"/>
                <a:gd name="connsiteY3" fmla="*/ 81887 h 134185"/>
                <a:gd name="connsiteX4" fmla="*/ 368489 w 368489"/>
                <a:gd name="connsiteY4" fmla="*/ 122830 h 1341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8489" h="134185">
                  <a:moveTo>
                    <a:pt x="0" y="0"/>
                  </a:moveTo>
                  <a:cubicBezTo>
                    <a:pt x="27295" y="4549"/>
                    <a:pt x="56343" y="3005"/>
                    <a:pt x="81886" y="13648"/>
                  </a:cubicBezTo>
                  <a:cubicBezTo>
                    <a:pt x="112168" y="26265"/>
                    <a:pt x="131131" y="64975"/>
                    <a:pt x="163773" y="68239"/>
                  </a:cubicBezTo>
                  <a:lnTo>
                    <a:pt x="300250" y="81887"/>
                  </a:lnTo>
                  <a:cubicBezTo>
                    <a:pt x="335116" y="134185"/>
                    <a:pt x="311143" y="122830"/>
                    <a:pt x="368489" y="122830"/>
                  </a:cubicBezTo>
                </a:path>
              </a:pathLst>
            </a:cu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4" name="Freeform 113"/>
            <p:cNvSpPr/>
            <p:nvPr/>
          </p:nvSpPr>
          <p:spPr>
            <a:xfrm>
              <a:off x="2483893" y="4653887"/>
              <a:ext cx="287820" cy="153735"/>
            </a:xfrm>
            <a:custGeom>
              <a:avLst/>
              <a:gdLst>
                <a:gd name="connsiteX0" fmla="*/ 0 w 286603"/>
                <a:gd name="connsiteY0" fmla="*/ 136477 h 153709"/>
                <a:gd name="connsiteX1" fmla="*/ 109182 w 286603"/>
                <a:gd name="connsiteY1" fmla="*/ 81886 h 153709"/>
                <a:gd name="connsiteX2" fmla="*/ 150125 w 286603"/>
                <a:gd name="connsiteY2" fmla="*/ 68238 h 153709"/>
                <a:gd name="connsiteX3" fmla="*/ 259307 w 286603"/>
                <a:gd name="connsiteY3" fmla="*/ 54591 h 153709"/>
                <a:gd name="connsiteX4" fmla="*/ 286603 w 286603"/>
                <a:gd name="connsiteY4" fmla="*/ 0 h 153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6603" h="153709">
                  <a:moveTo>
                    <a:pt x="0" y="136477"/>
                  </a:moveTo>
                  <a:cubicBezTo>
                    <a:pt x="177581" y="106879"/>
                    <a:pt x="19403" y="153709"/>
                    <a:pt x="109182" y="81886"/>
                  </a:cubicBezTo>
                  <a:cubicBezTo>
                    <a:pt x="120416" y="72899"/>
                    <a:pt x="135971" y="70811"/>
                    <a:pt x="150125" y="68238"/>
                  </a:cubicBezTo>
                  <a:cubicBezTo>
                    <a:pt x="186211" y="61677"/>
                    <a:pt x="222913" y="59140"/>
                    <a:pt x="259307" y="54591"/>
                  </a:cubicBezTo>
                  <a:cubicBezTo>
                    <a:pt x="274989" y="7544"/>
                    <a:pt x="262782" y="23819"/>
                    <a:pt x="286603" y="0"/>
                  </a:cubicBezTo>
                </a:path>
              </a:pathLst>
            </a:cu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79890" name="Group 114"/>
          <p:cNvGrpSpPr>
            <a:grpSpLocks/>
          </p:cNvGrpSpPr>
          <p:nvPr/>
        </p:nvGrpSpPr>
        <p:grpSpPr bwMode="auto">
          <a:xfrm flipV="1">
            <a:off x="3184525" y="2838450"/>
            <a:ext cx="427038" cy="544513"/>
            <a:chOff x="2483893" y="4653887"/>
            <a:chExt cx="423080" cy="543617"/>
          </a:xfrm>
        </p:grpSpPr>
        <p:sp>
          <p:nvSpPr>
            <p:cNvPr id="116" name="Freeform 115"/>
            <p:cNvSpPr/>
            <p:nvPr/>
          </p:nvSpPr>
          <p:spPr>
            <a:xfrm>
              <a:off x="2538941" y="5062788"/>
              <a:ext cx="368032" cy="134716"/>
            </a:xfrm>
            <a:custGeom>
              <a:avLst/>
              <a:gdLst>
                <a:gd name="connsiteX0" fmla="*/ 0 w 368489"/>
                <a:gd name="connsiteY0" fmla="*/ 0 h 134185"/>
                <a:gd name="connsiteX1" fmla="*/ 81886 w 368489"/>
                <a:gd name="connsiteY1" fmla="*/ 13648 h 134185"/>
                <a:gd name="connsiteX2" fmla="*/ 163773 w 368489"/>
                <a:gd name="connsiteY2" fmla="*/ 68239 h 134185"/>
                <a:gd name="connsiteX3" fmla="*/ 300250 w 368489"/>
                <a:gd name="connsiteY3" fmla="*/ 81887 h 134185"/>
                <a:gd name="connsiteX4" fmla="*/ 368489 w 368489"/>
                <a:gd name="connsiteY4" fmla="*/ 122830 h 1341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8489" h="134185">
                  <a:moveTo>
                    <a:pt x="0" y="0"/>
                  </a:moveTo>
                  <a:cubicBezTo>
                    <a:pt x="27295" y="4549"/>
                    <a:pt x="56343" y="3005"/>
                    <a:pt x="81886" y="13648"/>
                  </a:cubicBezTo>
                  <a:cubicBezTo>
                    <a:pt x="112168" y="26265"/>
                    <a:pt x="131131" y="64975"/>
                    <a:pt x="163773" y="68239"/>
                  </a:cubicBezTo>
                  <a:lnTo>
                    <a:pt x="300250" y="81887"/>
                  </a:lnTo>
                  <a:cubicBezTo>
                    <a:pt x="335116" y="134185"/>
                    <a:pt x="311143" y="122830"/>
                    <a:pt x="368489" y="122830"/>
                  </a:cubicBezTo>
                </a:path>
              </a:pathLst>
            </a:cu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7" name="Freeform 116"/>
            <p:cNvSpPr/>
            <p:nvPr/>
          </p:nvSpPr>
          <p:spPr>
            <a:xfrm>
              <a:off x="2483893" y="4653887"/>
              <a:ext cx="286247" cy="153735"/>
            </a:xfrm>
            <a:custGeom>
              <a:avLst/>
              <a:gdLst>
                <a:gd name="connsiteX0" fmla="*/ 0 w 286603"/>
                <a:gd name="connsiteY0" fmla="*/ 136477 h 153709"/>
                <a:gd name="connsiteX1" fmla="*/ 109182 w 286603"/>
                <a:gd name="connsiteY1" fmla="*/ 81886 h 153709"/>
                <a:gd name="connsiteX2" fmla="*/ 150125 w 286603"/>
                <a:gd name="connsiteY2" fmla="*/ 68238 h 153709"/>
                <a:gd name="connsiteX3" fmla="*/ 259307 w 286603"/>
                <a:gd name="connsiteY3" fmla="*/ 54591 h 153709"/>
                <a:gd name="connsiteX4" fmla="*/ 286603 w 286603"/>
                <a:gd name="connsiteY4" fmla="*/ 0 h 153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6603" h="153709">
                  <a:moveTo>
                    <a:pt x="0" y="136477"/>
                  </a:moveTo>
                  <a:cubicBezTo>
                    <a:pt x="177581" y="106879"/>
                    <a:pt x="19403" y="153709"/>
                    <a:pt x="109182" y="81886"/>
                  </a:cubicBezTo>
                  <a:cubicBezTo>
                    <a:pt x="120416" y="72899"/>
                    <a:pt x="135971" y="70811"/>
                    <a:pt x="150125" y="68238"/>
                  </a:cubicBezTo>
                  <a:cubicBezTo>
                    <a:pt x="186211" y="61677"/>
                    <a:pt x="222913" y="59140"/>
                    <a:pt x="259307" y="54591"/>
                  </a:cubicBezTo>
                  <a:cubicBezTo>
                    <a:pt x="274989" y="7544"/>
                    <a:pt x="262782" y="23819"/>
                    <a:pt x="286603" y="0"/>
                  </a:cubicBezTo>
                </a:path>
              </a:pathLst>
            </a:cu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79891" name="Group 117"/>
          <p:cNvGrpSpPr>
            <a:grpSpLocks/>
          </p:cNvGrpSpPr>
          <p:nvPr/>
        </p:nvGrpSpPr>
        <p:grpSpPr bwMode="auto">
          <a:xfrm>
            <a:off x="3856038" y="3259138"/>
            <a:ext cx="427037" cy="544512"/>
            <a:chOff x="2483893" y="4653887"/>
            <a:chExt cx="423080" cy="543617"/>
          </a:xfrm>
        </p:grpSpPr>
        <p:sp>
          <p:nvSpPr>
            <p:cNvPr id="119" name="Freeform 118"/>
            <p:cNvSpPr/>
            <p:nvPr/>
          </p:nvSpPr>
          <p:spPr>
            <a:xfrm>
              <a:off x="2538940" y="5062789"/>
              <a:ext cx="368033" cy="134715"/>
            </a:xfrm>
            <a:custGeom>
              <a:avLst/>
              <a:gdLst>
                <a:gd name="connsiteX0" fmla="*/ 0 w 368489"/>
                <a:gd name="connsiteY0" fmla="*/ 0 h 134185"/>
                <a:gd name="connsiteX1" fmla="*/ 81886 w 368489"/>
                <a:gd name="connsiteY1" fmla="*/ 13648 h 134185"/>
                <a:gd name="connsiteX2" fmla="*/ 163773 w 368489"/>
                <a:gd name="connsiteY2" fmla="*/ 68239 h 134185"/>
                <a:gd name="connsiteX3" fmla="*/ 300250 w 368489"/>
                <a:gd name="connsiteY3" fmla="*/ 81887 h 134185"/>
                <a:gd name="connsiteX4" fmla="*/ 368489 w 368489"/>
                <a:gd name="connsiteY4" fmla="*/ 122830 h 1341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8489" h="134185">
                  <a:moveTo>
                    <a:pt x="0" y="0"/>
                  </a:moveTo>
                  <a:cubicBezTo>
                    <a:pt x="27295" y="4549"/>
                    <a:pt x="56343" y="3005"/>
                    <a:pt x="81886" y="13648"/>
                  </a:cubicBezTo>
                  <a:cubicBezTo>
                    <a:pt x="112168" y="26265"/>
                    <a:pt x="131131" y="64975"/>
                    <a:pt x="163773" y="68239"/>
                  </a:cubicBezTo>
                  <a:lnTo>
                    <a:pt x="300250" y="81887"/>
                  </a:lnTo>
                  <a:cubicBezTo>
                    <a:pt x="335116" y="134185"/>
                    <a:pt x="311143" y="122830"/>
                    <a:pt x="368489" y="122830"/>
                  </a:cubicBezTo>
                </a:path>
              </a:pathLst>
            </a:cu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20" name="Freeform 119"/>
            <p:cNvSpPr/>
            <p:nvPr/>
          </p:nvSpPr>
          <p:spPr>
            <a:xfrm>
              <a:off x="2483893" y="4653887"/>
              <a:ext cx="286248" cy="153734"/>
            </a:xfrm>
            <a:custGeom>
              <a:avLst/>
              <a:gdLst>
                <a:gd name="connsiteX0" fmla="*/ 0 w 286603"/>
                <a:gd name="connsiteY0" fmla="*/ 136477 h 153709"/>
                <a:gd name="connsiteX1" fmla="*/ 109182 w 286603"/>
                <a:gd name="connsiteY1" fmla="*/ 81886 h 153709"/>
                <a:gd name="connsiteX2" fmla="*/ 150125 w 286603"/>
                <a:gd name="connsiteY2" fmla="*/ 68238 h 153709"/>
                <a:gd name="connsiteX3" fmla="*/ 259307 w 286603"/>
                <a:gd name="connsiteY3" fmla="*/ 54591 h 153709"/>
                <a:gd name="connsiteX4" fmla="*/ 286603 w 286603"/>
                <a:gd name="connsiteY4" fmla="*/ 0 h 153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6603" h="153709">
                  <a:moveTo>
                    <a:pt x="0" y="136477"/>
                  </a:moveTo>
                  <a:cubicBezTo>
                    <a:pt x="177581" y="106879"/>
                    <a:pt x="19403" y="153709"/>
                    <a:pt x="109182" y="81886"/>
                  </a:cubicBezTo>
                  <a:cubicBezTo>
                    <a:pt x="120416" y="72899"/>
                    <a:pt x="135971" y="70811"/>
                    <a:pt x="150125" y="68238"/>
                  </a:cubicBezTo>
                  <a:cubicBezTo>
                    <a:pt x="186211" y="61677"/>
                    <a:pt x="222913" y="59140"/>
                    <a:pt x="259307" y="54591"/>
                  </a:cubicBezTo>
                  <a:cubicBezTo>
                    <a:pt x="274989" y="7544"/>
                    <a:pt x="262782" y="23819"/>
                    <a:pt x="286603" y="0"/>
                  </a:cubicBezTo>
                </a:path>
              </a:pathLst>
            </a:cu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79892" name="Group 120"/>
          <p:cNvGrpSpPr>
            <a:grpSpLocks/>
          </p:cNvGrpSpPr>
          <p:nvPr/>
        </p:nvGrpSpPr>
        <p:grpSpPr bwMode="auto">
          <a:xfrm flipV="1">
            <a:off x="3844925" y="2811463"/>
            <a:ext cx="427038" cy="542925"/>
            <a:chOff x="2483893" y="4653887"/>
            <a:chExt cx="423080" cy="543617"/>
          </a:xfrm>
        </p:grpSpPr>
        <p:sp>
          <p:nvSpPr>
            <p:cNvPr id="122" name="Freeform 121"/>
            <p:cNvSpPr/>
            <p:nvPr/>
          </p:nvSpPr>
          <p:spPr>
            <a:xfrm>
              <a:off x="2538941" y="5063984"/>
              <a:ext cx="368032" cy="133520"/>
            </a:xfrm>
            <a:custGeom>
              <a:avLst/>
              <a:gdLst>
                <a:gd name="connsiteX0" fmla="*/ 0 w 368489"/>
                <a:gd name="connsiteY0" fmla="*/ 0 h 134185"/>
                <a:gd name="connsiteX1" fmla="*/ 81886 w 368489"/>
                <a:gd name="connsiteY1" fmla="*/ 13648 h 134185"/>
                <a:gd name="connsiteX2" fmla="*/ 163773 w 368489"/>
                <a:gd name="connsiteY2" fmla="*/ 68239 h 134185"/>
                <a:gd name="connsiteX3" fmla="*/ 300250 w 368489"/>
                <a:gd name="connsiteY3" fmla="*/ 81887 h 134185"/>
                <a:gd name="connsiteX4" fmla="*/ 368489 w 368489"/>
                <a:gd name="connsiteY4" fmla="*/ 122830 h 1341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8489" h="134185">
                  <a:moveTo>
                    <a:pt x="0" y="0"/>
                  </a:moveTo>
                  <a:cubicBezTo>
                    <a:pt x="27295" y="4549"/>
                    <a:pt x="56343" y="3005"/>
                    <a:pt x="81886" y="13648"/>
                  </a:cubicBezTo>
                  <a:cubicBezTo>
                    <a:pt x="112168" y="26265"/>
                    <a:pt x="131131" y="64975"/>
                    <a:pt x="163773" y="68239"/>
                  </a:cubicBezTo>
                  <a:lnTo>
                    <a:pt x="300250" y="81887"/>
                  </a:lnTo>
                  <a:cubicBezTo>
                    <a:pt x="335116" y="134185"/>
                    <a:pt x="311143" y="122830"/>
                    <a:pt x="368489" y="122830"/>
                  </a:cubicBezTo>
                </a:path>
              </a:pathLst>
            </a:cu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23" name="Freeform 122"/>
            <p:cNvSpPr/>
            <p:nvPr/>
          </p:nvSpPr>
          <p:spPr>
            <a:xfrm>
              <a:off x="2483893" y="4653887"/>
              <a:ext cx="286247" cy="154184"/>
            </a:xfrm>
            <a:custGeom>
              <a:avLst/>
              <a:gdLst>
                <a:gd name="connsiteX0" fmla="*/ 0 w 286603"/>
                <a:gd name="connsiteY0" fmla="*/ 136477 h 153709"/>
                <a:gd name="connsiteX1" fmla="*/ 109182 w 286603"/>
                <a:gd name="connsiteY1" fmla="*/ 81886 h 153709"/>
                <a:gd name="connsiteX2" fmla="*/ 150125 w 286603"/>
                <a:gd name="connsiteY2" fmla="*/ 68238 h 153709"/>
                <a:gd name="connsiteX3" fmla="*/ 259307 w 286603"/>
                <a:gd name="connsiteY3" fmla="*/ 54591 h 153709"/>
                <a:gd name="connsiteX4" fmla="*/ 286603 w 286603"/>
                <a:gd name="connsiteY4" fmla="*/ 0 h 153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6603" h="153709">
                  <a:moveTo>
                    <a:pt x="0" y="136477"/>
                  </a:moveTo>
                  <a:cubicBezTo>
                    <a:pt x="177581" y="106879"/>
                    <a:pt x="19403" y="153709"/>
                    <a:pt x="109182" y="81886"/>
                  </a:cubicBezTo>
                  <a:cubicBezTo>
                    <a:pt x="120416" y="72899"/>
                    <a:pt x="135971" y="70811"/>
                    <a:pt x="150125" y="68238"/>
                  </a:cubicBezTo>
                  <a:cubicBezTo>
                    <a:pt x="186211" y="61677"/>
                    <a:pt x="222913" y="59140"/>
                    <a:pt x="259307" y="54591"/>
                  </a:cubicBezTo>
                  <a:cubicBezTo>
                    <a:pt x="274989" y="7544"/>
                    <a:pt x="262782" y="23819"/>
                    <a:pt x="286603" y="0"/>
                  </a:cubicBezTo>
                </a:path>
              </a:pathLst>
            </a:cu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79893" name="TextBox 123"/>
          <p:cNvSpPr txBox="1">
            <a:spLocks noChangeArrowheads="1"/>
          </p:cNvSpPr>
          <p:nvPr/>
        </p:nvSpPr>
        <p:spPr bwMode="auto">
          <a:xfrm>
            <a:off x="3540125" y="2016125"/>
            <a:ext cx="2681288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>
                <a:solidFill>
                  <a:schemeClr val="bg1"/>
                </a:solidFill>
                <a:cs typeface="Arial" panose="020B0604020202020204" pitchFamily="34" charset="0"/>
              </a:rPr>
              <a:t>Boundary of force transfer into the plate from each bolt.</a:t>
            </a:r>
          </a:p>
        </p:txBody>
      </p:sp>
      <p:cxnSp>
        <p:nvCxnSpPr>
          <p:cNvPr id="79894" name="Straight Arrow Connector 126"/>
          <p:cNvCxnSpPr>
            <a:cxnSpLocks noChangeShapeType="1"/>
            <a:endCxn id="116" idx="2"/>
          </p:cNvCxnSpPr>
          <p:nvPr/>
        </p:nvCxnSpPr>
        <p:spPr bwMode="auto">
          <a:xfrm rot="5400000">
            <a:off x="3075781" y="2467769"/>
            <a:ext cx="765175" cy="109538"/>
          </a:xfrm>
          <a:prstGeom prst="straightConnector1">
            <a:avLst/>
          </a:prstGeom>
          <a:noFill/>
          <a:ln w="28575" algn="ctr">
            <a:solidFill>
              <a:schemeClr val="bg1"/>
            </a:solidFill>
            <a:round/>
            <a:headEnd/>
            <a:tailEnd type="arrow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9895" name="Straight Arrow Connector 128"/>
          <p:cNvCxnSpPr>
            <a:cxnSpLocks noChangeShapeType="1"/>
            <a:endCxn id="122" idx="1"/>
          </p:cNvCxnSpPr>
          <p:nvPr/>
        </p:nvCxnSpPr>
        <p:spPr bwMode="auto">
          <a:xfrm>
            <a:off x="3470275" y="2438400"/>
            <a:ext cx="511175" cy="492125"/>
          </a:xfrm>
          <a:prstGeom prst="straightConnector1">
            <a:avLst/>
          </a:prstGeom>
          <a:noFill/>
          <a:ln w="28575" algn="ctr">
            <a:solidFill>
              <a:schemeClr val="bg1"/>
            </a:solidFill>
            <a:round/>
            <a:headEnd/>
            <a:tailEnd type="arrow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9896" name="Slide Number Placeholder 45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3F9D00B-1F40-4F2D-B2F9-E2E7D3B4FCF8}" type="slidenum">
              <a:rPr lang="en-US" altLang="en-US" sz="1200">
                <a:solidFill>
                  <a:srgbClr val="BCBCBC"/>
                </a:solidFill>
              </a:rPr>
              <a:pPr/>
              <a:t>37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47" name="Footer Placeholder 4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Tension Theory</a:t>
            </a:r>
            <a:endParaRPr lang="en-US" dirty="0"/>
          </a:p>
        </p:txBody>
      </p:sp>
      <p:sp>
        <p:nvSpPr>
          <p:cNvPr id="79898" name="Line 49"/>
          <p:cNvSpPr>
            <a:spLocks noChangeShapeType="1"/>
          </p:cNvSpPr>
          <p:nvPr/>
        </p:nvSpPr>
        <p:spPr bwMode="auto">
          <a:xfrm>
            <a:off x="4267200" y="2843213"/>
            <a:ext cx="4763" cy="981075"/>
          </a:xfrm>
          <a:prstGeom prst="line">
            <a:avLst/>
          </a:prstGeom>
          <a:noFill/>
          <a:ln w="28575">
            <a:solidFill>
              <a:schemeClr val="bg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899" name="Freeform 50"/>
          <p:cNvSpPr>
            <a:spLocks/>
          </p:cNvSpPr>
          <p:nvPr/>
        </p:nvSpPr>
        <p:spPr bwMode="auto">
          <a:xfrm>
            <a:off x="1847850" y="2652713"/>
            <a:ext cx="2409825" cy="180975"/>
          </a:xfrm>
          <a:custGeom>
            <a:avLst/>
            <a:gdLst>
              <a:gd name="T0" fmla="*/ 0 w 1506"/>
              <a:gd name="T1" fmla="*/ 0 h 114"/>
              <a:gd name="T2" fmla="*/ 2147483646 w 1506"/>
              <a:gd name="T3" fmla="*/ 0 h 114"/>
              <a:gd name="T4" fmla="*/ 2147483646 w 1506"/>
              <a:gd name="T5" fmla="*/ 2147483646 h 114"/>
              <a:gd name="T6" fmla="*/ 0 60000 65536"/>
              <a:gd name="T7" fmla="*/ 0 60000 65536"/>
              <a:gd name="T8" fmla="*/ 0 60000 65536"/>
              <a:gd name="T9" fmla="*/ 0 w 1506"/>
              <a:gd name="T10" fmla="*/ 0 h 114"/>
              <a:gd name="T11" fmla="*/ 1506 w 1506"/>
              <a:gd name="T12" fmla="*/ 114 h 11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06" h="114">
                <a:moveTo>
                  <a:pt x="0" y="0"/>
                </a:moveTo>
                <a:lnTo>
                  <a:pt x="1506" y="0"/>
                </a:lnTo>
                <a:lnTo>
                  <a:pt x="1506" y="114"/>
                </a:ln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900" name="Freeform 51"/>
          <p:cNvSpPr>
            <a:spLocks/>
          </p:cNvSpPr>
          <p:nvPr/>
        </p:nvSpPr>
        <p:spPr bwMode="auto">
          <a:xfrm>
            <a:off x="1471613" y="3832225"/>
            <a:ext cx="2795587" cy="209550"/>
          </a:xfrm>
          <a:custGeom>
            <a:avLst/>
            <a:gdLst>
              <a:gd name="T0" fmla="*/ 0 w 1755"/>
              <a:gd name="T1" fmla="*/ 2147483646 h 132"/>
              <a:gd name="T2" fmla="*/ 2147483646 w 1755"/>
              <a:gd name="T3" fmla="*/ 2147483646 h 132"/>
              <a:gd name="T4" fmla="*/ 2147483646 w 1755"/>
              <a:gd name="T5" fmla="*/ 0 h 132"/>
              <a:gd name="T6" fmla="*/ 0 60000 65536"/>
              <a:gd name="T7" fmla="*/ 0 60000 65536"/>
              <a:gd name="T8" fmla="*/ 0 60000 65536"/>
              <a:gd name="T9" fmla="*/ 0 w 1755"/>
              <a:gd name="T10" fmla="*/ 0 h 132"/>
              <a:gd name="T11" fmla="*/ 1755 w 1755"/>
              <a:gd name="T12" fmla="*/ 132 h 13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55" h="132">
                <a:moveTo>
                  <a:pt x="0" y="132"/>
                </a:moveTo>
                <a:lnTo>
                  <a:pt x="1755" y="132"/>
                </a:lnTo>
                <a:lnTo>
                  <a:pt x="1755" y="0"/>
                </a:ln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1014413" y="239713"/>
            <a:ext cx="5456237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Rupture on Effective Net Area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extBox 33"/>
          <p:cNvSpPr txBox="1">
            <a:spLocks noChangeArrowheads="1"/>
          </p:cNvSpPr>
          <p:nvPr/>
        </p:nvSpPr>
        <p:spPr bwMode="auto">
          <a:xfrm>
            <a:off x="1114425" y="2009775"/>
            <a:ext cx="5386388" cy="4081463"/>
          </a:xfrm>
          <a:prstGeom prst="rect">
            <a:avLst/>
          </a:prstGeom>
          <a:solidFill>
            <a:schemeClr val="tx1"/>
          </a:solidFill>
          <a:ln w="38100">
            <a:solidFill>
              <a:schemeClr val="bg1"/>
            </a:solidFill>
            <a:bevel/>
            <a:headEnd/>
            <a:tailEnd/>
          </a:ln>
        </p:spPr>
        <p:txBody>
          <a:bodyPr anchor="ctr" anchorCtr="1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35" name="Flowchart: Document 34"/>
          <p:cNvSpPr>
            <a:spLocks noChangeArrowheads="1"/>
          </p:cNvSpPr>
          <p:nvPr/>
        </p:nvSpPr>
        <p:spPr bwMode="auto">
          <a:xfrm rot="-5400000">
            <a:off x="2174876" y="2486025"/>
            <a:ext cx="3003550" cy="2733675"/>
          </a:xfrm>
          <a:prstGeom prst="flowChartDocument">
            <a:avLst/>
          </a:prstGeom>
          <a:solidFill>
            <a:srgbClr val="C00000"/>
          </a:solidFill>
          <a:ln w="38100" algn="ctr">
            <a:solidFill>
              <a:schemeClr val="bg1"/>
            </a:solidFill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cxnSp>
        <p:nvCxnSpPr>
          <p:cNvPr id="37" name="Straight Arrow Connector 36"/>
          <p:cNvCxnSpPr/>
          <p:nvPr/>
        </p:nvCxnSpPr>
        <p:spPr>
          <a:xfrm rot="10800000">
            <a:off x="4922838" y="3749675"/>
            <a:ext cx="820737" cy="1588"/>
          </a:xfrm>
          <a:prstGeom prst="straightConnector1">
            <a:avLst/>
          </a:prstGeom>
          <a:ln w="88900">
            <a:solidFill>
              <a:schemeClr val="bg1"/>
            </a:solidFill>
            <a:headEnd type="triangle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Oval 40"/>
          <p:cNvSpPr/>
          <p:nvPr/>
        </p:nvSpPr>
        <p:spPr>
          <a:xfrm>
            <a:off x="2497138" y="3400425"/>
            <a:ext cx="255587" cy="242888"/>
          </a:xfrm>
          <a:prstGeom prst="ellipse">
            <a:avLst/>
          </a:prstGeom>
          <a:solidFill>
            <a:schemeClr val="tx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3148013" y="3405188"/>
            <a:ext cx="255587" cy="241300"/>
          </a:xfrm>
          <a:prstGeom prst="ellipse">
            <a:avLst/>
          </a:prstGeom>
          <a:solidFill>
            <a:schemeClr val="tx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3819525" y="3405188"/>
            <a:ext cx="255588" cy="241300"/>
          </a:xfrm>
          <a:prstGeom prst="ellipse">
            <a:avLst/>
          </a:prstGeom>
          <a:solidFill>
            <a:schemeClr val="tx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2511425" y="3844925"/>
            <a:ext cx="255588" cy="241300"/>
          </a:xfrm>
          <a:prstGeom prst="ellipse">
            <a:avLst/>
          </a:prstGeom>
          <a:solidFill>
            <a:schemeClr val="tx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3160713" y="3848100"/>
            <a:ext cx="255587" cy="242888"/>
          </a:xfrm>
          <a:prstGeom prst="ellipse">
            <a:avLst/>
          </a:prstGeom>
          <a:solidFill>
            <a:schemeClr val="tx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3833813" y="3848100"/>
            <a:ext cx="255587" cy="242888"/>
          </a:xfrm>
          <a:prstGeom prst="ellipse">
            <a:avLst/>
          </a:prstGeom>
          <a:solidFill>
            <a:schemeClr val="tx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1931" name="TextBox 54"/>
          <p:cNvSpPr txBox="1">
            <a:spLocks noChangeArrowheads="1"/>
          </p:cNvSpPr>
          <p:nvPr/>
        </p:nvSpPr>
        <p:spPr bwMode="auto">
          <a:xfrm>
            <a:off x="4875213" y="3262313"/>
            <a:ext cx="5953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</a:p>
        </p:txBody>
      </p:sp>
      <p:sp>
        <p:nvSpPr>
          <p:cNvPr id="60" name="Freeform 59"/>
          <p:cNvSpPr/>
          <p:nvPr/>
        </p:nvSpPr>
        <p:spPr>
          <a:xfrm flipH="1">
            <a:off x="1404938" y="2152650"/>
            <a:ext cx="539750" cy="3338513"/>
          </a:xfrm>
          <a:custGeom>
            <a:avLst/>
            <a:gdLst>
              <a:gd name="connsiteX0" fmla="*/ 0 w 534609"/>
              <a:gd name="connsiteY0" fmla="*/ 0 h 1001485"/>
              <a:gd name="connsiteX1" fmla="*/ 101600 w 534609"/>
              <a:gd name="connsiteY1" fmla="*/ 275771 h 1001485"/>
              <a:gd name="connsiteX2" fmla="*/ 319314 w 534609"/>
              <a:gd name="connsiteY2" fmla="*/ 478971 h 1001485"/>
              <a:gd name="connsiteX3" fmla="*/ 508000 w 534609"/>
              <a:gd name="connsiteY3" fmla="*/ 667657 h 1001485"/>
              <a:gd name="connsiteX4" fmla="*/ 478971 w 534609"/>
              <a:gd name="connsiteY4" fmla="*/ 885371 h 1001485"/>
              <a:gd name="connsiteX5" fmla="*/ 377371 w 534609"/>
              <a:gd name="connsiteY5" fmla="*/ 1001485 h 1001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4609" h="1001485">
                <a:moveTo>
                  <a:pt x="0" y="0"/>
                </a:moveTo>
                <a:cubicBezTo>
                  <a:pt x="24190" y="97971"/>
                  <a:pt x="48381" y="195942"/>
                  <a:pt x="101600" y="275771"/>
                </a:cubicBezTo>
                <a:cubicBezTo>
                  <a:pt x="154819" y="355600"/>
                  <a:pt x="251581" y="413657"/>
                  <a:pt x="319314" y="478971"/>
                </a:cubicBezTo>
                <a:cubicBezTo>
                  <a:pt x="387047" y="544285"/>
                  <a:pt x="481391" y="599924"/>
                  <a:pt x="508000" y="667657"/>
                </a:cubicBezTo>
                <a:cubicBezTo>
                  <a:pt x="534609" y="735390"/>
                  <a:pt x="500743" y="829733"/>
                  <a:pt x="478971" y="885371"/>
                </a:cubicBezTo>
                <a:cubicBezTo>
                  <a:pt x="457200" y="941009"/>
                  <a:pt x="417285" y="971247"/>
                  <a:pt x="377371" y="1001485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61" name="Straight Connector 60"/>
          <p:cNvCxnSpPr/>
          <p:nvPr/>
        </p:nvCxnSpPr>
        <p:spPr>
          <a:xfrm rot="16200000" flipV="1">
            <a:off x="2848769" y="3818732"/>
            <a:ext cx="3003550" cy="68262"/>
          </a:xfrm>
          <a:prstGeom prst="line">
            <a:avLst/>
          </a:prstGeom>
          <a:ln w="254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934" name="TextBox 63"/>
          <p:cNvSpPr txBox="1">
            <a:spLocks noChangeArrowheads="1"/>
          </p:cNvSpPr>
          <p:nvPr/>
        </p:nvSpPr>
        <p:spPr bwMode="auto">
          <a:xfrm>
            <a:off x="1095375" y="5457825"/>
            <a:ext cx="5405438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>
                <a:solidFill>
                  <a:schemeClr val="bg1"/>
                </a:solidFill>
                <a:cs typeface="Arial" panose="020B0604020202020204" pitchFamily="34" charset="0"/>
              </a:rPr>
              <a:t>At the rupture plane (right bolts) forces have not engaged the entire plate. </a:t>
            </a:r>
          </a:p>
        </p:txBody>
      </p:sp>
      <p:grpSp>
        <p:nvGrpSpPr>
          <p:cNvPr id="81935" name="Group 70"/>
          <p:cNvGrpSpPr>
            <a:grpSpLocks/>
          </p:cNvGrpSpPr>
          <p:nvPr/>
        </p:nvGrpSpPr>
        <p:grpSpPr bwMode="auto">
          <a:xfrm>
            <a:off x="2571750" y="3630613"/>
            <a:ext cx="298450" cy="211137"/>
            <a:chOff x="2486168" y="3954249"/>
            <a:chExt cx="297976" cy="211902"/>
          </a:xfrm>
        </p:grpSpPr>
        <p:sp>
          <p:nvSpPr>
            <p:cNvPr id="31" name="Freeform 30"/>
            <p:cNvSpPr/>
            <p:nvPr/>
          </p:nvSpPr>
          <p:spPr>
            <a:xfrm>
              <a:off x="2497263" y="4013199"/>
              <a:ext cx="286881" cy="152952"/>
            </a:xfrm>
            <a:custGeom>
              <a:avLst/>
              <a:gdLst>
                <a:gd name="connsiteX0" fmla="*/ 0 w 286603"/>
                <a:gd name="connsiteY0" fmla="*/ 136477 h 153709"/>
                <a:gd name="connsiteX1" fmla="*/ 109182 w 286603"/>
                <a:gd name="connsiteY1" fmla="*/ 81886 h 153709"/>
                <a:gd name="connsiteX2" fmla="*/ 150125 w 286603"/>
                <a:gd name="connsiteY2" fmla="*/ 68238 h 153709"/>
                <a:gd name="connsiteX3" fmla="*/ 259307 w 286603"/>
                <a:gd name="connsiteY3" fmla="*/ 54591 h 153709"/>
                <a:gd name="connsiteX4" fmla="*/ 286603 w 286603"/>
                <a:gd name="connsiteY4" fmla="*/ 0 h 153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6603" h="153709">
                  <a:moveTo>
                    <a:pt x="0" y="136477"/>
                  </a:moveTo>
                  <a:cubicBezTo>
                    <a:pt x="177581" y="106879"/>
                    <a:pt x="19403" y="153709"/>
                    <a:pt x="109182" y="81886"/>
                  </a:cubicBezTo>
                  <a:cubicBezTo>
                    <a:pt x="120416" y="72899"/>
                    <a:pt x="135971" y="70811"/>
                    <a:pt x="150125" y="68238"/>
                  </a:cubicBezTo>
                  <a:cubicBezTo>
                    <a:pt x="186211" y="61677"/>
                    <a:pt x="222913" y="59140"/>
                    <a:pt x="259307" y="54591"/>
                  </a:cubicBezTo>
                  <a:cubicBezTo>
                    <a:pt x="274989" y="7544"/>
                    <a:pt x="262782" y="23819"/>
                    <a:pt x="286603" y="0"/>
                  </a:cubicBezTo>
                </a:path>
              </a:pathLst>
            </a:cu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8" name="Freeform 37"/>
            <p:cNvSpPr/>
            <p:nvPr/>
          </p:nvSpPr>
          <p:spPr>
            <a:xfrm flipV="1">
              <a:off x="2486168" y="3954249"/>
              <a:ext cx="286882" cy="152952"/>
            </a:xfrm>
            <a:custGeom>
              <a:avLst/>
              <a:gdLst>
                <a:gd name="connsiteX0" fmla="*/ 0 w 286603"/>
                <a:gd name="connsiteY0" fmla="*/ 136477 h 153709"/>
                <a:gd name="connsiteX1" fmla="*/ 109182 w 286603"/>
                <a:gd name="connsiteY1" fmla="*/ 81886 h 153709"/>
                <a:gd name="connsiteX2" fmla="*/ 150125 w 286603"/>
                <a:gd name="connsiteY2" fmla="*/ 68238 h 153709"/>
                <a:gd name="connsiteX3" fmla="*/ 259307 w 286603"/>
                <a:gd name="connsiteY3" fmla="*/ 54591 h 153709"/>
                <a:gd name="connsiteX4" fmla="*/ 286603 w 286603"/>
                <a:gd name="connsiteY4" fmla="*/ 0 h 153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6603" h="153709">
                  <a:moveTo>
                    <a:pt x="0" y="136477"/>
                  </a:moveTo>
                  <a:cubicBezTo>
                    <a:pt x="177581" y="106879"/>
                    <a:pt x="19403" y="153709"/>
                    <a:pt x="109182" y="81886"/>
                  </a:cubicBezTo>
                  <a:cubicBezTo>
                    <a:pt x="120416" y="72899"/>
                    <a:pt x="135971" y="70811"/>
                    <a:pt x="150125" y="68238"/>
                  </a:cubicBezTo>
                  <a:cubicBezTo>
                    <a:pt x="186211" y="61677"/>
                    <a:pt x="222913" y="59140"/>
                    <a:pt x="259307" y="54591"/>
                  </a:cubicBezTo>
                  <a:cubicBezTo>
                    <a:pt x="274989" y="7544"/>
                    <a:pt x="262782" y="23819"/>
                    <a:pt x="286603" y="0"/>
                  </a:cubicBezTo>
                </a:path>
              </a:pathLst>
            </a:cu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53" name="Freeform 52"/>
          <p:cNvSpPr/>
          <p:nvPr/>
        </p:nvSpPr>
        <p:spPr>
          <a:xfrm>
            <a:off x="2624138" y="2595563"/>
            <a:ext cx="1862137" cy="806450"/>
          </a:xfrm>
          <a:custGeom>
            <a:avLst/>
            <a:gdLst>
              <a:gd name="connsiteX0" fmla="*/ 0 w 1861852"/>
              <a:gd name="connsiteY0" fmla="*/ 806657 h 806657"/>
              <a:gd name="connsiteX1" fmla="*/ 150125 w 1861852"/>
              <a:gd name="connsiteY1" fmla="*/ 765714 h 806657"/>
              <a:gd name="connsiteX2" fmla="*/ 191068 w 1861852"/>
              <a:gd name="connsiteY2" fmla="*/ 752066 h 806657"/>
              <a:gd name="connsiteX3" fmla="*/ 232012 w 1861852"/>
              <a:gd name="connsiteY3" fmla="*/ 738418 h 806657"/>
              <a:gd name="connsiteX4" fmla="*/ 300250 w 1861852"/>
              <a:gd name="connsiteY4" fmla="*/ 656531 h 806657"/>
              <a:gd name="connsiteX5" fmla="*/ 436728 w 1861852"/>
              <a:gd name="connsiteY5" fmla="*/ 615588 h 806657"/>
              <a:gd name="connsiteX6" fmla="*/ 477671 w 1861852"/>
              <a:gd name="connsiteY6" fmla="*/ 588293 h 806657"/>
              <a:gd name="connsiteX7" fmla="*/ 545910 w 1861852"/>
              <a:gd name="connsiteY7" fmla="*/ 520054 h 806657"/>
              <a:gd name="connsiteX8" fmla="*/ 655092 w 1861852"/>
              <a:gd name="connsiteY8" fmla="*/ 451815 h 806657"/>
              <a:gd name="connsiteX9" fmla="*/ 696035 w 1861852"/>
              <a:gd name="connsiteY9" fmla="*/ 424519 h 806657"/>
              <a:gd name="connsiteX10" fmla="*/ 900752 w 1861852"/>
              <a:gd name="connsiteY10" fmla="*/ 410872 h 806657"/>
              <a:gd name="connsiteX11" fmla="*/ 928047 w 1861852"/>
              <a:gd name="connsiteY11" fmla="*/ 369928 h 806657"/>
              <a:gd name="connsiteX12" fmla="*/ 1050877 w 1861852"/>
              <a:gd name="connsiteY12" fmla="*/ 301690 h 806657"/>
              <a:gd name="connsiteX13" fmla="*/ 1201003 w 1861852"/>
              <a:gd name="connsiteY13" fmla="*/ 288042 h 806657"/>
              <a:gd name="connsiteX14" fmla="*/ 1241946 w 1861852"/>
              <a:gd name="connsiteY14" fmla="*/ 274394 h 806657"/>
              <a:gd name="connsiteX15" fmla="*/ 1337480 w 1861852"/>
              <a:gd name="connsiteY15" fmla="*/ 165212 h 806657"/>
              <a:gd name="connsiteX16" fmla="*/ 1487606 w 1861852"/>
              <a:gd name="connsiteY16" fmla="*/ 151564 h 806657"/>
              <a:gd name="connsiteX17" fmla="*/ 1569492 w 1861852"/>
              <a:gd name="connsiteY17" fmla="*/ 110621 h 806657"/>
              <a:gd name="connsiteX18" fmla="*/ 1651379 w 1861852"/>
              <a:gd name="connsiteY18" fmla="*/ 83325 h 806657"/>
              <a:gd name="connsiteX19" fmla="*/ 1801504 w 1861852"/>
              <a:gd name="connsiteY19" fmla="*/ 15087 h 806657"/>
              <a:gd name="connsiteX20" fmla="*/ 1856095 w 1861852"/>
              <a:gd name="connsiteY20" fmla="*/ 1439 h 806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861852" h="806657">
                <a:moveTo>
                  <a:pt x="0" y="806657"/>
                </a:moveTo>
                <a:cubicBezTo>
                  <a:pt x="96448" y="787367"/>
                  <a:pt x="46236" y="800343"/>
                  <a:pt x="150125" y="765714"/>
                </a:cubicBezTo>
                <a:lnTo>
                  <a:pt x="191068" y="752066"/>
                </a:lnTo>
                <a:lnTo>
                  <a:pt x="232012" y="738418"/>
                </a:lnTo>
                <a:cubicBezTo>
                  <a:pt x="249000" y="712935"/>
                  <a:pt x="272435" y="671984"/>
                  <a:pt x="300250" y="656531"/>
                </a:cubicBezTo>
                <a:cubicBezTo>
                  <a:pt x="327432" y="641430"/>
                  <a:pt x="401488" y="624398"/>
                  <a:pt x="436728" y="615588"/>
                </a:cubicBezTo>
                <a:cubicBezTo>
                  <a:pt x="450376" y="606490"/>
                  <a:pt x="466073" y="599891"/>
                  <a:pt x="477671" y="588293"/>
                </a:cubicBezTo>
                <a:cubicBezTo>
                  <a:pt x="568656" y="497308"/>
                  <a:pt x="436730" y="592840"/>
                  <a:pt x="545910" y="520054"/>
                </a:cubicBezTo>
                <a:cubicBezTo>
                  <a:pt x="611389" y="421837"/>
                  <a:pt x="518663" y="542770"/>
                  <a:pt x="655092" y="451815"/>
                </a:cubicBezTo>
                <a:cubicBezTo>
                  <a:pt x="668740" y="442716"/>
                  <a:pt x="679856" y="427216"/>
                  <a:pt x="696035" y="424519"/>
                </a:cubicBezTo>
                <a:cubicBezTo>
                  <a:pt x="763495" y="413276"/>
                  <a:pt x="832513" y="415421"/>
                  <a:pt x="900752" y="410872"/>
                </a:cubicBezTo>
                <a:cubicBezTo>
                  <a:pt x="909850" y="397224"/>
                  <a:pt x="915703" y="380729"/>
                  <a:pt x="928047" y="369928"/>
                </a:cubicBezTo>
                <a:cubicBezTo>
                  <a:pt x="952445" y="348580"/>
                  <a:pt x="1009271" y="307634"/>
                  <a:pt x="1050877" y="301690"/>
                </a:cubicBezTo>
                <a:cubicBezTo>
                  <a:pt x="1100620" y="294584"/>
                  <a:pt x="1150961" y="292591"/>
                  <a:pt x="1201003" y="288042"/>
                </a:cubicBezTo>
                <a:cubicBezTo>
                  <a:pt x="1214651" y="283493"/>
                  <a:pt x="1231774" y="284566"/>
                  <a:pt x="1241946" y="274394"/>
                </a:cubicBezTo>
                <a:cubicBezTo>
                  <a:pt x="1267585" y="248755"/>
                  <a:pt x="1288267" y="175758"/>
                  <a:pt x="1337480" y="165212"/>
                </a:cubicBezTo>
                <a:cubicBezTo>
                  <a:pt x="1386613" y="154683"/>
                  <a:pt x="1437564" y="156113"/>
                  <a:pt x="1487606" y="151564"/>
                </a:cubicBezTo>
                <a:cubicBezTo>
                  <a:pt x="1636908" y="101799"/>
                  <a:pt x="1410772" y="181164"/>
                  <a:pt x="1569492" y="110621"/>
                </a:cubicBezTo>
                <a:cubicBezTo>
                  <a:pt x="1595784" y="98935"/>
                  <a:pt x="1627439" y="99285"/>
                  <a:pt x="1651379" y="83325"/>
                </a:cubicBezTo>
                <a:cubicBezTo>
                  <a:pt x="1769607" y="4506"/>
                  <a:pt x="1689047" y="43201"/>
                  <a:pt x="1801504" y="15087"/>
                </a:cubicBezTo>
                <a:cubicBezTo>
                  <a:pt x="1861852" y="0"/>
                  <a:pt x="1823289" y="1439"/>
                  <a:pt x="1856095" y="1439"/>
                </a:cubicBezTo>
              </a:path>
            </a:pathLst>
          </a:cu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3" name="Freeform 62"/>
          <p:cNvSpPr/>
          <p:nvPr/>
        </p:nvSpPr>
        <p:spPr>
          <a:xfrm>
            <a:off x="3265488" y="2870200"/>
            <a:ext cx="1241425" cy="517525"/>
          </a:xfrm>
          <a:custGeom>
            <a:avLst/>
            <a:gdLst>
              <a:gd name="connsiteX0" fmla="*/ 0 w 1241947"/>
              <a:gd name="connsiteY0" fmla="*/ 518615 h 518615"/>
              <a:gd name="connsiteX1" fmla="*/ 27296 w 1241947"/>
              <a:gd name="connsiteY1" fmla="*/ 477672 h 518615"/>
              <a:gd name="connsiteX2" fmla="*/ 122830 w 1241947"/>
              <a:gd name="connsiteY2" fmla="*/ 409433 h 518615"/>
              <a:gd name="connsiteX3" fmla="*/ 163773 w 1241947"/>
              <a:gd name="connsiteY3" fmla="*/ 395785 h 518615"/>
              <a:gd name="connsiteX4" fmla="*/ 245660 w 1241947"/>
              <a:gd name="connsiteY4" fmla="*/ 341194 h 518615"/>
              <a:gd name="connsiteX5" fmla="*/ 300251 w 1241947"/>
              <a:gd name="connsiteY5" fmla="*/ 327546 h 518615"/>
              <a:gd name="connsiteX6" fmla="*/ 341194 w 1241947"/>
              <a:gd name="connsiteY6" fmla="*/ 313899 h 518615"/>
              <a:gd name="connsiteX7" fmla="*/ 423081 w 1241947"/>
              <a:gd name="connsiteY7" fmla="*/ 300251 h 518615"/>
              <a:gd name="connsiteX8" fmla="*/ 436729 w 1241947"/>
              <a:gd name="connsiteY8" fmla="*/ 259308 h 518615"/>
              <a:gd name="connsiteX9" fmla="*/ 477672 w 1241947"/>
              <a:gd name="connsiteY9" fmla="*/ 232012 h 518615"/>
              <a:gd name="connsiteX10" fmla="*/ 655093 w 1241947"/>
              <a:gd name="connsiteY10" fmla="*/ 204717 h 518615"/>
              <a:gd name="connsiteX11" fmla="*/ 736979 w 1241947"/>
              <a:gd name="connsiteY11" fmla="*/ 163773 h 518615"/>
              <a:gd name="connsiteX12" fmla="*/ 777923 w 1241947"/>
              <a:gd name="connsiteY12" fmla="*/ 136478 h 518615"/>
              <a:gd name="connsiteX13" fmla="*/ 1009935 w 1241947"/>
              <a:gd name="connsiteY13" fmla="*/ 109182 h 518615"/>
              <a:gd name="connsiteX14" fmla="*/ 1132765 w 1241947"/>
              <a:gd name="connsiteY14" fmla="*/ 68239 h 518615"/>
              <a:gd name="connsiteX15" fmla="*/ 1214651 w 1241947"/>
              <a:gd name="connsiteY15" fmla="*/ 40943 h 518615"/>
              <a:gd name="connsiteX16" fmla="*/ 1241947 w 1241947"/>
              <a:gd name="connsiteY16" fmla="*/ 0 h 518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241947" h="518615">
                <a:moveTo>
                  <a:pt x="0" y="518615"/>
                </a:moveTo>
                <a:cubicBezTo>
                  <a:pt x="9099" y="504967"/>
                  <a:pt x="15698" y="489270"/>
                  <a:pt x="27296" y="477672"/>
                </a:cubicBezTo>
                <a:cubicBezTo>
                  <a:pt x="33481" y="471487"/>
                  <a:pt x="107329" y="417184"/>
                  <a:pt x="122830" y="409433"/>
                </a:cubicBezTo>
                <a:cubicBezTo>
                  <a:pt x="135697" y="402999"/>
                  <a:pt x="151197" y="402771"/>
                  <a:pt x="163773" y="395785"/>
                </a:cubicBezTo>
                <a:cubicBezTo>
                  <a:pt x="192450" y="379853"/>
                  <a:pt x="213834" y="349151"/>
                  <a:pt x="245660" y="341194"/>
                </a:cubicBezTo>
                <a:cubicBezTo>
                  <a:pt x="263857" y="336645"/>
                  <a:pt x="282216" y="332699"/>
                  <a:pt x="300251" y="327546"/>
                </a:cubicBezTo>
                <a:cubicBezTo>
                  <a:pt x="314083" y="323594"/>
                  <a:pt x="327151" y="317020"/>
                  <a:pt x="341194" y="313899"/>
                </a:cubicBezTo>
                <a:cubicBezTo>
                  <a:pt x="368207" y="307896"/>
                  <a:pt x="395785" y="304800"/>
                  <a:pt x="423081" y="300251"/>
                </a:cubicBezTo>
                <a:cubicBezTo>
                  <a:pt x="427630" y="286603"/>
                  <a:pt x="427742" y="270542"/>
                  <a:pt x="436729" y="259308"/>
                </a:cubicBezTo>
                <a:cubicBezTo>
                  <a:pt x="446976" y="246500"/>
                  <a:pt x="463001" y="239348"/>
                  <a:pt x="477672" y="232012"/>
                </a:cubicBezTo>
                <a:cubicBezTo>
                  <a:pt x="526857" y="207419"/>
                  <a:pt x="615949" y="208631"/>
                  <a:pt x="655093" y="204717"/>
                </a:cubicBezTo>
                <a:cubicBezTo>
                  <a:pt x="772416" y="126500"/>
                  <a:pt x="623984" y="220270"/>
                  <a:pt x="736979" y="163773"/>
                </a:cubicBezTo>
                <a:cubicBezTo>
                  <a:pt x="751650" y="156438"/>
                  <a:pt x="762212" y="141191"/>
                  <a:pt x="777923" y="136478"/>
                </a:cubicBezTo>
                <a:cubicBezTo>
                  <a:pt x="808095" y="127427"/>
                  <a:pt x="998673" y="110308"/>
                  <a:pt x="1009935" y="109182"/>
                </a:cubicBezTo>
                <a:cubicBezTo>
                  <a:pt x="1085529" y="58787"/>
                  <a:pt x="1015084" y="97660"/>
                  <a:pt x="1132765" y="68239"/>
                </a:cubicBezTo>
                <a:cubicBezTo>
                  <a:pt x="1160678" y="61261"/>
                  <a:pt x="1214651" y="40943"/>
                  <a:pt x="1214651" y="40943"/>
                </a:cubicBezTo>
                <a:lnTo>
                  <a:pt x="1241947" y="0"/>
                </a:lnTo>
              </a:path>
            </a:pathLst>
          </a:cu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5" name="Freeform 64"/>
          <p:cNvSpPr/>
          <p:nvPr/>
        </p:nvSpPr>
        <p:spPr>
          <a:xfrm>
            <a:off x="3948113" y="3087688"/>
            <a:ext cx="627062" cy="314325"/>
          </a:xfrm>
          <a:custGeom>
            <a:avLst/>
            <a:gdLst>
              <a:gd name="connsiteX0" fmla="*/ 0 w 627797"/>
              <a:gd name="connsiteY0" fmla="*/ 313899 h 313899"/>
              <a:gd name="connsiteX1" fmla="*/ 54591 w 627797"/>
              <a:gd name="connsiteY1" fmla="*/ 300251 h 313899"/>
              <a:gd name="connsiteX2" fmla="*/ 136478 w 627797"/>
              <a:gd name="connsiteY2" fmla="*/ 245660 h 313899"/>
              <a:gd name="connsiteX3" fmla="*/ 177421 w 627797"/>
              <a:gd name="connsiteY3" fmla="*/ 232012 h 313899"/>
              <a:gd name="connsiteX4" fmla="*/ 218365 w 627797"/>
              <a:gd name="connsiteY4" fmla="*/ 204717 h 313899"/>
              <a:gd name="connsiteX5" fmla="*/ 300251 w 627797"/>
              <a:gd name="connsiteY5" fmla="*/ 177421 h 313899"/>
              <a:gd name="connsiteX6" fmla="*/ 409433 w 627797"/>
              <a:gd name="connsiteY6" fmla="*/ 150126 h 313899"/>
              <a:gd name="connsiteX7" fmla="*/ 436729 w 627797"/>
              <a:gd name="connsiteY7" fmla="*/ 109182 h 313899"/>
              <a:gd name="connsiteX8" fmla="*/ 518615 w 627797"/>
              <a:gd name="connsiteY8" fmla="*/ 68239 h 313899"/>
              <a:gd name="connsiteX9" fmla="*/ 545911 w 627797"/>
              <a:gd name="connsiteY9" fmla="*/ 27296 h 313899"/>
              <a:gd name="connsiteX10" fmla="*/ 627797 w 627797"/>
              <a:gd name="connsiteY10" fmla="*/ 0 h 313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27797" h="313899">
                <a:moveTo>
                  <a:pt x="0" y="313899"/>
                </a:moveTo>
                <a:cubicBezTo>
                  <a:pt x="18197" y="309350"/>
                  <a:pt x="37814" y="308639"/>
                  <a:pt x="54591" y="300251"/>
                </a:cubicBezTo>
                <a:cubicBezTo>
                  <a:pt x="83933" y="285580"/>
                  <a:pt x="105356" y="256034"/>
                  <a:pt x="136478" y="245660"/>
                </a:cubicBezTo>
                <a:cubicBezTo>
                  <a:pt x="150126" y="241111"/>
                  <a:pt x="164554" y="238446"/>
                  <a:pt x="177421" y="232012"/>
                </a:cubicBezTo>
                <a:cubicBezTo>
                  <a:pt x="192092" y="224677"/>
                  <a:pt x="203376" y="211379"/>
                  <a:pt x="218365" y="204717"/>
                </a:cubicBezTo>
                <a:cubicBezTo>
                  <a:pt x="244657" y="193032"/>
                  <a:pt x="272956" y="186520"/>
                  <a:pt x="300251" y="177421"/>
                </a:cubicBezTo>
                <a:cubicBezTo>
                  <a:pt x="363200" y="156437"/>
                  <a:pt x="327087" y="166594"/>
                  <a:pt x="409433" y="150126"/>
                </a:cubicBezTo>
                <a:cubicBezTo>
                  <a:pt x="418532" y="136478"/>
                  <a:pt x="425130" y="120781"/>
                  <a:pt x="436729" y="109182"/>
                </a:cubicBezTo>
                <a:cubicBezTo>
                  <a:pt x="463184" y="82727"/>
                  <a:pt x="485316" y="79339"/>
                  <a:pt x="518615" y="68239"/>
                </a:cubicBezTo>
                <a:cubicBezTo>
                  <a:pt x="527714" y="54591"/>
                  <a:pt x="532002" y="35989"/>
                  <a:pt x="545911" y="27296"/>
                </a:cubicBezTo>
                <a:cubicBezTo>
                  <a:pt x="570309" y="12047"/>
                  <a:pt x="627797" y="0"/>
                  <a:pt x="627797" y="0"/>
                </a:cubicBezTo>
              </a:path>
            </a:pathLst>
          </a:cu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81939" name="Group 71"/>
          <p:cNvGrpSpPr>
            <a:grpSpLocks/>
          </p:cNvGrpSpPr>
          <p:nvPr/>
        </p:nvGrpSpPr>
        <p:grpSpPr bwMode="auto">
          <a:xfrm>
            <a:off x="3270250" y="3632200"/>
            <a:ext cx="298450" cy="212725"/>
            <a:chOff x="2486168" y="3954249"/>
            <a:chExt cx="297976" cy="211902"/>
          </a:xfrm>
        </p:grpSpPr>
        <p:sp>
          <p:nvSpPr>
            <p:cNvPr id="73" name="Freeform 72"/>
            <p:cNvSpPr/>
            <p:nvPr/>
          </p:nvSpPr>
          <p:spPr>
            <a:xfrm>
              <a:off x="2497263" y="4012760"/>
              <a:ext cx="286881" cy="153391"/>
            </a:xfrm>
            <a:custGeom>
              <a:avLst/>
              <a:gdLst>
                <a:gd name="connsiteX0" fmla="*/ 0 w 286603"/>
                <a:gd name="connsiteY0" fmla="*/ 136477 h 153709"/>
                <a:gd name="connsiteX1" fmla="*/ 109182 w 286603"/>
                <a:gd name="connsiteY1" fmla="*/ 81886 h 153709"/>
                <a:gd name="connsiteX2" fmla="*/ 150125 w 286603"/>
                <a:gd name="connsiteY2" fmla="*/ 68238 h 153709"/>
                <a:gd name="connsiteX3" fmla="*/ 259307 w 286603"/>
                <a:gd name="connsiteY3" fmla="*/ 54591 h 153709"/>
                <a:gd name="connsiteX4" fmla="*/ 286603 w 286603"/>
                <a:gd name="connsiteY4" fmla="*/ 0 h 153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6603" h="153709">
                  <a:moveTo>
                    <a:pt x="0" y="136477"/>
                  </a:moveTo>
                  <a:cubicBezTo>
                    <a:pt x="177581" y="106879"/>
                    <a:pt x="19403" y="153709"/>
                    <a:pt x="109182" y="81886"/>
                  </a:cubicBezTo>
                  <a:cubicBezTo>
                    <a:pt x="120416" y="72899"/>
                    <a:pt x="135971" y="70811"/>
                    <a:pt x="150125" y="68238"/>
                  </a:cubicBezTo>
                  <a:cubicBezTo>
                    <a:pt x="186211" y="61677"/>
                    <a:pt x="222913" y="59140"/>
                    <a:pt x="259307" y="54591"/>
                  </a:cubicBezTo>
                  <a:cubicBezTo>
                    <a:pt x="274989" y="7544"/>
                    <a:pt x="262782" y="23819"/>
                    <a:pt x="286603" y="0"/>
                  </a:cubicBezTo>
                </a:path>
              </a:pathLst>
            </a:cu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flipV="1">
              <a:off x="2486168" y="3954249"/>
              <a:ext cx="286882" cy="153392"/>
            </a:xfrm>
            <a:custGeom>
              <a:avLst/>
              <a:gdLst>
                <a:gd name="connsiteX0" fmla="*/ 0 w 286603"/>
                <a:gd name="connsiteY0" fmla="*/ 136477 h 153709"/>
                <a:gd name="connsiteX1" fmla="*/ 109182 w 286603"/>
                <a:gd name="connsiteY1" fmla="*/ 81886 h 153709"/>
                <a:gd name="connsiteX2" fmla="*/ 150125 w 286603"/>
                <a:gd name="connsiteY2" fmla="*/ 68238 h 153709"/>
                <a:gd name="connsiteX3" fmla="*/ 259307 w 286603"/>
                <a:gd name="connsiteY3" fmla="*/ 54591 h 153709"/>
                <a:gd name="connsiteX4" fmla="*/ 286603 w 286603"/>
                <a:gd name="connsiteY4" fmla="*/ 0 h 153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6603" h="153709">
                  <a:moveTo>
                    <a:pt x="0" y="136477"/>
                  </a:moveTo>
                  <a:cubicBezTo>
                    <a:pt x="177581" y="106879"/>
                    <a:pt x="19403" y="153709"/>
                    <a:pt x="109182" y="81886"/>
                  </a:cubicBezTo>
                  <a:cubicBezTo>
                    <a:pt x="120416" y="72899"/>
                    <a:pt x="135971" y="70811"/>
                    <a:pt x="150125" y="68238"/>
                  </a:cubicBezTo>
                  <a:cubicBezTo>
                    <a:pt x="186211" y="61677"/>
                    <a:pt x="222913" y="59140"/>
                    <a:pt x="259307" y="54591"/>
                  </a:cubicBezTo>
                  <a:cubicBezTo>
                    <a:pt x="274989" y="7544"/>
                    <a:pt x="262782" y="23819"/>
                    <a:pt x="286603" y="0"/>
                  </a:cubicBezTo>
                </a:path>
              </a:pathLst>
            </a:cu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81940" name="Group 74"/>
          <p:cNvGrpSpPr>
            <a:grpSpLocks/>
          </p:cNvGrpSpPr>
          <p:nvPr/>
        </p:nvGrpSpPr>
        <p:grpSpPr bwMode="auto">
          <a:xfrm>
            <a:off x="3927475" y="3621088"/>
            <a:ext cx="298450" cy="212725"/>
            <a:chOff x="2486168" y="3954249"/>
            <a:chExt cx="297976" cy="211902"/>
          </a:xfrm>
        </p:grpSpPr>
        <p:sp>
          <p:nvSpPr>
            <p:cNvPr id="76" name="Freeform 75"/>
            <p:cNvSpPr/>
            <p:nvPr/>
          </p:nvSpPr>
          <p:spPr>
            <a:xfrm>
              <a:off x="2497263" y="4012759"/>
              <a:ext cx="286881" cy="153392"/>
            </a:xfrm>
            <a:custGeom>
              <a:avLst/>
              <a:gdLst>
                <a:gd name="connsiteX0" fmla="*/ 0 w 286603"/>
                <a:gd name="connsiteY0" fmla="*/ 136477 h 153709"/>
                <a:gd name="connsiteX1" fmla="*/ 109182 w 286603"/>
                <a:gd name="connsiteY1" fmla="*/ 81886 h 153709"/>
                <a:gd name="connsiteX2" fmla="*/ 150125 w 286603"/>
                <a:gd name="connsiteY2" fmla="*/ 68238 h 153709"/>
                <a:gd name="connsiteX3" fmla="*/ 259307 w 286603"/>
                <a:gd name="connsiteY3" fmla="*/ 54591 h 153709"/>
                <a:gd name="connsiteX4" fmla="*/ 286603 w 286603"/>
                <a:gd name="connsiteY4" fmla="*/ 0 h 153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6603" h="153709">
                  <a:moveTo>
                    <a:pt x="0" y="136477"/>
                  </a:moveTo>
                  <a:cubicBezTo>
                    <a:pt x="177581" y="106879"/>
                    <a:pt x="19403" y="153709"/>
                    <a:pt x="109182" y="81886"/>
                  </a:cubicBezTo>
                  <a:cubicBezTo>
                    <a:pt x="120416" y="72899"/>
                    <a:pt x="135971" y="70811"/>
                    <a:pt x="150125" y="68238"/>
                  </a:cubicBezTo>
                  <a:cubicBezTo>
                    <a:pt x="186211" y="61677"/>
                    <a:pt x="222913" y="59140"/>
                    <a:pt x="259307" y="54591"/>
                  </a:cubicBezTo>
                  <a:cubicBezTo>
                    <a:pt x="274989" y="7544"/>
                    <a:pt x="262782" y="23819"/>
                    <a:pt x="286603" y="0"/>
                  </a:cubicBezTo>
                </a:path>
              </a:pathLst>
            </a:cu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7" name="Freeform 76"/>
            <p:cNvSpPr/>
            <p:nvPr/>
          </p:nvSpPr>
          <p:spPr>
            <a:xfrm flipV="1">
              <a:off x="2486168" y="3954249"/>
              <a:ext cx="286882" cy="153391"/>
            </a:xfrm>
            <a:custGeom>
              <a:avLst/>
              <a:gdLst>
                <a:gd name="connsiteX0" fmla="*/ 0 w 286603"/>
                <a:gd name="connsiteY0" fmla="*/ 136477 h 153709"/>
                <a:gd name="connsiteX1" fmla="*/ 109182 w 286603"/>
                <a:gd name="connsiteY1" fmla="*/ 81886 h 153709"/>
                <a:gd name="connsiteX2" fmla="*/ 150125 w 286603"/>
                <a:gd name="connsiteY2" fmla="*/ 68238 h 153709"/>
                <a:gd name="connsiteX3" fmla="*/ 259307 w 286603"/>
                <a:gd name="connsiteY3" fmla="*/ 54591 h 153709"/>
                <a:gd name="connsiteX4" fmla="*/ 286603 w 286603"/>
                <a:gd name="connsiteY4" fmla="*/ 0 h 153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6603" h="153709">
                  <a:moveTo>
                    <a:pt x="0" y="136477"/>
                  </a:moveTo>
                  <a:cubicBezTo>
                    <a:pt x="177581" y="106879"/>
                    <a:pt x="19403" y="153709"/>
                    <a:pt x="109182" y="81886"/>
                  </a:cubicBezTo>
                  <a:cubicBezTo>
                    <a:pt x="120416" y="72899"/>
                    <a:pt x="135971" y="70811"/>
                    <a:pt x="150125" y="68238"/>
                  </a:cubicBezTo>
                  <a:cubicBezTo>
                    <a:pt x="186211" y="61677"/>
                    <a:pt x="222913" y="59140"/>
                    <a:pt x="259307" y="54591"/>
                  </a:cubicBezTo>
                  <a:cubicBezTo>
                    <a:pt x="274989" y="7544"/>
                    <a:pt x="262782" y="23819"/>
                    <a:pt x="286603" y="0"/>
                  </a:cubicBezTo>
                </a:path>
              </a:pathLst>
            </a:cu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79" name="Freeform 78"/>
          <p:cNvSpPr/>
          <p:nvPr/>
        </p:nvSpPr>
        <p:spPr>
          <a:xfrm>
            <a:off x="2651125" y="4084638"/>
            <a:ext cx="2265363" cy="1054100"/>
          </a:xfrm>
          <a:custGeom>
            <a:avLst/>
            <a:gdLst>
              <a:gd name="connsiteX0" fmla="*/ 0 w 2265528"/>
              <a:gd name="connsiteY0" fmla="*/ 0 h 1053754"/>
              <a:gd name="connsiteX1" fmla="*/ 40943 w 2265528"/>
              <a:gd name="connsiteY1" fmla="*/ 27295 h 1053754"/>
              <a:gd name="connsiteX2" fmla="*/ 109182 w 2265528"/>
              <a:gd name="connsiteY2" fmla="*/ 40943 h 1053754"/>
              <a:gd name="connsiteX3" fmla="*/ 136478 w 2265528"/>
              <a:gd name="connsiteY3" fmla="*/ 81886 h 1053754"/>
              <a:gd name="connsiteX4" fmla="*/ 177421 w 2265528"/>
              <a:gd name="connsiteY4" fmla="*/ 95534 h 1053754"/>
              <a:gd name="connsiteX5" fmla="*/ 272955 w 2265528"/>
              <a:gd name="connsiteY5" fmla="*/ 122830 h 1053754"/>
              <a:gd name="connsiteX6" fmla="*/ 300251 w 2265528"/>
              <a:gd name="connsiteY6" fmla="*/ 204716 h 1053754"/>
              <a:gd name="connsiteX7" fmla="*/ 382137 w 2265528"/>
              <a:gd name="connsiteY7" fmla="*/ 218364 h 1053754"/>
              <a:gd name="connsiteX8" fmla="*/ 532263 w 2265528"/>
              <a:gd name="connsiteY8" fmla="*/ 286603 h 1053754"/>
              <a:gd name="connsiteX9" fmla="*/ 614149 w 2265528"/>
              <a:gd name="connsiteY9" fmla="*/ 341194 h 1053754"/>
              <a:gd name="connsiteX10" fmla="*/ 627797 w 2265528"/>
              <a:gd name="connsiteY10" fmla="*/ 395785 h 1053754"/>
              <a:gd name="connsiteX11" fmla="*/ 682388 w 2265528"/>
              <a:gd name="connsiteY11" fmla="*/ 409433 h 1053754"/>
              <a:gd name="connsiteX12" fmla="*/ 832514 w 2265528"/>
              <a:gd name="connsiteY12" fmla="*/ 436728 h 1053754"/>
              <a:gd name="connsiteX13" fmla="*/ 873457 w 2265528"/>
              <a:gd name="connsiteY13" fmla="*/ 464024 h 1053754"/>
              <a:gd name="connsiteX14" fmla="*/ 968991 w 2265528"/>
              <a:gd name="connsiteY14" fmla="*/ 491319 h 1053754"/>
              <a:gd name="connsiteX15" fmla="*/ 1009934 w 2265528"/>
              <a:gd name="connsiteY15" fmla="*/ 518615 h 1053754"/>
              <a:gd name="connsiteX16" fmla="*/ 1091821 w 2265528"/>
              <a:gd name="connsiteY16" fmla="*/ 545910 h 1053754"/>
              <a:gd name="connsiteX17" fmla="*/ 1337481 w 2265528"/>
              <a:gd name="connsiteY17" fmla="*/ 586854 h 1053754"/>
              <a:gd name="connsiteX18" fmla="*/ 1351128 w 2265528"/>
              <a:gd name="connsiteY18" fmla="*/ 627797 h 1053754"/>
              <a:gd name="connsiteX19" fmla="*/ 1405720 w 2265528"/>
              <a:gd name="connsiteY19" fmla="*/ 668740 h 1053754"/>
              <a:gd name="connsiteX20" fmla="*/ 1460311 w 2265528"/>
              <a:gd name="connsiteY20" fmla="*/ 682388 h 1053754"/>
              <a:gd name="connsiteX21" fmla="*/ 1569493 w 2265528"/>
              <a:gd name="connsiteY21" fmla="*/ 736979 h 1053754"/>
              <a:gd name="connsiteX22" fmla="*/ 1624084 w 2265528"/>
              <a:gd name="connsiteY22" fmla="*/ 764274 h 1053754"/>
              <a:gd name="connsiteX23" fmla="*/ 1705970 w 2265528"/>
              <a:gd name="connsiteY23" fmla="*/ 818866 h 1053754"/>
              <a:gd name="connsiteX24" fmla="*/ 1787857 w 2265528"/>
              <a:gd name="connsiteY24" fmla="*/ 846161 h 1053754"/>
              <a:gd name="connsiteX25" fmla="*/ 1828800 w 2265528"/>
              <a:gd name="connsiteY25" fmla="*/ 873457 h 1053754"/>
              <a:gd name="connsiteX26" fmla="*/ 1910687 w 2265528"/>
              <a:gd name="connsiteY26" fmla="*/ 887104 h 1053754"/>
              <a:gd name="connsiteX27" fmla="*/ 1992573 w 2265528"/>
              <a:gd name="connsiteY27" fmla="*/ 914400 h 1053754"/>
              <a:gd name="connsiteX28" fmla="*/ 2033517 w 2265528"/>
              <a:gd name="connsiteY28" fmla="*/ 941695 h 1053754"/>
              <a:gd name="connsiteX29" fmla="*/ 2129051 w 2265528"/>
              <a:gd name="connsiteY29" fmla="*/ 968991 h 1053754"/>
              <a:gd name="connsiteX30" fmla="*/ 2169994 w 2265528"/>
              <a:gd name="connsiteY30" fmla="*/ 996286 h 1053754"/>
              <a:gd name="connsiteX31" fmla="*/ 2197290 w 2265528"/>
              <a:gd name="connsiteY31" fmla="*/ 1037230 h 1053754"/>
              <a:gd name="connsiteX32" fmla="*/ 2265528 w 2265528"/>
              <a:gd name="connsiteY32" fmla="*/ 1050877 h 1053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2265528" h="1053754">
                <a:moveTo>
                  <a:pt x="0" y="0"/>
                </a:moveTo>
                <a:cubicBezTo>
                  <a:pt x="13648" y="9098"/>
                  <a:pt x="25585" y="21536"/>
                  <a:pt x="40943" y="27295"/>
                </a:cubicBezTo>
                <a:cubicBezTo>
                  <a:pt x="62663" y="35440"/>
                  <a:pt x="89041" y="29434"/>
                  <a:pt x="109182" y="40943"/>
                </a:cubicBezTo>
                <a:cubicBezTo>
                  <a:pt x="123423" y="49081"/>
                  <a:pt x="123670" y="71639"/>
                  <a:pt x="136478" y="81886"/>
                </a:cubicBezTo>
                <a:cubicBezTo>
                  <a:pt x="147712" y="90873"/>
                  <a:pt x="163589" y="91582"/>
                  <a:pt x="177421" y="95534"/>
                </a:cubicBezTo>
                <a:cubicBezTo>
                  <a:pt x="297379" y="129808"/>
                  <a:pt x="174788" y="90107"/>
                  <a:pt x="272955" y="122830"/>
                </a:cubicBezTo>
                <a:cubicBezTo>
                  <a:pt x="282054" y="150125"/>
                  <a:pt x="271871" y="199986"/>
                  <a:pt x="300251" y="204716"/>
                </a:cubicBezTo>
                <a:cubicBezTo>
                  <a:pt x="327546" y="209265"/>
                  <a:pt x="355124" y="212361"/>
                  <a:pt x="382137" y="218364"/>
                </a:cubicBezTo>
                <a:cubicBezTo>
                  <a:pt x="425615" y="228026"/>
                  <a:pt x="512228" y="273246"/>
                  <a:pt x="532263" y="286603"/>
                </a:cubicBezTo>
                <a:lnTo>
                  <a:pt x="614149" y="341194"/>
                </a:lnTo>
                <a:cubicBezTo>
                  <a:pt x="618698" y="359391"/>
                  <a:pt x="614534" y="382522"/>
                  <a:pt x="627797" y="395785"/>
                </a:cubicBezTo>
                <a:cubicBezTo>
                  <a:pt x="641060" y="409048"/>
                  <a:pt x="664353" y="404280"/>
                  <a:pt x="682388" y="409433"/>
                </a:cubicBezTo>
                <a:cubicBezTo>
                  <a:pt x="780563" y="437483"/>
                  <a:pt x="651854" y="414145"/>
                  <a:pt x="832514" y="436728"/>
                </a:cubicBezTo>
                <a:cubicBezTo>
                  <a:pt x="846162" y="445827"/>
                  <a:pt x="858786" y="456688"/>
                  <a:pt x="873457" y="464024"/>
                </a:cubicBezTo>
                <a:cubicBezTo>
                  <a:pt x="893039" y="473815"/>
                  <a:pt x="951496" y="486945"/>
                  <a:pt x="968991" y="491319"/>
                </a:cubicBezTo>
                <a:cubicBezTo>
                  <a:pt x="982639" y="500418"/>
                  <a:pt x="994945" y="511953"/>
                  <a:pt x="1009934" y="518615"/>
                </a:cubicBezTo>
                <a:cubicBezTo>
                  <a:pt x="1036226" y="530300"/>
                  <a:pt x="1091821" y="545910"/>
                  <a:pt x="1091821" y="545910"/>
                </a:cubicBezTo>
                <a:cubicBezTo>
                  <a:pt x="1212997" y="626696"/>
                  <a:pt x="1019125" y="507265"/>
                  <a:pt x="1337481" y="586854"/>
                </a:cubicBezTo>
                <a:cubicBezTo>
                  <a:pt x="1351437" y="590343"/>
                  <a:pt x="1341918" y="616746"/>
                  <a:pt x="1351128" y="627797"/>
                </a:cubicBezTo>
                <a:cubicBezTo>
                  <a:pt x="1365690" y="645271"/>
                  <a:pt x="1385375" y="658568"/>
                  <a:pt x="1405720" y="668740"/>
                </a:cubicBezTo>
                <a:cubicBezTo>
                  <a:pt x="1422497" y="677128"/>
                  <a:pt x="1442997" y="675174"/>
                  <a:pt x="1460311" y="682388"/>
                </a:cubicBezTo>
                <a:cubicBezTo>
                  <a:pt x="1497871" y="698038"/>
                  <a:pt x="1533099" y="718782"/>
                  <a:pt x="1569493" y="736979"/>
                </a:cubicBezTo>
                <a:cubicBezTo>
                  <a:pt x="1587690" y="746077"/>
                  <a:pt x="1607156" y="752989"/>
                  <a:pt x="1624084" y="764274"/>
                </a:cubicBezTo>
                <a:cubicBezTo>
                  <a:pt x="1651379" y="782471"/>
                  <a:pt x="1674848" y="808492"/>
                  <a:pt x="1705970" y="818866"/>
                </a:cubicBezTo>
                <a:cubicBezTo>
                  <a:pt x="1733266" y="827964"/>
                  <a:pt x="1763917" y="830201"/>
                  <a:pt x="1787857" y="846161"/>
                </a:cubicBezTo>
                <a:cubicBezTo>
                  <a:pt x="1801505" y="855260"/>
                  <a:pt x="1813239" y="868270"/>
                  <a:pt x="1828800" y="873457"/>
                </a:cubicBezTo>
                <a:cubicBezTo>
                  <a:pt x="1855052" y="882208"/>
                  <a:pt x="1883391" y="882555"/>
                  <a:pt x="1910687" y="887104"/>
                </a:cubicBezTo>
                <a:cubicBezTo>
                  <a:pt x="1937982" y="896203"/>
                  <a:pt x="1968633" y="898441"/>
                  <a:pt x="1992573" y="914400"/>
                </a:cubicBezTo>
                <a:cubicBezTo>
                  <a:pt x="2006221" y="923498"/>
                  <a:pt x="2018441" y="935234"/>
                  <a:pt x="2033517" y="941695"/>
                </a:cubicBezTo>
                <a:cubicBezTo>
                  <a:pt x="2094735" y="967931"/>
                  <a:pt x="2075935" y="942433"/>
                  <a:pt x="2129051" y="968991"/>
                </a:cubicBezTo>
                <a:cubicBezTo>
                  <a:pt x="2143722" y="976326"/>
                  <a:pt x="2156346" y="987188"/>
                  <a:pt x="2169994" y="996286"/>
                </a:cubicBezTo>
                <a:cubicBezTo>
                  <a:pt x="2179093" y="1009934"/>
                  <a:pt x="2184482" y="1026983"/>
                  <a:pt x="2197290" y="1037230"/>
                </a:cubicBezTo>
                <a:cubicBezTo>
                  <a:pt x="2217945" y="1053754"/>
                  <a:pt x="2242137" y="1050877"/>
                  <a:pt x="2265528" y="1050877"/>
                </a:cubicBezTo>
              </a:path>
            </a:pathLst>
          </a:cu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0" name="Freeform 79"/>
          <p:cNvSpPr/>
          <p:nvPr/>
        </p:nvSpPr>
        <p:spPr>
          <a:xfrm>
            <a:off x="3319463" y="4054475"/>
            <a:ext cx="1693862" cy="741363"/>
          </a:xfrm>
          <a:custGeom>
            <a:avLst/>
            <a:gdLst>
              <a:gd name="connsiteX0" fmla="*/ 0 w 1692323"/>
              <a:gd name="connsiteY0" fmla="*/ 42813 h 741372"/>
              <a:gd name="connsiteX1" fmla="*/ 54591 w 1692323"/>
              <a:gd name="connsiteY1" fmla="*/ 56460 h 741372"/>
              <a:gd name="connsiteX2" fmla="*/ 259308 w 1692323"/>
              <a:gd name="connsiteY2" fmla="*/ 83756 h 741372"/>
              <a:gd name="connsiteX3" fmla="*/ 341194 w 1692323"/>
              <a:gd name="connsiteY3" fmla="*/ 151995 h 741372"/>
              <a:gd name="connsiteX4" fmla="*/ 477672 w 1692323"/>
              <a:gd name="connsiteY4" fmla="*/ 261177 h 741372"/>
              <a:gd name="connsiteX5" fmla="*/ 668741 w 1692323"/>
              <a:gd name="connsiteY5" fmla="*/ 274825 h 741372"/>
              <a:gd name="connsiteX6" fmla="*/ 723332 w 1692323"/>
              <a:gd name="connsiteY6" fmla="*/ 288472 h 741372"/>
              <a:gd name="connsiteX7" fmla="*/ 832514 w 1692323"/>
              <a:gd name="connsiteY7" fmla="*/ 315768 h 741372"/>
              <a:gd name="connsiteX8" fmla="*/ 873457 w 1692323"/>
              <a:gd name="connsiteY8" fmla="*/ 343063 h 741372"/>
              <a:gd name="connsiteX9" fmla="*/ 928048 w 1692323"/>
              <a:gd name="connsiteY9" fmla="*/ 424950 h 741372"/>
              <a:gd name="connsiteX10" fmla="*/ 941696 w 1692323"/>
              <a:gd name="connsiteY10" fmla="*/ 465893 h 741372"/>
              <a:gd name="connsiteX11" fmla="*/ 1105469 w 1692323"/>
              <a:gd name="connsiteY11" fmla="*/ 479541 h 741372"/>
              <a:gd name="connsiteX12" fmla="*/ 1160060 w 1692323"/>
              <a:gd name="connsiteY12" fmla="*/ 493189 h 741372"/>
              <a:gd name="connsiteX13" fmla="*/ 1201003 w 1692323"/>
              <a:gd name="connsiteY13" fmla="*/ 506837 h 741372"/>
              <a:gd name="connsiteX14" fmla="*/ 1269242 w 1692323"/>
              <a:gd name="connsiteY14" fmla="*/ 520484 h 741372"/>
              <a:gd name="connsiteX15" fmla="*/ 1323833 w 1692323"/>
              <a:gd name="connsiteY15" fmla="*/ 534132 h 741372"/>
              <a:gd name="connsiteX16" fmla="*/ 1364777 w 1692323"/>
              <a:gd name="connsiteY16" fmla="*/ 575075 h 741372"/>
              <a:gd name="connsiteX17" fmla="*/ 1392072 w 1692323"/>
              <a:gd name="connsiteY17" fmla="*/ 616019 h 741372"/>
              <a:gd name="connsiteX18" fmla="*/ 1433015 w 1692323"/>
              <a:gd name="connsiteY18" fmla="*/ 643314 h 741372"/>
              <a:gd name="connsiteX19" fmla="*/ 1596788 w 1692323"/>
              <a:gd name="connsiteY19" fmla="*/ 684257 h 741372"/>
              <a:gd name="connsiteX20" fmla="*/ 1692323 w 1692323"/>
              <a:gd name="connsiteY20" fmla="*/ 738848 h 741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692323" h="741372">
                <a:moveTo>
                  <a:pt x="0" y="42813"/>
                </a:moveTo>
                <a:cubicBezTo>
                  <a:pt x="18197" y="47362"/>
                  <a:pt x="35979" y="54134"/>
                  <a:pt x="54591" y="56460"/>
                </a:cubicBezTo>
                <a:cubicBezTo>
                  <a:pt x="268318" y="83175"/>
                  <a:pt x="157042" y="49667"/>
                  <a:pt x="259308" y="83756"/>
                </a:cubicBezTo>
                <a:cubicBezTo>
                  <a:pt x="445984" y="270432"/>
                  <a:pt x="170199" y="0"/>
                  <a:pt x="341194" y="151995"/>
                </a:cubicBezTo>
                <a:cubicBezTo>
                  <a:pt x="374235" y="181364"/>
                  <a:pt x="421881" y="251878"/>
                  <a:pt x="477672" y="261177"/>
                </a:cubicBezTo>
                <a:cubicBezTo>
                  <a:pt x="540655" y="271674"/>
                  <a:pt x="605051" y="270276"/>
                  <a:pt x="668741" y="274825"/>
                </a:cubicBezTo>
                <a:cubicBezTo>
                  <a:pt x="686938" y="279374"/>
                  <a:pt x="705022" y="284403"/>
                  <a:pt x="723332" y="288472"/>
                </a:cubicBezTo>
                <a:cubicBezTo>
                  <a:pt x="751365" y="294701"/>
                  <a:pt x="803248" y="301135"/>
                  <a:pt x="832514" y="315768"/>
                </a:cubicBezTo>
                <a:cubicBezTo>
                  <a:pt x="847185" y="323103"/>
                  <a:pt x="859809" y="333965"/>
                  <a:pt x="873457" y="343063"/>
                </a:cubicBezTo>
                <a:cubicBezTo>
                  <a:pt x="891654" y="370359"/>
                  <a:pt x="917674" y="393828"/>
                  <a:pt x="928048" y="424950"/>
                </a:cubicBezTo>
                <a:cubicBezTo>
                  <a:pt x="932597" y="438598"/>
                  <a:pt x="927946" y="461662"/>
                  <a:pt x="941696" y="465893"/>
                </a:cubicBezTo>
                <a:cubicBezTo>
                  <a:pt x="994054" y="482003"/>
                  <a:pt x="1050878" y="474992"/>
                  <a:pt x="1105469" y="479541"/>
                </a:cubicBezTo>
                <a:cubicBezTo>
                  <a:pt x="1123666" y="484090"/>
                  <a:pt x="1142025" y="488036"/>
                  <a:pt x="1160060" y="493189"/>
                </a:cubicBezTo>
                <a:cubicBezTo>
                  <a:pt x="1173892" y="497141"/>
                  <a:pt x="1187047" y="503348"/>
                  <a:pt x="1201003" y="506837"/>
                </a:cubicBezTo>
                <a:cubicBezTo>
                  <a:pt x="1223507" y="512463"/>
                  <a:pt x="1246598" y="515452"/>
                  <a:pt x="1269242" y="520484"/>
                </a:cubicBezTo>
                <a:cubicBezTo>
                  <a:pt x="1287552" y="524553"/>
                  <a:pt x="1305636" y="529583"/>
                  <a:pt x="1323833" y="534132"/>
                </a:cubicBezTo>
                <a:cubicBezTo>
                  <a:pt x="1337481" y="547780"/>
                  <a:pt x="1352421" y="560248"/>
                  <a:pt x="1364777" y="575075"/>
                </a:cubicBezTo>
                <a:cubicBezTo>
                  <a:pt x="1375278" y="587676"/>
                  <a:pt x="1380474" y="604420"/>
                  <a:pt x="1392072" y="616019"/>
                </a:cubicBezTo>
                <a:cubicBezTo>
                  <a:pt x="1403670" y="627617"/>
                  <a:pt x="1418026" y="636652"/>
                  <a:pt x="1433015" y="643314"/>
                </a:cubicBezTo>
                <a:cubicBezTo>
                  <a:pt x="1497901" y="672152"/>
                  <a:pt x="1528119" y="672813"/>
                  <a:pt x="1596788" y="684257"/>
                </a:cubicBezTo>
                <a:cubicBezTo>
                  <a:pt x="1682460" y="741372"/>
                  <a:pt x="1645870" y="738848"/>
                  <a:pt x="1692323" y="738848"/>
                </a:cubicBezTo>
              </a:path>
            </a:pathLst>
          </a:cu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1" name="Freeform 80"/>
          <p:cNvSpPr/>
          <p:nvPr/>
        </p:nvSpPr>
        <p:spPr>
          <a:xfrm>
            <a:off x="4002088" y="4084638"/>
            <a:ext cx="996950" cy="446087"/>
          </a:xfrm>
          <a:custGeom>
            <a:avLst/>
            <a:gdLst>
              <a:gd name="connsiteX0" fmla="*/ 0 w 996287"/>
              <a:gd name="connsiteY0" fmla="*/ 0 h 446378"/>
              <a:gd name="connsiteX1" fmla="*/ 191069 w 996287"/>
              <a:gd name="connsiteY1" fmla="*/ 13648 h 446378"/>
              <a:gd name="connsiteX2" fmla="*/ 272956 w 996287"/>
              <a:gd name="connsiteY2" fmla="*/ 40943 h 446378"/>
              <a:gd name="connsiteX3" fmla="*/ 395786 w 996287"/>
              <a:gd name="connsiteY3" fmla="*/ 136477 h 446378"/>
              <a:gd name="connsiteX4" fmla="*/ 436729 w 996287"/>
              <a:gd name="connsiteY4" fmla="*/ 163773 h 446378"/>
              <a:gd name="connsiteX5" fmla="*/ 477672 w 996287"/>
              <a:gd name="connsiteY5" fmla="*/ 191069 h 446378"/>
              <a:gd name="connsiteX6" fmla="*/ 641445 w 996287"/>
              <a:gd name="connsiteY6" fmla="*/ 232012 h 446378"/>
              <a:gd name="connsiteX7" fmla="*/ 723332 w 996287"/>
              <a:gd name="connsiteY7" fmla="*/ 286603 h 446378"/>
              <a:gd name="connsiteX8" fmla="*/ 900753 w 996287"/>
              <a:gd name="connsiteY8" fmla="*/ 327546 h 446378"/>
              <a:gd name="connsiteX9" fmla="*/ 941696 w 996287"/>
              <a:gd name="connsiteY9" fmla="*/ 382137 h 446378"/>
              <a:gd name="connsiteX10" fmla="*/ 955344 w 996287"/>
              <a:gd name="connsiteY10" fmla="*/ 436728 h 446378"/>
              <a:gd name="connsiteX11" fmla="*/ 996287 w 996287"/>
              <a:gd name="connsiteY11" fmla="*/ 436728 h 4463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96287" h="446378">
                <a:moveTo>
                  <a:pt x="0" y="0"/>
                </a:moveTo>
                <a:cubicBezTo>
                  <a:pt x="63690" y="4549"/>
                  <a:pt x="127923" y="4176"/>
                  <a:pt x="191069" y="13648"/>
                </a:cubicBezTo>
                <a:cubicBezTo>
                  <a:pt x="219523" y="17916"/>
                  <a:pt x="272956" y="40943"/>
                  <a:pt x="272956" y="40943"/>
                </a:cubicBezTo>
                <a:cubicBezTo>
                  <a:pt x="337097" y="105084"/>
                  <a:pt x="297838" y="71178"/>
                  <a:pt x="395786" y="136477"/>
                </a:cubicBezTo>
                <a:lnTo>
                  <a:pt x="436729" y="163773"/>
                </a:lnTo>
                <a:cubicBezTo>
                  <a:pt x="450377" y="172872"/>
                  <a:pt x="462111" y="185882"/>
                  <a:pt x="477672" y="191069"/>
                </a:cubicBezTo>
                <a:cubicBezTo>
                  <a:pt x="585811" y="227114"/>
                  <a:pt x="531178" y="213634"/>
                  <a:pt x="641445" y="232012"/>
                </a:cubicBezTo>
                <a:lnTo>
                  <a:pt x="723332" y="286603"/>
                </a:lnTo>
                <a:cubicBezTo>
                  <a:pt x="802316" y="339258"/>
                  <a:pt x="747955" y="312266"/>
                  <a:pt x="900753" y="327546"/>
                </a:cubicBezTo>
                <a:cubicBezTo>
                  <a:pt x="914401" y="345743"/>
                  <a:pt x="931524" y="361792"/>
                  <a:pt x="941696" y="382137"/>
                </a:cubicBezTo>
                <a:cubicBezTo>
                  <a:pt x="950084" y="398914"/>
                  <a:pt x="942081" y="423465"/>
                  <a:pt x="955344" y="436728"/>
                </a:cubicBezTo>
                <a:cubicBezTo>
                  <a:pt x="964994" y="446378"/>
                  <a:pt x="982639" y="436728"/>
                  <a:pt x="996287" y="436728"/>
                </a:cubicBezTo>
              </a:path>
            </a:pathLst>
          </a:cu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1944" name="Slide Number Placeholder 51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CA87B14-C518-447A-87A9-C8D5318C4AAA}" type="slidenum">
              <a:rPr lang="en-US" altLang="en-US" sz="1200">
                <a:solidFill>
                  <a:srgbClr val="BCBCBC"/>
                </a:solidFill>
              </a:rPr>
              <a:pPr/>
              <a:t>38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54" name="Footer Placeholder 5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Tension Theory</a:t>
            </a:r>
            <a:endParaRPr lang="en-US" dirty="0"/>
          </a:p>
        </p:txBody>
      </p:sp>
      <p:sp>
        <p:nvSpPr>
          <p:cNvPr id="81946" name="Line 54"/>
          <p:cNvSpPr>
            <a:spLocks noChangeShapeType="1"/>
          </p:cNvSpPr>
          <p:nvPr/>
        </p:nvSpPr>
        <p:spPr bwMode="auto">
          <a:xfrm>
            <a:off x="1562100" y="5481638"/>
            <a:ext cx="2828925" cy="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47" name="Line 55"/>
          <p:cNvSpPr>
            <a:spLocks noChangeShapeType="1"/>
          </p:cNvSpPr>
          <p:nvPr/>
        </p:nvSpPr>
        <p:spPr bwMode="auto">
          <a:xfrm>
            <a:off x="4386263" y="5367338"/>
            <a:ext cx="0" cy="128587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48" name="Line 56"/>
          <p:cNvSpPr>
            <a:spLocks noChangeShapeType="1"/>
          </p:cNvSpPr>
          <p:nvPr/>
        </p:nvSpPr>
        <p:spPr bwMode="auto">
          <a:xfrm flipH="1">
            <a:off x="1933575" y="2147888"/>
            <a:ext cx="2395538" cy="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49" name="Line 57"/>
          <p:cNvSpPr>
            <a:spLocks noChangeShapeType="1"/>
          </p:cNvSpPr>
          <p:nvPr/>
        </p:nvSpPr>
        <p:spPr bwMode="auto">
          <a:xfrm>
            <a:off x="4314825" y="2143125"/>
            <a:ext cx="0" cy="20955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6602413" y="2028825"/>
            <a:ext cx="2427287" cy="1414463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Now consider a much wider plate.</a:t>
            </a:r>
            <a:endParaRPr lang="en-US" baseline="-25000">
              <a:solidFill>
                <a:schemeClr val="bg1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014413" y="239713"/>
            <a:ext cx="5456237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Rupture on Effective Net Area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TextBox 33"/>
          <p:cNvSpPr txBox="1">
            <a:spLocks noChangeArrowheads="1"/>
          </p:cNvSpPr>
          <p:nvPr/>
        </p:nvSpPr>
        <p:spPr bwMode="auto">
          <a:xfrm>
            <a:off x="1114425" y="2009775"/>
            <a:ext cx="5386388" cy="4081463"/>
          </a:xfrm>
          <a:prstGeom prst="rect">
            <a:avLst/>
          </a:prstGeom>
          <a:solidFill>
            <a:schemeClr val="tx1"/>
          </a:solidFill>
          <a:ln w="38100">
            <a:solidFill>
              <a:schemeClr val="bg1"/>
            </a:solidFill>
            <a:bevel/>
            <a:headEnd/>
            <a:tailEnd/>
          </a:ln>
        </p:spPr>
        <p:txBody>
          <a:bodyPr anchor="ctr" anchorCtr="1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35" name="Flowchart: Document 34"/>
          <p:cNvSpPr>
            <a:spLocks noChangeArrowheads="1"/>
          </p:cNvSpPr>
          <p:nvPr/>
        </p:nvSpPr>
        <p:spPr bwMode="auto">
          <a:xfrm rot="-5400000">
            <a:off x="2174876" y="2486025"/>
            <a:ext cx="3003550" cy="2733675"/>
          </a:xfrm>
          <a:prstGeom prst="flowChartDocument">
            <a:avLst/>
          </a:prstGeom>
          <a:solidFill>
            <a:srgbClr val="C00000"/>
          </a:solidFill>
          <a:ln w="38100" algn="ctr">
            <a:solidFill>
              <a:schemeClr val="bg1"/>
            </a:solidFill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cxnSp>
        <p:nvCxnSpPr>
          <p:cNvPr id="37" name="Straight Arrow Connector 36"/>
          <p:cNvCxnSpPr/>
          <p:nvPr/>
        </p:nvCxnSpPr>
        <p:spPr>
          <a:xfrm rot="10800000">
            <a:off x="4922838" y="3749675"/>
            <a:ext cx="820737" cy="1588"/>
          </a:xfrm>
          <a:prstGeom prst="straightConnector1">
            <a:avLst/>
          </a:prstGeom>
          <a:ln w="88900">
            <a:solidFill>
              <a:schemeClr val="bg1"/>
            </a:solidFill>
            <a:headEnd type="triangle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Oval 40"/>
          <p:cNvSpPr/>
          <p:nvPr/>
        </p:nvSpPr>
        <p:spPr>
          <a:xfrm>
            <a:off x="2497138" y="3400425"/>
            <a:ext cx="255587" cy="242888"/>
          </a:xfrm>
          <a:prstGeom prst="ellipse">
            <a:avLst/>
          </a:prstGeom>
          <a:solidFill>
            <a:schemeClr val="tx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3148013" y="3405188"/>
            <a:ext cx="255587" cy="241300"/>
          </a:xfrm>
          <a:prstGeom prst="ellipse">
            <a:avLst/>
          </a:prstGeom>
          <a:solidFill>
            <a:schemeClr val="tx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3819525" y="3405188"/>
            <a:ext cx="255588" cy="241300"/>
          </a:xfrm>
          <a:prstGeom prst="ellipse">
            <a:avLst/>
          </a:prstGeom>
          <a:solidFill>
            <a:schemeClr val="tx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2511425" y="3844925"/>
            <a:ext cx="255588" cy="241300"/>
          </a:xfrm>
          <a:prstGeom prst="ellipse">
            <a:avLst/>
          </a:prstGeom>
          <a:solidFill>
            <a:schemeClr val="tx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3160713" y="3848100"/>
            <a:ext cx="255587" cy="242888"/>
          </a:xfrm>
          <a:prstGeom prst="ellipse">
            <a:avLst/>
          </a:prstGeom>
          <a:solidFill>
            <a:schemeClr val="tx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3833813" y="3848100"/>
            <a:ext cx="255587" cy="242888"/>
          </a:xfrm>
          <a:prstGeom prst="ellipse">
            <a:avLst/>
          </a:prstGeom>
          <a:solidFill>
            <a:schemeClr val="tx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3979" name="TextBox 54"/>
          <p:cNvSpPr txBox="1">
            <a:spLocks noChangeArrowheads="1"/>
          </p:cNvSpPr>
          <p:nvPr/>
        </p:nvSpPr>
        <p:spPr bwMode="auto">
          <a:xfrm>
            <a:off x="4875213" y="3262313"/>
            <a:ext cx="5953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</a:p>
        </p:txBody>
      </p:sp>
      <p:cxnSp>
        <p:nvCxnSpPr>
          <p:cNvPr id="61" name="Straight Connector 60"/>
          <p:cNvCxnSpPr/>
          <p:nvPr/>
        </p:nvCxnSpPr>
        <p:spPr>
          <a:xfrm rot="16200000" flipV="1">
            <a:off x="2848769" y="3818732"/>
            <a:ext cx="3003550" cy="68262"/>
          </a:xfrm>
          <a:prstGeom prst="line">
            <a:avLst/>
          </a:prstGeom>
          <a:ln w="254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981" name="TextBox 63"/>
          <p:cNvSpPr txBox="1">
            <a:spLocks noChangeArrowheads="1"/>
          </p:cNvSpPr>
          <p:nvPr/>
        </p:nvSpPr>
        <p:spPr bwMode="auto">
          <a:xfrm>
            <a:off x="1095375" y="5457825"/>
            <a:ext cx="54054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>
                <a:solidFill>
                  <a:schemeClr val="bg1"/>
                </a:solidFill>
                <a:cs typeface="Arial" panose="020B0604020202020204" pitchFamily="34" charset="0"/>
              </a:rPr>
              <a:t>At rupture plane (right bolts) forces have not engaged the entire plate. </a:t>
            </a:r>
          </a:p>
        </p:txBody>
      </p:sp>
      <p:grpSp>
        <p:nvGrpSpPr>
          <p:cNvPr id="83982" name="Group 70"/>
          <p:cNvGrpSpPr>
            <a:grpSpLocks/>
          </p:cNvGrpSpPr>
          <p:nvPr/>
        </p:nvGrpSpPr>
        <p:grpSpPr bwMode="auto">
          <a:xfrm>
            <a:off x="2571750" y="3630613"/>
            <a:ext cx="298450" cy="211137"/>
            <a:chOff x="2486168" y="3954249"/>
            <a:chExt cx="297976" cy="211902"/>
          </a:xfrm>
        </p:grpSpPr>
        <p:sp>
          <p:nvSpPr>
            <p:cNvPr id="31" name="Freeform 30"/>
            <p:cNvSpPr/>
            <p:nvPr/>
          </p:nvSpPr>
          <p:spPr>
            <a:xfrm>
              <a:off x="2497263" y="4013199"/>
              <a:ext cx="286881" cy="152952"/>
            </a:xfrm>
            <a:custGeom>
              <a:avLst/>
              <a:gdLst>
                <a:gd name="connsiteX0" fmla="*/ 0 w 286603"/>
                <a:gd name="connsiteY0" fmla="*/ 136477 h 153709"/>
                <a:gd name="connsiteX1" fmla="*/ 109182 w 286603"/>
                <a:gd name="connsiteY1" fmla="*/ 81886 h 153709"/>
                <a:gd name="connsiteX2" fmla="*/ 150125 w 286603"/>
                <a:gd name="connsiteY2" fmla="*/ 68238 h 153709"/>
                <a:gd name="connsiteX3" fmla="*/ 259307 w 286603"/>
                <a:gd name="connsiteY3" fmla="*/ 54591 h 153709"/>
                <a:gd name="connsiteX4" fmla="*/ 286603 w 286603"/>
                <a:gd name="connsiteY4" fmla="*/ 0 h 153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6603" h="153709">
                  <a:moveTo>
                    <a:pt x="0" y="136477"/>
                  </a:moveTo>
                  <a:cubicBezTo>
                    <a:pt x="177581" y="106879"/>
                    <a:pt x="19403" y="153709"/>
                    <a:pt x="109182" y="81886"/>
                  </a:cubicBezTo>
                  <a:cubicBezTo>
                    <a:pt x="120416" y="72899"/>
                    <a:pt x="135971" y="70811"/>
                    <a:pt x="150125" y="68238"/>
                  </a:cubicBezTo>
                  <a:cubicBezTo>
                    <a:pt x="186211" y="61677"/>
                    <a:pt x="222913" y="59140"/>
                    <a:pt x="259307" y="54591"/>
                  </a:cubicBezTo>
                  <a:cubicBezTo>
                    <a:pt x="274989" y="7544"/>
                    <a:pt x="262782" y="23819"/>
                    <a:pt x="286603" y="0"/>
                  </a:cubicBezTo>
                </a:path>
              </a:pathLst>
            </a:cu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8" name="Freeform 37"/>
            <p:cNvSpPr/>
            <p:nvPr/>
          </p:nvSpPr>
          <p:spPr>
            <a:xfrm flipV="1">
              <a:off x="2486168" y="3954249"/>
              <a:ext cx="286882" cy="152952"/>
            </a:xfrm>
            <a:custGeom>
              <a:avLst/>
              <a:gdLst>
                <a:gd name="connsiteX0" fmla="*/ 0 w 286603"/>
                <a:gd name="connsiteY0" fmla="*/ 136477 h 153709"/>
                <a:gd name="connsiteX1" fmla="*/ 109182 w 286603"/>
                <a:gd name="connsiteY1" fmla="*/ 81886 h 153709"/>
                <a:gd name="connsiteX2" fmla="*/ 150125 w 286603"/>
                <a:gd name="connsiteY2" fmla="*/ 68238 h 153709"/>
                <a:gd name="connsiteX3" fmla="*/ 259307 w 286603"/>
                <a:gd name="connsiteY3" fmla="*/ 54591 h 153709"/>
                <a:gd name="connsiteX4" fmla="*/ 286603 w 286603"/>
                <a:gd name="connsiteY4" fmla="*/ 0 h 153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6603" h="153709">
                  <a:moveTo>
                    <a:pt x="0" y="136477"/>
                  </a:moveTo>
                  <a:cubicBezTo>
                    <a:pt x="177581" y="106879"/>
                    <a:pt x="19403" y="153709"/>
                    <a:pt x="109182" y="81886"/>
                  </a:cubicBezTo>
                  <a:cubicBezTo>
                    <a:pt x="120416" y="72899"/>
                    <a:pt x="135971" y="70811"/>
                    <a:pt x="150125" y="68238"/>
                  </a:cubicBezTo>
                  <a:cubicBezTo>
                    <a:pt x="186211" y="61677"/>
                    <a:pt x="222913" y="59140"/>
                    <a:pt x="259307" y="54591"/>
                  </a:cubicBezTo>
                  <a:cubicBezTo>
                    <a:pt x="274989" y="7544"/>
                    <a:pt x="262782" y="23819"/>
                    <a:pt x="286603" y="0"/>
                  </a:cubicBezTo>
                </a:path>
              </a:pathLst>
            </a:cu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53" name="Freeform 52"/>
          <p:cNvSpPr/>
          <p:nvPr/>
        </p:nvSpPr>
        <p:spPr>
          <a:xfrm>
            <a:off x="2624138" y="2595563"/>
            <a:ext cx="1862137" cy="806450"/>
          </a:xfrm>
          <a:custGeom>
            <a:avLst/>
            <a:gdLst>
              <a:gd name="connsiteX0" fmla="*/ 0 w 1861852"/>
              <a:gd name="connsiteY0" fmla="*/ 806657 h 806657"/>
              <a:gd name="connsiteX1" fmla="*/ 150125 w 1861852"/>
              <a:gd name="connsiteY1" fmla="*/ 765714 h 806657"/>
              <a:gd name="connsiteX2" fmla="*/ 191068 w 1861852"/>
              <a:gd name="connsiteY2" fmla="*/ 752066 h 806657"/>
              <a:gd name="connsiteX3" fmla="*/ 232012 w 1861852"/>
              <a:gd name="connsiteY3" fmla="*/ 738418 h 806657"/>
              <a:gd name="connsiteX4" fmla="*/ 300250 w 1861852"/>
              <a:gd name="connsiteY4" fmla="*/ 656531 h 806657"/>
              <a:gd name="connsiteX5" fmla="*/ 436728 w 1861852"/>
              <a:gd name="connsiteY5" fmla="*/ 615588 h 806657"/>
              <a:gd name="connsiteX6" fmla="*/ 477671 w 1861852"/>
              <a:gd name="connsiteY6" fmla="*/ 588293 h 806657"/>
              <a:gd name="connsiteX7" fmla="*/ 545910 w 1861852"/>
              <a:gd name="connsiteY7" fmla="*/ 520054 h 806657"/>
              <a:gd name="connsiteX8" fmla="*/ 655092 w 1861852"/>
              <a:gd name="connsiteY8" fmla="*/ 451815 h 806657"/>
              <a:gd name="connsiteX9" fmla="*/ 696035 w 1861852"/>
              <a:gd name="connsiteY9" fmla="*/ 424519 h 806657"/>
              <a:gd name="connsiteX10" fmla="*/ 900752 w 1861852"/>
              <a:gd name="connsiteY10" fmla="*/ 410872 h 806657"/>
              <a:gd name="connsiteX11" fmla="*/ 928047 w 1861852"/>
              <a:gd name="connsiteY11" fmla="*/ 369928 h 806657"/>
              <a:gd name="connsiteX12" fmla="*/ 1050877 w 1861852"/>
              <a:gd name="connsiteY12" fmla="*/ 301690 h 806657"/>
              <a:gd name="connsiteX13" fmla="*/ 1201003 w 1861852"/>
              <a:gd name="connsiteY13" fmla="*/ 288042 h 806657"/>
              <a:gd name="connsiteX14" fmla="*/ 1241946 w 1861852"/>
              <a:gd name="connsiteY14" fmla="*/ 274394 h 806657"/>
              <a:gd name="connsiteX15" fmla="*/ 1337480 w 1861852"/>
              <a:gd name="connsiteY15" fmla="*/ 165212 h 806657"/>
              <a:gd name="connsiteX16" fmla="*/ 1487606 w 1861852"/>
              <a:gd name="connsiteY16" fmla="*/ 151564 h 806657"/>
              <a:gd name="connsiteX17" fmla="*/ 1569492 w 1861852"/>
              <a:gd name="connsiteY17" fmla="*/ 110621 h 806657"/>
              <a:gd name="connsiteX18" fmla="*/ 1651379 w 1861852"/>
              <a:gd name="connsiteY18" fmla="*/ 83325 h 806657"/>
              <a:gd name="connsiteX19" fmla="*/ 1801504 w 1861852"/>
              <a:gd name="connsiteY19" fmla="*/ 15087 h 806657"/>
              <a:gd name="connsiteX20" fmla="*/ 1856095 w 1861852"/>
              <a:gd name="connsiteY20" fmla="*/ 1439 h 806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861852" h="806657">
                <a:moveTo>
                  <a:pt x="0" y="806657"/>
                </a:moveTo>
                <a:cubicBezTo>
                  <a:pt x="96448" y="787367"/>
                  <a:pt x="46236" y="800343"/>
                  <a:pt x="150125" y="765714"/>
                </a:cubicBezTo>
                <a:lnTo>
                  <a:pt x="191068" y="752066"/>
                </a:lnTo>
                <a:lnTo>
                  <a:pt x="232012" y="738418"/>
                </a:lnTo>
                <a:cubicBezTo>
                  <a:pt x="249000" y="712935"/>
                  <a:pt x="272435" y="671984"/>
                  <a:pt x="300250" y="656531"/>
                </a:cubicBezTo>
                <a:cubicBezTo>
                  <a:pt x="327432" y="641430"/>
                  <a:pt x="401488" y="624398"/>
                  <a:pt x="436728" y="615588"/>
                </a:cubicBezTo>
                <a:cubicBezTo>
                  <a:pt x="450376" y="606490"/>
                  <a:pt x="466073" y="599891"/>
                  <a:pt x="477671" y="588293"/>
                </a:cubicBezTo>
                <a:cubicBezTo>
                  <a:pt x="568656" y="497308"/>
                  <a:pt x="436730" y="592840"/>
                  <a:pt x="545910" y="520054"/>
                </a:cubicBezTo>
                <a:cubicBezTo>
                  <a:pt x="611389" y="421837"/>
                  <a:pt x="518663" y="542770"/>
                  <a:pt x="655092" y="451815"/>
                </a:cubicBezTo>
                <a:cubicBezTo>
                  <a:pt x="668740" y="442716"/>
                  <a:pt x="679856" y="427216"/>
                  <a:pt x="696035" y="424519"/>
                </a:cubicBezTo>
                <a:cubicBezTo>
                  <a:pt x="763495" y="413276"/>
                  <a:pt x="832513" y="415421"/>
                  <a:pt x="900752" y="410872"/>
                </a:cubicBezTo>
                <a:cubicBezTo>
                  <a:pt x="909850" y="397224"/>
                  <a:pt x="915703" y="380729"/>
                  <a:pt x="928047" y="369928"/>
                </a:cubicBezTo>
                <a:cubicBezTo>
                  <a:pt x="952445" y="348580"/>
                  <a:pt x="1009271" y="307634"/>
                  <a:pt x="1050877" y="301690"/>
                </a:cubicBezTo>
                <a:cubicBezTo>
                  <a:pt x="1100620" y="294584"/>
                  <a:pt x="1150961" y="292591"/>
                  <a:pt x="1201003" y="288042"/>
                </a:cubicBezTo>
                <a:cubicBezTo>
                  <a:pt x="1214651" y="283493"/>
                  <a:pt x="1231774" y="284566"/>
                  <a:pt x="1241946" y="274394"/>
                </a:cubicBezTo>
                <a:cubicBezTo>
                  <a:pt x="1267585" y="248755"/>
                  <a:pt x="1288267" y="175758"/>
                  <a:pt x="1337480" y="165212"/>
                </a:cubicBezTo>
                <a:cubicBezTo>
                  <a:pt x="1386613" y="154683"/>
                  <a:pt x="1437564" y="156113"/>
                  <a:pt x="1487606" y="151564"/>
                </a:cubicBezTo>
                <a:cubicBezTo>
                  <a:pt x="1636908" y="101799"/>
                  <a:pt x="1410772" y="181164"/>
                  <a:pt x="1569492" y="110621"/>
                </a:cubicBezTo>
                <a:cubicBezTo>
                  <a:pt x="1595784" y="98935"/>
                  <a:pt x="1627439" y="99285"/>
                  <a:pt x="1651379" y="83325"/>
                </a:cubicBezTo>
                <a:cubicBezTo>
                  <a:pt x="1769607" y="4506"/>
                  <a:pt x="1689047" y="43201"/>
                  <a:pt x="1801504" y="15087"/>
                </a:cubicBezTo>
                <a:cubicBezTo>
                  <a:pt x="1861852" y="0"/>
                  <a:pt x="1823289" y="1439"/>
                  <a:pt x="1856095" y="1439"/>
                </a:cubicBezTo>
              </a:path>
            </a:pathLst>
          </a:cu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3" name="Freeform 62"/>
          <p:cNvSpPr/>
          <p:nvPr/>
        </p:nvSpPr>
        <p:spPr>
          <a:xfrm>
            <a:off x="3265488" y="2870200"/>
            <a:ext cx="1241425" cy="517525"/>
          </a:xfrm>
          <a:custGeom>
            <a:avLst/>
            <a:gdLst>
              <a:gd name="connsiteX0" fmla="*/ 0 w 1241947"/>
              <a:gd name="connsiteY0" fmla="*/ 518615 h 518615"/>
              <a:gd name="connsiteX1" fmla="*/ 27296 w 1241947"/>
              <a:gd name="connsiteY1" fmla="*/ 477672 h 518615"/>
              <a:gd name="connsiteX2" fmla="*/ 122830 w 1241947"/>
              <a:gd name="connsiteY2" fmla="*/ 409433 h 518615"/>
              <a:gd name="connsiteX3" fmla="*/ 163773 w 1241947"/>
              <a:gd name="connsiteY3" fmla="*/ 395785 h 518615"/>
              <a:gd name="connsiteX4" fmla="*/ 245660 w 1241947"/>
              <a:gd name="connsiteY4" fmla="*/ 341194 h 518615"/>
              <a:gd name="connsiteX5" fmla="*/ 300251 w 1241947"/>
              <a:gd name="connsiteY5" fmla="*/ 327546 h 518615"/>
              <a:gd name="connsiteX6" fmla="*/ 341194 w 1241947"/>
              <a:gd name="connsiteY6" fmla="*/ 313899 h 518615"/>
              <a:gd name="connsiteX7" fmla="*/ 423081 w 1241947"/>
              <a:gd name="connsiteY7" fmla="*/ 300251 h 518615"/>
              <a:gd name="connsiteX8" fmla="*/ 436729 w 1241947"/>
              <a:gd name="connsiteY8" fmla="*/ 259308 h 518615"/>
              <a:gd name="connsiteX9" fmla="*/ 477672 w 1241947"/>
              <a:gd name="connsiteY9" fmla="*/ 232012 h 518615"/>
              <a:gd name="connsiteX10" fmla="*/ 655093 w 1241947"/>
              <a:gd name="connsiteY10" fmla="*/ 204717 h 518615"/>
              <a:gd name="connsiteX11" fmla="*/ 736979 w 1241947"/>
              <a:gd name="connsiteY11" fmla="*/ 163773 h 518615"/>
              <a:gd name="connsiteX12" fmla="*/ 777923 w 1241947"/>
              <a:gd name="connsiteY12" fmla="*/ 136478 h 518615"/>
              <a:gd name="connsiteX13" fmla="*/ 1009935 w 1241947"/>
              <a:gd name="connsiteY13" fmla="*/ 109182 h 518615"/>
              <a:gd name="connsiteX14" fmla="*/ 1132765 w 1241947"/>
              <a:gd name="connsiteY14" fmla="*/ 68239 h 518615"/>
              <a:gd name="connsiteX15" fmla="*/ 1214651 w 1241947"/>
              <a:gd name="connsiteY15" fmla="*/ 40943 h 518615"/>
              <a:gd name="connsiteX16" fmla="*/ 1241947 w 1241947"/>
              <a:gd name="connsiteY16" fmla="*/ 0 h 518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241947" h="518615">
                <a:moveTo>
                  <a:pt x="0" y="518615"/>
                </a:moveTo>
                <a:cubicBezTo>
                  <a:pt x="9099" y="504967"/>
                  <a:pt x="15698" y="489270"/>
                  <a:pt x="27296" y="477672"/>
                </a:cubicBezTo>
                <a:cubicBezTo>
                  <a:pt x="33481" y="471487"/>
                  <a:pt x="107329" y="417184"/>
                  <a:pt x="122830" y="409433"/>
                </a:cubicBezTo>
                <a:cubicBezTo>
                  <a:pt x="135697" y="402999"/>
                  <a:pt x="151197" y="402771"/>
                  <a:pt x="163773" y="395785"/>
                </a:cubicBezTo>
                <a:cubicBezTo>
                  <a:pt x="192450" y="379853"/>
                  <a:pt x="213834" y="349151"/>
                  <a:pt x="245660" y="341194"/>
                </a:cubicBezTo>
                <a:cubicBezTo>
                  <a:pt x="263857" y="336645"/>
                  <a:pt x="282216" y="332699"/>
                  <a:pt x="300251" y="327546"/>
                </a:cubicBezTo>
                <a:cubicBezTo>
                  <a:pt x="314083" y="323594"/>
                  <a:pt x="327151" y="317020"/>
                  <a:pt x="341194" y="313899"/>
                </a:cubicBezTo>
                <a:cubicBezTo>
                  <a:pt x="368207" y="307896"/>
                  <a:pt x="395785" y="304800"/>
                  <a:pt x="423081" y="300251"/>
                </a:cubicBezTo>
                <a:cubicBezTo>
                  <a:pt x="427630" y="286603"/>
                  <a:pt x="427742" y="270542"/>
                  <a:pt x="436729" y="259308"/>
                </a:cubicBezTo>
                <a:cubicBezTo>
                  <a:pt x="446976" y="246500"/>
                  <a:pt x="463001" y="239348"/>
                  <a:pt x="477672" y="232012"/>
                </a:cubicBezTo>
                <a:cubicBezTo>
                  <a:pt x="526857" y="207419"/>
                  <a:pt x="615949" y="208631"/>
                  <a:pt x="655093" y="204717"/>
                </a:cubicBezTo>
                <a:cubicBezTo>
                  <a:pt x="772416" y="126500"/>
                  <a:pt x="623984" y="220270"/>
                  <a:pt x="736979" y="163773"/>
                </a:cubicBezTo>
                <a:cubicBezTo>
                  <a:pt x="751650" y="156438"/>
                  <a:pt x="762212" y="141191"/>
                  <a:pt x="777923" y="136478"/>
                </a:cubicBezTo>
                <a:cubicBezTo>
                  <a:pt x="808095" y="127427"/>
                  <a:pt x="998673" y="110308"/>
                  <a:pt x="1009935" y="109182"/>
                </a:cubicBezTo>
                <a:cubicBezTo>
                  <a:pt x="1085529" y="58787"/>
                  <a:pt x="1015084" y="97660"/>
                  <a:pt x="1132765" y="68239"/>
                </a:cubicBezTo>
                <a:cubicBezTo>
                  <a:pt x="1160678" y="61261"/>
                  <a:pt x="1214651" y="40943"/>
                  <a:pt x="1214651" y="40943"/>
                </a:cubicBezTo>
                <a:lnTo>
                  <a:pt x="1241947" y="0"/>
                </a:lnTo>
              </a:path>
            </a:pathLst>
          </a:cu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5" name="Freeform 64"/>
          <p:cNvSpPr/>
          <p:nvPr/>
        </p:nvSpPr>
        <p:spPr>
          <a:xfrm>
            <a:off x="3948113" y="3087688"/>
            <a:ext cx="627062" cy="314325"/>
          </a:xfrm>
          <a:custGeom>
            <a:avLst/>
            <a:gdLst>
              <a:gd name="connsiteX0" fmla="*/ 0 w 627797"/>
              <a:gd name="connsiteY0" fmla="*/ 313899 h 313899"/>
              <a:gd name="connsiteX1" fmla="*/ 54591 w 627797"/>
              <a:gd name="connsiteY1" fmla="*/ 300251 h 313899"/>
              <a:gd name="connsiteX2" fmla="*/ 136478 w 627797"/>
              <a:gd name="connsiteY2" fmla="*/ 245660 h 313899"/>
              <a:gd name="connsiteX3" fmla="*/ 177421 w 627797"/>
              <a:gd name="connsiteY3" fmla="*/ 232012 h 313899"/>
              <a:gd name="connsiteX4" fmla="*/ 218365 w 627797"/>
              <a:gd name="connsiteY4" fmla="*/ 204717 h 313899"/>
              <a:gd name="connsiteX5" fmla="*/ 300251 w 627797"/>
              <a:gd name="connsiteY5" fmla="*/ 177421 h 313899"/>
              <a:gd name="connsiteX6" fmla="*/ 409433 w 627797"/>
              <a:gd name="connsiteY6" fmla="*/ 150126 h 313899"/>
              <a:gd name="connsiteX7" fmla="*/ 436729 w 627797"/>
              <a:gd name="connsiteY7" fmla="*/ 109182 h 313899"/>
              <a:gd name="connsiteX8" fmla="*/ 518615 w 627797"/>
              <a:gd name="connsiteY8" fmla="*/ 68239 h 313899"/>
              <a:gd name="connsiteX9" fmla="*/ 545911 w 627797"/>
              <a:gd name="connsiteY9" fmla="*/ 27296 h 313899"/>
              <a:gd name="connsiteX10" fmla="*/ 627797 w 627797"/>
              <a:gd name="connsiteY10" fmla="*/ 0 h 313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27797" h="313899">
                <a:moveTo>
                  <a:pt x="0" y="313899"/>
                </a:moveTo>
                <a:cubicBezTo>
                  <a:pt x="18197" y="309350"/>
                  <a:pt x="37814" y="308639"/>
                  <a:pt x="54591" y="300251"/>
                </a:cubicBezTo>
                <a:cubicBezTo>
                  <a:pt x="83933" y="285580"/>
                  <a:pt x="105356" y="256034"/>
                  <a:pt x="136478" y="245660"/>
                </a:cubicBezTo>
                <a:cubicBezTo>
                  <a:pt x="150126" y="241111"/>
                  <a:pt x="164554" y="238446"/>
                  <a:pt x="177421" y="232012"/>
                </a:cubicBezTo>
                <a:cubicBezTo>
                  <a:pt x="192092" y="224677"/>
                  <a:pt x="203376" y="211379"/>
                  <a:pt x="218365" y="204717"/>
                </a:cubicBezTo>
                <a:cubicBezTo>
                  <a:pt x="244657" y="193032"/>
                  <a:pt x="272956" y="186520"/>
                  <a:pt x="300251" y="177421"/>
                </a:cubicBezTo>
                <a:cubicBezTo>
                  <a:pt x="363200" y="156437"/>
                  <a:pt x="327087" y="166594"/>
                  <a:pt x="409433" y="150126"/>
                </a:cubicBezTo>
                <a:cubicBezTo>
                  <a:pt x="418532" y="136478"/>
                  <a:pt x="425130" y="120781"/>
                  <a:pt x="436729" y="109182"/>
                </a:cubicBezTo>
                <a:cubicBezTo>
                  <a:pt x="463184" y="82727"/>
                  <a:pt x="485316" y="79339"/>
                  <a:pt x="518615" y="68239"/>
                </a:cubicBezTo>
                <a:cubicBezTo>
                  <a:pt x="527714" y="54591"/>
                  <a:pt x="532002" y="35989"/>
                  <a:pt x="545911" y="27296"/>
                </a:cubicBezTo>
                <a:cubicBezTo>
                  <a:pt x="570309" y="12047"/>
                  <a:pt x="627797" y="0"/>
                  <a:pt x="627797" y="0"/>
                </a:cubicBezTo>
              </a:path>
            </a:pathLst>
          </a:cu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83986" name="Group 71"/>
          <p:cNvGrpSpPr>
            <a:grpSpLocks/>
          </p:cNvGrpSpPr>
          <p:nvPr/>
        </p:nvGrpSpPr>
        <p:grpSpPr bwMode="auto">
          <a:xfrm>
            <a:off x="3270250" y="3632200"/>
            <a:ext cx="298450" cy="212725"/>
            <a:chOff x="2486168" y="3954249"/>
            <a:chExt cx="297976" cy="211902"/>
          </a:xfrm>
        </p:grpSpPr>
        <p:sp>
          <p:nvSpPr>
            <p:cNvPr id="73" name="Freeform 72"/>
            <p:cNvSpPr/>
            <p:nvPr/>
          </p:nvSpPr>
          <p:spPr>
            <a:xfrm>
              <a:off x="2497263" y="4012760"/>
              <a:ext cx="286881" cy="153391"/>
            </a:xfrm>
            <a:custGeom>
              <a:avLst/>
              <a:gdLst>
                <a:gd name="connsiteX0" fmla="*/ 0 w 286603"/>
                <a:gd name="connsiteY0" fmla="*/ 136477 h 153709"/>
                <a:gd name="connsiteX1" fmla="*/ 109182 w 286603"/>
                <a:gd name="connsiteY1" fmla="*/ 81886 h 153709"/>
                <a:gd name="connsiteX2" fmla="*/ 150125 w 286603"/>
                <a:gd name="connsiteY2" fmla="*/ 68238 h 153709"/>
                <a:gd name="connsiteX3" fmla="*/ 259307 w 286603"/>
                <a:gd name="connsiteY3" fmla="*/ 54591 h 153709"/>
                <a:gd name="connsiteX4" fmla="*/ 286603 w 286603"/>
                <a:gd name="connsiteY4" fmla="*/ 0 h 153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6603" h="153709">
                  <a:moveTo>
                    <a:pt x="0" y="136477"/>
                  </a:moveTo>
                  <a:cubicBezTo>
                    <a:pt x="177581" y="106879"/>
                    <a:pt x="19403" y="153709"/>
                    <a:pt x="109182" y="81886"/>
                  </a:cubicBezTo>
                  <a:cubicBezTo>
                    <a:pt x="120416" y="72899"/>
                    <a:pt x="135971" y="70811"/>
                    <a:pt x="150125" y="68238"/>
                  </a:cubicBezTo>
                  <a:cubicBezTo>
                    <a:pt x="186211" y="61677"/>
                    <a:pt x="222913" y="59140"/>
                    <a:pt x="259307" y="54591"/>
                  </a:cubicBezTo>
                  <a:cubicBezTo>
                    <a:pt x="274989" y="7544"/>
                    <a:pt x="262782" y="23819"/>
                    <a:pt x="286603" y="0"/>
                  </a:cubicBezTo>
                </a:path>
              </a:pathLst>
            </a:cu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flipV="1">
              <a:off x="2486168" y="3954249"/>
              <a:ext cx="286882" cy="153392"/>
            </a:xfrm>
            <a:custGeom>
              <a:avLst/>
              <a:gdLst>
                <a:gd name="connsiteX0" fmla="*/ 0 w 286603"/>
                <a:gd name="connsiteY0" fmla="*/ 136477 h 153709"/>
                <a:gd name="connsiteX1" fmla="*/ 109182 w 286603"/>
                <a:gd name="connsiteY1" fmla="*/ 81886 h 153709"/>
                <a:gd name="connsiteX2" fmla="*/ 150125 w 286603"/>
                <a:gd name="connsiteY2" fmla="*/ 68238 h 153709"/>
                <a:gd name="connsiteX3" fmla="*/ 259307 w 286603"/>
                <a:gd name="connsiteY3" fmla="*/ 54591 h 153709"/>
                <a:gd name="connsiteX4" fmla="*/ 286603 w 286603"/>
                <a:gd name="connsiteY4" fmla="*/ 0 h 153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6603" h="153709">
                  <a:moveTo>
                    <a:pt x="0" y="136477"/>
                  </a:moveTo>
                  <a:cubicBezTo>
                    <a:pt x="177581" y="106879"/>
                    <a:pt x="19403" y="153709"/>
                    <a:pt x="109182" y="81886"/>
                  </a:cubicBezTo>
                  <a:cubicBezTo>
                    <a:pt x="120416" y="72899"/>
                    <a:pt x="135971" y="70811"/>
                    <a:pt x="150125" y="68238"/>
                  </a:cubicBezTo>
                  <a:cubicBezTo>
                    <a:pt x="186211" y="61677"/>
                    <a:pt x="222913" y="59140"/>
                    <a:pt x="259307" y="54591"/>
                  </a:cubicBezTo>
                  <a:cubicBezTo>
                    <a:pt x="274989" y="7544"/>
                    <a:pt x="262782" y="23819"/>
                    <a:pt x="286603" y="0"/>
                  </a:cubicBezTo>
                </a:path>
              </a:pathLst>
            </a:cu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83987" name="Group 74"/>
          <p:cNvGrpSpPr>
            <a:grpSpLocks/>
          </p:cNvGrpSpPr>
          <p:nvPr/>
        </p:nvGrpSpPr>
        <p:grpSpPr bwMode="auto">
          <a:xfrm>
            <a:off x="3927475" y="3621088"/>
            <a:ext cx="298450" cy="212725"/>
            <a:chOff x="2486168" y="3954249"/>
            <a:chExt cx="297976" cy="211902"/>
          </a:xfrm>
        </p:grpSpPr>
        <p:sp>
          <p:nvSpPr>
            <p:cNvPr id="76" name="Freeform 75"/>
            <p:cNvSpPr/>
            <p:nvPr/>
          </p:nvSpPr>
          <p:spPr>
            <a:xfrm>
              <a:off x="2497263" y="4012759"/>
              <a:ext cx="286881" cy="153392"/>
            </a:xfrm>
            <a:custGeom>
              <a:avLst/>
              <a:gdLst>
                <a:gd name="connsiteX0" fmla="*/ 0 w 286603"/>
                <a:gd name="connsiteY0" fmla="*/ 136477 h 153709"/>
                <a:gd name="connsiteX1" fmla="*/ 109182 w 286603"/>
                <a:gd name="connsiteY1" fmla="*/ 81886 h 153709"/>
                <a:gd name="connsiteX2" fmla="*/ 150125 w 286603"/>
                <a:gd name="connsiteY2" fmla="*/ 68238 h 153709"/>
                <a:gd name="connsiteX3" fmla="*/ 259307 w 286603"/>
                <a:gd name="connsiteY3" fmla="*/ 54591 h 153709"/>
                <a:gd name="connsiteX4" fmla="*/ 286603 w 286603"/>
                <a:gd name="connsiteY4" fmla="*/ 0 h 153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6603" h="153709">
                  <a:moveTo>
                    <a:pt x="0" y="136477"/>
                  </a:moveTo>
                  <a:cubicBezTo>
                    <a:pt x="177581" y="106879"/>
                    <a:pt x="19403" y="153709"/>
                    <a:pt x="109182" y="81886"/>
                  </a:cubicBezTo>
                  <a:cubicBezTo>
                    <a:pt x="120416" y="72899"/>
                    <a:pt x="135971" y="70811"/>
                    <a:pt x="150125" y="68238"/>
                  </a:cubicBezTo>
                  <a:cubicBezTo>
                    <a:pt x="186211" y="61677"/>
                    <a:pt x="222913" y="59140"/>
                    <a:pt x="259307" y="54591"/>
                  </a:cubicBezTo>
                  <a:cubicBezTo>
                    <a:pt x="274989" y="7544"/>
                    <a:pt x="262782" y="23819"/>
                    <a:pt x="286603" y="0"/>
                  </a:cubicBezTo>
                </a:path>
              </a:pathLst>
            </a:cu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7" name="Freeform 76"/>
            <p:cNvSpPr/>
            <p:nvPr/>
          </p:nvSpPr>
          <p:spPr>
            <a:xfrm flipV="1">
              <a:off x="2486168" y="3954249"/>
              <a:ext cx="286882" cy="153391"/>
            </a:xfrm>
            <a:custGeom>
              <a:avLst/>
              <a:gdLst>
                <a:gd name="connsiteX0" fmla="*/ 0 w 286603"/>
                <a:gd name="connsiteY0" fmla="*/ 136477 h 153709"/>
                <a:gd name="connsiteX1" fmla="*/ 109182 w 286603"/>
                <a:gd name="connsiteY1" fmla="*/ 81886 h 153709"/>
                <a:gd name="connsiteX2" fmla="*/ 150125 w 286603"/>
                <a:gd name="connsiteY2" fmla="*/ 68238 h 153709"/>
                <a:gd name="connsiteX3" fmla="*/ 259307 w 286603"/>
                <a:gd name="connsiteY3" fmla="*/ 54591 h 153709"/>
                <a:gd name="connsiteX4" fmla="*/ 286603 w 286603"/>
                <a:gd name="connsiteY4" fmla="*/ 0 h 153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6603" h="153709">
                  <a:moveTo>
                    <a:pt x="0" y="136477"/>
                  </a:moveTo>
                  <a:cubicBezTo>
                    <a:pt x="177581" y="106879"/>
                    <a:pt x="19403" y="153709"/>
                    <a:pt x="109182" y="81886"/>
                  </a:cubicBezTo>
                  <a:cubicBezTo>
                    <a:pt x="120416" y="72899"/>
                    <a:pt x="135971" y="70811"/>
                    <a:pt x="150125" y="68238"/>
                  </a:cubicBezTo>
                  <a:cubicBezTo>
                    <a:pt x="186211" y="61677"/>
                    <a:pt x="222913" y="59140"/>
                    <a:pt x="259307" y="54591"/>
                  </a:cubicBezTo>
                  <a:cubicBezTo>
                    <a:pt x="274989" y="7544"/>
                    <a:pt x="262782" y="23819"/>
                    <a:pt x="286603" y="0"/>
                  </a:cubicBezTo>
                </a:path>
              </a:pathLst>
            </a:cu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79" name="Freeform 78"/>
          <p:cNvSpPr/>
          <p:nvPr/>
        </p:nvSpPr>
        <p:spPr>
          <a:xfrm>
            <a:off x="2651125" y="4084638"/>
            <a:ext cx="2265363" cy="1054100"/>
          </a:xfrm>
          <a:custGeom>
            <a:avLst/>
            <a:gdLst>
              <a:gd name="connsiteX0" fmla="*/ 0 w 2265528"/>
              <a:gd name="connsiteY0" fmla="*/ 0 h 1053754"/>
              <a:gd name="connsiteX1" fmla="*/ 40943 w 2265528"/>
              <a:gd name="connsiteY1" fmla="*/ 27295 h 1053754"/>
              <a:gd name="connsiteX2" fmla="*/ 109182 w 2265528"/>
              <a:gd name="connsiteY2" fmla="*/ 40943 h 1053754"/>
              <a:gd name="connsiteX3" fmla="*/ 136478 w 2265528"/>
              <a:gd name="connsiteY3" fmla="*/ 81886 h 1053754"/>
              <a:gd name="connsiteX4" fmla="*/ 177421 w 2265528"/>
              <a:gd name="connsiteY4" fmla="*/ 95534 h 1053754"/>
              <a:gd name="connsiteX5" fmla="*/ 272955 w 2265528"/>
              <a:gd name="connsiteY5" fmla="*/ 122830 h 1053754"/>
              <a:gd name="connsiteX6" fmla="*/ 300251 w 2265528"/>
              <a:gd name="connsiteY6" fmla="*/ 204716 h 1053754"/>
              <a:gd name="connsiteX7" fmla="*/ 382137 w 2265528"/>
              <a:gd name="connsiteY7" fmla="*/ 218364 h 1053754"/>
              <a:gd name="connsiteX8" fmla="*/ 532263 w 2265528"/>
              <a:gd name="connsiteY8" fmla="*/ 286603 h 1053754"/>
              <a:gd name="connsiteX9" fmla="*/ 614149 w 2265528"/>
              <a:gd name="connsiteY9" fmla="*/ 341194 h 1053754"/>
              <a:gd name="connsiteX10" fmla="*/ 627797 w 2265528"/>
              <a:gd name="connsiteY10" fmla="*/ 395785 h 1053754"/>
              <a:gd name="connsiteX11" fmla="*/ 682388 w 2265528"/>
              <a:gd name="connsiteY11" fmla="*/ 409433 h 1053754"/>
              <a:gd name="connsiteX12" fmla="*/ 832514 w 2265528"/>
              <a:gd name="connsiteY12" fmla="*/ 436728 h 1053754"/>
              <a:gd name="connsiteX13" fmla="*/ 873457 w 2265528"/>
              <a:gd name="connsiteY13" fmla="*/ 464024 h 1053754"/>
              <a:gd name="connsiteX14" fmla="*/ 968991 w 2265528"/>
              <a:gd name="connsiteY14" fmla="*/ 491319 h 1053754"/>
              <a:gd name="connsiteX15" fmla="*/ 1009934 w 2265528"/>
              <a:gd name="connsiteY15" fmla="*/ 518615 h 1053754"/>
              <a:gd name="connsiteX16" fmla="*/ 1091821 w 2265528"/>
              <a:gd name="connsiteY16" fmla="*/ 545910 h 1053754"/>
              <a:gd name="connsiteX17" fmla="*/ 1337481 w 2265528"/>
              <a:gd name="connsiteY17" fmla="*/ 586854 h 1053754"/>
              <a:gd name="connsiteX18" fmla="*/ 1351128 w 2265528"/>
              <a:gd name="connsiteY18" fmla="*/ 627797 h 1053754"/>
              <a:gd name="connsiteX19" fmla="*/ 1405720 w 2265528"/>
              <a:gd name="connsiteY19" fmla="*/ 668740 h 1053754"/>
              <a:gd name="connsiteX20" fmla="*/ 1460311 w 2265528"/>
              <a:gd name="connsiteY20" fmla="*/ 682388 h 1053754"/>
              <a:gd name="connsiteX21" fmla="*/ 1569493 w 2265528"/>
              <a:gd name="connsiteY21" fmla="*/ 736979 h 1053754"/>
              <a:gd name="connsiteX22" fmla="*/ 1624084 w 2265528"/>
              <a:gd name="connsiteY22" fmla="*/ 764274 h 1053754"/>
              <a:gd name="connsiteX23" fmla="*/ 1705970 w 2265528"/>
              <a:gd name="connsiteY23" fmla="*/ 818866 h 1053754"/>
              <a:gd name="connsiteX24" fmla="*/ 1787857 w 2265528"/>
              <a:gd name="connsiteY24" fmla="*/ 846161 h 1053754"/>
              <a:gd name="connsiteX25" fmla="*/ 1828800 w 2265528"/>
              <a:gd name="connsiteY25" fmla="*/ 873457 h 1053754"/>
              <a:gd name="connsiteX26" fmla="*/ 1910687 w 2265528"/>
              <a:gd name="connsiteY26" fmla="*/ 887104 h 1053754"/>
              <a:gd name="connsiteX27" fmla="*/ 1992573 w 2265528"/>
              <a:gd name="connsiteY27" fmla="*/ 914400 h 1053754"/>
              <a:gd name="connsiteX28" fmla="*/ 2033517 w 2265528"/>
              <a:gd name="connsiteY28" fmla="*/ 941695 h 1053754"/>
              <a:gd name="connsiteX29" fmla="*/ 2129051 w 2265528"/>
              <a:gd name="connsiteY29" fmla="*/ 968991 h 1053754"/>
              <a:gd name="connsiteX30" fmla="*/ 2169994 w 2265528"/>
              <a:gd name="connsiteY30" fmla="*/ 996286 h 1053754"/>
              <a:gd name="connsiteX31" fmla="*/ 2197290 w 2265528"/>
              <a:gd name="connsiteY31" fmla="*/ 1037230 h 1053754"/>
              <a:gd name="connsiteX32" fmla="*/ 2265528 w 2265528"/>
              <a:gd name="connsiteY32" fmla="*/ 1050877 h 1053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2265528" h="1053754">
                <a:moveTo>
                  <a:pt x="0" y="0"/>
                </a:moveTo>
                <a:cubicBezTo>
                  <a:pt x="13648" y="9098"/>
                  <a:pt x="25585" y="21536"/>
                  <a:pt x="40943" y="27295"/>
                </a:cubicBezTo>
                <a:cubicBezTo>
                  <a:pt x="62663" y="35440"/>
                  <a:pt x="89041" y="29434"/>
                  <a:pt x="109182" y="40943"/>
                </a:cubicBezTo>
                <a:cubicBezTo>
                  <a:pt x="123423" y="49081"/>
                  <a:pt x="123670" y="71639"/>
                  <a:pt x="136478" y="81886"/>
                </a:cubicBezTo>
                <a:cubicBezTo>
                  <a:pt x="147712" y="90873"/>
                  <a:pt x="163589" y="91582"/>
                  <a:pt x="177421" y="95534"/>
                </a:cubicBezTo>
                <a:cubicBezTo>
                  <a:pt x="297379" y="129808"/>
                  <a:pt x="174788" y="90107"/>
                  <a:pt x="272955" y="122830"/>
                </a:cubicBezTo>
                <a:cubicBezTo>
                  <a:pt x="282054" y="150125"/>
                  <a:pt x="271871" y="199986"/>
                  <a:pt x="300251" y="204716"/>
                </a:cubicBezTo>
                <a:cubicBezTo>
                  <a:pt x="327546" y="209265"/>
                  <a:pt x="355124" y="212361"/>
                  <a:pt x="382137" y="218364"/>
                </a:cubicBezTo>
                <a:cubicBezTo>
                  <a:pt x="425615" y="228026"/>
                  <a:pt x="512228" y="273246"/>
                  <a:pt x="532263" y="286603"/>
                </a:cubicBezTo>
                <a:lnTo>
                  <a:pt x="614149" y="341194"/>
                </a:lnTo>
                <a:cubicBezTo>
                  <a:pt x="618698" y="359391"/>
                  <a:pt x="614534" y="382522"/>
                  <a:pt x="627797" y="395785"/>
                </a:cubicBezTo>
                <a:cubicBezTo>
                  <a:pt x="641060" y="409048"/>
                  <a:pt x="664353" y="404280"/>
                  <a:pt x="682388" y="409433"/>
                </a:cubicBezTo>
                <a:cubicBezTo>
                  <a:pt x="780563" y="437483"/>
                  <a:pt x="651854" y="414145"/>
                  <a:pt x="832514" y="436728"/>
                </a:cubicBezTo>
                <a:cubicBezTo>
                  <a:pt x="846162" y="445827"/>
                  <a:pt x="858786" y="456688"/>
                  <a:pt x="873457" y="464024"/>
                </a:cubicBezTo>
                <a:cubicBezTo>
                  <a:pt x="893039" y="473815"/>
                  <a:pt x="951496" y="486945"/>
                  <a:pt x="968991" y="491319"/>
                </a:cubicBezTo>
                <a:cubicBezTo>
                  <a:pt x="982639" y="500418"/>
                  <a:pt x="994945" y="511953"/>
                  <a:pt x="1009934" y="518615"/>
                </a:cubicBezTo>
                <a:cubicBezTo>
                  <a:pt x="1036226" y="530300"/>
                  <a:pt x="1091821" y="545910"/>
                  <a:pt x="1091821" y="545910"/>
                </a:cubicBezTo>
                <a:cubicBezTo>
                  <a:pt x="1212997" y="626696"/>
                  <a:pt x="1019125" y="507265"/>
                  <a:pt x="1337481" y="586854"/>
                </a:cubicBezTo>
                <a:cubicBezTo>
                  <a:pt x="1351437" y="590343"/>
                  <a:pt x="1341918" y="616746"/>
                  <a:pt x="1351128" y="627797"/>
                </a:cubicBezTo>
                <a:cubicBezTo>
                  <a:pt x="1365690" y="645271"/>
                  <a:pt x="1385375" y="658568"/>
                  <a:pt x="1405720" y="668740"/>
                </a:cubicBezTo>
                <a:cubicBezTo>
                  <a:pt x="1422497" y="677128"/>
                  <a:pt x="1442997" y="675174"/>
                  <a:pt x="1460311" y="682388"/>
                </a:cubicBezTo>
                <a:cubicBezTo>
                  <a:pt x="1497871" y="698038"/>
                  <a:pt x="1533099" y="718782"/>
                  <a:pt x="1569493" y="736979"/>
                </a:cubicBezTo>
                <a:cubicBezTo>
                  <a:pt x="1587690" y="746077"/>
                  <a:pt x="1607156" y="752989"/>
                  <a:pt x="1624084" y="764274"/>
                </a:cubicBezTo>
                <a:cubicBezTo>
                  <a:pt x="1651379" y="782471"/>
                  <a:pt x="1674848" y="808492"/>
                  <a:pt x="1705970" y="818866"/>
                </a:cubicBezTo>
                <a:cubicBezTo>
                  <a:pt x="1733266" y="827964"/>
                  <a:pt x="1763917" y="830201"/>
                  <a:pt x="1787857" y="846161"/>
                </a:cubicBezTo>
                <a:cubicBezTo>
                  <a:pt x="1801505" y="855260"/>
                  <a:pt x="1813239" y="868270"/>
                  <a:pt x="1828800" y="873457"/>
                </a:cubicBezTo>
                <a:cubicBezTo>
                  <a:pt x="1855052" y="882208"/>
                  <a:pt x="1883391" y="882555"/>
                  <a:pt x="1910687" y="887104"/>
                </a:cubicBezTo>
                <a:cubicBezTo>
                  <a:pt x="1937982" y="896203"/>
                  <a:pt x="1968633" y="898441"/>
                  <a:pt x="1992573" y="914400"/>
                </a:cubicBezTo>
                <a:cubicBezTo>
                  <a:pt x="2006221" y="923498"/>
                  <a:pt x="2018441" y="935234"/>
                  <a:pt x="2033517" y="941695"/>
                </a:cubicBezTo>
                <a:cubicBezTo>
                  <a:pt x="2094735" y="967931"/>
                  <a:pt x="2075935" y="942433"/>
                  <a:pt x="2129051" y="968991"/>
                </a:cubicBezTo>
                <a:cubicBezTo>
                  <a:pt x="2143722" y="976326"/>
                  <a:pt x="2156346" y="987188"/>
                  <a:pt x="2169994" y="996286"/>
                </a:cubicBezTo>
                <a:cubicBezTo>
                  <a:pt x="2179093" y="1009934"/>
                  <a:pt x="2184482" y="1026983"/>
                  <a:pt x="2197290" y="1037230"/>
                </a:cubicBezTo>
                <a:cubicBezTo>
                  <a:pt x="2217945" y="1053754"/>
                  <a:pt x="2242137" y="1050877"/>
                  <a:pt x="2265528" y="1050877"/>
                </a:cubicBezTo>
              </a:path>
            </a:pathLst>
          </a:cu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0" name="Freeform 79"/>
          <p:cNvSpPr/>
          <p:nvPr/>
        </p:nvSpPr>
        <p:spPr>
          <a:xfrm>
            <a:off x="3319463" y="4054475"/>
            <a:ext cx="1693862" cy="741363"/>
          </a:xfrm>
          <a:custGeom>
            <a:avLst/>
            <a:gdLst>
              <a:gd name="connsiteX0" fmla="*/ 0 w 1692323"/>
              <a:gd name="connsiteY0" fmla="*/ 42813 h 741372"/>
              <a:gd name="connsiteX1" fmla="*/ 54591 w 1692323"/>
              <a:gd name="connsiteY1" fmla="*/ 56460 h 741372"/>
              <a:gd name="connsiteX2" fmla="*/ 259308 w 1692323"/>
              <a:gd name="connsiteY2" fmla="*/ 83756 h 741372"/>
              <a:gd name="connsiteX3" fmla="*/ 341194 w 1692323"/>
              <a:gd name="connsiteY3" fmla="*/ 151995 h 741372"/>
              <a:gd name="connsiteX4" fmla="*/ 477672 w 1692323"/>
              <a:gd name="connsiteY4" fmla="*/ 261177 h 741372"/>
              <a:gd name="connsiteX5" fmla="*/ 668741 w 1692323"/>
              <a:gd name="connsiteY5" fmla="*/ 274825 h 741372"/>
              <a:gd name="connsiteX6" fmla="*/ 723332 w 1692323"/>
              <a:gd name="connsiteY6" fmla="*/ 288472 h 741372"/>
              <a:gd name="connsiteX7" fmla="*/ 832514 w 1692323"/>
              <a:gd name="connsiteY7" fmla="*/ 315768 h 741372"/>
              <a:gd name="connsiteX8" fmla="*/ 873457 w 1692323"/>
              <a:gd name="connsiteY8" fmla="*/ 343063 h 741372"/>
              <a:gd name="connsiteX9" fmla="*/ 928048 w 1692323"/>
              <a:gd name="connsiteY9" fmla="*/ 424950 h 741372"/>
              <a:gd name="connsiteX10" fmla="*/ 941696 w 1692323"/>
              <a:gd name="connsiteY10" fmla="*/ 465893 h 741372"/>
              <a:gd name="connsiteX11" fmla="*/ 1105469 w 1692323"/>
              <a:gd name="connsiteY11" fmla="*/ 479541 h 741372"/>
              <a:gd name="connsiteX12" fmla="*/ 1160060 w 1692323"/>
              <a:gd name="connsiteY12" fmla="*/ 493189 h 741372"/>
              <a:gd name="connsiteX13" fmla="*/ 1201003 w 1692323"/>
              <a:gd name="connsiteY13" fmla="*/ 506837 h 741372"/>
              <a:gd name="connsiteX14" fmla="*/ 1269242 w 1692323"/>
              <a:gd name="connsiteY14" fmla="*/ 520484 h 741372"/>
              <a:gd name="connsiteX15" fmla="*/ 1323833 w 1692323"/>
              <a:gd name="connsiteY15" fmla="*/ 534132 h 741372"/>
              <a:gd name="connsiteX16" fmla="*/ 1364777 w 1692323"/>
              <a:gd name="connsiteY16" fmla="*/ 575075 h 741372"/>
              <a:gd name="connsiteX17" fmla="*/ 1392072 w 1692323"/>
              <a:gd name="connsiteY17" fmla="*/ 616019 h 741372"/>
              <a:gd name="connsiteX18" fmla="*/ 1433015 w 1692323"/>
              <a:gd name="connsiteY18" fmla="*/ 643314 h 741372"/>
              <a:gd name="connsiteX19" fmla="*/ 1596788 w 1692323"/>
              <a:gd name="connsiteY19" fmla="*/ 684257 h 741372"/>
              <a:gd name="connsiteX20" fmla="*/ 1692323 w 1692323"/>
              <a:gd name="connsiteY20" fmla="*/ 738848 h 741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692323" h="741372">
                <a:moveTo>
                  <a:pt x="0" y="42813"/>
                </a:moveTo>
                <a:cubicBezTo>
                  <a:pt x="18197" y="47362"/>
                  <a:pt x="35979" y="54134"/>
                  <a:pt x="54591" y="56460"/>
                </a:cubicBezTo>
                <a:cubicBezTo>
                  <a:pt x="268318" y="83175"/>
                  <a:pt x="157042" y="49667"/>
                  <a:pt x="259308" y="83756"/>
                </a:cubicBezTo>
                <a:cubicBezTo>
                  <a:pt x="445984" y="270432"/>
                  <a:pt x="170199" y="0"/>
                  <a:pt x="341194" y="151995"/>
                </a:cubicBezTo>
                <a:cubicBezTo>
                  <a:pt x="374235" y="181364"/>
                  <a:pt x="421881" y="251878"/>
                  <a:pt x="477672" y="261177"/>
                </a:cubicBezTo>
                <a:cubicBezTo>
                  <a:pt x="540655" y="271674"/>
                  <a:pt x="605051" y="270276"/>
                  <a:pt x="668741" y="274825"/>
                </a:cubicBezTo>
                <a:cubicBezTo>
                  <a:pt x="686938" y="279374"/>
                  <a:pt x="705022" y="284403"/>
                  <a:pt x="723332" y="288472"/>
                </a:cubicBezTo>
                <a:cubicBezTo>
                  <a:pt x="751365" y="294701"/>
                  <a:pt x="803248" y="301135"/>
                  <a:pt x="832514" y="315768"/>
                </a:cubicBezTo>
                <a:cubicBezTo>
                  <a:pt x="847185" y="323103"/>
                  <a:pt x="859809" y="333965"/>
                  <a:pt x="873457" y="343063"/>
                </a:cubicBezTo>
                <a:cubicBezTo>
                  <a:pt x="891654" y="370359"/>
                  <a:pt x="917674" y="393828"/>
                  <a:pt x="928048" y="424950"/>
                </a:cubicBezTo>
                <a:cubicBezTo>
                  <a:pt x="932597" y="438598"/>
                  <a:pt x="927946" y="461662"/>
                  <a:pt x="941696" y="465893"/>
                </a:cubicBezTo>
                <a:cubicBezTo>
                  <a:pt x="994054" y="482003"/>
                  <a:pt x="1050878" y="474992"/>
                  <a:pt x="1105469" y="479541"/>
                </a:cubicBezTo>
                <a:cubicBezTo>
                  <a:pt x="1123666" y="484090"/>
                  <a:pt x="1142025" y="488036"/>
                  <a:pt x="1160060" y="493189"/>
                </a:cubicBezTo>
                <a:cubicBezTo>
                  <a:pt x="1173892" y="497141"/>
                  <a:pt x="1187047" y="503348"/>
                  <a:pt x="1201003" y="506837"/>
                </a:cubicBezTo>
                <a:cubicBezTo>
                  <a:pt x="1223507" y="512463"/>
                  <a:pt x="1246598" y="515452"/>
                  <a:pt x="1269242" y="520484"/>
                </a:cubicBezTo>
                <a:cubicBezTo>
                  <a:pt x="1287552" y="524553"/>
                  <a:pt x="1305636" y="529583"/>
                  <a:pt x="1323833" y="534132"/>
                </a:cubicBezTo>
                <a:cubicBezTo>
                  <a:pt x="1337481" y="547780"/>
                  <a:pt x="1352421" y="560248"/>
                  <a:pt x="1364777" y="575075"/>
                </a:cubicBezTo>
                <a:cubicBezTo>
                  <a:pt x="1375278" y="587676"/>
                  <a:pt x="1380474" y="604420"/>
                  <a:pt x="1392072" y="616019"/>
                </a:cubicBezTo>
                <a:cubicBezTo>
                  <a:pt x="1403670" y="627617"/>
                  <a:pt x="1418026" y="636652"/>
                  <a:pt x="1433015" y="643314"/>
                </a:cubicBezTo>
                <a:cubicBezTo>
                  <a:pt x="1497901" y="672152"/>
                  <a:pt x="1528119" y="672813"/>
                  <a:pt x="1596788" y="684257"/>
                </a:cubicBezTo>
                <a:cubicBezTo>
                  <a:pt x="1682460" y="741372"/>
                  <a:pt x="1645870" y="738848"/>
                  <a:pt x="1692323" y="738848"/>
                </a:cubicBezTo>
              </a:path>
            </a:pathLst>
          </a:cu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1" name="Freeform 80"/>
          <p:cNvSpPr/>
          <p:nvPr/>
        </p:nvSpPr>
        <p:spPr>
          <a:xfrm>
            <a:off x="4002088" y="4084638"/>
            <a:ext cx="996950" cy="446087"/>
          </a:xfrm>
          <a:custGeom>
            <a:avLst/>
            <a:gdLst>
              <a:gd name="connsiteX0" fmla="*/ 0 w 996287"/>
              <a:gd name="connsiteY0" fmla="*/ 0 h 446378"/>
              <a:gd name="connsiteX1" fmla="*/ 191069 w 996287"/>
              <a:gd name="connsiteY1" fmla="*/ 13648 h 446378"/>
              <a:gd name="connsiteX2" fmla="*/ 272956 w 996287"/>
              <a:gd name="connsiteY2" fmla="*/ 40943 h 446378"/>
              <a:gd name="connsiteX3" fmla="*/ 395786 w 996287"/>
              <a:gd name="connsiteY3" fmla="*/ 136477 h 446378"/>
              <a:gd name="connsiteX4" fmla="*/ 436729 w 996287"/>
              <a:gd name="connsiteY4" fmla="*/ 163773 h 446378"/>
              <a:gd name="connsiteX5" fmla="*/ 477672 w 996287"/>
              <a:gd name="connsiteY5" fmla="*/ 191069 h 446378"/>
              <a:gd name="connsiteX6" fmla="*/ 641445 w 996287"/>
              <a:gd name="connsiteY6" fmla="*/ 232012 h 446378"/>
              <a:gd name="connsiteX7" fmla="*/ 723332 w 996287"/>
              <a:gd name="connsiteY7" fmla="*/ 286603 h 446378"/>
              <a:gd name="connsiteX8" fmla="*/ 900753 w 996287"/>
              <a:gd name="connsiteY8" fmla="*/ 327546 h 446378"/>
              <a:gd name="connsiteX9" fmla="*/ 941696 w 996287"/>
              <a:gd name="connsiteY9" fmla="*/ 382137 h 446378"/>
              <a:gd name="connsiteX10" fmla="*/ 955344 w 996287"/>
              <a:gd name="connsiteY10" fmla="*/ 436728 h 446378"/>
              <a:gd name="connsiteX11" fmla="*/ 996287 w 996287"/>
              <a:gd name="connsiteY11" fmla="*/ 436728 h 4463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96287" h="446378">
                <a:moveTo>
                  <a:pt x="0" y="0"/>
                </a:moveTo>
                <a:cubicBezTo>
                  <a:pt x="63690" y="4549"/>
                  <a:pt x="127923" y="4176"/>
                  <a:pt x="191069" y="13648"/>
                </a:cubicBezTo>
                <a:cubicBezTo>
                  <a:pt x="219523" y="17916"/>
                  <a:pt x="272956" y="40943"/>
                  <a:pt x="272956" y="40943"/>
                </a:cubicBezTo>
                <a:cubicBezTo>
                  <a:pt x="337097" y="105084"/>
                  <a:pt x="297838" y="71178"/>
                  <a:pt x="395786" y="136477"/>
                </a:cubicBezTo>
                <a:lnTo>
                  <a:pt x="436729" y="163773"/>
                </a:lnTo>
                <a:cubicBezTo>
                  <a:pt x="450377" y="172872"/>
                  <a:pt x="462111" y="185882"/>
                  <a:pt x="477672" y="191069"/>
                </a:cubicBezTo>
                <a:cubicBezTo>
                  <a:pt x="585811" y="227114"/>
                  <a:pt x="531178" y="213634"/>
                  <a:pt x="641445" y="232012"/>
                </a:cubicBezTo>
                <a:lnTo>
                  <a:pt x="723332" y="286603"/>
                </a:lnTo>
                <a:cubicBezTo>
                  <a:pt x="802316" y="339258"/>
                  <a:pt x="747955" y="312266"/>
                  <a:pt x="900753" y="327546"/>
                </a:cubicBezTo>
                <a:cubicBezTo>
                  <a:pt x="914401" y="345743"/>
                  <a:pt x="931524" y="361792"/>
                  <a:pt x="941696" y="382137"/>
                </a:cubicBezTo>
                <a:cubicBezTo>
                  <a:pt x="950084" y="398914"/>
                  <a:pt x="942081" y="423465"/>
                  <a:pt x="955344" y="436728"/>
                </a:cubicBezTo>
                <a:cubicBezTo>
                  <a:pt x="964994" y="446378"/>
                  <a:pt x="982639" y="436728"/>
                  <a:pt x="996287" y="436728"/>
                </a:cubicBezTo>
              </a:path>
            </a:pathLst>
          </a:cu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3991" name="Slide Number Placeholder 51"/>
          <p:cNvSpPr txBox="1">
            <a:spLocks noGrp="1"/>
          </p:cNvSpPr>
          <p:nvPr/>
        </p:nvSpPr>
        <p:spPr bwMode="auto">
          <a:xfrm>
            <a:off x="7924800" y="6416675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DD6B5ACE-2584-4C4C-965C-0878142BF7B5}" type="slidenum">
              <a:rPr lang="en-US" altLang="en-US" sz="1200">
                <a:solidFill>
                  <a:srgbClr val="BCBCBC"/>
                </a:solidFill>
              </a:rPr>
              <a:pPr algn="r"/>
              <a:t>39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54" name="Footer Placeholder 53"/>
          <p:cNvSpPr txBox="1">
            <a:spLocks noGrp="1"/>
          </p:cNvSpPr>
          <p:nvPr/>
        </p:nvSpPr>
        <p:spPr>
          <a:xfrm>
            <a:off x="3124200" y="6416675"/>
            <a:ext cx="2895600" cy="365125"/>
          </a:xfrm>
          <a:prstGeom prst="rect">
            <a:avLst/>
          </a:prstGeom>
          <a:noFill/>
        </p:spPr>
        <p:txBody>
          <a:bodyPr anchor="b"/>
          <a:lstStyle/>
          <a:p>
            <a:pPr algn="ctr">
              <a:defRPr/>
            </a:pPr>
            <a:r>
              <a:rPr lang="en-US" sz="1200">
                <a:solidFill>
                  <a:schemeClr val="tx1">
                    <a:shade val="50000"/>
                  </a:schemeClr>
                </a:solidFill>
              </a:rPr>
              <a:t>Tension Theory</a:t>
            </a:r>
            <a:endParaRPr lang="en-US" sz="1200" dirty="0">
              <a:solidFill>
                <a:schemeClr val="tx1">
                  <a:shade val="50000"/>
                </a:schemeClr>
              </a:solidFill>
            </a:endParaRPr>
          </a:p>
        </p:txBody>
      </p:sp>
      <p:cxnSp>
        <p:nvCxnSpPr>
          <p:cNvPr id="83" name="Straight Connector 82"/>
          <p:cNvCxnSpPr/>
          <p:nvPr/>
        </p:nvCxnSpPr>
        <p:spPr>
          <a:xfrm rot="5400000">
            <a:off x="2471737" y="3840163"/>
            <a:ext cx="2989263" cy="1588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994" name="TextBox 83"/>
          <p:cNvSpPr txBox="1">
            <a:spLocks noChangeArrowheads="1"/>
          </p:cNvSpPr>
          <p:nvPr/>
        </p:nvSpPr>
        <p:spPr bwMode="auto">
          <a:xfrm>
            <a:off x="4681538" y="2200275"/>
            <a:ext cx="17414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000">
                <a:solidFill>
                  <a:schemeClr val="bg1"/>
                </a:solidFill>
                <a:cs typeface="Arial" panose="020B0604020202020204" pitchFamily="34" charset="0"/>
              </a:rPr>
              <a:t>Rupture Plane</a:t>
            </a:r>
          </a:p>
        </p:txBody>
      </p:sp>
      <p:sp>
        <p:nvSpPr>
          <p:cNvPr id="83995" name="Line 44"/>
          <p:cNvSpPr>
            <a:spLocks noChangeShapeType="1"/>
          </p:cNvSpPr>
          <p:nvPr/>
        </p:nvSpPr>
        <p:spPr bwMode="auto">
          <a:xfrm flipH="1">
            <a:off x="3952875" y="2400300"/>
            <a:ext cx="809625" cy="81915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" name="Freeform 59"/>
          <p:cNvSpPr/>
          <p:nvPr/>
        </p:nvSpPr>
        <p:spPr>
          <a:xfrm flipH="1">
            <a:off x="1404938" y="2152650"/>
            <a:ext cx="539750" cy="3338513"/>
          </a:xfrm>
          <a:custGeom>
            <a:avLst/>
            <a:gdLst>
              <a:gd name="connsiteX0" fmla="*/ 0 w 534609"/>
              <a:gd name="connsiteY0" fmla="*/ 0 h 1001485"/>
              <a:gd name="connsiteX1" fmla="*/ 101600 w 534609"/>
              <a:gd name="connsiteY1" fmla="*/ 275771 h 1001485"/>
              <a:gd name="connsiteX2" fmla="*/ 319314 w 534609"/>
              <a:gd name="connsiteY2" fmla="*/ 478971 h 1001485"/>
              <a:gd name="connsiteX3" fmla="*/ 508000 w 534609"/>
              <a:gd name="connsiteY3" fmla="*/ 667657 h 1001485"/>
              <a:gd name="connsiteX4" fmla="*/ 478971 w 534609"/>
              <a:gd name="connsiteY4" fmla="*/ 885371 h 1001485"/>
              <a:gd name="connsiteX5" fmla="*/ 377371 w 534609"/>
              <a:gd name="connsiteY5" fmla="*/ 1001485 h 1001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4609" h="1001485">
                <a:moveTo>
                  <a:pt x="0" y="0"/>
                </a:moveTo>
                <a:cubicBezTo>
                  <a:pt x="24190" y="97971"/>
                  <a:pt x="48381" y="195942"/>
                  <a:pt x="101600" y="275771"/>
                </a:cubicBezTo>
                <a:cubicBezTo>
                  <a:pt x="154819" y="355600"/>
                  <a:pt x="251581" y="413657"/>
                  <a:pt x="319314" y="478971"/>
                </a:cubicBezTo>
                <a:cubicBezTo>
                  <a:pt x="387047" y="544285"/>
                  <a:pt x="481391" y="599924"/>
                  <a:pt x="508000" y="667657"/>
                </a:cubicBezTo>
                <a:cubicBezTo>
                  <a:pt x="534609" y="735390"/>
                  <a:pt x="500743" y="829733"/>
                  <a:pt x="478971" y="885371"/>
                </a:cubicBezTo>
                <a:cubicBezTo>
                  <a:pt x="457200" y="941009"/>
                  <a:pt x="417285" y="971247"/>
                  <a:pt x="377371" y="1001485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3997" name="Line 48"/>
          <p:cNvSpPr>
            <a:spLocks noChangeShapeType="1"/>
          </p:cNvSpPr>
          <p:nvPr/>
        </p:nvSpPr>
        <p:spPr bwMode="auto">
          <a:xfrm>
            <a:off x="1562100" y="5481638"/>
            <a:ext cx="2828925" cy="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998" name="Line 49"/>
          <p:cNvSpPr>
            <a:spLocks noChangeShapeType="1"/>
          </p:cNvSpPr>
          <p:nvPr/>
        </p:nvSpPr>
        <p:spPr bwMode="auto">
          <a:xfrm>
            <a:off x="4386263" y="5367338"/>
            <a:ext cx="0" cy="128587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999" name="Line 50"/>
          <p:cNvSpPr>
            <a:spLocks noChangeShapeType="1"/>
          </p:cNvSpPr>
          <p:nvPr/>
        </p:nvSpPr>
        <p:spPr bwMode="auto">
          <a:xfrm flipH="1">
            <a:off x="1933575" y="2147888"/>
            <a:ext cx="2395538" cy="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4000" name="Line 51"/>
          <p:cNvSpPr>
            <a:spLocks noChangeShapeType="1"/>
          </p:cNvSpPr>
          <p:nvPr/>
        </p:nvSpPr>
        <p:spPr bwMode="auto">
          <a:xfrm>
            <a:off x="4314825" y="2143125"/>
            <a:ext cx="0" cy="20955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6602413" y="2028825"/>
            <a:ext cx="2427287" cy="1414463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Now consider a much wider plate.</a:t>
            </a:r>
            <a:endParaRPr lang="en-US" baseline="-25000">
              <a:solidFill>
                <a:schemeClr val="bg1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014413" y="239713"/>
            <a:ext cx="5456237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Rupture on Effective Net Area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/>
          <p:cNvSpPr txBox="1"/>
          <p:nvPr/>
        </p:nvSpPr>
        <p:spPr>
          <a:xfrm>
            <a:off x="1168400" y="1574800"/>
            <a:ext cx="6884988" cy="617538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>
            <a:spAutoFit/>
          </a:bodyPr>
          <a:lstStyle/>
          <a:p>
            <a:pPr>
              <a:defRPr/>
            </a:pPr>
            <a:r>
              <a:rPr lang="en-US" sz="3200" b="1">
                <a:solidFill>
                  <a:schemeClr val="bg1"/>
                </a:solidFill>
              </a:rPr>
              <a:t>Tensile Strength	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76338" y="2654300"/>
            <a:ext cx="6873875" cy="2566988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>
            <a:spAutoFit/>
          </a:bodyPr>
          <a:lstStyle/>
          <a:p>
            <a:pPr>
              <a:defRPr/>
            </a:pPr>
            <a:r>
              <a:rPr lang="en-US" sz="3200" b="1" u="sng">
                <a:solidFill>
                  <a:schemeClr val="bg1"/>
                </a:solidFill>
              </a:rPr>
              <a:t>Strength Limit States:</a:t>
            </a:r>
          </a:p>
          <a:p>
            <a:pPr>
              <a:defRPr/>
            </a:pPr>
            <a:r>
              <a:rPr lang="en-US" sz="3200">
                <a:solidFill>
                  <a:schemeClr val="bg1"/>
                </a:solidFill>
              </a:rPr>
              <a:t>Yielding on Gross Area</a:t>
            </a:r>
          </a:p>
          <a:p>
            <a:pPr>
              <a:defRPr/>
            </a:pPr>
            <a:r>
              <a:rPr lang="en-US" sz="3200">
                <a:solidFill>
                  <a:schemeClr val="bg1"/>
                </a:solidFill>
              </a:rPr>
              <a:t>Rupture on Net Area</a:t>
            </a:r>
          </a:p>
          <a:p>
            <a:pPr>
              <a:defRPr/>
            </a:pPr>
            <a:r>
              <a:rPr lang="en-US" sz="3200">
                <a:solidFill>
                  <a:schemeClr val="bg1"/>
                </a:solidFill>
              </a:rPr>
              <a:t>Block Shear</a:t>
            </a:r>
          </a:p>
          <a:p>
            <a:pPr>
              <a:defRPr/>
            </a:pPr>
            <a:r>
              <a:rPr lang="en-US" sz="3200">
                <a:solidFill>
                  <a:schemeClr val="bg1"/>
                </a:solidFill>
              </a:rPr>
              <a:t>Bearing or Tear-out at Bolts</a:t>
            </a:r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DAFE3B7-452D-4426-9F1F-715C6611C053}" type="slidenum">
              <a:rPr lang="en-US" altLang="en-US" sz="1200">
                <a:solidFill>
                  <a:srgbClr val="BCBCBC"/>
                </a:solidFill>
              </a:rPr>
              <a:pPr/>
              <a:t>4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Tension Module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018" name="Group 70"/>
          <p:cNvGrpSpPr>
            <a:grpSpLocks/>
          </p:cNvGrpSpPr>
          <p:nvPr/>
        </p:nvGrpSpPr>
        <p:grpSpPr bwMode="auto">
          <a:xfrm>
            <a:off x="2571750" y="3630613"/>
            <a:ext cx="298450" cy="211137"/>
            <a:chOff x="2486168" y="3954249"/>
            <a:chExt cx="297976" cy="211902"/>
          </a:xfrm>
        </p:grpSpPr>
        <p:sp>
          <p:nvSpPr>
            <p:cNvPr id="31" name="Freeform 30"/>
            <p:cNvSpPr/>
            <p:nvPr/>
          </p:nvSpPr>
          <p:spPr>
            <a:xfrm>
              <a:off x="2497263" y="4013199"/>
              <a:ext cx="286881" cy="152952"/>
            </a:xfrm>
            <a:custGeom>
              <a:avLst/>
              <a:gdLst>
                <a:gd name="connsiteX0" fmla="*/ 0 w 286603"/>
                <a:gd name="connsiteY0" fmla="*/ 136477 h 153709"/>
                <a:gd name="connsiteX1" fmla="*/ 109182 w 286603"/>
                <a:gd name="connsiteY1" fmla="*/ 81886 h 153709"/>
                <a:gd name="connsiteX2" fmla="*/ 150125 w 286603"/>
                <a:gd name="connsiteY2" fmla="*/ 68238 h 153709"/>
                <a:gd name="connsiteX3" fmla="*/ 259307 w 286603"/>
                <a:gd name="connsiteY3" fmla="*/ 54591 h 153709"/>
                <a:gd name="connsiteX4" fmla="*/ 286603 w 286603"/>
                <a:gd name="connsiteY4" fmla="*/ 0 h 153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6603" h="153709">
                  <a:moveTo>
                    <a:pt x="0" y="136477"/>
                  </a:moveTo>
                  <a:cubicBezTo>
                    <a:pt x="177581" y="106879"/>
                    <a:pt x="19403" y="153709"/>
                    <a:pt x="109182" y="81886"/>
                  </a:cubicBezTo>
                  <a:cubicBezTo>
                    <a:pt x="120416" y="72899"/>
                    <a:pt x="135971" y="70811"/>
                    <a:pt x="150125" y="68238"/>
                  </a:cubicBezTo>
                  <a:cubicBezTo>
                    <a:pt x="186211" y="61677"/>
                    <a:pt x="222913" y="59140"/>
                    <a:pt x="259307" y="54591"/>
                  </a:cubicBezTo>
                  <a:cubicBezTo>
                    <a:pt x="274989" y="7544"/>
                    <a:pt x="262782" y="23819"/>
                    <a:pt x="286603" y="0"/>
                  </a:cubicBezTo>
                </a:path>
              </a:pathLst>
            </a:cu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8" name="Freeform 37"/>
            <p:cNvSpPr/>
            <p:nvPr/>
          </p:nvSpPr>
          <p:spPr>
            <a:xfrm flipV="1">
              <a:off x="2486168" y="3954249"/>
              <a:ext cx="286882" cy="152952"/>
            </a:xfrm>
            <a:custGeom>
              <a:avLst/>
              <a:gdLst>
                <a:gd name="connsiteX0" fmla="*/ 0 w 286603"/>
                <a:gd name="connsiteY0" fmla="*/ 136477 h 153709"/>
                <a:gd name="connsiteX1" fmla="*/ 109182 w 286603"/>
                <a:gd name="connsiteY1" fmla="*/ 81886 h 153709"/>
                <a:gd name="connsiteX2" fmla="*/ 150125 w 286603"/>
                <a:gd name="connsiteY2" fmla="*/ 68238 h 153709"/>
                <a:gd name="connsiteX3" fmla="*/ 259307 w 286603"/>
                <a:gd name="connsiteY3" fmla="*/ 54591 h 153709"/>
                <a:gd name="connsiteX4" fmla="*/ 286603 w 286603"/>
                <a:gd name="connsiteY4" fmla="*/ 0 h 153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6603" h="153709">
                  <a:moveTo>
                    <a:pt x="0" y="136477"/>
                  </a:moveTo>
                  <a:cubicBezTo>
                    <a:pt x="177581" y="106879"/>
                    <a:pt x="19403" y="153709"/>
                    <a:pt x="109182" y="81886"/>
                  </a:cubicBezTo>
                  <a:cubicBezTo>
                    <a:pt x="120416" y="72899"/>
                    <a:pt x="135971" y="70811"/>
                    <a:pt x="150125" y="68238"/>
                  </a:cubicBezTo>
                  <a:cubicBezTo>
                    <a:pt x="186211" y="61677"/>
                    <a:pt x="222913" y="59140"/>
                    <a:pt x="259307" y="54591"/>
                  </a:cubicBezTo>
                  <a:cubicBezTo>
                    <a:pt x="274989" y="7544"/>
                    <a:pt x="262782" y="23819"/>
                    <a:pt x="286603" y="0"/>
                  </a:cubicBezTo>
                </a:path>
              </a:pathLst>
            </a:cu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53" name="Freeform 52"/>
          <p:cNvSpPr/>
          <p:nvPr/>
        </p:nvSpPr>
        <p:spPr>
          <a:xfrm>
            <a:off x="2624138" y="2595563"/>
            <a:ext cx="1862137" cy="806450"/>
          </a:xfrm>
          <a:custGeom>
            <a:avLst/>
            <a:gdLst>
              <a:gd name="connsiteX0" fmla="*/ 0 w 1861852"/>
              <a:gd name="connsiteY0" fmla="*/ 806657 h 806657"/>
              <a:gd name="connsiteX1" fmla="*/ 150125 w 1861852"/>
              <a:gd name="connsiteY1" fmla="*/ 765714 h 806657"/>
              <a:gd name="connsiteX2" fmla="*/ 191068 w 1861852"/>
              <a:gd name="connsiteY2" fmla="*/ 752066 h 806657"/>
              <a:gd name="connsiteX3" fmla="*/ 232012 w 1861852"/>
              <a:gd name="connsiteY3" fmla="*/ 738418 h 806657"/>
              <a:gd name="connsiteX4" fmla="*/ 300250 w 1861852"/>
              <a:gd name="connsiteY4" fmla="*/ 656531 h 806657"/>
              <a:gd name="connsiteX5" fmla="*/ 436728 w 1861852"/>
              <a:gd name="connsiteY5" fmla="*/ 615588 h 806657"/>
              <a:gd name="connsiteX6" fmla="*/ 477671 w 1861852"/>
              <a:gd name="connsiteY6" fmla="*/ 588293 h 806657"/>
              <a:gd name="connsiteX7" fmla="*/ 545910 w 1861852"/>
              <a:gd name="connsiteY7" fmla="*/ 520054 h 806657"/>
              <a:gd name="connsiteX8" fmla="*/ 655092 w 1861852"/>
              <a:gd name="connsiteY8" fmla="*/ 451815 h 806657"/>
              <a:gd name="connsiteX9" fmla="*/ 696035 w 1861852"/>
              <a:gd name="connsiteY9" fmla="*/ 424519 h 806657"/>
              <a:gd name="connsiteX10" fmla="*/ 900752 w 1861852"/>
              <a:gd name="connsiteY10" fmla="*/ 410872 h 806657"/>
              <a:gd name="connsiteX11" fmla="*/ 928047 w 1861852"/>
              <a:gd name="connsiteY11" fmla="*/ 369928 h 806657"/>
              <a:gd name="connsiteX12" fmla="*/ 1050877 w 1861852"/>
              <a:gd name="connsiteY12" fmla="*/ 301690 h 806657"/>
              <a:gd name="connsiteX13" fmla="*/ 1201003 w 1861852"/>
              <a:gd name="connsiteY13" fmla="*/ 288042 h 806657"/>
              <a:gd name="connsiteX14" fmla="*/ 1241946 w 1861852"/>
              <a:gd name="connsiteY14" fmla="*/ 274394 h 806657"/>
              <a:gd name="connsiteX15" fmla="*/ 1337480 w 1861852"/>
              <a:gd name="connsiteY15" fmla="*/ 165212 h 806657"/>
              <a:gd name="connsiteX16" fmla="*/ 1487606 w 1861852"/>
              <a:gd name="connsiteY16" fmla="*/ 151564 h 806657"/>
              <a:gd name="connsiteX17" fmla="*/ 1569492 w 1861852"/>
              <a:gd name="connsiteY17" fmla="*/ 110621 h 806657"/>
              <a:gd name="connsiteX18" fmla="*/ 1651379 w 1861852"/>
              <a:gd name="connsiteY18" fmla="*/ 83325 h 806657"/>
              <a:gd name="connsiteX19" fmla="*/ 1801504 w 1861852"/>
              <a:gd name="connsiteY19" fmla="*/ 15087 h 806657"/>
              <a:gd name="connsiteX20" fmla="*/ 1856095 w 1861852"/>
              <a:gd name="connsiteY20" fmla="*/ 1439 h 806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861852" h="806657">
                <a:moveTo>
                  <a:pt x="0" y="806657"/>
                </a:moveTo>
                <a:cubicBezTo>
                  <a:pt x="96448" y="787367"/>
                  <a:pt x="46236" y="800343"/>
                  <a:pt x="150125" y="765714"/>
                </a:cubicBezTo>
                <a:lnTo>
                  <a:pt x="191068" y="752066"/>
                </a:lnTo>
                <a:lnTo>
                  <a:pt x="232012" y="738418"/>
                </a:lnTo>
                <a:cubicBezTo>
                  <a:pt x="249000" y="712935"/>
                  <a:pt x="272435" y="671984"/>
                  <a:pt x="300250" y="656531"/>
                </a:cubicBezTo>
                <a:cubicBezTo>
                  <a:pt x="327432" y="641430"/>
                  <a:pt x="401488" y="624398"/>
                  <a:pt x="436728" y="615588"/>
                </a:cubicBezTo>
                <a:cubicBezTo>
                  <a:pt x="450376" y="606490"/>
                  <a:pt x="466073" y="599891"/>
                  <a:pt x="477671" y="588293"/>
                </a:cubicBezTo>
                <a:cubicBezTo>
                  <a:pt x="568656" y="497308"/>
                  <a:pt x="436730" y="592840"/>
                  <a:pt x="545910" y="520054"/>
                </a:cubicBezTo>
                <a:cubicBezTo>
                  <a:pt x="611389" y="421837"/>
                  <a:pt x="518663" y="542770"/>
                  <a:pt x="655092" y="451815"/>
                </a:cubicBezTo>
                <a:cubicBezTo>
                  <a:pt x="668740" y="442716"/>
                  <a:pt x="679856" y="427216"/>
                  <a:pt x="696035" y="424519"/>
                </a:cubicBezTo>
                <a:cubicBezTo>
                  <a:pt x="763495" y="413276"/>
                  <a:pt x="832513" y="415421"/>
                  <a:pt x="900752" y="410872"/>
                </a:cubicBezTo>
                <a:cubicBezTo>
                  <a:pt x="909850" y="397224"/>
                  <a:pt x="915703" y="380729"/>
                  <a:pt x="928047" y="369928"/>
                </a:cubicBezTo>
                <a:cubicBezTo>
                  <a:pt x="952445" y="348580"/>
                  <a:pt x="1009271" y="307634"/>
                  <a:pt x="1050877" y="301690"/>
                </a:cubicBezTo>
                <a:cubicBezTo>
                  <a:pt x="1100620" y="294584"/>
                  <a:pt x="1150961" y="292591"/>
                  <a:pt x="1201003" y="288042"/>
                </a:cubicBezTo>
                <a:cubicBezTo>
                  <a:pt x="1214651" y="283493"/>
                  <a:pt x="1231774" y="284566"/>
                  <a:pt x="1241946" y="274394"/>
                </a:cubicBezTo>
                <a:cubicBezTo>
                  <a:pt x="1267585" y="248755"/>
                  <a:pt x="1288267" y="175758"/>
                  <a:pt x="1337480" y="165212"/>
                </a:cubicBezTo>
                <a:cubicBezTo>
                  <a:pt x="1386613" y="154683"/>
                  <a:pt x="1437564" y="156113"/>
                  <a:pt x="1487606" y="151564"/>
                </a:cubicBezTo>
                <a:cubicBezTo>
                  <a:pt x="1636908" y="101799"/>
                  <a:pt x="1410772" y="181164"/>
                  <a:pt x="1569492" y="110621"/>
                </a:cubicBezTo>
                <a:cubicBezTo>
                  <a:pt x="1595784" y="98935"/>
                  <a:pt x="1627439" y="99285"/>
                  <a:pt x="1651379" y="83325"/>
                </a:cubicBezTo>
                <a:cubicBezTo>
                  <a:pt x="1769607" y="4506"/>
                  <a:pt x="1689047" y="43201"/>
                  <a:pt x="1801504" y="15087"/>
                </a:cubicBezTo>
                <a:cubicBezTo>
                  <a:pt x="1861852" y="0"/>
                  <a:pt x="1823289" y="1439"/>
                  <a:pt x="1856095" y="1439"/>
                </a:cubicBezTo>
              </a:path>
            </a:pathLst>
          </a:cu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9" name="Freeform 78"/>
          <p:cNvSpPr/>
          <p:nvPr/>
        </p:nvSpPr>
        <p:spPr>
          <a:xfrm>
            <a:off x="2651125" y="4084638"/>
            <a:ext cx="2265363" cy="1054100"/>
          </a:xfrm>
          <a:custGeom>
            <a:avLst/>
            <a:gdLst>
              <a:gd name="connsiteX0" fmla="*/ 0 w 2265528"/>
              <a:gd name="connsiteY0" fmla="*/ 0 h 1053754"/>
              <a:gd name="connsiteX1" fmla="*/ 40943 w 2265528"/>
              <a:gd name="connsiteY1" fmla="*/ 27295 h 1053754"/>
              <a:gd name="connsiteX2" fmla="*/ 109182 w 2265528"/>
              <a:gd name="connsiteY2" fmla="*/ 40943 h 1053754"/>
              <a:gd name="connsiteX3" fmla="*/ 136478 w 2265528"/>
              <a:gd name="connsiteY3" fmla="*/ 81886 h 1053754"/>
              <a:gd name="connsiteX4" fmla="*/ 177421 w 2265528"/>
              <a:gd name="connsiteY4" fmla="*/ 95534 h 1053754"/>
              <a:gd name="connsiteX5" fmla="*/ 272955 w 2265528"/>
              <a:gd name="connsiteY5" fmla="*/ 122830 h 1053754"/>
              <a:gd name="connsiteX6" fmla="*/ 300251 w 2265528"/>
              <a:gd name="connsiteY6" fmla="*/ 204716 h 1053754"/>
              <a:gd name="connsiteX7" fmla="*/ 382137 w 2265528"/>
              <a:gd name="connsiteY7" fmla="*/ 218364 h 1053754"/>
              <a:gd name="connsiteX8" fmla="*/ 532263 w 2265528"/>
              <a:gd name="connsiteY8" fmla="*/ 286603 h 1053754"/>
              <a:gd name="connsiteX9" fmla="*/ 614149 w 2265528"/>
              <a:gd name="connsiteY9" fmla="*/ 341194 h 1053754"/>
              <a:gd name="connsiteX10" fmla="*/ 627797 w 2265528"/>
              <a:gd name="connsiteY10" fmla="*/ 395785 h 1053754"/>
              <a:gd name="connsiteX11" fmla="*/ 682388 w 2265528"/>
              <a:gd name="connsiteY11" fmla="*/ 409433 h 1053754"/>
              <a:gd name="connsiteX12" fmla="*/ 832514 w 2265528"/>
              <a:gd name="connsiteY12" fmla="*/ 436728 h 1053754"/>
              <a:gd name="connsiteX13" fmla="*/ 873457 w 2265528"/>
              <a:gd name="connsiteY13" fmla="*/ 464024 h 1053754"/>
              <a:gd name="connsiteX14" fmla="*/ 968991 w 2265528"/>
              <a:gd name="connsiteY14" fmla="*/ 491319 h 1053754"/>
              <a:gd name="connsiteX15" fmla="*/ 1009934 w 2265528"/>
              <a:gd name="connsiteY15" fmla="*/ 518615 h 1053754"/>
              <a:gd name="connsiteX16" fmla="*/ 1091821 w 2265528"/>
              <a:gd name="connsiteY16" fmla="*/ 545910 h 1053754"/>
              <a:gd name="connsiteX17" fmla="*/ 1337481 w 2265528"/>
              <a:gd name="connsiteY17" fmla="*/ 586854 h 1053754"/>
              <a:gd name="connsiteX18" fmla="*/ 1351128 w 2265528"/>
              <a:gd name="connsiteY18" fmla="*/ 627797 h 1053754"/>
              <a:gd name="connsiteX19" fmla="*/ 1405720 w 2265528"/>
              <a:gd name="connsiteY19" fmla="*/ 668740 h 1053754"/>
              <a:gd name="connsiteX20" fmla="*/ 1460311 w 2265528"/>
              <a:gd name="connsiteY20" fmla="*/ 682388 h 1053754"/>
              <a:gd name="connsiteX21" fmla="*/ 1569493 w 2265528"/>
              <a:gd name="connsiteY21" fmla="*/ 736979 h 1053754"/>
              <a:gd name="connsiteX22" fmla="*/ 1624084 w 2265528"/>
              <a:gd name="connsiteY22" fmla="*/ 764274 h 1053754"/>
              <a:gd name="connsiteX23" fmla="*/ 1705970 w 2265528"/>
              <a:gd name="connsiteY23" fmla="*/ 818866 h 1053754"/>
              <a:gd name="connsiteX24" fmla="*/ 1787857 w 2265528"/>
              <a:gd name="connsiteY24" fmla="*/ 846161 h 1053754"/>
              <a:gd name="connsiteX25" fmla="*/ 1828800 w 2265528"/>
              <a:gd name="connsiteY25" fmla="*/ 873457 h 1053754"/>
              <a:gd name="connsiteX26" fmla="*/ 1910687 w 2265528"/>
              <a:gd name="connsiteY26" fmla="*/ 887104 h 1053754"/>
              <a:gd name="connsiteX27" fmla="*/ 1992573 w 2265528"/>
              <a:gd name="connsiteY27" fmla="*/ 914400 h 1053754"/>
              <a:gd name="connsiteX28" fmla="*/ 2033517 w 2265528"/>
              <a:gd name="connsiteY28" fmla="*/ 941695 h 1053754"/>
              <a:gd name="connsiteX29" fmla="*/ 2129051 w 2265528"/>
              <a:gd name="connsiteY29" fmla="*/ 968991 h 1053754"/>
              <a:gd name="connsiteX30" fmla="*/ 2169994 w 2265528"/>
              <a:gd name="connsiteY30" fmla="*/ 996286 h 1053754"/>
              <a:gd name="connsiteX31" fmla="*/ 2197290 w 2265528"/>
              <a:gd name="connsiteY31" fmla="*/ 1037230 h 1053754"/>
              <a:gd name="connsiteX32" fmla="*/ 2265528 w 2265528"/>
              <a:gd name="connsiteY32" fmla="*/ 1050877 h 1053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2265528" h="1053754">
                <a:moveTo>
                  <a:pt x="0" y="0"/>
                </a:moveTo>
                <a:cubicBezTo>
                  <a:pt x="13648" y="9098"/>
                  <a:pt x="25585" y="21536"/>
                  <a:pt x="40943" y="27295"/>
                </a:cubicBezTo>
                <a:cubicBezTo>
                  <a:pt x="62663" y="35440"/>
                  <a:pt x="89041" y="29434"/>
                  <a:pt x="109182" y="40943"/>
                </a:cubicBezTo>
                <a:cubicBezTo>
                  <a:pt x="123423" y="49081"/>
                  <a:pt x="123670" y="71639"/>
                  <a:pt x="136478" y="81886"/>
                </a:cubicBezTo>
                <a:cubicBezTo>
                  <a:pt x="147712" y="90873"/>
                  <a:pt x="163589" y="91582"/>
                  <a:pt x="177421" y="95534"/>
                </a:cubicBezTo>
                <a:cubicBezTo>
                  <a:pt x="297379" y="129808"/>
                  <a:pt x="174788" y="90107"/>
                  <a:pt x="272955" y="122830"/>
                </a:cubicBezTo>
                <a:cubicBezTo>
                  <a:pt x="282054" y="150125"/>
                  <a:pt x="271871" y="199986"/>
                  <a:pt x="300251" y="204716"/>
                </a:cubicBezTo>
                <a:cubicBezTo>
                  <a:pt x="327546" y="209265"/>
                  <a:pt x="355124" y="212361"/>
                  <a:pt x="382137" y="218364"/>
                </a:cubicBezTo>
                <a:cubicBezTo>
                  <a:pt x="425615" y="228026"/>
                  <a:pt x="512228" y="273246"/>
                  <a:pt x="532263" y="286603"/>
                </a:cubicBezTo>
                <a:lnTo>
                  <a:pt x="614149" y="341194"/>
                </a:lnTo>
                <a:cubicBezTo>
                  <a:pt x="618698" y="359391"/>
                  <a:pt x="614534" y="382522"/>
                  <a:pt x="627797" y="395785"/>
                </a:cubicBezTo>
                <a:cubicBezTo>
                  <a:pt x="641060" y="409048"/>
                  <a:pt x="664353" y="404280"/>
                  <a:pt x="682388" y="409433"/>
                </a:cubicBezTo>
                <a:cubicBezTo>
                  <a:pt x="780563" y="437483"/>
                  <a:pt x="651854" y="414145"/>
                  <a:pt x="832514" y="436728"/>
                </a:cubicBezTo>
                <a:cubicBezTo>
                  <a:pt x="846162" y="445827"/>
                  <a:pt x="858786" y="456688"/>
                  <a:pt x="873457" y="464024"/>
                </a:cubicBezTo>
                <a:cubicBezTo>
                  <a:pt x="893039" y="473815"/>
                  <a:pt x="951496" y="486945"/>
                  <a:pt x="968991" y="491319"/>
                </a:cubicBezTo>
                <a:cubicBezTo>
                  <a:pt x="982639" y="500418"/>
                  <a:pt x="994945" y="511953"/>
                  <a:pt x="1009934" y="518615"/>
                </a:cubicBezTo>
                <a:cubicBezTo>
                  <a:pt x="1036226" y="530300"/>
                  <a:pt x="1091821" y="545910"/>
                  <a:pt x="1091821" y="545910"/>
                </a:cubicBezTo>
                <a:cubicBezTo>
                  <a:pt x="1212997" y="626696"/>
                  <a:pt x="1019125" y="507265"/>
                  <a:pt x="1337481" y="586854"/>
                </a:cubicBezTo>
                <a:cubicBezTo>
                  <a:pt x="1351437" y="590343"/>
                  <a:pt x="1341918" y="616746"/>
                  <a:pt x="1351128" y="627797"/>
                </a:cubicBezTo>
                <a:cubicBezTo>
                  <a:pt x="1365690" y="645271"/>
                  <a:pt x="1385375" y="658568"/>
                  <a:pt x="1405720" y="668740"/>
                </a:cubicBezTo>
                <a:cubicBezTo>
                  <a:pt x="1422497" y="677128"/>
                  <a:pt x="1442997" y="675174"/>
                  <a:pt x="1460311" y="682388"/>
                </a:cubicBezTo>
                <a:cubicBezTo>
                  <a:pt x="1497871" y="698038"/>
                  <a:pt x="1533099" y="718782"/>
                  <a:pt x="1569493" y="736979"/>
                </a:cubicBezTo>
                <a:cubicBezTo>
                  <a:pt x="1587690" y="746077"/>
                  <a:pt x="1607156" y="752989"/>
                  <a:pt x="1624084" y="764274"/>
                </a:cubicBezTo>
                <a:cubicBezTo>
                  <a:pt x="1651379" y="782471"/>
                  <a:pt x="1674848" y="808492"/>
                  <a:pt x="1705970" y="818866"/>
                </a:cubicBezTo>
                <a:cubicBezTo>
                  <a:pt x="1733266" y="827964"/>
                  <a:pt x="1763917" y="830201"/>
                  <a:pt x="1787857" y="846161"/>
                </a:cubicBezTo>
                <a:cubicBezTo>
                  <a:pt x="1801505" y="855260"/>
                  <a:pt x="1813239" y="868270"/>
                  <a:pt x="1828800" y="873457"/>
                </a:cubicBezTo>
                <a:cubicBezTo>
                  <a:pt x="1855052" y="882208"/>
                  <a:pt x="1883391" y="882555"/>
                  <a:pt x="1910687" y="887104"/>
                </a:cubicBezTo>
                <a:cubicBezTo>
                  <a:pt x="1937982" y="896203"/>
                  <a:pt x="1968633" y="898441"/>
                  <a:pt x="1992573" y="914400"/>
                </a:cubicBezTo>
                <a:cubicBezTo>
                  <a:pt x="2006221" y="923498"/>
                  <a:pt x="2018441" y="935234"/>
                  <a:pt x="2033517" y="941695"/>
                </a:cubicBezTo>
                <a:cubicBezTo>
                  <a:pt x="2094735" y="967931"/>
                  <a:pt x="2075935" y="942433"/>
                  <a:pt x="2129051" y="968991"/>
                </a:cubicBezTo>
                <a:cubicBezTo>
                  <a:pt x="2143722" y="976326"/>
                  <a:pt x="2156346" y="987188"/>
                  <a:pt x="2169994" y="996286"/>
                </a:cubicBezTo>
                <a:cubicBezTo>
                  <a:pt x="2179093" y="1009934"/>
                  <a:pt x="2184482" y="1026983"/>
                  <a:pt x="2197290" y="1037230"/>
                </a:cubicBezTo>
                <a:cubicBezTo>
                  <a:pt x="2217945" y="1053754"/>
                  <a:pt x="2242137" y="1050877"/>
                  <a:pt x="2265528" y="1050877"/>
                </a:cubicBezTo>
              </a:path>
            </a:pathLst>
          </a:cu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6021" name="TextBox 33"/>
          <p:cNvSpPr txBox="1">
            <a:spLocks noChangeArrowheads="1"/>
          </p:cNvSpPr>
          <p:nvPr/>
        </p:nvSpPr>
        <p:spPr bwMode="auto">
          <a:xfrm>
            <a:off x="1114425" y="2009775"/>
            <a:ext cx="5386388" cy="4081463"/>
          </a:xfrm>
          <a:prstGeom prst="rect">
            <a:avLst/>
          </a:prstGeom>
          <a:solidFill>
            <a:schemeClr val="tx1"/>
          </a:solidFill>
          <a:ln w="38100">
            <a:solidFill>
              <a:schemeClr val="bg1"/>
            </a:solidFill>
            <a:bevel/>
            <a:headEnd/>
            <a:tailEnd/>
          </a:ln>
        </p:spPr>
        <p:txBody>
          <a:bodyPr anchor="ctr" anchorCtr="1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35" name="Flowchart: Document 34"/>
          <p:cNvSpPr>
            <a:spLocks noChangeArrowheads="1"/>
          </p:cNvSpPr>
          <p:nvPr/>
        </p:nvSpPr>
        <p:spPr bwMode="auto">
          <a:xfrm rot="-5400000">
            <a:off x="2174876" y="2486025"/>
            <a:ext cx="3003550" cy="2733675"/>
          </a:xfrm>
          <a:prstGeom prst="flowChartDocument">
            <a:avLst/>
          </a:prstGeom>
          <a:solidFill>
            <a:srgbClr val="C00000"/>
          </a:solidFill>
          <a:ln w="38100" algn="ctr">
            <a:solidFill>
              <a:schemeClr val="bg1"/>
            </a:solidFill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cxnSp>
        <p:nvCxnSpPr>
          <p:cNvPr id="37" name="Straight Arrow Connector 36"/>
          <p:cNvCxnSpPr/>
          <p:nvPr/>
        </p:nvCxnSpPr>
        <p:spPr>
          <a:xfrm rot="10800000">
            <a:off x="4922838" y="3749675"/>
            <a:ext cx="820737" cy="1588"/>
          </a:xfrm>
          <a:prstGeom prst="straightConnector1">
            <a:avLst/>
          </a:prstGeom>
          <a:ln w="88900">
            <a:solidFill>
              <a:schemeClr val="bg1"/>
            </a:solidFill>
            <a:headEnd type="triangle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Oval 40"/>
          <p:cNvSpPr/>
          <p:nvPr/>
        </p:nvSpPr>
        <p:spPr>
          <a:xfrm>
            <a:off x="2497138" y="3400425"/>
            <a:ext cx="255587" cy="242888"/>
          </a:xfrm>
          <a:prstGeom prst="ellipse">
            <a:avLst/>
          </a:prstGeom>
          <a:solidFill>
            <a:schemeClr val="tx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3148013" y="3405188"/>
            <a:ext cx="255587" cy="241300"/>
          </a:xfrm>
          <a:prstGeom prst="ellipse">
            <a:avLst/>
          </a:prstGeom>
          <a:solidFill>
            <a:schemeClr val="tx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3819525" y="3405188"/>
            <a:ext cx="255588" cy="241300"/>
          </a:xfrm>
          <a:prstGeom prst="ellipse">
            <a:avLst/>
          </a:prstGeom>
          <a:solidFill>
            <a:schemeClr val="tx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2511425" y="3844925"/>
            <a:ext cx="255588" cy="241300"/>
          </a:xfrm>
          <a:prstGeom prst="ellipse">
            <a:avLst/>
          </a:prstGeom>
          <a:solidFill>
            <a:schemeClr val="tx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3160713" y="3848100"/>
            <a:ext cx="255587" cy="242888"/>
          </a:xfrm>
          <a:prstGeom prst="ellipse">
            <a:avLst/>
          </a:prstGeom>
          <a:solidFill>
            <a:schemeClr val="tx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3833813" y="3848100"/>
            <a:ext cx="255587" cy="242888"/>
          </a:xfrm>
          <a:prstGeom prst="ellipse">
            <a:avLst/>
          </a:prstGeom>
          <a:solidFill>
            <a:schemeClr val="tx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6030" name="TextBox 54"/>
          <p:cNvSpPr txBox="1">
            <a:spLocks noChangeArrowheads="1"/>
          </p:cNvSpPr>
          <p:nvPr/>
        </p:nvSpPr>
        <p:spPr bwMode="auto">
          <a:xfrm>
            <a:off x="4875213" y="3262313"/>
            <a:ext cx="5953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</a:p>
        </p:txBody>
      </p:sp>
      <p:cxnSp>
        <p:nvCxnSpPr>
          <p:cNvPr id="61" name="Straight Connector 60"/>
          <p:cNvCxnSpPr/>
          <p:nvPr/>
        </p:nvCxnSpPr>
        <p:spPr>
          <a:xfrm rot="16200000" flipV="1">
            <a:off x="2848769" y="3818732"/>
            <a:ext cx="3003550" cy="68262"/>
          </a:xfrm>
          <a:prstGeom prst="line">
            <a:avLst/>
          </a:prstGeom>
          <a:ln w="254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032" name="TextBox 63"/>
          <p:cNvSpPr txBox="1">
            <a:spLocks noChangeArrowheads="1"/>
          </p:cNvSpPr>
          <p:nvPr/>
        </p:nvSpPr>
        <p:spPr bwMode="auto">
          <a:xfrm>
            <a:off x="1095375" y="5457825"/>
            <a:ext cx="5405438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>
                <a:solidFill>
                  <a:schemeClr val="bg1"/>
                </a:solidFill>
                <a:cs typeface="Arial" panose="020B0604020202020204" pitchFamily="34" charset="0"/>
              </a:rPr>
              <a:t>At the rupture plane (right bolts) forces have not engaged the entire plate. </a:t>
            </a:r>
          </a:p>
        </p:txBody>
      </p:sp>
      <p:sp>
        <p:nvSpPr>
          <p:cNvPr id="63" name="Freeform 62"/>
          <p:cNvSpPr/>
          <p:nvPr/>
        </p:nvSpPr>
        <p:spPr>
          <a:xfrm>
            <a:off x="3265488" y="2870200"/>
            <a:ext cx="1241425" cy="517525"/>
          </a:xfrm>
          <a:custGeom>
            <a:avLst/>
            <a:gdLst>
              <a:gd name="connsiteX0" fmla="*/ 0 w 1241947"/>
              <a:gd name="connsiteY0" fmla="*/ 518615 h 518615"/>
              <a:gd name="connsiteX1" fmla="*/ 27296 w 1241947"/>
              <a:gd name="connsiteY1" fmla="*/ 477672 h 518615"/>
              <a:gd name="connsiteX2" fmla="*/ 122830 w 1241947"/>
              <a:gd name="connsiteY2" fmla="*/ 409433 h 518615"/>
              <a:gd name="connsiteX3" fmla="*/ 163773 w 1241947"/>
              <a:gd name="connsiteY3" fmla="*/ 395785 h 518615"/>
              <a:gd name="connsiteX4" fmla="*/ 245660 w 1241947"/>
              <a:gd name="connsiteY4" fmla="*/ 341194 h 518615"/>
              <a:gd name="connsiteX5" fmla="*/ 300251 w 1241947"/>
              <a:gd name="connsiteY5" fmla="*/ 327546 h 518615"/>
              <a:gd name="connsiteX6" fmla="*/ 341194 w 1241947"/>
              <a:gd name="connsiteY6" fmla="*/ 313899 h 518615"/>
              <a:gd name="connsiteX7" fmla="*/ 423081 w 1241947"/>
              <a:gd name="connsiteY7" fmla="*/ 300251 h 518615"/>
              <a:gd name="connsiteX8" fmla="*/ 436729 w 1241947"/>
              <a:gd name="connsiteY8" fmla="*/ 259308 h 518615"/>
              <a:gd name="connsiteX9" fmla="*/ 477672 w 1241947"/>
              <a:gd name="connsiteY9" fmla="*/ 232012 h 518615"/>
              <a:gd name="connsiteX10" fmla="*/ 655093 w 1241947"/>
              <a:gd name="connsiteY10" fmla="*/ 204717 h 518615"/>
              <a:gd name="connsiteX11" fmla="*/ 736979 w 1241947"/>
              <a:gd name="connsiteY11" fmla="*/ 163773 h 518615"/>
              <a:gd name="connsiteX12" fmla="*/ 777923 w 1241947"/>
              <a:gd name="connsiteY12" fmla="*/ 136478 h 518615"/>
              <a:gd name="connsiteX13" fmla="*/ 1009935 w 1241947"/>
              <a:gd name="connsiteY13" fmla="*/ 109182 h 518615"/>
              <a:gd name="connsiteX14" fmla="*/ 1132765 w 1241947"/>
              <a:gd name="connsiteY14" fmla="*/ 68239 h 518615"/>
              <a:gd name="connsiteX15" fmla="*/ 1214651 w 1241947"/>
              <a:gd name="connsiteY15" fmla="*/ 40943 h 518615"/>
              <a:gd name="connsiteX16" fmla="*/ 1241947 w 1241947"/>
              <a:gd name="connsiteY16" fmla="*/ 0 h 518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241947" h="518615">
                <a:moveTo>
                  <a:pt x="0" y="518615"/>
                </a:moveTo>
                <a:cubicBezTo>
                  <a:pt x="9099" y="504967"/>
                  <a:pt x="15698" y="489270"/>
                  <a:pt x="27296" y="477672"/>
                </a:cubicBezTo>
                <a:cubicBezTo>
                  <a:pt x="33481" y="471487"/>
                  <a:pt x="107329" y="417184"/>
                  <a:pt x="122830" y="409433"/>
                </a:cubicBezTo>
                <a:cubicBezTo>
                  <a:pt x="135697" y="402999"/>
                  <a:pt x="151197" y="402771"/>
                  <a:pt x="163773" y="395785"/>
                </a:cubicBezTo>
                <a:cubicBezTo>
                  <a:pt x="192450" y="379853"/>
                  <a:pt x="213834" y="349151"/>
                  <a:pt x="245660" y="341194"/>
                </a:cubicBezTo>
                <a:cubicBezTo>
                  <a:pt x="263857" y="336645"/>
                  <a:pt x="282216" y="332699"/>
                  <a:pt x="300251" y="327546"/>
                </a:cubicBezTo>
                <a:cubicBezTo>
                  <a:pt x="314083" y="323594"/>
                  <a:pt x="327151" y="317020"/>
                  <a:pt x="341194" y="313899"/>
                </a:cubicBezTo>
                <a:cubicBezTo>
                  <a:pt x="368207" y="307896"/>
                  <a:pt x="395785" y="304800"/>
                  <a:pt x="423081" y="300251"/>
                </a:cubicBezTo>
                <a:cubicBezTo>
                  <a:pt x="427630" y="286603"/>
                  <a:pt x="427742" y="270542"/>
                  <a:pt x="436729" y="259308"/>
                </a:cubicBezTo>
                <a:cubicBezTo>
                  <a:pt x="446976" y="246500"/>
                  <a:pt x="463001" y="239348"/>
                  <a:pt x="477672" y="232012"/>
                </a:cubicBezTo>
                <a:cubicBezTo>
                  <a:pt x="526857" y="207419"/>
                  <a:pt x="615949" y="208631"/>
                  <a:pt x="655093" y="204717"/>
                </a:cubicBezTo>
                <a:cubicBezTo>
                  <a:pt x="772416" y="126500"/>
                  <a:pt x="623984" y="220270"/>
                  <a:pt x="736979" y="163773"/>
                </a:cubicBezTo>
                <a:cubicBezTo>
                  <a:pt x="751650" y="156438"/>
                  <a:pt x="762212" y="141191"/>
                  <a:pt x="777923" y="136478"/>
                </a:cubicBezTo>
                <a:cubicBezTo>
                  <a:pt x="808095" y="127427"/>
                  <a:pt x="998673" y="110308"/>
                  <a:pt x="1009935" y="109182"/>
                </a:cubicBezTo>
                <a:cubicBezTo>
                  <a:pt x="1085529" y="58787"/>
                  <a:pt x="1015084" y="97660"/>
                  <a:pt x="1132765" y="68239"/>
                </a:cubicBezTo>
                <a:cubicBezTo>
                  <a:pt x="1160678" y="61261"/>
                  <a:pt x="1214651" y="40943"/>
                  <a:pt x="1214651" y="40943"/>
                </a:cubicBezTo>
                <a:lnTo>
                  <a:pt x="1241947" y="0"/>
                </a:lnTo>
              </a:path>
            </a:pathLst>
          </a:cu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5" name="Freeform 64"/>
          <p:cNvSpPr/>
          <p:nvPr/>
        </p:nvSpPr>
        <p:spPr>
          <a:xfrm>
            <a:off x="3948113" y="3087688"/>
            <a:ext cx="627062" cy="314325"/>
          </a:xfrm>
          <a:custGeom>
            <a:avLst/>
            <a:gdLst>
              <a:gd name="connsiteX0" fmla="*/ 0 w 627797"/>
              <a:gd name="connsiteY0" fmla="*/ 313899 h 313899"/>
              <a:gd name="connsiteX1" fmla="*/ 54591 w 627797"/>
              <a:gd name="connsiteY1" fmla="*/ 300251 h 313899"/>
              <a:gd name="connsiteX2" fmla="*/ 136478 w 627797"/>
              <a:gd name="connsiteY2" fmla="*/ 245660 h 313899"/>
              <a:gd name="connsiteX3" fmla="*/ 177421 w 627797"/>
              <a:gd name="connsiteY3" fmla="*/ 232012 h 313899"/>
              <a:gd name="connsiteX4" fmla="*/ 218365 w 627797"/>
              <a:gd name="connsiteY4" fmla="*/ 204717 h 313899"/>
              <a:gd name="connsiteX5" fmla="*/ 300251 w 627797"/>
              <a:gd name="connsiteY5" fmla="*/ 177421 h 313899"/>
              <a:gd name="connsiteX6" fmla="*/ 409433 w 627797"/>
              <a:gd name="connsiteY6" fmla="*/ 150126 h 313899"/>
              <a:gd name="connsiteX7" fmla="*/ 436729 w 627797"/>
              <a:gd name="connsiteY7" fmla="*/ 109182 h 313899"/>
              <a:gd name="connsiteX8" fmla="*/ 518615 w 627797"/>
              <a:gd name="connsiteY8" fmla="*/ 68239 h 313899"/>
              <a:gd name="connsiteX9" fmla="*/ 545911 w 627797"/>
              <a:gd name="connsiteY9" fmla="*/ 27296 h 313899"/>
              <a:gd name="connsiteX10" fmla="*/ 627797 w 627797"/>
              <a:gd name="connsiteY10" fmla="*/ 0 h 313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27797" h="313899">
                <a:moveTo>
                  <a:pt x="0" y="313899"/>
                </a:moveTo>
                <a:cubicBezTo>
                  <a:pt x="18197" y="309350"/>
                  <a:pt x="37814" y="308639"/>
                  <a:pt x="54591" y="300251"/>
                </a:cubicBezTo>
                <a:cubicBezTo>
                  <a:pt x="83933" y="285580"/>
                  <a:pt x="105356" y="256034"/>
                  <a:pt x="136478" y="245660"/>
                </a:cubicBezTo>
                <a:cubicBezTo>
                  <a:pt x="150126" y="241111"/>
                  <a:pt x="164554" y="238446"/>
                  <a:pt x="177421" y="232012"/>
                </a:cubicBezTo>
                <a:cubicBezTo>
                  <a:pt x="192092" y="224677"/>
                  <a:pt x="203376" y="211379"/>
                  <a:pt x="218365" y="204717"/>
                </a:cubicBezTo>
                <a:cubicBezTo>
                  <a:pt x="244657" y="193032"/>
                  <a:pt x="272956" y="186520"/>
                  <a:pt x="300251" y="177421"/>
                </a:cubicBezTo>
                <a:cubicBezTo>
                  <a:pt x="363200" y="156437"/>
                  <a:pt x="327087" y="166594"/>
                  <a:pt x="409433" y="150126"/>
                </a:cubicBezTo>
                <a:cubicBezTo>
                  <a:pt x="418532" y="136478"/>
                  <a:pt x="425130" y="120781"/>
                  <a:pt x="436729" y="109182"/>
                </a:cubicBezTo>
                <a:cubicBezTo>
                  <a:pt x="463184" y="82727"/>
                  <a:pt x="485316" y="79339"/>
                  <a:pt x="518615" y="68239"/>
                </a:cubicBezTo>
                <a:cubicBezTo>
                  <a:pt x="527714" y="54591"/>
                  <a:pt x="532002" y="35989"/>
                  <a:pt x="545911" y="27296"/>
                </a:cubicBezTo>
                <a:cubicBezTo>
                  <a:pt x="570309" y="12047"/>
                  <a:pt x="627797" y="0"/>
                  <a:pt x="627797" y="0"/>
                </a:cubicBezTo>
              </a:path>
            </a:pathLst>
          </a:cu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86035" name="Group 71"/>
          <p:cNvGrpSpPr>
            <a:grpSpLocks/>
          </p:cNvGrpSpPr>
          <p:nvPr/>
        </p:nvGrpSpPr>
        <p:grpSpPr bwMode="auto">
          <a:xfrm>
            <a:off x="3270250" y="3632200"/>
            <a:ext cx="298450" cy="212725"/>
            <a:chOff x="2486168" y="3954249"/>
            <a:chExt cx="297976" cy="211902"/>
          </a:xfrm>
        </p:grpSpPr>
        <p:sp>
          <p:nvSpPr>
            <p:cNvPr id="73" name="Freeform 72"/>
            <p:cNvSpPr/>
            <p:nvPr/>
          </p:nvSpPr>
          <p:spPr>
            <a:xfrm>
              <a:off x="2497263" y="4012760"/>
              <a:ext cx="286881" cy="153391"/>
            </a:xfrm>
            <a:custGeom>
              <a:avLst/>
              <a:gdLst>
                <a:gd name="connsiteX0" fmla="*/ 0 w 286603"/>
                <a:gd name="connsiteY0" fmla="*/ 136477 h 153709"/>
                <a:gd name="connsiteX1" fmla="*/ 109182 w 286603"/>
                <a:gd name="connsiteY1" fmla="*/ 81886 h 153709"/>
                <a:gd name="connsiteX2" fmla="*/ 150125 w 286603"/>
                <a:gd name="connsiteY2" fmla="*/ 68238 h 153709"/>
                <a:gd name="connsiteX3" fmla="*/ 259307 w 286603"/>
                <a:gd name="connsiteY3" fmla="*/ 54591 h 153709"/>
                <a:gd name="connsiteX4" fmla="*/ 286603 w 286603"/>
                <a:gd name="connsiteY4" fmla="*/ 0 h 153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6603" h="153709">
                  <a:moveTo>
                    <a:pt x="0" y="136477"/>
                  </a:moveTo>
                  <a:cubicBezTo>
                    <a:pt x="177581" y="106879"/>
                    <a:pt x="19403" y="153709"/>
                    <a:pt x="109182" y="81886"/>
                  </a:cubicBezTo>
                  <a:cubicBezTo>
                    <a:pt x="120416" y="72899"/>
                    <a:pt x="135971" y="70811"/>
                    <a:pt x="150125" y="68238"/>
                  </a:cubicBezTo>
                  <a:cubicBezTo>
                    <a:pt x="186211" y="61677"/>
                    <a:pt x="222913" y="59140"/>
                    <a:pt x="259307" y="54591"/>
                  </a:cubicBezTo>
                  <a:cubicBezTo>
                    <a:pt x="274989" y="7544"/>
                    <a:pt x="262782" y="23819"/>
                    <a:pt x="286603" y="0"/>
                  </a:cubicBezTo>
                </a:path>
              </a:pathLst>
            </a:cu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flipV="1">
              <a:off x="2486168" y="3954249"/>
              <a:ext cx="286882" cy="153392"/>
            </a:xfrm>
            <a:custGeom>
              <a:avLst/>
              <a:gdLst>
                <a:gd name="connsiteX0" fmla="*/ 0 w 286603"/>
                <a:gd name="connsiteY0" fmla="*/ 136477 h 153709"/>
                <a:gd name="connsiteX1" fmla="*/ 109182 w 286603"/>
                <a:gd name="connsiteY1" fmla="*/ 81886 h 153709"/>
                <a:gd name="connsiteX2" fmla="*/ 150125 w 286603"/>
                <a:gd name="connsiteY2" fmla="*/ 68238 h 153709"/>
                <a:gd name="connsiteX3" fmla="*/ 259307 w 286603"/>
                <a:gd name="connsiteY3" fmla="*/ 54591 h 153709"/>
                <a:gd name="connsiteX4" fmla="*/ 286603 w 286603"/>
                <a:gd name="connsiteY4" fmla="*/ 0 h 153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6603" h="153709">
                  <a:moveTo>
                    <a:pt x="0" y="136477"/>
                  </a:moveTo>
                  <a:cubicBezTo>
                    <a:pt x="177581" y="106879"/>
                    <a:pt x="19403" y="153709"/>
                    <a:pt x="109182" y="81886"/>
                  </a:cubicBezTo>
                  <a:cubicBezTo>
                    <a:pt x="120416" y="72899"/>
                    <a:pt x="135971" y="70811"/>
                    <a:pt x="150125" y="68238"/>
                  </a:cubicBezTo>
                  <a:cubicBezTo>
                    <a:pt x="186211" y="61677"/>
                    <a:pt x="222913" y="59140"/>
                    <a:pt x="259307" y="54591"/>
                  </a:cubicBezTo>
                  <a:cubicBezTo>
                    <a:pt x="274989" y="7544"/>
                    <a:pt x="262782" y="23819"/>
                    <a:pt x="286603" y="0"/>
                  </a:cubicBezTo>
                </a:path>
              </a:pathLst>
            </a:cu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86036" name="Group 74"/>
          <p:cNvGrpSpPr>
            <a:grpSpLocks/>
          </p:cNvGrpSpPr>
          <p:nvPr/>
        </p:nvGrpSpPr>
        <p:grpSpPr bwMode="auto">
          <a:xfrm>
            <a:off x="3927475" y="3621088"/>
            <a:ext cx="298450" cy="212725"/>
            <a:chOff x="2486168" y="3954249"/>
            <a:chExt cx="297976" cy="211902"/>
          </a:xfrm>
        </p:grpSpPr>
        <p:sp>
          <p:nvSpPr>
            <p:cNvPr id="76" name="Freeform 75"/>
            <p:cNvSpPr/>
            <p:nvPr/>
          </p:nvSpPr>
          <p:spPr>
            <a:xfrm>
              <a:off x="2497263" y="4012759"/>
              <a:ext cx="286881" cy="153392"/>
            </a:xfrm>
            <a:custGeom>
              <a:avLst/>
              <a:gdLst>
                <a:gd name="connsiteX0" fmla="*/ 0 w 286603"/>
                <a:gd name="connsiteY0" fmla="*/ 136477 h 153709"/>
                <a:gd name="connsiteX1" fmla="*/ 109182 w 286603"/>
                <a:gd name="connsiteY1" fmla="*/ 81886 h 153709"/>
                <a:gd name="connsiteX2" fmla="*/ 150125 w 286603"/>
                <a:gd name="connsiteY2" fmla="*/ 68238 h 153709"/>
                <a:gd name="connsiteX3" fmla="*/ 259307 w 286603"/>
                <a:gd name="connsiteY3" fmla="*/ 54591 h 153709"/>
                <a:gd name="connsiteX4" fmla="*/ 286603 w 286603"/>
                <a:gd name="connsiteY4" fmla="*/ 0 h 153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6603" h="153709">
                  <a:moveTo>
                    <a:pt x="0" y="136477"/>
                  </a:moveTo>
                  <a:cubicBezTo>
                    <a:pt x="177581" y="106879"/>
                    <a:pt x="19403" y="153709"/>
                    <a:pt x="109182" y="81886"/>
                  </a:cubicBezTo>
                  <a:cubicBezTo>
                    <a:pt x="120416" y="72899"/>
                    <a:pt x="135971" y="70811"/>
                    <a:pt x="150125" y="68238"/>
                  </a:cubicBezTo>
                  <a:cubicBezTo>
                    <a:pt x="186211" y="61677"/>
                    <a:pt x="222913" y="59140"/>
                    <a:pt x="259307" y="54591"/>
                  </a:cubicBezTo>
                  <a:cubicBezTo>
                    <a:pt x="274989" y="7544"/>
                    <a:pt x="262782" y="23819"/>
                    <a:pt x="286603" y="0"/>
                  </a:cubicBezTo>
                </a:path>
              </a:pathLst>
            </a:cu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7" name="Freeform 76"/>
            <p:cNvSpPr/>
            <p:nvPr/>
          </p:nvSpPr>
          <p:spPr>
            <a:xfrm flipV="1">
              <a:off x="2486168" y="3954249"/>
              <a:ext cx="286882" cy="153391"/>
            </a:xfrm>
            <a:custGeom>
              <a:avLst/>
              <a:gdLst>
                <a:gd name="connsiteX0" fmla="*/ 0 w 286603"/>
                <a:gd name="connsiteY0" fmla="*/ 136477 h 153709"/>
                <a:gd name="connsiteX1" fmla="*/ 109182 w 286603"/>
                <a:gd name="connsiteY1" fmla="*/ 81886 h 153709"/>
                <a:gd name="connsiteX2" fmla="*/ 150125 w 286603"/>
                <a:gd name="connsiteY2" fmla="*/ 68238 h 153709"/>
                <a:gd name="connsiteX3" fmla="*/ 259307 w 286603"/>
                <a:gd name="connsiteY3" fmla="*/ 54591 h 153709"/>
                <a:gd name="connsiteX4" fmla="*/ 286603 w 286603"/>
                <a:gd name="connsiteY4" fmla="*/ 0 h 153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6603" h="153709">
                  <a:moveTo>
                    <a:pt x="0" y="136477"/>
                  </a:moveTo>
                  <a:cubicBezTo>
                    <a:pt x="177581" y="106879"/>
                    <a:pt x="19403" y="153709"/>
                    <a:pt x="109182" y="81886"/>
                  </a:cubicBezTo>
                  <a:cubicBezTo>
                    <a:pt x="120416" y="72899"/>
                    <a:pt x="135971" y="70811"/>
                    <a:pt x="150125" y="68238"/>
                  </a:cubicBezTo>
                  <a:cubicBezTo>
                    <a:pt x="186211" y="61677"/>
                    <a:pt x="222913" y="59140"/>
                    <a:pt x="259307" y="54591"/>
                  </a:cubicBezTo>
                  <a:cubicBezTo>
                    <a:pt x="274989" y="7544"/>
                    <a:pt x="262782" y="23819"/>
                    <a:pt x="286603" y="0"/>
                  </a:cubicBezTo>
                </a:path>
              </a:pathLst>
            </a:cu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80" name="Freeform 79"/>
          <p:cNvSpPr/>
          <p:nvPr/>
        </p:nvSpPr>
        <p:spPr>
          <a:xfrm>
            <a:off x="3319463" y="4054475"/>
            <a:ext cx="1693862" cy="741363"/>
          </a:xfrm>
          <a:custGeom>
            <a:avLst/>
            <a:gdLst>
              <a:gd name="connsiteX0" fmla="*/ 0 w 1692323"/>
              <a:gd name="connsiteY0" fmla="*/ 42813 h 741372"/>
              <a:gd name="connsiteX1" fmla="*/ 54591 w 1692323"/>
              <a:gd name="connsiteY1" fmla="*/ 56460 h 741372"/>
              <a:gd name="connsiteX2" fmla="*/ 259308 w 1692323"/>
              <a:gd name="connsiteY2" fmla="*/ 83756 h 741372"/>
              <a:gd name="connsiteX3" fmla="*/ 341194 w 1692323"/>
              <a:gd name="connsiteY3" fmla="*/ 151995 h 741372"/>
              <a:gd name="connsiteX4" fmla="*/ 477672 w 1692323"/>
              <a:gd name="connsiteY4" fmla="*/ 261177 h 741372"/>
              <a:gd name="connsiteX5" fmla="*/ 668741 w 1692323"/>
              <a:gd name="connsiteY5" fmla="*/ 274825 h 741372"/>
              <a:gd name="connsiteX6" fmla="*/ 723332 w 1692323"/>
              <a:gd name="connsiteY6" fmla="*/ 288472 h 741372"/>
              <a:gd name="connsiteX7" fmla="*/ 832514 w 1692323"/>
              <a:gd name="connsiteY7" fmla="*/ 315768 h 741372"/>
              <a:gd name="connsiteX8" fmla="*/ 873457 w 1692323"/>
              <a:gd name="connsiteY8" fmla="*/ 343063 h 741372"/>
              <a:gd name="connsiteX9" fmla="*/ 928048 w 1692323"/>
              <a:gd name="connsiteY9" fmla="*/ 424950 h 741372"/>
              <a:gd name="connsiteX10" fmla="*/ 941696 w 1692323"/>
              <a:gd name="connsiteY10" fmla="*/ 465893 h 741372"/>
              <a:gd name="connsiteX11" fmla="*/ 1105469 w 1692323"/>
              <a:gd name="connsiteY11" fmla="*/ 479541 h 741372"/>
              <a:gd name="connsiteX12" fmla="*/ 1160060 w 1692323"/>
              <a:gd name="connsiteY12" fmla="*/ 493189 h 741372"/>
              <a:gd name="connsiteX13" fmla="*/ 1201003 w 1692323"/>
              <a:gd name="connsiteY13" fmla="*/ 506837 h 741372"/>
              <a:gd name="connsiteX14" fmla="*/ 1269242 w 1692323"/>
              <a:gd name="connsiteY14" fmla="*/ 520484 h 741372"/>
              <a:gd name="connsiteX15" fmla="*/ 1323833 w 1692323"/>
              <a:gd name="connsiteY15" fmla="*/ 534132 h 741372"/>
              <a:gd name="connsiteX16" fmla="*/ 1364777 w 1692323"/>
              <a:gd name="connsiteY16" fmla="*/ 575075 h 741372"/>
              <a:gd name="connsiteX17" fmla="*/ 1392072 w 1692323"/>
              <a:gd name="connsiteY17" fmla="*/ 616019 h 741372"/>
              <a:gd name="connsiteX18" fmla="*/ 1433015 w 1692323"/>
              <a:gd name="connsiteY18" fmla="*/ 643314 h 741372"/>
              <a:gd name="connsiteX19" fmla="*/ 1596788 w 1692323"/>
              <a:gd name="connsiteY19" fmla="*/ 684257 h 741372"/>
              <a:gd name="connsiteX20" fmla="*/ 1692323 w 1692323"/>
              <a:gd name="connsiteY20" fmla="*/ 738848 h 741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692323" h="741372">
                <a:moveTo>
                  <a:pt x="0" y="42813"/>
                </a:moveTo>
                <a:cubicBezTo>
                  <a:pt x="18197" y="47362"/>
                  <a:pt x="35979" y="54134"/>
                  <a:pt x="54591" y="56460"/>
                </a:cubicBezTo>
                <a:cubicBezTo>
                  <a:pt x="268318" y="83175"/>
                  <a:pt x="157042" y="49667"/>
                  <a:pt x="259308" y="83756"/>
                </a:cubicBezTo>
                <a:cubicBezTo>
                  <a:pt x="445984" y="270432"/>
                  <a:pt x="170199" y="0"/>
                  <a:pt x="341194" y="151995"/>
                </a:cubicBezTo>
                <a:cubicBezTo>
                  <a:pt x="374235" y="181364"/>
                  <a:pt x="421881" y="251878"/>
                  <a:pt x="477672" y="261177"/>
                </a:cubicBezTo>
                <a:cubicBezTo>
                  <a:pt x="540655" y="271674"/>
                  <a:pt x="605051" y="270276"/>
                  <a:pt x="668741" y="274825"/>
                </a:cubicBezTo>
                <a:cubicBezTo>
                  <a:pt x="686938" y="279374"/>
                  <a:pt x="705022" y="284403"/>
                  <a:pt x="723332" y="288472"/>
                </a:cubicBezTo>
                <a:cubicBezTo>
                  <a:pt x="751365" y="294701"/>
                  <a:pt x="803248" y="301135"/>
                  <a:pt x="832514" y="315768"/>
                </a:cubicBezTo>
                <a:cubicBezTo>
                  <a:pt x="847185" y="323103"/>
                  <a:pt x="859809" y="333965"/>
                  <a:pt x="873457" y="343063"/>
                </a:cubicBezTo>
                <a:cubicBezTo>
                  <a:pt x="891654" y="370359"/>
                  <a:pt x="917674" y="393828"/>
                  <a:pt x="928048" y="424950"/>
                </a:cubicBezTo>
                <a:cubicBezTo>
                  <a:pt x="932597" y="438598"/>
                  <a:pt x="927946" y="461662"/>
                  <a:pt x="941696" y="465893"/>
                </a:cubicBezTo>
                <a:cubicBezTo>
                  <a:pt x="994054" y="482003"/>
                  <a:pt x="1050878" y="474992"/>
                  <a:pt x="1105469" y="479541"/>
                </a:cubicBezTo>
                <a:cubicBezTo>
                  <a:pt x="1123666" y="484090"/>
                  <a:pt x="1142025" y="488036"/>
                  <a:pt x="1160060" y="493189"/>
                </a:cubicBezTo>
                <a:cubicBezTo>
                  <a:pt x="1173892" y="497141"/>
                  <a:pt x="1187047" y="503348"/>
                  <a:pt x="1201003" y="506837"/>
                </a:cubicBezTo>
                <a:cubicBezTo>
                  <a:pt x="1223507" y="512463"/>
                  <a:pt x="1246598" y="515452"/>
                  <a:pt x="1269242" y="520484"/>
                </a:cubicBezTo>
                <a:cubicBezTo>
                  <a:pt x="1287552" y="524553"/>
                  <a:pt x="1305636" y="529583"/>
                  <a:pt x="1323833" y="534132"/>
                </a:cubicBezTo>
                <a:cubicBezTo>
                  <a:pt x="1337481" y="547780"/>
                  <a:pt x="1352421" y="560248"/>
                  <a:pt x="1364777" y="575075"/>
                </a:cubicBezTo>
                <a:cubicBezTo>
                  <a:pt x="1375278" y="587676"/>
                  <a:pt x="1380474" y="604420"/>
                  <a:pt x="1392072" y="616019"/>
                </a:cubicBezTo>
                <a:cubicBezTo>
                  <a:pt x="1403670" y="627617"/>
                  <a:pt x="1418026" y="636652"/>
                  <a:pt x="1433015" y="643314"/>
                </a:cubicBezTo>
                <a:cubicBezTo>
                  <a:pt x="1497901" y="672152"/>
                  <a:pt x="1528119" y="672813"/>
                  <a:pt x="1596788" y="684257"/>
                </a:cubicBezTo>
                <a:cubicBezTo>
                  <a:pt x="1682460" y="741372"/>
                  <a:pt x="1645870" y="738848"/>
                  <a:pt x="1692323" y="738848"/>
                </a:cubicBezTo>
              </a:path>
            </a:pathLst>
          </a:cu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1" name="Freeform 80"/>
          <p:cNvSpPr/>
          <p:nvPr/>
        </p:nvSpPr>
        <p:spPr>
          <a:xfrm>
            <a:off x="4002088" y="4084638"/>
            <a:ext cx="996950" cy="446087"/>
          </a:xfrm>
          <a:custGeom>
            <a:avLst/>
            <a:gdLst>
              <a:gd name="connsiteX0" fmla="*/ 0 w 996287"/>
              <a:gd name="connsiteY0" fmla="*/ 0 h 446378"/>
              <a:gd name="connsiteX1" fmla="*/ 191069 w 996287"/>
              <a:gd name="connsiteY1" fmla="*/ 13648 h 446378"/>
              <a:gd name="connsiteX2" fmla="*/ 272956 w 996287"/>
              <a:gd name="connsiteY2" fmla="*/ 40943 h 446378"/>
              <a:gd name="connsiteX3" fmla="*/ 395786 w 996287"/>
              <a:gd name="connsiteY3" fmla="*/ 136477 h 446378"/>
              <a:gd name="connsiteX4" fmla="*/ 436729 w 996287"/>
              <a:gd name="connsiteY4" fmla="*/ 163773 h 446378"/>
              <a:gd name="connsiteX5" fmla="*/ 477672 w 996287"/>
              <a:gd name="connsiteY5" fmla="*/ 191069 h 446378"/>
              <a:gd name="connsiteX6" fmla="*/ 641445 w 996287"/>
              <a:gd name="connsiteY6" fmla="*/ 232012 h 446378"/>
              <a:gd name="connsiteX7" fmla="*/ 723332 w 996287"/>
              <a:gd name="connsiteY7" fmla="*/ 286603 h 446378"/>
              <a:gd name="connsiteX8" fmla="*/ 900753 w 996287"/>
              <a:gd name="connsiteY8" fmla="*/ 327546 h 446378"/>
              <a:gd name="connsiteX9" fmla="*/ 941696 w 996287"/>
              <a:gd name="connsiteY9" fmla="*/ 382137 h 446378"/>
              <a:gd name="connsiteX10" fmla="*/ 955344 w 996287"/>
              <a:gd name="connsiteY10" fmla="*/ 436728 h 446378"/>
              <a:gd name="connsiteX11" fmla="*/ 996287 w 996287"/>
              <a:gd name="connsiteY11" fmla="*/ 436728 h 4463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96287" h="446378">
                <a:moveTo>
                  <a:pt x="0" y="0"/>
                </a:moveTo>
                <a:cubicBezTo>
                  <a:pt x="63690" y="4549"/>
                  <a:pt x="127923" y="4176"/>
                  <a:pt x="191069" y="13648"/>
                </a:cubicBezTo>
                <a:cubicBezTo>
                  <a:pt x="219523" y="17916"/>
                  <a:pt x="272956" y="40943"/>
                  <a:pt x="272956" y="40943"/>
                </a:cubicBezTo>
                <a:cubicBezTo>
                  <a:pt x="337097" y="105084"/>
                  <a:pt x="297838" y="71178"/>
                  <a:pt x="395786" y="136477"/>
                </a:cubicBezTo>
                <a:lnTo>
                  <a:pt x="436729" y="163773"/>
                </a:lnTo>
                <a:cubicBezTo>
                  <a:pt x="450377" y="172872"/>
                  <a:pt x="462111" y="185882"/>
                  <a:pt x="477672" y="191069"/>
                </a:cubicBezTo>
                <a:cubicBezTo>
                  <a:pt x="585811" y="227114"/>
                  <a:pt x="531178" y="213634"/>
                  <a:pt x="641445" y="232012"/>
                </a:cubicBezTo>
                <a:lnTo>
                  <a:pt x="723332" y="286603"/>
                </a:lnTo>
                <a:cubicBezTo>
                  <a:pt x="802316" y="339258"/>
                  <a:pt x="747955" y="312266"/>
                  <a:pt x="900753" y="327546"/>
                </a:cubicBezTo>
                <a:cubicBezTo>
                  <a:pt x="914401" y="345743"/>
                  <a:pt x="931524" y="361792"/>
                  <a:pt x="941696" y="382137"/>
                </a:cubicBezTo>
                <a:cubicBezTo>
                  <a:pt x="950084" y="398914"/>
                  <a:pt x="942081" y="423465"/>
                  <a:pt x="955344" y="436728"/>
                </a:cubicBezTo>
                <a:cubicBezTo>
                  <a:pt x="964994" y="446378"/>
                  <a:pt x="982639" y="436728"/>
                  <a:pt x="996287" y="436728"/>
                </a:cubicBezTo>
              </a:path>
            </a:pathLst>
          </a:cu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6039" name="Slide Number Placeholder 51"/>
          <p:cNvSpPr txBox="1">
            <a:spLocks noGrp="1"/>
          </p:cNvSpPr>
          <p:nvPr/>
        </p:nvSpPr>
        <p:spPr bwMode="auto">
          <a:xfrm>
            <a:off x="7924800" y="6416675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840EDF76-2063-430F-9606-2622D6EA12DC}" type="slidenum">
              <a:rPr lang="en-US" altLang="en-US" sz="1200">
                <a:solidFill>
                  <a:srgbClr val="BCBCBC"/>
                </a:solidFill>
              </a:rPr>
              <a:pPr algn="r"/>
              <a:t>40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54" name="Footer Placeholder 53"/>
          <p:cNvSpPr txBox="1">
            <a:spLocks noGrp="1"/>
          </p:cNvSpPr>
          <p:nvPr/>
        </p:nvSpPr>
        <p:spPr>
          <a:xfrm>
            <a:off x="3124200" y="6416675"/>
            <a:ext cx="2895600" cy="365125"/>
          </a:xfrm>
          <a:prstGeom prst="rect">
            <a:avLst/>
          </a:prstGeom>
          <a:noFill/>
        </p:spPr>
        <p:txBody>
          <a:bodyPr anchor="b"/>
          <a:lstStyle/>
          <a:p>
            <a:pPr algn="ctr">
              <a:defRPr/>
            </a:pPr>
            <a:r>
              <a:rPr lang="en-US" sz="1200">
                <a:solidFill>
                  <a:schemeClr val="tx1">
                    <a:shade val="50000"/>
                  </a:schemeClr>
                </a:solidFill>
              </a:rPr>
              <a:t>Tension Theory</a:t>
            </a:r>
            <a:endParaRPr lang="en-US" sz="1200" dirty="0">
              <a:solidFill>
                <a:schemeClr val="tx1">
                  <a:shade val="50000"/>
                </a:schemeClr>
              </a:solidFill>
            </a:endParaRPr>
          </a:p>
        </p:txBody>
      </p:sp>
      <p:cxnSp>
        <p:nvCxnSpPr>
          <p:cNvPr id="83" name="Straight Connector 82"/>
          <p:cNvCxnSpPr/>
          <p:nvPr/>
        </p:nvCxnSpPr>
        <p:spPr>
          <a:xfrm rot="5400000">
            <a:off x="2471737" y="3840163"/>
            <a:ext cx="2989263" cy="1588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042" name="TextBox 83"/>
          <p:cNvSpPr txBox="1">
            <a:spLocks noChangeArrowheads="1"/>
          </p:cNvSpPr>
          <p:nvPr/>
        </p:nvSpPr>
        <p:spPr bwMode="auto">
          <a:xfrm>
            <a:off x="4681538" y="2200275"/>
            <a:ext cx="17414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000">
                <a:solidFill>
                  <a:schemeClr val="bg1"/>
                </a:solidFill>
                <a:cs typeface="Arial" panose="020B0604020202020204" pitchFamily="34" charset="0"/>
              </a:rPr>
              <a:t>Rupture Plane</a:t>
            </a:r>
          </a:p>
        </p:txBody>
      </p:sp>
      <p:sp>
        <p:nvSpPr>
          <p:cNvPr id="86043" name="Line 66"/>
          <p:cNvSpPr>
            <a:spLocks noChangeShapeType="1"/>
          </p:cNvSpPr>
          <p:nvPr/>
        </p:nvSpPr>
        <p:spPr bwMode="auto">
          <a:xfrm flipH="1">
            <a:off x="3952875" y="2400300"/>
            <a:ext cx="809625" cy="81915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" name="Freeform 59"/>
          <p:cNvSpPr/>
          <p:nvPr/>
        </p:nvSpPr>
        <p:spPr>
          <a:xfrm flipH="1">
            <a:off x="1404938" y="2152650"/>
            <a:ext cx="539750" cy="3338513"/>
          </a:xfrm>
          <a:custGeom>
            <a:avLst/>
            <a:gdLst>
              <a:gd name="connsiteX0" fmla="*/ 0 w 534609"/>
              <a:gd name="connsiteY0" fmla="*/ 0 h 1001485"/>
              <a:gd name="connsiteX1" fmla="*/ 101600 w 534609"/>
              <a:gd name="connsiteY1" fmla="*/ 275771 h 1001485"/>
              <a:gd name="connsiteX2" fmla="*/ 319314 w 534609"/>
              <a:gd name="connsiteY2" fmla="*/ 478971 h 1001485"/>
              <a:gd name="connsiteX3" fmla="*/ 508000 w 534609"/>
              <a:gd name="connsiteY3" fmla="*/ 667657 h 1001485"/>
              <a:gd name="connsiteX4" fmla="*/ 478971 w 534609"/>
              <a:gd name="connsiteY4" fmla="*/ 885371 h 1001485"/>
              <a:gd name="connsiteX5" fmla="*/ 377371 w 534609"/>
              <a:gd name="connsiteY5" fmla="*/ 1001485 h 1001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4609" h="1001485">
                <a:moveTo>
                  <a:pt x="0" y="0"/>
                </a:moveTo>
                <a:cubicBezTo>
                  <a:pt x="24190" y="97971"/>
                  <a:pt x="48381" y="195942"/>
                  <a:pt x="101600" y="275771"/>
                </a:cubicBezTo>
                <a:cubicBezTo>
                  <a:pt x="154819" y="355600"/>
                  <a:pt x="251581" y="413657"/>
                  <a:pt x="319314" y="478971"/>
                </a:cubicBezTo>
                <a:cubicBezTo>
                  <a:pt x="387047" y="544285"/>
                  <a:pt x="481391" y="599924"/>
                  <a:pt x="508000" y="667657"/>
                </a:cubicBezTo>
                <a:cubicBezTo>
                  <a:pt x="534609" y="735390"/>
                  <a:pt x="500743" y="829733"/>
                  <a:pt x="478971" y="885371"/>
                </a:cubicBezTo>
                <a:cubicBezTo>
                  <a:pt x="457200" y="941009"/>
                  <a:pt x="417285" y="971247"/>
                  <a:pt x="377371" y="1001485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6045" name="Line 69"/>
          <p:cNvSpPr>
            <a:spLocks noChangeShapeType="1"/>
          </p:cNvSpPr>
          <p:nvPr/>
        </p:nvSpPr>
        <p:spPr bwMode="auto">
          <a:xfrm>
            <a:off x="1562100" y="5481638"/>
            <a:ext cx="2828925" cy="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046" name="Line 70"/>
          <p:cNvSpPr>
            <a:spLocks noChangeShapeType="1"/>
          </p:cNvSpPr>
          <p:nvPr/>
        </p:nvSpPr>
        <p:spPr bwMode="auto">
          <a:xfrm>
            <a:off x="4386263" y="5367338"/>
            <a:ext cx="0" cy="128587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6602413" y="2028825"/>
            <a:ext cx="2427287" cy="1414463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Now consider a much wider plate.</a:t>
            </a:r>
            <a:endParaRPr lang="en-US" baseline="-25000">
              <a:solidFill>
                <a:schemeClr val="bg1"/>
              </a:solidFill>
            </a:endParaRPr>
          </a:p>
        </p:txBody>
      </p:sp>
      <p:sp>
        <p:nvSpPr>
          <p:cNvPr id="86048" name="Freeform 74"/>
          <p:cNvSpPr>
            <a:spLocks/>
          </p:cNvSpPr>
          <p:nvPr/>
        </p:nvSpPr>
        <p:spPr bwMode="auto">
          <a:xfrm>
            <a:off x="2314575" y="2362200"/>
            <a:ext cx="2609850" cy="2971800"/>
          </a:xfrm>
          <a:custGeom>
            <a:avLst/>
            <a:gdLst>
              <a:gd name="T0" fmla="*/ 2147483646 w 1644"/>
              <a:gd name="T1" fmla="*/ 2147483646 h 1872"/>
              <a:gd name="T2" fmla="*/ 2147483646 w 1644"/>
              <a:gd name="T3" fmla="*/ 2147483646 h 1872"/>
              <a:gd name="T4" fmla="*/ 0 w 1644"/>
              <a:gd name="T5" fmla="*/ 2147483646 h 1872"/>
              <a:gd name="T6" fmla="*/ 0 w 1644"/>
              <a:gd name="T7" fmla="*/ 0 h 1872"/>
              <a:gd name="T8" fmla="*/ 2147483646 w 1644"/>
              <a:gd name="T9" fmla="*/ 0 h 1872"/>
              <a:gd name="T10" fmla="*/ 2147483646 w 1644"/>
              <a:gd name="T11" fmla="*/ 2147483646 h 1872"/>
              <a:gd name="T12" fmla="*/ 2147483646 w 1644"/>
              <a:gd name="T13" fmla="*/ 2147483646 h 1872"/>
              <a:gd name="T14" fmla="*/ 2147483646 w 1644"/>
              <a:gd name="T15" fmla="*/ 2147483646 h 1872"/>
              <a:gd name="T16" fmla="*/ 2147483646 w 1644"/>
              <a:gd name="T17" fmla="*/ 2147483646 h 18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644"/>
              <a:gd name="T28" fmla="*/ 0 h 1872"/>
              <a:gd name="T29" fmla="*/ 1644 w 1644"/>
              <a:gd name="T30" fmla="*/ 1872 h 1872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644" h="1872">
                <a:moveTo>
                  <a:pt x="1644" y="1740"/>
                </a:moveTo>
                <a:lnTo>
                  <a:pt x="1596" y="1872"/>
                </a:lnTo>
                <a:lnTo>
                  <a:pt x="0" y="1872"/>
                </a:lnTo>
                <a:lnTo>
                  <a:pt x="0" y="0"/>
                </a:lnTo>
                <a:lnTo>
                  <a:pt x="1374" y="0"/>
                </a:lnTo>
                <a:lnTo>
                  <a:pt x="1374" y="138"/>
                </a:lnTo>
                <a:lnTo>
                  <a:pt x="192" y="660"/>
                </a:lnTo>
                <a:lnTo>
                  <a:pt x="192" y="1080"/>
                </a:lnTo>
                <a:lnTo>
                  <a:pt x="1644" y="1740"/>
                </a:lnTo>
                <a:close/>
              </a:path>
            </a:pathLst>
          </a:custGeom>
          <a:solidFill>
            <a:srgbClr val="FAD9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049" name="TextBox 88"/>
          <p:cNvSpPr txBox="1">
            <a:spLocks noChangeArrowheads="1"/>
          </p:cNvSpPr>
          <p:nvPr/>
        </p:nvSpPr>
        <p:spPr bwMode="auto">
          <a:xfrm>
            <a:off x="2292350" y="2349500"/>
            <a:ext cx="2233613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>
                <a:solidFill>
                  <a:schemeClr val="bg1"/>
                </a:solidFill>
                <a:cs typeface="Arial" panose="020B0604020202020204" pitchFamily="34" charset="0"/>
              </a:rPr>
              <a:t>Portion of member carrying no tension.</a:t>
            </a:r>
          </a:p>
        </p:txBody>
      </p:sp>
      <p:sp>
        <p:nvSpPr>
          <p:cNvPr id="86050" name="Line 71"/>
          <p:cNvSpPr>
            <a:spLocks noChangeShapeType="1"/>
          </p:cNvSpPr>
          <p:nvPr/>
        </p:nvSpPr>
        <p:spPr bwMode="auto">
          <a:xfrm flipH="1">
            <a:off x="1933575" y="2147888"/>
            <a:ext cx="2395538" cy="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051" name="Line 72"/>
          <p:cNvSpPr>
            <a:spLocks noChangeShapeType="1"/>
          </p:cNvSpPr>
          <p:nvPr/>
        </p:nvSpPr>
        <p:spPr bwMode="auto">
          <a:xfrm>
            <a:off x="4314825" y="2143125"/>
            <a:ext cx="0" cy="20955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1014413" y="239713"/>
            <a:ext cx="5456237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Rupture on Effective Net Area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066" name="Group 70"/>
          <p:cNvGrpSpPr>
            <a:grpSpLocks/>
          </p:cNvGrpSpPr>
          <p:nvPr/>
        </p:nvGrpSpPr>
        <p:grpSpPr bwMode="auto">
          <a:xfrm>
            <a:off x="2571750" y="3630613"/>
            <a:ext cx="298450" cy="211137"/>
            <a:chOff x="2486168" y="3954249"/>
            <a:chExt cx="297976" cy="211902"/>
          </a:xfrm>
        </p:grpSpPr>
        <p:sp>
          <p:nvSpPr>
            <p:cNvPr id="31" name="Freeform 30"/>
            <p:cNvSpPr/>
            <p:nvPr/>
          </p:nvSpPr>
          <p:spPr>
            <a:xfrm>
              <a:off x="2497263" y="4013199"/>
              <a:ext cx="286881" cy="152952"/>
            </a:xfrm>
            <a:custGeom>
              <a:avLst/>
              <a:gdLst>
                <a:gd name="connsiteX0" fmla="*/ 0 w 286603"/>
                <a:gd name="connsiteY0" fmla="*/ 136477 h 153709"/>
                <a:gd name="connsiteX1" fmla="*/ 109182 w 286603"/>
                <a:gd name="connsiteY1" fmla="*/ 81886 h 153709"/>
                <a:gd name="connsiteX2" fmla="*/ 150125 w 286603"/>
                <a:gd name="connsiteY2" fmla="*/ 68238 h 153709"/>
                <a:gd name="connsiteX3" fmla="*/ 259307 w 286603"/>
                <a:gd name="connsiteY3" fmla="*/ 54591 h 153709"/>
                <a:gd name="connsiteX4" fmla="*/ 286603 w 286603"/>
                <a:gd name="connsiteY4" fmla="*/ 0 h 153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6603" h="153709">
                  <a:moveTo>
                    <a:pt x="0" y="136477"/>
                  </a:moveTo>
                  <a:cubicBezTo>
                    <a:pt x="177581" y="106879"/>
                    <a:pt x="19403" y="153709"/>
                    <a:pt x="109182" y="81886"/>
                  </a:cubicBezTo>
                  <a:cubicBezTo>
                    <a:pt x="120416" y="72899"/>
                    <a:pt x="135971" y="70811"/>
                    <a:pt x="150125" y="68238"/>
                  </a:cubicBezTo>
                  <a:cubicBezTo>
                    <a:pt x="186211" y="61677"/>
                    <a:pt x="222913" y="59140"/>
                    <a:pt x="259307" y="54591"/>
                  </a:cubicBezTo>
                  <a:cubicBezTo>
                    <a:pt x="274989" y="7544"/>
                    <a:pt x="262782" y="23819"/>
                    <a:pt x="286603" y="0"/>
                  </a:cubicBezTo>
                </a:path>
              </a:pathLst>
            </a:cu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8" name="Freeform 37"/>
            <p:cNvSpPr/>
            <p:nvPr/>
          </p:nvSpPr>
          <p:spPr>
            <a:xfrm flipV="1">
              <a:off x="2486168" y="3954249"/>
              <a:ext cx="286882" cy="152952"/>
            </a:xfrm>
            <a:custGeom>
              <a:avLst/>
              <a:gdLst>
                <a:gd name="connsiteX0" fmla="*/ 0 w 286603"/>
                <a:gd name="connsiteY0" fmla="*/ 136477 h 153709"/>
                <a:gd name="connsiteX1" fmla="*/ 109182 w 286603"/>
                <a:gd name="connsiteY1" fmla="*/ 81886 h 153709"/>
                <a:gd name="connsiteX2" fmla="*/ 150125 w 286603"/>
                <a:gd name="connsiteY2" fmla="*/ 68238 h 153709"/>
                <a:gd name="connsiteX3" fmla="*/ 259307 w 286603"/>
                <a:gd name="connsiteY3" fmla="*/ 54591 h 153709"/>
                <a:gd name="connsiteX4" fmla="*/ 286603 w 286603"/>
                <a:gd name="connsiteY4" fmla="*/ 0 h 153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6603" h="153709">
                  <a:moveTo>
                    <a:pt x="0" y="136477"/>
                  </a:moveTo>
                  <a:cubicBezTo>
                    <a:pt x="177581" y="106879"/>
                    <a:pt x="19403" y="153709"/>
                    <a:pt x="109182" y="81886"/>
                  </a:cubicBezTo>
                  <a:cubicBezTo>
                    <a:pt x="120416" y="72899"/>
                    <a:pt x="135971" y="70811"/>
                    <a:pt x="150125" y="68238"/>
                  </a:cubicBezTo>
                  <a:cubicBezTo>
                    <a:pt x="186211" y="61677"/>
                    <a:pt x="222913" y="59140"/>
                    <a:pt x="259307" y="54591"/>
                  </a:cubicBezTo>
                  <a:cubicBezTo>
                    <a:pt x="274989" y="7544"/>
                    <a:pt x="262782" y="23819"/>
                    <a:pt x="286603" y="0"/>
                  </a:cubicBezTo>
                </a:path>
              </a:pathLst>
            </a:cu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88067" name="TextBox 33"/>
          <p:cNvSpPr txBox="1">
            <a:spLocks noChangeArrowheads="1"/>
          </p:cNvSpPr>
          <p:nvPr/>
        </p:nvSpPr>
        <p:spPr bwMode="auto">
          <a:xfrm>
            <a:off x="1114425" y="2009775"/>
            <a:ext cx="5386388" cy="4081463"/>
          </a:xfrm>
          <a:prstGeom prst="rect">
            <a:avLst/>
          </a:prstGeom>
          <a:solidFill>
            <a:schemeClr val="tx1"/>
          </a:solidFill>
          <a:ln w="38100">
            <a:solidFill>
              <a:schemeClr val="bg1"/>
            </a:solidFill>
            <a:bevel/>
            <a:headEnd/>
            <a:tailEnd/>
          </a:ln>
        </p:spPr>
        <p:txBody>
          <a:bodyPr anchor="ctr" anchorCtr="1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35" name="Flowchart: Document 34"/>
          <p:cNvSpPr>
            <a:spLocks noChangeArrowheads="1"/>
          </p:cNvSpPr>
          <p:nvPr/>
        </p:nvSpPr>
        <p:spPr bwMode="auto">
          <a:xfrm rot="-5400000">
            <a:off x="2174876" y="2486025"/>
            <a:ext cx="3003550" cy="2733675"/>
          </a:xfrm>
          <a:prstGeom prst="flowChartDocument">
            <a:avLst/>
          </a:prstGeom>
          <a:solidFill>
            <a:srgbClr val="C00000"/>
          </a:solidFill>
          <a:ln w="38100" algn="ctr">
            <a:solidFill>
              <a:schemeClr val="bg1"/>
            </a:solidFill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2497138" y="3400425"/>
            <a:ext cx="255587" cy="242888"/>
          </a:xfrm>
          <a:prstGeom prst="ellipse">
            <a:avLst/>
          </a:prstGeom>
          <a:solidFill>
            <a:schemeClr val="tx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2511425" y="3844925"/>
            <a:ext cx="255588" cy="241300"/>
          </a:xfrm>
          <a:prstGeom prst="ellipse">
            <a:avLst/>
          </a:prstGeom>
          <a:solidFill>
            <a:schemeClr val="tx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3" name="Freeform 52"/>
          <p:cNvSpPr/>
          <p:nvPr/>
        </p:nvSpPr>
        <p:spPr>
          <a:xfrm>
            <a:off x="2624138" y="2595563"/>
            <a:ext cx="1862137" cy="806450"/>
          </a:xfrm>
          <a:custGeom>
            <a:avLst/>
            <a:gdLst>
              <a:gd name="connsiteX0" fmla="*/ 0 w 1861852"/>
              <a:gd name="connsiteY0" fmla="*/ 806657 h 806657"/>
              <a:gd name="connsiteX1" fmla="*/ 150125 w 1861852"/>
              <a:gd name="connsiteY1" fmla="*/ 765714 h 806657"/>
              <a:gd name="connsiteX2" fmla="*/ 191068 w 1861852"/>
              <a:gd name="connsiteY2" fmla="*/ 752066 h 806657"/>
              <a:gd name="connsiteX3" fmla="*/ 232012 w 1861852"/>
              <a:gd name="connsiteY3" fmla="*/ 738418 h 806657"/>
              <a:gd name="connsiteX4" fmla="*/ 300250 w 1861852"/>
              <a:gd name="connsiteY4" fmla="*/ 656531 h 806657"/>
              <a:gd name="connsiteX5" fmla="*/ 436728 w 1861852"/>
              <a:gd name="connsiteY5" fmla="*/ 615588 h 806657"/>
              <a:gd name="connsiteX6" fmla="*/ 477671 w 1861852"/>
              <a:gd name="connsiteY6" fmla="*/ 588293 h 806657"/>
              <a:gd name="connsiteX7" fmla="*/ 545910 w 1861852"/>
              <a:gd name="connsiteY7" fmla="*/ 520054 h 806657"/>
              <a:gd name="connsiteX8" fmla="*/ 655092 w 1861852"/>
              <a:gd name="connsiteY8" fmla="*/ 451815 h 806657"/>
              <a:gd name="connsiteX9" fmla="*/ 696035 w 1861852"/>
              <a:gd name="connsiteY9" fmla="*/ 424519 h 806657"/>
              <a:gd name="connsiteX10" fmla="*/ 900752 w 1861852"/>
              <a:gd name="connsiteY10" fmla="*/ 410872 h 806657"/>
              <a:gd name="connsiteX11" fmla="*/ 928047 w 1861852"/>
              <a:gd name="connsiteY11" fmla="*/ 369928 h 806657"/>
              <a:gd name="connsiteX12" fmla="*/ 1050877 w 1861852"/>
              <a:gd name="connsiteY12" fmla="*/ 301690 h 806657"/>
              <a:gd name="connsiteX13" fmla="*/ 1201003 w 1861852"/>
              <a:gd name="connsiteY13" fmla="*/ 288042 h 806657"/>
              <a:gd name="connsiteX14" fmla="*/ 1241946 w 1861852"/>
              <a:gd name="connsiteY14" fmla="*/ 274394 h 806657"/>
              <a:gd name="connsiteX15" fmla="*/ 1337480 w 1861852"/>
              <a:gd name="connsiteY15" fmla="*/ 165212 h 806657"/>
              <a:gd name="connsiteX16" fmla="*/ 1487606 w 1861852"/>
              <a:gd name="connsiteY16" fmla="*/ 151564 h 806657"/>
              <a:gd name="connsiteX17" fmla="*/ 1569492 w 1861852"/>
              <a:gd name="connsiteY17" fmla="*/ 110621 h 806657"/>
              <a:gd name="connsiteX18" fmla="*/ 1651379 w 1861852"/>
              <a:gd name="connsiteY18" fmla="*/ 83325 h 806657"/>
              <a:gd name="connsiteX19" fmla="*/ 1801504 w 1861852"/>
              <a:gd name="connsiteY19" fmla="*/ 15087 h 806657"/>
              <a:gd name="connsiteX20" fmla="*/ 1856095 w 1861852"/>
              <a:gd name="connsiteY20" fmla="*/ 1439 h 806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861852" h="806657">
                <a:moveTo>
                  <a:pt x="0" y="806657"/>
                </a:moveTo>
                <a:cubicBezTo>
                  <a:pt x="96448" y="787367"/>
                  <a:pt x="46236" y="800343"/>
                  <a:pt x="150125" y="765714"/>
                </a:cubicBezTo>
                <a:lnTo>
                  <a:pt x="191068" y="752066"/>
                </a:lnTo>
                <a:lnTo>
                  <a:pt x="232012" y="738418"/>
                </a:lnTo>
                <a:cubicBezTo>
                  <a:pt x="249000" y="712935"/>
                  <a:pt x="272435" y="671984"/>
                  <a:pt x="300250" y="656531"/>
                </a:cubicBezTo>
                <a:cubicBezTo>
                  <a:pt x="327432" y="641430"/>
                  <a:pt x="401488" y="624398"/>
                  <a:pt x="436728" y="615588"/>
                </a:cubicBezTo>
                <a:cubicBezTo>
                  <a:pt x="450376" y="606490"/>
                  <a:pt x="466073" y="599891"/>
                  <a:pt x="477671" y="588293"/>
                </a:cubicBezTo>
                <a:cubicBezTo>
                  <a:pt x="568656" y="497308"/>
                  <a:pt x="436730" y="592840"/>
                  <a:pt x="545910" y="520054"/>
                </a:cubicBezTo>
                <a:cubicBezTo>
                  <a:pt x="611389" y="421837"/>
                  <a:pt x="518663" y="542770"/>
                  <a:pt x="655092" y="451815"/>
                </a:cubicBezTo>
                <a:cubicBezTo>
                  <a:pt x="668740" y="442716"/>
                  <a:pt x="679856" y="427216"/>
                  <a:pt x="696035" y="424519"/>
                </a:cubicBezTo>
                <a:cubicBezTo>
                  <a:pt x="763495" y="413276"/>
                  <a:pt x="832513" y="415421"/>
                  <a:pt x="900752" y="410872"/>
                </a:cubicBezTo>
                <a:cubicBezTo>
                  <a:pt x="909850" y="397224"/>
                  <a:pt x="915703" y="380729"/>
                  <a:pt x="928047" y="369928"/>
                </a:cubicBezTo>
                <a:cubicBezTo>
                  <a:pt x="952445" y="348580"/>
                  <a:pt x="1009271" y="307634"/>
                  <a:pt x="1050877" y="301690"/>
                </a:cubicBezTo>
                <a:cubicBezTo>
                  <a:pt x="1100620" y="294584"/>
                  <a:pt x="1150961" y="292591"/>
                  <a:pt x="1201003" y="288042"/>
                </a:cubicBezTo>
                <a:cubicBezTo>
                  <a:pt x="1214651" y="283493"/>
                  <a:pt x="1231774" y="284566"/>
                  <a:pt x="1241946" y="274394"/>
                </a:cubicBezTo>
                <a:cubicBezTo>
                  <a:pt x="1267585" y="248755"/>
                  <a:pt x="1288267" y="175758"/>
                  <a:pt x="1337480" y="165212"/>
                </a:cubicBezTo>
                <a:cubicBezTo>
                  <a:pt x="1386613" y="154683"/>
                  <a:pt x="1437564" y="156113"/>
                  <a:pt x="1487606" y="151564"/>
                </a:cubicBezTo>
                <a:cubicBezTo>
                  <a:pt x="1636908" y="101799"/>
                  <a:pt x="1410772" y="181164"/>
                  <a:pt x="1569492" y="110621"/>
                </a:cubicBezTo>
                <a:cubicBezTo>
                  <a:pt x="1595784" y="98935"/>
                  <a:pt x="1627439" y="99285"/>
                  <a:pt x="1651379" y="83325"/>
                </a:cubicBezTo>
                <a:cubicBezTo>
                  <a:pt x="1769607" y="4506"/>
                  <a:pt x="1689047" y="43201"/>
                  <a:pt x="1801504" y="15087"/>
                </a:cubicBezTo>
                <a:cubicBezTo>
                  <a:pt x="1861852" y="0"/>
                  <a:pt x="1823289" y="1439"/>
                  <a:pt x="1856095" y="1439"/>
                </a:cubicBezTo>
              </a:path>
            </a:pathLst>
          </a:cu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9" name="Freeform 78"/>
          <p:cNvSpPr/>
          <p:nvPr/>
        </p:nvSpPr>
        <p:spPr>
          <a:xfrm>
            <a:off x="2651125" y="4084638"/>
            <a:ext cx="2265363" cy="1054100"/>
          </a:xfrm>
          <a:custGeom>
            <a:avLst/>
            <a:gdLst>
              <a:gd name="connsiteX0" fmla="*/ 0 w 2265528"/>
              <a:gd name="connsiteY0" fmla="*/ 0 h 1053754"/>
              <a:gd name="connsiteX1" fmla="*/ 40943 w 2265528"/>
              <a:gd name="connsiteY1" fmla="*/ 27295 h 1053754"/>
              <a:gd name="connsiteX2" fmla="*/ 109182 w 2265528"/>
              <a:gd name="connsiteY2" fmla="*/ 40943 h 1053754"/>
              <a:gd name="connsiteX3" fmla="*/ 136478 w 2265528"/>
              <a:gd name="connsiteY3" fmla="*/ 81886 h 1053754"/>
              <a:gd name="connsiteX4" fmla="*/ 177421 w 2265528"/>
              <a:gd name="connsiteY4" fmla="*/ 95534 h 1053754"/>
              <a:gd name="connsiteX5" fmla="*/ 272955 w 2265528"/>
              <a:gd name="connsiteY5" fmla="*/ 122830 h 1053754"/>
              <a:gd name="connsiteX6" fmla="*/ 300251 w 2265528"/>
              <a:gd name="connsiteY6" fmla="*/ 204716 h 1053754"/>
              <a:gd name="connsiteX7" fmla="*/ 382137 w 2265528"/>
              <a:gd name="connsiteY7" fmla="*/ 218364 h 1053754"/>
              <a:gd name="connsiteX8" fmla="*/ 532263 w 2265528"/>
              <a:gd name="connsiteY8" fmla="*/ 286603 h 1053754"/>
              <a:gd name="connsiteX9" fmla="*/ 614149 w 2265528"/>
              <a:gd name="connsiteY9" fmla="*/ 341194 h 1053754"/>
              <a:gd name="connsiteX10" fmla="*/ 627797 w 2265528"/>
              <a:gd name="connsiteY10" fmla="*/ 395785 h 1053754"/>
              <a:gd name="connsiteX11" fmla="*/ 682388 w 2265528"/>
              <a:gd name="connsiteY11" fmla="*/ 409433 h 1053754"/>
              <a:gd name="connsiteX12" fmla="*/ 832514 w 2265528"/>
              <a:gd name="connsiteY12" fmla="*/ 436728 h 1053754"/>
              <a:gd name="connsiteX13" fmla="*/ 873457 w 2265528"/>
              <a:gd name="connsiteY13" fmla="*/ 464024 h 1053754"/>
              <a:gd name="connsiteX14" fmla="*/ 968991 w 2265528"/>
              <a:gd name="connsiteY14" fmla="*/ 491319 h 1053754"/>
              <a:gd name="connsiteX15" fmla="*/ 1009934 w 2265528"/>
              <a:gd name="connsiteY15" fmla="*/ 518615 h 1053754"/>
              <a:gd name="connsiteX16" fmla="*/ 1091821 w 2265528"/>
              <a:gd name="connsiteY16" fmla="*/ 545910 h 1053754"/>
              <a:gd name="connsiteX17" fmla="*/ 1337481 w 2265528"/>
              <a:gd name="connsiteY17" fmla="*/ 586854 h 1053754"/>
              <a:gd name="connsiteX18" fmla="*/ 1351128 w 2265528"/>
              <a:gd name="connsiteY18" fmla="*/ 627797 h 1053754"/>
              <a:gd name="connsiteX19" fmla="*/ 1405720 w 2265528"/>
              <a:gd name="connsiteY19" fmla="*/ 668740 h 1053754"/>
              <a:gd name="connsiteX20" fmla="*/ 1460311 w 2265528"/>
              <a:gd name="connsiteY20" fmla="*/ 682388 h 1053754"/>
              <a:gd name="connsiteX21" fmla="*/ 1569493 w 2265528"/>
              <a:gd name="connsiteY21" fmla="*/ 736979 h 1053754"/>
              <a:gd name="connsiteX22" fmla="*/ 1624084 w 2265528"/>
              <a:gd name="connsiteY22" fmla="*/ 764274 h 1053754"/>
              <a:gd name="connsiteX23" fmla="*/ 1705970 w 2265528"/>
              <a:gd name="connsiteY23" fmla="*/ 818866 h 1053754"/>
              <a:gd name="connsiteX24" fmla="*/ 1787857 w 2265528"/>
              <a:gd name="connsiteY24" fmla="*/ 846161 h 1053754"/>
              <a:gd name="connsiteX25" fmla="*/ 1828800 w 2265528"/>
              <a:gd name="connsiteY25" fmla="*/ 873457 h 1053754"/>
              <a:gd name="connsiteX26" fmla="*/ 1910687 w 2265528"/>
              <a:gd name="connsiteY26" fmla="*/ 887104 h 1053754"/>
              <a:gd name="connsiteX27" fmla="*/ 1992573 w 2265528"/>
              <a:gd name="connsiteY27" fmla="*/ 914400 h 1053754"/>
              <a:gd name="connsiteX28" fmla="*/ 2033517 w 2265528"/>
              <a:gd name="connsiteY28" fmla="*/ 941695 h 1053754"/>
              <a:gd name="connsiteX29" fmla="*/ 2129051 w 2265528"/>
              <a:gd name="connsiteY29" fmla="*/ 968991 h 1053754"/>
              <a:gd name="connsiteX30" fmla="*/ 2169994 w 2265528"/>
              <a:gd name="connsiteY30" fmla="*/ 996286 h 1053754"/>
              <a:gd name="connsiteX31" fmla="*/ 2197290 w 2265528"/>
              <a:gd name="connsiteY31" fmla="*/ 1037230 h 1053754"/>
              <a:gd name="connsiteX32" fmla="*/ 2265528 w 2265528"/>
              <a:gd name="connsiteY32" fmla="*/ 1050877 h 1053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2265528" h="1053754">
                <a:moveTo>
                  <a:pt x="0" y="0"/>
                </a:moveTo>
                <a:cubicBezTo>
                  <a:pt x="13648" y="9098"/>
                  <a:pt x="25585" y="21536"/>
                  <a:pt x="40943" y="27295"/>
                </a:cubicBezTo>
                <a:cubicBezTo>
                  <a:pt x="62663" y="35440"/>
                  <a:pt x="89041" y="29434"/>
                  <a:pt x="109182" y="40943"/>
                </a:cubicBezTo>
                <a:cubicBezTo>
                  <a:pt x="123423" y="49081"/>
                  <a:pt x="123670" y="71639"/>
                  <a:pt x="136478" y="81886"/>
                </a:cubicBezTo>
                <a:cubicBezTo>
                  <a:pt x="147712" y="90873"/>
                  <a:pt x="163589" y="91582"/>
                  <a:pt x="177421" y="95534"/>
                </a:cubicBezTo>
                <a:cubicBezTo>
                  <a:pt x="297379" y="129808"/>
                  <a:pt x="174788" y="90107"/>
                  <a:pt x="272955" y="122830"/>
                </a:cubicBezTo>
                <a:cubicBezTo>
                  <a:pt x="282054" y="150125"/>
                  <a:pt x="271871" y="199986"/>
                  <a:pt x="300251" y="204716"/>
                </a:cubicBezTo>
                <a:cubicBezTo>
                  <a:pt x="327546" y="209265"/>
                  <a:pt x="355124" y="212361"/>
                  <a:pt x="382137" y="218364"/>
                </a:cubicBezTo>
                <a:cubicBezTo>
                  <a:pt x="425615" y="228026"/>
                  <a:pt x="512228" y="273246"/>
                  <a:pt x="532263" y="286603"/>
                </a:cubicBezTo>
                <a:lnTo>
                  <a:pt x="614149" y="341194"/>
                </a:lnTo>
                <a:cubicBezTo>
                  <a:pt x="618698" y="359391"/>
                  <a:pt x="614534" y="382522"/>
                  <a:pt x="627797" y="395785"/>
                </a:cubicBezTo>
                <a:cubicBezTo>
                  <a:pt x="641060" y="409048"/>
                  <a:pt x="664353" y="404280"/>
                  <a:pt x="682388" y="409433"/>
                </a:cubicBezTo>
                <a:cubicBezTo>
                  <a:pt x="780563" y="437483"/>
                  <a:pt x="651854" y="414145"/>
                  <a:pt x="832514" y="436728"/>
                </a:cubicBezTo>
                <a:cubicBezTo>
                  <a:pt x="846162" y="445827"/>
                  <a:pt x="858786" y="456688"/>
                  <a:pt x="873457" y="464024"/>
                </a:cubicBezTo>
                <a:cubicBezTo>
                  <a:pt x="893039" y="473815"/>
                  <a:pt x="951496" y="486945"/>
                  <a:pt x="968991" y="491319"/>
                </a:cubicBezTo>
                <a:cubicBezTo>
                  <a:pt x="982639" y="500418"/>
                  <a:pt x="994945" y="511953"/>
                  <a:pt x="1009934" y="518615"/>
                </a:cubicBezTo>
                <a:cubicBezTo>
                  <a:pt x="1036226" y="530300"/>
                  <a:pt x="1091821" y="545910"/>
                  <a:pt x="1091821" y="545910"/>
                </a:cubicBezTo>
                <a:cubicBezTo>
                  <a:pt x="1212997" y="626696"/>
                  <a:pt x="1019125" y="507265"/>
                  <a:pt x="1337481" y="586854"/>
                </a:cubicBezTo>
                <a:cubicBezTo>
                  <a:pt x="1351437" y="590343"/>
                  <a:pt x="1341918" y="616746"/>
                  <a:pt x="1351128" y="627797"/>
                </a:cubicBezTo>
                <a:cubicBezTo>
                  <a:pt x="1365690" y="645271"/>
                  <a:pt x="1385375" y="658568"/>
                  <a:pt x="1405720" y="668740"/>
                </a:cubicBezTo>
                <a:cubicBezTo>
                  <a:pt x="1422497" y="677128"/>
                  <a:pt x="1442997" y="675174"/>
                  <a:pt x="1460311" y="682388"/>
                </a:cubicBezTo>
                <a:cubicBezTo>
                  <a:pt x="1497871" y="698038"/>
                  <a:pt x="1533099" y="718782"/>
                  <a:pt x="1569493" y="736979"/>
                </a:cubicBezTo>
                <a:cubicBezTo>
                  <a:pt x="1587690" y="746077"/>
                  <a:pt x="1607156" y="752989"/>
                  <a:pt x="1624084" y="764274"/>
                </a:cubicBezTo>
                <a:cubicBezTo>
                  <a:pt x="1651379" y="782471"/>
                  <a:pt x="1674848" y="808492"/>
                  <a:pt x="1705970" y="818866"/>
                </a:cubicBezTo>
                <a:cubicBezTo>
                  <a:pt x="1733266" y="827964"/>
                  <a:pt x="1763917" y="830201"/>
                  <a:pt x="1787857" y="846161"/>
                </a:cubicBezTo>
                <a:cubicBezTo>
                  <a:pt x="1801505" y="855260"/>
                  <a:pt x="1813239" y="868270"/>
                  <a:pt x="1828800" y="873457"/>
                </a:cubicBezTo>
                <a:cubicBezTo>
                  <a:pt x="1855052" y="882208"/>
                  <a:pt x="1883391" y="882555"/>
                  <a:pt x="1910687" y="887104"/>
                </a:cubicBezTo>
                <a:cubicBezTo>
                  <a:pt x="1937982" y="896203"/>
                  <a:pt x="1968633" y="898441"/>
                  <a:pt x="1992573" y="914400"/>
                </a:cubicBezTo>
                <a:cubicBezTo>
                  <a:pt x="2006221" y="923498"/>
                  <a:pt x="2018441" y="935234"/>
                  <a:pt x="2033517" y="941695"/>
                </a:cubicBezTo>
                <a:cubicBezTo>
                  <a:pt x="2094735" y="967931"/>
                  <a:pt x="2075935" y="942433"/>
                  <a:pt x="2129051" y="968991"/>
                </a:cubicBezTo>
                <a:cubicBezTo>
                  <a:pt x="2143722" y="976326"/>
                  <a:pt x="2156346" y="987188"/>
                  <a:pt x="2169994" y="996286"/>
                </a:cubicBezTo>
                <a:cubicBezTo>
                  <a:pt x="2179093" y="1009934"/>
                  <a:pt x="2184482" y="1026983"/>
                  <a:pt x="2197290" y="1037230"/>
                </a:cubicBezTo>
                <a:cubicBezTo>
                  <a:pt x="2217945" y="1053754"/>
                  <a:pt x="2242137" y="1050877"/>
                  <a:pt x="2265528" y="1050877"/>
                </a:cubicBezTo>
              </a:path>
            </a:pathLst>
          </a:cu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8073" name="Freeform 65"/>
          <p:cNvSpPr>
            <a:spLocks/>
          </p:cNvSpPr>
          <p:nvPr/>
        </p:nvSpPr>
        <p:spPr bwMode="auto">
          <a:xfrm>
            <a:off x="2314575" y="2362200"/>
            <a:ext cx="2609850" cy="2971800"/>
          </a:xfrm>
          <a:custGeom>
            <a:avLst/>
            <a:gdLst>
              <a:gd name="T0" fmla="*/ 2147483646 w 1644"/>
              <a:gd name="T1" fmla="*/ 2147483646 h 1872"/>
              <a:gd name="T2" fmla="*/ 2147483646 w 1644"/>
              <a:gd name="T3" fmla="*/ 2147483646 h 1872"/>
              <a:gd name="T4" fmla="*/ 0 w 1644"/>
              <a:gd name="T5" fmla="*/ 2147483646 h 1872"/>
              <a:gd name="T6" fmla="*/ 0 w 1644"/>
              <a:gd name="T7" fmla="*/ 0 h 1872"/>
              <a:gd name="T8" fmla="*/ 2147483646 w 1644"/>
              <a:gd name="T9" fmla="*/ 0 h 1872"/>
              <a:gd name="T10" fmla="*/ 2147483646 w 1644"/>
              <a:gd name="T11" fmla="*/ 2147483646 h 1872"/>
              <a:gd name="T12" fmla="*/ 2147483646 w 1644"/>
              <a:gd name="T13" fmla="*/ 2147483646 h 1872"/>
              <a:gd name="T14" fmla="*/ 2147483646 w 1644"/>
              <a:gd name="T15" fmla="*/ 2147483646 h 1872"/>
              <a:gd name="T16" fmla="*/ 2147483646 w 1644"/>
              <a:gd name="T17" fmla="*/ 2147483646 h 18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644"/>
              <a:gd name="T28" fmla="*/ 0 h 1872"/>
              <a:gd name="T29" fmla="*/ 1644 w 1644"/>
              <a:gd name="T30" fmla="*/ 1872 h 1872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644" h="1872">
                <a:moveTo>
                  <a:pt x="1644" y="1740"/>
                </a:moveTo>
                <a:lnTo>
                  <a:pt x="1596" y="1872"/>
                </a:lnTo>
                <a:lnTo>
                  <a:pt x="0" y="1872"/>
                </a:lnTo>
                <a:lnTo>
                  <a:pt x="0" y="0"/>
                </a:lnTo>
                <a:lnTo>
                  <a:pt x="1374" y="0"/>
                </a:lnTo>
                <a:lnTo>
                  <a:pt x="1374" y="138"/>
                </a:lnTo>
                <a:lnTo>
                  <a:pt x="192" y="660"/>
                </a:lnTo>
                <a:lnTo>
                  <a:pt x="192" y="1080"/>
                </a:lnTo>
                <a:lnTo>
                  <a:pt x="1644" y="1740"/>
                </a:lnTo>
                <a:close/>
              </a:path>
            </a:pathLst>
          </a:custGeom>
          <a:solidFill>
            <a:srgbClr val="FAD9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37" name="Straight Arrow Connector 36"/>
          <p:cNvCxnSpPr/>
          <p:nvPr/>
        </p:nvCxnSpPr>
        <p:spPr>
          <a:xfrm rot="10800000">
            <a:off x="4922838" y="3749675"/>
            <a:ext cx="820737" cy="1588"/>
          </a:xfrm>
          <a:prstGeom prst="straightConnector1">
            <a:avLst/>
          </a:prstGeom>
          <a:ln w="88900">
            <a:solidFill>
              <a:schemeClr val="bg1"/>
            </a:solidFill>
            <a:headEnd type="triangle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Oval 42"/>
          <p:cNvSpPr/>
          <p:nvPr/>
        </p:nvSpPr>
        <p:spPr>
          <a:xfrm>
            <a:off x="3148013" y="3405188"/>
            <a:ext cx="255587" cy="241300"/>
          </a:xfrm>
          <a:prstGeom prst="ellipse">
            <a:avLst/>
          </a:prstGeom>
          <a:solidFill>
            <a:schemeClr val="tx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3819525" y="3405188"/>
            <a:ext cx="255588" cy="241300"/>
          </a:xfrm>
          <a:prstGeom prst="ellipse">
            <a:avLst/>
          </a:prstGeom>
          <a:solidFill>
            <a:schemeClr val="tx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3160713" y="3848100"/>
            <a:ext cx="255587" cy="242888"/>
          </a:xfrm>
          <a:prstGeom prst="ellipse">
            <a:avLst/>
          </a:prstGeom>
          <a:solidFill>
            <a:schemeClr val="tx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3833813" y="3848100"/>
            <a:ext cx="255587" cy="242888"/>
          </a:xfrm>
          <a:prstGeom prst="ellipse">
            <a:avLst/>
          </a:prstGeom>
          <a:solidFill>
            <a:schemeClr val="tx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8079" name="TextBox 54"/>
          <p:cNvSpPr txBox="1">
            <a:spLocks noChangeArrowheads="1"/>
          </p:cNvSpPr>
          <p:nvPr/>
        </p:nvSpPr>
        <p:spPr bwMode="auto">
          <a:xfrm>
            <a:off x="4875213" y="3262313"/>
            <a:ext cx="5953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</a:p>
        </p:txBody>
      </p:sp>
      <p:cxnSp>
        <p:nvCxnSpPr>
          <p:cNvPr id="61" name="Straight Connector 60"/>
          <p:cNvCxnSpPr/>
          <p:nvPr/>
        </p:nvCxnSpPr>
        <p:spPr>
          <a:xfrm rot="16200000" flipV="1">
            <a:off x="2848769" y="3818732"/>
            <a:ext cx="3003550" cy="68262"/>
          </a:xfrm>
          <a:prstGeom prst="line">
            <a:avLst/>
          </a:prstGeom>
          <a:ln w="254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081" name="TextBox 63"/>
          <p:cNvSpPr txBox="1">
            <a:spLocks noChangeArrowheads="1"/>
          </p:cNvSpPr>
          <p:nvPr/>
        </p:nvSpPr>
        <p:spPr bwMode="auto">
          <a:xfrm>
            <a:off x="1095375" y="5457825"/>
            <a:ext cx="5405438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>
                <a:solidFill>
                  <a:schemeClr val="bg1"/>
                </a:solidFill>
                <a:cs typeface="Arial" panose="020B0604020202020204" pitchFamily="34" charset="0"/>
              </a:rPr>
              <a:t>At the rupture plane (right bolts) forces have not engaged the entire plate. </a:t>
            </a:r>
          </a:p>
        </p:txBody>
      </p:sp>
      <p:sp>
        <p:nvSpPr>
          <p:cNvPr id="63" name="Freeform 62"/>
          <p:cNvSpPr/>
          <p:nvPr/>
        </p:nvSpPr>
        <p:spPr>
          <a:xfrm>
            <a:off x="3265488" y="2870200"/>
            <a:ext cx="1241425" cy="517525"/>
          </a:xfrm>
          <a:custGeom>
            <a:avLst/>
            <a:gdLst>
              <a:gd name="connsiteX0" fmla="*/ 0 w 1241947"/>
              <a:gd name="connsiteY0" fmla="*/ 518615 h 518615"/>
              <a:gd name="connsiteX1" fmla="*/ 27296 w 1241947"/>
              <a:gd name="connsiteY1" fmla="*/ 477672 h 518615"/>
              <a:gd name="connsiteX2" fmla="*/ 122830 w 1241947"/>
              <a:gd name="connsiteY2" fmla="*/ 409433 h 518615"/>
              <a:gd name="connsiteX3" fmla="*/ 163773 w 1241947"/>
              <a:gd name="connsiteY3" fmla="*/ 395785 h 518615"/>
              <a:gd name="connsiteX4" fmla="*/ 245660 w 1241947"/>
              <a:gd name="connsiteY4" fmla="*/ 341194 h 518615"/>
              <a:gd name="connsiteX5" fmla="*/ 300251 w 1241947"/>
              <a:gd name="connsiteY5" fmla="*/ 327546 h 518615"/>
              <a:gd name="connsiteX6" fmla="*/ 341194 w 1241947"/>
              <a:gd name="connsiteY6" fmla="*/ 313899 h 518615"/>
              <a:gd name="connsiteX7" fmla="*/ 423081 w 1241947"/>
              <a:gd name="connsiteY7" fmla="*/ 300251 h 518615"/>
              <a:gd name="connsiteX8" fmla="*/ 436729 w 1241947"/>
              <a:gd name="connsiteY8" fmla="*/ 259308 h 518615"/>
              <a:gd name="connsiteX9" fmla="*/ 477672 w 1241947"/>
              <a:gd name="connsiteY9" fmla="*/ 232012 h 518615"/>
              <a:gd name="connsiteX10" fmla="*/ 655093 w 1241947"/>
              <a:gd name="connsiteY10" fmla="*/ 204717 h 518615"/>
              <a:gd name="connsiteX11" fmla="*/ 736979 w 1241947"/>
              <a:gd name="connsiteY11" fmla="*/ 163773 h 518615"/>
              <a:gd name="connsiteX12" fmla="*/ 777923 w 1241947"/>
              <a:gd name="connsiteY12" fmla="*/ 136478 h 518615"/>
              <a:gd name="connsiteX13" fmla="*/ 1009935 w 1241947"/>
              <a:gd name="connsiteY13" fmla="*/ 109182 h 518615"/>
              <a:gd name="connsiteX14" fmla="*/ 1132765 w 1241947"/>
              <a:gd name="connsiteY14" fmla="*/ 68239 h 518615"/>
              <a:gd name="connsiteX15" fmla="*/ 1214651 w 1241947"/>
              <a:gd name="connsiteY15" fmla="*/ 40943 h 518615"/>
              <a:gd name="connsiteX16" fmla="*/ 1241947 w 1241947"/>
              <a:gd name="connsiteY16" fmla="*/ 0 h 518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241947" h="518615">
                <a:moveTo>
                  <a:pt x="0" y="518615"/>
                </a:moveTo>
                <a:cubicBezTo>
                  <a:pt x="9099" y="504967"/>
                  <a:pt x="15698" y="489270"/>
                  <a:pt x="27296" y="477672"/>
                </a:cubicBezTo>
                <a:cubicBezTo>
                  <a:pt x="33481" y="471487"/>
                  <a:pt x="107329" y="417184"/>
                  <a:pt x="122830" y="409433"/>
                </a:cubicBezTo>
                <a:cubicBezTo>
                  <a:pt x="135697" y="402999"/>
                  <a:pt x="151197" y="402771"/>
                  <a:pt x="163773" y="395785"/>
                </a:cubicBezTo>
                <a:cubicBezTo>
                  <a:pt x="192450" y="379853"/>
                  <a:pt x="213834" y="349151"/>
                  <a:pt x="245660" y="341194"/>
                </a:cubicBezTo>
                <a:cubicBezTo>
                  <a:pt x="263857" y="336645"/>
                  <a:pt x="282216" y="332699"/>
                  <a:pt x="300251" y="327546"/>
                </a:cubicBezTo>
                <a:cubicBezTo>
                  <a:pt x="314083" y="323594"/>
                  <a:pt x="327151" y="317020"/>
                  <a:pt x="341194" y="313899"/>
                </a:cubicBezTo>
                <a:cubicBezTo>
                  <a:pt x="368207" y="307896"/>
                  <a:pt x="395785" y="304800"/>
                  <a:pt x="423081" y="300251"/>
                </a:cubicBezTo>
                <a:cubicBezTo>
                  <a:pt x="427630" y="286603"/>
                  <a:pt x="427742" y="270542"/>
                  <a:pt x="436729" y="259308"/>
                </a:cubicBezTo>
                <a:cubicBezTo>
                  <a:pt x="446976" y="246500"/>
                  <a:pt x="463001" y="239348"/>
                  <a:pt x="477672" y="232012"/>
                </a:cubicBezTo>
                <a:cubicBezTo>
                  <a:pt x="526857" y="207419"/>
                  <a:pt x="615949" y="208631"/>
                  <a:pt x="655093" y="204717"/>
                </a:cubicBezTo>
                <a:cubicBezTo>
                  <a:pt x="772416" y="126500"/>
                  <a:pt x="623984" y="220270"/>
                  <a:pt x="736979" y="163773"/>
                </a:cubicBezTo>
                <a:cubicBezTo>
                  <a:pt x="751650" y="156438"/>
                  <a:pt x="762212" y="141191"/>
                  <a:pt x="777923" y="136478"/>
                </a:cubicBezTo>
                <a:cubicBezTo>
                  <a:pt x="808095" y="127427"/>
                  <a:pt x="998673" y="110308"/>
                  <a:pt x="1009935" y="109182"/>
                </a:cubicBezTo>
                <a:cubicBezTo>
                  <a:pt x="1085529" y="58787"/>
                  <a:pt x="1015084" y="97660"/>
                  <a:pt x="1132765" y="68239"/>
                </a:cubicBezTo>
                <a:cubicBezTo>
                  <a:pt x="1160678" y="61261"/>
                  <a:pt x="1214651" y="40943"/>
                  <a:pt x="1214651" y="40943"/>
                </a:cubicBezTo>
                <a:lnTo>
                  <a:pt x="1241947" y="0"/>
                </a:lnTo>
              </a:path>
            </a:pathLst>
          </a:cu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5" name="Freeform 64"/>
          <p:cNvSpPr/>
          <p:nvPr/>
        </p:nvSpPr>
        <p:spPr>
          <a:xfrm>
            <a:off x="3948113" y="3087688"/>
            <a:ext cx="627062" cy="314325"/>
          </a:xfrm>
          <a:custGeom>
            <a:avLst/>
            <a:gdLst>
              <a:gd name="connsiteX0" fmla="*/ 0 w 627797"/>
              <a:gd name="connsiteY0" fmla="*/ 313899 h 313899"/>
              <a:gd name="connsiteX1" fmla="*/ 54591 w 627797"/>
              <a:gd name="connsiteY1" fmla="*/ 300251 h 313899"/>
              <a:gd name="connsiteX2" fmla="*/ 136478 w 627797"/>
              <a:gd name="connsiteY2" fmla="*/ 245660 h 313899"/>
              <a:gd name="connsiteX3" fmla="*/ 177421 w 627797"/>
              <a:gd name="connsiteY3" fmla="*/ 232012 h 313899"/>
              <a:gd name="connsiteX4" fmla="*/ 218365 w 627797"/>
              <a:gd name="connsiteY4" fmla="*/ 204717 h 313899"/>
              <a:gd name="connsiteX5" fmla="*/ 300251 w 627797"/>
              <a:gd name="connsiteY5" fmla="*/ 177421 h 313899"/>
              <a:gd name="connsiteX6" fmla="*/ 409433 w 627797"/>
              <a:gd name="connsiteY6" fmla="*/ 150126 h 313899"/>
              <a:gd name="connsiteX7" fmla="*/ 436729 w 627797"/>
              <a:gd name="connsiteY7" fmla="*/ 109182 h 313899"/>
              <a:gd name="connsiteX8" fmla="*/ 518615 w 627797"/>
              <a:gd name="connsiteY8" fmla="*/ 68239 h 313899"/>
              <a:gd name="connsiteX9" fmla="*/ 545911 w 627797"/>
              <a:gd name="connsiteY9" fmla="*/ 27296 h 313899"/>
              <a:gd name="connsiteX10" fmla="*/ 627797 w 627797"/>
              <a:gd name="connsiteY10" fmla="*/ 0 h 313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27797" h="313899">
                <a:moveTo>
                  <a:pt x="0" y="313899"/>
                </a:moveTo>
                <a:cubicBezTo>
                  <a:pt x="18197" y="309350"/>
                  <a:pt x="37814" y="308639"/>
                  <a:pt x="54591" y="300251"/>
                </a:cubicBezTo>
                <a:cubicBezTo>
                  <a:pt x="83933" y="285580"/>
                  <a:pt x="105356" y="256034"/>
                  <a:pt x="136478" y="245660"/>
                </a:cubicBezTo>
                <a:cubicBezTo>
                  <a:pt x="150126" y="241111"/>
                  <a:pt x="164554" y="238446"/>
                  <a:pt x="177421" y="232012"/>
                </a:cubicBezTo>
                <a:cubicBezTo>
                  <a:pt x="192092" y="224677"/>
                  <a:pt x="203376" y="211379"/>
                  <a:pt x="218365" y="204717"/>
                </a:cubicBezTo>
                <a:cubicBezTo>
                  <a:pt x="244657" y="193032"/>
                  <a:pt x="272956" y="186520"/>
                  <a:pt x="300251" y="177421"/>
                </a:cubicBezTo>
                <a:cubicBezTo>
                  <a:pt x="363200" y="156437"/>
                  <a:pt x="327087" y="166594"/>
                  <a:pt x="409433" y="150126"/>
                </a:cubicBezTo>
                <a:cubicBezTo>
                  <a:pt x="418532" y="136478"/>
                  <a:pt x="425130" y="120781"/>
                  <a:pt x="436729" y="109182"/>
                </a:cubicBezTo>
                <a:cubicBezTo>
                  <a:pt x="463184" y="82727"/>
                  <a:pt x="485316" y="79339"/>
                  <a:pt x="518615" y="68239"/>
                </a:cubicBezTo>
                <a:cubicBezTo>
                  <a:pt x="527714" y="54591"/>
                  <a:pt x="532002" y="35989"/>
                  <a:pt x="545911" y="27296"/>
                </a:cubicBezTo>
                <a:cubicBezTo>
                  <a:pt x="570309" y="12047"/>
                  <a:pt x="627797" y="0"/>
                  <a:pt x="627797" y="0"/>
                </a:cubicBezTo>
              </a:path>
            </a:pathLst>
          </a:cu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88084" name="Group 71"/>
          <p:cNvGrpSpPr>
            <a:grpSpLocks/>
          </p:cNvGrpSpPr>
          <p:nvPr/>
        </p:nvGrpSpPr>
        <p:grpSpPr bwMode="auto">
          <a:xfrm>
            <a:off x="3270250" y="3632200"/>
            <a:ext cx="298450" cy="212725"/>
            <a:chOff x="2486168" y="3954249"/>
            <a:chExt cx="297976" cy="211902"/>
          </a:xfrm>
        </p:grpSpPr>
        <p:sp>
          <p:nvSpPr>
            <p:cNvPr id="73" name="Freeform 72"/>
            <p:cNvSpPr/>
            <p:nvPr/>
          </p:nvSpPr>
          <p:spPr>
            <a:xfrm>
              <a:off x="2497263" y="4012760"/>
              <a:ext cx="286881" cy="153391"/>
            </a:xfrm>
            <a:custGeom>
              <a:avLst/>
              <a:gdLst>
                <a:gd name="connsiteX0" fmla="*/ 0 w 286603"/>
                <a:gd name="connsiteY0" fmla="*/ 136477 h 153709"/>
                <a:gd name="connsiteX1" fmla="*/ 109182 w 286603"/>
                <a:gd name="connsiteY1" fmla="*/ 81886 h 153709"/>
                <a:gd name="connsiteX2" fmla="*/ 150125 w 286603"/>
                <a:gd name="connsiteY2" fmla="*/ 68238 h 153709"/>
                <a:gd name="connsiteX3" fmla="*/ 259307 w 286603"/>
                <a:gd name="connsiteY3" fmla="*/ 54591 h 153709"/>
                <a:gd name="connsiteX4" fmla="*/ 286603 w 286603"/>
                <a:gd name="connsiteY4" fmla="*/ 0 h 153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6603" h="153709">
                  <a:moveTo>
                    <a:pt x="0" y="136477"/>
                  </a:moveTo>
                  <a:cubicBezTo>
                    <a:pt x="177581" y="106879"/>
                    <a:pt x="19403" y="153709"/>
                    <a:pt x="109182" y="81886"/>
                  </a:cubicBezTo>
                  <a:cubicBezTo>
                    <a:pt x="120416" y="72899"/>
                    <a:pt x="135971" y="70811"/>
                    <a:pt x="150125" y="68238"/>
                  </a:cubicBezTo>
                  <a:cubicBezTo>
                    <a:pt x="186211" y="61677"/>
                    <a:pt x="222913" y="59140"/>
                    <a:pt x="259307" y="54591"/>
                  </a:cubicBezTo>
                  <a:cubicBezTo>
                    <a:pt x="274989" y="7544"/>
                    <a:pt x="262782" y="23819"/>
                    <a:pt x="286603" y="0"/>
                  </a:cubicBezTo>
                </a:path>
              </a:pathLst>
            </a:cu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flipV="1">
              <a:off x="2486168" y="3954249"/>
              <a:ext cx="286882" cy="153392"/>
            </a:xfrm>
            <a:custGeom>
              <a:avLst/>
              <a:gdLst>
                <a:gd name="connsiteX0" fmla="*/ 0 w 286603"/>
                <a:gd name="connsiteY0" fmla="*/ 136477 h 153709"/>
                <a:gd name="connsiteX1" fmla="*/ 109182 w 286603"/>
                <a:gd name="connsiteY1" fmla="*/ 81886 h 153709"/>
                <a:gd name="connsiteX2" fmla="*/ 150125 w 286603"/>
                <a:gd name="connsiteY2" fmla="*/ 68238 h 153709"/>
                <a:gd name="connsiteX3" fmla="*/ 259307 w 286603"/>
                <a:gd name="connsiteY3" fmla="*/ 54591 h 153709"/>
                <a:gd name="connsiteX4" fmla="*/ 286603 w 286603"/>
                <a:gd name="connsiteY4" fmla="*/ 0 h 153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6603" h="153709">
                  <a:moveTo>
                    <a:pt x="0" y="136477"/>
                  </a:moveTo>
                  <a:cubicBezTo>
                    <a:pt x="177581" y="106879"/>
                    <a:pt x="19403" y="153709"/>
                    <a:pt x="109182" y="81886"/>
                  </a:cubicBezTo>
                  <a:cubicBezTo>
                    <a:pt x="120416" y="72899"/>
                    <a:pt x="135971" y="70811"/>
                    <a:pt x="150125" y="68238"/>
                  </a:cubicBezTo>
                  <a:cubicBezTo>
                    <a:pt x="186211" y="61677"/>
                    <a:pt x="222913" y="59140"/>
                    <a:pt x="259307" y="54591"/>
                  </a:cubicBezTo>
                  <a:cubicBezTo>
                    <a:pt x="274989" y="7544"/>
                    <a:pt x="262782" y="23819"/>
                    <a:pt x="286603" y="0"/>
                  </a:cubicBezTo>
                </a:path>
              </a:pathLst>
            </a:cu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88085" name="Group 74"/>
          <p:cNvGrpSpPr>
            <a:grpSpLocks/>
          </p:cNvGrpSpPr>
          <p:nvPr/>
        </p:nvGrpSpPr>
        <p:grpSpPr bwMode="auto">
          <a:xfrm>
            <a:off x="3927475" y="3621088"/>
            <a:ext cx="298450" cy="212725"/>
            <a:chOff x="2486168" y="3954249"/>
            <a:chExt cx="297976" cy="211902"/>
          </a:xfrm>
        </p:grpSpPr>
        <p:sp>
          <p:nvSpPr>
            <p:cNvPr id="76" name="Freeform 75"/>
            <p:cNvSpPr/>
            <p:nvPr/>
          </p:nvSpPr>
          <p:spPr>
            <a:xfrm>
              <a:off x="2497263" y="4012759"/>
              <a:ext cx="286881" cy="153392"/>
            </a:xfrm>
            <a:custGeom>
              <a:avLst/>
              <a:gdLst>
                <a:gd name="connsiteX0" fmla="*/ 0 w 286603"/>
                <a:gd name="connsiteY0" fmla="*/ 136477 h 153709"/>
                <a:gd name="connsiteX1" fmla="*/ 109182 w 286603"/>
                <a:gd name="connsiteY1" fmla="*/ 81886 h 153709"/>
                <a:gd name="connsiteX2" fmla="*/ 150125 w 286603"/>
                <a:gd name="connsiteY2" fmla="*/ 68238 h 153709"/>
                <a:gd name="connsiteX3" fmla="*/ 259307 w 286603"/>
                <a:gd name="connsiteY3" fmla="*/ 54591 h 153709"/>
                <a:gd name="connsiteX4" fmla="*/ 286603 w 286603"/>
                <a:gd name="connsiteY4" fmla="*/ 0 h 153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6603" h="153709">
                  <a:moveTo>
                    <a:pt x="0" y="136477"/>
                  </a:moveTo>
                  <a:cubicBezTo>
                    <a:pt x="177581" y="106879"/>
                    <a:pt x="19403" y="153709"/>
                    <a:pt x="109182" y="81886"/>
                  </a:cubicBezTo>
                  <a:cubicBezTo>
                    <a:pt x="120416" y="72899"/>
                    <a:pt x="135971" y="70811"/>
                    <a:pt x="150125" y="68238"/>
                  </a:cubicBezTo>
                  <a:cubicBezTo>
                    <a:pt x="186211" y="61677"/>
                    <a:pt x="222913" y="59140"/>
                    <a:pt x="259307" y="54591"/>
                  </a:cubicBezTo>
                  <a:cubicBezTo>
                    <a:pt x="274989" y="7544"/>
                    <a:pt x="262782" y="23819"/>
                    <a:pt x="286603" y="0"/>
                  </a:cubicBezTo>
                </a:path>
              </a:pathLst>
            </a:cu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7" name="Freeform 76"/>
            <p:cNvSpPr/>
            <p:nvPr/>
          </p:nvSpPr>
          <p:spPr>
            <a:xfrm flipV="1">
              <a:off x="2486168" y="3954249"/>
              <a:ext cx="286882" cy="153391"/>
            </a:xfrm>
            <a:custGeom>
              <a:avLst/>
              <a:gdLst>
                <a:gd name="connsiteX0" fmla="*/ 0 w 286603"/>
                <a:gd name="connsiteY0" fmla="*/ 136477 h 153709"/>
                <a:gd name="connsiteX1" fmla="*/ 109182 w 286603"/>
                <a:gd name="connsiteY1" fmla="*/ 81886 h 153709"/>
                <a:gd name="connsiteX2" fmla="*/ 150125 w 286603"/>
                <a:gd name="connsiteY2" fmla="*/ 68238 h 153709"/>
                <a:gd name="connsiteX3" fmla="*/ 259307 w 286603"/>
                <a:gd name="connsiteY3" fmla="*/ 54591 h 153709"/>
                <a:gd name="connsiteX4" fmla="*/ 286603 w 286603"/>
                <a:gd name="connsiteY4" fmla="*/ 0 h 153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6603" h="153709">
                  <a:moveTo>
                    <a:pt x="0" y="136477"/>
                  </a:moveTo>
                  <a:cubicBezTo>
                    <a:pt x="177581" y="106879"/>
                    <a:pt x="19403" y="153709"/>
                    <a:pt x="109182" y="81886"/>
                  </a:cubicBezTo>
                  <a:cubicBezTo>
                    <a:pt x="120416" y="72899"/>
                    <a:pt x="135971" y="70811"/>
                    <a:pt x="150125" y="68238"/>
                  </a:cubicBezTo>
                  <a:cubicBezTo>
                    <a:pt x="186211" y="61677"/>
                    <a:pt x="222913" y="59140"/>
                    <a:pt x="259307" y="54591"/>
                  </a:cubicBezTo>
                  <a:cubicBezTo>
                    <a:pt x="274989" y="7544"/>
                    <a:pt x="262782" y="23819"/>
                    <a:pt x="286603" y="0"/>
                  </a:cubicBezTo>
                </a:path>
              </a:pathLst>
            </a:cu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80" name="Freeform 79"/>
          <p:cNvSpPr/>
          <p:nvPr/>
        </p:nvSpPr>
        <p:spPr>
          <a:xfrm>
            <a:off x="3319463" y="4054475"/>
            <a:ext cx="1693862" cy="741363"/>
          </a:xfrm>
          <a:custGeom>
            <a:avLst/>
            <a:gdLst>
              <a:gd name="connsiteX0" fmla="*/ 0 w 1692323"/>
              <a:gd name="connsiteY0" fmla="*/ 42813 h 741372"/>
              <a:gd name="connsiteX1" fmla="*/ 54591 w 1692323"/>
              <a:gd name="connsiteY1" fmla="*/ 56460 h 741372"/>
              <a:gd name="connsiteX2" fmla="*/ 259308 w 1692323"/>
              <a:gd name="connsiteY2" fmla="*/ 83756 h 741372"/>
              <a:gd name="connsiteX3" fmla="*/ 341194 w 1692323"/>
              <a:gd name="connsiteY3" fmla="*/ 151995 h 741372"/>
              <a:gd name="connsiteX4" fmla="*/ 477672 w 1692323"/>
              <a:gd name="connsiteY4" fmla="*/ 261177 h 741372"/>
              <a:gd name="connsiteX5" fmla="*/ 668741 w 1692323"/>
              <a:gd name="connsiteY5" fmla="*/ 274825 h 741372"/>
              <a:gd name="connsiteX6" fmla="*/ 723332 w 1692323"/>
              <a:gd name="connsiteY6" fmla="*/ 288472 h 741372"/>
              <a:gd name="connsiteX7" fmla="*/ 832514 w 1692323"/>
              <a:gd name="connsiteY7" fmla="*/ 315768 h 741372"/>
              <a:gd name="connsiteX8" fmla="*/ 873457 w 1692323"/>
              <a:gd name="connsiteY8" fmla="*/ 343063 h 741372"/>
              <a:gd name="connsiteX9" fmla="*/ 928048 w 1692323"/>
              <a:gd name="connsiteY9" fmla="*/ 424950 h 741372"/>
              <a:gd name="connsiteX10" fmla="*/ 941696 w 1692323"/>
              <a:gd name="connsiteY10" fmla="*/ 465893 h 741372"/>
              <a:gd name="connsiteX11" fmla="*/ 1105469 w 1692323"/>
              <a:gd name="connsiteY11" fmla="*/ 479541 h 741372"/>
              <a:gd name="connsiteX12" fmla="*/ 1160060 w 1692323"/>
              <a:gd name="connsiteY12" fmla="*/ 493189 h 741372"/>
              <a:gd name="connsiteX13" fmla="*/ 1201003 w 1692323"/>
              <a:gd name="connsiteY13" fmla="*/ 506837 h 741372"/>
              <a:gd name="connsiteX14" fmla="*/ 1269242 w 1692323"/>
              <a:gd name="connsiteY14" fmla="*/ 520484 h 741372"/>
              <a:gd name="connsiteX15" fmla="*/ 1323833 w 1692323"/>
              <a:gd name="connsiteY15" fmla="*/ 534132 h 741372"/>
              <a:gd name="connsiteX16" fmla="*/ 1364777 w 1692323"/>
              <a:gd name="connsiteY16" fmla="*/ 575075 h 741372"/>
              <a:gd name="connsiteX17" fmla="*/ 1392072 w 1692323"/>
              <a:gd name="connsiteY17" fmla="*/ 616019 h 741372"/>
              <a:gd name="connsiteX18" fmla="*/ 1433015 w 1692323"/>
              <a:gd name="connsiteY18" fmla="*/ 643314 h 741372"/>
              <a:gd name="connsiteX19" fmla="*/ 1596788 w 1692323"/>
              <a:gd name="connsiteY19" fmla="*/ 684257 h 741372"/>
              <a:gd name="connsiteX20" fmla="*/ 1692323 w 1692323"/>
              <a:gd name="connsiteY20" fmla="*/ 738848 h 741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692323" h="741372">
                <a:moveTo>
                  <a:pt x="0" y="42813"/>
                </a:moveTo>
                <a:cubicBezTo>
                  <a:pt x="18197" y="47362"/>
                  <a:pt x="35979" y="54134"/>
                  <a:pt x="54591" y="56460"/>
                </a:cubicBezTo>
                <a:cubicBezTo>
                  <a:pt x="268318" y="83175"/>
                  <a:pt x="157042" y="49667"/>
                  <a:pt x="259308" y="83756"/>
                </a:cubicBezTo>
                <a:cubicBezTo>
                  <a:pt x="445984" y="270432"/>
                  <a:pt x="170199" y="0"/>
                  <a:pt x="341194" y="151995"/>
                </a:cubicBezTo>
                <a:cubicBezTo>
                  <a:pt x="374235" y="181364"/>
                  <a:pt x="421881" y="251878"/>
                  <a:pt x="477672" y="261177"/>
                </a:cubicBezTo>
                <a:cubicBezTo>
                  <a:pt x="540655" y="271674"/>
                  <a:pt x="605051" y="270276"/>
                  <a:pt x="668741" y="274825"/>
                </a:cubicBezTo>
                <a:cubicBezTo>
                  <a:pt x="686938" y="279374"/>
                  <a:pt x="705022" y="284403"/>
                  <a:pt x="723332" y="288472"/>
                </a:cubicBezTo>
                <a:cubicBezTo>
                  <a:pt x="751365" y="294701"/>
                  <a:pt x="803248" y="301135"/>
                  <a:pt x="832514" y="315768"/>
                </a:cubicBezTo>
                <a:cubicBezTo>
                  <a:pt x="847185" y="323103"/>
                  <a:pt x="859809" y="333965"/>
                  <a:pt x="873457" y="343063"/>
                </a:cubicBezTo>
                <a:cubicBezTo>
                  <a:pt x="891654" y="370359"/>
                  <a:pt x="917674" y="393828"/>
                  <a:pt x="928048" y="424950"/>
                </a:cubicBezTo>
                <a:cubicBezTo>
                  <a:pt x="932597" y="438598"/>
                  <a:pt x="927946" y="461662"/>
                  <a:pt x="941696" y="465893"/>
                </a:cubicBezTo>
                <a:cubicBezTo>
                  <a:pt x="994054" y="482003"/>
                  <a:pt x="1050878" y="474992"/>
                  <a:pt x="1105469" y="479541"/>
                </a:cubicBezTo>
                <a:cubicBezTo>
                  <a:pt x="1123666" y="484090"/>
                  <a:pt x="1142025" y="488036"/>
                  <a:pt x="1160060" y="493189"/>
                </a:cubicBezTo>
                <a:cubicBezTo>
                  <a:pt x="1173892" y="497141"/>
                  <a:pt x="1187047" y="503348"/>
                  <a:pt x="1201003" y="506837"/>
                </a:cubicBezTo>
                <a:cubicBezTo>
                  <a:pt x="1223507" y="512463"/>
                  <a:pt x="1246598" y="515452"/>
                  <a:pt x="1269242" y="520484"/>
                </a:cubicBezTo>
                <a:cubicBezTo>
                  <a:pt x="1287552" y="524553"/>
                  <a:pt x="1305636" y="529583"/>
                  <a:pt x="1323833" y="534132"/>
                </a:cubicBezTo>
                <a:cubicBezTo>
                  <a:pt x="1337481" y="547780"/>
                  <a:pt x="1352421" y="560248"/>
                  <a:pt x="1364777" y="575075"/>
                </a:cubicBezTo>
                <a:cubicBezTo>
                  <a:pt x="1375278" y="587676"/>
                  <a:pt x="1380474" y="604420"/>
                  <a:pt x="1392072" y="616019"/>
                </a:cubicBezTo>
                <a:cubicBezTo>
                  <a:pt x="1403670" y="627617"/>
                  <a:pt x="1418026" y="636652"/>
                  <a:pt x="1433015" y="643314"/>
                </a:cubicBezTo>
                <a:cubicBezTo>
                  <a:pt x="1497901" y="672152"/>
                  <a:pt x="1528119" y="672813"/>
                  <a:pt x="1596788" y="684257"/>
                </a:cubicBezTo>
                <a:cubicBezTo>
                  <a:pt x="1682460" y="741372"/>
                  <a:pt x="1645870" y="738848"/>
                  <a:pt x="1692323" y="738848"/>
                </a:cubicBezTo>
              </a:path>
            </a:pathLst>
          </a:cu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1" name="Freeform 80"/>
          <p:cNvSpPr/>
          <p:nvPr/>
        </p:nvSpPr>
        <p:spPr>
          <a:xfrm>
            <a:off x="4002088" y="4084638"/>
            <a:ext cx="996950" cy="446087"/>
          </a:xfrm>
          <a:custGeom>
            <a:avLst/>
            <a:gdLst>
              <a:gd name="connsiteX0" fmla="*/ 0 w 996287"/>
              <a:gd name="connsiteY0" fmla="*/ 0 h 446378"/>
              <a:gd name="connsiteX1" fmla="*/ 191069 w 996287"/>
              <a:gd name="connsiteY1" fmla="*/ 13648 h 446378"/>
              <a:gd name="connsiteX2" fmla="*/ 272956 w 996287"/>
              <a:gd name="connsiteY2" fmla="*/ 40943 h 446378"/>
              <a:gd name="connsiteX3" fmla="*/ 395786 w 996287"/>
              <a:gd name="connsiteY3" fmla="*/ 136477 h 446378"/>
              <a:gd name="connsiteX4" fmla="*/ 436729 w 996287"/>
              <a:gd name="connsiteY4" fmla="*/ 163773 h 446378"/>
              <a:gd name="connsiteX5" fmla="*/ 477672 w 996287"/>
              <a:gd name="connsiteY5" fmla="*/ 191069 h 446378"/>
              <a:gd name="connsiteX6" fmla="*/ 641445 w 996287"/>
              <a:gd name="connsiteY6" fmla="*/ 232012 h 446378"/>
              <a:gd name="connsiteX7" fmla="*/ 723332 w 996287"/>
              <a:gd name="connsiteY7" fmla="*/ 286603 h 446378"/>
              <a:gd name="connsiteX8" fmla="*/ 900753 w 996287"/>
              <a:gd name="connsiteY8" fmla="*/ 327546 h 446378"/>
              <a:gd name="connsiteX9" fmla="*/ 941696 w 996287"/>
              <a:gd name="connsiteY9" fmla="*/ 382137 h 446378"/>
              <a:gd name="connsiteX10" fmla="*/ 955344 w 996287"/>
              <a:gd name="connsiteY10" fmla="*/ 436728 h 446378"/>
              <a:gd name="connsiteX11" fmla="*/ 996287 w 996287"/>
              <a:gd name="connsiteY11" fmla="*/ 436728 h 4463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96287" h="446378">
                <a:moveTo>
                  <a:pt x="0" y="0"/>
                </a:moveTo>
                <a:cubicBezTo>
                  <a:pt x="63690" y="4549"/>
                  <a:pt x="127923" y="4176"/>
                  <a:pt x="191069" y="13648"/>
                </a:cubicBezTo>
                <a:cubicBezTo>
                  <a:pt x="219523" y="17916"/>
                  <a:pt x="272956" y="40943"/>
                  <a:pt x="272956" y="40943"/>
                </a:cubicBezTo>
                <a:cubicBezTo>
                  <a:pt x="337097" y="105084"/>
                  <a:pt x="297838" y="71178"/>
                  <a:pt x="395786" y="136477"/>
                </a:cubicBezTo>
                <a:lnTo>
                  <a:pt x="436729" y="163773"/>
                </a:lnTo>
                <a:cubicBezTo>
                  <a:pt x="450377" y="172872"/>
                  <a:pt x="462111" y="185882"/>
                  <a:pt x="477672" y="191069"/>
                </a:cubicBezTo>
                <a:cubicBezTo>
                  <a:pt x="585811" y="227114"/>
                  <a:pt x="531178" y="213634"/>
                  <a:pt x="641445" y="232012"/>
                </a:cubicBezTo>
                <a:lnTo>
                  <a:pt x="723332" y="286603"/>
                </a:lnTo>
                <a:cubicBezTo>
                  <a:pt x="802316" y="339258"/>
                  <a:pt x="747955" y="312266"/>
                  <a:pt x="900753" y="327546"/>
                </a:cubicBezTo>
                <a:cubicBezTo>
                  <a:pt x="914401" y="345743"/>
                  <a:pt x="931524" y="361792"/>
                  <a:pt x="941696" y="382137"/>
                </a:cubicBezTo>
                <a:cubicBezTo>
                  <a:pt x="950084" y="398914"/>
                  <a:pt x="942081" y="423465"/>
                  <a:pt x="955344" y="436728"/>
                </a:cubicBezTo>
                <a:cubicBezTo>
                  <a:pt x="964994" y="446378"/>
                  <a:pt x="982639" y="436728"/>
                  <a:pt x="996287" y="436728"/>
                </a:cubicBezTo>
              </a:path>
            </a:pathLst>
          </a:cu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8088" name="Slide Number Placeholder 51"/>
          <p:cNvSpPr txBox="1">
            <a:spLocks noGrp="1"/>
          </p:cNvSpPr>
          <p:nvPr/>
        </p:nvSpPr>
        <p:spPr bwMode="auto">
          <a:xfrm>
            <a:off x="7924800" y="6416675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42631F05-4037-4B48-A898-21A7CA0D5812}" type="slidenum">
              <a:rPr lang="en-US" altLang="en-US" sz="1200">
                <a:solidFill>
                  <a:srgbClr val="BCBCBC"/>
                </a:solidFill>
              </a:rPr>
              <a:pPr algn="r"/>
              <a:t>41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54" name="Footer Placeholder 53"/>
          <p:cNvSpPr txBox="1">
            <a:spLocks noGrp="1"/>
          </p:cNvSpPr>
          <p:nvPr/>
        </p:nvSpPr>
        <p:spPr>
          <a:xfrm>
            <a:off x="3124200" y="6416675"/>
            <a:ext cx="2895600" cy="365125"/>
          </a:xfrm>
          <a:prstGeom prst="rect">
            <a:avLst/>
          </a:prstGeom>
          <a:noFill/>
        </p:spPr>
        <p:txBody>
          <a:bodyPr anchor="b"/>
          <a:lstStyle/>
          <a:p>
            <a:pPr algn="ctr">
              <a:defRPr/>
            </a:pPr>
            <a:r>
              <a:rPr lang="en-US" sz="1200">
                <a:solidFill>
                  <a:schemeClr val="tx1">
                    <a:shade val="50000"/>
                  </a:schemeClr>
                </a:solidFill>
              </a:rPr>
              <a:t>Tension Theory</a:t>
            </a:r>
            <a:endParaRPr lang="en-US" sz="1200" dirty="0">
              <a:solidFill>
                <a:schemeClr val="tx1">
                  <a:shade val="50000"/>
                </a:schemeClr>
              </a:solidFill>
            </a:endParaRPr>
          </a:p>
        </p:txBody>
      </p:sp>
      <p:cxnSp>
        <p:nvCxnSpPr>
          <p:cNvPr id="83" name="Straight Connector 82"/>
          <p:cNvCxnSpPr/>
          <p:nvPr/>
        </p:nvCxnSpPr>
        <p:spPr>
          <a:xfrm rot="5400000">
            <a:off x="2471737" y="3840163"/>
            <a:ext cx="2989263" cy="1588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091" name="TextBox 88"/>
          <p:cNvSpPr txBox="1">
            <a:spLocks noChangeArrowheads="1"/>
          </p:cNvSpPr>
          <p:nvPr/>
        </p:nvSpPr>
        <p:spPr bwMode="auto">
          <a:xfrm>
            <a:off x="2292350" y="2349500"/>
            <a:ext cx="2233613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>
                <a:solidFill>
                  <a:schemeClr val="bg1"/>
                </a:solidFill>
                <a:cs typeface="Arial" panose="020B0604020202020204" pitchFamily="34" charset="0"/>
              </a:rPr>
              <a:t>Portion of member carrying no tension.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6126163" y="3525838"/>
            <a:ext cx="1728787" cy="6064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bg1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1600" dirty="0">
                <a:solidFill>
                  <a:schemeClr val="bg1"/>
                </a:solidFill>
              </a:rPr>
              <a:t>Effective length of rupture plane</a:t>
            </a:r>
          </a:p>
        </p:txBody>
      </p:sp>
      <p:sp>
        <p:nvSpPr>
          <p:cNvPr id="88093" name="TextBox 83"/>
          <p:cNvSpPr txBox="1">
            <a:spLocks noChangeArrowheads="1"/>
          </p:cNvSpPr>
          <p:nvPr/>
        </p:nvSpPr>
        <p:spPr bwMode="auto">
          <a:xfrm>
            <a:off x="4681538" y="2200275"/>
            <a:ext cx="17414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000">
                <a:solidFill>
                  <a:schemeClr val="bg1"/>
                </a:solidFill>
                <a:cs typeface="Arial" panose="020B0604020202020204" pitchFamily="34" charset="0"/>
              </a:rPr>
              <a:t>Rupture Plane</a:t>
            </a:r>
          </a:p>
        </p:txBody>
      </p:sp>
      <p:sp>
        <p:nvSpPr>
          <p:cNvPr id="88094" name="Line 55"/>
          <p:cNvSpPr>
            <a:spLocks noChangeShapeType="1"/>
          </p:cNvSpPr>
          <p:nvPr/>
        </p:nvSpPr>
        <p:spPr bwMode="auto">
          <a:xfrm flipH="1">
            <a:off x="3952875" y="2400300"/>
            <a:ext cx="809625" cy="81915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6602413" y="2028825"/>
            <a:ext cx="2427287" cy="1414463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Now consider a much wider plate.</a:t>
            </a:r>
            <a:endParaRPr lang="en-US" baseline="-25000">
              <a:solidFill>
                <a:schemeClr val="bg1"/>
              </a:solidFill>
            </a:endParaRPr>
          </a:p>
        </p:txBody>
      </p:sp>
      <p:sp>
        <p:nvSpPr>
          <p:cNvPr id="60" name="Freeform 59"/>
          <p:cNvSpPr/>
          <p:nvPr/>
        </p:nvSpPr>
        <p:spPr>
          <a:xfrm flipH="1">
            <a:off x="1404938" y="2152650"/>
            <a:ext cx="539750" cy="3338513"/>
          </a:xfrm>
          <a:custGeom>
            <a:avLst/>
            <a:gdLst>
              <a:gd name="connsiteX0" fmla="*/ 0 w 534609"/>
              <a:gd name="connsiteY0" fmla="*/ 0 h 1001485"/>
              <a:gd name="connsiteX1" fmla="*/ 101600 w 534609"/>
              <a:gd name="connsiteY1" fmla="*/ 275771 h 1001485"/>
              <a:gd name="connsiteX2" fmla="*/ 319314 w 534609"/>
              <a:gd name="connsiteY2" fmla="*/ 478971 h 1001485"/>
              <a:gd name="connsiteX3" fmla="*/ 508000 w 534609"/>
              <a:gd name="connsiteY3" fmla="*/ 667657 h 1001485"/>
              <a:gd name="connsiteX4" fmla="*/ 478971 w 534609"/>
              <a:gd name="connsiteY4" fmla="*/ 885371 h 1001485"/>
              <a:gd name="connsiteX5" fmla="*/ 377371 w 534609"/>
              <a:gd name="connsiteY5" fmla="*/ 1001485 h 1001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4609" h="1001485">
                <a:moveTo>
                  <a:pt x="0" y="0"/>
                </a:moveTo>
                <a:cubicBezTo>
                  <a:pt x="24190" y="97971"/>
                  <a:pt x="48381" y="195942"/>
                  <a:pt x="101600" y="275771"/>
                </a:cubicBezTo>
                <a:cubicBezTo>
                  <a:pt x="154819" y="355600"/>
                  <a:pt x="251581" y="413657"/>
                  <a:pt x="319314" y="478971"/>
                </a:cubicBezTo>
                <a:cubicBezTo>
                  <a:pt x="387047" y="544285"/>
                  <a:pt x="481391" y="599924"/>
                  <a:pt x="508000" y="667657"/>
                </a:cubicBezTo>
                <a:cubicBezTo>
                  <a:pt x="534609" y="735390"/>
                  <a:pt x="500743" y="829733"/>
                  <a:pt x="478971" y="885371"/>
                </a:cubicBezTo>
                <a:cubicBezTo>
                  <a:pt x="457200" y="941009"/>
                  <a:pt x="417285" y="971247"/>
                  <a:pt x="377371" y="1001485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8097" name="Line 58"/>
          <p:cNvSpPr>
            <a:spLocks noChangeShapeType="1"/>
          </p:cNvSpPr>
          <p:nvPr/>
        </p:nvSpPr>
        <p:spPr bwMode="auto">
          <a:xfrm>
            <a:off x="1562100" y="5481638"/>
            <a:ext cx="2828925" cy="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98" name="Line 59"/>
          <p:cNvSpPr>
            <a:spLocks noChangeShapeType="1"/>
          </p:cNvSpPr>
          <p:nvPr/>
        </p:nvSpPr>
        <p:spPr bwMode="auto">
          <a:xfrm>
            <a:off x="4386263" y="5367338"/>
            <a:ext cx="0" cy="128587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99" name="Line 60"/>
          <p:cNvSpPr>
            <a:spLocks noChangeShapeType="1"/>
          </p:cNvSpPr>
          <p:nvPr/>
        </p:nvSpPr>
        <p:spPr bwMode="auto">
          <a:xfrm flipH="1">
            <a:off x="1933575" y="2147888"/>
            <a:ext cx="2395538" cy="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100" name="Line 61"/>
          <p:cNvSpPr>
            <a:spLocks noChangeShapeType="1"/>
          </p:cNvSpPr>
          <p:nvPr/>
        </p:nvSpPr>
        <p:spPr bwMode="auto">
          <a:xfrm>
            <a:off x="4314825" y="2143125"/>
            <a:ext cx="0" cy="20955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101" name="Line 62"/>
          <p:cNvSpPr>
            <a:spLocks noChangeShapeType="1"/>
          </p:cNvSpPr>
          <p:nvPr/>
        </p:nvSpPr>
        <p:spPr bwMode="auto">
          <a:xfrm>
            <a:off x="4067175" y="2838450"/>
            <a:ext cx="2047875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102" name="Line 63"/>
          <p:cNvSpPr>
            <a:spLocks noChangeShapeType="1"/>
          </p:cNvSpPr>
          <p:nvPr/>
        </p:nvSpPr>
        <p:spPr bwMode="auto">
          <a:xfrm>
            <a:off x="4048125" y="4676775"/>
            <a:ext cx="20193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103" name="Line 64"/>
          <p:cNvSpPr>
            <a:spLocks noChangeShapeType="1"/>
          </p:cNvSpPr>
          <p:nvPr/>
        </p:nvSpPr>
        <p:spPr bwMode="auto">
          <a:xfrm>
            <a:off x="5962650" y="2847975"/>
            <a:ext cx="0" cy="18288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1014413" y="239713"/>
            <a:ext cx="5456237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Rupture on Effective Net Area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TextBox 33"/>
          <p:cNvSpPr txBox="1">
            <a:spLocks noChangeArrowheads="1"/>
          </p:cNvSpPr>
          <p:nvPr/>
        </p:nvSpPr>
        <p:spPr bwMode="auto">
          <a:xfrm>
            <a:off x="1114425" y="2009775"/>
            <a:ext cx="5386388" cy="4081463"/>
          </a:xfrm>
          <a:prstGeom prst="rect">
            <a:avLst/>
          </a:prstGeom>
          <a:solidFill>
            <a:schemeClr val="tx1"/>
          </a:solidFill>
          <a:ln w="38100">
            <a:solidFill>
              <a:schemeClr val="bg1"/>
            </a:solidFill>
            <a:bevel/>
            <a:headEnd/>
            <a:tailEnd/>
          </a:ln>
        </p:spPr>
        <p:txBody>
          <a:bodyPr anchor="ctr" anchorCtr="1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48" name="Flowchart: Document 47"/>
          <p:cNvSpPr>
            <a:spLocks noChangeArrowheads="1"/>
          </p:cNvSpPr>
          <p:nvPr/>
        </p:nvSpPr>
        <p:spPr bwMode="auto">
          <a:xfrm rot="16200000">
            <a:off x="2155826" y="2505075"/>
            <a:ext cx="3003550" cy="2733675"/>
          </a:xfrm>
          <a:prstGeom prst="flowChartDocument">
            <a:avLst/>
          </a:prstGeom>
          <a:solidFill>
            <a:srgbClr val="C00000"/>
          </a:solidFill>
          <a:ln w="38100" algn="ctr">
            <a:solidFill>
              <a:schemeClr val="bg1"/>
            </a:solidFill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6078538" y="3544888"/>
            <a:ext cx="1728787" cy="6064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bg1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1600" i="1" dirty="0" err="1">
                <a:solidFill>
                  <a:schemeClr val="bg1"/>
                </a:solidFill>
              </a:rPr>
              <a:t>l</a:t>
            </a:r>
            <a:r>
              <a:rPr lang="en-US" sz="1600" i="1" baseline="-25000" dirty="0" err="1">
                <a:solidFill>
                  <a:schemeClr val="bg1"/>
                </a:solidFill>
              </a:rPr>
              <a:t>w</a:t>
            </a:r>
            <a:r>
              <a:rPr lang="en-US" sz="1600" dirty="0">
                <a:solidFill>
                  <a:schemeClr val="bg1"/>
                </a:solidFill>
              </a:rPr>
              <a:t>= width of Whitmore Section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6602413" y="2028825"/>
            <a:ext cx="2427287" cy="1414463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000">
                <a:solidFill>
                  <a:schemeClr val="bg1"/>
                </a:solidFill>
              </a:rPr>
              <a:t>This concept describes the Whitmore Section.</a:t>
            </a:r>
          </a:p>
          <a:p>
            <a:pPr>
              <a:defRPr/>
            </a:pPr>
            <a:endParaRPr lang="en-US" baseline="-25000">
              <a:solidFill>
                <a:schemeClr val="bg1"/>
              </a:solidFill>
            </a:endParaRPr>
          </a:p>
        </p:txBody>
      </p:sp>
      <p:grpSp>
        <p:nvGrpSpPr>
          <p:cNvPr id="90118" name="Group 70"/>
          <p:cNvGrpSpPr>
            <a:grpSpLocks/>
          </p:cNvGrpSpPr>
          <p:nvPr/>
        </p:nvGrpSpPr>
        <p:grpSpPr bwMode="auto">
          <a:xfrm>
            <a:off x="2571750" y="3630613"/>
            <a:ext cx="298450" cy="211137"/>
            <a:chOff x="2486168" y="3954249"/>
            <a:chExt cx="297976" cy="211902"/>
          </a:xfrm>
        </p:grpSpPr>
        <p:sp>
          <p:nvSpPr>
            <p:cNvPr id="31" name="Freeform 30"/>
            <p:cNvSpPr/>
            <p:nvPr/>
          </p:nvSpPr>
          <p:spPr>
            <a:xfrm>
              <a:off x="2497263" y="4013199"/>
              <a:ext cx="286881" cy="152952"/>
            </a:xfrm>
            <a:custGeom>
              <a:avLst/>
              <a:gdLst>
                <a:gd name="connsiteX0" fmla="*/ 0 w 286603"/>
                <a:gd name="connsiteY0" fmla="*/ 136477 h 153709"/>
                <a:gd name="connsiteX1" fmla="*/ 109182 w 286603"/>
                <a:gd name="connsiteY1" fmla="*/ 81886 h 153709"/>
                <a:gd name="connsiteX2" fmla="*/ 150125 w 286603"/>
                <a:gd name="connsiteY2" fmla="*/ 68238 h 153709"/>
                <a:gd name="connsiteX3" fmla="*/ 259307 w 286603"/>
                <a:gd name="connsiteY3" fmla="*/ 54591 h 153709"/>
                <a:gd name="connsiteX4" fmla="*/ 286603 w 286603"/>
                <a:gd name="connsiteY4" fmla="*/ 0 h 153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6603" h="153709">
                  <a:moveTo>
                    <a:pt x="0" y="136477"/>
                  </a:moveTo>
                  <a:cubicBezTo>
                    <a:pt x="177581" y="106879"/>
                    <a:pt x="19403" y="153709"/>
                    <a:pt x="109182" y="81886"/>
                  </a:cubicBezTo>
                  <a:cubicBezTo>
                    <a:pt x="120416" y="72899"/>
                    <a:pt x="135971" y="70811"/>
                    <a:pt x="150125" y="68238"/>
                  </a:cubicBezTo>
                  <a:cubicBezTo>
                    <a:pt x="186211" y="61677"/>
                    <a:pt x="222913" y="59140"/>
                    <a:pt x="259307" y="54591"/>
                  </a:cubicBezTo>
                  <a:cubicBezTo>
                    <a:pt x="274989" y="7544"/>
                    <a:pt x="262782" y="23819"/>
                    <a:pt x="286603" y="0"/>
                  </a:cubicBezTo>
                </a:path>
              </a:pathLst>
            </a:cu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8" name="Freeform 37"/>
            <p:cNvSpPr/>
            <p:nvPr/>
          </p:nvSpPr>
          <p:spPr>
            <a:xfrm flipV="1">
              <a:off x="2486168" y="3954249"/>
              <a:ext cx="286882" cy="152952"/>
            </a:xfrm>
            <a:custGeom>
              <a:avLst/>
              <a:gdLst>
                <a:gd name="connsiteX0" fmla="*/ 0 w 286603"/>
                <a:gd name="connsiteY0" fmla="*/ 136477 h 153709"/>
                <a:gd name="connsiteX1" fmla="*/ 109182 w 286603"/>
                <a:gd name="connsiteY1" fmla="*/ 81886 h 153709"/>
                <a:gd name="connsiteX2" fmla="*/ 150125 w 286603"/>
                <a:gd name="connsiteY2" fmla="*/ 68238 h 153709"/>
                <a:gd name="connsiteX3" fmla="*/ 259307 w 286603"/>
                <a:gd name="connsiteY3" fmla="*/ 54591 h 153709"/>
                <a:gd name="connsiteX4" fmla="*/ 286603 w 286603"/>
                <a:gd name="connsiteY4" fmla="*/ 0 h 153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6603" h="153709">
                  <a:moveTo>
                    <a:pt x="0" y="136477"/>
                  </a:moveTo>
                  <a:cubicBezTo>
                    <a:pt x="177581" y="106879"/>
                    <a:pt x="19403" y="153709"/>
                    <a:pt x="109182" y="81886"/>
                  </a:cubicBezTo>
                  <a:cubicBezTo>
                    <a:pt x="120416" y="72899"/>
                    <a:pt x="135971" y="70811"/>
                    <a:pt x="150125" y="68238"/>
                  </a:cubicBezTo>
                  <a:cubicBezTo>
                    <a:pt x="186211" y="61677"/>
                    <a:pt x="222913" y="59140"/>
                    <a:pt x="259307" y="54591"/>
                  </a:cubicBezTo>
                  <a:cubicBezTo>
                    <a:pt x="274989" y="7544"/>
                    <a:pt x="262782" y="23819"/>
                    <a:pt x="286603" y="0"/>
                  </a:cubicBezTo>
                </a:path>
              </a:pathLst>
            </a:cu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41" name="Oval 40"/>
          <p:cNvSpPr/>
          <p:nvPr/>
        </p:nvSpPr>
        <p:spPr>
          <a:xfrm>
            <a:off x="2497138" y="3400425"/>
            <a:ext cx="255587" cy="242888"/>
          </a:xfrm>
          <a:prstGeom prst="ellipse">
            <a:avLst/>
          </a:prstGeom>
          <a:solidFill>
            <a:schemeClr val="tx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2511425" y="3844925"/>
            <a:ext cx="255588" cy="241300"/>
          </a:xfrm>
          <a:prstGeom prst="ellipse">
            <a:avLst/>
          </a:prstGeom>
          <a:solidFill>
            <a:schemeClr val="tx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37" name="Straight Arrow Connector 36"/>
          <p:cNvCxnSpPr/>
          <p:nvPr/>
        </p:nvCxnSpPr>
        <p:spPr>
          <a:xfrm rot="10800000">
            <a:off x="4922838" y="3749675"/>
            <a:ext cx="820737" cy="1588"/>
          </a:xfrm>
          <a:prstGeom prst="straightConnector1">
            <a:avLst/>
          </a:prstGeom>
          <a:ln w="88900">
            <a:solidFill>
              <a:schemeClr val="bg1"/>
            </a:solidFill>
            <a:headEnd type="triangle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Oval 42"/>
          <p:cNvSpPr/>
          <p:nvPr/>
        </p:nvSpPr>
        <p:spPr>
          <a:xfrm>
            <a:off x="3148013" y="3405188"/>
            <a:ext cx="255587" cy="241300"/>
          </a:xfrm>
          <a:prstGeom prst="ellipse">
            <a:avLst/>
          </a:prstGeom>
          <a:solidFill>
            <a:schemeClr val="tx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3819525" y="3405188"/>
            <a:ext cx="255588" cy="241300"/>
          </a:xfrm>
          <a:prstGeom prst="ellipse">
            <a:avLst/>
          </a:prstGeom>
          <a:solidFill>
            <a:schemeClr val="tx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3160713" y="3848100"/>
            <a:ext cx="255587" cy="242888"/>
          </a:xfrm>
          <a:prstGeom prst="ellipse">
            <a:avLst/>
          </a:prstGeom>
          <a:solidFill>
            <a:schemeClr val="tx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3833813" y="3848100"/>
            <a:ext cx="255587" cy="242888"/>
          </a:xfrm>
          <a:prstGeom prst="ellipse">
            <a:avLst/>
          </a:prstGeom>
          <a:solidFill>
            <a:schemeClr val="tx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0126" name="TextBox 54"/>
          <p:cNvSpPr txBox="1">
            <a:spLocks noChangeArrowheads="1"/>
          </p:cNvSpPr>
          <p:nvPr/>
        </p:nvSpPr>
        <p:spPr bwMode="auto">
          <a:xfrm>
            <a:off x="4875213" y="3262313"/>
            <a:ext cx="5953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</a:p>
        </p:txBody>
      </p:sp>
      <p:cxnSp>
        <p:nvCxnSpPr>
          <p:cNvPr id="61" name="Straight Connector 60"/>
          <p:cNvCxnSpPr/>
          <p:nvPr/>
        </p:nvCxnSpPr>
        <p:spPr>
          <a:xfrm rot="16200000" flipV="1">
            <a:off x="2848769" y="3818732"/>
            <a:ext cx="3003550" cy="68262"/>
          </a:xfrm>
          <a:prstGeom prst="line">
            <a:avLst/>
          </a:prstGeom>
          <a:ln w="254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128" name="Slide Number Placeholder 51"/>
          <p:cNvSpPr txBox="1">
            <a:spLocks noGrp="1"/>
          </p:cNvSpPr>
          <p:nvPr/>
        </p:nvSpPr>
        <p:spPr bwMode="auto">
          <a:xfrm>
            <a:off x="7924800" y="6416675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6BDC706A-2DFD-4D05-A76A-FEDF32E82277}" type="slidenum">
              <a:rPr lang="en-US" altLang="en-US" sz="1200">
                <a:solidFill>
                  <a:srgbClr val="BCBCBC"/>
                </a:solidFill>
              </a:rPr>
              <a:pPr algn="r"/>
              <a:t>42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54" name="Footer Placeholder 53"/>
          <p:cNvSpPr txBox="1">
            <a:spLocks noGrp="1"/>
          </p:cNvSpPr>
          <p:nvPr/>
        </p:nvSpPr>
        <p:spPr>
          <a:xfrm>
            <a:off x="3124200" y="6416675"/>
            <a:ext cx="2895600" cy="365125"/>
          </a:xfrm>
          <a:prstGeom prst="rect">
            <a:avLst/>
          </a:prstGeom>
          <a:noFill/>
        </p:spPr>
        <p:txBody>
          <a:bodyPr anchor="b"/>
          <a:lstStyle/>
          <a:p>
            <a:pPr algn="ctr">
              <a:defRPr/>
            </a:pPr>
            <a:r>
              <a:rPr lang="en-US" sz="1200">
                <a:solidFill>
                  <a:schemeClr val="tx1">
                    <a:shade val="50000"/>
                  </a:schemeClr>
                </a:solidFill>
              </a:rPr>
              <a:t>Tension Theory</a:t>
            </a:r>
            <a:endParaRPr lang="en-US" sz="1200" dirty="0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60" name="Freeform 59"/>
          <p:cNvSpPr/>
          <p:nvPr/>
        </p:nvSpPr>
        <p:spPr>
          <a:xfrm flipH="1">
            <a:off x="1404938" y="2152650"/>
            <a:ext cx="539750" cy="3338513"/>
          </a:xfrm>
          <a:custGeom>
            <a:avLst/>
            <a:gdLst>
              <a:gd name="connsiteX0" fmla="*/ 0 w 534609"/>
              <a:gd name="connsiteY0" fmla="*/ 0 h 1001485"/>
              <a:gd name="connsiteX1" fmla="*/ 101600 w 534609"/>
              <a:gd name="connsiteY1" fmla="*/ 275771 h 1001485"/>
              <a:gd name="connsiteX2" fmla="*/ 319314 w 534609"/>
              <a:gd name="connsiteY2" fmla="*/ 478971 h 1001485"/>
              <a:gd name="connsiteX3" fmla="*/ 508000 w 534609"/>
              <a:gd name="connsiteY3" fmla="*/ 667657 h 1001485"/>
              <a:gd name="connsiteX4" fmla="*/ 478971 w 534609"/>
              <a:gd name="connsiteY4" fmla="*/ 885371 h 1001485"/>
              <a:gd name="connsiteX5" fmla="*/ 377371 w 534609"/>
              <a:gd name="connsiteY5" fmla="*/ 1001485 h 1001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4609" h="1001485">
                <a:moveTo>
                  <a:pt x="0" y="0"/>
                </a:moveTo>
                <a:cubicBezTo>
                  <a:pt x="24190" y="97971"/>
                  <a:pt x="48381" y="195942"/>
                  <a:pt x="101600" y="275771"/>
                </a:cubicBezTo>
                <a:cubicBezTo>
                  <a:pt x="154819" y="355600"/>
                  <a:pt x="251581" y="413657"/>
                  <a:pt x="319314" y="478971"/>
                </a:cubicBezTo>
                <a:cubicBezTo>
                  <a:pt x="387047" y="544285"/>
                  <a:pt x="481391" y="599924"/>
                  <a:pt x="508000" y="667657"/>
                </a:cubicBezTo>
                <a:cubicBezTo>
                  <a:pt x="534609" y="735390"/>
                  <a:pt x="500743" y="829733"/>
                  <a:pt x="478971" y="885371"/>
                </a:cubicBezTo>
                <a:cubicBezTo>
                  <a:pt x="457200" y="941009"/>
                  <a:pt x="417285" y="971247"/>
                  <a:pt x="377371" y="1001485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0131" name="Line 58"/>
          <p:cNvSpPr>
            <a:spLocks noChangeShapeType="1"/>
          </p:cNvSpPr>
          <p:nvPr/>
        </p:nvSpPr>
        <p:spPr bwMode="auto">
          <a:xfrm>
            <a:off x="1562100" y="5481638"/>
            <a:ext cx="2828925" cy="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32" name="Line 59"/>
          <p:cNvSpPr>
            <a:spLocks noChangeShapeType="1"/>
          </p:cNvSpPr>
          <p:nvPr/>
        </p:nvSpPr>
        <p:spPr bwMode="auto">
          <a:xfrm>
            <a:off x="4386263" y="5367338"/>
            <a:ext cx="0" cy="128587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33" name="Line 60"/>
          <p:cNvSpPr>
            <a:spLocks noChangeShapeType="1"/>
          </p:cNvSpPr>
          <p:nvPr/>
        </p:nvSpPr>
        <p:spPr bwMode="auto">
          <a:xfrm flipH="1">
            <a:off x="1933575" y="2147888"/>
            <a:ext cx="2395538" cy="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34" name="Line 61"/>
          <p:cNvSpPr>
            <a:spLocks noChangeShapeType="1"/>
          </p:cNvSpPr>
          <p:nvPr/>
        </p:nvSpPr>
        <p:spPr bwMode="auto">
          <a:xfrm>
            <a:off x="4314825" y="2143125"/>
            <a:ext cx="0" cy="20955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35" name="Line 62"/>
          <p:cNvSpPr>
            <a:spLocks noChangeShapeType="1"/>
          </p:cNvSpPr>
          <p:nvPr/>
        </p:nvSpPr>
        <p:spPr bwMode="auto">
          <a:xfrm>
            <a:off x="4067175" y="2838450"/>
            <a:ext cx="2047875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36" name="Line 63"/>
          <p:cNvSpPr>
            <a:spLocks noChangeShapeType="1"/>
          </p:cNvSpPr>
          <p:nvPr/>
        </p:nvSpPr>
        <p:spPr bwMode="auto">
          <a:xfrm>
            <a:off x="4048125" y="4676775"/>
            <a:ext cx="20193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37" name="Line 64"/>
          <p:cNvSpPr>
            <a:spLocks noChangeShapeType="1"/>
          </p:cNvSpPr>
          <p:nvPr/>
        </p:nvSpPr>
        <p:spPr bwMode="auto">
          <a:xfrm>
            <a:off x="5962650" y="2847975"/>
            <a:ext cx="0" cy="18288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1014413" y="239713"/>
            <a:ext cx="5456237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Rupture on Effective Net Area</a:t>
            </a:r>
          </a:p>
        </p:txBody>
      </p:sp>
      <p:cxnSp>
        <p:nvCxnSpPr>
          <p:cNvPr id="82" name="Straight Connector 81"/>
          <p:cNvCxnSpPr/>
          <p:nvPr/>
        </p:nvCxnSpPr>
        <p:spPr>
          <a:xfrm rot="5400000" flipH="1" flipV="1">
            <a:off x="3009900" y="2482850"/>
            <a:ext cx="568325" cy="1260475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 rot="16200000" flipH="1">
            <a:off x="3013075" y="3735388"/>
            <a:ext cx="576263" cy="1271587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 flipV="1">
            <a:off x="2665413" y="3370263"/>
            <a:ext cx="1293812" cy="142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flipV="1">
            <a:off x="2695575" y="4083050"/>
            <a:ext cx="1292225" cy="127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143" name="TextBox 71"/>
          <p:cNvSpPr txBox="1">
            <a:spLocks noChangeArrowheads="1"/>
          </p:cNvSpPr>
          <p:nvPr/>
        </p:nvSpPr>
        <p:spPr bwMode="auto">
          <a:xfrm>
            <a:off x="3276600" y="3000375"/>
            <a:ext cx="5953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cs typeface="Arial" panose="020B0604020202020204" pitchFamily="34" charset="0"/>
              </a:rPr>
              <a:t>30</a:t>
            </a:r>
            <a:r>
              <a:rPr lang="en-US" altLang="en-US" baseline="30000">
                <a:cs typeface="Arial" panose="020B0604020202020204" pitchFamily="34" charset="0"/>
              </a:rPr>
              <a:t>o</a:t>
            </a:r>
          </a:p>
        </p:txBody>
      </p:sp>
      <p:sp>
        <p:nvSpPr>
          <p:cNvPr id="90144" name="TextBox 85"/>
          <p:cNvSpPr txBox="1">
            <a:spLocks noChangeArrowheads="1"/>
          </p:cNvSpPr>
          <p:nvPr/>
        </p:nvSpPr>
        <p:spPr bwMode="auto">
          <a:xfrm>
            <a:off x="3279775" y="4025900"/>
            <a:ext cx="5953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cs typeface="Arial" panose="020B0604020202020204" pitchFamily="34" charset="0"/>
              </a:rPr>
              <a:t>30</a:t>
            </a:r>
            <a:r>
              <a:rPr lang="en-US" altLang="en-US" baseline="30000">
                <a:cs typeface="Arial" panose="020B0604020202020204" pitchFamily="34" charset="0"/>
              </a:rPr>
              <a:t>o</a:t>
            </a:r>
          </a:p>
        </p:txBody>
      </p:sp>
      <p:sp>
        <p:nvSpPr>
          <p:cNvPr id="90145" name="Line 69"/>
          <p:cNvSpPr>
            <a:spLocks noChangeShapeType="1"/>
          </p:cNvSpPr>
          <p:nvPr/>
        </p:nvSpPr>
        <p:spPr bwMode="auto">
          <a:xfrm>
            <a:off x="3971925" y="2809875"/>
            <a:ext cx="0" cy="1857375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" name="Arc 89"/>
          <p:cNvSpPr/>
          <p:nvPr/>
        </p:nvSpPr>
        <p:spPr>
          <a:xfrm flipV="1">
            <a:off x="3025775" y="3921125"/>
            <a:ext cx="190500" cy="328613"/>
          </a:xfrm>
          <a:prstGeom prst="arc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1" name="Arc 90"/>
          <p:cNvSpPr/>
          <p:nvPr/>
        </p:nvSpPr>
        <p:spPr>
          <a:xfrm>
            <a:off x="3041650" y="3216275"/>
            <a:ext cx="192088" cy="327025"/>
          </a:xfrm>
          <a:prstGeom prst="arc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/>
          <p:cNvSpPr txBox="1"/>
          <p:nvPr/>
        </p:nvSpPr>
        <p:spPr>
          <a:xfrm>
            <a:off x="723900" y="2787650"/>
            <a:ext cx="7410450" cy="962025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/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Accounts for distance required for stresses to distribute from connectors into the full cross section.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14513" y="4741863"/>
            <a:ext cx="6115050" cy="5984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/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Only a portion of the cross section is connected.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28800" y="5534025"/>
            <a:ext cx="6100763" cy="600075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/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Connection does not have sufficient length.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25488" y="3960813"/>
            <a:ext cx="3232150" cy="61753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/>
          <a:lstStyle/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Largest influence when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9775" y="1947863"/>
            <a:ext cx="2413000" cy="658812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Shear Lag</a:t>
            </a:r>
          </a:p>
        </p:txBody>
      </p:sp>
      <p:sp>
        <p:nvSpPr>
          <p:cNvPr id="92167" name="Slide Number Placeholder 9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B33DFBB-A3B0-4CB5-BBEA-A49519DCA24A}" type="slidenum">
              <a:rPr lang="en-US" altLang="en-US" sz="1200">
                <a:solidFill>
                  <a:srgbClr val="BCBCBC"/>
                </a:solidFill>
              </a:rPr>
              <a:pPr/>
              <a:t>43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Tension Theory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014413" y="239713"/>
            <a:ext cx="5456237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Rupture on Effective Net Area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739775" y="1947863"/>
            <a:ext cx="2413000" cy="658812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Shear Lag</a:t>
            </a:r>
          </a:p>
        </p:txBody>
      </p:sp>
      <p:sp>
        <p:nvSpPr>
          <p:cNvPr id="94211" name="Slide Number Placeholder 9"/>
          <p:cNvSpPr txBox="1">
            <a:spLocks noGrp="1"/>
          </p:cNvSpPr>
          <p:nvPr/>
        </p:nvSpPr>
        <p:spPr bwMode="auto">
          <a:xfrm>
            <a:off x="7924800" y="6416675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C0C8DB68-0E76-480C-9F5C-1C98A33C393B}" type="slidenum">
              <a:rPr lang="en-US" altLang="en-US" sz="1200">
                <a:solidFill>
                  <a:srgbClr val="BCBCBC"/>
                </a:solidFill>
              </a:rPr>
              <a:pPr algn="r"/>
              <a:t>44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11" name="Footer Placeholder 10"/>
          <p:cNvSpPr txBox="1">
            <a:spLocks noGrp="1"/>
          </p:cNvSpPr>
          <p:nvPr/>
        </p:nvSpPr>
        <p:spPr>
          <a:xfrm>
            <a:off x="3124200" y="6416675"/>
            <a:ext cx="2895600" cy="365125"/>
          </a:xfrm>
          <a:prstGeom prst="rect">
            <a:avLst/>
          </a:prstGeom>
          <a:noFill/>
        </p:spPr>
        <p:txBody>
          <a:bodyPr anchor="b"/>
          <a:lstStyle/>
          <a:p>
            <a:pPr algn="ctr">
              <a:defRPr/>
            </a:pPr>
            <a:r>
              <a:rPr lang="en-US" sz="1200">
                <a:solidFill>
                  <a:schemeClr val="tx1">
                    <a:shade val="50000"/>
                  </a:schemeClr>
                </a:solidFill>
              </a:rPr>
              <a:t>Tension Theory</a:t>
            </a:r>
            <a:endParaRPr lang="en-US" sz="1200" dirty="0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54063" y="2833688"/>
            <a:ext cx="3656012" cy="129063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tabLst>
                <a:tab pos="347663" algn="l"/>
                <a:tab pos="682625" algn="l"/>
              </a:tabLst>
              <a:defRPr/>
            </a:pPr>
            <a:r>
              <a:rPr lang="en-US" i="1">
                <a:solidFill>
                  <a:schemeClr val="bg1"/>
                </a:solidFill>
              </a:rPr>
              <a:t>A</a:t>
            </a:r>
            <a:r>
              <a:rPr lang="en-US" i="1" baseline="-25000">
                <a:solidFill>
                  <a:schemeClr val="bg1"/>
                </a:solidFill>
              </a:rPr>
              <a:t>e	</a:t>
            </a:r>
            <a:r>
              <a:rPr lang="en-US">
                <a:solidFill>
                  <a:schemeClr val="bg1"/>
                </a:solidFill>
              </a:rPr>
              <a:t>=	Effective Net Area </a:t>
            </a:r>
          </a:p>
          <a:p>
            <a:pPr>
              <a:tabLst>
                <a:tab pos="347663" algn="l"/>
                <a:tab pos="682625" algn="l"/>
              </a:tabLst>
              <a:defRPr/>
            </a:pPr>
            <a:r>
              <a:rPr lang="en-US" i="1">
                <a:solidFill>
                  <a:schemeClr val="bg1"/>
                </a:solidFill>
              </a:rPr>
              <a:t>A</a:t>
            </a:r>
            <a:r>
              <a:rPr lang="en-US" i="1" baseline="-25000">
                <a:solidFill>
                  <a:schemeClr val="bg1"/>
                </a:solidFill>
              </a:rPr>
              <a:t>n	</a:t>
            </a:r>
            <a:r>
              <a:rPr lang="en-US">
                <a:solidFill>
                  <a:schemeClr val="bg1"/>
                </a:solidFill>
              </a:rPr>
              <a:t>=	Net Area</a:t>
            </a:r>
          </a:p>
          <a:p>
            <a:pPr>
              <a:tabLst>
                <a:tab pos="347663" algn="l"/>
                <a:tab pos="682625" algn="l"/>
              </a:tabLst>
              <a:defRPr/>
            </a:pPr>
            <a:r>
              <a:rPr lang="en-US" i="1">
                <a:solidFill>
                  <a:schemeClr val="bg1"/>
                </a:solidFill>
              </a:rPr>
              <a:t>A</a:t>
            </a:r>
            <a:r>
              <a:rPr lang="en-US" i="1" baseline="-25000">
                <a:solidFill>
                  <a:schemeClr val="bg1"/>
                </a:solidFill>
              </a:rPr>
              <a:t>e	</a:t>
            </a:r>
            <a:r>
              <a:rPr lang="en-US">
                <a:solidFill>
                  <a:schemeClr val="bg1"/>
                </a:solidFill>
              </a:rPr>
              <a:t>≠	</a:t>
            </a:r>
            <a:r>
              <a:rPr lang="en-US" i="1">
                <a:solidFill>
                  <a:schemeClr val="bg1"/>
                </a:solidFill>
              </a:rPr>
              <a:t>A</a:t>
            </a:r>
            <a:r>
              <a:rPr lang="en-US" i="1" baseline="-25000">
                <a:solidFill>
                  <a:schemeClr val="bg1"/>
                </a:solidFill>
              </a:rPr>
              <a:t>n</a:t>
            </a:r>
            <a:r>
              <a:rPr lang="en-US" baseline="-25000">
                <a:solidFill>
                  <a:schemeClr val="bg1"/>
                </a:solidFill>
              </a:rPr>
              <a:t> </a:t>
            </a:r>
            <a:r>
              <a:rPr lang="en-US">
                <a:solidFill>
                  <a:schemeClr val="bg1"/>
                </a:solidFill>
              </a:rPr>
              <a:t>Due to Shear Lag</a:t>
            </a:r>
            <a:endParaRPr lang="en-US" baseline="-2500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14413" y="239713"/>
            <a:ext cx="5456237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Rupture on Effective Net Area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TextBox 35"/>
          <p:cNvSpPr txBox="1">
            <a:spLocks noChangeArrowheads="1"/>
          </p:cNvSpPr>
          <p:nvPr/>
        </p:nvSpPr>
        <p:spPr bwMode="auto">
          <a:xfrm>
            <a:off x="1049338" y="2087563"/>
            <a:ext cx="7281862" cy="4298950"/>
          </a:xfrm>
          <a:prstGeom prst="rect">
            <a:avLst/>
          </a:prstGeom>
          <a:solidFill>
            <a:schemeClr val="tx1"/>
          </a:solidFill>
          <a:ln w="38100">
            <a:solidFill>
              <a:schemeClr val="bg1"/>
            </a:solidFill>
            <a:bevel/>
            <a:headEnd/>
            <a:tailEnd/>
          </a:ln>
        </p:spPr>
        <p:txBody>
          <a:bodyPr anchor="ctr" anchorCtr="1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35" name="Freeform 34"/>
          <p:cNvSpPr/>
          <p:nvPr/>
        </p:nvSpPr>
        <p:spPr bwMode="auto">
          <a:xfrm>
            <a:off x="2020888" y="2471738"/>
            <a:ext cx="5403850" cy="3452812"/>
          </a:xfrm>
          <a:custGeom>
            <a:avLst/>
            <a:gdLst>
              <a:gd name="connsiteX0" fmla="*/ 0 w 5404513"/>
              <a:gd name="connsiteY0" fmla="*/ 2565779 h 3452883"/>
              <a:gd name="connsiteX1" fmla="*/ 4244453 w 5404513"/>
              <a:gd name="connsiteY1" fmla="*/ 0 h 3452883"/>
              <a:gd name="connsiteX2" fmla="*/ 4285397 w 5404513"/>
              <a:gd name="connsiteY2" fmla="*/ 68239 h 3452883"/>
              <a:gd name="connsiteX3" fmla="*/ 4285397 w 5404513"/>
              <a:gd name="connsiteY3" fmla="*/ 627797 h 3452883"/>
              <a:gd name="connsiteX4" fmla="*/ 4353635 w 5404513"/>
              <a:gd name="connsiteY4" fmla="*/ 709683 h 3452883"/>
              <a:gd name="connsiteX5" fmla="*/ 4476465 w 5404513"/>
              <a:gd name="connsiteY5" fmla="*/ 723331 h 3452883"/>
              <a:gd name="connsiteX6" fmla="*/ 5213444 w 5404513"/>
              <a:gd name="connsiteY6" fmla="*/ 723331 h 3452883"/>
              <a:gd name="connsiteX7" fmla="*/ 5308979 w 5404513"/>
              <a:gd name="connsiteY7" fmla="*/ 750627 h 3452883"/>
              <a:gd name="connsiteX8" fmla="*/ 5404513 w 5404513"/>
              <a:gd name="connsiteY8" fmla="*/ 818865 h 3452883"/>
              <a:gd name="connsiteX9" fmla="*/ 1160059 w 5404513"/>
              <a:gd name="connsiteY9" fmla="*/ 3452883 h 3452883"/>
              <a:gd name="connsiteX10" fmla="*/ 0 w 5404513"/>
              <a:gd name="connsiteY10" fmla="*/ 3439236 h 3452883"/>
              <a:gd name="connsiteX11" fmla="*/ 0 w 5404513"/>
              <a:gd name="connsiteY11" fmla="*/ 2565779 h 3452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404513" h="3452883">
                <a:moveTo>
                  <a:pt x="0" y="2565779"/>
                </a:moveTo>
                <a:lnTo>
                  <a:pt x="4244453" y="0"/>
                </a:lnTo>
                <a:lnTo>
                  <a:pt x="4285397" y="68239"/>
                </a:lnTo>
                <a:lnTo>
                  <a:pt x="4285397" y="627797"/>
                </a:lnTo>
                <a:lnTo>
                  <a:pt x="4353635" y="709683"/>
                </a:lnTo>
                <a:lnTo>
                  <a:pt x="4476465" y="723331"/>
                </a:lnTo>
                <a:lnTo>
                  <a:pt x="5213444" y="723331"/>
                </a:lnTo>
                <a:lnTo>
                  <a:pt x="5308979" y="750627"/>
                </a:lnTo>
                <a:lnTo>
                  <a:pt x="5404513" y="818865"/>
                </a:lnTo>
                <a:lnTo>
                  <a:pt x="1160059" y="3452883"/>
                </a:lnTo>
                <a:lnTo>
                  <a:pt x="0" y="3439236"/>
                </a:lnTo>
                <a:lnTo>
                  <a:pt x="0" y="2565779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2024063" y="5038725"/>
            <a:ext cx="1190625" cy="876300"/>
          </a:xfrm>
          <a:custGeom>
            <a:avLst/>
            <a:gdLst>
              <a:gd name="connsiteX0" fmla="*/ 9525 w 1190625"/>
              <a:gd name="connsiteY0" fmla="*/ 871537 h 876300"/>
              <a:gd name="connsiteX1" fmla="*/ 1190625 w 1190625"/>
              <a:gd name="connsiteY1" fmla="*/ 876300 h 876300"/>
              <a:gd name="connsiteX2" fmla="*/ 1157288 w 1190625"/>
              <a:gd name="connsiteY2" fmla="*/ 804862 h 876300"/>
              <a:gd name="connsiteX3" fmla="*/ 1100138 w 1190625"/>
              <a:gd name="connsiteY3" fmla="*/ 771525 h 876300"/>
              <a:gd name="connsiteX4" fmla="*/ 1028700 w 1190625"/>
              <a:gd name="connsiteY4" fmla="*/ 757237 h 876300"/>
              <a:gd name="connsiteX5" fmla="*/ 280988 w 1190625"/>
              <a:gd name="connsiteY5" fmla="*/ 757237 h 876300"/>
              <a:gd name="connsiteX6" fmla="*/ 233363 w 1190625"/>
              <a:gd name="connsiteY6" fmla="*/ 747712 h 876300"/>
              <a:gd name="connsiteX7" fmla="*/ 190500 w 1190625"/>
              <a:gd name="connsiteY7" fmla="*/ 704850 h 876300"/>
              <a:gd name="connsiteX8" fmla="*/ 133350 w 1190625"/>
              <a:gd name="connsiteY8" fmla="*/ 685800 h 876300"/>
              <a:gd name="connsiteX9" fmla="*/ 119063 w 1190625"/>
              <a:gd name="connsiteY9" fmla="*/ 600075 h 876300"/>
              <a:gd name="connsiteX10" fmla="*/ 109538 w 1190625"/>
              <a:gd name="connsiteY10" fmla="*/ 185737 h 876300"/>
              <a:gd name="connsiteX11" fmla="*/ 71438 w 1190625"/>
              <a:gd name="connsiteY11" fmla="*/ 57150 h 876300"/>
              <a:gd name="connsiteX12" fmla="*/ 0 w 1190625"/>
              <a:gd name="connsiteY12" fmla="*/ 0 h 876300"/>
              <a:gd name="connsiteX13" fmla="*/ 9525 w 1190625"/>
              <a:gd name="connsiteY13" fmla="*/ 871537 h 876300"/>
              <a:gd name="connsiteX0" fmla="*/ 9525 w 1190625"/>
              <a:gd name="connsiteY0" fmla="*/ 871537 h 876300"/>
              <a:gd name="connsiteX1" fmla="*/ 1190625 w 1190625"/>
              <a:gd name="connsiteY1" fmla="*/ 876300 h 876300"/>
              <a:gd name="connsiteX2" fmla="*/ 1157288 w 1190625"/>
              <a:gd name="connsiteY2" fmla="*/ 804862 h 876300"/>
              <a:gd name="connsiteX3" fmla="*/ 1100138 w 1190625"/>
              <a:gd name="connsiteY3" fmla="*/ 771525 h 876300"/>
              <a:gd name="connsiteX4" fmla="*/ 1028700 w 1190625"/>
              <a:gd name="connsiteY4" fmla="*/ 757237 h 876300"/>
              <a:gd name="connsiteX5" fmla="*/ 280988 w 1190625"/>
              <a:gd name="connsiteY5" fmla="*/ 757237 h 876300"/>
              <a:gd name="connsiteX6" fmla="*/ 233363 w 1190625"/>
              <a:gd name="connsiteY6" fmla="*/ 747712 h 876300"/>
              <a:gd name="connsiteX7" fmla="*/ 190500 w 1190625"/>
              <a:gd name="connsiteY7" fmla="*/ 704850 h 876300"/>
              <a:gd name="connsiteX8" fmla="*/ 180975 w 1190625"/>
              <a:gd name="connsiteY8" fmla="*/ 700087 h 876300"/>
              <a:gd name="connsiteX9" fmla="*/ 133350 w 1190625"/>
              <a:gd name="connsiteY9" fmla="*/ 685800 h 876300"/>
              <a:gd name="connsiteX10" fmla="*/ 119063 w 1190625"/>
              <a:gd name="connsiteY10" fmla="*/ 600075 h 876300"/>
              <a:gd name="connsiteX11" fmla="*/ 109538 w 1190625"/>
              <a:gd name="connsiteY11" fmla="*/ 185737 h 876300"/>
              <a:gd name="connsiteX12" fmla="*/ 71438 w 1190625"/>
              <a:gd name="connsiteY12" fmla="*/ 57150 h 876300"/>
              <a:gd name="connsiteX13" fmla="*/ 0 w 1190625"/>
              <a:gd name="connsiteY13" fmla="*/ 0 h 876300"/>
              <a:gd name="connsiteX14" fmla="*/ 9525 w 1190625"/>
              <a:gd name="connsiteY14" fmla="*/ 871537 h 876300"/>
              <a:gd name="connsiteX0" fmla="*/ 9525 w 1190625"/>
              <a:gd name="connsiteY0" fmla="*/ 871537 h 876300"/>
              <a:gd name="connsiteX1" fmla="*/ 1190625 w 1190625"/>
              <a:gd name="connsiteY1" fmla="*/ 876300 h 876300"/>
              <a:gd name="connsiteX2" fmla="*/ 1157288 w 1190625"/>
              <a:gd name="connsiteY2" fmla="*/ 804862 h 876300"/>
              <a:gd name="connsiteX3" fmla="*/ 1100138 w 1190625"/>
              <a:gd name="connsiteY3" fmla="*/ 771525 h 876300"/>
              <a:gd name="connsiteX4" fmla="*/ 1028700 w 1190625"/>
              <a:gd name="connsiteY4" fmla="*/ 757237 h 876300"/>
              <a:gd name="connsiteX5" fmla="*/ 280988 w 1190625"/>
              <a:gd name="connsiteY5" fmla="*/ 757237 h 876300"/>
              <a:gd name="connsiteX6" fmla="*/ 233363 w 1190625"/>
              <a:gd name="connsiteY6" fmla="*/ 747712 h 876300"/>
              <a:gd name="connsiteX7" fmla="*/ 190500 w 1190625"/>
              <a:gd name="connsiteY7" fmla="*/ 704850 h 876300"/>
              <a:gd name="connsiteX8" fmla="*/ 133350 w 1190625"/>
              <a:gd name="connsiteY8" fmla="*/ 685800 h 876300"/>
              <a:gd name="connsiteX9" fmla="*/ 119063 w 1190625"/>
              <a:gd name="connsiteY9" fmla="*/ 600075 h 876300"/>
              <a:gd name="connsiteX10" fmla="*/ 109538 w 1190625"/>
              <a:gd name="connsiteY10" fmla="*/ 185737 h 876300"/>
              <a:gd name="connsiteX11" fmla="*/ 71438 w 1190625"/>
              <a:gd name="connsiteY11" fmla="*/ 57150 h 876300"/>
              <a:gd name="connsiteX12" fmla="*/ 0 w 1190625"/>
              <a:gd name="connsiteY12" fmla="*/ 0 h 876300"/>
              <a:gd name="connsiteX13" fmla="*/ 9525 w 1190625"/>
              <a:gd name="connsiteY13" fmla="*/ 871537 h 876300"/>
              <a:gd name="connsiteX0" fmla="*/ 9525 w 1190625"/>
              <a:gd name="connsiteY0" fmla="*/ 871537 h 876300"/>
              <a:gd name="connsiteX1" fmla="*/ 1190625 w 1190625"/>
              <a:gd name="connsiteY1" fmla="*/ 876300 h 876300"/>
              <a:gd name="connsiteX2" fmla="*/ 1157288 w 1190625"/>
              <a:gd name="connsiteY2" fmla="*/ 804862 h 876300"/>
              <a:gd name="connsiteX3" fmla="*/ 1100138 w 1190625"/>
              <a:gd name="connsiteY3" fmla="*/ 771525 h 876300"/>
              <a:gd name="connsiteX4" fmla="*/ 1028700 w 1190625"/>
              <a:gd name="connsiteY4" fmla="*/ 757237 h 876300"/>
              <a:gd name="connsiteX5" fmla="*/ 280988 w 1190625"/>
              <a:gd name="connsiteY5" fmla="*/ 757237 h 876300"/>
              <a:gd name="connsiteX6" fmla="*/ 233363 w 1190625"/>
              <a:gd name="connsiteY6" fmla="*/ 747712 h 876300"/>
              <a:gd name="connsiteX7" fmla="*/ 133350 w 1190625"/>
              <a:gd name="connsiteY7" fmla="*/ 685800 h 876300"/>
              <a:gd name="connsiteX8" fmla="*/ 119063 w 1190625"/>
              <a:gd name="connsiteY8" fmla="*/ 600075 h 876300"/>
              <a:gd name="connsiteX9" fmla="*/ 109538 w 1190625"/>
              <a:gd name="connsiteY9" fmla="*/ 185737 h 876300"/>
              <a:gd name="connsiteX10" fmla="*/ 71438 w 1190625"/>
              <a:gd name="connsiteY10" fmla="*/ 57150 h 876300"/>
              <a:gd name="connsiteX11" fmla="*/ 0 w 1190625"/>
              <a:gd name="connsiteY11" fmla="*/ 0 h 876300"/>
              <a:gd name="connsiteX12" fmla="*/ 9525 w 1190625"/>
              <a:gd name="connsiteY12" fmla="*/ 871537 h 876300"/>
              <a:gd name="connsiteX0" fmla="*/ 9525 w 1190625"/>
              <a:gd name="connsiteY0" fmla="*/ 871537 h 876300"/>
              <a:gd name="connsiteX1" fmla="*/ 1190625 w 1190625"/>
              <a:gd name="connsiteY1" fmla="*/ 876300 h 876300"/>
              <a:gd name="connsiteX2" fmla="*/ 1157288 w 1190625"/>
              <a:gd name="connsiteY2" fmla="*/ 804862 h 876300"/>
              <a:gd name="connsiteX3" fmla="*/ 1100138 w 1190625"/>
              <a:gd name="connsiteY3" fmla="*/ 771525 h 876300"/>
              <a:gd name="connsiteX4" fmla="*/ 1028700 w 1190625"/>
              <a:gd name="connsiteY4" fmla="*/ 757237 h 876300"/>
              <a:gd name="connsiteX5" fmla="*/ 280988 w 1190625"/>
              <a:gd name="connsiteY5" fmla="*/ 757237 h 876300"/>
              <a:gd name="connsiteX6" fmla="*/ 233363 w 1190625"/>
              <a:gd name="connsiteY6" fmla="*/ 747712 h 876300"/>
              <a:gd name="connsiteX7" fmla="*/ 185738 w 1190625"/>
              <a:gd name="connsiteY7" fmla="*/ 719137 h 876300"/>
              <a:gd name="connsiteX8" fmla="*/ 133350 w 1190625"/>
              <a:gd name="connsiteY8" fmla="*/ 685800 h 876300"/>
              <a:gd name="connsiteX9" fmla="*/ 119063 w 1190625"/>
              <a:gd name="connsiteY9" fmla="*/ 600075 h 876300"/>
              <a:gd name="connsiteX10" fmla="*/ 109538 w 1190625"/>
              <a:gd name="connsiteY10" fmla="*/ 185737 h 876300"/>
              <a:gd name="connsiteX11" fmla="*/ 71438 w 1190625"/>
              <a:gd name="connsiteY11" fmla="*/ 57150 h 876300"/>
              <a:gd name="connsiteX12" fmla="*/ 0 w 1190625"/>
              <a:gd name="connsiteY12" fmla="*/ 0 h 876300"/>
              <a:gd name="connsiteX13" fmla="*/ 9525 w 1190625"/>
              <a:gd name="connsiteY13" fmla="*/ 871537 h 876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90625" h="876300">
                <a:moveTo>
                  <a:pt x="9525" y="871537"/>
                </a:moveTo>
                <a:lnTo>
                  <a:pt x="1190625" y="876300"/>
                </a:lnTo>
                <a:lnTo>
                  <a:pt x="1157288" y="804862"/>
                </a:lnTo>
                <a:lnTo>
                  <a:pt x="1100138" y="771525"/>
                </a:lnTo>
                <a:lnTo>
                  <a:pt x="1028700" y="757237"/>
                </a:lnTo>
                <a:lnTo>
                  <a:pt x="280988" y="757237"/>
                </a:lnTo>
                <a:lnTo>
                  <a:pt x="233363" y="747712"/>
                </a:lnTo>
                <a:lnTo>
                  <a:pt x="185738" y="719137"/>
                </a:lnTo>
                <a:lnTo>
                  <a:pt x="133350" y="685800"/>
                </a:lnTo>
                <a:lnTo>
                  <a:pt x="119063" y="600075"/>
                </a:lnTo>
                <a:lnTo>
                  <a:pt x="109538" y="185737"/>
                </a:lnTo>
                <a:lnTo>
                  <a:pt x="71438" y="57150"/>
                </a:lnTo>
                <a:lnTo>
                  <a:pt x="0" y="0"/>
                </a:lnTo>
                <a:lnTo>
                  <a:pt x="9525" y="871537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9" name="Straight Connector 8"/>
          <p:cNvCxnSpPr>
            <a:stCxn id="7" idx="12"/>
          </p:cNvCxnSpPr>
          <p:nvPr/>
        </p:nvCxnSpPr>
        <p:spPr bwMode="auto">
          <a:xfrm flipV="1">
            <a:off x="2036763" y="2471738"/>
            <a:ext cx="4213225" cy="2566987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endCxn id="35" idx="4"/>
          </p:cNvCxnSpPr>
          <p:nvPr/>
        </p:nvCxnSpPr>
        <p:spPr bwMode="auto">
          <a:xfrm flipV="1">
            <a:off x="2217738" y="3181350"/>
            <a:ext cx="4156075" cy="2570163"/>
          </a:xfrm>
          <a:prstGeom prst="line">
            <a:avLst/>
          </a:prstGeom>
          <a:ln w="76200">
            <a:solidFill>
              <a:schemeClr val="tx1">
                <a:lumMod val="65000"/>
                <a:alpha val="51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 bwMode="auto">
          <a:xfrm flipV="1">
            <a:off x="3203575" y="3302000"/>
            <a:ext cx="4206875" cy="2601913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Freeform 44"/>
          <p:cNvSpPr/>
          <p:nvPr/>
        </p:nvSpPr>
        <p:spPr bwMode="auto">
          <a:xfrm>
            <a:off x="6229350" y="2466975"/>
            <a:ext cx="1176338" cy="857250"/>
          </a:xfrm>
          <a:custGeom>
            <a:avLst/>
            <a:gdLst>
              <a:gd name="connsiteX0" fmla="*/ 0 w 1185862"/>
              <a:gd name="connsiteY0" fmla="*/ 0 h 871537"/>
              <a:gd name="connsiteX1" fmla="*/ 52387 w 1185862"/>
              <a:gd name="connsiteY1" fmla="*/ 47625 h 871537"/>
              <a:gd name="connsiteX2" fmla="*/ 90487 w 1185862"/>
              <a:gd name="connsiteY2" fmla="*/ 152400 h 871537"/>
              <a:gd name="connsiteX3" fmla="*/ 90487 w 1185862"/>
              <a:gd name="connsiteY3" fmla="*/ 423862 h 871537"/>
              <a:gd name="connsiteX4" fmla="*/ 90487 w 1185862"/>
              <a:gd name="connsiteY4" fmla="*/ 638175 h 871537"/>
              <a:gd name="connsiteX5" fmla="*/ 147637 w 1185862"/>
              <a:gd name="connsiteY5" fmla="*/ 733425 h 871537"/>
              <a:gd name="connsiteX6" fmla="*/ 228600 w 1185862"/>
              <a:gd name="connsiteY6" fmla="*/ 757237 h 871537"/>
              <a:gd name="connsiteX7" fmla="*/ 523875 w 1185862"/>
              <a:gd name="connsiteY7" fmla="*/ 757237 h 871537"/>
              <a:gd name="connsiteX8" fmla="*/ 1009650 w 1185862"/>
              <a:gd name="connsiteY8" fmla="*/ 752475 h 871537"/>
              <a:gd name="connsiteX9" fmla="*/ 1100137 w 1185862"/>
              <a:gd name="connsiteY9" fmla="*/ 771525 h 871537"/>
              <a:gd name="connsiteX10" fmla="*/ 1147762 w 1185862"/>
              <a:gd name="connsiteY10" fmla="*/ 814387 h 871537"/>
              <a:gd name="connsiteX11" fmla="*/ 1185862 w 1185862"/>
              <a:gd name="connsiteY11" fmla="*/ 871537 h 8715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85862" h="871537">
                <a:moveTo>
                  <a:pt x="0" y="0"/>
                </a:moveTo>
                <a:cubicBezTo>
                  <a:pt x="18653" y="11112"/>
                  <a:pt x="37306" y="22225"/>
                  <a:pt x="52387" y="47625"/>
                </a:cubicBezTo>
                <a:cubicBezTo>
                  <a:pt x="67468" y="73025"/>
                  <a:pt x="84137" y="89694"/>
                  <a:pt x="90487" y="152400"/>
                </a:cubicBezTo>
                <a:cubicBezTo>
                  <a:pt x="96837" y="215106"/>
                  <a:pt x="90487" y="423862"/>
                  <a:pt x="90487" y="423862"/>
                </a:cubicBezTo>
                <a:cubicBezTo>
                  <a:pt x="90487" y="504824"/>
                  <a:pt x="80962" y="586581"/>
                  <a:pt x="90487" y="638175"/>
                </a:cubicBezTo>
                <a:cubicBezTo>
                  <a:pt x="100012" y="689769"/>
                  <a:pt x="124618" y="713581"/>
                  <a:pt x="147637" y="733425"/>
                </a:cubicBezTo>
                <a:cubicBezTo>
                  <a:pt x="170656" y="753269"/>
                  <a:pt x="165894" y="753268"/>
                  <a:pt x="228600" y="757237"/>
                </a:cubicBezTo>
                <a:cubicBezTo>
                  <a:pt x="291306" y="761206"/>
                  <a:pt x="523875" y="757237"/>
                  <a:pt x="523875" y="757237"/>
                </a:cubicBezTo>
                <a:lnTo>
                  <a:pt x="1009650" y="752475"/>
                </a:lnTo>
                <a:cubicBezTo>
                  <a:pt x="1105694" y="754856"/>
                  <a:pt x="1077118" y="761206"/>
                  <a:pt x="1100137" y="771525"/>
                </a:cubicBezTo>
                <a:cubicBezTo>
                  <a:pt x="1123156" y="781844"/>
                  <a:pt x="1133475" y="797718"/>
                  <a:pt x="1147762" y="814387"/>
                </a:cubicBezTo>
                <a:cubicBezTo>
                  <a:pt x="1162049" y="831056"/>
                  <a:pt x="1173955" y="851296"/>
                  <a:pt x="1185862" y="871537"/>
                </a:cubicBezTo>
              </a:path>
            </a:pathLst>
          </a:cu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67" name="Straight Arrow Connector 66"/>
          <p:cNvCxnSpPr/>
          <p:nvPr/>
        </p:nvCxnSpPr>
        <p:spPr bwMode="auto">
          <a:xfrm flipV="1">
            <a:off x="6592888" y="2674938"/>
            <a:ext cx="641350" cy="409575"/>
          </a:xfrm>
          <a:prstGeom prst="straightConnector1">
            <a:avLst/>
          </a:prstGeom>
          <a:ln w="101600">
            <a:solidFill>
              <a:schemeClr val="bg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266" name="TextBox 67"/>
          <p:cNvSpPr txBox="1">
            <a:spLocks noChangeArrowheads="1"/>
          </p:cNvSpPr>
          <p:nvPr/>
        </p:nvSpPr>
        <p:spPr bwMode="auto">
          <a:xfrm>
            <a:off x="6450013" y="2384425"/>
            <a:ext cx="5953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</a:p>
        </p:txBody>
      </p:sp>
      <p:sp>
        <p:nvSpPr>
          <p:cNvPr id="96267" name="TextBox 74"/>
          <p:cNvSpPr txBox="1">
            <a:spLocks noChangeArrowheads="1"/>
          </p:cNvSpPr>
          <p:nvPr/>
        </p:nvSpPr>
        <p:spPr bwMode="auto">
          <a:xfrm>
            <a:off x="4813300" y="5113338"/>
            <a:ext cx="25336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 i="1">
                <a:solidFill>
                  <a:schemeClr val="bg1"/>
                </a:solidFill>
                <a:cs typeface="Arial" panose="020B0604020202020204" pitchFamily="34" charset="0"/>
              </a:rPr>
              <a:t>l</a:t>
            </a:r>
            <a:r>
              <a:rPr lang="en-US" altLang="en-US" sz="1600">
                <a:solidFill>
                  <a:schemeClr val="bg1"/>
                </a:solidFill>
                <a:cs typeface="Arial" panose="020B0604020202020204" pitchFamily="34" charset="0"/>
              </a:rPr>
              <a:t>= Length of Connection</a:t>
            </a:r>
          </a:p>
        </p:txBody>
      </p:sp>
      <p:grpSp>
        <p:nvGrpSpPr>
          <p:cNvPr id="96268" name="Group 41"/>
          <p:cNvGrpSpPr>
            <a:grpSpLocks/>
          </p:cNvGrpSpPr>
          <p:nvPr/>
        </p:nvGrpSpPr>
        <p:grpSpPr bwMode="auto">
          <a:xfrm>
            <a:off x="3309938" y="4986338"/>
            <a:ext cx="933450" cy="442912"/>
            <a:chOff x="3309938" y="4986338"/>
            <a:chExt cx="933450" cy="442912"/>
          </a:xfrm>
        </p:grpSpPr>
        <p:sp useBgFill="1">
          <p:nvSpPr>
            <p:cNvPr id="13" name="Oval 12"/>
            <p:cNvSpPr/>
            <p:nvPr/>
          </p:nvSpPr>
          <p:spPr bwMode="auto">
            <a:xfrm>
              <a:off x="3309938" y="5357813"/>
              <a:ext cx="266700" cy="71437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 useBgFill="1">
          <p:nvSpPr>
            <p:cNvPr id="14" name="Oval 13"/>
            <p:cNvSpPr/>
            <p:nvPr/>
          </p:nvSpPr>
          <p:spPr bwMode="auto">
            <a:xfrm>
              <a:off x="3652838" y="5167313"/>
              <a:ext cx="266700" cy="71437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 useBgFill="1">
          <p:nvSpPr>
            <p:cNvPr id="15" name="Oval 14"/>
            <p:cNvSpPr/>
            <p:nvPr/>
          </p:nvSpPr>
          <p:spPr bwMode="auto">
            <a:xfrm>
              <a:off x="3976688" y="4986338"/>
              <a:ext cx="266700" cy="71437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</p:grpSp>
      <p:sp>
        <p:nvSpPr>
          <p:cNvPr id="96269" name="Slide Number Placeholder 36"/>
          <p:cNvSpPr txBox="1">
            <a:spLocks noGrp="1"/>
          </p:cNvSpPr>
          <p:nvPr/>
        </p:nvSpPr>
        <p:spPr bwMode="auto">
          <a:xfrm>
            <a:off x="7924800" y="6416675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468FAEFD-AD79-48A6-85BA-557F71F74452}" type="slidenum">
              <a:rPr lang="en-US" altLang="en-US" sz="1200">
                <a:solidFill>
                  <a:srgbClr val="BCBCBC"/>
                </a:solidFill>
              </a:rPr>
              <a:pPr algn="r"/>
              <a:t>45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39" name="Footer Placeholder 38"/>
          <p:cNvSpPr txBox="1">
            <a:spLocks noGrp="1"/>
          </p:cNvSpPr>
          <p:nvPr/>
        </p:nvSpPr>
        <p:spPr>
          <a:xfrm>
            <a:off x="3124200" y="6416675"/>
            <a:ext cx="2895600" cy="365125"/>
          </a:xfrm>
          <a:prstGeom prst="rect">
            <a:avLst/>
          </a:prstGeom>
          <a:noFill/>
        </p:spPr>
        <p:txBody>
          <a:bodyPr anchor="b"/>
          <a:lstStyle/>
          <a:p>
            <a:pPr algn="ctr">
              <a:defRPr/>
            </a:pPr>
            <a:r>
              <a:rPr lang="en-US" sz="1200">
                <a:solidFill>
                  <a:schemeClr val="tx1">
                    <a:shade val="50000"/>
                  </a:schemeClr>
                </a:solidFill>
              </a:rPr>
              <a:t>Tension Theory</a:t>
            </a:r>
            <a:endParaRPr lang="en-US" sz="1200" dirty="0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96271" name="Line 20"/>
          <p:cNvSpPr>
            <a:spLocks noChangeShapeType="1"/>
          </p:cNvSpPr>
          <p:nvPr/>
        </p:nvSpPr>
        <p:spPr bwMode="auto">
          <a:xfrm>
            <a:off x="3671888" y="5391150"/>
            <a:ext cx="1071562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6272" name="Line 21"/>
          <p:cNvSpPr>
            <a:spLocks noChangeShapeType="1"/>
          </p:cNvSpPr>
          <p:nvPr/>
        </p:nvSpPr>
        <p:spPr bwMode="auto">
          <a:xfrm flipV="1">
            <a:off x="4552950" y="5019675"/>
            <a:ext cx="523875" cy="376238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6273" name="Line 22"/>
          <p:cNvSpPr>
            <a:spLocks noChangeShapeType="1"/>
          </p:cNvSpPr>
          <p:nvPr/>
        </p:nvSpPr>
        <p:spPr bwMode="auto">
          <a:xfrm>
            <a:off x="4348163" y="5019675"/>
            <a:ext cx="1071562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6274" name="Line 23"/>
          <p:cNvSpPr>
            <a:spLocks noChangeShapeType="1"/>
          </p:cNvSpPr>
          <p:nvPr/>
        </p:nvSpPr>
        <p:spPr bwMode="auto">
          <a:xfrm flipH="1">
            <a:off x="3252788" y="5391150"/>
            <a:ext cx="385762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6275" name="Line 24"/>
          <p:cNvSpPr>
            <a:spLocks noChangeShapeType="1"/>
          </p:cNvSpPr>
          <p:nvPr/>
        </p:nvSpPr>
        <p:spPr bwMode="auto">
          <a:xfrm flipH="1">
            <a:off x="3590925" y="5200650"/>
            <a:ext cx="385763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6276" name="Line 25"/>
          <p:cNvSpPr>
            <a:spLocks noChangeShapeType="1"/>
          </p:cNvSpPr>
          <p:nvPr/>
        </p:nvSpPr>
        <p:spPr bwMode="auto">
          <a:xfrm flipH="1">
            <a:off x="3914775" y="5019675"/>
            <a:ext cx="385763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1014413" y="239713"/>
            <a:ext cx="5456237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Rupture on Effective Net Area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TextBox 35"/>
          <p:cNvSpPr txBox="1">
            <a:spLocks noChangeArrowheads="1"/>
          </p:cNvSpPr>
          <p:nvPr/>
        </p:nvSpPr>
        <p:spPr bwMode="auto">
          <a:xfrm>
            <a:off x="1049338" y="2087563"/>
            <a:ext cx="7281862" cy="4298950"/>
          </a:xfrm>
          <a:prstGeom prst="rect">
            <a:avLst/>
          </a:prstGeom>
          <a:solidFill>
            <a:schemeClr val="tx1"/>
          </a:solidFill>
          <a:ln w="38100">
            <a:solidFill>
              <a:schemeClr val="bg1"/>
            </a:solidFill>
            <a:bevel/>
            <a:headEnd/>
            <a:tailEnd/>
          </a:ln>
        </p:spPr>
        <p:txBody>
          <a:bodyPr anchor="ctr" anchorCtr="1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35" name="Freeform 34"/>
          <p:cNvSpPr/>
          <p:nvPr/>
        </p:nvSpPr>
        <p:spPr bwMode="auto">
          <a:xfrm>
            <a:off x="2020888" y="2471738"/>
            <a:ext cx="5403850" cy="3452812"/>
          </a:xfrm>
          <a:custGeom>
            <a:avLst/>
            <a:gdLst>
              <a:gd name="connsiteX0" fmla="*/ 0 w 5404513"/>
              <a:gd name="connsiteY0" fmla="*/ 2565779 h 3452883"/>
              <a:gd name="connsiteX1" fmla="*/ 4244453 w 5404513"/>
              <a:gd name="connsiteY1" fmla="*/ 0 h 3452883"/>
              <a:gd name="connsiteX2" fmla="*/ 4285397 w 5404513"/>
              <a:gd name="connsiteY2" fmla="*/ 68239 h 3452883"/>
              <a:gd name="connsiteX3" fmla="*/ 4285397 w 5404513"/>
              <a:gd name="connsiteY3" fmla="*/ 627797 h 3452883"/>
              <a:gd name="connsiteX4" fmla="*/ 4353635 w 5404513"/>
              <a:gd name="connsiteY4" fmla="*/ 709683 h 3452883"/>
              <a:gd name="connsiteX5" fmla="*/ 4476465 w 5404513"/>
              <a:gd name="connsiteY5" fmla="*/ 723331 h 3452883"/>
              <a:gd name="connsiteX6" fmla="*/ 5213444 w 5404513"/>
              <a:gd name="connsiteY6" fmla="*/ 723331 h 3452883"/>
              <a:gd name="connsiteX7" fmla="*/ 5308979 w 5404513"/>
              <a:gd name="connsiteY7" fmla="*/ 750627 h 3452883"/>
              <a:gd name="connsiteX8" fmla="*/ 5404513 w 5404513"/>
              <a:gd name="connsiteY8" fmla="*/ 818865 h 3452883"/>
              <a:gd name="connsiteX9" fmla="*/ 1160059 w 5404513"/>
              <a:gd name="connsiteY9" fmla="*/ 3452883 h 3452883"/>
              <a:gd name="connsiteX10" fmla="*/ 0 w 5404513"/>
              <a:gd name="connsiteY10" fmla="*/ 3439236 h 3452883"/>
              <a:gd name="connsiteX11" fmla="*/ 0 w 5404513"/>
              <a:gd name="connsiteY11" fmla="*/ 2565779 h 3452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404513" h="3452883">
                <a:moveTo>
                  <a:pt x="0" y="2565779"/>
                </a:moveTo>
                <a:lnTo>
                  <a:pt x="4244453" y="0"/>
                </a:lnTo>
                <a:lnTo>
                  <a:pt x="4285397" y="68239"/>
                </a:lnTo>
                <a:lnTo>
                  <a:pt x="4285397" y="627797"/>
                </a:lnTo>
                <a:lnTo>
                  <a:pt x="4353635" y="709683"/>
                </a:lnTo>
                <a:lnTo>
                  <a:pt x="4476465" y="723331"/>
                </a:lnTo>
                <a:lnTo>
                  <a:pt x="5213444" y="723331"/>
                </a:lnTo>
                <a:lnTo>
                  <a:pt x="5308979" y="750627"/>
                </a:lnTo>
                <a:lnTo>
                  <a:pt x="5404513" y="818865"/>
                </a:lnTo>
                <a:lnTo>
                  <a:pt x="1160059" y="3452883"/>
                </a:lnTo>
                <a:lnTo>
                  <a:pt x="0" y="3439236"/>
                </a:lnTo>
                <a:lnTo>
                  <a:pt x="0" y="2565779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2024063" y="5038725"/>
            <a:ext cx="1190625" cy="876300"/>
          </a:xfrm>
          <a:custGeom>
            <a:avLst/>
            <a:gdLst>
              <a:gd name="connsiteX0" fmla="*/ 9525 w 1190625"/>
              <a:gd name="connsiteY0" fmla="*/ 871537 h 876300"/>
              <a:gd name="connsiteX1" fmla="*/ 1190625 w 1190625"/>
              <a:gd name="connsiteY1" fmla="*/ 876300 h 876300"/>
              <a:gd name="connsiteX2" fmla="*/ 1157288 w 1190625"/>
              <a:gd name="connsiteY2" fmla="*/ 804862 h 876300"/>
              <a:gd name="connsiteX3" fmla="*/ 1100138 w 1190625"/>
              <a:gd name="connsiteY3" fmla="*/ 771525 h 876300"/>
              <a:gd name="connsiteX4" fmla="*/ 1028700 w 1190625"/>
              <a:gd name="connsiteY4" fmla="*/ 757237 h 876300"/>
              <a:gd name="connsiteX5" fmla="*/ 280988 w 1190625"/>
              <a:gd name="connsiteY5" fmla="*/ 757237 h 876300"/>
              <a:gd name="connsiteX6" fmla="*/ 233363 w 1190625"/>
              <a:gd name="connsiteY6" fmla="*/ 747712 h 876300"/>
              <a:gd name="connsiteX7" fmla="*/ 190500 w 1190625"/>
              <a:gd name="connsiteY7" fmla="*/ 704850 h 876300"/>
              <a:gd name="connsiteX8" fmla="*/ 133350 w 1190625"/>
              <a:gd name="connsiteY8" fmla="*/ 685800 h 876300"/>
              <a:gd name="connsiteX9" fmla="*/ 119063 w 1190625"/>
              <a:gd name="connsiteY9" fmla="*/ 600075 h 876300"/>
              <a:gd name="connsiteX10" fmla="*/ 109538 w 1190625"/>
              <a:gd name="connsiteY10" fmla="*/ 185737 h 876300"/>
              <a:gd name="connsiteX11" fmla="*/ 71438 w 1190625"/>
              <a:gd name="connsiteY11" fmla="*/ 57150 h 876300"/>
              <a:gd name="connsiteX12" fmla="*/ 0 w 1190625"/>
              <a:gd name="connsiteY12" fmla="*/ 0 h 876300"/>
              <a:gd name="connsiteX13" fmla="*/ 9525 w 1190625"/>
              <a:gd name="connsiteY13" fmla="*/ 871537 h 876300"/>
              <a:gd name="connsiteX0" fmla="*/ 9525 w 1190625"/>
              <a:gd name="connsiteY0" fmla="*/ 871537 h 876300"/>
              <a:gd name="connsiteX1" fmla="*/ 1190625 w 1190625"/>
              <a:gd name="connsiteY1" fmla="*/ 876300 h 876300"/>
              <a:gd name="connsiteX2" fmla="*/ 1157288 w 1190625"/>
              <a:gd name="connsiteY2" fmla="*/ 804862 h 876300"/>
              <a:gd name="connsiteX3" fmla="*/ 1100138 w 1190625"/>
              <a:gd name="connsiteY3" fmla="*/ 771525 h 876300"/>
              <a:gd name="connsiteX4" fmla="*/ 1028700 w 1190625"/>
              <a:gd name="connsiteY4" fmla="*/ 757237 h 876300"/>
              <a:gd name="connsiteX5" fmla="*/ 280988 w 1190625"/>
              <a:gd name="connsiteY5" fmla="*/ 757237 h 876300"/>
              <a:gd name="connsiteX6" fmla="*/ 233363 w 1190625"/>
              <a:gd name="connsiteY6" fmla="*/ 747712 h 876300"/>
              <a:gd name="connsiteX7" fmla="*/ 190500 w 1190625"/>
              <a:gd name="connsiteY7" fmla="*/ 704850 h 876300"/>
              <a:gd name="connsiteX8" fmla="*/ 180975 w 1190625"/>
              <a:gd name="connsiteY8" fmla="*/ 700087 h 876300"/>
              <a:gd name="connsiteX9" fmla="*/ 133350 w 1190625"/>
              <a:gd name="connsiteY9" fmla="*/ 685800 h 876300"/>
              <a:gd name="connsiteX10" fmla="*/ 119063 w 1190625"/>
              <a:gd name="connsiteY10" fmla="*/ 600075 h 876300"/>
              <a:gd name="connsiteX11" fmla="*/ 109538 w 1190625"/>
              <a:gd name="connsiteY11" fmla="*/ 185737 h 876300"/>
              <a:gd name="connsiteX12" fmla="*/ 71438 w 1190625"/>
              <a:gd name="connsiteY12" fmla="*/ 57150 h 876300"/>
              <a:gd name="connsiteX13" fmla="*/ 0 w 1190625"/>
              <a:gd name="connsiteY13" fmla="*/ 0 h 876300"/>
              <a:gd name="connsiteX14" fmla="*/ 9525 w 1190625"/>
              <a:gd name="connsiteY14" fmla="*/ 871537 h 876300"/>
              <a:gd name="connsiteX0" fmla="*/ 9525 w 1190625"/>
              <a:gd name="connsiteY0" fmla="*/ 871537 h 876300"/>
              <a:gd name="connsiteX1" fmla="*/ 1190625 w 1190625"/>
              <a:gd name="connsiteY1" fmla="*/ 876300 h 876300"/>
              <a:gd name="connsiteX2" fmla="*/ 1157288 w 1190625"/>
              <a:gd name="connsiteY2" fmla="*/ 804862 h 876300"/>
              <a:gd name="connsiteX3" fmla="*/ 1100138 w 1190625"/>
              <a:gd name="connsiteY3" fmla="*/ 771525 h 876300"/>
              <a:gd name="connsiteX4" fmla="*/ 1028700 w 1190625"/>
              <a:gd name="connsiteY4" fmla="*/ 757237 h 876300"/>
              <a:gd name="connsiteX5" fmla="*/ 280988 w 1190625"/>
              <a:gd name="connsiteY5" fmla="*/ 757237 h 876300"/>
              <a:gd name="connsiteX6" fmla="*/ 233363 w 1190625"/>
              <a:gd name="connsiteY6" fmla="*/ 747712 h 876300"/>
              <a:gd name="connsiteX7" fmla="*/ 190500 w 1190625"/>
              <a:gd name="connsiteY7" fmla="*/ 704850 h 876300"/>
              <a:gd name="connsiteX8" fmla="*/ 133350 w 1190625"/>
              <a:gd name="connsiteY8" fmla="*/ 685800 h 876300"/>
              <a:gd name="connsiteX9" fmla="*/ 119063 w 1190625"/>
              <a:gd name="connsiteY9" fmla="*/ 600075 h 876300"/>
              <a:gd name="connsiteX10" fmla="*/ 109538 w 1190625"/>
              <a:gd name="connsiteY10" fmla="*/ 185737 h 876300"/>
              <a:gd name="connsiteX11" fmla="*/ 71438 w 1190625"/>
              <a:gd name="connsiteY11" fmla="*/ 57150 h 876300"/>
              <a:gd name="connsiteX12" fmla="*/ 0 w 1190625"/>
              <a:gd name="connsiteY12" fmla="*/ 0 h 876300"/>
              <a:gd name="connsiteX13" fmla="*/ 9525 w 1190625"/>
              <a:gd name="connsiteY13" fmla="*/ 871537 h 876300"/>
              <a:gd name="connsiteX0" fmla="*/ 9525 w 1190625"/>
              <a:gd name="connsiteY0" fmla="*/ 871537 h 876300"/>
              <a:gd name="connsiteX1" fmla="*/ 1190625 w 1190625"/>
              <a:gd name="connsiteY1" fmla="*/ 876300 h 876300"/>
              <a:gd name="connsiteX2" fmla="*/ 1157288 w 1190625"/>
              <a:gd name="connsiteY2" fmla="*/ 804862 h 876300"/>
              <a:gd name="connsiteX3" fmla="*/ 1100138 w 1190625"/>
              <a:gd name="connsiteY3" fmla="*/ 771525 h 876300"/>
              <a:gd name="connsiteX4" fmla="*/ 1028700 w 1190625"/>
              <a:gd name="connsiteY4" fmla="*/ 757237 h 876300"/>
              <a:gd name="connsiteX5" fmla="*/ 280988 w 1190625"/>
              <a:gd name="connsiteY5" fmla="*/ 757237 h 876300"/>
              <a:gd name="connsiteX6" fmla="*/ 233363 w 1190625"/>
              <a:gd name="connsiteY6" fmla="*/ 747712 h 876300"/>
              <a:gd name="connsiteX7" fmla="*/ 133350 w 1190625"/>
              <a:gd name="connsiteY7" fmla="*/ 685800 h 876300"/>
              <a:gd name="connsiteX8" fmla="*/ 119063 w 1190625"/>
              <a:gd name="connsiteY8" fmla="*/ 600075 h 876300"/>
              <a:gd name="connsiteX9" fmla="*/ 109538 w 1190625"/>
              <a:gd name="connsiteY9" fmla="*/ 185737 h 876300"/>
              <a:gd name="connsiteX10" fmla="*/ 71438 w 1190625"/>
              <a:gd name="connsiteY10" fmla="*/ 57150 h 876300"/>
              <a:gd name="connsiteX11" fmla="*/ 0 w 1190625"/>
              <a:gd name="connsiteY11" fmla="*/ 0 h 876300"/>
              <a:gd name="connsiteX12" fmla="*/ 9525 w 1190625"/>
              <a:gd name="connsiteY12" fmla="*/ 871537 h 876300"/>
              <a:gd name="connsiteX0" fmla="*/ 9525 w 1190625"/>
              <a:gd name="connsiteY0" fmla="*/ 871537 h 876300"/>
              <a:gd name="connsiteX1" fmla="*/ 1190625 w 1190625"/>
              <a:gd name="connsiteY1" fmla="*/ 876300 h 876300"/>
              <a:gd name="connsiteX2" fmla="*/ 1157288 w 1190625"/>
              <a:gd name="connsiteY2" fmla="*/ 804862 h 876300"/>
              <a:gd name="connsiteX3" fmla="*/ 1100138 w 1190625"/>
              <a:gd name="connsiteY3" fmla="*/ 771525 h 876300"/>
              <a:gd name="connsiteX4" fmla="*/ 1028700 w 1190625"/>
              <a:gd name="connsiteY4" fmla="*/ 757237 h 876300"/>
              <a:gd name="connsiteX5" fmla="*/ 280988 w 1190625"/>
              <a:gd name="connsiteY5" fmla="*/ 757237 h 876300"/>
              <a:gd name="connsiteX6" fmla="*/ 233363 w 1190625"/>
              <a:gd name="connsiteY6" fmla="*/ 747712 h 876300"/>
              <a:gd name="connsiteX7" fmla="*/ 185738 w 1190625"/>
              <a:gd name="connsiteY7" fmla="*/ 719137 h 876300"/>
              <a:gd name="connsiteX8" fmla="*/ 133350 w 1190625"/>
              <a:gd name="connsiteY8" fmla="*/ 685800 h 876300"/>
              <a:gd name="connsiteX9" fmla="*/ 119063 w 1190625"/>
              <a:gd name="connsiteY9" fmla="*/ 600075 h 876300"/>
              <a:gd name="connsiteX10" fmla="*/ 109538 w 1190625"/>
              <a:gd name="connsiteY10" fmla="*/ 185737 h 876300"/>
              <a:gd name="connsiteX11" fmla="*/ 71438 w 1190625"/>
              <a:gd name="connsiteY11" fmla="*/ 57150 h 876300"/>
              <a:gd name="connsiteX12" fmla="*/ 0 w 1190625"/>
              <a:gd name="connsiteY12" fmla="*/ 0 h 876300"/>
              <a:gd name="connsiteX13" fmla="*/ 9525 w 1190625"/>
              <a:gd name="connsiteY13" fmla="*/ 871537 h 876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90625" h="876300">
                <a:moveTo>
                  <a:pt x="9525" y="871537"/>
                </a:moveTo>
                <a:lnTo>
                  <a:pt x="1190625" y="876300"/>
                </a:lnTo>
                <a:lnTo>
                  <a:pt x="1157288" y="804862"/>
                </a:lnTo>
                <a:lnTo>
                  <a:pt x="1100138" y="771525"/>
                </a:lnTo>
                <a:lnTo>
                  <a:pt x="1028700" y="757237"/>
                </a:lnTo>
                <a:lnTo>
                  <a:pt x="280988" y="757237"/>
                </a:lnTo>
                <a:lnTo>
                  <a:pt x="233363" y="747712"/>
                </a:lnTo>
                <a:lnTo>
                  <a:pt x="185738" y="719137"/>
                </a:lnTo>
                <a:lnTo>
                  <a:pt x="133350" y="685800"/>
                </a:lnTo>
                <a:lnTo>
                  <a:pt x="119063" y="600075"/>
                </a:lnTo>
                <a:lnTo>
                  <a:pt x="109538" y="185737"/>
                </a:lnTo>
                <a:lnTo>
                  <a:pt x="71438" y="57150"/>
                </a:lnTo>
                <a:lnTo>
                  <a:pt x="0" y="0"/>
                </a:lnTo>
                <a:lnTo>
                  <a:pt x="9525" y="871537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9" name="Straight Connector 8"/>
          <p:cNvCxnSpPr>
            <a:stCxn id="7" idx="12"/>
          </p:cNvCxnSpPr>
          <p:nvPr/>
        </p:nvCxnSpPr>
        <p:spPr bwMode="auto">
          <a:xfrm flipV="1">
            <a:off x="2036763" y="2471738"/>
            <a:ext cx="4213225" cy="2566987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endCxn id="35" idx="4"/>
          </p:cNvCxnSpPr>
          <p:nvPr/>
        </p:nvCxnSpPr>
        <p:spPr bwMode="auto">
          <a:xfrm flipV="1">
            <a:off x="2217738" y="3181350"/>
            <a:ext cx="4156075" cy="2570163"/>
          </a:xfrm>
          <a:prstGeom prst="line">
            <a:avLst/>
          </a:prstGeom>
          <a:ln w="76200">
            <a:solidFill>
              <a:schemeClr val="tx1">
                <a:lumMod val="65000"/>
                <a:alpha val="51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 bwMode="auto">
          <a:xfrm flipV="1">
            <a:off x="3203575" y="3306763"/>
            <a:ext cx="4206875" cy="259715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 bwMode="auto">
          <a:xfrm flipV="1">
            <a:off x="6592888" y="2674938"/>
            <a:ext cx="641350" cy="409575"/>
          </a:xfrm>
          <a:prstGeom prst="straightConnector1">
            <a:avLst/>
          </a:prstGeom>
          <a:ln w="101600">
            <a:solidFill>
              <a:schemeClr val="bg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313" name="TextBox 74"/>
          <p:cNvSpPr txBox="1">
            <a:spLocks noChangeArrowheads="1"/>
          </p:cNvSpPr>
          <p:nvPr/>
        </p:nvSpPr>
        <p:spPr bwMode="auto">
          <a:xfrm>
            <a:off x="4813300" y="5113338"/>
            <a:ext cx="25336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 i="1">
                <a:solidFill>
                  <a:schemeClr val="bg1"/>
                </a:solidFill>
                <a:cs typeface="Arial" panose="020B0604020202020204" pitchFamily="34" charset="0"/>
              </a:rPr>
              <a:t>l</a:t>
            </a:r>
            <a:r>
              <a:rPr lang="en-US" altLang="en-US" sz="1600">
                <a:solidFill>
                  <a:schemeClr val="bg1"/>
                </a:solidFill>
                <a:cs typeface="Arial" panose="020B0604020202020204" pitchFamily="34" charset="0"/>
              </a:rPr>
              <a:t>= Length of Connection</a:t>
            </a:r>
          </a:p>
        </p:txBody>
      </p:sp>
      <p:grpSp>
        <p:nvGrpSpPr>
          <p:cNvPr id="98314" name="Group 41"/>
          <p:cNvGrpSpPr>
            <a:grpSpLocks/>
          </p:cNvGrpSpPr>
          <p:nvPr/>
        </p:nvGrpSpPr>
        <p:grpSpPr bwMode="auto">
          <a:xfrm>
            <a:off x="3309938" y="4986338"/>
            <a:ext cx="933450" cy="442912"/>
            <a:chOff x="3309938" y="4986338"/>
            <a:chExt cx="933450" cy="442912"/>
          </a:xfrm>
        </p:grpSpPr>
        <p:sp useBgFill="1">
          <p:nvSpPr>
            <p:cNvPr id="13" name="Oval 12"/>
            <p:cNvSpPr/>
            <p:nvPr/>
          </p:nvSpPr>
          <p:spPr bwMode="auto">
            <a:xfrm>
              <a:off x="3309938" y="5357813"/>
              <a:ext cx="266700" cy="71437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 useBgFill="1">
          <p:nvSpPr>
            <p:cNvPr id="14" name="Oval 13"/>
            <p:cNvSpPr/>
            <p:nvPr/>
          </p:nvSpPr>
          <p:spPr bwMode="auto">
            <a:xfrm>
              <a:off x="3652838" y="5167313"/>
              <a:ext cx="266700" cy="71437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 useBgFill="1">
          <p:nvSpPr>
            <p:cNvPr id="15" name="Oval 14"/>
            <p:cNvSpPr/>
            <p:nvPr/>
          </p:nvSpPr>
          <p:spPr bwMode="auto">
            <a:xfrm>
              <a:off x="3976688" y="4986338"/>
              <a:ext cx="266700" cy="71437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</p:grpSp>
      <p:sp>
        <p:nvSpPr>
          <p:cNvPr id="98315" name="Slide Number Placeholder 36"/>
          <p:cNvSpPr txBox="1">
            <a:spLocks noGrp="1"/>
          </p:cNvSpPr>
          <p:nvPr/>
        </p:nvSpPr>
        <p:spPr bwMode="auto">
          <a:xfrm>
            <a:off x="7924800" y="6416675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F19D6772-5B72-460B-AA94-B53FA5746A3E}" type="slidenum">
              <a:rPr lang="en-US" altLang="en-US" sz="1200">
                <a:solidFill>
                  <a:srgbClr val="BCBCBC"/>
                </a:solidFill>
              </a:rPr>
              <a:pPr algn="r"/>
              <a:t>46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39" name="Footer Placeholder 38"/>
          <p:cNvSpPr txBox="1">
            <a:spLocks noGrp="1"/>
          </p:cNvSpPr>
          <p:nvPr/>
        </p:nvSpPr>
        <p:spPr>
          <a:xfrm>
            <a:off x="3124200" y="6416675"/>
            <a:ext cx="2895600" cy="365125"/>
          </a:xfrm>
          <a:prstGeom prst="rect">
            <a:avLst/>
          </a:prstGeom>
          <a:noFill/>
        </p:spPr>
        <p:txBody>
          <a:bodyPr anchor="b"/>
          <a:lstStyle/>
          <a:p>
            <a:pPr algn="ctr">
              <a:defRPr/>
            </a:pPr>
            <a:r>
              <a:rPr lang="en-US" sz="1200">
                <a:solidFill>
                  <a:schemeClr val="tx1">
                    <a:shade val="50000"/>
                  </a:schemeClr>
                </a:solidFill>
              </a:rPr>
              <a:t>Tension Theory</a:t>
            </a:r>
            <a:endParaRPr lang="en-US" sz="1200" dirty="0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98317" name="Line 38"/>
          <p:cNvSpPr>
            <a:spLocks noChangeShapeType="1"/>
          </p:cNvSpPr>
          <p:nvPr/>
        </p:nvSpPr>
        <p:spPr bwMode="auto">
          <a:xfrm>
            <a:off x="3671888" y="5391150"/>
            <a:ext cx="1071562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18" name="Line 39"/>
          <p:cNvSpPr>
            <a:spLocks noChangeShapeType="1"/>
          </p:cNvSpPr>
          <p:nvPr/>
        </p:nvSpPr>
        <p:spPr bwMode="auto">
          <a:xfrm flipV="1">
            <a:off x="4552950" y="5019675"/>
            <a:ext cx="523875" cy="376238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19" name="Line 40"/>
          <p:cNvSpPr>
            <a:spLocks noChangeShapeType="1"/>
          </p:cNvSpPr>
          <p:nvPr/>
        </p:nvSpPr>
        <p:spPr bwMode="auto">
          <a:xfrm>
            <a:off x="4348163" y="5019675"/>
            <a:ext cx="1071562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20" name="Line 41"/>
          <p:cNvSpPr>
            <a:spLocks noChangeShapeType="1"/>
          </p:cNvSpPr>
          <p:nvPr/>
        </p:nvSpPr>
        <p:spPr bwMode="auto">
          <a:xfrm flipH="1">
            <a:off x="3252788" y="5391150"/>
            <a:ext cx="385762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21" name="Line 42"/>
          <p:cNvSpPr>
            <a:spLocks noChangeShapeType="1"/>
          </p:cNvSpPr>
          <p:nvPr/>
        </p:nvSpPr>
        <p:spPr bwMode="auto">
          <a:xfrm flipH="1">
            <a:off x="3590925" y="5200650"/>
            <a:ext cx="385763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22" name="Line 43"/>
          <p:cNvSpPr>
            <a:spLocks noChangeShapeType="1"/>
          </p:cNvSpPr>
          <p:nvPr/>
        </p:nvSpPr>
        <p:spPr bwMode="auto">
          <a:xfrm flipH="1">
            <a:off x="3914775" y="5019675"/>
            <a:ext cx="385763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25" name="Straight Connector 24"/>
          <p:cNvCxnSpPr/>
          <p:nvPr/>
        </p:nvCxnSpPr>
        <p:spPr bwMode="auto">
          <a:xfrm rot="10800000" flipV="1">
            <a:off x="3446463" y="4992688"/>
            <a:ext cx="1209675" cy="9525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 bwMode="auto">
          <a:xfrm flipH="1" flipV="1">
            <a:off x="3465513" y="4159250"/>
            <a:ext cx="14287" cy="85725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325" name="TextBox 36"/>
          <p:cNvSpPr txBox="1">
            <a:spLocks noChangeArrowheads="1"/>
          </p:cNvSpPr>
          <p:nvPr/>
        </p:nvSpPr>
        <p:spPr bwMode="auto">
          <a:xfrm>
            <a:off x="4456113" y="4251325"/>
            <a:ext cx="8842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>
                <a:solidFill>
                  <a:schemeClr val="bg1"/>
                </a:solidFill>
                <a:cs typeface="Arial" panose="020B0604020202020204" pitchFamily="34" charset="0"/>
              </a:rPr>
              <a:t>Rupture Plane</a:t>
            </a:r>
          </a:p>
        </p:txBody>
      </p:sp>
      <p:sp>
        <p:nvSpPr>
          <p:cNvPr id="98326" name="TextBox 67"/>
          <p:cNvSpPr txBox="1">
            <a:spLocks noChangeArrowheads="1"/>
          </p:cNvSpPr>
          <p:nvPr/>
        </p:nvSpPr>
        <p:spPr bwMode="auto">
          <a:xfrm>
            <a:off x="6450013" y="2384425"/>
            <a:ext cx="5953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</a:p>
        </p:txBody>
      </p:sp>
      <p:sp>
        <p:nvSpPr>
          <p:cNvPr id="45" name="Freeform 44"/>
          <p:cNvSpPr/>
          <p:nvPr/>
        </p:nvSpPr>
        <p:spPr bwMode="auto">
          <a:xfrm>
            <a:off x="6229350" y="2466975"/>
            <a:ext cx="1176338" cy="857250"/>
          </a:xfrm>
          <a:custGeom>
            <a:avLst/>
            <a:gdLst>
              <a:gd name="connsiteX0" fmla="*/ 0 w 1185862"/>
              <a:gd name="connsiteY0" fmla="*/ 0 h 871537"/>
              <a:gd name="connsiteX1" fmla="*/ 52387 w 1185862"/>
              <a:gd name="connsiteY1" fmla="*/ 47625 h 871537"/>
              <a:gd name="connsiteX2" fmla="*/ 90487 w 1185862"/>
              <a:gd name="connsiteY2" fmla="*/ 152400 h 871537"/>
              <a:gd name="connsiteX3" fmla="*/ 90487 w 1185862"/>
              <a:gd name="connsiteY3" fmla="*/ 423862 h 871537"/>
              <a:gd name="connsiteX4" fmla="*/ 90487 w 1185862"/>
              <a:gd name="connsiteY4" fmla="*/ 638175 h 871537"/>
              <a:gd name="connsiteX5" fmla="*/ 147637 w 1185862"/>
              <a:gd name="connsiteY5" fmla="*/ 733425 h 871537"/>
              <a:gd name="connsiteX6" fmla="*/ 228600 w 1185862"/>
              <a:gd name="connsiteY6" fmla="*/ 757237 h 871537"/>
              <a:gd name="connsiteX7" fmla="*/ 523875 w 1185862"/>
              <a:gd name="connsiteY7" fmla="*/ 757237 h 871537"/>
              <a:gd name="connsiteX8" fmla="*/ 1009650 w 1185862"/>
              <a:gd name="connsiteY8" fmla="*/ 752475 h 871537"/>
              <a:gd name="connsiteX9" fmla="*/ 1100137 w 1185862"/>
              <a:gd name="connsiteY9" fmla="*/ 771525 h 871537"/>
              <a:gd name="connsiteX10" fmla="*/ 1147762 w 1185862"/>
              <a:gd name="connsiteY10" fmla="*/ 814387 h 871537"/>
              <a:gd name="connsiteX11" fmla="*/ 1185862 w 1185862"/>
              <a:gd name="connsiteY11" fmla="*/ 871537 h 8715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85862" h="871537">
                <a:moveTo>
                  <a:pt x="0" y="0"/>
                </a:moveTo>
                <a:cubicBezTo>
                  <a:pt x="18653" y="11112"/>
                  <a:pt x="37306" y="22225"/>
                  <a:pt x="52387" y="47625"/>
                </a:cubicBezTo>
                <a:cubicBezTo>
                  <a:pt x="67468" y="73025"/>
                  <a:pt x="84137" y="89694"/>
                  <a:pt x="90487" y="152400"/>
                </a:cubicBezTo>
                <a:cubicBezTo>
                  <a:pt x="96837" y="215106"/>
                  <a:pt x="90487" y="423862"/>
                  <a:pt x="90487" y="423862"/>
                </a:cubicBezTo>
                <a:cubicBezTo>
                  <a:pt x="90487" y="504824"/>
                  <a:pt x="80962" y="586581"/>
                  <a:pt x="90487" y="638175"/>
                </a:cubicBezTo>
                <a:cubicBezTo>
                  <a:pt x="100012" y="689769"/>
                  <a:pt x="124618" y="713581"/>
                  <a:pt x="147637" y="733425"/>
                </a:cubicBezTo>
                <a:cubicBezTo>
                  <a:pt x="170656" y="753269"/>
                  <a:pt x="165894" y="753268"/>
                  <a:pt x="228600" y="757237"/>
                </a:cubicBezTo>
                <a:cubicBezTo>
                  <a:pt x="291306" y="761206"/>
                  <a:pt x="523875" y="757237"/>
                  <a:pt x="523875" y="757237"/>
                </a:cubicBezTo>
                <a:lnTo>
                  <a:pt x="1009650" y="752475"/>
                </a:lnTo>
                <a:cubicBezTo>
                  <a:pt x="1105694" y="754856"/>
                  <a:pt x="1077118" y="761206"/>
                  <a:pt x="1100137" y="771525"/>
                </a:cubicBezTo>
                <a:cubicBezTo>
                  <a:pt x="1123156" y="781844"/>
                  <a:pt x="1133475" y="797718"/>
                  <a:pt x="1147762" y="814387"/>
                </a:cubicBezTo>
                <a:cubicBezTo>
                  <a:pt x="1162049" y="831056"/>
                  <a:pt x="1173955" y="851296"/>
                  <a:pt x="1185862" y="871537"/>
                </a:cubicBezTo>
              </a:path>
            </a:pathLst>
          </a:cu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8328" name="Line 54"/>
          <p:cNvSpPr>
            <a:spLocks noChangeShapeType="1"/>
          </p:cNvSpPr>
          <p:nvPr/>
        </p:nvSpPr>
        <p:spPr bwMode="auto">
          <a:xfrm flipH="1">
            <a:off x="3790950" y="4457700"/>
            <a:ext cx="733425" cy="51435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1014413" y="239713"/>
            <a:ext cx="5456237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Rupture on Effective Net Area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TextBox 35"/>
          <p:cNvSpPr txBox="1">
            <a:spLocks noChangeArrowheads="1"/>
          </p:cNvSpPr>
          <p:nvPr/>
        </p:nvSpPr>
        <p:spPr bwMode="auto">
          <a:xfrm>
            <a:off x="1049338" y="2087563"/>
            <a:ext cx="7281862" cy="4298950"/>
          </a:xfrm>
          <a:prstGeom prst="rect">
            <a:avLst/>
          </a:prstGeom>
          <a:solidFill>
            <a:schemeClr val="tx1"/>
          </a:solidFill>
          <a:ln w="38100">
            <a:solidFill>
              <a:schemeClr val="bg1"/>
            </a:solidFill>
            <a:bevel/>
            <a:headEnd/>
            <a:tailEnd/>
          </a:ln>
        </p:spPr>
        <p:txBody>
          <a:bodyPr anchor="ctr" anchorCtr="1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35" name="Freeform 34"/>
          <p:cNvSpPr/>
          <p:nvPr/>
        </p:nvSpPr>
        <p:spPr bwMode="auto">
          <a:xfrm>
            <a:off x="2020888" y="2471738"/>
            <a:ext cx="5403850" cy="3452812"/>
          </a:xfrm>
          <a:custGeom>
            <a:avLst/>
            <a:gdLst>
              <a:gd name="connsiteX0" fmla="*/ 0 w 5404513"/>
              <a:gd name="connsiteY0" fmla="*/ 2565779 h 3452883"/>
              <a:gd name="connsiteX1" fmla="*/ 4244453 w 5404513"/>
              <a:gd name="connsiteY1" fmla="*/ 0 h 3452883"/>
              <a:gd name="connsiteX2" fmla="*/ 4285397 w 5404513"/>
              <a:gd name="connsiteY2" fmla="*/ 68239 h 3452883"/>
              <a:gd name="connsiteX3" fmla="*/ 4285397 w 5404513"/>
              <a:gd name="connsiteY3" fmla="*/ 627797 h 3452883"/>
              <a:gd name="connsiteX4" fmla="*/ 4353635 w 5404513"/>
              <a:gd name="connsiteY4" fmla="*/ 709683 h 3452883"/>
              <a:gd name="connsiteX5" fmla="*/ 4476465 w 5404513"/>
              <a:gd name="connsiteY5" fmla="*/ 723331 h 3452883"/>
              <a:gd name="connsiteX6" fmla="*/ 5213444 w 5404513"/>
              <a:gd name="connsiteY6" fmla="*/ 723331 h 3452883"/>
              <a:gd name="connsiteX7" fmla="*/ 5308979 w 5404513"/>
              <a:gd name="connsiteY7" fmla="*/ 750627 h 3452883"/>
              <a:gd name="connsiteX8" fmla="*/ 5404513 w 5404513"/>
              <a:gd name="connsiteY8" fmla="*/ 818865 h 3452883"/>
              <a:gd name="connsiteX9" fmla="*/ 1160059 w 5404513"/>
              <a:gd name="connsiteY9" fmla="*/ 3452883 h 3452883"/>
              <a:gd name="connsiteX10" fmla="*/ 0 w 5404513"/>
              <a:gd name="connsiteY10" fmla="*/ 3439236 h 3452883"/>
              <a:gd name="connsiteX11" fmla="*/ 0 w 5404513"/>
              <a:gd name="connsiteY11" fmla="*/ 2565779 h 3452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404513" h="3452883">
                <a:moveTo>
                  <a:pt x="0" y="2565779"/>
                </a:moveTo>
                <a:lnTo>
                  <a:pt x="4244453" y="0"/>
                </a:lnTo>
                <a:lnTo>
                  <a:pt x="4285397" y="68239"/>
                </a:lnTo>
                <a:lnTo>
                  <a:pt x="4285397" y="627797"/>
                </a:lnTo>
                <a:lnTo>
                  <a:pt x="4353635" y="709683"/>
                </a:lnTo>
                <a:lnTo>
                  <a:pt x="4476465" y="723331"/>
                </a:lnTo>
                <a:lnTo>
                  <a:pt x="5213444" y="723331"/>
                </a:lnTo>
                <a:lnTo>
                  <a:pt x="5308979" y="750627"/>
                </a:lnTo>
                <a:lnTo>
                  <a:pt x="5404513" y="818865"/>
                </a:lnTo>
                <a:lnTo>
                  <a:pt x="1160059" y="3452883"/>
                </a:lnTo>
                <a:lnTo>
                  <a:pt x="0" y="3439236"/>
                </a:lnTo>
                <a:lnTo>
                  <a:pt x="0" y="2565779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2024063" y="5038725"/>
            <a:ext cx="1190625" cy="876300"/>
          </a:xfrm>
          <a:custGeom>
            <a:avLst/>
            <a:gdLst>
              <a:gd name="connsiteX0" fmla="*/ 9525 w 1190625"/>
              <a:gd name="connsiteY0" fmla="*/ 871537 h 876300"/>
              <a:gd name="connsiteX1" fmla="*/ 1190625 w 1190625"/>
              <a:gd name="connsiteY1" fmla="*/ 876300 h 876300"/>
              <a:gd name="connsiteX2" fmla="*/ 1157288 w 1190625"/>
              <a:gd name="connsiteY2" fmla="*/ 804862 h 876300"/>
              <a:gd name="connsiteX3" fmla="*/ 1100138 w 1190625"/>
              <a:gd name="connsiteY3" fmla="*/ 771525 h 876300"/>
              <a:gd name="connsiteX4" fmla="*/ 1028700 w 1190625"/>
              <a:gd name="connsiteY4" fmla="*/ 757237 h 876300"/>
              <a:gd name="connsiteX5" fmla="*/ 280988 w 1190625"/>
              <a:gd name="connsiteY5" fmla="*/ 757237 h 876300"/>
              <a:gd name="connsiteX6" fmla="*/ 233363 w 1190625"/>
              <a:gd name="connsiteY6" fmla="*/ 747712 h 876300"/>
              <a:gd name="connsiteX7" fmla="*/ 190500 w 1190625"/>
              <a:gd name="connsiteY7" fmla="*/ 704850 h 876300"/>
              <a:gd name="connsiteX8" fmla="*/ 133350 w 1190625"/>
              <a:gd name="connsiteY8" fmla="*/ 685800 h 876300"/>
              <a:gd name="connsiteX9" fmla="*/ 119063 w 1190625"/>
              <a:gd name="connsiteY9" fmla="*/ 600075 h 876300"/>
              <a:gd name="connsiteX10" fmla="*/ 109538 w 1190625"/>
              <a:gd name="connsiteY10" fmla="*/ 185737 h 876300"/>
              <a:gd name="connsiteX11" fmla="*/ 71438 w 1190625"/>
              <a:gd name="connsiteY11" fmla="*/ 57150 h 876300"/>
              <a:gd name="connsiteX12" fmla="*/ 0 w 1190625"/>
              <a:gd name="connsiteY12" fmla="*/ 0 h 876300"/>
              <a:gd name="connsiteX13" fmla="*/ 9525 w 1190625"/>
              <a:gd name="connsiteY13" fmla="*/ 871537 h 876300"/>
              <a:gd name="connsiteX0" fmla="*/ 9525 w 1190625"/>
              <a:gd name="connsiteY0" fmla="*/ 871537 h 876300"/>
              <a:gd name="connsiteX1" fmla="*/ 1190625 w 1190625"/>
              <a:gd name="connsiteY1" fmla="*/ 876300 h 876300"/>
              <a:gd name="connsiteX2" fmla="*/ 1157288 w 1190625"/>
              <a:gd name="connsiteY2" fmla="*/ 804862 h 876300"/>
              <a:gd name="connsiteX3" fmla="*/ 1100138 w 1190625"/>
              <a:gd name="connsiteY3" fmla="*/ 771525 h 876300"/>
              <a:gd name="connsiteX4" fmla="*/ 1028700 w 1190625"/>
              <a:gd name="connsiteY4" fmla="*/ 757237 h 876300"/>
              <a:gd name="connsiteX5" fmla="*/ 280988 w 1190625"/>
              <a:gd name="connsiteY5" fmla="*/ 757237 h 876300"/>
              <a:gd name="connsiteX6" fmla="*/ 233363 w 1190625"/>
              <a:gd name="connsiteY6" fmla="*/ 747712 h 876300"/>
              <a:gd name="connsiteX7" fmla="*/ 190500 w 1190625"/>
              <a:gd name="connsiteY7" fmla="*/ 704850 h 876300"/>
              <a:gd name="connsiteX8" fmla="*/ 180975 w 1190625"/>
              <a:gd name="connsiteY8" fmla="*/ 700087 h 876300"/>
              <a:gd name="connsiteX9" fmla="*/ 133350 w 1190625"/>
              <a:gd name="connsiteY9" fmla="*/ 685800 h 876300"/>
              <a:gd name="connsiteX10" fmla="*/ 119063 w 1190625"/>
              <a:gd name="connsiteY10" fmla="*/ 600075 h 876300"/>
              <a:gd name="connsiteX11" fmla="*/ 109538 w 1190625"/>
              <a:gd name="connsiteY11" fmla="*/ 185737 h 876300"/>
              <a:gd name="connsiteX12" fmla="*/ 71438 w 1190625"/>
              <a:gd name="connsiteY12" fmla="*/ 57150 h 876300"/>
              <a:gd name="connsiteX13" fmla="*/ 0 w 1190625"/>
              <a:gd name="connsiteY13" fmla="*/ 0 h 876300"/>
              <a:gd name="connsiteX14" fmla="*/ 9525 w 1190625"/>
              <a:gd name="connsiteY14" fmla="*/ 871537 h 876300"/>
              <a:gd name="connsiteX0" fmla="*/ 9525 w 1190625"/>
              <a:gd name="connsiteY0" fmla="*/ 871537 h 876300"/>
              <a:gd name="connsiteX1" fmla="*/ 1190625 w 1190625"/>
              <a:gd name="connsiteY1" fmla="*/ 876300 h 876300"/>
              <a:gd name="connsiteX2" fmla="*/ 1157288 w 1190625"/>
              <a:gd name="connsiteY2" fmla="*/ 804862 h 876300"/>
              <a:gd name="connsiteX3" fmla="*/ 1100138 w 1190625"/>
              <a:gd name="connsiteY3" fmla="*/ 771525 h 876300"/>
              <a:gd name="connsiteX4" fmla="*/ 1028700 w 1190625"/>
              <a:gd name="connsiteY4" fmla="*/ 757237 h 876300"/>
              <a:gd name="connsiteX5" fmla="*/ 280988 w 1190625"/>
              <a:gd name="connsiteY5" fmla="*/ 757237 h 876300"/>
              <a:gd name="connsiteX6" fmla="*/ 233363 w 1190625"/>
              <a:gd name="connsiteY6" fmla="*/ 747712 h 876300"/>
              <a:gd name="connsiteX7" fmla="*/ 190500 w 1190625"/>
              <a:gd name="connsiteY7" fmla="*/ 704850 h 876300"/>
              <a:gd name="connsiteX8" fmla="*/ 133350 w 1190625"/>
              <a:gd name="connsiteY8" fmla="*/ 685800 h 876300"/>
              <a:gd name="connsiteX9" fmla="*/ 119063 w 1190625"/>
              <a:gd name="connsiteY9" fmla="*/ 600075 h 876300"/>
              <a:gd name="connsiteX10" fmla="*/ 109538 w 1190625"/>
              <a:gd name="connsiteY10" fmla="*/ 185737 h 876300"/>
              <a:gd name="connsiteX11" fmla="*/ 71438 w 1190625"/>
              <a:gd name="connsiteY11" fmla="*/ 57150 h 876300"/>
              <a:gd name="connsiteX12" fmla="*/ 0 w 1190625"/>
              <a:gd name="connsiteY12" fmla="*/ 0 h 876300"/>
              <a:gd name="connsiteX13" fmla="*/ 9525 w 1190625"/>
              <a:gd name="connsiteY13" fmla="*/ 871537 h 876300"/>
              <a:gd name="connsiteX0" fmla="*/ 9525 w 1190625"/>
              <a:gd name="connsiteY0" fmla="*/ 871537 h 876300"/>
              <a:gd name="connsiteX1" fmla="*/ 1190625 w 1190625"/>
              <a:gd name="connsiteY1" fmla="*/ 876300 h 876300"/>
              <a:gd name="connsiteX2" fmla="*/ 1157288 w 1190625"/>
              <a:gd name="connsiteY2" fmla="*/ 804862 h 876300"/>
              <a:gd name="connsiteX3" fmla="*/ 1100138 w 1190625"/>
              <a:gd name="connsiteY3" fmla="*/ 771525 h 876300"/>
              <a:gd name="connsiteX4" fmla="*/ 1028700 w 1190625"/>
              <a:gd name="connsiteY4" fmla="*/ 757237 h 876300"/>
              <a:gd name="connsiteX5" fmla="*/ 280988 w 1190625"/>
              <a:gd name="connsiteY5" fmla="*/ 757237 h 876300"/>
              <a:gd name="connsiteX6" fmla="*/ 233363 w 1190625"/>
              <a:gd name="connsiteY6" fmla="*/ 747712 h 876300"/>
              <a:gd name="connsiteX7" fmla="*/ 133350 w 1190625"/>
              <a:gd name="connsiteY7" fmla="*/ 685800 h 876300"/>
              <a:gd name="connsiteX8" fmla="*/ 119063 w 1190625"/>
              <a:gd name="connsiteY8" fmla="*/ 600075 h 876300"/>
              <a:gd name="connsiteX9" fmla="*/ 109538 w 1190625"/>
              <a:gd name="connsiteY9" fmla="*/ 185737 h 876300"/>
              <a:gd name="connsiteX10" fmla="*/ 71438 w 1190625"/>
              <a:gd name="connsiteY10" fmla="*/ 57150 h 876300"/>
              <a:gd name="connsiteX11" fmla="*/ 0 w 1190625"/>
              <a:gd name="connsiteY11" fmla="*/ 0 h 876300"/>
              <a:gd name="connsiteX12" fmla="*/ 9525 w 1190625"/>
              <a:gd name="connsiteY12" fmla="*/ 871537 h 876300"/>
              <a:gd name="connsiteX0" fmla="*/ 9525 w 1190625"/>
              <a:gd name="connsiteY0" fmla="*/ 871537 h 876300"/>
              <a:gd name="connsiteX1" fmla="*/ 1190625 w 1190625"/>
              <a:gd name="connsiteY1" fmla="*/ 876300 h 876300"/>
              <a:gd name="connsiteX2" fmla="*/ 1157288 w 1190625"/>
              <a:gd name="connsiteY2" fmla="*/ 804862 h 876300"/>
              <a:gd name="connsiteX3" fmla="*/ 1100138 w 1190625"/>
              <a:gd name="connsiteY3" fmla="*/ 771525 h 876300"/>
              <a:gd name="connsiteX4" fmla="*/ 1028700 w 1190625"/>
              <a:gd name="connsiteY4" fmla="*/ 757237 h 876300"/>
              <a:gd name="connsiteX5" fmla="*/ 280988 w 1190625"/>
              <a:gd name="connsiteY5" fmla="*/ 757237 h 876300"/>
              <a:gd name="connsiteX6" fmla="*/ 233363 w 1190625"/>
              <a:gd name="connsiteY6" fmla="*/ 747712 h 876300"/>
              <a:gd name="connsiteX7" fmla="*/ 185738 w 1190625"/>
              <a:gd name="connsiteY7" fmla="*/ 719137 h 876300"/>
              <a:gd name="connsiteX8" fmla="*/ 133350 w 1190625"/>
              <a:gd name="connsiteY8" fmla="*/ 685800 h 876300"/>
              <a:gd name="connsiteX9" fmla="*/ 119063 w 1190625"/>
              <a:gd name="connsiteY9" fmla="*/ 600075 h 876300"/>
              <a:gd name="connsiteX10" fmla="*/ 109538 w 1190625"/>
              <a:gd name="connsiteY10" fmla="*/ 185737 h 876300"/>
              <a:gd name="connsiteX11" fmla="*/ 71438 w 1190625"/>
              <a:gd name="connsiteY11" fmla="*/ 57150 h 876300"/>
              <a:gd name="connsiteX12" fmla="*/ 0 w 1190625"/>
              <a:gd name="connsiteY12" fmla="*/ 0 h 876300"/>
              <a:gd name="connsiteX13" fmla="*/ 9525 w 1190625"/>
              <a:gd name="connsiteY13" fmla="*/ 871537 h 876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90625" h="876300">
                <a:moveTo>
                  <a:pt x="9525" y="871537"/>
                </a:moveTo>
                <a:lnTo>
                  <a:pt x="1190625" y="876300"/>
                </a:lnTo>
                <a:lnTo>
                  <a:pt x="1157288" y="804862"/>
                </a:lnTo>
                <a:lnTo>
                  <a:pt x="1100138" y="771525"/>
                </a:lnTo>
                <a:lnTo>
                  <a:pt x="1028700" y="757237"/>
                </a:lnTo>
                <a:lnTo>
                  <a:pt x="280988" y="757237"/>
                </a:lnTo>
                <a:lnTo>
                  <a:pt x="233363" y="747712"/>
                </a:lnTo>
                <a:lnTo>
                  <a:pt x="185738" y="719137"/>
                </a:lnTo>
                <a:lnTo>
                  <a:pt x="133350" y="685800"/>
                </a:lnTo>
                <a:lnTo>
                  <a:pt x="119063" y="600075"/>
                </a:lnTo>
                <a:lnTo>
                  <a:pt x="109538" y="185737"/>
                </a:lnTo>
                <a:lnTo>
                  <a:pt x="71438" y="57150"/>
                </a:lnTo>
                <a:lnTo>
                  <a:pt x="0" y="0"/>
                </a:lnTo>
                <a:lnTo>
                  <a:pt x="9525" y="871537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9" name="Straight Connector 8"/>
          <p:cNvCxnSpPr>
            <a:stCxn id="7" idx="12"/>
          </p:cNvCxnSpPr>
          <p:nvPr/>
        </p:nvCxnSpPr>
        <p:spPr bwMode="auto">
          <a:xfrm flipV="1">
            <a:off x="2036763" y="2471738"/>
            <a:ext cx="4213225" cy="2566987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endCxn id="35" idx="4"/>
          </p:cNvCxnSpPr>
          <p:nvPr/>
        </p:nvCxnSpPr>
        <p:spPr bwMode="auto">
          <a:xfrm flipV="1">
            <a:off x="2217738" y="3181350"/>
            <a:ext cx="4156075" cy="2570163"/>
          </a:xfrm>
          <a:prstGeom prst="line">
            <a:avLst/>
          </a:prstGeom>
          <a:ln w="76200">
            <a:solidFill>
              <a:schemeClr val="tx1">
                <a:lumMod val="65000"/>
                <a:alpha val="51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 bwMode="auto">
          <a:xfrm flipV="1">
            <a:off x="3203575" y="3311525"/>
            <a:ext cx="4206875" cy="25923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 bwMode="auto">
          <a:xfrm flipV="1">
            <a:off x="6592888" y="2674938"/>
            <a:ext cx="641350" cy="409575"/>
          </a:xfrm>
          <a:prstGeom prst="straightConnector1">
            <a:avLst/>
          </a:prstGeom>
          <a:ln w="101600">
            <a:solidFill>
              <a:schemeClr val="bg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361" name="TextBox 74"/>
          <p:cNvSpPr txBox="1">
            <a:spLocks noChangeArrowheads="1"/>
          </p:cNvSpPr>
          <p:nvPr/>
        </p:nvSpPr>
        <p:spPr bwMode="auto">
          <a:xfrm>
            <a:off x="4813300" y="5113338"/>
            <a:ext cx="25336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 i="1">
                <a:solidFill>
                  <a:schemeClr val="bg1"/>
                </a:solidFill>
                <a:cs typeface="Arial" panose="020B0604020202020204" pitchFamily="34" charset="0"/>
              </a:rPr>
              <a:t>l</a:t>
            </a:r>
            <a:r>
              <a:rPr lang="en-US" altLang="en-US" sz="1600">
                <a:solidFill>
                  <a:schemeClr val="bg1"/>
                </a:solidFill>
                <a:cs typeface="Arial" panose="020B0604020202020204" pitchFamily="34" charset="0"/>
              </a:rPr>
              <a:t>= Length of Connection</a:t>
            </a:r>
          </a:p>
        </p:txBody>
      </p:sp>
      <p:grpSp>
        <p:nvGrpSpPr>
          <p:cNvPr id="100362" name="Group 41"/>
          <p:cNvGrpSpPr>
            <a:grpSpLocks/>
          </p:cNvGrpSpPr>
          <p:nvPr/>
        </p:nvGrpSpPr>
        <p:grpSpPr bwMode="auto">
          <a:xfrm>
            <a:off x="3309938" y="4986338"/>
            <a:ext cx="933450" cy="442912"/>
            <a:chOff x="3309938" y="4986338"/>
            <a:chExt cx="933450" cy="442912"/>
          </a:xfrm>
        </p:grpSpPr>
        <p:sp useBgFill="1">
          <p:nvSpPr>
            <p:cNvPr id="13" name="Oval 12"/>
            <p:cNvSpPr/>
            <p:nvPr/>
          </p:nvSpPr>
          <p:spPr bwMode="auto">
            <a:xfrm>
              <a:off x="3309938" y="5357813"/>
              <a:ext cx="266700" cy="71437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 useBgFill="1">
          <p:nvSpPr>
            <p:cNvPr id="14" name="Oval 13"/>
            <p:cNvSpPr/>
            <p:nvPr/>
          </p:nvSpPr>
          <p:spPr bwMode="auto">
            <a:xfrm>
              <a:off x="3652838" y="5167313"/>
              <a:ext cx="266700" cy="71437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 useBgFill="1">
          <p:nvSpPr>
            <p:cNvPr id="15" name="Oval 14"/>
            <p:cNvSpPr/>
            <p:nvPr/>
          </p:nvSpPr>
          <p:spPr bwMode="auto">
            <a:xfrm>
              <a:off x="3976688" y="4986338"/>
              <a:ext cx="266700" cy="71437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</p:grpSp>
      <p:sp>
        <p:nvSpPr>
          <p:cNvPr id="100363" name="Slide Number Placeholder 36"/>
          <p:cNvSpPr txBox="1">
            <a:spLocks noGrp="1"/>
          </p:cNvSpPr>
          <p:nvPr/>
        </p:nvSpPr>
        <p:spPr bwMode="auto">
          <a:xfrm>
            <a:off x="7924800" y="6416675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4C87E961-7701-4205-987C-7D15FAAD2F5A}" type="slidenum">
              <a:rPr lang="en-US" altLang="en-US" sz="1200">
                <a:solidFill>
                  <a:srgbClr val="BCBCBC"/>
                </a:solidFill>
              </a:rPr>
              <a:pPr algn="r"/>
              <a:t>47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39" name="Footer Placeholder 38"/>
          <p:cNvSpPr txBox="1">
            <a:spLocks noGrp="1"/>
          </p:cNvSpPr>
          <p:nvPr/>
        </p:nvSpPr>
        <p:spPr>
          <a:xfrm>
            <a:off x="3124200" y="6416675"/>
            <a:ext cx="2895600" cy="365125"/>
          </a:xfrm>
          <a:prstGeom prst="rect">
            <a:avLst/>
          </a:prstGeom>
          <a:noFill/>
        </p:spPr>
        <p:txBody>
          <a:bodyPr anchor="b"/>
          <a:lstStyle/>
          <a:p>
            <a:pPr algn="ctr">
              <a:defRPr/>
            </a:pPr>
            <a:r>
              <a:rPr lang="en-US" sz="1200">
                <a:solidFill>
                  <a:schemeClr val="tx1">
                    <a:shade val="50000"/>
                  </a:schemeClr>
                </a:solidFill>
              </a:rPr>
              <a:t>Tension Theory</a:t>
            </a:r>
            <a:endParaRPr lang="en-US" sz="1200" dirty="0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100365" name="Line 20"/>
          <p:cNvSpPr>
            <a:spLocks noChangeShapeType="1"/>
          </p:cNvSpPr>
          <p:nvPr/>
        </p:nvSpPr>
        <p:spPr bwMode="auto">
          <a:xfrm>
            <a:off x="3671888" y="5391150"/>
            <a:ext cx="1071562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0366" name="Line 21"/>
          <p:cNvSpPr>
            <a:spLocks noChangeShapeType="1"/>
          </p:cNvSpPr>
          <p:nvPr/>
        </p:nvSpPr>
        <p:spPr bwMode="auto">
          <a:xfrm flipV="1">
            <a:off x="4552950" y="5019675"/>
            <a:ext cx="523875" cy="376238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0367" name="Line 22"/>
          <p:cNvSpPr>
            <a:spLocks noChangeShapeType="1"/>
          </p:cNvSpPr>
          <p:nvPr/>
        </p:nvSpPr>
        <p:spPr bwMode="auto">
          <a:xfrm>
            <a:off x="4348163" y="5019675"/>
            <a:ext cx="1071562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0368" name="Line 23"/>
          <p:cNvSpPr>
            <a:spLocks noChangeShapeType="1"/>
          </p:cNvSpPr>
          <p:nvPr/>
        </p:nvSpPr>
        <p:spPr bwMode="auto">
          <a:xfrm flipH="1">
            <a:off x="3252788" y="5391150"/>
            <a:ext cx="385762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0369" name="Line 24"/>
          <p:cNvSpPr>
            <a:spLocks noChangeShapeType="1"/>
          </p:cNvSpPr>
          <p:nvPr/>
        </p:nvSpPr>
        <p:spPr bwMode="auto">
          <a:xfrm flipH="1">
            <a:off x="3590925" y="5200650"/>
            <a:ext cx="385763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0370" name="Line 25"/>
          <p:cNvSpPr>
            <a:spLocks noChangeShapeType="1"/>
          </p:cNvSpPr>
          <p:nvPr/>
        </p:nvSpPr>
        <p:spPr bwMode="auto">
          <a:xfrm flipH="1">
            <a:off x="3914775" y="5019675"/>
            <a:ext cx="385763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25" name="Straight Connector 24"/>
          <p:cNvCxnSpPr/>
          <p:nvPr/>
        </p:nvCxnSpPr>
        <p:spPr bwMode="auto">
          <a:xfrm rot="10800000" flipV="1">
            <a:off x="3446463" y="4992688"/>
            <a:ext cx="1209675" cy="9525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 bwMode="auto">
          <a:xfrm flipH="1" flipV="1">
            <a:off x="3465513" y="4159250"/>
            <a:ext cx="14287" cy="85725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373" name="TextBox 36"/>
          <p:cNvSpPr txBox="1">
            <a:spLocks noChangeArrowheads="1"/>
          </p:cNvSpPr>
          <p:nvPr/>
        </p:nvSpPr>
        <p:spPr bwMode="auto">
          <a:xfrm>
            <a:off x="4456113" y="4251325"/>
            <a:ext cx="8842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>
                <a:solidFill>
                  <a:schemeClr val="bg1"/>
                </a:solidFill>
                <a:cs typeface="Arial" panose="020B0604020202020204" pitchFamily="34" charset="0"/>
              </a:rPr>
              <a:t>RupturePlane</a:t>
            </a:r>
          </a:p>
        </p:txBody>
      </p:sp>
      <p:sp>
        <p:nvSpPr>
          <p:cNvPr id="100374" name="TextBox 39"/>
          <p:cNvSpPr txBox="1">
            <a:spLocks noChangeArrowheads="1"/>
          </p:cNvSpPr>
          <p:nvPr/>
        </p:nvSpPr>
        <p:spPr bwMode="auto">
          <a:xfrm>
            <a:off x="1927225" y="2835275"/>
            <a:ext cx="1512888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>
                <a:solidFill>
                  <a:schemeClr val="bg1"/>
                </a:solidFill>
                <a:cs typeface="Arial" panose="020B0604020202020204" pitchFamily="34" charset="0"/>
              </a:rPr>
              <a:t>Distribution of Forces Through Section</a:t>
            </a:r>
          </a:p>
        </p:txBody>
      </p:sp>
      <p:cxnSp>
        <p:nvCxnSpPr>
          <p:cNvPr id="100375" name="Straight Arrow Connector 40"/>
          <p:cNvCxnSpPr>
            <a:cxnSpLocks noChangeShapeType="1"/>
          </p:cNvCxnSpPr>
          <p:nvPr/>
        </p:nvCxnSpPr>
        <p:spPr bwMode="auto">
          <a:xfrm>
            <a:off x="2800350" y="3521075"/>
            <a:ext cx="1096963" cy="831850"/>
          </a:xfrm>
          <a:prstGeom prst="straightConnector1">
            <a:avLst/>
          </a:prstGeom>
          <a:noFill/>
          <a:ln w="28575" algn="ctr">
            <a:solidFill>
              <a:schemeClr val="bg1"/>
            </a:solidFill>
            <a:round/>
            <a:headEnd/>
            <a:tailEnd type="arrow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0376" name="Line 32"/>
          <p:cNvSpPr>
            <a:spLocks noChangeShapeType="1"/>
          </p:cNvSpPr>
          <p:nvPr/>
        </p:nvSpPr>
        <p:spPr bwMode="auto">
          <a:xfrm>
            <a:off x="3581400" y="5386388"/>
            <a:ext cx="490538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0377" name="Freeform 33"/>
          <p:cNvSpPr>
            <a:spLocks/>
          </p:cNvSpPr>
          <p:nvPr/>
        </p:nvSpPr>
        <p:spPr bwMode="auto">
          <a:xfrm>
            <a:off x="3305175" y="3633788"/>
            <a:ext cx="1028700" cy="1752600"/>
          </a:xfrm>
          <a:custGeom>
            <a:avLst/>
            <a:gdLst>
              <a:gd name="T0" fmla="*/ 0 w 648"/>
              <a:gd name="T1" fmla="*/ 2147483646 h 1104"/>
              <a:gd name="T2" fmla="*/ 0 w 648"/>
              <a:gd name="T3" fmla="*/ 2147483646 h 1104"/>
              <a:gd name="T4" fmla="*/ 2147483646 w 648"/>
              <a:gd name="T5" fmla="*/ 2147483646 h 1104"/>
              <a:gd name="T6" fmla="*/ 2147483646 w 648"/>
              <a:gd name="T7" fmla="*/ 2147483646 h 1104"/>
              <a:gd name="T8" fmla="*/ 2147483646 w 648"/>
              <a:gd name="T9" fmla="*/ 2147483646 h 1104"/>
              <a:gd name="T10" fmla="*/ 2147483646 w 648"/>
              <a:gd name="T11" fmla="*/ 2147483646 h 1104"/>
              <a:gd name="T12" fmla="*/ 2147483646 w 648"/>
              <a:gd name="T13" fmla="*/ 0 h 110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648"/>
              <a:gd name="T22" fmla="*/ 0 h 1104"/>
              <a:gd name="T23" fmla="*/ 648 w 648"/>
              <a:gd name="T24" fmla="*/ 1104 h 110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648" h="1104">
                <a:moveTo>
                  <a:pt x="0" y="1104"/>
                </a:moveTo>
                <a:lnTo>
                  <a:pt x="0" y="927"/>
                </a:lnTo>
                <a:lnTo>
                  <a:pt x="114" y="777"/>
                </a:lnTo>
                <a:lnTo>
                  <a:pt x="255" y="663"/>
                </a:lnTo>
                <a:lnTo>
                  <a:pt x="420" y="366"/>
                </a:lnTo>
                <a:lnTo>
                  <a:pt x="504" y="285"/>
                </a:lnTo>
                <a:lnTo>
                  <a:pt x="648" y="0"/>
                </a:ln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0378" name="TextBox 67"/>
          <p:cNvSpPr txBox="1">
            <a:spLocks noChangeArrowheads="1"/>
          </p:cNvSpPr>
          <p:nvPr/>
        </p:nvSpPr>
        <p:spPr bwMode="auto">
          <a:xfrm>
            <a:off x="6450013" y="2384425"/>
            <a:ext cx="5953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</a:p>
        </p:txBody>
      </p:sp>
      <p:sp>
        <p:nvSpPr>
          <p:cNvPr id="45" name="Freeform 44"/>
          <p:cNvSpPr/>
          <p:nvPr/>
        </p:nvSpPr>
        <p:spPr bwMode="auto">
          <a:xfrm>
            <a:off x="6229350" y="2466975"/>
            <a:ext cx="1176338" cy="857250"/>
          </a:xfrm>
          <a:custGeom>
            <a:avLst/>
            <a:gdLst>
              <a:gd name="connsiteX0" fmla="*/ 0 w 1185862"/>
              <a:gd name="connsiteY0" fmla="*/ 0 h 871537"/>
              <a:gd name="connsiteX1" fmla="*/ 52387 w 1185862"/>
              <a:gd name="connsiteY1" fmla="*/ 47625 h 871537"/>
              <a:gd name="connsiteX2" fmla="*/ 90487 w 1185862"/>
              <a:gd name="connsiteY2" fmla="*/ 152400 h 871537"/>
              <a:gd name="connsiteX3" fmla="*/ 90487 w 1185862"/>
              <a:gd name="connsiteY3" fmla="*/ 423862 h 871537"/>
              <a:gd name="connsiteX4" fmla="*/ 90487 w 1185862"/>
              <a:gd name="connsiteY4" fmla="*/ 638175 h 871537"/>
              <a:gd name="connsiteX5" fmla="*/ 147637 w 1185862"/>
              <a:gd name="connsiteY5" fmla="*/ 733425 h 871537"/>
              <a:gd name="connsiteX6" fmla="*/ 228600 w 1185862"/>
              <a:gd name="connsiteY6" fmla="*/ 757237 h 871537"/>
              <a:gd name="connsiteX7" fmla="*/ 523875 w 1185862"/>
              <a:gd name="connsiteY7" fmla="*/ 757237 h 871537"/>
              <a:gd name="connsiteX8" fmla="*/ 1009650 w 1185862"/>
              <a:gd name="connsiteY8" fmla="*/ 752475 h 871537"/>
              <a:gd name="connsiteX9" fmla="*/ 1100137 w 1185862"/>
              <a:gd name="connsiteY9" fmla="*/ 771525 h 871537"/>
              <a:gd name="connsiteX10" fmla="*/ 1147762 w 1185862"/>
              <a:gd name="connsiteY10" fmla="*/ 814387 h 871537"/>
              <a:gd name="connsiteX11" fmla="*/ 1185862 w 1185862"/>
              <a:gd name="connsiteY11" fmla="*/ 871537 h 8715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85862" h="871537">
                <a:moveTo>
                  <a:pt x="0" y="0"/>
                </a:moveTo>
                <a:cubicBezTo>
                  <a:pt x="18653" y="11112"/>
                  <a:pt x="37306" y="22225"/>
                  <a:pt x="52387" y="47625"/>
                </a:cubicBezTo>
                <a:cubicBezTo>
                  <a:pt x="67468" y="73025"/>
                  <a:pt x="84137" y="89694"/>
                  <a:pt x="90487" y="152400"/>
                </a:cubicBezTo>
                <a:cubicBezTo>
                  <a:pt x="96837" y="215106"/>
                  <a:pt x="90487" y="423862"/>
                  <a:pt x="90487" y="423862"/>
                </a:cubicBezTo>
                <a:cubicBezTo>
                  <a:pt x="90487" y="504824"/>
                  <a:pt x="80962" y="586581"/>
                  <a:pt x="90487" y="638175"/>
                </a:cubicBezTo>
                <a:cubicBezTo>
                  <a:pt x="100012" y="689769"/>
                  <a:pt x="124618" y="713581"/>
                  <a:pt x="147637" y="733425"/>
                </a:cubicBezTo>
                <a:cubicBezTo>
                  <a:pt x="170656" y="753269"/>
                  <a:pt x="165894" y="753268"/>
                  <a:pt x="228600" y="757237"/>
                </a:cubicBezTo>
                <a:cubicBezTo>
                  <a:pt x="291306" y="761206"/>
                  <a:pt x="523875" y="757237"/>
                  <a:pt x="523875" y="757237"/>
                </a:cubicBezTo>
                <a:lnTo>
                  <a:pt x="1009650" y="752475"/>
                </a:lnTo>
                <a:cubicBezTo>
                  <a:pt x="1105694" y="754856"/>
                  <a:pt x="1077118" y="761206"/>
                  <a:pt x="1100137" y="771525"/>
                </a:cubicBezTo>
                <a:cubicBezTo>
                  <a:pt x="1123156" y="781844"/>
                  <a:pt x="1133475" y="797718"/>
                  <a:pt x="1147762" y="814387"/>
                </a:cubicBezTo>
                <a:cubicBezTo>
                  <a:pt x="1162049" y="831056"/>
                  <a:pt x="1173955" y="851296"/>
                  <a:pt x="1185862" y="871537"/>
                </a:cubicBezTo>
              </a:path>
            </a:pathLst>
          </a:cu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0380" name="Line 36"/>
          <p:cNvSpPr>
            <a:spLocks noChangeShapeType="1"/>
          </p:cNvSpPr>
          <p:nvPr/>
        </p:nvSpPr>
        <p:spPr bwMode="auto">
          <a:xfrm flipH="1">
            <a:off x="3790950" y="4457700"/>
            <a:ext cx="733425" cy="51435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1014413" y="239713"/>
            <a:ext cx="5456237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Rupture on Effective Net Area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TextBox 35"/>
          <p:cNvSpPr txBox="1">
            <a:spLocks noChangeArrowheads="1"/>
          </p:cNvSpPr>
          <p:nvPr/>
        </p:nvSpPr>
        <p:spPr bwMode="auto">
          <a:xfrm>
            <a:off x="1049338" y="2087563"/>
            <a:ext cx="7281862" cy="4298950"/>
          </a:xfrm>
          <a:prstGeom prst="rect">
            <a:avLst/>
          </a:prstGeom>
          <a:solidFill>
            <a:schemeClr val="tx1"/>
          </a:solidFill>
          <a:ln w="38100">
            <a:solidFill>
              <a:schemeClr val="bg1"/>
            </a:solidFill>
            <a:bevel/>
            <a:headEnd/>
            <a:tailEnd/>
          </a:ln>
        </p:spPr>
        <p:txBody>
          <a:bodyPr anchor="ctr" anchorCtr="1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35" name="Freeform 34"/>
          <p:cNvSpPr/>
          <p:nvPr/>
        </p:nvSpPr>
        <p:spPr bwMode="auto">
          <a:xfrm>
            <a:off x="2020888" y="2471738"/>
            <a:ext cx="5403850" cy="3452812"/>
          </a:xfrm>
          <a:custGeom>
            <a:avLst/>
            <a:gdLst>
              <a:gd name="connsiteX0" fmla="*/ 0 w 5404513"/>
              <a:gd name="connsiteY0" fmla="*/ 2565779 h 3452883"/>
              <a:gd name="connsiteX1" fmla="*/ 4244453 w 5404513"/>
              <a:gd name="connsiteY1" fmla="*/ 0 h 3452883"/>
              <a:gd name="connsiteX2" fmla="*/ 4285397 w 5404513"/>
              <a:gd name="connsiteY2" fmla="*/ 68239 h 3452883"/>
              <a:gd name="connsiteX3" fmla="*/ 4285397 w 5404513"/>
              <a:gd name="connsiteY3" fmla="*/ 627797 h 3452883"/>
              <a:gd name="connsiteX4" fmla="*/ 4353635 w 5404513"/>
              <a:gd name="connsiteY4" fmla="*/ 709683 h 3452883"/>
              <a:gd name="connsiteX5" fmla="*/ 4476465 w 5404513"/>
              <a:gd name="connsiteY5" fmla="*/ 723331 h 3452883"/>
              <a:gd name="connsiteX6" fmla="*/ 5213444 w 5404513"/>
              <a:gd name="connsiteY6" fmla="*/ 723331 h 3452883"/>
              <a:gd name="connsiteX7" fmla="*/ 5308979 w 5404513"/>
              <a:gd name="connsiteY7" fmla="*/ 750627 h 3452883"/>
              <a:gd name="connsiteX8" fmla="*/ 5404513 w 5404513"/>
              <a:gd name="connsiteY8" fmla="*/ 818865 h 3452883"/>
              <a:gd name="connsiteX9" fmla="*/ 1160059 w 5404513"/>
              <a:gd name="connsiteY9" fmla="*/ 3452883 h 3452883"/>
              <a:gd name="connsiteX10" fmla="*/ 0 w 5404513"/>
              <a:gd name="connsiteY10" fmla="*/ 3439236 h 3452883"/>
              <a:gd name="connsiteX11" fmla="*/ 0 w 5404513"/>
              <a:gd name="connsiteY11" fmla="*/ 2565779 h 3452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404513" h="3452883">
                <a:moveTo>
                  <a:pt x="0" y="2565779"/>
                </a:moveTo>
                <a:lnTo>
                  <a:pt x="4244453" y="0"/>
                </a:lnTo>
                <a:lnTo>
                  <a:pt x="4285397" y="68239"/>
                </a:lnTo>
                <a:lnTo>
                  <a:pt x="4285397" y="627797"/>
                </a:lnTo>
                <a:lnTo>
                  <a:pt x="4353635" y="709683"/>
                </a:lnTo>
                <a:lnTo>
                  <a:pt x="4476465" y="723331"/>
                </a:lnTo>
                <a:lnTo>
                  <a:pt x="5213444" y="723331"/>
                </a:lnTo>
                <a:lnTo>
                  <a:pt x="5308979" y="750627"/>
                </a:lnTo>
                <a:lnTo>
                  <a:pt x="5404513" y="818865"/>
                </a:lnTo>
                <a:lnTo>
                  <a:pt x="1160059" y="3452883"/>
                </a:lnTo>
                <a:lnTo>
                  <a:pt x="0" y="3439236"/>
                </a:lnTo>
                <a:lnTo>
                  <a:pt x="0" y="2565779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2404" name="Freeform 41"/>
          <p:cNvSpPr>
            <a:spLocks/>
          </p:cNvSpPr>
          <p:nvPr/>
        </p:nvSpPr>
        <p:spPr bwMode="auto">
          <a:xfrm>
            <a:off x="3300413" y="2481263"/>
            <a:ext cx="4095750" cy="2905125"/>
          </a:xfrm>
          <a:custGeom>
            <a:avLst/>
            <a:gdLst>
              <a:gd name="T0" fmla="*/ 2147483646 w 2580"/>
              <a:gd name="T1" fmla="*/ 2147483646 h 1830"/>
              <a:gd name="T2" fmla="*/ 2147483646 w 2580"/>
              <a:gd name="T3" fmla="*/ 2147483646 h 1830"/>
              <a:gd name="T4" fmla="*/ 2147483646 w 2580"/>
              <a:gd name="T5" fmla="*/ 2147483646 h 1830"/>
              <a:gd name="T6" fmla="*/ 2147483646 w 2580"/>
              <a:gd name="T7" fmla="*/ 2147483646 h 1830"/>
              <a:gd name="T8" fmla="*/ 2147483646 w 2580"/>
              <a:gd name="T9" fmla="*/ 2147483646 h 1830"/>
              <a:gd name="T10" fmla="*/ 2147483646 w 2580"/>
              <a:gd name="T11" fmla="*/ 2147483646 h 1830"/>
              <a:gd name="T12" fmla="*/ 2147483646 w 2580"/>
              <a:gd name="T13" fmla="*/ 2147483646 h 1830"/>
              <a:gd name="T14" fmla="*/ 2147483646 w 2580"/>
              <a:gd name="T15" fmla="*/ 2147483646 h 1830"/>
              <a:gd name="T16" fmla="*/ 2147483646 w 2580"/>
              <a:gd name="T17" fmla="*/ 2147483646 h 1830"/>
              <a:gd name="T18" fmla="*/ 2147483646 w 2580"/>
              <a:gd name="T19" fmla="*/ 2147483646 h 1830"/>
              <a:gd name="T20" fmla="*/ 0 w 2580"/>
              <a:gd name="T21" fmla="*/ 2147483646 h 1830"/>
              <a:gd name="T22" fmla="*/ 2147483646 w 2580"/>
              <a:gd name="T23" fmla="*/ 2147483646 h 1830"/>
              <a:gd name="T24" fmla="*/ 2147483646 w 2580"/>
              <a:gd name="T25" fmla="*/ 2147483646 h 1830"/>
              <a:gd name="T26" fmla="*/ 2147483646 w 2580"/>
              <a:gd name="T27" fmla="*/ 2147483646 h 1830"/>
              <a:gd name="T28" fmla="*/ 2147483646 w 2580"/>
              <a:gd name="T29" fmla="*/ 2147483646 h 1830"/>
              <a:gd name="T30" fmla="*/ 2147483646 w 2580"/>
              <a:gd name="T31" fmla="*/ 2147483646 h 1830"/>
              <a:gd name="T32" fmla="*/ 2147483646 w 2580"/>
              <a:gd name="T33" fmla="*/ 0 h 1830"/>
              <a:gd name="T34" fmla="*/ 2147483646 w 2580"/>
              <a:gd name="T35" fmla="*/ 2147483646 h 1830"/>
              <a:gd name="T36" fmla="*/ 2147483646 w 2580"/>
              <a:gd name="T37" fmla="*/ 2147483646 h 1830"/>
              <a:gd name="T38" fmla="*/ 2147483646 w 2580"/>
              <a:gd name="T39" fmla="*/ 2147483646 h 1830"/>
              <a:gd name="T40" fmla="*/ 2147483646 w 2580"/>
              <a:gd name="T41" fmla="*/ 2147483646 h 1830"/>
              <a:gd name="T42" fmla="*/ 2147483646 w 2580"/>
              <a:gd name="T43" fmla="*/ 2147483646 h 1830"/>
              <a:gd name="T44" fmla="*/ 2147483646 w 2580"/>
              <a:gd name="T45" fmla="*/ 2147483646 h 1830"/>
              <a:gd name="T46" fmla="*/ 2147483646 w 2580"/>
              <a:gd name="T47" fmla="*/ 2147483646 h 1830"/>
              <a:gd name="T48" fmla="*/ 2147483646 w 2580"/>
              <a:gd name="T49" fmla="*/ 2147483646 h 1830"/>
              <a:gd name="T50" fmla="*/ 2147483646 w 2580"/>
              <a:gd name="T51" fmla="*/ 2147483646 h 1830"/>
              <a:gd name="T52" fmla="*/ 2147483646 w 2580"/>
              <a:gd name="T53" fmla="*/ 2147483646 h 1830"/>
              <a:gd name="T54" fmla="*/ 2147483646 w 2580"/>
              <a:gd name="T55" fmla="*/ 2147483646 h 1830"/>
              <a:gd name="T56" fmla="*/ 2147483646 w 2580"/>
              <a:gd name="T57" fmla="*/ 2147483646 h 1830"/>
              <a:gd name="T58" fmla="*/ 2147483646 w 2580"/>
              <a:gd name="T59" fmla="*/ 2147483646 h 1830"/>
              <a:gd name="T60" fmla="*/ 2147483646 w 2580"/>
              <a:gd name="T61" fmla="*/ 2147483646 h 1830"/>
              <a:gd name="T62" fmla="*/ 2147483646 w 2580"/>
              <a:gd name="T63" fmla="*/ 2147483646 h 1830"/>
              <a:gd name="T64" fmla="*/ 2147483646 w 2580"/>
              <a:gd name="T65" fmla="*/ 2147483646 h 1830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2580"/>
              <a:gd name="T100" fmla="*/ 0 h 1830"/>
              <a:gd name="T101" fmla="*/ 2580 w 2580"/>
              <a:gd name="T102" fmla="*/ 1830 h 1830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2580" h="1830">
                <a:moveTo>
                  <a:pt x="2580" y="519"/>
                </a:moveTo>
                <a:lnTo>
                  <a:pt x="462" y="1830"/>
                </a:lnTo>
                <a:lnTo>
                  <a:pt x="177" y="1830"/>
                </a:lnTo>
                <a:lnTo>
                  <a:pt x="156" y="1815"/>
                </a:lnTo>
                <a:lnTo>
                  <a:pt x="126" y="1809"/>
                </a:lnTo>
                <a:lnTo>
                  <a:pt x="108" y="1809"/>
                </a:lnTo>
                <a:lnTo>
                  <a:pt x="78" y="1809"/>
                </a:lnTo>
                <a:lnTo>
                  <a:pt x="54" y="1812"/>
                </a:lnTo>
                <a:lnTo>
                  <a:pt x="30" y="1815"/>
                </a:lnTo>
                <a:lnTo>
                  <a:pt x="9" y="1827"/>
                </a:lnTo>
                <a:lnTo>
                  <a:pt x="0" y="1656"/>
                </a:lnTo>
                <a:lnTo>
                  <a:pt x="114" y="1506"/>
                </a:lnTo>
                <a:lnTo>
                  <a:pt x="264" y="1383"/>
                </a:lnTo>
                <a:lnTo>
                  <a:pt x="420" y="1092"/>
                </a:lnTo>
                <a:lnTo>
                  <a:pt x="513" y="1008"/>
                </a:lnTo>
                <a:lnTo>
                  <a:pt x="645" y="738"/>
                </a:lnTo>
                <a:lnTo>
                  <a:pt x="1866" y="0"/>
                </a:lnTo>
                <a:lnTo>
                  <a:pt x="1884" y="21"/>
                </a:lnTo>
                <a:lnTo>
                  <a:pt x="1899" y="57"/>
                </a:lnTo>
                <a:lnTo>
                  <a:pt x="1902" y="126"/>
                </a:lnTo>
                <a:lnTo>
                  <a:pt x="1899" y="213"/>
                </a:lnTo>
                <a:lnTo>
                  <a:pt x="1899" y="339"/>
                </a:lnTo>
                <a:lnTo>
                  <a:pt x="1902" y="387"/>
                </a:lnTo>
                <a:lnTo>
                  <a:pt x="1914" y="441"/>
                </a:lnTo>
                <a:lnTo>
                  <a:pt x="1974" y="462"/>
                </a:lnTo>
                <a:lnTo>
                  <a:pt x="2037" y="462"/>
                </a:lnTo>
                <a:lnTo>
                  <a:pt x="2142" y="462"/>
                </a:lnTo>
                <a:lnTo>
                  <a:pt x="2241" y="462"/>
                </a:lnTo>
                <a:lnTo>
                  <a:pt x="2385" y="462"/>
                </a:lnTo>
                <a:lnTo>
                  <a:pt x="2499" y="462"/>
                </a:lnTo>
                <a:lnTo>
                  <a:pt x="2535" y="471"/>
                </a:lnTo>
                <a:lnTo>
                  <a:pt x="2550" y="486"/>
                </a:lnTo>
                <a:lnTo>
                  <a:pt x="2580" y="519"/>
                </a:lnTo>
                <a:close/>
              </a:path>
            </a:pathLst>
          </a:custGeom>
          <a:solidFill>
            <a:srgbClr val="96969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2024063" y="5038725"/>
            <a:ext cx="1190625" cy="876300"/>
          </a:xfrm>
          <a:custGeom>
            <a:avLst/>
            <a:gdLst>
              <a:gd name="connsiteX0" fmla="*/ 9525 w 1190625"/>
              <a:gd name="connsiteY0" fmla="*/ 871537 h 876300"/>
              <a:gd name="connsiteX1" fmla="*/ 1190625 w 1190625"/>
              <a:gd name="connsiteY1" fmla="*/ 876300 h 876300"/>
              <a:gd name="connsiteX2" fmla="*/ 1157288 w 1190625"/>
              <a:gd name="connsiteY2" fmla="*/ 804862 h 876300"/>
              <a:gd name="connsiteX3" fmla="*/ 1100138 w 1190625"/>
              <a:gd name="connsiteY3" fmla="*/ 771525 h 876300"/>
              <a:gd name="connsiteX4" fmla="*/ 1028700 w 1190625"/>
              <a:gd name="connsiteY4" fmla="*/ 757237 h 876300"/>
              <a:gd name="connsiteX5" fmla="*/ 280988 w 1190625"/>
              <a:gd name="connsiteY5" fmla="*/ 757237 h 876300"/>
              <a:gd name="connsiteX6" fmla="*/ 233363 w 1190625"/>
              <a:gd name="connsiteY6" fmla="*/ 747712 h 876300"/>
              <a:gd name="connsiteX7" fmla="*/ 190500 w 1190625"/>
              <a:gd name="connsiteY7" fmla="*/ 704850 h 876300"/>
              <a:gd name="connsiteX8" fmla="*/ 133350 w 1190625"/>
              <a:gd name="connsiteY8" fmla="*/ 685800 h 876300"/>
              <a:gd name="connsiteX9" fmla="*/ 119063 w 1190625"/>
              <a:gd name="connsiteY9" fmla="*/ 600075 h 876300"/>
              <a:gd name="connsiteX10" fmla="*/ 109538 w 1190625"/>
              <a:gd name="connsiteY10" fmla="*/ 185737 h 876300"/>
              <a:gd name="connsiteX11" fmla="*/ 71438 w 1190625"/>
              <a:gd name="connsiteY11" fmla="*/ 57150 h 876300"/>
              <a:gd name="connsiteX12" fmla="*/ 0 w 1190625"/>
              <a:gd name="connsiteY12" fmla="*/ 0 h 876300"/>
              <a:gd name="connsiteX13" fmla="*/ 9525 w 1190625"/>
              <a:gd name="connsiteY13" fmla="*/ 871537 h 876300"/>
              <a:gd name="connsiteX0" fmla="*/ 9525 w 1190625"/>
              <a:gd name="connsiteY0" fmla="*/ 871537 h 876300"/>
              <a:gd name="connsiteX1" fmla="*/ 1190625 w 1190625"/>
              <a:gd name="connsiteY1" fmla="*/ 876300 h 876300"/>
              <a:gd name="connsiteX2" fmla="*/ 1157288 w 1190625"/>
              <a:gd name="connsiteY2" fmla="*/ 804862 h 876300"/>
              <a:gd name="connsiteX3" fmla="*/ 1100138 w 1190625"/>
              <a:gd name="connsiteY3" fmla="*/ 771525 h 876300"/>
              <a:gd name="connsiteX4" fmla="*/ 1028700 w 1190625"/>
              <a:gd name="connsiteY4" fmla="*/ 757237 h 876300"/>
              <a:gd name="connsiteX5" fmla="*/ 280988 w 1190625"/>
              <a:gd name="connsiteY5" fmla="*/ 757237 h 876300"/>
              <a:gd name="connsiteX6" fmla="*/ 233363 w 1190625"/>
              <a:gd name="connsiteY6" fmla="*/ 747712 h 876300"/>
              <a:gd name="connsiteX7" fmla="*/ 190500 w 1190625"/>
              <a:gd name="connsiteY7" fmla="*/ 704850 h 876300"/>
              <a:gd name="connsiteX8" fmla="*/ 180975 w 1190625"/>
              <a:gd name="connsiteY8" fmla="*/ 700087 h 876300"/>
              <a:gd name="connsiteX9" fmla="*/ 133350 w 1190625"/>
              <a:gd name="connsiteY9" fmla="*/ 685800 h 876300"/>
              <a:gd name="connsiteX10" fmla="*/ 119063 w 1190625"/>
              <a:gd name="connsiteY10" fmla="*/ 600075 h 876300"/>
              <a:gd name="connsiteX11" fmla="*/ 109538 w 1190625"/>
              <a:gd name="connsiteY11" fmla="*/ 185737 h 876300"/>
              <a:gd name="connsiteX12" fmla="*/ 71438 w 1190625"/>
              <a:gd name="connsiteY12" fmla="*/ 57150 h 876300"/>
              <a:gd name="connsiteX13" fmla="*/ 0 w 1190625"/>
              <a:gd name="connsiteY13" fmla="*/ 0 h 876300"/>
              <a:gd name="connsiteX14" fmla="*/ 9525 w 1190625"/>
              <a:gd name="connsiteY14" fmla="*/ 871537 h 876300"/>
              <a:gd name="connsiteX0" fmla="*/ 9525 w 1190625"/>
              <a:gd name="connsiteY0" fmla="*/ 871537 h 876300"/>
              <a:gd name="connsiteX1" fmla="*/ 1190625 w 1190625"/>
              <a:gd name="connsiteY1" fmla="*/ 876300 h 876300"/>
              <a:gd name="connsiteX2" fmla="*/ 1157288 w 1190625"/>
              <a:gd name="connsiteY2" fmla="*/ 804862 h 876300"/>
              <a:gd name="connsiteX3" fmla="*/ 1100138 w 1190625"/>
              <a:gd name="connsiteY3" fmla="*/ 771525 h 876300"/>
              <a:gd name="connsiteX4" fmla="*/ 1028700 w 1190625"/>
              <a:gd name="connsiteY4" fmla="*/ 757237 h 876300"/>
              <a:gd name="connsiteX5" fmla="*/ 280988 w 1190625"/>
              <a:gd name="connsiteY5" fmla="*/ 757237 h 876300"/>
              <a:gd name="connsiteX6" fmla="*/ 233363 w 1190625"/>
              <a:gd name="connsiteY6" fmla="*/ 747712 h 876300"/>
              <a:gd name="connsiteX7" fmla="*/ 190500 w 1190625"/>
              <a:gd name="connsiteY7" fmla="*/ 704850 h 876300"/>
              <a:gd name="connsiteX8" fmla="*/ 133350 w 1190625"/>
              <a:gd name="connsiteY8" fmla="*/ 685800 h 876300"/>
              <a:gd name="connsiteX9" fmla="*/ 119063 w 1190625"/>
              <a:gd name="connsiteY9" fmla="*/ 600075 h 876300"/>
              <a:gd name="connsiteX10" fmla="*/ 109538 w 1190625"/>
              <a:gd name="connsiteY10" fmla="*/ 185737 h 876300"/>
              <a:gd name="connsiteX11" fmla="*/ 71438 w 1190625"/>
              <a:gd name="connsiteY11" fmla="*/ 57150 h 876300"/>
              <a:gd name="connsiteX12" fmla="*/ 0 w 1190625"/>
              <a:gd name="connsiteY12" fmla="*/ 0 h 876300"/>
              <a:gd name="connsiteX13" fmla="*/ 9525 w 1190625"/>
              <a:gd name="connsiteY13" fmla="*/ 871537 h 876300"/>
              <a:gd name="connsiteX0" fmla="*/ 9525 w 1190625"/>
              <a:gd name="connsiteY0" fmla="*/ 871537 h 876300"/>
              <a:gd name="connsiteX1" fmla="*/ 1190625 w 1190625"/>
              <a:gd name="connsiteY1" fmla="*/ 876300 h 876300"/>
              <a:gd name="connsiteX2" fmla="*/ 1157288 w 1190625"/>
              <a:gd name="connsiteY2" fmla="*/ 804862 h 876300"/>
              <a:gd name="connsiteX3" fmla="*/ 1100138 w 1190625"/>
              <a:gd name="connsiteY3" fmla="*/ 771525 h 876300"/>
              <a:gd name="connsiteX4" fmla="*/ 1028700 w 1190625"/>
              <a:gd name="connsiteY4" fmla="*/ 757237 h 876300"/>
              <a:gd name="connsiteX5" fmla="*/ 280988 w 1190625"/>
              <a:gd name="connsiteY5" fmla="*/ 757237 h 876300"/>
              <a:gd name="connsiteX6" fmla="*/ 233363 w 1190625"/>
              <a:gd name="connsiteY6" fmla="*/ 747712 h 876300"/>
              <a:gd name="connsiteX7" fmla="*/ 133350 w 1190625"/>
              <a:gd name="connsiteY7" fmla="*/ 685800 h 876300"/>
              <a:gd name="connsiteX8" fmla="*/ 119063 w 1190625"/>
              <a:gd name="connsiteY8" fmla="*/ 600075 h 876300"/>
              <a:gd name="connsiteX9" fmla="*/ 109538 w 1190625"/>
              <a:gd name="connsiteY9" fmla="*/ 185737 h 876300"/>
              <a:gd name="connsiteX10" fmla="*/ 71438 w 1190625"/>
              <a:gd name="connsiteY10" fmla="*/ 57150 h 876300"/>
              <a:gd name="connsiteX11" fmla="*/ 0 w 1190625"/>
              <a:gd name="connsiteY11" fmla="*/ 0 h 876300"/>
              <a:gd name="connsiteX12" fmla="*/ 9525 w 1190625"/>
              <a:gd name="connsiteY12" fmla="*/ 871537 h 876300"/>
              <a:gd name="connsiteX0" fmla="*/ 9525 w 1190625"/>
              <a:gd name="connsiteY0" fmla="*/ 871537 h 876300"/>
              <a:gd name="connsiteX1" fmla="*/ 1190625 w 1190625"/>
              <a:gd name="connsiteY1" fmla="*/ 876300 h 876300"/>
              <a:gd name="connsiteX2" fmla="*/ 1157288 w 1190625"/>
              <a:gd name="connsiteY2" fmla="*/ 804862 h 876300"/>
              <a:gd name="connsiteX3" fmla="*/ 1100138 w 1190625"/>
              <a:gd name="connsiteY3" fmla="*/ 771525 h 876300"/>
              <a:gd name="connsiteX4" fmla="*/ 1028700 w 1190625"/>
              <a:gd name="connsiteY4" fmla="*/ 757237 h 876300"/>
              <a:gd name="connsiteX5" fmla="*/ 280988 w 1190625"/>
              <a:gd name="connsiteY5" fmla="*/ 757237 h 876300"/>
              <a:gd name="connsiteX6" fmla="*/ 233363 w 1190625"/>
              <a:gd name="connsiteY6" fmla="*/ 747712 h 876300"/>
              <a:gd name="connsiteX7" fmla="*/ 185738 w 1190625"/>
              <a:gd name="connsiteY7" fmla="*/ 719137 h 876300"/>
              <a:gd name="connsiteX8" fmla="*/ 133350 w 1190625"/>
              <a:gd name="connsiteY8" fmla="*/ 685800 h 876300"/>
              <a:gd name="connsiteX9" fmla="*/ 119063 w 1190625"/>
              <a:gd name="connsiteY9" fmla="*/ 600075 h 876300"/>
              <a:gd name="connsiteX10" fmla="*/ 109538 w 1190625"/>
              <a:gd name="connsiteY10" fmla="*/ 185737 h 876300"/>
              <a:gd name="connsiteX11" fmla="*/ 71438 w 1190625"/>
              <a:gd name="connsiteY11" fmla="*/ 57150 h 876300"/>
              <a:gd name="connsiteX12" fmla="*/ 0 w 1190625"/>
              <a:gd name="connsiteY12" fmla="*/ 0 h 876300"/>
              <a:gd name="connsiteX13" fmla="*/ 9525 w 1190625"/>
              <a:gd name="connsiteY13" fmla="*/ 871537 h 876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90625" h="876300">
                <a:moveTo>
                  <a:pt x="9525" y="871537"/>
                </a:moveTo>
                <a:lnTo>
                  <a:pt x="1190625" y="876300"/>
                </a:lnTo>
                <a:lnTo>
                  <a:pt x="1157288" y="804862"/>
                </a:lnTo>
                <a:lnTo>
                  <a:pt x="1100138" y="771525"/>
                </a:lnTo>
                <a:lnTo>
                  <a:pt x="1028700" y="757237"/>
                </a:lnTo>
                <a:lnTo>
                  <a:pt x="280988" y="757237"/>
                </a:lnTo>
                <a:lnTo>
                  <a:pt x="233363" y="747712"/>
                </a:lnTo>
                <a:lnTo>
                  <a:pt x="185738" y="719137"/>
                </a:lnTo>
                <a:lnTo>
                  <a:pt x="133350" y="685800"/>
                </a:lnTo>
                <a:lnTo>
                  <a:pt x="119063" y="600075"/>
                </a:lnTo>
                <a:lnTo>
                  <a:pt x="109538" y="185737"/>
                </a:lnTo>
                <a:lnTo>
                  <a:pt x="71438" y="57150"/>
                </a:lnTo>
                <a:lnTo>
                  <a:pt x="0" y="0"/>
                </a:lnTo>
                <a:lnTo>
                  <a:pt x="9525" y="871537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0" name="Straight Connector 9"/>
          <p:cNvCxnSpPr>
            <a:endCxn id="35" idx="4"/>
          </p:cNvCxnSpPr>
          <p:nvPr/>
        </p:nvCxnSpPr>
        <p:spPr bwMode="auto">
          <a:xfrm flipV="1">
            <a:off x="2217738" y="3181350"/>
            <a:ext cx="4156075" cy="2570163"/>
          </a:xfrm>
          <a:prstGeom prst="line">
            <a:avLst/>
          </a:prstGeom>
          <a:ln w="76200">
            <a:solidFill>
              <a:schemeClr val="tx1">
                <a:lumMod val="65000"/>
                <a:alpha val="51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407" name="TextBox 39"/>
          <p:cNvSpPr txBox="1">
            <a:spLocks noChangeArrowheads="1"/>
          </p:cNvSpPr>
          <p:nvPr/>
        </p:nvSpPr>
        <p:spPr bwMode="auto">
          <a:xfrm>
            <a:off x="4098925" y="2292350"/>
            <a:ext cx="1878013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>
                <a:solidFill>
                  <a:schemeClr val="bg1"/>
                </a:solidFill>
                <a:cs typeface="Arial" panose="020B0604020202020204" pitchFamily="34" charset="0"/>
              </a:rPr>
              <a:t>Section Carrying Tension Forces</a:t>
            </a:r>
          </a:p>
        </p:txBody>
      </p:sp>
      <p:cxnSp>
        <p:nvCxnSpPr>
          <p:cNvPr id="67" name="Straight Arrow Connector 66"/>
          <p:cNvCxnSpPr/>
          <p:nvPr/>
        </p:nvCxnSpPr>
        <p:spPr bwMode="auto">
          <a:xfrm flipV="1">
            <a:off x="6592888" y="2674938"/>
            <a:ext cx="641350" cy="409575"/>
          </a:xfrm>
          <a:prstGeom prst="straightConnector1">
            <a:avLst/>
          </a:prstGeom>
          <a:ln w="101600">
            <a:solidFill>
              <a:schemeClr val="bg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409" name="TextBox 74"/>
          <p:cNvSpPr txBox="1">
            <a:spLocks noChangeArrowheads="1"/>
          </p:cNvSpPr>
          <p:nvPr/>
        </p:nvSpPr>
        <p:spPr bwMode="auto">
          <a:xfrm>
            <a:off x="4813300" y="5113338"/>
            <a:ext cx="25336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 i="1">
                <a:solidFill>
                  <a:schemeClr val="bg1"/>
                </a:solidFill>
                <a:cs typeface="Arial" panose="020B0604020202020204" pitchFamily="34" charset="0"/>
              </a:rPr>
              <a:t>l</a:t>
            </a:r>
            <a:r>
              <a:rPr lang="en-US" altLang="en-US" sz="1600">
                <a:solidFill>
                  <a:schemeClr val="bg1"/>
                </a:solidFill>
                <a:cs typeface="Arial" panose="020B0604020202020204" pitchFamily="34" charset="0"/>
              </a:rPr>
              <a:t>= Length of Connection</a:t>
            </a:r>
          </a:p>
        </p:txBody>
      </p:sp>
      <p:grpSp>
        <p:nvGrpSpPr>
          <p:cNvPr id="102410" name="Group 41"/>
          <p:cNvGrpSpPr>
            <a:grpSpLocks/>
          </p:cNvGrpSpPr>
          <p:nvPr/>
        </p:nvGrpSpPr>
        <p:grpSpPr bwMode="auto">
          <a:xfrm>
            <a:off x="3309938" y="4986338"/>
            <a:ext cx="933450" cy="442912"/>
            <a:chOff x="3309938" y="4986338"/>
            <a:chExt cx="933450" cy="442912"/>
          </a:xfrm>
        </p:grpSpPr>
        <p:sp useBgFill="1">
          <p:nvSpPr>
            <p:cNvPr id="13" name="Oval 12"/>
            <p:cNvSpPr/>
            <p:nvPr/>
          </p:nvSpPr>
          <p:spPr bwMode="auto">
            <a:xfrm>
              <a:off x="3309938" y="5357813"/>
              <a:ext cx="266700" cy="71437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 useBgFill="1">
          <p:nvSpPr>
            <p:cNvPr id="14" name="Oval 13"/>
            <p:cNvSpPr/>
            <p:nvPr/>
          </p:nvSpPr>
          <p:spPr bwMode="auto">
            <a:xfrm>
              <a:off x="3652838" y="5167313"/>
              <a:ext cx="266700" cy="71437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 useBgFill="1">
          <p:nvSpPr>
            <p:cNvPr id="15" name="Oval 14"/>
            <p:cNvSpPr/>
            <p:nvPr/>
          </p:nvSpPr>
          <p:spPr bwMode="auto">
            <a:xfrm>
              <a:off x="3976688" y="4986338"/>
              <a:ext cx="266700" cy="71437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</p:grpSp>
      <p:sp>
        <p:nvSpPr>
          <p:cNvPr id="102411" name="Slide Number Placeholder 36"/>
          <p:cNvSpPr txBox="1">
            <a:spLocks noGrp="1"/>
          </p:cNvSpPr>
          <p:nvPr/>
        </p:nvSpPr>
        <p:spPr bwMode="auto">
          <a:xfrm>
            <a:off x="7924800" y="6416675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554AF7CE-7432-4C14-ABE6-F618A337574C}" type="slidenum">
              <a:rPr lang="en-US" altLang="en-US" sz="1200">
                <a:solidFill>
                  <a:srgbClr val="BCBCBC"/>
                </a:solidFill>
              </a:rPr>
              <a:pPr algn="r"/>
              <a:t>48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39" name="Footer Placeholder 38"/>
          <p:cNvSpPr txBox="1">
            <a:spLocks noGrp="1"/>
          </p:cNvSpPr>
          <p:nvPr/>
        </p:nvSpPr>
        <p:spPr>
          <a:xfrm>
            <a:off x="3124200" y="6416675"/>
            <a:ext cx="2895600" cy="365125"/>
          </a:xfrm>
          <a:prstGeom prst="rect">
            <a:avLst/>
          </a:prstGeom>
          <a:noFill/>
        </p:spPr>
        <p:txBody>
          <a:bodyPr anchor="b"/>
          <a:lstStyle/>
          <a:p>
            <a:pPr algn="ctr">
              <a:defRPr/>
            </a:pPr>
            <a:r>
              <a:rPr lang="en-US" sz="1200">
                <a:solidFill>
                  <a:schemeClr val="tx1">
                    <a:shade val="50000"/>
                  </a:schemeClr>
                </a:solidFill>
              </a:rPr>
              <a:t>Tension Theory</a:t>
            </a:r>
            <a:endParaRPr lang="en-US" sz="1200" dirty="0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102413" name="Line 20"/>
          <p:cNvSpPr>
            <a:spLocks noChangeShapeType="1"/>
          </p:cNvSpPr>
          <p:nvPr/>
        </p:nvSpPr>
        <p:spPr bwMode="auto">
          <a:xfrm>
            <a:off x="3690938" y="5391150"/>
            <a:ext cx="1071562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14" name="Line 21"/>
          <p:cNvSpPr>
            <a:spLocks noChangeShapeType="1"/>
          </p:cNvSpPr>
          <p:nvPr/>
        </p:nvSpPr>
        <p:spPr bwMode="auto">
          <a:xfrm flipV="1">
            <a:off x="4552950" y="5019675"/>
            <a:ext cx="523875" cy="376238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15" name="Line 22"/>
          <p:cNvSpPr>
            <a:spLocks noChangeShapeType="1"/>
          </p:cNvSpPr>
          <p:nvPr/>
        </p:nvSpPr>
        <p:spPr bwMode="auto">
          <a:xfrm>
            <a:off x="4348163" y="5019675"/>
            <a:ext cx="1071562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16" name="Line 23"/>
          <p:cNvSpPr>
            <a:spLocks noChangeShapeType="1"/>
          </p:cNvSpPr>
          <p:nvPr/>
        </p:nvSpPr>
        <p:spPr bwMode="auto">
          <a:xfrm flipH="1">
            <a:off x="3252788" y="5391150"/>
            <a:ext cx="385762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17" name="Line 24"/>
          <p:cNvSpPr>
            <a:spLocks noChangeShapeType="1"/>
          </p:cNvSpPr>
          <p:nvPr/>
        </p:nvSpPr>
        <p:spPr bwMode="auto">
          <a:xfrm flipH="1">
            <a:off x="3590925" y="5200650"/>
            <a:ext cx="385763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25" name="Straight Connector 24"/>
          <p:cNvCxnSpPr/>
          <p:nvPr/>
        </p:nvCxnSpPr>
        <p:spPr bwMode="auto">
          <a:xfrm rot="10800000" flipV="1">
            <a:off x="3446463" y="4992688"/>
            <a:ext cx="1209675" cy="9525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 bwMode="auto">
          <a:xfrm flipH="1" flipV="1">
            <a:off x="3465513" y="4159250"/>
            <a:ext cx="14287" cy="85725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420" name="TextBox 36"/>
          <p:cNvSpPr txBox="1">
            <a:spLocks noChangeArrowheads="1"/>
          </p:cNvSpPr>
          <p:nvPr/>
        </p:nvSpPr>
        <p:spPr bwMode="auto">
          <a:xfrm>
            <a:off x="4456113" y="4251325"/>
            <a:ext cx="8842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>
                <a:solidFill>
                  <a:schemeClr val="bg1"/>
                </a:solidFill>
                <a:cs typeface="Arial" panose="020B0604020202020204" pitchFamily="34" charset="0"/>
              </a:rPr>
              <a:t>RupturePlane</a:t>
            </a:r>
          </a:p>
        </p:txBody>
      </p:sp>
      <p:sp>
        <p:nvSpPr>
          <p:cNvPr id="102421" name="TextBox 39"/>
          <p:cNvSpPr txBox="1">
            <a:spLocks noChangeArrowheads="1"/>
          </p:cNvSpPr>
          <p:nvPr/>
        </p:nvSpPr>
        <p:spPr bwMode="auto">
          <a:xfrm>
            <a:off x="1927225" y="2835275"/>
            <a:ext cx="1512888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>
                <a:solidFill>
                  <a:schemeClr val="bg1"/>
                </a:solidFill>
                <a:cs typeface="Arial" panose="020B0604020202020204" pitchFamily="34" charset="0"/>
              </a:rPr>
              <a:t>Distribution of Forces Through Section</a:t>
            </a:r>
          </a:p>
        </p:txBody>
      </p:sp>
      <p:cxnSp>
        <p:nvCxnSpPr>
          <p:cNvPr id="102422" name="Straight Arrow Connector 40"/>
          <p:cNvCxnSpPr>
            <a:cxnSpLocks noChangeShapeType="1"/>
          </p:cNvCxnSpPr>
          <p:nvPr/>
        </p:nvCxnSpPr>
        <p:spPr bwMode="auto">
          <a:xfrm>
            <a:off x="2800350" y="3521075"/>
            <a:ext cx="1096963" cy="831850"/>
          </a:xfrm>
          <a:prstGeom prst="straightConnector1">
            <a:avLst/>
          </a:prstGeom>
          <a:noFill/>
          <a:ln w="28575" algn="ctr">
            <a:solidFill>
              <a:schemeClr val="bg1"/>
            </a:solidFill>
            <a:round/>
            <a:headEnd/>
            <a:tailEnd type="arrow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2423" name="TextBox 67"/>
          <p:cNvSpPr txBox="1">
            <a:spLocks noChangeArrowheads="1"/>
          </p:cNvSpPr>
          <p:nvPr/>
        </p:nvSpPr>
        <p:spPr bwMode="auto">
          <a:xfrm>
            <a:off x="6450013" y="2384425"/>
            <a:ext cx="5953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</a:p>
        </p:txBody>
      </p:sp>
      <p:sp>
        <p:nvSpPr>
          <p:cNvPr id="45" name="Freeform 44"/>
          <p:cNvSpPr/>
          <p:nvPr/>
        </p:nvSpPr>
        <p:spPr bwMode="auto">
          <a:xfrm>
            <a:off x="6229350" y="2466975"/>
            <a:ext cx="1176338" cy="857250"/>
          </a:xfrm>
          <a:custGeom>
            <a:avLst/>
            <a:gdLst>
              <a:gd name="connsiteX0" fmla="*/ 0 w 1185862"/>
              <a:gd name="connsiteY0" fmla="*/ 0 h 871537"/>
              <a:gd name="connsiteX1" fmla="*/ 52387 w 1185862"/>
              <a:gd name="connsiteY1" fmla="*/ 47625 h 871537"/>
              <a:gd name="connsiteX2" fmla="*/ 90487 w 1185862"/>
              <a:gd name="connsiteY2" fmla="*/ 152400 h 871537"/>
              <a:gd name="connsiteX3" fmla="*/ 90487 w 1185862"/>
              <a:gd name="connsiteY3" fmla="*/ 423862 h 871537"/>
              <a:gd name="connsiteX4" fmla="*/ 90487 w 1185862"/>
              <a:gd name="connsiteY4" fmla="*/ 638175 h 871537"/>
              <a:gd name="connsiteX5" fmla="*/ 147637 w 1185862"/>
              <a:gd name="connsiteY5" fmla="*/ 733425 h 871537"/>
              <a:gd name="connsiteX6" fmla="*/ 228600 w 1185862"/>
              <a:gd name="connsiteY6" fmla="*/ 757237 h 871537"/>
              <a:gd name="connsiteX7" fmla="*/ 523875 w 1185862"/>
              <a:gd name="connsiteY7" fmla="*/ 757237 h 871537"/>
              <a:gd name="connsiteX8" fmla="*/ 1009650 w 1185862"/>
              <a:gd name="connsiteY8" fmla="*/ 752475 h 871537"/>
              <a:gd name="connsiteX9" fmla="*/ 1100137 w 1185862"/>
              <a:gd name="connsiteY9" fmla="*/ 771525 h 871537"/>
              <a:gd name="connsiteX10" fmla="*/ 1147762 w 1185862"/>
              <a:gd name="connsiteY10" fmla="*/ 814387 h 871537"/>
              <a:gd name="connsiteX11" fmla="*/ 1185862 w 1185862"/>
              <a:gd name="connsiteY11" fmla="*/ 871537 h 8715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85862" h="871537">
                <a:moveTo>
                  <a:pt x="0" y="0"/>
                </a:moveTo>
                <a:cubicBezTo>
                  <a:pt x="18653" y="11112"/>
                  <a:pt x="37306" y="22225"/>
                  <a:pt x="52387" y="47625"/>
                </a:cubicBezTo>
                <a:cubicBezTo>
                  <a:pt x="67468" y="73025"/>
                  <a:pt x="84137" y="89694"/>
                  <a:pt x="90487" y="152400"/>
                </a:cubicBezTo>
                <a:cubicBezTo>
                  <a:pt x="96837" y="215106"/>
                  <a:pt x="90487" y="423862"/>
                  <a:pt x="90487" y="423862"/>
                </a:cubicBezTo>
                <a:cubicBezTo>
                  <a:pt x="90487" y="504824"/>
                  <a:pt x="80962" y="586581"/>
                  <a:pt x="90487" y="638175"/>
                </a:cubicBezTo>
                <a:cubicBezTo>
                  <a:pt x="100012" y="689769"/>
                  <a:pt x="124618" y="713581"/>
                  <a:pt x="147637" y="733425"/>
                </a:cubicBezTo>
                <a:cubicBezTo>
                  <a:pt x="170656" y="753269"/>
                  <a:pt x="165894" y="753268"/>
                  <a:pt x="228600" y="757237"/>
                </a:cubicBezTo>
                <a:cubicBezTo>
                  <a:pt x="291306" y="761206"/>
                  <a:pt x="523875" y="757237"/>
                  <a:pt x="523875" y="757237"/>
                </a:cubicBezTo>
                <a:lnTo>
                  <a:pt x="1009650" y="752475"/>
                </a:lnTo>
                <a:cubicBezTo>
                  <a:pt x="1105694" y="754856"/>
                  <a:pt x="1077118" y="761206"/>
                  <a:pt x="1100137" y="771525"/>
                </a:cubicBezTo>
                <a:cubicBezTo>
                  <a:pt x="1123156" y="781844"/>
                  <a:pt x="1133475" y="797718"/>
                  <a:pt x="1147762" y="814387"/>
                </a:cubicBezTo>
                <a:cubicBezTo>
                  <a:pt x="1162049" y="831056"/>
                  <a:pt x="1173955" y="851296"/>
                  <a:pt x="1185862" y="871537"/>
                </a:cubicBezTo>
              </a:path>
            </a:pathLst>
          </a:cu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9" name="Straight Connector 8"/>
          <p:cNvCxnSpPr>
            <a:stCxn id="7" idx="12"/>
          </p:cNvCxnSpPr>
          <p:nvPr/>
        </p:nvCxnSpPr>
        <p:spPr bwMode="auto">
          <a:xfrm flipV="1">
            <a:off x="2036763" y="2471738"/>
            <a:ext cx="4213225" cy="2566987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 bwMode="auto">
          <a:xfrm flipV="1">
            <a:off x="3203575" y="3311525"/>
            <a:ext cx="4211638" cy="25923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427" name="Freeform 33"/>
          <p:cNvSpPr>
            <a:spLocks/>
          </p:cNvSpPr>
          <p:nvPr/>
        </p:nvSpPr>
        <p:spPr bwMode="auto">
          <a:xfrm>
            <a:off x="3305175" y="3633788"/>
            <a:ext cx="1028700" cy="1752600"/>
          </a:xfrm>
          <a:custGeom>
            <a:avLst/>
            <a:gdLst>
              <a:gd name="T0" fmla="*/ 0 w 648"/>
              <a:gd name="T1" fmla="*/ 2147483646 h 1104"/>
              <a:gd name="T2" fmla="*/ 0 w 648"/>
              <a:gd name="T3" fmla="*/ 2147483646 h 1104"/>
              <a:gd name="T4" fmla="*/ 2147483646 w 648"/>
              <a:gd name="T5" fmla="*/ 2147483646 h 1104"/>
              <a:gd name="T6" fmla="*/ 2147483646 w 648"/>
              <a:gd name="T7" fmla="*/ 2147483646 h 1104"/>
              <a:gd name="T8" fmla="*/ 2147483646 w 648"/>
              <a:gd name="T9" fmla="*/ 2147483646 h 1104"/>
              <a:gd name="T10" fmla="*/ 2147483646 w 648"/>
              <a:gd name="T11" fmla="*/ 2147483646 h 1104"/>
              <a:gd name="T12" fmla="*/ 2147483646 w 648"/>
              <a:gd name="T13" fmla="*/ 0 h 110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648"/>
              <a:gd name="T22" fmla="*/ 0 h 1104"/>
              <a:gd name="T23" fmla="*/ 648 w 648"/>
              <a:gd name="T24" fmla="*/ 1104 h 110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648" h="1104">
                <a:moveTo>
                  <a:pt x="0" y="1104"/>
                </a:moveTo>
                <a:lnTo>
                  <a:pt x="0" y="927"/>
                </a:lnTo>
                <a:lnTo>
                  <a:pt x="114" y="777"/>
                </a:lnTo>
                <a:lnTo>
                  <a:pt x="255" y="663"/>
                </a:lnTo>
                <a:lnTo>
                  <a:pt x="420" y="366"/>
                </a:lnTo>
                <a:lnTo>
                  <a:pt x="504" y="285"/>
                </a:lnTo>
                <a:lnTo>
                  <a:pt x="648" y="0"/>
                </a:ln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28" name="Line 42"/>
          <p:cNvSpPr>
            <a:spLocks noChangeShapeType="1"/>
          </p:cNvSpPr>
          <p:nvPr/>
        </p:nvSpPr>
        <p:spPr bwMode="auto">
          <a:xfrm>
            <a:off x="3576638" y="5386388"/>
            <a:ext cx="47625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102429" name="Straight Arrow Connector 30"/>
          <p:cNvCxnSpPr>
            <a:cxnSpLocks noChangeShapeType="1"/>
          </p:cNvCxnSpPr>
          <p:nvPr/>
        </p:nvCxnSpPr>
        <p:spPr bwMode="auto">
          <a:xfrm rot="16200000" flipH="1">
            <a:off x="4403725" y="3040063"/>
            <a:ext cx="844550" cy="419100"/>
          </a:xfrm>
          <a:prstGeom prst="straightConnector1">
            <a:avLst/>
          </a:prstGeom>
          <a:noFill/>
          <a:ln w="28575" algn="ctr">
            <a:solidFill>
              <a:schemeClr val="bg1"/>
            </a:solidFill>
            <a:round/>
            <a:headEnd/>
            <a:tailEnd type="arrow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2430" name="Line 25"/>
          <p:cNvSpPr>
            <a:spLocks noChangeShapeType="1"/>
          </p:cNvSpPr>
          <p:nvPr/>
        </p:nvSpPr>
        <p:spPr bwMode="auto">
          <a:xfrm flipH="1">
            <a:off x="3914775" y="5019675"/>
            <a:ext cx="385763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31" name="Line 44"/>
          <p:cNvSpPr>
            <a:spLocks noChangeShapeType="1"/>
          </p:cNvSpPr>
          <p:nvPr/>
        </p:nvSpPr>
        <p:spPr bwMode="auto">
          <a:xfrm flipH="1">
            <a:off x="3790950" y="4457700"/>
            <a:ext cx="733425" cy="51435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1014413" y="239713"/>
            <a:ext cx="5456237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Rupture on Effective Net Area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TextBox 35"/>
          <p:cNvSpPr txBox="1">
            <a:spLocks noChangeArrowheads="1"/>
          </p:cNvSpPr>
          <p:nvPr/>
        </p:nvSpPr>
        <p:spPr bwMode="auto">
          <a:xfrm>
            <a:off x="1049338" y="2087563"/>
            <a:ext cx="7281862" cy="4298950"/>
          </a:xfrm>
          <a:prstGeom prst="rect">
            <a:avLst/>
          </a:prstGeom>
          <a:solidFill>
            <a:schemeClr val="tx1"/>
          </a:solidFill>
          <a:ln w="38100">
            <a:solidFill>
              <a:schemeClr val="bg1"/>
            </a:solidFill>
            <a:bevel/>
            <a:headEnd/>
            <a:tailEnd/>
          </a:ln>
        </p:spPr>
        <p:txBody>
          <a:bodyPr anchor="ctr" anchorCtr="1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35" name="Freeform 34"/>
          <p:cNvSpPr/>
          <p:nvPr/>
        </p:nvSpPr>
        <p:spPr bwMode="auto">
          <a:xfrm>
            <a:off x="2020888" y="2471738"/>
            <a:ext cx="5403850" cy="3452812"/>
          </a:xfrm>
          <a:custGeom>
            <a:avLst/>
            <a:gdLst>
              <a:gd name="connsiteX0" fmla="*/ 0 w 5404513"/>
              <a:gd name="connsiteY0" fmla="*/ 2565779 h 3452883"/>
              <a:gd name="connsiteX1" fmla="*/ 4244453 w 5404513"/>
              <a:gd name="connsiteY1" fmla="*/ 0 h 3452883"/>
              <a:gd name="connsiteX2" fmla="*/ 4285397 w 5404513"/>
              <a:gd name="connsiteY2" fmla="*/ 68239 h 3452883"/>
              <a:gd name="connsiteX3" fmla="*/ 4285397 w 5404513"/>
              <a:gd name="connsiteY3" fmla="*/ 627797 h 3452883"/>
              <a:gd name="connsiteX4" fmla="*/ 4353635 w 5404513"/>
              <a:gd name="connsiteY4" fmla="*/ 709683 h 3452883"/>
              <a:gd name="connsiteX5" fmla="*/ 4476465 w 5404513"/>
              <a:gd name="connsiteY5" fmla="*/ 723331 h 3452883"/>
              <a:gd name="connsiteX6" fmla="*/ 5213444 w 5404513"/>
              <a:gd name="connsiteY6" fmla="*/ 723331 h 3452883"/>
              <a:gd name="connsiteX7" fmla="*/ 5308979 w 5404513"/>
              <a:gd name="connsiteY7" fmla="*/ 750627 h 3452883"/>
              <a:gd name="connsiteX8" fmla="*/ 5404513 w 5404513"/>
              <a:gd name="connsiteY8" fmla="*/ 818865 h 3452883"/>
              <a:gd name="connsiteX9" fmla="*/ 1160059 w 5404513"/>
              <a:gd name="connsiteY9" fmla="*/ 3452883 h 3452883"/>
              <a:gd name="connsiteX10" fmla="*/ 0 w 5404513"/>
              <a:gd name="connsiteY10" fmla="*/ 3439236 h 3452883"/>
              <a:gd name="connsiteX11" fmla="*/ 0 w 5404513"/>
              <a:gd name="connsiteY11" fmla="*/ 2565779 h 3452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404513" h="3452883">
                <a:moveTo>
                  <a:pt x="0" y="2565779"/>
                </a:moveTo>
                <a:lnTo>
                  <a:pt x="4244453" y="0"/>
                </a:lnTo>
                <a:lnTo>
                  <a:pt x="4285397" y="68239"/>
                </a:lnTo>
                <a:lnTo>
                  <a:pt x="4285397" y="627797"/>
                </a:lnTo>
                <a:lnTo>
                  <a:pt x="4353635" y="709683"/>
                </a:lnTo>
                <a:lnTo>
                  <a:pt x="4476465" y="723331"/>
                </a:lnTo>
                <a:lnTo>
                  <a:pt x="5213444" y="723331"/>
                </a:lnTo>
                <a:lnTo>
                  <a:pt x="5308979" y="750627"/>
                </a:lnTo>
                <a:lnTo>
                  <a:pt x="5404513" y="818865"/>
                </a:lnTo>
                <a:lnTo>
                  <a:pt x="1160059" y="3452883"/>
                </a:lnTo>
                <a:lnTo>
                  <a:pt x="0" y="3439236"/>
                </a:lnTo>
                <a:lnTo>
                  <a:pt x="0" y="2565779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2024063" y="5038725"/>
            <a:ext cx="1190625" cy="876300"/>
          </a:xfrm>
          <a:custGeom>
            <a:avLst/>
            <a:gdLst>
              <a:gd name="connsiteX0" fmla="*/ 9525 w 1190625"/>
              <a:gd name="connsiteY0" fmla="*/ 871537 h 876300"/>
              <a:gd name="connsiteX1" fmla="*/ 1190625 w 1190625"/>
              <a:gd name="connsiteY1" fmla="*/ 876300 h 876300"/>
              <a:gd name="connsiteX2" fmla="*/ 1157288 w 1190625"/>
              <a:gd name="connsiteY2" fmla="*/ 804862 h 876300"/>
              <a:gd name="connsiteX3" fmla="*/ 1100138 w 1190625"/>
              <a:gd name="connsiteY3" fmla="*/ 771525 h 876300"/>
              <a:gd name="connsiteX4" fmla="*/ 1028700 w 1190625"/>
              <a:gd name="connsiteY4" fmla="*/ 757237 h 876300"/>
              <a:gd name="connsiteX5" fmla="*/ 280988 w 1190625"/>
              <a:gd name="connsiteY5" fmla="*/ 757237 h 876300"/>
              <a:gd name="connsiteX6" fmla="*/ 233363 w 1190625"/>
              <a:gd name="connsiteY6" fmla="*/ 747712 h 876300"/>
              <a:gd name="connsiteX7" fmla="*/ 190500 w 1190625"/>
              <a:gd name="connsiteY7" fmla="*/ 704850 h 876300"/>
              <a:gd name="connsiteX8" fmla="*/ 133350 w 1190625"/>
              <a:gd name="connsiteY8" fmla="*/ 685800 h 876300"/>
              <a:gd name="connsiteX9" fmla="*/ 119063 w 1190625"/>
              <a:gd name="connsiteY9" fmla="*/ 600075 h 876300"/>
              <a:gd name="connsiteX10" fmla="*/ 109538 w 1190625"/>
              <a:gd name="connsiteY10" fmla="*/ 185737 h 876300"/>
              <a:gd name="connsiteX11" fmla="*/ 71438 w 1190625"/>
              <a:gd name="connsiteY11" fmla="*/ 57150 h 876300"/>
              <a:gd name="connsiteX12" fmla="*/ 0 w 1190625"/>
              <a:gd name="connsiteY12" fmla="*/ 0 h 876300"/>
              <a:gd name="connsiteX13" fmla="*/ 9525 w 1190625"/>
              <a:gd name="connsiteY13" fmla="*/ 871537 h 876300"/>
              <a:gd name="connsiteX0" fmla="*/ 9525 w 1190625"/>
              <a:gd name="connsiteY0" fmla="*/ 871537 h 876300"/>
              <a:gd name="connsiteX1" fmla="*/ 1190625 w 1190625"/>
              <a:gd name="connsiteY1" fmla="*/ 876300 h 876300"/>
              <a:gd name="connsiteX2" fmla="*/ 1157288 w 1190625"/>
              <a:gd name="connsiteY2" fmla="*/ 804862 h 876300"/>
              <a:gd name="connsiteX3" fmla="*/ 1100138 w 1190625"/>
              <a:gd name="connsiteY3" fmla="*/ 771525 h 876300"/>
              <a:gd name="connsiteX4" fmla="*/ 1028700 w 1190625"/>
              <a:gd name="connsiteY4" fmla="*/ 757237 h 876300"/>
              <a:gd name="connsiteX5" fmla="*/ 280988 w 1190625"/>
              <a:gd name="connsiteY5" fmla="*/ 757237 h 876300"/>
              <a:gd name="connsiteX6" fmla="*/ 233363 w 1190625"/>
              <a:gd name="connsiteY6" fmla="*/ 747712 h 876300"/>
              <a:gd name="connsiteX7" fmla="*/ 190500 w 1190625"/>
              <a:gd name="connsiteY7" fmla="*/ 704850 h 876300"/>
              <a:gd name="connsiteX8" fmla="*/ 180975 w 1190625"/>
              <a:gd name="connsiteY8" fmla="*/ 700087 h 876300"/>
              <a:gd name="connsiteX9" fmla="*/ 133350 w 1190625"/>
              <a:gd name="connsiteY9" fmla="*/ 685800 h 876300"/>
              <a:gd name="connsiteX10" fmla="*/ 119063 w 1190625"/>
              <a:gd name="connsiteY10" fmla="*/ 600075 h 876300"/>
              <a:gd name="connsiteX11" fmla="*/ 109538 w 1190625"/>
              <a:gd name="connsiteY11" fmla="*/ 185737 h 876300"/>
              <a:gd name="connsiteX12" fmla="*/ 71438 w 1190625"/>
              <a:gd name="connsiteY12" fmla="*/ 57150 h 876300"/>
              <a:gd name="connsiteX13" fmla="*/ 0 w 1190625"/>
              <a:gd name="connsiteY13" fmla="*/ 0 h 876300"/>
              <a:gd name="connsiteX14" fmla="*/ 9525 w 1190625"/>
              <a:gd name="connsiteY14" fmla="*/ 871537 h 876300"/>
              <a:gd name="connsiteX0" fmla="*/ 9525 w 1190625"/>
              <a:gd name="connsiteY0" fmla="*/ 871537 h 876300"/>
              <a:gd name="connsiteX1" fmla="*/ 1190625 w 1190625"/>
              <a:gd name="connsiteY1" fmla="*/ 876300 h 876300"/>
              <a:gd name="connsiteX2" fmla="*/ 1157288 w 1190625"/>
              <a:gd name="connsiteY2" fmla="*/ 804862 h 876300"/>
              <a:gd name="connsiteX3" fmla="*/ 1100138 w 1190625"/>
              <a:gd name="connsiteY3" fmla="*/ 771525 h 876300"/>
              <a:gd name="connsiteX4" fmla="*/ 1028700 w 1190625"/>
              <a:gd name="connsiteY4" fmla="*/ 757237 h 876300"/>
              <a:gd name="connsiteX5" fmla="*/ 280988 w 1190625"/>
              <a:gd name="connsiteY5" fmla="*/ 757237 h 876300"/>
              <a:gd name="connsiteX6" fmla="*/ 233363 w 1190625"/>
              <a:gd name="connsiteY6" fmla="*/ 747712 h 876300"/>
              <a:gd name="connsiteX7" fmla="*/ 190500 w 1190625"/>
              <a:gd name="connsiteY7" fmla="*/ 704850 h 876300"/>
              <a:gd name="connsiteX8" fmla="*/ 133350 w 1190625"/>
              <a:gd name="connsiteY8" fmla="*/ 685800 h 876300"/>
              <a:gd name="connsiteX9" fmla="*/ 119063 w 1190625"/>
              <a:gd name="connsiteY9" fmla="*/ 600075 h 876300"/>
              <a:gd name="connsiteX10" fmla="*/ 109538 w 1190625"/>
              <a:gd name="connsiteY10" fmla="*/ 185737 h 876300"/>
              <a:gd name="connsiteX11" fmla="*/ 71438 w 1190625"/>
              <a:gd name="connsiteY11" fmla="*/ 57150 h 876300"/>
              <a:gd name="connsiteX12" fmla="*/ 0 w 1190625"/>
              <a:gd name="connsiteY12" fmla="*/ 0 h 876300"/>
              <a:gd name="connsiteX13" fmla="*/ 9525 w 1190625"/>
              <a:gd name="connsiteY13" fmla="*/ 871537 h 876300"/>
              <a:gd name="connsiteX0" fmla="*/ 9525 w 1190625"/>
              <a:gd name="connsiteY0" fmla="*/ 871537 h 876300"/>
              <a:gd name="connsiteX1" fmla="*/ 1190625 w 1190625"/>
              <a:gd name="connsiteY1" fmla="*/ 876300 h 876300"/>
              <a:gd name="connsiteX2" fmla="*/ 1157288 w 1190625"/>
              <a:gd name="connsiteY2" fmla="*/ 804862 h 876300"/>
              <a:gd name="connsiteX3" fmla="*/ 1100138 w 1190625"/>
              <a:gd name="connsiteY3" fmla="*/ 771525 h 876300"/>
              <a:gd name="connsiteX4" fmla="*/ 1028700 w 1190625"/>
              <a:gd name="connsiteY4" fmla="*/ 757237 h 876300"/>
              <a:gd name="connsiteX5" fmla="*/ 280988 w 1190625"/>
              <a:gd name="connsiteY5" fmla="*/ 757237 h 876300"/>
              <a:gd name="connsiteX6" fmla="*/ 233363 w 1190625"/>
              <a:gd name="connsiteY6" fmla="*/ 747712 h 876300"/>
              <a:gd name="connsiteX7" fmla="*/ 133350 w 1190625"/>
              <a:gd name="connsiteY7" fmla="*/ 685800 h 876300"/>
              <a:gd name="connsiteX8" fmla="*/ 119063 w 1190625"/>
              <a:gd name="connsiteY8" fmla="*/ 600075 h 876300"/>
              <a:gd name="connsiteX9" fmla="*/ 109538 w 1190625"/>
              <a:gd name="connsiteY9" fmla="*/ 185737 h 876300"/>
              <a:gd name="connsiteX10" fmla="*/ 71438 w 1190625"/>
              <a:gd name="connsiteY10" fmla="*/ 57150 h 876300"/>
              <a:gd name="connsiteX11" fmla="*/ 0 w 1190625"/>
              <a:gd name="connsiteY11" fmla="*/ 0 h 876300"/>
              <a:gd name="connsiteX12" fmla="*/ 9525 w 1190625"/>
              <a:gd name="connsiteY12" fmla="*/ 871537 h 876300"/>
              <a:gd name="connsiteX0" fmla="*/ 9525 w 1190625"/>
              <a:gd name="connsiteY0" fmla="*/ 871537 h 876300"/>
              <a:gd name="connsiteX1" fmla="*/ 1190625 w 1190625"/>
              <a:gd name="connsiteY1" fmla="*/ 876300 h 876300"/>
              <a:gd name="connsiteX2" fmla="*/ 1157288 w 1190625"/>
              <a:gd name="connsiteY2" fmla="*/ 804862 h 876300"/>
              <a:gd name="connsiteX3" fmla="*/ 1100138 w 1190625"/>
              <a:gd name="connsiteY3" fmla="*/ 771525 h 876300"/>
              <a:gd name="connsiteX4" fmla="*/ 1028700 w 1190625"/>
              <a:gd name="connsiteY4" fmla="*/ 757237 h 876300"/>
              <a:gd name="connsiteX5" fmla="*/ 280988 w 1190625"/>
              <a:gd name="connsiteY5" fmla="*/ 757237 h 876300"/>
              <a:gd name="connsiteX6" fmla="*/ 233363 w 1190625"/>
              <a:gd name="connsiteY6" fmla="*/ 747712 h 876300"/>
              <a:gd name="connsiteX7" fmla="*/ 185738 w 1190625"/>
              <a:gd name="connsiteY7" fmla="*/ 719137 h 876300"/>
              <a:gd name="connsiteX8" fmla="*/ 133350 w 1190625"/>
              <a:gd name="connsiteY8" fmla="*/ 685800 h 876300"/>
              <a:gd name="connsiteX9" fmla="*/ 119063 w 1190625"/>
              <a:gd name="connsiteY9" fmla="*/ 600075 h 876300"/>
              <a:gd name="connsiteX10" fmla="*/ 109538 w 1190625"/>
              <a:gd name="connsiteY10" fmla="*/ 185737 h 876300"/>
              <a:gd name="connsiteX11" fmla="*/ 71438 w 1190625"/>
              <a:gd name="connsiteY11" fmla="*/ 57150 h 876300"/>
              <a:gd name="connsiteX12" fmla="*/ 0 w 1190625"/>
              <a:gd name="connsiteY12" fmla="*/ 0 h 876300"/>
              <a:gd name="connsiteX13" fmla="*/ 9525 w 1190625"/>
              <a:gd name="connsiteY13" fmla="*/ 871537 h 876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90625" h="876300">
                <a:moveTo>
                  <a:pt x="9525" y="871537"/>
                </a:moveTo>
                <a:lnTo>
                  <a:pt x="1190625" y="876300"/>
                </a:lnTo>
                <a:lnTo>
                  <a:pt x="1157288" y="804862"/>
                </a:lnTo>
                <a:lnTo>
                  <a:pt x="1100138" y="771525"/>
                </a:lnTo>
                <a:lnTo>
                  <a:pt x="1028700" y="757237"/>
                </a:lnTo>
                <a:lnTo>
                  <a:pt x="280988" y="757237"/>
                </a:lnTo>
                <a:lnTo>
                  <a:pt x="233363" y="747712"/>
                </a:lnTo>
                <a:lnTo>
                  <a:pt x="185738" y="719137"/>
                </a:lnTo>
                <a:lnTo>
                  <a:pt x="133350" y="685800"/>
                </a:lnTo>
                <a:lnTo>
                  <a:pt x="119063" y="600075"/>
                </a:lnTo>
                <a:lnTo>
                  <a:pt x="109538" y="185737"/>
                </a:lnTo>
                <a:lnTo>
                  <a:pt x="71438" y="57150"/>
                </a:lnTo>
                <a:lnTo>
                  <a:pt x="0" y="0"/>
                </a:lnTo>
                <a:lnTo>
                  <a:pt x="9525" y="871537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9" name="Straight Connector 8"/>
          <p:cNvCxnSpPr>
            <a:stCxn id="7" idx="12"/>
          </p:cNvCxnSpPr>
          <p:nvPr/>
        </p:nvCxnSpPr>
        <p:spPr bwMode="auto">
          <a:xfrm flipV="1">
            <a:off x="2036763" y="2471738"/>
            <a:ext cx="4213225" cy="2566987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endCxn id="35" idx="4"/>
          </p:cNvCxnSpPr>
          <p:nvPr/>
        </p:nvCxnSpPr>
        <p:spPr bwMode="auto">
          <a:xfrm flipV="1">
            <a:off x="2217738" y="3181350"/>
            <a:ext cx="4156075" cy="2570163"/>
          </a:xfrm>
          <a:prstGeom prst="line">
            <a:avLst/>
          </a:prstGeom>
          <a:ln w="76200">
            <a:solidFill>
              <a:schemeClr val="tx1">
                <a:lumMod val="65000"/>
                <a:alpha val="51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 bwMode="auto">
          <a:xfrm flipV="1">
            <a:off x="3203575" y="3311525"/>
            <a:ext cx="4211638" cy="25923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 bwMode="auto">
          <a:xfrm flipV="1">
            <a:off x="6592888" y="2674938"/>
            <a:ext cx="641350" cy="409575"/>
          </a:xfrm>
          <a:prstGeom prst="straightConnector1">
            <a:avLst/>
          </a:prstGeom>
          <a:ln w="101600">
            <a:solidFill>
              <a:schemeClr val="bg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4457" name="Group 41"/>
          <p:cNvGrpSpPr>
            <a:grpSpLocks/>
          </p:cNvGrpSpPr>
          <p:nvPr/>
        </p:nvGrpSpPr>
        <p:grpSpPr bwMode="auto">
          <a:xfrm>
            <a:off x="3309938" y="4986338"/>
            <a:ext cx="933450" cy="442912"/>
            <a:chOff x="3309938" y="4986338"/>
            <a:chExt cx="933450" cy="442912"/>
          </a:xfrm>
        </p:grpSpPr>
        <p:sp useBgFill="1">
          <p:nvSpPr>
            <p:cNvPr id="13" name="Oval 12"/>
            <p:cNvSpPr/>
            <p:nvPr/>
          </p:nvSpPr>
          <p:spPr bwMode="auto">
            <a:xfrm>
              <a:off x="3309938" y="5357813"/>
              <a:ext cx="266700" cy="71437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 useBgFill="1">
          <p:nvSpPr>
            <p:cNvPr id="14" name="Oval 13"/>
            <p:cNvSpPr/>
            <p:nvPr/>
          </p:nvSpPr>
          <p:spPr bwMode="auto">
            <a:xfrm>
              <a:off x="3652838" y="5167313"/>
              <a:ext cx="266700" cy="71437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 useBgFill="1">
          <p:nvSpPr>
            <p:cNvPr id="15" name="Oval 14"/>
            <p:cNvSpPr/>
            <p:nvPr/>
          </p:nvSpPr>
          <p:spPr bwMode="auto">
            <a:xfrm>
              <a:off x="3976688" y="4986338"/>
              <a:ext cx="266700" cy="71437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</p:grpSp>
      <p:sp>
        <p:nvSpPr>
          <p:cNvPr id="104458" name="Slide Number Placeholder 36"/>
          <p:cNvSpPr txBox="1">
            <a:spLocks noGrp="1"/>
          </p:cNvSpPr>
          <p:nvPr/>
        </p:nvSpPr>
        <p:spPr bwMode="auto">
          <a:xfrm>
            <a:off x="7924800" y="6416675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B2C50762-AF34-4FD1-A4A5-4F07EC15A96D}" type="slidenum">
              <a:rPr lang="en-US" altLang="en-US" sz="1200">
                <a:solidFill>
                  <a:srgbClr val="BCBCBC"/>
                </a:solidFill>
              </a:rPr>
              <a:pPr algn="r"/>
              <a:t>49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39" name="Footer Placeholder 38"/>
          <p:cNvSpPr txBox="1">
            <a:spLocks noGrp="1"/>
          </p:cNvSpPr>
          <p:nvPr/>
        </p:nvSpPr>
        <p:spPr>
          <a:xfrm>
            <a:off x="3124200" y="6416675"/>
            <a:ext cx="2895600" cy="365125"/>
          </a:xfrm>
          <a:prstGeom prst="rect">
            <a:avLst/>
          </a:prstGeom>
          <a:noFill/>
        </p:spPr>
        <p:txBody>
          <a:bodyPr anchor="b"/>
          <a:lstStyle/>
          <a:p>
            <a:pPr algn="ctr">
              <a:defRPr/>
            </a:pPr>
            <a:r>
              <a:rPr lang="en-US" sz="1200">
                <a:solidFill>
                  <a:schemeClr val="tx1">
                    <a:shade val="50000"/>
                  </a:schemeClr>
                </a:solidFill>
              </a:rPr>
              <a:t>Tension Theory</a:t>
            </a:r>
            <a:endParaRPr lang="en-US" sz="1200" dirty="0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104460" name="Line 23"/>
          <p:cNvSpPr>
            <a:spLocks noChangeShapeType="1"/>
          </p:cNvSpPr>
          <p:nvPr/>
        </p:nvSpPr>
        <p:spPr bwMode="auto">
          <a:xfrm flipH="1">
            <a:off x="3252788" y="5391150"/>
            <a:ext cx="385762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461" name="Line 24"/>
          <p:cNvSpPr>
            <a:spLocks noChangeShapeType="1"/>
          </p:cNvSpPr>
          <p:nvPr/>
        </p:nvSpPr>
        <p:spPr bwMode="auto">
          <a:xfrm flipH="1">
            <a:off x="3590925" y="5200650"/>
            <a:ext cx="385763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462" name="Line 25"/>
          <p:cNvSpPr>
            <a:spLocks noChangeShapeType="1"/>
          </p:cNvSpPr>
          <p:nvPr/>
        </p:nvSpPr>
        <p:spPr bwMode="auto">
          <a:xfrm flipH="1">
            <a:off x="3914775" y="5019675"/>
            <a:ext cx="385763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25" name="Straight Connector 24"/>
          <p:cNvCxnSpPr/>
          <p:nvPr/>
        </p:nvCxnSpPr>
        <p:spPr bwMode="auto">
          <a:xfrm rot="10800000" flipV="1">
            <a:off x="3446463" y="4992688"/>
            <a:ext cx="1209675" cy="9525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 bwMode="auto">
          <a:xfrm flipH="1" flipV="1">
            <a:off x="3465513" y="4159250"/>
            <a:ext cx="14287" cy="85725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465" name="Line 32"/>
          <p:cNvSpPr>
            <a:spLocks noChangeShapeType="1"/>
          </p:cNvSpPr>
          <p:nvPr/>
        </p:nvSpPr>
        <p:spPr bwMode="auto">
          <a:xfrm>
            <a:off x="3581400" y="5386388"/>
            <a:ext cx="490538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466" name="Freeform 33"/>
          <p:cNvSpPr>
            <a:spLocks/>
          </p:cNvSpPr>
          <p:nvPr/>
        </p:nvSpPr>
        <p:spPr bwMode="auto">
          <a:xfrm>
            <a:off x="3305175" y="3633788"/>
            <a:ext cx="1028700" cy="1752600"/>
          </a:xfrm>
          <a:custGeom>
            <a:avLst/>
            <a:gdLst>
              <a:gd name="T0" fmla="*/ 0 w 648"/>
              <a:gd name="T1" fmla="*/ 2147483646 h 1104"/>
              <a:gd name="T2" fmla="*/ 0 w 648"/>
              <a:gd name="T3" fmla="*/ 2147483646 h 1104"/>
              <a:gd name="T4" fmla="*/ 2147483646 w 648"/>
              <a:gd name="T5" fmla="*/ 2147483646 h 1104"/>
              <a:gd name="T6" fmla="*/ 2147483646 w 648"/>
              <a:gd name="T7" fmla="*/ 2147483646 h 1104"/>
              <a:gd name="T8" fmla="*/ 2147483646 w 648"/>
              <a:gd name="T9" fmla="*/ 2147483646 h 1104"/>
              <a:gd name="T10" fmla="*/ 2147483646 w 648"/>
              <a:gd name="T11" fmla="*/ 2147483646 h 1104"/>
              <a:gd name="T12" fmla="*/ 2147483646 w 648"/>
              <a:gd name="T13" fmla="*/ 0 h 110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648"/>
              <a:gd name="T22" fmla="*/ 0 h 1104"/>
              <a:gd name="T23" fmla="*/ 648 w 648"/>
              <a:gd name="T24" fmla="*/ 1104 h 110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648" h="1104">
                <a:moveTo>
                  <a:pt x="0" y="1104"/>
                </a:moveTo>
                <a:lnTo>
                  <a:pt x="0" y="927"/>
                </a:lnTo>
                <a:lnTo>
                  <a:pt x="114" y="777"/>
                </a:lnTo>
                <a:lnTo>
                  <a:pt x="255" y="663"/>
                </a:lnTo>
                <a:lnTo>
                  <a:pt x="420" y="366"/>
                </a:lnTo>
                <a:lnTo>
                  <a:pt x="504" y="285"/>
                </a:lnTo>
                <a:lnTo>
                  <a:pt x="648" y="0"/>
                </a:ln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467" name="TextBox 56"/>
          <p:cNvSpPr txBox="1">
            <a:spLocks noChangeArrowheads="1"/>
          </p:cNvSpPr>
          <p:nvPr/>
        </p:nvSpPr>
        <p:spPr bwMode="auto">
          <a:xfrm>
            <a:off x="1247775" y="3032125"/>
            <a:ext cx="1512888" cy="106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>
                <a:solidFill>
                  <a:schemeClr val="bg1"/>
                </a:solidFill>
                <a:cs typeface="Arial" panose="020B0604020202020204" pitchFamily="34" charset="0"/>
              </a:rPr>
              <a:t>Area not Effective in Tension Due to Shear Lag</a:t>
            </a:r>
          </a:p>
        </p:txBody>
      </p:sp>
      <p:sp>
        <p:nvSpPr>
          <p:cNvPr id="47" name="Rectangle 46"/>
          <p:cNvSpPr/>
          <p:nvPr/>
        </p:nvSpPr>
        <p:spPr>
          <a:xfrm>
            <a:off x="1625600" y="4097338"/>
            <a:ext cx="314325" cy="107950"/>
          </a:xfrm>
          <a:prstGeom prst="rect">
            <a:avLst/>
          </a:prstGeom>
          <a:solidFill>
            <a:schemeClr val="tx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8" name="Freeform 47"/>
          <p:cNvSpPr/>
          <p:nvPr/>
        </p:nvSpPr>
        <p:spPr>
          <a:xfrm>
            <a:off x="3457575" y="4149725"/>
            <a:ext cx="123825" cy="660400"/>
          </a:xfrm>
          <a:custGeom>
            <a:avLst/>
            <a:gdLst>
              <a:gd name="connsiteX0" fmla="*/ 0 w 123825"/>
              <a:gd name="connsiteY0" fmla="*/ 0 h 647700"/>
              <a:gd name="connsiteX1" fmla="*/ 71438 w 123825"/>
              <a:gd name="connsiteY1" fmla="*/ 42863 h 647700"/>
              <a:gd name="connsiteX2" fmla="*/ 104775 w 123825"/>
              <a:gd name="connsiteY2" fmla="*/ 128588 h 647700"/>
              <a:gd name="connsiteX3" fmla="*/ 119063 w 123825"/>
              <a:gd name="connsiteY3" fmla="*/ 261938 h 647700"/>
              <a:gd name="connsiteX4" fmla="*/ 123825 w 123825"/>
              <a:gd name="connsiteY4" fmla="*/ 647700 h 647700"/>
              <a:gd name="connsiteX5" fmla="*/ 23813 w 123825"/>
              <a:gd name="connsiteY5" fmla="*/ 647700 h 647700"/>
              <a:gd name="connsiteX6" fmla="*/ 0 w 123825"/>
              <a:gd name="connsiteY6" fmla="*/ 0 h 647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3825" h="647700">
                <a:moveTo>
                  <a:pt x="0" y="0"/>
                </a:moveTo>
                <a:lnTo>
                  <a:pt x="71438" y="42863"/>
                </a:lnTo>
                <a:lnTo>
                  <a:pt x="104775" y="128588"/>
                </a:lnTo>
                <a:lnTo>
                  <a:pt x="119063" y="261938"/>
                </a:lnTo>
                <a:cubicBezTo>
                  <a:pt x="120650" y="390525"/>
                  <a:pt x="122238" y="519113"/>
                  <a:pt x="123825" y="647700"/>
                </a:cubicBezTo>
                <a:lnTo>
                  <a:pt x="23813" y="647700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9" name="Freeform 48"/>
          <p:cNvSpPr/>
          <p:nvPr/>
        </p:nvSpPr>
        <p:spPr>
          <a:xfrm>
            <a:off x="3476625" y="4814888"/>
            <a:ext cx="1166813" cy="190500"/>
          </a:xfrm>
          <a:custGeom>
            <a:avLst/>
            <a:gdLst>
              <a:gd name="connsiteX0" fmla="*/ 4762 w 1166812"/>
              <a:gd name="connsiteY0" fmla="*/ 0 h 242887"/>
              <a:gd name="connsiteX1" fmla="*/ 0 w 1166812"/>
              <a:gd name="connsiteY1" fmla="*/ 238125 h 242887"/>
              <a:gd name="connsiteX2" fmla="*/ 1166812 w 1166812"/>
              <a:gd name="connsiteY2" fmla="*/ 242887 h 242887"/>
              <a:gd name="connsiteX3" fmla="*/ 1123950 w 1166812"/>
              <a:gd name="connsiteY3" fmla="*/ 176212 h 242887"/>
              <a:gd name="connsiteX4" fmla="*/ 1081087 w 1166812"/>
              <a:gd name="connsiteY4" fmla="*/ 142875 h 242887"/>
              <a:gd name="connsiteX5" fmla="*/ 1028700 w 1166812"/>
              <a:gd name="connsiteY5" fmla="*/ 133350 h 242887"/>
              <a:gd name="connsiteX6" fmla="*/ 233362 w 1166812"/>
              <a:gd name="connsiteY6" fmla="*/ 123825 h 242887"/>
              <a:gd name="connsiteX7" fmla="*/ 161925 w 1166812"/>
              <a:gd name="connsiteY7" fmla="*/ 109537 h 242887"/>
              <a:gd name="connsiteX8" fmla="*/ 123825 w 1166812"/>
              <a:gd name="connsiteY8" fmla="*/ 80962 h 242887"/>
              <a:gd name="connsiteX9" fmla="*/ 100012 w 1166812"/>
              <a:gd name="connsiteY9" fmla="*/ 9525 h 242887"/>
              <a:gd name="connsiteX10" fmla="*/ 4762 w 1166812"/>
              <a:gd name="connsiteY10" fmla="*/ 0 h 2428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66812" h="242887">
                <a:moveTo>
                  <a:pt x="4762" y="0"/>
                </a:moveTo>
                <a:cubicBezTo>
                  <a:pt x="3175" y="79375"/>
                  <a:pt x="1587" y="158750"/>
                  <a:pt x="0" y="238125"/>
                </a:cubicBezTo>
                <a:lnTo>
                  <a:pt x="1166812" y="242887"/>
                </a:lnTo>
                <a:lnTo>
                  <a:pt x="1123950" y="176212"/>
                </a:lnTo>
                <a:lnTo>
                  <a:pt x="1081087" y="142875"/>
                </a:lnTo>
                <a:lnTo>
                  <a:pt x="1028700" y="133350"/>
                </a:lnTo>
                <a:lnTo>
                  <a:pt x="233362" y="123825"/>
                </a:lnTo>
                <a:lnTo>
                  <a:pt x="161925" y="109537"/>
                </a:lnTo>
                <a:lnTo>
                  <a:pt x="123825" y="80962"/>
                </a:lnTo>
                <a:lnTo>
                  <a:pt x="100012" y="9525"/>
                </a:lnTo>
                <a:lnTo>
                  <a:pt x="4762" y="0"/>
                </a:lnTo>
                <a:close/>
              </a:path>
            </a:pathLst>
          </a:cu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3983038" y="4919663"/>
            <a:ext cx="258762" cy="8572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4472" name="TextBox 49"/>
          <p:cNvSpPr txBox="1">
            <a:spLocks noChangeArrowheads="1"/>
          </p:cNvSpPr>
          <p:nvPr/>
        </p:nvSpPr>
        <p:spPr bwMode="auto">
          <a:xfrm>
            <a:off x="4330700" y="5608638"/>
            <a:ext cx="1512888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>
                <a:solidFill>
                  <a:schemeClr val="bg1"/>
                </a:solidFill>
                <a:cs typeface="Arial" panose="020B0604020202020204" pitchFamily="34" charset="0"/>
              </a:rPr>
              <a:t>Effective Net Area in Tension</a:t>
            </a:r>
          </a:p>
        </p:txBody>
      </p:sp>
      <p:sp>
        <p:nvSpPr>
          <p:cNvPr id="46" name="Rectangle 45"/>
          <p:cNvSpPr/>
          <p:nvPr/>
        </p:nvSpPr>
        <p:spPr>
          <a:xfrm>
            <a:off x="4913313" y="6154738"/>
            <a:ext cx="314325" cy="10953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5786438" y="4394200"/>
            <a:ext cx="2989262" cy="1992313"/>
          </a:xfrm>
          <a:prstGeom prst="rect">
            <a:avLst/>
          </a:prstGeom>
          <a:solidFill>
            <a:schemeClr val="tx1">
              <a:lumMod val="95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/>
          <a:lstStyle/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Shear lag less influential when </a:t>
            </a:r>
            <a:r>
              <a:rPr lang="en-US" i="1" dirty="0">
                <a:solidFill>
                  <a:schemeClr val="bg1"/>
                </a:solidFill>
              </a:rPr>
              <a:t>l</a:t>
            </a:r>
            <a:r>
              <a:rPr lang="en-US" dirty="0">
                <a:solidFill>
                  <a:schemeClr val="bg1"/>
                </a:solidFill>
              </a:rPr>
              <a:t> is long, or if outstanding leg has minimal area or eccentricity</a:t>
            </a:r>
          </a:p>
        </p:txBody>
      </p:sp>
      <p:sp>
        <p:nvSpPr>
          <p:cNvPr id="104475" name="Line 48"/>
          <p:cNvSpPr>
            <a:spLocks noChangeShapeType="1"/>
          </p:cNvSpPr>
          <p:nvPr/>
        </p:nvSpPr>
        <p:spPr bwMode="auto">
          <a:xfrm>
            <a:off x="2190750" y="3971925"/>
            <a:ext cx="1285875" cy="523875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476" name="Line 49"/>
          <p:cNvSpPr>
            <a:spLocks noChangeShapeType="1"/>
          </p:cNvSpPr>
          <p:nvPr/>
        </p:nvSpPr>
        <p:spPr bwMode="auto">
          <a:xfrm flipH="1" flipV="1">
            <a:off x="3857625" y="5019675"/>
            <a:ext cx="552450" cy="752475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477" name="Line 50"/>
          <p:cNvSpPr>
            <a:spLocks noChangeShapeType="1"/>
          </p:cNvSpPr>
          <p:nvPr/>
        </p:nvSpPr>
        <p:spPr bwMode="auto">
          <a:xfrm flipH="1" flipV="1">
            <a:off x="4381500" y="5010150"/>
            <a:ext cx="19050" cy="752475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478" name="TextBox 67"/>
          <p:cNvSpPr txBox="1">
            <a:spLocks noChangeArrowheads="1"/>
          </p:cNvSpPr>
          <p:nvPr/>
        </p:nvSpPr>
        <p:spPr bwMode="auto">
          <a:xfrm>
            <a:off x="6450013" y="2384425"/>
            <a:ext cx="5953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</a:p>
        </p:txBody>
      </p:sp>
      <p:sp>
        <p:nvSpPr>
          <p:cNvPr id="45" name="Freeform 44"/>
          <p:cNvSpPr/>
          <p:nvPr/>
        </p:nvSpPr>
        <p:spPr bwMode="auto">
          <a:xfrm>
            <a:off x="6229350" y="2466975"/>
            <a:ext cx="1176338" cy="857250"/>
          </a:xfrm>
          <a:custGeom>
            <a:avLst/>
            <a:gdLst>
              <a:gd name="connsiteX0" fmla="*/ 0 w 1185862"/>
              <a:gd name="connsiteY0" fmla="*/ 0 h 871537"/>
              <a:gd name="connsiteX1" fmla="*/ 52387 w 1185862"/>
              <a:gd name="connsiteY1" fmla="*/ 47625 h 871537"/>
              <a:gd name="connsiteX2" fmla="*/ 90487 w 1185862"/>
              <a:gd name="connsiteY2" fmla="*/ 152400 h 871537"/>
              <a:gd name="connsiteX3" fmla="*/ 90487 w 1185862"/>
              <a:gd name="connsiteY3" fmla="*/ 423862 h 871537"/>
              <a:gd name="connsiteX4" fmla="*/ 90487 w 1185862"/>
              <a:gd name="connsiteY4" fmla="*/ 638175 h 871537"/>
              <a:gd name="connsiteX5" fmla="*/ 147637 w 1185862"/>
              <a:gd name="connsiteY5" fmla="*/ 733425 h 871537"/>
              <a:gd name="connsiteX6" fmla="*/ 228600 w 1185862"/>
              <a:gd name="connsiteY6" fmla="*/ 757237 h 871537"/>
              <a:gd name="connsiteX7" fmla="*/ 523875 w 1185862"/>
              <a:gd name="connsiteY7" fmla="*/ 757237 h 871537"/>
              <a:gd name="connsiteX8" fmla="*/ 1009650 w 1185862"/>
              <a:gd name="connsiteY8" fmla="*/ 752475 h 871537"/>
              <a:gd name="connsiteX9" fmla="*/ 1100137 w 1185862"/>
              <a:gd name="connsiteY9" fmla="*/ 771525 h 871537"/>
              <a:gd name="connsiteX10" fmla="*/ 1147762 w 1185862"/>
              <a:gd name="connsiteY10" fmla="*/ 814387 h 871537"/>
              <a:gd name="connsiteX11" fmla="*/ 1185862 w 1185862"/>
              <a:gd name="connsiteY11" fmla="*/ 871537 h 8715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85862" h="871537">
                <a:moveTo>
                  <a:pt x="0" y="0"/>
                </a:moveTo>
                <a:cubicBezTo>
                  <a:pt x="18653" y="11112"/>
                  <a:pt x="37306" y="22225"/>
                  <a:pt x="52387" y="47625"/>
                </a:cubicBezTo>
                <a:cubicBezTo>
                  <a:pt x="67468" y="73025"/>
                  <a:pt x="84137" y="89694"/>
                  <a:pt x="90487" y="152400"/>
                </a:cubicBezTo>
                <a:cubicBezTo>
                  <a:pt x="96837" y="215106"/>
                  <a:pt x="90487" y="423862"/>
                  <a:pt x="90487" y="423862"/>
                </a:cubicBezTo>
                <a:cubicBezTo>
                  <a:pt x="90487" y="504824"/>
                  <a:pt x="80962" y="586581"/>
                  <a:pt x="90487" y="638175"/>
                </a:cubicBezTo>
                <a:cubicBezTo>
                  <a:pt x="100012" y="689769"/>
                  <a:pt x="124618" y="713581"/>
                  <a:pt x="147637" y="733425"/>
                </a:cubicBezTo>
                <a:cubicBezTo>
                  <a:pt x="170656" y="753269"/>
                  <a:pt x="165894" y="753268"/>
                  <a:pt x="228600" y="757237"/>
                </a:cubicBezTo>
                <a:cubicBezTo>
                  <a:pt x="291306" y="761206"/>
                  <a:pt x="523875" y="757237"/>
                  <a:pt x="523875" y="757237"/>
                </a:cubicBezTo>
                <a:lnTo>
                  <a:pt x="1009650" y="752475"/>
                </a:lnTo>
                <a:cubicBezTo>
                  <a:pt x="1105694" y="754856"/>
                  <a:pt x="1077118" y="761206"/>
                  <a:pt x="1100137" y="771525"/>
                </a:cubicBezTo>
                <a:cubicBezTo>
                  <a:pt x="1123156" y="781844"/>
                  <a:pt x="1133475" y="797718"/>
                  <a:pt x="1147762" y="814387"/>
                </a:cubicBezTo>
                <a:cubicBezTo>
                  <a:pt x="1162049" y="831056"/>
                  <a:pt x="1173955" y="851296"/>
                  <a:pt x="1185862" y="871537"/>
                </a:cubicBezTo>
              </a:path>
            </a:pathLst>
          </a:cu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1014413" y="239713"/>
            <a:ext cx="5456237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Rupture on Effective Net Area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/>
          <p:cNvSpPr txBox="1"/>
          <p:nvPr/>
        </p:nvSpPr>
        <p:spPr>
          <a:xfrm>
            <a:off x="504825" y="636588"/>
            <a:ext cx="8140700" cy="5029200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3600" b="1">
                <a:solidFill>
                  <a:schemeClr val="bg1"/>
                </a:solidFill>
              </a:rPr>
              <a:t>Yielding on Gross Area, </a:t>
            </a:r>
            <a:r>
              <a:rPr lang="en-US" sz="3600" b="1" i="1">
                <a:solidFill>
                  <a:schemeClr val="bg1"/>
                </a:solidFill>
              </a:rPr>
              <a:t>A</a:t>
            </a:r>
            <a:r>
              <a:rPr lang="en-US" sz="3600" b="1" i="1" baseline="-25000">
                <a:solidFill>
                  <a:schemeClr val="bg1"/>
                </a:solidFill>
              </a:rPr>
              <a:t>g</a:t>
            </a:r>
            <a:endParaRPr lang="en-US" b="1" i="1" baseline="-25000">
              <a:solidFill>
                <a:schemeClr val="bg1"/>
              </a:solidFill>
            </a:endParaRPr>
          </a:p>
        </p:txBody>
      </p:sp>
      <p:sp>
        <p:nvSpPr>
          <p:cNvPr id="14339" name="Slide Number Placeholder 2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022EE77-26A9-495D-BF86-5AB891B9FDB6}" type="slidenum">
              <a:rPr lang="en-US" altLang="en-US" sz="1200">
                <a:solidFill>
                  <a:srgbClr val="BCBCBC"/>
                </a:solidFill>
              </a:rPr>
              <a:pPr/>
              <a:t>5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Tension Theory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/>
          <p:cNvSpPr txBox="1"/>
          <p:nvPr/>
        </p:nvSpPr>
        <p:spPr>
          <a:xfrm>
            <a:off x="504825" y="636588"/>
            <a:ext cx="8140700" cy="5029200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3600" b="1">
                <a:solidFill>
                  <a:schemeClr val="bg1"/>
                </a:solidFill>
              </a:rPr>
              <a:t>Block Shear</a:t>
            </a:r>
            <a:endParaRPr lang="en-US" b="1" baseline="-25000">
              <a:solidFill>
                <a:schemeClr val="bg1"/>
              </a:solidFill>
            </a:endParaRPr>
          </a:p>
        </p:txBody>
      </p:sp>
      <p:sp>
        <p:nvSpPr>
          <p:cNvPr id="106499" name="Slide Number Placeholder 2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5DF849E-CC65-4435-9C86-E3B01FBC26FD}" type="slidenum">
              <a:rPr lang="en-US" altLang="en-US" sz="1200">
                <a:solidFill>
                  <a:srgbClr val="BCBCBC"/>
                </a:solidFill>
              </a:rPr>
              <a:pPr/>
              <a:t>50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Tension Theory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11200" y="4114800"/>
            <a:ext cx="6713538" cy="596900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State of Combined Yielding and Rupture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09613" y="858838"/>
            <a:ext cx="2401887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Block Shear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09613" y="4873625"/>
            <a:ext cx="2484437" cy="560388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  <a:cs typeface="Times New Roman" pitchFamily="18" charset="0"/>
              </a:rPr>
              <a:t>Failure Planes</a:t>
            </a:r>
          </a:p>
        </p:txBody>
      </p:sp>
      <p:sp>
        <p:nvSpPr>
          <p:cNvPr id="5" name="TextBox 4"/>
          <p:cNvSpPr txBox="1"/>
          <p:nvPr/>
        </p:nvSpPr>
        <p:spPr bwMode="auto">
          <a:xfrm>
            <a:off x="708025" y="1795463"/>
            <a:ext cx="5133975" cy="593725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Failure Tears Out Block of Steel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1379538" y="2540000"/>
            <a:ext cx="4475162" cy="1419225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/>
          <a:lstStyle/>
          <a:p>
            <a:pPr>
              <a:defRPr/>
            </a:pPr>
            <a:r>
              <a:rPr lang="en-US" sz="2800">
                <a:solidFill>
                  <a:schemeClr val="bg1"/>
                </a:solidFill>
              </a:rPr>
              <a:t>Block defined by: </a:t>
            </a:r>
          </a:p>
          <a:p>
            <a:pPr>
              <a:defRPr/>
            </a:pPr>
            <a:r>
              <a:rPr lang="en-US" sz="2800">
                <a:solidFill>
                  <a:schemeClr val="bg1"/>
                </a:solidFill>
              </a:rPr>
              <a:t>	Center line of holes </a:t>
            </a:r>
          </a:p>
          <a:p>
            <a:pPr>
              <a:defRPr/>
            </a:pPr>
            <a:r>
              <a:rPr lang="en-US" sz="2800">
                <a:solidFill>
                  <a:schemeClr val="bg1"/>
                </a:solidFill>
              </a:rPr>
              <a:t>	Edge of welds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93825" y="5584825"/>
            <a:ext cx="6057900" cy="588963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/>
          <a:lstStyle/>
          <a:p>
            <a:pPr>
              <a:defRPr/>
            </a:pPr>
            <a:r>
              <a:rPr lang="en-US" sz="2800">
                <a:solidFill>
                  <a:schemeClr val="bg1"/>
                </a:solidFill>
                <a:cs typeface="Times New Roman" pitchFamily="18" charset="0"/>
              </a:rPr>
              <a:t>At least one each in tension and shear. </a:t>
            </a:r>
          </a:p>
        </p:txBody>
      </p:sp>
      <p:sp>
        <p:nvSpPr>
          <p:cNvPr id="108552" name="Slide Number Placeholder 7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338B954-B352-4978-B309-5F6317FE5515}" type="slidenum">
              <a:rPr lang="en-US" altLang="en-US" sz="1200">
                <a:solidFill>
                  <a:srgbClr val="BCBCBC"/>
                </a:solidFill>
              </a:rPr>
              <a:pPr/>
              <a:t>51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Tension Theory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709613" y="858838"/>
            <a:ext cx="2401887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Block Shear</a:t>
            </a:r>
          </a:p>
        </p:txBody>
      </p:sp>
      <p:sp>
        <p:nvSpPr>
          <p:cNvPr id="5" name="TextBox 4"/>
          <p:cNvSpPr txBox="1"/>
          <p:nvPr/>
        </p:nvSpPr>
        <p:spPr bwMode="auto">
          <a:xfrm>
            <a:off x="708025" y="1876425"/>
            <a:ext cx="6315075" cy="593725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Typical Examples in Tension Members: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1352550" y="2676525"/>
            <a:ext cx="4476750" cy="682625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/>
          <a:lstStyle/>
          <a:p>
            <a:pPr>
              <a:defRPr/>
            </a:pPr>
            <a:r>
              <a:rPr lang="en-US" sz="2800" dirty="0">
                <a:solidFill>
                  <a:schemeClr val="bg1"/>
                </a:solidFill>
              </a:rPr>
              <a:t>Angle Connected on One Leg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2032000" y="3563938"/>
            <a:ext cx="4475163" cy="671512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/>
          <a:lstStyle/>
          <a:p>
            <a:pPr>
              <a:defRPr/>
            </a:pPr>
            <a:r>
              <a:rPr lang="en-US" sz="2800" dirty="0">
                <a:solidFill>
                  <a:schemeClr val="bg1"/>
                </a:solidFill>
              </a:rPr>
              <a:t>W-Shape Flange Connection</a:t>
            </a:r>
          </a:p>
        </p:txBody>
      </p:sp>
      <p:sp>
        <p:nvSpPr>
          <p:cNvPr id="11" name="TextBox 10"/>
          <p:cNvSpPr txBox="1"/>
          <p:nvPr/>
        </p:nvSpPr>
        <p:spPr bwMode="auto">
          <a:xfrm>
            <a:off x="2701925" y="4433888"/>
            <a:ext cx="4475163" cy="685800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/>
          <a:lstStyle/>
          <a:p>
            <a:pPr>
              <a:defRPr/>
            </a:pPr>
            <a:r>
              <a:rPr lang="en-US" sz="2800" dirty="0">
                <a:solidFill>
                  <a:schemeClr val="bg1"/>
                </a:solidFill>
              </a:rPr>
              <a:t>Plate Connection</a:t>
            </a:r>
          </a:p>
        </p:txBody>
      </p:sp>
      <p:sp>
        <p:nvSpPr>
          <p:cNvPr id="110599" name="Slide Number Placeholder 6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8880D12-7023-46B2-88F7-24042EB670A5}" type="slidenum">
              <a:rPr lang="en-US" altLang="en-US" sz="1200">
                <a:solidFill>
                  <a:srgbClr val="BCBCBC"/>
                </a:solidFill>
              </a:rPr>
              <a:pPr/>
              <a:t>52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Tension Theory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TextBox 3"/>
          <p:cNvSpPr txBox="1">
            <a:spLocks noChangeArrowheads="1"/>
          </p:cNvSpPr>
          <p:nvPr/>
        </p:nvSpPr>
        <p:spPr bwMode="auto">
          <a:xfrm>
            <a:off x="1160463" y="1127125"/>
            <a:ext cx="7537450" cy="5305425"/>
          </a:xfrm>
          <a:prstGeom prst="rect">
            <a:avLst/>
          </a:prstGeom>
          <a:solidFill>
            <a:schemeClr val="tx1"/>
          </a:solidFill>
          <a:ln w="38100">
            <a:solidFill>
              <a:schemeClr val="bg1"/>
            </a:solidFill>
            <a:bevel/>
            <a:headEnd/>
            <a:tailEnd/>
          </a:ln>
        </p:spPr>
        <p:txBody>
          <a:bodyPr anchor="ctr" anchorCtr="1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12643" name="Freeform 54"/>
          <p:cNvSpPr>
            <a:spLocks/>
          </p:cNvSpPr>
          <p:nvPr/>
        </p:nvSpPr>
        <p:spPr bwMode="auto">
          <a:xfrm>
            <a:off x="1419225" y="3562350"/>
            <a:ext cx="3700463" cy="1981200"/>
          </a:xfrm>
          <a:custGeom>
            <a:avLst/>
            <a:gdLst>
              <a:gd name="T0" fmla="*/ 2147483646 w 2331"/>
              <a:gd name="T1" fmla="*/ 0 h 1248"/>
              <a:gd name="T2" fmla="*/ 2147483646 w 2331"/>
              <a:gd name="T3" fmla="*/ 0 h 1248"/>
              <a:gd name="T4" fmla="*/ 2147483646 w 2331"/>
              <a:gd name="T5" fmla="*/ 2147483646 h 1248"/>
              <a:gd name="T6" fmla="*/ 2147483646 w 2331"/>
              <a:gd name="T7" fmla="*/ 2147483646 h 1248"/>
              <a:gd name="T8" fmla="*/ 2147483646 w 2331"/>
              <a:gd name="T9" fmla="*/ 2147483646 h 1248"/>
              <a:gd name="T10" fmla="*/ 2147483646 w 2331"/>
              <a:gd name="T11" fmla="*/ 2147483646 h 1248"/>
              <a:gd name="T12" fmla="*/ 2147483646 w 2331"/>
              <a:gd name="T13" fmla="*/ 2147483646 h 1248"/>
              <a:gd name="T14" fmla="*/ 2147483646 w 2331"/>
              <a:gd name="T15" fmla="*/ 2147483646 h 1248"/>
              <a:gd name="T16" fmla="*/ 0 w 2331"/>
              <a:gd name="T17" fmla="*/ 2147483646 h 1248"/>
              <a:gd name="T18" fmla="*/ 2147483646 w 2331"/>
              <a:gd name="T19" fmla="*/ 2147483646 h 1248"/>
              <a:gd name="T20" fmla="*/ 2147483646 w 2331"/>
              <a:gd name="T21" fmla="*/ 2147483646 h 1248"/>
              <a:gd name="T22" fmla="*/ 2147483646 w 2331"/>
              <a:gd name="T23" fmla="*/ 2147483646 h 1248"/>
              <a:gd name="T24" fmla="*/ 2147483646 w 2331"/>
              <a:gd name="T25" fmla="*/ 2147483646 h 1248"/>
              <a:gd name="T26" fmla="*/ 2147483646 w 2331"/>
              <a:gd name="T27" fmla="*/ 2147483646 h 1248"/>
              <a:gd name="T28" fmla="*/ 2147483646 w 2331"/>
              <a:gd name="T29" fmla="*/ 2147483646 h 1248"/>
              <a:gd name="T30" fmla="*/ 2147483646 w 2331"/>
              <a:gd name="T31" fmla="*/ 2147483646 h 1248"/>
              <a:gd name="T32" fmla="*/ 2147483646 w 2331"/>
              <a:gd name="T33" fmla="*/ 2147483646 h 1248"/>
              <a:gd name="T34" fmla="*/ 2147483646 w 2331"/>
              <a:gd name="T35" fmla="*/ 2147483646 h 1248"/>
              <a:gd name="T36" fmla="*/ 2147483646 w 2331"/>
              <a:gd name="T37" fmla="*/ 2147483646 h 1248"/>
              <a:gd name="T38" fmla="*/ 2147483646 w 2331"/>
              <a:gd name="T39" fmla="*/ 2147483646 h 1248"/>
              <a:gd name="T40" fmla="*/ 2147483646 w 2331"/>
              <a:gd name="T41" fmla="*/ 0 h 1248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2331"/>
              <a:gd name="T64" fmla="*/ 0 h 1248"/>
              <a:gd name="T65" fmla="*/ 2331 w 2331"/>
              <a:gd name="T66" fmla="*/ 1248 h 1248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2331" h="1248">
                <a:moveTo>
                  <a:pt x="336" y="0"/>
                </a:moveTo>
                <a:lnTo>
                  <a:pt x="2331" y="0"/>
                </a:lnTo>
                <a:lnTo>
                  <a:pt x="2331" y="1248"/>
                </a:lnTo>
                <a:lnTo>
                  <a:pt x="87" y="1248"/>
                </a:lnTo>
                <a:lnTo>
                  <a:pt x="57" y="1194"/>
                </a:lnTo>
                <a:lnTo>
                  <a:pt x="42" y="1152"/>
                </a:lnTo>
                <a:lnTo>
                  <a:pt x="21" y="1083"/>
                </a:lnTo>
                <a:lnTo>
                  <a:pt x="6" y="996"/>
                </a:lnTo>
                <a:lnTo>
                  <a:pt x="0" y="936"/>
                </a:lnTo>
                <a:lnTo>
                  <a:pt x="3" y="858"/>
                </a:lnTo>
                <a:lnTo>
                  <a:pt x="15" y="804"/>
                </a:lnTo>
                <a:lnTo>
                  <a:pt x="51" y="723"/>
                </a:lnTo>
                <a:lnTo>
                  <a:pt x="126" y="612"/>
                </a:lnTo>
                <a:lnTo>
                  <a:pt x="174" y="522"/>
                </a:lnTo>
                <a:lnTo>
                  <a:pt x="219" y="459"/>
                </a:lnTo>
                <a:lnTo>
                  <a:pt x="246" y="402"/>
                </a:lnTo>
                <a:lnTo>
                  <a:pt x="282" y="309"/>
                </a:lnTo>
                <a:lnTo>
                  <a:pt x="306" y="228"/>
                </a:lnTo>
                <a:lnTo>
                  <a:pt x="321" y="135"/>
                </a:lnTo>
                <a:lnTo>
                  <a:pt x="333" y="54"/>
                </a:lnTo>
                <a:lnTo>
                  <a:pt x="336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Flowchart: Document 36"/>
          <p:cNvSpPr/>
          <p:nvPr/>
        </p:nvSpPr>
        <p:spPr>
          <a:xfrm rot="16200000">
            <a:off x="4233863" y="-203200"/>
            <a:ext cx="1409700" cy="4997450"/>
          </a:xfrm>
          <a:prstGeom prst="flowChartDocument">
            <a:avLst/>
          </a:prstGeom>
          <a:solidFill>
            <a:srgbClr val="C0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2416175" y="1768475"/>
            <a:ext cx="4079875" cy="1588"/>
          </a:xfrm>
          <a:prstGeom prst="line">
            <a:avLst/>
          </a:prstGeom>
          <a:noFill/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V="1">
            <a:off x="7178675" y="2327275"/>
            <a:ext cx="914400" cy="0"/>
          </a:xfrm>
          <a:prstGeom prst="straightConnector1">
            <a:avLst/>
          </a:prstGeom>
          <a:ln w="101600">
            <a:solidFill>
              <a:schemeClr val="bg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647" name="TextBox 34"/>
          <p:cNvSpPr txBox="1">
            <a:spLocks noChangeArrowheads="1"/>
          </p:cNvSpPr>
          <p:nvPr/>
        </p:nvSpPr>
        <p:spPr bwMode="auto">
          <a:xfrm>
            <a:off x="7367588" y="1819275"/>
            <a:ext cx="5953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224463" y="347663"/>
            <a:ext cx="3467100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dirty="0">
                <a:solidFill>
                  <a:schemeClr val="bg1"/>
                </a:solidFill>
              </a:rPr>
              <a:t>Angle Bolted to Plate</a:t>
            </a:r>
          </a:p>
        </p:txBody>
      </p:sp>
      <p:sp>
        <p:nvSpPr>
          <p:cNvPr id="73" name="Freeform 72"/>
          <p:cNvSpPr/>
          <p:nvPr/>
        </p:nvSpPr>
        <p:spPr>
          <a:xfrm flipH="1">
            <a:off x="1387475" y="1262063"/>
            <a:ext cx="534988" cy="1962150"/>
          </a:xfrm>
          <a:custGeom>
            <a:avLst/>
            <a:gdLst>
              <a:gd name="connsiteX0" fmla="*/ 0 w 534609"/>
              <a:gd name="connsiteY0" fmla="*/ 0 h 1001485"/>
              <a:gd name="connsiteX1" fmla="*/ 101600 w 534609"/>
              <a:gd name="connsiteY1" fmla="*/ 275771 h 1001485"/>
              <a:gd name="connsiteX2" fmla="*/ 319314 w 534609"/>
              <a:gd name="connsiteY2" fmla="*/ 478971 h 1001485"/>
              <a:gd name="connsiteX3" fmla="*/ 508000 w 534609"/>
              <a:gd name="connsiteY3" fmla="*/ 667657 h 1001485"/>
              <a:gd name="connsiteX4" fmla="*/ 478971 w 534609"/>
              <a:gd name="connsiteY4" fmla="*/ 885371 h 1001485"/>
              <a:gd name="connsiteX5" fmla="*/ 377371 w 534609"/>
              <a:gd name="connsiteY5" fmla="*/ 1001485 h 1001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4609" h="1001485">
                <a:moveTo>
                  <a:pt x="0" y="0"/>
                </a:moveTo>
                <a:cubicBezTo>
                  <a:pt x="24190" y="97971"/>
                  <a:pt x="48381" y="195942"/>
                  <a:pt x="101600" y="275771"/>
                </a:cubicBezTo>
                <a:cubicBezTo>
                  <a:pt x="154819" y="355600"/>
                  <a:pt x="251581" y="413657"/>
                  <a:pt x="319314" y="478971"/>
                </a:cubicBezTo>
                <a:cubicBezTo>
                  <a:pt x="387047" y="544285"/>
                  <a:pt x="481391" y="599924"/>
                  <a:pt x="508000" y="667657"/>
                </a:cubicBezTo>
                <a:cubicBezTo>
                  <a:pt x="534609" y="735390"/>
                  <a:pt x="500743" y="829733"/>
                  <a:pt x="478971" y="885371"/>
                </a:cubicBezTo>
                <a:cubicBezTo>
                  <a:pt x="457200" y="941009"/>
                  <a:pt x="417285" y="971247"/>
                  <a:pt x="377371" y="1001485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0" name="Flowchart: Document 99"/>
          <p:cNvSpPr/>
          <p:nvPr/>
        </p:nvSpPr>
        <p:spPr>
          <a:xfrm rot="16200000">
            <a:off x="4250532" y="2118519"/>
            <a:ext cx="1408112" cy="4997450"/>
          </a:xfrm>
          <a:prstGeom prst="flowChartDocument">
            <a:avLst/>
          </a:prstGeom>
          <a:noFill/>
          <a:ln w="38100">
            <a:solidFill>
              <a:schemeClr val="bg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01" name="Straight Connector 100"/>
          <p:cNvCxnSpPr/>
          <p:nvPr/>
        </p:nvCxnSpPr>
        <p:spPr>
          <a:xfrm>
            <a:off x="2432050" y="4090988"/>
            <a:ext cx="4079875" cy="1587"/>
          </a:xfrm>
          <a:prstGeom prst="line">
            <a:avLst/>
          </a:prstGeom>
          <a:noFill/>
          <a:ln w="381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/>
          <p:nvPr/>
        </p:nvCxnSpPr>
        <p:spPr>
          <a:xfrm flipV="1">
            <a:off x="7194550" y="4649788"/>
            <a:ext cx="914400" cy="0"/>
          </a:xfrm>
          <a:prstGeom prst="straightConnector1">
            <a:avLst/>
          </a:prstGeom>
          <a:ln w="101600">
            <a:solidFill>
              <a:schemeClr val="bg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653" name="TextBox 111"/>
          <p:cNvSpPr txBox="1">
            <a:spLocks noChangeArrowheads="1"/>
          </p:cNvSpPr>
          <p:nvPr/>
        </p:nvSpPr>
        <p:spPr bwMode="auto">
          <a:xfrm>
            <a:off x="7383463" y="4140200"/>
            <a:ext cx="5953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</a:p>
        </p:txBody>
      </p:sp>
      <p:sp>
        <p:nvSpPr>
          <p:cNvPr id="112654" name="Freeform 116"/>
          <p:cNvSpPr>
            <a:spLocks/>
          </p:cNvSpPr>
          <p:nvPr/>
        </p:nvSpPr>
        <p:spPr bwMode="auto">
          <a:xfrm flipH="1">
            <a:off x="1403350" y="3556000"/>
            <a:ext cx="554038" cy="1993900"/>
          </a:xfrm>
          <a:custGeom>
            <a:avLst/>
            <a:gdLst>
              <a:gd name="T0" fmla="*/ 0 w 534609"/>
              <a:gd name="T1" fmla="*/ 0 h 1001485"/>
              <a:gd name="T2" fmla="*/ 121539 w 534609"/>
              <a:gd name="T3" fmla="*/ 16929074 h 1001485"/>
              <a:gd name="T4" fmla="*/ 381981 w 534609"/>
              <a:gd name="T5" fmla="*/ 29403141 h 1001485"/>
              <a:gd name="T6" fmla="*/ 607697 w 534609"/>
              <a:gd name="T7" fmla="*/ 40986225 h 1001485"/>
              <a:gd name="T8" fmla="*/ 572970 w 534609"/>
              <a:gd name="T9" fmla="*/ 54351293 h 1001485"/>
              <a:gd name="T10" fmla="*/ 451432 w 534609"/>
              <a:gd name="T11" fmla="*/ 61479296 h 100148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34609"/>
              <a:gd name="T19" fmla="*/ 0 h 1001485"/>
              <a:gd name="T20" fmla="*/ 534609 w 534609"/>
              <a:gd name="T21" fmla="*/ 1001485 h 1001485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34609" h="1001485">
                <a:moveTo>
                  <a:pt x="0" y="0"/>
                </a:moveTo>
                <a:cubicBezTo>
                  <a:pt x="24190" y="97971"/>
                  <a:pt x="48381" y="195942"/>
                  <a:pt x="101600" y="275771"/>
                </a:cubicBezTo>
                <a:cubicBezTo>
                  <a:pt x="154819" y="355600"/>
                  <a:pt x="251581" y="413657"/>
                  <a:pt x="319314" y="478971"/>
                </a:cubicBezTo>
                <a:cubicBezTo>
                  <a:pt x="387047" y="544285"/>
                  <a:pt x="481391" y="599924"/>
                  <a:pt x="508000" y="667657"/>
                </a:cubicBezTo>
                <a:cubicBezTo>
                  <a:pt x="534609" y="735390"/>
                  <a:pt x="500743" y="829733"/>
                  <a:pt x="478971" y="885371"/>
                </a:cubicBezTo>
                <a:cubicBezTo>
                  <a:pt x="457200" y="941009"/>
                  <a:pt x="417285" y="971247"/>
                  <a:pt x="377371" y="1001485"/>
                </a:cubicBezTo>
              </a:path>
            </a:pathLst>
          </a:cu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102" name="Oval 101"/>
          <p:cNvSpPr/>
          <p:nvPr/>
        </p:nvSpPr>
        <p:spPr>
          <a:xfrm>
            <a:off x="4403725" y="4551363"/>
            <a:ext cx="255588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  <a:headEnd type="arrow" w="sm" len="med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03" name="Straight Arrow Connector 102"/>
          <p:cNvCxnSpPr/>
          <p:nvPr/>
        </p:nvCxnSpPr>
        <p:spPr>
          <a:xfrm rot="10800000">
            <a:off x="4386263" y="4672013"/>
            <a:ext cx="279400" cy="1587"/>
          </a:xfrm>
          <a:prstGeom prst="straightConnector1">
            <a:avLst/>
          </a:prstGeom>
          <a:ln w="38100">
            <a:solidFill>
              <a:schemeClr val="bg1"/>
            </a:solidFill>
            <a:headEnd type="arrow" w="sm" len="med"/>
            <a:tailEnd type="non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Oval 103"/>
          <p:cNvSpPr/>
          <p:nvPr/>
        </p:nvSpPr>
        <p:spPr>
          <a:xfrm>
            <a:off x="3736975" y="4560888"/>
            <a:ext cx="255588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  <a:headEnd type="arrow" w="sm" len="med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05" name="Straight Arrow Connector 104"/>
          <p:cNvCxnSpPr/>
          <p:nvPr/>
        </p:nvCxnSpPr>
        <p:spPr>
          <a:xfrm rot="10800000">
            <a:off x="3719513" y="4681538"/>
            <a:ext cx="279400" cy="1587"/>
          </a:xfrm>
          <a:prstGeom prst="straightConnector1">
            <a:avLst/>
          </a:prstGeom>
          <a:ln w="38100">
            <a:solidFill>
              <a:schemeClr val="bg1"/>
            </a:solidFill>
            <a:headEnd type="arrow" w="sm" len="med"/>
            <a:tailEnd type="non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Oval 105"/>
          <p:cNvSpPr/>
          <p:nvPr/>
        </p:nvSpPr>
        <p:spPr>
          <a:xfrm>
            <a:off x="3084513" y="4560888"/>
            <a:ext cx="254000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  <a:headEnd type="arrow" w="sm" len="med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07" name="Straight Arrow Connector 106"/>
          <p:cNvCxnSpPr/>
          <p:nvPr/>
        </p:nvCxnSpPr>
        <p:spPr>
          <a:xfrm rot="10800000">
            <a:off x="3065463" y="4681538"/>
            <a:ext cx="279400" cy="1587"/>
          </a:xfrm>
          <a:prstGeom prst="straightConnector1">
            <a:avLst/>
          </a:prstGeom>
          <a:ln w="38100">
            <a:solidFill>
              <a:schemeClr val="bg1"/>
            </a:solidFill>
            <a:headEnd type="arrow" w="sm" len="med"/>
            <a:tailEnd type="non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Oval 45"/>
          <p:cNvSpPr/>
          <p:nvPr/>
        </p:nvSpPr>
        <p:spPr>
          <a:xfrm>
            <a:off x="4387850" y="2228850"/>
            <a:ext cx="255588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47" name="Straight Arrow Connector 46"/>
          <p:cNvCxnSpPr/>
          <p:nvPr/>
        </p:nvCxnSpPr>
        <p:spPr>
          <a:xfrm rot="10800000">
            <a:off x="4370388" y="2349500"/>
            <a:ext cx="279400" cy="1588"/>
          </a:xfrm>
          <a:prstGeom prst="straightConnector1">
            <a:avLst/>
          </a:prstGeom>
          <a:ln w="38100">
            <a:solidFill>
              <a:schemeClr val="bg1"/>
            </a:solidFill>
            <a:tailEnd type="arrow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Oval 48"/>
          <p:cNvSpPr/>
          <p:nvPr/>
        </p:nvSpPr>
        <p:spPr>
          <a:xfrm>
            <a:off x="3721100" y="2238375"/>
            <a:ext cx="255588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50" name="Straight Arrow Connector 49"/>
          <p:cNvCxnSpPr/>
          <p:nvPr/>
        </p:nvCxnSpPr>
        <p:spPr>
          <a:xfrm rot="10800000">
            <a:off x="3703638" y="2359025"/>
            <a:ext cx="279400" cy="1588"/>
          </a:xfrm>
          <a:prstGeom prst="straightConnector1">
            <a:avLst/>
          </a:prstGeom>
          <a:ln w="38100">
            <a:solidFill>
              <a:schemeClr val="bg1"/>
            </a:solidFill>
            <a:tailEnd type="arrow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/>
          <p:cNvSpPr/>
          <p:nvPr/>
        </p:nvSpPr>
        <p:spPr>
          <a:xfrm>
            <a:off x="3068638" y="2238375"/>
            <a:ext cx="254000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52" name="Straight Arrow Connector 51"/>
          <p:cNvCxnSpPr/>
          <p:nvPr/>
        </p:nvCxnSpPr>
        <p:spPr>
          <a:xfrm rot="10800000">
            <a:off x="3049588" y="2359025"/>
            <a:ext cx="279400" cy="1588"/>
          </a:xfrm>
          <a:prstGeom prst="straightConnector1">
            <a:avLst/>
          </a:prstGeom>
          <a:ln w="38100">
            <a:solidFill>
              <a:schemeClr val="bg1"/>
            </a:solidFill>
            <a:tailEnd type="arrow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667" name="Slide Number Placeholder 54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A97A58A-A661-4FE4-B89F-953B1F461AE1}" type="slidenum">
              <a:rPr lang="en-US" altLang="en-US" sz="1200">
                <a:solidFill>
                  <a:srgbClr val="BCBCBC"/>
                </a:solidFill>
              </a:rPr>
              <a:pPr/>
              <a:t>53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57" name="Footer Placeholder 5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Tension Theory</a:t>
            </a:r>
            <a:endParaRPr lang="en-US" dirty="0"/>
          </a:p>
        </p:txBody>
      </p:sp>
      <p:sp>
        <p:nvSpPr>
          <p:cNvPr id="112669" name="Freeform 53"/>
          <p:cNvSpPr>
            <a:spLocks/>
          </p:cNvSpPr>
          <p:nvPr/>
        </p:nvSpPr>
        <p:spPr bwMode="auto">
          <a:xfrm>
            <a:off x="1557338" y="3567113"/>
            <a:ext cx="3571875" cy="1981200"/>
          </a:xfrm>
          <a:custGeom>
            <a:avLst/>
            <a:gdLst>
              <a:gd name="T0" fmla="*/ 2147483646 w 2250"/>
              <a:gd name="T1" fmla="*/ 0 h 1248"/>
              <a:gd name="T2" fmla="*/ 2147483646 w 2250"/>
              <a:gd name="T3" fmla="*/ 0 h 1248"/>
              <a:gd name="T4" fmla="*/ 2147483646 w 2250"/>
              <a:gd name="T5" fmla="*/ 2147483646 h 1248"/>
              <a:gd name="T6" fmla="*/ 0 w 2250"/>
              <a:gd name="T7" fmla="*/ 2147483646 h 1248"/>
              <a:gd name="T8" fmla="*/ 0 60000 65536"/>
              <a:gd name="T9" fmla="*/ 0 60000 65536"/>
              <a:gd name="T10" fmla="*/ 0 60000 65536"/>
              <a:gd name="T11" fmla="*/ 0 60000 65536"/>
              <a:gd name="T12" fmla="*/ 0 w 2250"/>
              <a:gd name="T13" fmla="*/ 0 h 1248"/>
              <a:gd name="T14" fmla="*/ 2250 w 2250"/>
              <a:gd name="T15" fmla="*/ 1248 h 124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250" h="1248">
                <a:moveTo>
                  <a:pt x="249" y="0"/>
                </a:moveTo>
                <a:lnTo>
                  <a:pt x="2250" y="0"/>
                </a:lnTo>
                <a:lnTo>
                  <a:pt x="2250" y="1248"/>
                </a:lnTo>
                <a:lnTo>
                  <a:pt x="0" y="1248"/>
                </a:ln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517525" y="220663"/>
            <a:ext cx="2401888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Block Shear</a:t>
            </a:r>
          </a:p>
        </p:txBody>
      </p:sp>
      <p:grpSp>
        <p:nvGrpSpPr>
          <p:cNvPr id="112671" name="Group 60"/>
          <p:cNvGrpSpPr>
            <a:grpSpLocks/>
          </p:cNvGrpSpPr>
          <p:nvPr/>
        </p:nvGrpSpPr>
        <p:grpSpPr bwMode="auto">
          <a:xfrm>
            <a:off x="1538288" y="1262063"/>
            <a:ext cx="3571875" cy="1957387"/>
            <a:chOff x="969" y="795"/>
            <a:chExt cx="2250" cy="1233"/>
          </a:xfrm>
        </p:grpSpPr>
        <p:sp>
          <p:nvSpPr>
            <p:cNvPr id="112672" name="Freeform 57"/>
            <p:cNvSpPr>
              <a:spLocks/>
            </p:cNvSpPr>
            <p:nvPr/>
          </p:nvSpPr>
          <p:spPr bwMode="auto">
            <a:xfrm>
              <a:off x="1203" y="795"/>
              <a:ext cx="2016" cy="204"/>
            </a:xfrm>
            <a:custGeom>
              <a:avLst/>
              <a:gdLst>
                <a:gd name="T0" fmla="*/ 0 w 2010"/>
                <a:gd name="T1" fmla="*/ 0 h 204"/>
                <a:gd name="T2" fmla="*/ 2034 w 2010"/>
                <a:gd name="T3" fmla="*/ 0 h 204"/>
                <a:gd name="T4" fmla="*/ 2034 w 2010"/>
                <a:gd name="T5" fmla="*/ 204 h 204"/>
                <a:gd name="T6" fmla="*/ 0 60000 65536"/>
                <a:gd name="T7" fmla="*/ 0 60000 65536"/>
                <a:gd name="T8" fmla="*/ 0 60000 65536"/>
                <a:gd name="T9" fmla="*/ 0 w 2010"/>
                <a:gd name="T10" fmla="*/ 0 h 204"/>
                <a:gd name="T11" fmla="*/ 2010 w 2010"/>
                <a:gd name="T12" fmla="*/ 204 h 20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10" h="204">
                  <a:moveTo>
                    <a:pt x="0" y="0"/>
                  </a:moveTo>
                  <a:lnTo>
                    <a:pt x="2010" y="0"/>
                  </a:lnTo>
                  <a:lnTo>
                    <a:pt x="2010" y="204"/>
                  </a:lnTo>
                </a:path>
              </a:pathLst>
            </a:cu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673" name="Line 58"/>
            <p:cNvSpPr>
              <a:spLocks noChangeShapeType="1"/>
            </p:cNvSpPr>
            <p:nvPr/>
          </p:nvSpPr>
          <p:spPr bwMode="auto">
            <a:xfrm>
              <a:off x="3219" y="1002"/>
              <a:ext cx="0" cy="885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674" name="Freeform 59"/>
            <p:cNvSpPr>
              <a:spLocks/>
            </p:cNvSpPr>
            <p:nvPr/>
          </p:nvSpPr>
          <p:spPr bwMode="auto">
            <a:xfrm>
              <a:off x="969" y="1893"/>
              <a:ext cx="2247" cy="135"/>
            </a:xfrm>
            <a:custGeom>
              <a:avLst/>
              <a:gdLst>
                <a:gd name="T0" fmla="*/ 0 w 2247"/>
                <a:gd name="T1" fmla="*/ 135 h 135"/>
                <a:gd name="T2" fmla="*/ 2247 w 2247"/>
                <a:gd name="T3" fmla="*/ 135 h 135"/>
                <a:gd name="T4" fmla="*/ 2247 w 2247"/>
                <a:gd name="T5" fmla="*/ 0 h 135"/>
                <a:gd name="T6" fmla="*/ 0 60000 65536"/>
                <a:gd name="T7" fmla="*/ 0 60000 65536"/>
                <a:gd name="T8" fmla="*/ 0 60000 65536"/>
                <a:gd name="T9" fmla="*/ 0 w 2247"/>
                <a:gd name="T10" fmla="*/ 0 h 135"/>
                <a:gd name="T11" fmla="*/ 2247 w 2247"/>
                <a:gd name="T12" fmla="*/ 135 h 13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47" h="135">
                  <a:moveTo>
                    <a:pt x="0" y="135"/>
                  </a:moveTo>
                  <a:lnTo>
                    <a:pt x="2247" y="135"/>
                  </a:lnTo>
                  <a:lnTo>
                    <a:pt x="2247" y="0"/>
                  </a:lnTo>
                </a:path>
              </a:pathLst>
            </a:cu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TextBox 3"/>
          <p:cNvSpPr txBox="1">
            <a:spLocks noChangeArrowheads="1"/>
          </p:cNvSpPr>
          <p:nvPr/>
        </p:nvSpPr>
        <p:spPr bwMode="auto">
          <a:xfrm>
            <a:off x="1160463" y="1127125"/>
            <a:ext cx="7537450" cy="5305425"/>
          </a:xfrm>
          <a:prstGeom prst="rect">
            <a:avLst/>
          </a:prstGeom>
          <a:solidFill>
            <a:schemeClr val="tx1"/>
          </a:solidFill>
          <a:ln w="38100">
            <a:solidFill>
              <a:schemeClr val="bg1"/>
            </a:solidFill>
            <a:bevel/>
            <a:headEnd/>
            <a:tailEnd/>
          </a:ln>
        </p:spPr>
        <p:txBody>
          <a:bodyPr anchor="ctr" anchorCtr="1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14691" name="Freeform 54"/>
          <p:cNvSpPr>
            <a:spLocks/>
          </p:cNvSpPr>
          <p:nvPr/>
        </p:nvSpPr>
        <p:spPr bwMode="auto">
          <a:xfrm>
            <a:off x="1419225" y="3562350"/>
            <a:ext cx="3700463" cy="1981200"/>
          </a:xfrm>
          <a:custGeom>
            <a:avLst/>
            <a:gdLst>
              <a:gd name="T0" fmla="*/ 2147483646 w 2331"/>
              <a:gd name="T1" fmla="*/ 0 h 1248"/>
              <a:gd name="T2" fmla="*/ 2147483646 w 2331"/>
              <a:gd name="T3" fmla="*/ 0 h 1248"/>
              <a:gd name="T4" fmla="*/ 2147483646 w 2331"/>
              <a:gd name="T5" fmla="*/ 2147483646 h 1248"/>
              <a:gd name="T6" fmla="*/ 2147483646 w 2331"/>
              <a:gd name="T7" fmla="*/ 2147483646 h 1248"/>
              <a:gd name="T8" fmla="*/ 2147483646 w 2331"/>
              <a:gd name="T9" fmla="*/ 2147483646 h 1248"/>
              <a:gd name="T10" fmla="*/ 2147483646 w 2331"/>
              <a:gd name="T11" fmla="*/ 2147483646 h 1248"/>
              <a:gd name="T12" fmla="*/ 2147483646 w 2331"/>
              <a:gd name="T13" fmla="*/ 2147483646 h 1248"/>
              <a:gd name="T14" fmla="*/ 2147483646 w 2331"/>
              <a:gd name="T15" fmla="*/ 2147483646 h 1248"/>
              <a:gd name="T16" fmla="*/ 0 w 2331"/>
              <a:gd name="T17" fmla="*/ 2147483646 h 1248"/>
              <a:gd name="T18" fmla="*/ 2147483646 w 2331"/>
              <a:gd name="T19" fmla="*/ 2147483646 h 1248"/>
              <a:gd name="T20" fmla="*/ 2147483646 w 2331"/>
              <a:gd name="T21" fmla="*/ 2147483646 h 1248"/>
              <a:gd name="T22" fmla="*/ 2147483646 w 2331"/>
              <a:gd name="T23" fmla="*/ 2147483646 h 1248"/>
              <a:gd name="T24" fmla="*/ 2147483646 w 2331"/>
              <a:gd name="T25" fmla="*/ 2147483646 h 1248"/>
              <a:gd name="T26" fmla="*/ 2147483646 w 2331"/>
              <a:gd name="T27" fmla="*/ 2147483646 h 1248"/>
              <a:gd name="T28" fmla="*/ 2147483646 w 2331"/>
              <a:gd name="T29" fmla="*/ 2147483646 h 1248"/>
              <a:gd name="T30" fmla="*/ 2147483646 w 2331"/>
              <a:gd name="T31" fmla="*/ 2147483646 h 1248"/>
              <a:gd name="T32" fmla="*/ 2147483646 w 2331"/>
              <a:gd name="T33" fmla="*/ 2147483646 h 1248"/>
              <a:gd name="T34" fmla="*/ 2147483646 w 2331"/>
              <a:gd name="T35" fmla="*/ 2147483646 h 1248"/>
              <a:gd name="T36" fmla="*/ 2147483646 w 2331"/>
              <a:gd name="T37" fmla="*/ 2147483646 h 1248"/>
              <a:gd name="T38" fmla="*/ 2147483646 w 2331"/>
              <a:gd name="T39" fmla="*/ 2147483646 h 1248"/>
              <a:gd name="T40" fmla="*/ 2147483646 w 2331"/>
              <a:gd name="T41" fmla="*/ 0 h 1248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2331"/>
              <a:gd name="T64" fmla="*/ 0 h 1248"/>
              <a:gd name="T65" fmla="*/ 2331 w 2331"/>
              <a:gd name="T66" fmla="*/ 1248 h 1248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2331" h="1248">
                <a:moveTo>
                  <a:pt x="336" y="0"/>
                </a:moveTo>
                <a:lnTo>
                  <a:pt x="2331" y="0"/>
                </a:lnTo>
                <a:lnTo>
                  <a:pt x="2331" y="1248"/>
                </a:lnTo>
                <a:lnTo>
                  <a:pt x="87" y="1248"/>
                </a:lnTo>
                <a:lnTo>
                  <a:pt x="57" y="1194"/>
                </a:lnTo>
                <a:lnTo>
                  <a:pt x="42" y="1152"/>
                </a:lnTo>
                <a:lnTo>
                  <a:pt x="21" y="1083"/>
                </a:lnTo>
                <a:lnTo>
                  <a:pt x="6" y="996"/>
                </a:lnTo>
                <a:lnTo>
                  <a:pt x="0" y="936"/>
                </a:lnTo>
                <a:lnTo>
                  <a:pt x="3" y="858"/>
                </a:lnTo>
                <a:lnTo>
                  <a:pt x="15" y="804"/>
                </a:lnTo>
                <a:lnTo>
                  <a:pt x="51" y="723"/>
                </a:lnTo>
                <a:lnTo>
                  <a:pt x="126" y="612"/>
                </a:lnTo>
                <a:lnTo>
                  <a:pt x="174" y="522"/>
                </a:lnTo>
                <a:lnTo>
                  <a:pt x="219" y="459"/>
                </a:lnTo>
                <a:lnTo>
                  <a:pt x="246" y="402"/>
                </a:lnTo>
                <a:lnTo>
                  <a:pt x="282" y="309"/>
                </a:lnTo>
                <a:lnTo>
                  <a:pt x="306" y="228"/>
                </a:lnTo>
                <a:lnTo>
                  <a:pt x="321" y="135"/>
                </a:lnTo>
                <a:lnTo>
                  <a:pt x="333" y="54"/>
                </a:lnTo>
                <a:lnTo>
                  <a:pt x="336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Flowchart: Document 36"/>
          <p:cNvSpPr/>
          <p:nvPr/>
        </p:nvSpPr>
        <p:spPr>
          <a:xfrm rot="16200000">
            <a:off x="4233863" y="-203200"/>
            <a:ext cx="1409700" cy="4997450"/>
          </a:xfrm>
          <a:prstGeom prst="flowChartDocument">
            <a:avLst/>
          </a:prstGeom>
          <a:solidFill>
            <a:srgbClr val="C0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2416175" y="1768475"/>
            <a:ext cx="4079875" cy="1588"/>
          </a:xfrm>
          <a:prstGeom prst="line">
            <a:avLst/>
          </a:prstGeom>
          <a:noFill/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V="1">
            <a:off x="7178675" y="2327275"/>
            <a:ext cx="914400" cy="0"/>
          </a:xfrm>
          <a:prstGeom prst="straightConnector1">
            <a:avLst/>
          </a:prstGeom>
          <a:ln w="101600">
            <a:solidFill>
              <a:schemeClr val="bg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695" name="TextBox 34"/>
          <p:cNvSpPr txBox="1">
            <a:spLocks noChangeArrowheads="1"/>
          </p:cNvSpPr>
          <p:nvPr/>
        </p:nvSpPr>
        <p:spPr bwMode="auto">
          <a:xfrm>
            <a:off x="7367588" y="1819275"/>
            <a:ext cx="5953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224463" y="347663"/>
            <a:ext cx="3467100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dirty="0">
                <a:solidFill>
                  <a:schemeClr val="bg1"/>
                </a:solidFill>
              </a:rPr>
              <a:t>Angle Bolted to Plate</a:t>
            </a:r>
          </a:p>
        </p:txBody>
      </p:sp>
      <p:sp>
        <p:nvSpPr>
          <p:cNvPr id="73" name="Freeform 72"/>
          <p:cNvSpPr/>
          <p:nvPr/>
        </p:nvSpPr>
        <p:spPr>
          <a:xfrm flipH="1">
            <a:off x="1387475" y="1262063"/>
            <a:ext cx="534988" cy="1962150"/>
          </a:xfrm>
          <a:custGeom>
            <a:avLst/>
            <a:gdLst>
              <a:gd name="connsiteX0" fmla="*/ 0 w 534609"/>
              <a:gd name="connsiteY0" fmla="*/ 0 h 1001485"/>
              <a:gd name="connsiteX1" fmla="*/ 101600 w 534609"/>
              <a:gd name="connsiteY1" fmla="*/ 275771 h 1001485"/>
              <a:gd name="connsiteX2" fmla="*/ 319314 w 534609"/>
              <a:gd name="connsiteY2" fmla="*/ 478971 h 1001485"/>
              <a:gd name="connsiteX3" fmla="*/ 508000 w 534609"/>
              <a:gd name="connsiteY3" fmla="*/ 667657 h 1001485"/>
              <a:gd name="connsiteX4" fmla="*/ 478971 w 534609"/>
              <a:gd name="connsiteY4" fmla="*/ 885371 h 1001485"/>
              <a:gd name="connsiteX5" fmla="*/ 377371 w 534609"/>
              <a:gd name="connsiteY5" fmla="*/ 1001485 h 1001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4609" h="1001485">
                <a:moveTo>
                  <a:pt x="0" y="0"/>
                </a:moveTo>
                <a:cubicBezTo>
                  <a:pt x="24190" y="97971"/>
                  <a:pt x="48381" y="195942"/>
                  <a:pt x="101600" y="275771"/>
                </a:cubicBezTo>
                <a:cubicBezTo>
                  <a:pt x="154819" y="355600"/>
                  <a:pt x="251581" y="413657"/>
                  <a:pt x="319314" y="478971"/>
                </a:cubicBezTo>
                <a:cubicBezTo>
                  <a:pt x="387047" y="544285"/>
                  <a:pt x="481391" y="599924"/>
                  <a:pt x="508000" y="667657"/>
                </a:cubicBezTo>
                <a:cubicBezTo>
                  <a:pt x="534609" y="735390"/>
                  <a:pt x="500743" y="829733"/>
                  <a:pt x="478971" y="885371"/>
                </a:cubicBezTo>
                <a:cubicBezTo>
                  <a:pt x="457200" y="941009"/>
                  <a:pt x="417285" y="971247"/>
                  <a:pt x="377371" y="1001485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0" name="Flowchart: Document 99"/>
          <p:cNvSpPr/>
          <p:nvPr/>
        </p:nvSpPr>
        <p:spPr>
          <a:xfrm rot="16200000">
            <a:off x="4250532" y="2118519"/>
            <a:ext cx="1408112" cy="4997450"/>
          </a:xfrm>
          <a:prstGeom prst="flowChartDocument">
            <a:avLst/>
          </a:prstGeom>
          <a:noFill/>
          <a:ln w="38100">
            <a:solidFill>
              <a:schemeClr val="bg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01" name="Straight Connector 100"/>
          <p:cNvCxnSpPr/>
          <p:nvPr/>
        </p:nvCxnSpPr>
        <p:spPr>
          <a:xfrm>
            <a:off x="2432050" y="4090988"/>
            <a:ext cx="4079875" cy="1587"/>
          </a:xfrm>
          <a:prstGeom prst="line">
            <a:avLst/>
          </a:prstGeom>
          <a:noFill/>
          <a:ln w="381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/>
          <p:nvPr/>
        </p:nvCxnSpPr>
        <p:spPr>
          <a:xfrm flipV="1">
            <a:off x="7194550" y="4649788"/>
            <a:ext cx="914400" cy="0"/>
          </a:xfrm>
          <a:prstGeom prst="straightConnector1">
            <a:avLst/>
          </a:prstGeom>
          <a:ln w="101600">
            <a:solidFill>
              <a:schemeClr val="bg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701" name="TextBox 111"/>
          <p:cNvSpPr txBox="1">
            <a:spLocks noChangeArrowheads="1"/>
          </p:cNvSpPr>
          <p:nvPr/>
        </p:nvSpPr>
        <p:spPr bwMode="auto">
          <a:xfrm>
            <a:off x="7383463" y="4140200"/>
            <a:ext cx="5953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</a:p>
        </p:txBody>
      </p:sp>
      <p:sp>
        <p:nvSpPr>
          <p:cNvPr id="46" name="Oval 45"/>
          <p:cNvSpPr/>
          <p:nvPr/>
        </p:nvSpPr>
        <p:spPr>
          <a:xfrm>
            <a:off x="4387850" y="2228850"/>
            <a:ext cx="255588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47" name="Straight Arrow Connector 46"/>
          <p:cNvCxnSpPr/>
          <p:nvPr/>
        </p:nvCxnSpPr>
        <p:spPr>
          <a:xfrm rot="10800000">
            <a:off x="4370388" y="2349500"/>
            <a:ext cx="279400" cy="1588"/>
          </a:xfrm>
          <a:prstGeom prst="straightConnector1">
            <a:avLst/>
          </a:prstGeom>
          <a:ln w="38100">
            <a:solidFill>
              <a:schemeClr val="bg1"/>
            </a:solidFill>
            <a:tailEnd type="arrow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Oval 48"/>
          <p:cNvSpPr/>
          <p:nvPr/>
        </p:nvSpPr>
        <p:spPr>
          <a:xfrm>
            <a:off x="3721100" y="2238375"/>
            <a:ext cx="255588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50" name="Straight Arrow Connector 49"/>
          <p:cNvCxnSpPr/>
          <p:nvPr/>
        </p:nvCxnSpPr>
        <p:spPr>
          <a:xfrm rot="10800000">
            <a:off x="3703638" y="2359025"/>
            <a:ext cx="279400" cy="1588"/>
          </a:xfrm>
          <a:prstGeom prst="straightConnector1">
            <a:avLst/>
          </a:prstGeom>
          <a:ln w="38100">
            <a:solidFill>
              <a:schemeClr val="bg1"/>
            </a:solidFill>
            <a:tailEnd type="arrow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/>
          <p:cNvSpPr/>
          <p:nvPr/>
        </p:nvSpPr>
        <p:spPr>
          <a:xfrm>
            <a:off x="3068638" y="2238375"/>
            <a:ext cx="254000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52" name="Straight Arrow Connector 51"/>
          <p:cNvCxnSpPr/>
          <p:nvPr/>
        </p:nvCxnSpPr>
        <p:spPr>
          <a:xfrm rot="10800000">
            <a:off x="3049588" y="2359025"/>
            <a:ext cx="279400" cy="1588"/>
          </a:xfrm>
          <a:prstGeom prst="straightConnector1">
            <a:avLst/>
          </a:prstGeom>
          <a:ln w="38100">
            <a:solidFill>
              <a:schemeClr val="bg1"/>
            </a:solidFill>
            <a:tailEnd type="arrow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708" name="Slide Number Placeholder 54"/>
          <p:cNvSpPr txBox="1">
            <a:spLocks noGrp="1"/>
          </p:cNvSpPr>
          <p:nvPr/>
        </p:nvSpPr>
        <p:spPr bwMode="auto">
          <a:xfrm>
            <a:off x="7924800" y="6416675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451B6F8F-300A-4622-8C89-97D7A5216705}" type="slidenum">
              <a:rPr lang="en-US" altLang="en-US" sz="1200">
                <a:solidFill>
                  <a:srgbClr val="BCBCBC"/>
                </a:solidFill>
              </a:rPr>
              <a:pPr algn="r"/>
              <a:t>54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57" name="Footer Placeholder 56"/>
          <p:cNvSpPr txBox="1">
            <a:spLocks noGrp="1"/>
          </p:cNvSpPr>
          <p:nvPr/>
        </p:nvSpPr>
        <p:spPr>
          <a:xfrm>
            <a:off x="3124200" y="6416675"/>
            <a:ext cx="2895600" cy="365125"/>
          </a:xfrm>
          <a:prstGeom prst="rect">
            <a:avLst/>
          </a:prstGeom>
          <a:noFill/>
        </p:spPr>
        <p:txBody>
          <a:bodyPr anchor="b"/>
          <a:lstStyle/>
          <a:p>
            <a:pPr algn="ctr">
              <a:defRPr/>
            </a:pPr>
            <a:r>
              <a:rPr lang="en-US" sz="1200">
                <a:solidFill>
                  <a:schemeClr val="tx1">
                    <a:shade val="50000"/>
                  </a:schemeClr>
                </a:solidFill>
              </a:rPr>
              <a:t>Tension Theory</a:t>
            </a:r>
            <a:endParaRPr lang="en-US" sz="1200" dirty="0">
              <a:solidFill>
                <a:schemeClr val="tx1">
                  <a:shade val="50000"/>
                </a:schemeClr>
              </a:solidFill>
            </a:endParaRPr>
          </a:p>
        </p:txBody>
      </p:sp>
      <p:cxnSp>
        <p:nvCxnSpPr>
          <p:cNvPr id="114710" name="Straight Connector 53"/>
          <p:cNvCxnSpPr>
            <a:cxnSpLocks noChangeShapeType="1"/>
          </p:cNvCxnSpPr>
          <p:nvPr/>
        </p:nvCxnSpPr>
        <p:spPr bwMode="auto">
          <a:xfrm rot="10800000">
            <a:off x="2046288" y="1700213"/>
            <a:ext cx="792162" cy="601662"/>
          </a:xfrm>
          <a:prstGeom prst="line">
            <a:avLst/>
          </a:prstGeom>
          <a:noFill/>
          <a:ln w="28575" algn="ctr">
            <a:solidFill>
              <a:schemeClr val="bg1"/>
            </a:solidFill>
            <a:round/>
            <a:headEnd type="arrow" w="lg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4711" name="TextBox 57"/>
          <p:cNvSpPr txBox="1">
            <a:spLocks noChangeArrowheads="1"/>
          </p:cNvSpPr>
          <p:nvPr/>
        </p:nvSpPr>
        <p:spPr bwMode="auto">
          <a:xfrm>
            <a:off x="5267325" y="3021013"/>
            <a:ext cx="3305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Tension plane on Angle</a:t>
            </a:r>
          </a:p>
        </p:txBody>
      </p:sp>
      <p:cxnSp>
        <p:nvCxnSpPr>
          <p:cNvPr id="114712" name="Straight Connector 55"/>
          <p:cNvCxnSpPr>
            <a:cxnSpLocks noChangeShapeType="1"/>
          </p:cNvCxnSpPr>
          <p:nvPr/>
        </p:nvCxnSpPr>
        <p:spPr bwMode="auto">
          <a:xfrm>
            <a:off x="4572000" y="2614613"/>
            <a:ext cx="769938" cy="627062"/>
          </a:xfrm>
          <a:prstGeom prst="line">
            <a:avLst/>
          </a:prstGeom>
          <a:noFill/>
          <a:ln w="28575" algn="ctr">
            <a:solidFill>
              <a:schemeClr val="bg1"/>
            </a:solidFill>
            <a:round/>
            <a:headEnd type="arrow" w="lg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4713" name="TextBox 54"/>
          <p:cNvSpPr txBox="1">
            <a:spLocks noChangeArrowheads="1"/>
          </p:cNvSpPr>
          <p:nvPr/>
        </p:nvSpPr>
        <p:spPr bwMode="auto">
          <a:xfrm>
            <a:off x="5307013" y="5302250"/>
            <a:ext cx="34432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Shear plane on Plate</a:t>
            </a:r>
          </a:p>
        </p:txBody>
      </p:sp>
      <p:sp>
        <p:nvSpPr>
          <p:cNvPr id="114714" name="TextBox 57"/>
          <p:cNvSpPr txBox="1">
            <a:spLocks noChangeArrowheads="1"/>
          </p:cNvSpPr>
          <p:nvPr/>
        </p:nvSpPr>
        <p:spPr bwMode="auto">
          <a:xfrm>
            <a:off x="1811338" y="5530850"/>
            <a:ext cx="67119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Tension plane on Plate </a:t>
            </a:r>
          </a:p>
          <a:p>
            <a:pPr eaLnBrk="1" hangingPunct="1"/>
            <a:r>
              <a:rPr lang="en-US" altLang="en-US" sz="2000">
                <a:solidFill>
                  <a:schemeClr val="bg1"/>
                </a:solidFill>
                <a:cs typeface="Arial" panose="020B0604020202020204" pitchFamily="34" charset="0"/>
              </a:rPr>
              <a:t>(Shorter Dimension Controls if </a:t>
            </a:r>
            <a:r>
              <a:rPr lang="en-US" altLang="en-US" sz="2000" i="1">
                <a:solidFill>
                  <a:schemeClr val="bg1"/>
                </a:solidFill>
                <a:cs typeface="Arial" panose="020B0604020202020204" pitchFamily="34" charset="0"/>
              </a:rPr>
              <a:t>F</a:t>
            </a:r>
            <a:r>
              <a:rPr lang="en-US" altLang="en-US" sz="2000" i="1" baseline="-25000">
                <a:solidFill>
                  <a:schemeClr val="bg1"/>
                </a:solidFill>
                <a:cs typeface="Arial" panose="020B0604020202020204" pitchFamily="34" charset="0"/>
              </a:rPr>
              <a:t>y</a:t>
            </a:r>
            <a:r>
              <a:rPr lang="en-US" altLang="en-US" sz="2000">
                <a:solidFill>
                  <a:schemeClr val="bg1"/>
                </a:solidFill>
                <a:cs typeface="Arial" panose="020B0604020202020204" pitchFamily="34" charset="0"/>
              </a:rPr>
              <a:t> and </a:t>
            </a:r>
            <a:r>
              <a:rPr lang="en-US" altLang="en-US" sz="2000" i="1">
                <a:solidFill>
                  <a:schemeClr val="bg1"/>
                </a:solidFill>
                <a:cs typeface="Arial" panose="020B0604020202020204" pitchFamily="34" charset="0"/>
              </a:rPr>
              <a:t>t</a:t>
            </a:r>
            <a:r>
              <a:rPr lang="en-US" altLang="en-US" sz="2000">
                <a:solidFill>
                  <a:schemeClr val="bg1"/>
                </a:solidFill>
                <a:cs typeface="Arial" panose="020B0604020202020204" pitchFamily="34" charset="0"/>
              </a:rPr>
              <a:t> are the same)</a:t>
            </a:r>
          </a:p>
        </p:txBody>
      </p:sp>
      <p:cxnSp>
        <p:nvCxnSpPr>
          <p:cNvPr id="114715" name="Straight Connector 112"/>
          <p:cNvCxnSpPr>
            <a:cxnSpLocks noChangeShapeType="1"/>
          </p:cNvCxnSpPr>
          <p:nvPr/>
        </p:nvCxnSpPr>
        <p:spPr bwMode="auto">
          <a:xfrm rot="10800000" flipV="1">
            <a:off x="2582863" y="5181600"/>
            <a:ext cx="561975" cy="498475"/>
          </a:xfrm>
          <a:prstGeom prst="line">
            <a:avLst/>
          </a:prstGeom>
          <a:noFill/>
          <a:ln w="28575" algn="ctr">
            <a:solidFill>
              <a:schemeClr val="bg1"/>
            </a:solidFill>
            <a:round/>
            <a:headEnd type="arrow" w="lg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6" name="Rectangle 135"/>
          <p:cNvSpPr/>
          <p:nvPr/>
        </p:nvSpPr>
        <p:spPr>
          <a:xfrm>
            <a:off x="1719263" y="1290638"/>
            <a:ext cx="341312" cy="4238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4717" name="TextBox 54"/>
          <p:cNvSpPr txBox="1">
            <a:spLocks noChangeArrowheads="1"/>
          </p:cNvSpPr>
          <p:nvPr/>
        </p:nvSpPr>
        <p:spPr bwMode="auto">
          <a:xfrm>
            <a:off x="1169988" y="1190625"/>
            <a:ext cx="34432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Shear plane on Angle</a:t>
            </a:r>
          </a:p>
        </p:txBody>
      </p:sp>
      <p:cxnSp>
        <p:nvCxnSpPr>
          <p:cNvPr id="114718" name="Straight Connector 107"/>
          <p:cNvCxnSpPr>
            <a:cxnSpLocks noChangeShapeType="1"/>
          </p:cNvCxnSpPr>
          <p:nvPr/>
        </p:nvCxnSpPr>
        <p:spPr bwMode="auto">
          <a:xfrm>
            <a:off x="4189413" y="4716463"/>
            <a:ext cx="1184275" cy="785812"/>
          </a:xfrm>
          <a:prstGeom prst="line">
            <a:avLst/>
          </a:prstGeom>
          <a:noFill/>
          <a:ln w="28575" algn="ctr">
            <a:solidFill>
              <a:schemeClr val="bg1"/>
            </a:solidFill>
            <a:round/>
            <a:headEnd type="arrow" w="lg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4719" name="Freeform 52"/>
          <p:cNvSpPr>
            <a:spLocks/>
          </p:cNvSpPr>
          <p:nvPr/>
        </p:nvSpPr>
        <p:spPr bwMode="auto">
          <a:xfrm>
            <a:off x="2419350" y="2352675"/>
            <a:ext cx="2095500" cy="647700"/>
          </a:xfrm>
          <a:custGeom>
            <a:avLst/>
            <a:gdLst>
              <a:gd name="T0" fmla="*/ 2147483646 w 1320"/>
              <a:gd name="T1" fmla="*/ 2147483646 h 408"/>
              <a:gd name="T2" fmla="*/ 2147483646 w 1320"/>
              <a:gd name="T3" fmla="*/ 0 h 408"/>
              <a:gd name="T4" fmla="*/ 0 w 1320"/>
              <a:gd name="T5" fmla="*/ 0 h 408"/>
              <a:gd name="T6" fmla="*/ 0 60000 65536"/>
              <a:gd name="T7" fmla="*/ 0 60000 65536"/>
              <a:gd name="T8" fmla="*/ 0 60000 65536"/>
              <a:gd name="T9" fmla="*/ 0 w 1320"/>
              <a:gd name="T10" fmla="*/ 0 h 408"/>
              <a:gd name="T11" fmla="*/ 1320 w 1320"/>
              <a:gd name="T12" fmla="*/ 408 h 4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20" h="408">
                <a:moveTo>
                  <a:pt x="1320" y="408"/>
                </a:moveTo>
                <a:lnTo>
                  <a:pt x="1320" y="0"/>
                </a:lnTo>
                <a:lnTo>
                  <a:pt x="0" y="0"/>
                </a:lnTo>
              </a:path>
            </a:pathLst>
          </a:custGeom>
          <a:noFill/>
          <a:ln w="63500">
            <a:solidFill>
              <a:srgbClr val="FFCC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4720" name="Freeform 53"/>
          <p:cNvSpPr>
            <a:spLocks/>
          </p:cNvSpPr>
          <p:nvPr/>
        </p:nvSpPr>
        <p:spPr bwMode="auto">
          <a:xfrm>
            <a:off x="3171825" y="4676775"/>
            <a:ext cx="1971675" cy="857250"/>
          </a:xfrm>
          <a:custGeom>
            <a:avLst/>
            <a:gdLst>
              <a:gd name="T0" fmla="*/ 0 w 1242"/>
              <a:gd name="T1" fmla="*/ 2147483646 h 540"/>
              <a:gd name="T2" fmla="*/ 0 w 1242"/>
              <a:gd name="T3" fmla="*/ 0 h 540"/>
              <a:gd name="T4" fmla="*/ 2147483646 w 1242"/>
              <a:gd name="T5" fmla="*/ 0 h 540"/>
              <a:gd name="T6" fmla="*/ 0 60000 65536"/>
              <a:gd name="T7" fmla="*/ 0 60000 65536"/>
              <a:gd name="T8" fmla="*/ 0 60000 65536"/>
              <a:gd name="T9" fmla="*/ 0 w 1242"/>
              <a:gd name="T10" fmla="*/ 0 h 540"/>
              <a:gd name="T11" fmla="*/ 1242 w 1242"/>
              <a:gd name="T12" fmla="*/ 540 h 5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42" h="540">
                <a:moveTo>
                  <a:pt x="0" y="540"/>
                </a:moveTo>
                <a:lnTo>
                  <a:pt x="0" y="0"/>
                </a:lnTo>
                <a:lnTo>
                  <a:pt x="1242" y="0"/>
                </a:lnTo>
              </a:path>
            </a:pathLst>
          </a:custGeom>
          <a:noFill/>
          <a:ln w="63500">
            <a:solidFill>
              <a:srgbClr val="FFCC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4721" name="Freeform 116"/>
          <p:cNvSpPr>
            <a:spLocks/>
          </p:cNvSpPr>
          <p:nvPr/>
        </p:nvSpPr>
        <p:spPr bwMode="auto">
          <a:xfrm flipH="1">
            <a:off x="1403350" y="3556000"/>
            <a:ext cx="554038" cy="1993900"/>
          </a:xfrm>
          <a:custGeom>
            <a:avLst/>
            <a:gdLst>
              <a:gd name="T0" fmla="*/ 0 w 534609"/>
              <a:gd name="T1" fmla="*/ 0 h 1001485"/>
              <a:gd name="T2" fmla="*/ 121539 w 534609"/>
              <a:gd name="T3" fmla="*/ 16929074 h 1001485"/>
              <a:gd name="T4" fmla="*/ 381981 w 534609"/>
              <a:gd name="T5" fmla="*/ 29403141 h 1001485"/>
              <a:gd name="T6" fmla="*/ 607697 w 534609"/>
              <a:gd name="T7" fmla="*/ 40986225 h 1001485"/>
              <a:gd name="T8" fmla="*/ 572970 w 534609"/>
              <a:gd name="T9" fmla="*/ 54351293 h 1001485"/>
              <a:gd name="T10" fmla="*/ 451432 w 534609"/>
              <a:gd name="T11" fmla="*/ 61479296 h 100148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34609"/>
              <a:gd name="T19" fmla="*/ 0 h 1001485"/>
              <a:gd name="T20" fmla="*/ 534609 w 534609"/>
              <a:gd name="T21" fmla="*/ 1001485 h 1001485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34609" h="1001485">
                <a:moveTo>
                  <a:pt x="0" y="0"/>
                </a:moveTo>
                <a:cubicBezTo>
                  <a:pt x="24190" y="97971"/>
                  <a:pt x="48381" y="195942"/>
                  <a:pt x="101600" y="275771"/>
                </a:cubicBezTo>
                <a:cubicBezTo>
                  <a:pt x="154819" y="355600"/>
                  <a:pt x="251581" y="413657"/>
                  <a:pt x="319314" y="478971"/>
                </a:cubicBezTo>
                <a:cubicBezTo>
                  <a:pt x="387047" y="544285"/>
                  <a:pt x="481391" y="599924"/>
                  <a:pt x="508000" y="667657"/>
                </a:cubicBezTo>
                <a:cubicBezTo>
                  <a:pt x="534609" y="735390"/>
                  <a:pt x="500743" y="829733"/>
                  <a:pt x="478971" y="885371"/>
                </a:cubicBezTo>
                <a:cubicBezTo>
                  <a:pt x="457200" y="941009"/>
                  <a:pt x="417285" y="971247"/>
                  <a:pt x="377371" y="1001485"/>
                </a:cubicBezTo>
              </a:path>
            </a:pathLst>
          </a:cu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114722" name="Freeform 56"/>
          <p:cNvSpPr>
            <a:spLocks/>
          </p:cNvSpPr>
          <p:nvPr/>
        </p:nvSpPr>
        <p:spPr bwMode="auto">
          <a:xfrm>
            <a:off x="1557338" y="3567113"/>
            <a:ext cx="3571875" cy="1981200"/>
          </a:xfrm>
          <a:custGeom>
            <a:avLst/>
            <a:gdLst>
              <a:gd name="T0" fmla="*/ 2147483646 w 2250"/>
              <a:gd name="T1" fmla="*/ 0 h 1248"/>
              <a:gd name="T2" fmla="*/ 2147483646 w 2250"/>
              <a:gd name="T3" fmla="*/ 0 h 1248"/>
              <a:gd name="T4" fmla="*/ 2147483646 w 2250"/>
              <a:gd name="T5" fmla="*/ 2147483646 h 1248"/>
              <a:gd name="T6" fmla="*/ 0 w 2250"/>
              <a:gd name="T7" fmla="*/ 2147483646 h 1248"/>
              <a:gd name="T8" fmla="*/ 0 60000 65536"/>
              <a:gd name="T9" fmla="*/ 0 60000 65536"/>
              <a:gd name="T10" fmla="*/ 0 60000 65536"/>
              <a:gd name="T11" fmla="*/ 0 60000 65536"/>
              <a:gd name="T12" fmla="*/ 0 w 2250"/>
              <a:gd name="T13" fmla="*/ 0 h 1248"/>
              <a:gd name="T14" fmla="*/ 2250 w 2250"/>
              <a:gd name="T15" fmla="*/ 1248 h 124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250" h="1248">
                <a:moveTo>
                  <a:pt x="249" y="0"/>
                </a:moveTo>
                <a:lnTo>
                  <a:pt x="2250" y="0"/>
                </a:lnTo>
                <a:lnTo>
                  <a:pt x="2250" y="1248"/>
                </a:lnTo>
                <a:lnTo>
                  <a:pt x="0" y="1248"/>
                </a:ln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" name="Oval 101"/>
          <p:cNvSpPr/>
          <p:nvPr/>
        </p:nvSpPr>
        <p:spPr>
          <a:xfrm>
            <a:off x="4403725" y="4551363"/>
            <a:ext cx="255588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  <a:headEnd type="arrow" w="sm" len="med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03" name="Straight Arrow Connector 102"/>
          <p:cNvCxnSpPr/>
          <p:nvPr/>
        </p:nvCxnSpPr>
        <p:spPr>
          <a:xfrm rot="10800000">
            <a:off x="4386263" y="4672013"/>
            <a:ext cx="279400" cy="1587"/>
          </a:xfrm>
          <a:prstGeom prst="straightConnector1">
            <a:avLst/>
          </a:prstGeom>
          <a:ln w="38100">
            <a:solidFill>
              <a:schemeClr val="bg1"/>
            </a:solidFill>
            <a:headEnd type="arrow" w="sm" len="med"/>
            <a:tailEnd type="non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Oval 103"/>
          <p:cNvSpPr/>
          <p:nvPr/>
        </p:nvSpPr>
        <p:spPr>
          <a:xfrm>
            <a:off x="3736975" y="4560888"/>
            <a:ext cx="255588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  <a:headEnd type="arrow" w="sm" len="med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05" name="Straight Arrow Connector 104"/>
          <p:cNvCxnSpPr/>
          <p:nvPr/>
        </p:nvCxnSpPr>
        <p:spPr>
          <a:xfrm rot="10800000">
            <a:off x="3719513" y="4681538"/>
            <a:ext cx="279400" cy="1587"/>
          </a:xfrm>
          <a:prstGeom prst="straightConnector1">
            <a:avLst/>
          </a:prstGeom>
          <a:ln w="38100">
            <a:solidFill>
              <a:schemeClr val="bg1"/>
            </a:solidFill>
            <a:headEnd type="arrow" w="sm" len="med"/>
            <a:tailEnd type="non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Oval 105"/>
          <p:cNvSpPr/>
          <p:nvPr/>
        </p:nvSpPr>
        <p:spPr>
          <a:xfrm>
            <a:off x="3084513" y="4560888"/>
            <a:ext cx="254000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  <a:headEnd type="arrow" w="sm" len="med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07" name="Straight Arrow Connector 106"/>
          <p:cNvCxnSpPr/>
          <p:nvPr/>
        </p:nvCxnSpPr>
        <p:spPr>
          <a:xfrm rot="10800000">
            <a:off x="3065463" y="4681538"/>
            <a:ext cx="279400" cy="1587"/>
          </a:xfrm>
          <a:prstGeom prst="straightConnector1">
            <a:avLst/>
          </a:prstGeom>
          <a:ln w="38100">
            <a:solidFill>
              <a:schemeClr val="bg1"/>
            </a:solidFill>
            <a:headEnd type="arrow" w="sm" len="med"/>
            <a:tailEnd type="non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517525" y="220663"/>
            <a:ext cx="2401888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Block Shear</a:t>
            </a:r>
          </a:p>
        </p:txBody>
      </p:sp>
      <p:sp>
        <p:nvSpPr>
          <p:cNvPr id="114730" name="Freeform 59"/>
          <p:cNvSpPr>
            <a:spLocks/>
          </p:cNvSpPr>
          <p:nvPr/>
        </p:nvSpPr>
        <p:spPr bwMode="auto">
          <a:xfrm>
            <a:off x="1909763" y="1262063"/>
            <a:ext cx="3200400" cy="323850"/>
          </a:xfrm>
          <a:custGeom>
            <a:avLst/>
            <a:gdLst>
              <a:gd name="T0" fmla="*/ 0 w 2010"/>
              <a:gd name="T1" fmla="*/ 0 h 204"/>
              <a:gd name="T2" fmla="*/ 2147483646 w 2010"/>
              <a:gd name="T3" fmla="*/ 0 h 204"/>
              <a:gd name="T4" fmla="*/ 2147483646 w 2010"/>
              <a:gd name="T5" fmla="*/ 2147483646 h 204"/>
              <a:gd name="T6" fmla="*/ 0 60000 65536"/>
              <a:gd name="T7" fmla="*/ 0 60000 65536"/>
              <a:gd name="T8" fmla="*/ 0 60000 65536"/>
              <a:gd name="T9" fmla="*/ 0 w 2010"/>
              <a:gd name="T10" fmla="*/ 0 h 204"/>
              <a:gd name="T11" fmla="*/ 2010 w 2010"/>
              <a:gd name="T12" fmla="*/ 204 h 20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10" h="204">
                <a:moveTo>
                  <a:pt x="0" y="0"/>
                </a:moveTo>
                <a:lnTo>
                  <a:pt x="2010" y="0"/>
                </a:lnTo>
                <a:lnTo>
                  <a:pt x="2010" y="204"/>
                </a:ln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4731" name="Line 62"/>
          <p:cNvSpPr>
            <a:spLocks noChangeShapeType="1"/>
          </p:cNvSpPr>
          <p:nvPr/>
        </p:nvSpPr>
        <p:spPr bwMode="auto">
          <a:xfrm>
            <a:off x="5110163" y="1590675"/>
            <a:ext cx="0" cy="1404938"/>
          </a:xfrm>
          <a:prstGeom prst="line">
            <a:avLst/>
          </a:prstGeom>
          <a:noFill/>
          <a:ln w="28575">
            <a:solidFill>
              <a:schemeClr val="bg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4732" name="Freeform 65"/>
          <p:cNvSpPr>
            <a:spLocks/>
          </p:cNvSpPr>
          <p:nvPr/>
        </p:nvSpPr>
        <p:spPr bwMode="auto">
          <a:xfrm>
            <a:off x="1538288" y="3005138"/>
            <a:ext cx="3567112" cy="214312"/>
          </a:xfrm>
          <a:custGeom>
            <a:avLst/>
            <a:gdLst>
              <a:gd name="T0" fmla="*/ 0 w 2247"/>
              <a:gd name="T1" fmla="*/ 2147483646 h 135"/>
              <a:gd name="T2" fmla="*/ 2147483646 w 2247"/>
              <a:gd name="T3" fmla="*/ 2147483646 h 135"/>
              <a:gd name="T4" fmla="*/ 2147483646 w 2247"/>
              <a:gd name="T5" fmla="*/ 0 h 135"/>
              <a:gd name="T6" fmla="*/ 0 60000 65536"/>
              <a:gd name="T7" fmla="*/ 0 60000 65536"/>
              <a:gd name="T8" fmla="*/ 0 60000 65536"/>
              <a:gd name="T9" fmla="*/ 0 w 2247"/>
              <a:gd name="T10" fmla="*/ 0 h 135"/>
              <a:gd name="T11" fmla="*/ 2247 w 2247"/>
              <a:gd name="T12" fmla="*/ 135 h 13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47" h="135">
                <a:moveTo>
                  <a:pt x="0" y="135"/>
                </a:moveTo>
                <a:lnTo>
                  <a:pt x="2247" y="135"/>
                </a:lnTo>
                <a:lnTo>
                  <a:pt x="2247" y="0"/>
                </a:ln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TextBox 3"/>
          <p:cNvSpPr txBox="1">
            <a:spLocks noChangeArrowheads="1"/>
          </p:cNvSpPr>
          <p:nvPr/>
        </p:nvSpPr>
        <p:spPr bwMode="auto">
          <a:xfrm>
            <a:off x="227013" y="1098550"/>
            <a:ext cx="8470900" cy="4676775"/>
          </a:xfrm>
          <a:prstGeom prst="rect">
            <a:avLst/>
          </a:prstGeom>
          <a:solidFill>
            <a:schemeClr val="tx1"/>
          </a:solidFill>
          <a:ln w="38100">
            <a:solidFill>
              <a:schemeClr val="bg1"/>
            </a:solidFill>
            <a:bevel/>
            <a:headEnd/>
            <a:tailEnd/>
          </a:ln>
        </p:spPr>
        <p:txBody>
          <a:bodyPr anchor="ctr" anchorCtr="1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16739" name="Freeform 146"/>
          <p:cNvSpPr>
            <a:spLocks/>
          </p:cNvSpPr>
          <p:nvPr/>
        </p:nvSpPr>
        <p:spPr bwMode="auto">
          <a:xfrm>
            <a:off x="485775" y="3529013"/>
            <a:ext cx="3709988" cy="1985962"/>
          </a:xfrm>
          <a:custGeom>
            <a:avLst/>
            <a:gdLst>
              <a:gd name="T0" fmla="*/ 2147483646 w 2337"/>
              <a:gd name="T1" fmla="*/ 0 h 1251"/>
              <a:gd name="T2" fmla="*/ 2147483646 w 2337"/>
              <a:gd name="T3" fmla="*/ 0 h 1251"/>
              <a:gd name="T4" fmla="*/ 2147483646 w 2337"/>
              <a:gd name="T5" fmla="*/ 2147483646 h 1251"/>
              <a:gd name="T6" fmla="*/ 2147483646 w 2337"/>
              <a:gd name="T7" fmla="*/ 2147483646 h 1251"/>
              <a:gd name="T8" fmla="*/ 2147483646 w 2337"/>
              <a:gd name="T9" fmla="*/ 2147483646 h 1251"/>
              <a:gd name="T10" fmla="*/ 2147483646 w 2337"/>
              <a:gd name="T11" fmla="*/ 2147483646 h 1251"/>
              <a:gd name="T12" fmla="*/ 2147483646 w 2337"/>
              <a:gd name="T13" fmla="*/ 2147483646 h 1251"/>
              <a:gd name="T14" fmla="*/ 2147483646 w 2337"/>
              <a:gd name="T15" fmla="*/ 2147483646 h 1251"/>
              <a:gd name="T16" fmla="*/ 2147483646 w 2337"/>
              <a:gd name="T17" fmla="*/ 2147483646 h 1251"/>
              <a:gd name="T18" fmla="*/ 2147483646 w 2337"/>
              <a:gd name="T19" fmla="*/ 2147483646 h 1251"/>
              <a:gd name="T20" fmla="*/ 2147483646 w 2337"/>
              <a:gd name="T21" fmla="*/ 2147483646 h 1251"/>
              <a:gd name="T22" fmla="*/ 2147483646 w 2337"/>
              <a:gd name="T23" fmla="*/ 2147483646 h 1251"/>
              <a:gd name="T24" fmla="*/ 2147483646 w 2337"/>
              <a:gd name="T25" fmla="*/ 2147483646 h 1251"/>
              <a:gd name="T26" fmla="*/ 2147483646 w 2337"/>
              <a:gd name="T27" fmla="*/ 2147483646 h 1251"/>
              <a:gd name="T28" fmla="*/ 2147483646 w 2337"/>
              <a:gd name="T29" fmla="*/ 2147483646 h 1251"/>
              <a:gd name="T30" fmla="*/ 2147483646 w 2337"/>
              <a:gd name="T31" fmla="*/ 2147483646 h 1251"/>
              <a:gd name="T32" fmla="*/ 2147483646 w 2337"/>
              <a:gd name="T33" fmla="*/ 2147483646 h 1251"/>
              <a:gd name="T34" fmla="*/ 2147483646 w 2337"/>
              <a:gd name="T35" fmla="*/ 2147483646 h 1251"/>
              <a:gd name="T36" fmla="*/ 2147483646 w 2337"/>
              <a:gd name="T37" fmla="*/ 2147483646 h 1251"/>
              <a:gd name="T38" fmla="*/ 2147483646 w 2337"/>
              <a:gd name="T39" fmla="*/ 2147483646 h 1251"/>
              <a:gd name="T40" fmla="*/ 2147483646 w 2337"/>
              <a:gd name="T41" fmla="*/ 2147483646 h 1251"/>
              <a:gd name="T42" fmla="*/ 2147483646 w 2337"/>
              <a:gd name="T43" fmla="*/ 2147483646 h 1251"/>
              <a:gd name="T44" fmla="*/ 2147483646 w 2337"/>
              <a:gd name="T45" fmla="*/ 2147483646 h 1251"/>
              <a:gd name="T46" fmla="*/ 2147483646 w 2337"/>
              <a:gd name="T47" fmla="*/ 2147483646 h 1251"/>
              <a:gd name="T48" fmla="*/ 2147483646 w 2337"/>
              <a:gd name="T49" fmla="*/ 2147483646 h 1251"/>
              <a:gd name="T50" fmla="*/ 2147483646 w 2337"/>
              <a:gd name="T51" fmla="*/ 2147483646 h 1251"/>
              <a:gd name="T52" fmla="*/ 2147483646 w 2337"/>
              <a:gd name="T53" fmla="*/ 2147483646 h 1251"/>
              <a:gd name="T54" fmla="*/ 2147483646 w 2337"/>
              <a:gd name="T55" fmla="*/ 2147483646 h 1251"/>
              <a:gd name="T56" fmla="*/ 2147483646 w 2337"/>
              <a:gd name="T57" fmla="*/ 2147483646 h 1251"/>
              <a:gd name="T58" fmla="*/ 2147483646 w 2337"/>
              <a:gd name="T59" fmla="*/ 2147483646 h 1251"/>
              <a:gd name="T60" fmla="*/ 2147483646 w 2337"/>
              <a:gd name="T61" fmla="*/ 2147483646 h 1251"/>
              <a:gd name="T62" fmla="*/ 0 w 2337"/>
              <a:gd name="T63" fmla="*/ 2147483646 h 1251"/>
              <a:gd name="T64" fmla="*/ 0 w 2337"/>
              <a:gd name="T65" fmla="*/ 2147483646 h 1251"/>
              <a:gd name="T66" fmla="*/ 2147483646 w 2337"/>
              <a:gd name="T67" fmla="*/ 2147483646 h 1251"/>
              <a:gd name="T68" fmla="*/ 2147483646 w 2337"/>
              <a:gd name="T69" fmla="*/ 2147483646 h 1251"/>
              <a:gd name="T70" fmla="*/ 2147483646 w 2337"/>
              <a:gd name="T71" fmla="*/ 2147483646 h 1251"/>
              <a:gd name="T72" fmla="*/ 2147483646 w 2337"/>
              <a:gd name="T73" fmla="*/ 2147483646 h 1251"/>
              <a:gd name="T74" fmla="*/ 2147483646 w 2337"/>
              <a:gd name="T75" fmla="*/ 2147483646 h 1251"/>
              <a:gd name="T76" fmla="*/ 2147483646 w 2337"/>
              <a:gd name="T77" fmla="*/ 2147483646 h 1251"/>
              <a:gd name="T78" fmla="*/ 2147483646 w 2337"/>
              <a:gd name="T79" fmla="*/ 2147483646 h 1251"/>
              <a:gd name="T80" fmla="*/ 2147483646 w 2337"/>
              <a:gd name="T81" fmla="*/ 2147483646 h 1251"/>
              <a:gd name="T82" fmla="*/ 2147483646 w 2337"/>
              <a:gd name="T83" fmla="*/ 2147483646 h 1251"/>
              <a:gd name="T84" fmla="*/ 2147483646 w 2337"/>
              <a:gd name="T85" fmla="*/ 0 h 1251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2337"/>
              <a:gd name="T130" fmla="*/ 0 h 1251"/>
              <a:gd name="T131" fmla="*/ 2337 w 2337"/>
              <a:gd name="T132" fmla="*/ 1251 h 1251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2337" h="1251">
                <a:moveTo>
                  <a:pt x="336" y="0"/>
                </a:moveTo>
                <a:lnTo>
                  <a:pt x="2337" y="0"/>
                </a:lnTo>
                <a:lnTo>
                  <a:pt x="2337" y="684"/>
                </a:lnTo>
                <a:lnTo>
                  <a:pt x="2283" y="675"/>
                </a:lnTo>
                <a:lnTo>
                  <a:pt x="2247" y="675"/>
                </a:lnTo>
                <a:lnTo>
                  <a:pt x="2199" y="675"/>
                </a:lnTo>
                <a:lnTo>
                  <a:pt x="2127" y="675"/>
                </a:lnTo>
                <a:lnTo>
                  <a:pt x="2073" y="675"/>
                </a:lnTo>
                <a:lnTo>
                  <a:pt x="2013" y="681"/>
                </a:lnTo>
                <a:lnTo>
                  <a:pt x="1971" y="678"/>
                </a:lnTo>
                <a:lnTo>
                  <a:pt x="1806" y="687"/>
                </a:lnTo>
                <a:lnTo>
                  <a:pt x="1776" y="699"/>
                </a:lnTo>
                <a:lnTo>
                  <a:pt x="1734" y="702"/>
                </a:lnTo>
                <a:lnTo>
                  <a:pt x="1698" y="696"/>
                </a:lnTo>
                <a:lnTo>
                  <a:pt x="1629" y="687"/>
                </a:lnTo>
                <a:lnTo>
                  <a:pt x="1590" y="684"/>
                </a:lnTo>
                <a:lnTo>
                  <a:pt x="1416" y="693"/>
                </a:lnTo>
                <a:lnTo>
                  <a:pt x="1167" y="696"/>
                </a:lnTo>
                <a:lnTo>
                  <a:pt x="1083" y="696"/>
                </a:lnTo>
                <a:lnTo>
                  <a:pt x="1089" y="780"/>
                </a:lnTo>
                <a:lnTo>
                  <a:pt x="1104" y="840"/>
                </a:lnTo>
                <a:lnTo>
                  <a:pt x="1095" y="906"/>
                </a:lnTo>
                <a:lnTo>
                  <a:pt x="1095" y="945"/>
                </a:lnTo>
                <a:lnTo>
                  <a:pt x="1077" y="1017"/>
                </a:lnTo>
                <a:lnTo>
                  <a:pt x="1089" y="1134"/>
                </a:lnTo>
                <a:lnTo>
                  <a:pt x="1095" y="1251"/>
                </a:lnTo>
                <a:lnTo>
                  <a:pt x="93" y="1251"/>
                </a:lnTo>
                <a:lnTo>
                  <a:pt x="63" y="1209"/>
                </a:lnTo>
                <a:lnTo>
                  <a:pt x="48" y="1161"/>
                </a:lnTo>
                <a:lnTo>
                  <a:pt x="24" y="1101"/>
                </a:lnTo>
                <a:lnTo>
                  <a:pt x="15" y="1035"/>
                </a:lnTo>
                <a:lnTo>
                  <a:pt x="0" y="927"/>
                </a:lnTo>
                <a:lnTo>
                  <a:pt x="0" y="852"/>
                </a:lnTo>
                <a:lnTo>
                  <a:pt x="24" y="783"/>
                </a:lnTo>
                <a:lnTo>
                  <a:pt x="69" y="708"/>
                </a:lnTo>
                <a:lnTo>
                  <a:pt x="144" y="585"/>
                </a:lnTo>
                <a:lnTo>
                  <a:pt x="219" y="462"/>
                </a:lnTo>
                <a:lnTo>
                  <a:pt x="255" y="396"/>
                </a:lnTo>
                <a:lnTo>
                  <a:pt x="282" y="342"/>
                </a:lnTo>
                <a:lnTo>
                  <a:pt x="294" y="279"/>
                </a:lnTo>
                <a:lnTo>
                  <a:pt x="318" y="165"/>
                </a:lnTo>
                <a:lnTo>
                  <a:pt x="333" y="96"/>
                </a:lnTo>
                <a:lnTo>
                  <a:pt x="336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40" name="Freeform 118"/>
          <p:cNvSpPr>
            <a:spLocks/>
          </p:cNvSpPr>
          <p:nvPr/>
        </p:nvSpPr>
        <p:spPr bwMode="auto">
          <a:xfrm>
            <a:off x="1416050" y="2314575"/>
            <a:ext cx="2127250" cy="704850"/>
          </a:xfrm>
          <a:custGeom>
            <a:avLst/>
            <a:gdLst>
              <a:gd name="T0" fmla="*/ 2147483646 w 1340"/>
              <a:gd name="T1" fmla="*/ 2147483646 h 444"/>
              <a:gd name="T2" fmla="*/ 0 w 1340"/>
              <a:gd name="T3" fmla="*/ 2147483646 h 444"/>
              <a:gd name="T4" fmla="*/ 0 w 1340"/>
              <a:gd name="T5" fmla="*/ 2147483646 h 444"/>
              <a:gd name="T6" fmla="*/ 2147483646 w 1340"/>
              <a:gd name="T7" fmla="*/ 2147483646 h 444"/>
              <a:gd name="T8" fmla="*/ 2147483646 w 1340"/>
              <a:gd name="T9" fmla="*/ 2147483646 h 444"/>
              <a:gd name="T10" fmla="*/ 2147483646 w 1340"/>
              <a:gd name="T11" fmla="*/ 2147483646 h 444"/>
              <a:gd name="T12" fmla="*/ 2147483646 w 1340"/>
              <a:gd name="T13" fmla="*/ 0 h 444"/>
              <a:gd name="T14" fmla="*/ 2147483646 w 1340"/>
              <a:gd name="T15" fmla="*/ 2147483646 h 444"/>
              <a:gd name="T16" fmla="*/ 2147483646 w 1340"/>
              <a:gd name="T17" fmla="*/ 2147483646 h 444"/>
              <a:gd name="T18" fmla="*/ 2147483646 w 1340"/>
              <a:gd name="T19" fmla="*/ 2147483646 h 444"/>
              <a:gd name="T20" fmla="*/ 2147483646 w 1340"/>
              <a:gd name="T21" fmla="*/ 2147483646 h 444"/>
              <a:gd name="T22" fmla="*/ 2147483646 w 1340"/>
              <a:gd name="T23" fmla="*/ 2147483646 h 444"/>
              <a:gd name="T24" fmla="*/ 2147483646 w 1340"/>
              <a:gd name="T25" fmla="*/ 0 h 444"/>
              <a:gd name="T26" fmla="*/ 2147483646 w 1340"/>
              <a:gd name="T27" fmla="*/ 2147483646 h 444"/>
              <a:gd name="T28" fmla="*/ 2147483646 w 1340"/>
              <a:gd name="T29" fmla="*/ 2147483646 h 444"/>
              <a:gd name="T30" fmla="*/ 2147483646 w 1340"/>
              <a:gd name="T31" fmla="*/ 2147483646 h 444"/>
              <a:gd name="T32" fmla="*/ 2147483646 w 1340"/>
              <a:gd name="T33" fmla="*/ 2147483646 h 444"/>
              <a:gd name="T34" fmla="*/ 2147483646 w 1340"/>
              <a:gd name="T35" fmla="*/ 2147483646 h 444"/>
              <a:gd name="T36" fmla="*/ 2147483646 w 1340"/>
              <a:gd name="T37" fmla="*/ 2147483646 h 444"/>
              <a:gd name="T38" fmla="*/ 2147483646 w 1340"/>
              <a:gd name="T39" fmla="*/ 2147483646 h 444"/>
              <a:gd name="T40" fmla="*/ 2147483646 w 1340"/>
              <a:gd name="T41" fmla="*/ 2147483646 h 444"/>
              <a:gd name="T42" fmla="*/ 2147483646 w 1340"/>
              <a:gd name="T43" fmla="*/ 2147483646 h 444"/>
              <a:gd name="T44" fmla="*/ 2147483646 w 1340"/>
              <a:gd name="T45" fmla="*/ 2147483646 h 444"/>
              <a:gd name="T46" fmla="*/ 2147483646 w 1340"/>
              <a:gd name="T47" fmla="*/ 2147483646 h 444"/>
              <a:gd name="T48" fmla="*/ 2147483646 w 1340"/>
              <a:gd name="T49" fmla="*/ 2147483646 h 444"/>
              <a:gd name="T50" fmla="*/ 2147483646 w 1340"/>
              <a:gd name="T51" fmla="*/ 2147483646 h 444"/>
              <a:gd name="T52" fmla="*/ 2147483646 w 1340"/>
              <a:gd name="T53" fmla="*/ 2147483646 h 444"/>
              <a:gd name="T54" fmla="*/ 2147483646 w 1340"/>
              <a:gd name="T55" fmla="*/ 2147483646 h 444"/>
              <a:gd name="T56" fmla="*/ 2147483646 w 1340"/>
              <a:gd name="T57" fmla="*/ 2147483646 h 444"/>
              <a:gd name="T58" fmla="*/ 2147483646 w 1340"/>
              <a:gd name="T59" fmla="*/ 2147483646 h 444"/>
              <a:gd name="T60" fmla="*/ 2147483646 w 1340"/>
              <a:gd name="T61" fmla="*/ 2147483646 h 444"/>
              <a:gd name="T62" fmla="*/ 2147483646 w 1340"/>
              <a:gd name="T63" fmla="*/ 2147483646 h 444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1340"/>
              <a:gd name="T97" fmla="*/ 0 h 444"/>
              <a:gd name="T98" fmla="*/ 1340 w 1340"/>
              <a:gd name="T99" fmla="*/ 444 h 444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1340" h="444">
                <a:moveTo>
                  <a:pt x="1308" y="444"/>
                </a:moveTo>
                <a:lnTo>
                  <a:pt x="0" y="444"/>
                </a:lnTo>
                <a:lnTo>
                  <a:pt x="0" y="24"/>
                </a:lnTo>
                <a:lnTo>
                  <a:pt x="28" y="16"/>
                </a:lnTo>
                <a:lnTo>
                  <a:pt x="68" y="12"/>
                </a:lnTo>
                <a:lnTo>
                  <a:pt x="92" y="8"/>
                </a:lnTo>
                <a:lnTo>
                  <a:pt x="120" y="0"/>
                </a:lnTo>
                <a:lnTo>
                  <a:pt x="204" y="4"/>
                </a:lnTo>
                <a:lnTo>
                  <a:pt x="268" y="12"/>
                </a:lnTo>
                <a:lnTo>
                  <a:pt x="364" y="12"/>
                </a:lnTo>
                <a:lnTo>
                  <a:pt x="436" y="16"/>
                </a:lnTo>
                <a:lnTo>
                  <a:pt x="604" y="4"/>
                </a:lnTo>
                <a:lnTo>
                  <a:pt x="640" y="0"/>
                </a:lnTo>
                <a:lnTo>
                  <a:pt x="676" y="16"/>
                </a:lnTo>
                <a:lnTo>
                  <a:pt x="720" y="16"/>
                </a:lnTo>
                <a:lnTo>
                  <a:pt x="800" y="20"/>
                </a:lnTo>
                <a:lnTo>
                  <a:pt x="856" y="20"/>
                </a:lnTo>
                <a:lnTo>
                  <a:pt x="1004" y="28"/>
                </a:lnTo>
                <a:lnTo>
                  <a:pt x="1040" y="20"/>
                </a:lnTo>
                <a:lnTo>
                  <a:pt x="1084" y="44"/>
                </a:lnTo>
                <a:lnTo>
                  <a:pt x="1144" y="36"/>
                </a:lnTo>
                <a:lnTo>
                  <a:pt x="1240" y="36"/>
                </a:lnTo>
                <a:lnTo>
                  <a:pt x="1316" y="40"/>
                </a:lnTo>
                <a:lnTo>
                  <a:pt x="1328" y="124"/>
                </a:lnTo>
                <a:lnTo>
                  <a:pt x="1324" y="180"/>
                </a:lnTo>
                <a:lnTo>
                  <a:pt x="1320" y="264"/>
                </a:lnTo>
                <a:lnTo>
                  <a:pt x="1316" y="288"/>
                </a:lnTo>
                <a:lnTo>
                  <a:pt x="1328" y="332"/>
                </a:lnTo>
                <a:lnTo>
                  <a:pt x="1340" y="356"/>
                </a:lnTo>
                <a:lnTo>
                  <a:pt x="1340" y="392"/>
                </a:lnTo>
                <a:lnTo>
                  <a:pt x="1332" y="428"/>
                </a:lnTo>
                <a:lnTo>
                  <a:pt x="1308" y="444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41" name="Oval 114"/>
          <p:cNvSpPr>
            <a:spLocks noChangeArrowheads="1"/>
          </p:cNvSpPr>
          <p:nvPr/>
        </p:nvSpPr>
        <p:spPr bwMode="auto">
          <a:xfrm>
            <a:off x="3387725" y="2232025"/>
            <a:ext cx="247650" cy="2476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16742" name="Freeform 107"/>
          <p:cNvSpPr>
            <a:spLocks/>
          </p:cNvSpPr>
          <p:nvPr/>
        </p:nvSpPr>
        <p:spPr bwMode="auto">
          <a:xfrm>
            <a:off x="3209925" y="1612900"/>
            <a:ext cx="4997450" cy="1403350"/>
          </a:xfrm>
          <a:custGeom>
            <a:avLst/>
            <a:gdLst>
              <a:gd name="T0" fmla="*/ 0 w 3148"/>
              <a:gd name="T1" fmla="*/ 2147483646 h 884"/>
              <a:gd name="T2" fmla="*/ 0 w 3148"/>
              <a:gd name="T3" fmla="*/ 0 h 884"/>
              <a:gd name="T4" fmla="*/ 2147483646 w 3148"/>
              <a:gd name="T5" fmla="*/ 0 h 884"/>
              <a:gd name="T6" fmla="*/ 2147483646 w 3148"/>
              <a:gd name="T7" fmla="*/ 2147483646 h 884"/>
              <a:gd name="T8" fmla="*/ 2147483646 w 3148"/>
              <a:gd name="T9" fmla="*/ 2147483646 h 884"/>
              <a:gd name="T10" fmla="*/ 2147483646 w 3148"/>
              <a:gd name="T11" fmla="*/ 2147483646 h 884"/>
              <a:gd name="T12" fmla="*/ 2147483646 w 3148"/>
              <a:gd name="T13" fmla="*/ 2147483646 h 884"/>
              <a:gd name="T14" fmla="*/ 2147483646 w 3148"/>
              <a:gd name="T15" fmla="*/ 2147483646 h 884"/>
              <a:gd name="T16" fmla="*/ 2147483646 w 3148"/>
              <a:gd name="T17" fmla="*/ 2147483646 h 884"/>
              <a:gd name="T18" fmla="*/ 2147483646 w 3148"/>
              <a:gd name="T19" fmla="*/ 2147483646 h 884"/>
              <a:gd name="T20" fmla="*/ 2147483646 w 3148"/>
              <a:gd name="T21" fmla="*/ 2147483646 h 884"/>
              <a:gd name="T22" fmla="*/ 2147483646 w 3148"/>
              <a:gd name="T23" fmla="*/ 2147483646 h 884"/>
              <a:gd name="T24" fmla="*/ 2147483646 w 3148"/>
              <a:gd name="T25" fmla="*/ 2147483646 h 884"/>
              <a:gd name="T26" fmla="*/ 2147483646 w 3148"/>
              <a:gd name="T27" fmla="*/ 2147483646 h 884"/>
              <a:gd name="T28" fmla="*/ 2147483646 w 3148"/>
              <a:gd name="T29" fmla="*/ 2147483646 h 884"/>
              <a:gd name="T30" fmla="*/ 2147483646 w 3148"/>
              <a:gd name="T31" fmla="*/ 2147483646 h 884"/>
              <a:gd name="T32" fmla="*/ 2147483646 w 3148"/>
              <a:gd name="T33" fmla="*/ 2147483646 h 884"/>
              <a:gd name="T34" fmla="*/ 2147483646 w 3148"/>
              <a:gd name="T35" fmla="*/ 2147483646 h 884"/>
              <a:gd name="T36" fmla="*/ 2147483646 w 3148"/>
              <a:gd name="T37" fmla="*/ 2147483646 h 884"/>
              <a:gd name="T38" fmla="*/ 2147483646 w 3148"/>
              <a:gd name="T39" fmla="*/ 2147483646 h 884"/>
              <a:gd name="T40" fmla="*/ 2147483646 w 3148"/>
              <a:gd name="T41" fmla="*/ 2147483646 h 884"/>
              <a:gd name="T42" fmla="*/ 2147483646 w 3148"/>
              <a:gd name="T43" fmla="*/ 2147483646 h 884"/>
              <a:gd name="T44" fmla="*/ 2147483646 w 3148"/>
              <a:gd name="T45" fmla="*/ 2147483646 h 884"/>
              <a:gd name="T46" fmla="*/ 2147483646 w 3148"/>
              <a:gd name="T47" fmla="*/ 2147483646 h 884"/>
              <a:gd name="T48" fmla="*/ 2147483646 w 3148"/>
              <a:gd name="T49" fmla="*/ 2147483646 h 884"/>
              <a:gd name="T50" fmla="*/ 2147483646 w 3148"/>
              <a:gd name="T51" fmla="*/ 2147483646 h 884"/>
              <a:gd name="T52" fmla="*/ 2147483646 w 3148"/>
              <a:gd name="T53" fmla="*/ 2147483646 h 884"/>
              <a:gd name="T54" fmla="*/ 2147483646 w 3148"/>
              <a:gd name="T55" fmla="*/ 2147483646 h 884"/>
              <a:gd name="T56" fmla="*/ 2147483646 w 3148"/>
              <a:gd name="T57" fmla="*/ 2147483646 h 884"/>
              <a:gd name="T58" fmla="*/ 2147483646 w 3148"/>
              <a:gd name="T59" fmla="*/ 2147483646 h 884"/>
              <a:gd name="T60" fmla="*/ 2147483646 w 3148"/>
              <a:gd name="T61" fmla="*/ 2147483646 h 884"/>
              <a:gd name="T62" fmla="*/ 2147483646 w 3148"/>
              <a:gd name="T63" fmla="*/ 2147483646 h 884"/>
              <a:gd name="T64" fmla="*/ 2147483646 w 3148"/>
              <a:gd name="T65" fmla="*/ 2147483646 h 884"/>
              <a:gd name="T66" fmla="*/ 2147483646 w 3148"/>
              <a:gd name="T67" fmla="*/ 2147483646 h 884"/>
              <a:gd name="T68" fmla="*/ 2147483646 w 3148"/>
              <a:gd name="T69" fmla="*/ 2147483646 h 884"/>
              <a:gd name="T70" fmla="*/ 2147483646 w 3148"/>
              <a:gd name="T71" fmla="*/ 2147483646 h 884"/>
              <a:gd name="T72" fmla="*/ 0 w 3148"/>
              <a:gd name="T73" fmla="*/ 2147483646 h 884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3148"/>
              <a:gd name="T112" fmla="*/ 0 h 884"/>
              <a:gd name="T113" fmla="*/ 3148 w 3148"/>
              <a:gd name="T114" fmla="*/ 884 h 884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3148" h="884">
                <a:moveTo>
                  <a:pt x="0" y="460"/>
                </a:moveTo>
                <a:lnTo>
                  <a:pt x="0" y="0"/>
                </a:lnTo>
                <a:lnTo>
                  <a:pt x="2532" y="0"/>
                </a:lnTo>
                <a:lnTo>
                  <a:pt x="2532" y="116"/>
                </a:lnTo>
                <a:lnTo>
                  <a:pt x="2584" y="168"/>
                </a:lnTo>
                <a:lnTo>
                  <a:pt x="2628" y="216"/>
                </a:lnTo>
                <a:lnTo>
                  <a:pt x="2744" y="292"/>
                </a:lnTo>
                <a:lnTo>
                  <a:pt x="2840" y="360"/>
                </a:lnTo>
                <a:lnTo>
                  <a:pt x="2936" y="424"/>
                </a:lnTo>
                <a:lnTo>
                  <a:pt x="3028" y="484"/>
                </a:lnTo>
                <a:lnTo>
                  <a:pt x="3096" y="528"/>
                </a:lnTo>
                <a:lnTo>
                  <a:pt x="3136" y="604"/>
                </a:lnTo>
                <a:lnTo>
                  <a:pt x="3148" y="668"/>
                </a:lnTo>
                <a:lnTo>
                  <a:pt x="3112" y="728"/>
                </a:lnTo>
                <a:lnTo>
                  <a:pt x="3012" y="820"/>
                </a:lnTo>
                <a:lnTo>
                  <a:pt x="2956" y="884"/>
                </a:lnTo>
                <a:lnTo>
                  <a:pt x="1340" y="884"/>
                </a:lnTo>
                <a:lnTo>
                  <a:pt x="1340" y="564"/>
                </a:lnTo>
                <a:lnTo>
                  <a:pt x="1340" y="500"/>
                </a:lnTo>
                <a:lnTo>
                  <a:pt x="1240" y="492"/>
                </a:lnTo>
                <a:lnTo>
                  <a:pt x="1196" y="480"/>
                </a:lnTo>
                <a:lnTo>
                  <a:pt x="1144" y="476"/>
                </a:lnTo>
                <a:lnTo>
                  <a:pt x="1116" y="496"/>
                </a:lnTo>
                <a:lnTo>
                  <a:pt x="1084" y="492"/>
                </a:lnTo>
                <a:lnTo>
                  <a:pt x="1060" y="472"/>
                </a:lnTo>
                <a:lnTo>
                  <a:pt x="1016" y="472"/>
                </a:lnTo>
                <a:lnTo>
                  <a:pt x="844" y="472"/>
                </a:lnTo>
                <a:lnTo>
                  <a:pt x="744" y="460"/>
                </a:lnTo>
                <a:lnTo>
                  <a:pt x="668" y="456"/>
                </a:lnTo>
                <a:lnTo>
                  <a:pt x="628" y="448"/>
                </a:lnTo>
                <a:lnTo>
                  <a:pt x="596" y="456"/>
                </a:lnTo>
                <a:lnTo>
                  <a:pt x="432" y="456"/>
                </a:lnTo>
                <a:lnTo>
                  <a:pt x="256" y="444"/>
                </a:lnTo>
                <a:lnTo>
                  <a:pt x="164" y="432"/>
                </a:lnTo>
                <a:lnTo>
                  <a:pt x="128" y="432"/>
                </a:lnTo>
                <a:lnTo>
                  <a:pt x="80" y="444"/>
                </a:lnTo>
                <a:lnTo>
                  <a:pt x="0" y="46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43" name="TextBox 57"/>
          <p:cNvSpPr txBox="1">
            <a:spLocks noChangeArrowheads="1"/>
          </p:cNvSpPr>
          <p:nvPr/>
        </p:nvSpPr>
        <p:spPr bwMode="auto">
          <a:xfrm>
            <a:off x="5251450" y="3028950"/>
            <a:ext cx="38925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Block Failure from Angle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17525" y="220663"/>
            <a:ext cx="2401888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Block Shear</a:t>
            </a:r>
          </a:p>
        </p:txBody>
      </p:sp>
      <p:cxnSp>
        <p:nvCxnSpPr>
          <p:cNvPr id="34" name="Straight Arrow Connector 33"/>
          <p:cNvCxnSpPr/>
          <p:nvPr/>
        </p:nvCxnSpPr>
        <p:spPr>
          <a:xfrm flipV="1">
            <a:off x="7524750" y="2271713"/>
            <a:ext cx="914400" cy="0"/>
          </a:xfrm>
          <a:prstGeom prst="straightConnector1">
            <a:avLst/>
          </a:prstGeom>
          <a:ln w="101600">
            <a:solidFill>
              <a:schemeClr val="bg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746" name="TextBox 34"/>
          <p:cNvSpPr txBox="1">
            <a:spLocks noChangeArrowheads="1"/>
          </p:cNvSpPr>
          <p:nvPr/>
        </p:nvSpPr>
        <p:spPr bwMode="auto">
          <a:xfrm>
            <a:off x="7713663" y="1762125"/>
            <a:ext cx="5953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240338" y="347663"/>
            <a:ext cx="3467100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dirty="0">
                <a:solidFill>
                  <a:schemeClr val="bg1"/>
                </a:solidFill>
              </a:rPr>
              <a:t>Angle Bolted to Plate</a:t>
            </a:r>
          </a:p>
        </p:txBody>
      </p:sp>
      <p:sp>
        <p:nvSpPr>
          <p:cNvPr id="73" name="Freeform 72"/>
          <p:cNvSpPr/>
          <p:nvPr/>
        </p:nvSpPr>
        <p:spPr>
          <a:xfrm flipH="1">
            <a:off x="473075" y="1241425"/>
            <a:ext cx="538163" cy="2006600"/>
          </a:xfrm>
          <a:custGeom>
            <a:avLst/>
            <a:gdLst>
              <a:gd name="connsiteX0" fmla="*/ 0 w 534609"/>
              <a:gd name="connsiteY0" fmla="*/ 0 h 1001485"/>
              <a:gd name="connsiteX1" fmla="*/ 101600 w 534609"/>
              <a:gd name="connsiteY1" fmla="*/ 275771 h 1001485"/>
              <a:gd name="connsiteX2" fmla="*/ 319314 w 534609"/>
              <a:gd name="connsiteY2" fmla="*/ 478971 h 1001485"/>
              <a:gd name="connsiteX3" fmla="*/ 508000 w 534609"/>
              <a:gd name="connsiteY3" fmla="*/ 667657 h 1001485"/>
              <a:gd name="connsiteX4" fmla="*/ 478971 w 534609"/>
              <a:gd name="connsiteY4" fmla="*/ 885371 h 1001485"/>
              <a:gd name="connsiteX5" fmla="*/ 377371 w 534609"/>
              <a:gd name="connsiteY5" fmla="*/ 1001485 h 1001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4609" h="1001485">
                <a:moveTo>
                  <a:pt x="0" y="0"/>
                </a:moveTo>
                <a:cubicBezTo>
                  <a:pt x="24190" y="97971"/>
                  <a:pt x="48381" y="195942"/>
                  <a:pt x="101600" y="275771"/>
                </a:cubicBezTo>
                <a:cubicBezTo>
                  <a:pt x="154819" y="355600"/>
                  <a:pt x="251581" y="413657"/>
                  <a:pt x="319314" y="478971"/>
                </a:cubicBezTo>
                <a:cubicBezTo>
                  <a:pt x="387047" y="544285"/>
                  <a:pt x="481391" y="599924"/>
                  <a:pt x="508000" y="667657"/>
                </a:cubicBezTo>
                <a:cubicBezTo>
                  <a:pt x="534609" y="735390"/>
                  <a:pt x="500743" y="829733"/>
                  <a:pt x="478971" y="885371"/>
                </a:cubicBezTo>
                <a:cubicBezTo>
                  <a:pt x="457200" y="941009"/>
                  <a:pt x="417285" y="971247"/>
                  <a:pt x="377371" y="1001485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01" name="Straight Connector 100"/>
          <p:cNvCxnSpPr/>
          <p:nvPr/>
        </p:nvCxnSpPr>
        <p:spPr>
          <a:xfrm>
            <a:off x="3182938" y="4049713"/>
            <a:ext cx="4032250" cy="1587"/>
          </a:xfrm>
          <a:prstGeom prst="line">
            <a:avLst/>
          </a:prstGeom>
          <a:noFill/>
          <a:ln w="381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750" name="TextBox 57"/>
          <p:cNvSpPr txBox="1">
            <a:spLocks noChangeArrowheads="1"/>
          </p:cNvSpPr>
          <p:nvPr/>
        </p:nvSpPr>
        <p:spPr bwMode="auto">
          <a:xfrm>
            <a:off x="5251450" y="3346450"/>
            <a:ext cx="3892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Block Failure From Plate</a:t>
            </a:r>
          </a:p>
        </p:txBody>
      </p:sp>
      <p:cxnSp>
        <p:nvCxnSpPr>
          <p:cNvPr id="111" name="Straight Arrow Connector 110"/>
          <p:cNvCxnSpPr/>
          <p:nvPr/>
        </p:nvCxnSpPr>
        <p:spPr>
          <a:xfrm flipV="1">
            <a:off x="7688263" y="4637088"/>
            <a:ext cx="914400" cy="0"/>
          </a:xfrm>
          <a:prstGeom prst="straightConnector1">
            <a:avLst/>
          </a:prstGeom>
          <a:ln w="101600">
            <a:solidFill>
              <a:schemeClr val="bg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752" name="TextBox 111"/>
          <p:cNvSpPr txBox="1">
            <a:spLocks noChangeArrowheads="1"/>
          </p:cNvSpPr>
          <p:nvPr/>
        </p:nvSpPr>
        <p:spPr bwMode="auto">
          <a:xfrm>
            <a:off x="7878763" y="4127500"/>
            <a:ext cx="5953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</a:p>
        </p:txBody>
      </p:sp>
      <p:sp>
        <p:nvSpPr>
          <p:cNvPr id="67" name="Rectangle 66"/>
          <p:cNvSpPr/>
          <p:nvPr/>
        </p:nvSpPr>
        <p:spPr>
          <a:xfrm>
            <a:off x="3665538" y="4732338"/>
            <a:ext cx="1938337" cy="809625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0" name="Flowchart: Document 99"/>
          <p:cNvSpPr>
            <a:spLocks noChangeArrowheads="1"/>
          </p:cNvSpPr>
          <p:nvPr/>
        </p:nvSpPr>
        <p:spPr bwMode="auto">
          <a:xfrm rot="-5400000">
            <a:off x="5002213" y="2124075"/>
            <a:ext cx="1408112" cy="4999038"/>
          </a:xfrm>
          <a:prstGeom prst="flowChartDocument">
            <a:avLst/>
          </a:prstGeom>
          <a:noFill/>
          <a:ln w="38100" algn="ctr">
            <a:solidFill>
              <a:schemeClr val="bg1"/>
            </a:solidFill>
            <a:prstDash val="dash"/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cxnSp>
        <p:nvCxnSpPr>
          <p:cNvPr id="97" name="Straight Connector 96"/>
          <p:cNvCxnSpPr/>
          <p:nvPr/>
        </p:nvCxnSpPr>
        <p:spPr>
          <a:xfrm>
            <a:off x="1400175" y="3970338"/>
            <a:ext cx="4081463" cy="1587"/>
          </a:xfrm>
          <a:prstGeom prst="line">
            <a:avLst/>
          </a:prstGeom>
          <a:noFill/>
          <a:ln w="127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Flowchart: Document 97"/>
          <p:cNvSpPr>
            <a:spLocks noChangeArrowheads="1"/>
          </p:cNvSpPr>
          <p:nvPr/>
        </p:nvSpPr>
        <p:spPr bwMode="auto">
          <a:xfrm rot="-5400000">
            <a:off x="3192463" y="2012950"/>
            <a:ext cx="1409700" cy="4997450"/>
          </a:xfrm>
          <a:prstGeom prst="flowChartDocument">
            <a:avLst/>
          </a:prstGeom>
          <a:noFill/>
          <a:ln w="12700" algn="ctr">
            <a:solidFill>
              <a:schemeClr val="bg1"/>
            </a:solidFill>
            <a:prstDash val="dash"/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cxnSp>
        <p:nvCxnSpPr>
          <p:cNvPr id="99" name="Straight Connector 98"/>
          <p:cNvCxnSpPr/>
          <p:nvPr/>
        </p:nvCxnSpPr>
        <p:spPr>
          <a:xfrm>
            <a:off x="1431925" y="1778000"/>
            <a:ext cx="4081463" cy="1588"/>
          </a:xfrm>
          <a:prstGeom prst="line">
            <a:avLst/>
          </a:prstGeom>
          <a:noFill/>
          <a:ln w="127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Flowchart: Document 113"/>
          <p:cNvSpPr>
            <a:spLocks noChangeArrowheads="1"/>
          </p:cNvSpPr>
          <p:nvPr/>
        </p:nvSpPr>
        <p:spPr bwMode="auto">
          <a:xfrm rot="-5400000">
            <a:off x="3223419" y="-208756"/>
            <a:ext cx="1409700" cy="4999038"/>
          </a:xfrm>
          <a:prstGeom prst="flowChartDocument">
            <a:avLst/>
          </a:prstGeom>
          <a:noFill/>
          <a:ln w="12700" algn="ctr">
            <a:solidFill>
              <a:schemeClr val="bg1"/>
            </a:solidFill>
            <a:prstDash val="dash"/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75" name="Oval 74"/>
          <p:cNvSpPr/>
          <p:nvPr/>
        </p:nvSpPr>
        <p:spPr>
          <a:xfrm>
            <a:off x="4559300" y="2251075"/>
            <a:ext cx="255588" cy="2413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6760" name="Slide Number Placeholder 69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02953BD-B720-4267-90D8-15CD009A7110}" type="slidenum">
              <a:rPr lang="en-US" altLang="en-US" sz="1200">
                <a:solidFill>
                  <a:srgbClr val="BCBCBC"/>
                </a:solidFill>
              </a:rPr>
              <a:pPr/>
              <a:t>55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83" name="Footer Placeholder 8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Tension Theory</a:t>
            </a:r>
            <a:endParaRPr lang="en-US" dirty="0"/>
          </a:p>
        </p:txBody>
      </p:sp>
      <p:sp>
        <p:nvSpPr>
          <p:cNvPr id="116762" name="Oval 81"/>
          <p:cNvSpPr>
            <a:spLocks noChangeArrowheads="1"/>
          </p:cNvSpPr>
          <p:nvPr/>
        </p:nvSpPr>
        <p:spPr bwMode="auto">
          <a:xfrm>
            <a:off x="5210175" y="2257425"/>
            <a:ext cx="247650" cy="2476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16763" name="Oval 82"/>
          <p:cNvSpPr>
            <a:spLocks noChangeArrowheads="1"/>
          </p:cNvSpPr>
          <p:nvPr/>
        </p:nvSpPr>
        <p:spPr bwMode="auto">
          <a:xfrm>
            <a:off x="3895725" y="2238375"/>
            <a:ext cx="247650" cy="2476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16764" name="Oval 83"/>
          <p:cNvSpPr>
            <a:spLocks noChangeArrowheads="1"/>
          </p:cNvSpPr>
          <p:nvPr/>
        </p:nvSpPr>
        <p:spPr bwMode="auto">
          <a:xfrm>
            <a:off x="4562475" y="2228850"/>
            <a:ext cx="247650" cy="2476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16765" name="Line 91"/>
          <p:cNvSpPr>
            <a:spLocks noChangeShapeType="1"/>
          </p:cNvSpPr>
          <p:nvPr/>
        </p:nvSpPr>
        <p:spPr bwMode="auto">
          <a:xfrm>
            <a:off x="3209925" y="1800225"/>
            <a:ext cx="4029075" cy="1588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66" name="Freeform 100"/>
          <p:cNvSpPr>
            <a:spLocks/>
          </p:cNvSpPr>
          <p:nvPr/>
        </p:nvSpPr>
        <p:spPr bwMode="auto">
          <a:xfrm>
            <a:off x="3206750" y="1609725"/>
            <a:ext cx="4022725" cy="758825"/>
          </a:xfrm>
          <a:custGeom>
            <a:avLst/>
            <a:gdLst>
              <a:gd name="T0" fmla="*/ 0 w 2532"/>
              <a:gd name="T1" fmla="*/ 2147483646 h 456"/>
              <a:gd name="T2" fmla="*/ 0 w 2532"/>
              <a:gd name="T3" fmla="*/ 0 h 456"/>
              <a:gd name="T4" fmla="*/ 2147483646 w 2532"/>
              <a:gd name="T5" fmla="*/ 0 h 456"/>
              <a:gd name="T6" fmla="*/ 2147483646 w 2532"/>
              <a:gd name="T7" fmla="*/ 2147483646 h 456"/>
              <a:gd name="T8" fmla="*/ 0 60000 65536"/>
              <a:gd name="T9" fmla="*/ 0 60000 65536"/>
              <a:gd name="T10" fmla="*/ 0 60000 65536"/>
              <a:gd name="T11" fmla="*/ 0 60000 65536"/>
              <a:gd name="T12" fmla="*/ 0 w 2532"/>
              <a:gd name="T13" fmla="*/ 0 h 456"/>
              <a:gd name="T14" fmla="*/ 2532 w 2532"/>
              <a:gd name="T15" fmla="*/ 456 h 45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532" h="456">
                <a:moveTo>
                  <a:pt x="0" y="456"/>
                </a:moveTo>
                <a:lnTo>
                  <a:pt x="0" y="0"/>
                </a:lnTo>
                <a:lnTo>
                  <a:pt x="2532" y="0"/>
                </a:lnTo>
                <a:lnTo>
                  <a:pt x="2532" y="114"/>
                </a:ln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67" name="Freeform 102"/>
          <p:cNvSpPr>
            <a:spLocks/>
          </p:cNvSpPr>
          <p:nvPr/>
        </p:nvSpPr>
        <p:spPr bwMode="auto">
          <a:xfrm>
            <a:off x="7229475" y="1795463"/>
            <a:ext cx="971550" cy="1219200"/>
          </a:xfrm>
          <a:custGeom>
            <a:avLst/>
            <a:gdLst>
              <a:gd name="T0" fmla="*/ 0 w 612"/>
              <a:gd name="T1" fmla="*/ 0 h 768"/>
              <a:gd name="T2" fmla="*/ 2147483646 w 612"/>
              <a:gd name="T3" fmla="*/ 2147483646 h 768"/>
              <a:gd name="T4" fmla="*/ 2147483646 w 612"/>
              <a:gd name="T5" fmla="*/ 2147483646 h 768"/>
              <a:gd name="T6" fmla="*/ 2147483646 w 612"/>
              <a:gd name="T7" fmla="*/ 2147483646 h 768"/>
              <a:gd name="T8" fmla="*/ 2147483646 w 612"/>
              <a:gd name="T9" fmla="*/ 2147483646 h 768"/>
              <a:gd name="T10" fmla="*/ 2147483646 w 612"/>
              <a:gd name="T11" fmla="*/ 2147483646 h 768"/>
              <a:gd name="T12" fmla="*/ 2147483646 w 612"/>
              <a:gd name="T13" fmla="*/ 2147483646 h 768"/>
              <a:gd name="T14" fmla="*/ 2147483646 w 612"/>
              <a:gd name="T15" fmla="*/ 2147483646 h 768"/>
              <a:gd name="T16" fmla="*/ 2147483646 w 612"/>
              <a:gd name="T17" fmla="*/ 2147483646 h 768"/>
              <a:gd name="T18" fmla="*/ 2147483646 w 612"/>
              <a:gd name="T19" fmla="*/ 2147483646 h 768"/>
              <a:gd name="T20" fmla="*/ 2147483646 w 612"/>
              <a:gd name="T21" fmla="*/ 2147483646 h 768"/>
              <a:gd name="T22" fmla="*/ 2147483646 w 612"/>
              <a:gd name="T23" fmla="*/ 2147483646 h 768"/>
              <a:gd name="T24" fmla="*/ 2147483646 w 612"/>
              <a:gd name="T25" fmla="*/ 2147483646 h 768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612"/>
              <a:gd name="T40" fmla="*/ 0 h 768"/>
              <a:gd name="T41" fmla="*/ 612 w 612"/>
              <a:gd name="T42" fmla="*/ 768 h 768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612" h="768">
                <a:moveTo>
                  <a:pt x="0" y="0"/>
                </a:moveTo>
                <a:cubicBezTo>
                  <a:pt x="22" y="27"/>
                  <a:pt x="45" y="55"/>
                  <a:pt x="60" y="72"/>
                </a:cubicBezTo>
                <a:cubicBezTo>
                  <a:pt x="75" y="89"/>
                  <a:pt x="71" y="85"/>
                  <a:pt x="93" y="102"/>
                </a:cubicBezTo>
                <a:cubicBezTo>
                  <a:pt x="115" y="119"/>
                  <a:pt x="151" y="145"/>
                  <a:pt x="189" y="171"/>
                </a:cubicBezTo>
                <a:cubicBezTo>
                  <a:pt x="227" y="197"/>
                  <a:pt x="277" y="228"/>
                  <a:pt x="324" y="258"/>
                </a:cubicBezTo>
                <a:cubicBezTo>
                  <a:pt x="371" y="288"/>
                  <a:pt x="437" y="333"/>
                  <a:pt x="471" y="354"/>
                </a:cubicBezTo>
                <a:cubicBezTo>
                  <a:pt x="505" y="375"/>
                  <a:pt x="509" y="373"/>
                  <a:pt x="525" y="387"/>
                </a:cubicBezTo>
                <a:cubicBezTo>
                  <a:pt x="541" y="401"/>
                  <a:pt x="551" y="419"/>
                  <a:pt x="564" y="435"/>
                </a:cubicBezTo>
                <a:cubicBezTo>
                  <a:pt x="577" y="451"/>
                  <a:pt x="593" y="467"/>
                  <a:pt x="600" y="480"/>
                </a:cubicBezTo>
                <a:cubicBezTo>
                  <a:pt x="607" y="493"/>
                  <a:pt x="608" y="502"/>
                  <a:pt x="609" y="516"/>
                </a:cubicBezTo>
                <a:cubicBezTo>
                  <a:pt x="610" y="530"/>
                  <a:pt x="612" y="551"/>
                  <a:pt x="606" y="567"/>
                </a:cubicBezTo>
                <a:cubicBezTo>
                  <a:pt x="600" y="583"/>
                  <a:pt x="602" y="581"/>
                  <a:pt x="570" y="615"/>
                </a:cubicBezTo>
                <a:cubicBezTo>
                  <a:pt x="538" y="649"/>
                  <a:pt x="477" y="708"/>
                  <a:pt x="417" y="768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68" name="Freeform 104"/>
          <p:cNvSpPr>
            <a:spLocks/>
          </p:cNvSpPr>
          <p:nvPr/>
        </p:nvSpPr>
        <p:spPr bwMode="auto">
          <a:xfrm>
            <a:off x="4806950" y="2362200"/>
            <a:ext cx="393700" cy="46038"/>
          </a:xfrm>
          <a:custGeom>
            <a:avLst/>
            <a:gdLst>
              <a:gd name="T0" fmla="*/ 2147483646 w 236"/>
              <a:gd name="T1" fmla="*/ 2147483646 h 14"/>
              <a:gd name="T2" fmla="*/ 2147483646 w 236"/>
              <a:gd name="T3" fmla="*/ 2147483646 h 14"/>
              <a:gd name="T4" fmla="*/ 2147483646 w 236"/>
              <a:gd name="T5" fmla="*/ 0 h 14"/>
              <a:gd name="T6" fmla="*/ 0 w 236"/>
              <a:gd name="T7" fmla="*/ 2147483646 h 14"/>
              <a:gd name="T8" fmla="*/ 0 60000 65536"/>
              <a:gd name="T9" fmla="*/ 0 60000 65536"/>
              <a:gd name="T10" fmla="*/ 0 60000 65536"/>
              <a:gd name="T11" fmla="*/ 0 60000 65536"/>
              <a:gd name="T12" fmla="*/ 0 w 236"/>
              <a:gd name="T13" fmla="*/ 0 h 14"/>
              <a:gd name="T14" fmla="*/ 236 w 236"/>
              <a:gd name="T15" fmla="*/ 14 h 1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36" h="14">
                <a:moveTo>
                  <a:pt x="236" y="12"/>
                </a:moveTo>
                <a:cubicBezTo>
                  <a:pt x="191" y="9"/>
                  <a:pt x="140" y="0"/>
                  <a:pt x="98" y="14"/>
                </a:cubicBezTo>
                <a:cubicBezTo>
                  <a:pt x="79" y="12"/>
                  <a:pt x="64" y="3"/>
                  <a:pt x="46" y="0"/>
                </a:cubicBezTo>
                <a:cubicBezTo>
                  <a:pt x="3" y="2"/>
                  <a:pt x="18" y="2"/>
                  <a:pt x="0" y="2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69" name="Freeform 105"/>
          <p:cNvSpPr>
            <a:spLocks/>
          </p:cNvSpPr>
          <p:nvPr/>
        </p:nvSpPr>
        <p:spPr bwMode="auto">
          <a:xfrm>
            <a:off x="4149725" y="2330450"/>
            <a:ext cx="406400" cy="31750"/>
          </a:xfrm>
          <a:custGeom>
            <a:avLst/>
            <a:gdLst>
              <a:gd name="T0" fmla="*/ 2147483646 w 256"/>
              <a:gd name="T1" fmla="*/ 2147483646 h 20"/>
              <a:gd name="T2" fmla="*/ 2147483646 w 256"/>
              <a:gd name="T3" fmla="*/ 2147483646 h 20"/>
              <a:gd name="T4" fmla="*/ 2147483646 w 256"/>
              <a:gd name="T5" fmla="*/ 0 h 20"/>
              <a:gd name="T6" fmla="*/ 0 w 256"/>
              <a:gd name="T7" fmla="*/ 2147483646 h 20"/>
              <a:gd name="T8" fmla="*/ 0 60000 65536"/>
              <a:gd name="T9" fmla="*/ 0 60000 65536"/>
              <a:gd name="T10" fmla="*/ 0 60000 65536"/>
              <a:gd name="T11" fmla="*/ 0 60000 65536"/>
              <a:gd name="T12" fmla="*/ 0 w 256"/>
              <a:gd name="T13" fmla="*/ 0 h 20"/>
              <a:gd name="T14" fmla="*/ 256 w 256"/>
              <a:gd name="T15" fmla="*/ 20 h 2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56" h="20">
                <a:moveTo>
                  <a:pt x="256" y="20"/>
                </a:moveTo>
                <a:cubicBezTo>
                  <a:pt x="185" y="13"/>
                  <a:pt x="237" y="14"/>
                  <a:pt x="90" y="12"/>
                </a:cubicBezTo>
                <a:cubicBezTo>
                  <a:pt x="71" y="7"/>
                  <a:pt x="53" y="4"/>
                  <a:pt x="34" y="0"/>
                </a:cubicBezTo>
                <a:cubicBezTo>
                  <a:pt x="1" y="2"/>
                  <a:pt x="13" y="2"/>
                  <a:pt x="0" y="2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70" name="Freeform 108"/>
          <p:cNvSpPr>
            <a:spLocks/>
          </p:cNvSpPr>
          <p:nvPr/>
        </p:nvSpPr>
        <p:spPr bwMode="auto">
          <a:xfrm>
            <a:off x="5340350" y="2517775"/>
            <a:ext cx="42863" cy="514350"/>
          </a:xfrm>
          <a:custGeom>
            <a:avLst/>
            <a:gdLst>
              <a:gd name="T0" fmla="*/ 0 w 22"/>
              <a:gd name="T1" fmla="*/ 2147483646 h 304"/>
              <a:gd name="T2" fmla="*/ 0 w 22"/>
              <a:gd name="T3" fmla="*/ 2147483646 h 304"/>
              <a:gd name="T4" fmla="*/ 2147483646 w 22"/>
              <a:gd name="T5" fmla="*/ 0 h 304"/>
              <a:gd name="T6" fmla="*/ 0 60000 65536"/>
              <a:gd name="T7" fmla="*/ 0 60000 65536"/>
              <a:gd name="T8" fmla="*/ 0 60000 65536"/>
              <a:gd name="T9" fmla="*/ 0 w 22"/>
              <a:gd name="T10" fmla="*/ 0 h 304"/>
              <a:gd name="T11" fmla="*/ 22 w 22"/>
              <a:gd name="T12" fmla="*/ 304 h 30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" h="304">
                <a:moveTo>
                  <a:pt x="0" y="304"/>
                </a:moveTo>
                <a:cubicBezTo>
                  <a:pt x="22" y="238"/>
                  <a:pt x="9" y="288"/>
                  <a:pt x="0" y="148"/>
                </a:cubicBezTo>
                <a:cubicBezTo>
                  <a:pt x="6" y="98"/>
                  <a:pt x="4" y="49"/>
                  <a:pt x="4" y="0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71" name="Line 109"/>
          <p:cNvSpPr>
            <a:spLocks noChangeShapeType="1"/>
          </p:cNvSpPr>
          <p:nvPr/>
        </p:nvSpPr>
        <p:spPr bwMode="auto">
          <a:xfrm flipH="1">
            <a:off x="5321300" y="3009900"/>
            <a:ext cx="2581275" cy="1588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72" name="Oval 112"/>
          <p:cNvSpPr>
            <a:spLocks noChangeArrowheads="1"/>
          </p:cNvSpPr>
          <p:nvPr/>
        </p:nvSpPr>
        <p:spPr bwMode="auto">
          <a:xfrm>
            <a:off x="2124075" y="2209800"/>
            <a:ext cx="247650" cy="2476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16773" name="Oval 113"/>
          <p:cNvSpPr>
            <a:spLocks noChangeArrowheads="1"/>
          </p:cNvSpPr>
          <p:nvPr/>
        </p:nvSpPr>
        <p:spPr bwMode="auto">
          <a:xfrm>
            <a:off x="2778125" y="2212975"/>
            <a:ext cx="247650" cy="2476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16774" name="Freeform 115"/>
          <p:cNvSpPr>
            <a:spLocks/>
          </p:cNvSpPr>
          <p:nvPr/>
        </p:nvSpPr>
        <p:spPr bwMode="auto">
          <a:xfrm>
            <a:off x="2368550" y="2309813"/>
            <a:ext cx="400050" cy="42862"/>
          </a:xfrm>
          <a:custGeom>
            <a:avLst/>
            <a:gdLst>
              <a:gd name="T0" fmla="*/ 2147483646 w 256"/>
              <a:gd name="T1" fmla="*/ 2147483646 h 20"/>
              <a:gd name="T2" fmla="*/ 2147483646 w 256"/>
              <a:gd name="T3" fmla="*/ 2147483646 h 20"/>
              <a:gd name="T4" fmla="*/ 2147483646 w 256"/>
              <a:gd name="T5" fmla="*/ 0 h 20"/>
              <a:gd name="T6" fmla="*/ 0 w 256"/>
              <a:gd name="T7" fmla="*/ 2147483646 h 20"/>
              <a:gd name="T8" fmla="*/ 0 60000 65536"/>
              <a:gd name="T9" fmla="*/ 0 60000 65536"/>
              <a:gd name="T10" fmla="*/ 0 60000 65536"/>
              <a:gd name="T11" fmla="*/ 0 60000 65536"/>
              <a:gd name="T12" fmla="*/ 0 w 256"/>
              <a:gd name="T13" fmla="*/ 0 h 20"/>
              <a:gd name="T14" fmla="*/ 256 w 256"/>
              <a:gd name="T15" fmla="*/ 20 h 2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56" h="20">
                <a:moveTo>
                  <a:pt x="256" y="20"/>
                </a:moveTo>
                <a:cubicBezTo>
                  <a:pt x="185" y="13"/>
                  <a:pt x="237" y="14"/>
                  <a:pt x="90" y="12"/>
                </a:cubicBezTo>
                <a:cubicBezTo>
                  <a:pt x="71" y="7"/>
                  <a:pt x="53" y="4"/>
                  <a:pt x="34" y="0"/>
                </a:cubicBezTo>
                <a:cubicBezTo>
                  <a:pt x="1" y="2"/>
                  <a:pt x="13" y="2"/>
                  <a:pt x="0" y="2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75" name="Freeform 116"/>
          <p:cNvSpPr>
            <a:spLocks/>
          </p:cNvSpPr>
          <p:nvPr/>
        </p:nvSpPr>
        <p:spPr bwMode="auto">
          <a:xfrm>
            <a:off x="3014663" y="2355850"/>
            <a:ext cx="379412" cy="42863"/>
          </a:xfrm>
          <a:custGeom>
            <a:avLst/>
            <a:gdLst>
              <a:gd name="T0" fmla="*/ 2147483646 w 236"/>
              <a:gd name="T1" fmla="*/ 2147483646 h 14"/>
              <a:gd name="T2" fmla="*/ 2147483646 w 236"/>
              <a:gd name="T3" fmla="*/ 2147483646 h 14"/>
              <a:gd name="T4" fmla="*/ 2147483646 w 236"/>
              <a:gd name="T5" fmla="*/ 0 h 14"/>
              <a:gd name="T6" fmla="*/ 0 w 236"/>
              <a:gd name="T7" fmla="*/ 2147483646 h 14"/>
              <a:gd name="T8" fmla="*/ 0 60000 65536"/>
              <a:gd name="T9" fmla="*/ 0 60000 65536"/>
              <a:gd name="T10" fmla="*/ 0 60000 65536"/>
              <a:gd name="T11" fmla="*/ 0 60000 65536"/>
              <a:gd name="T12" fmla="*/ 0 w 236"/>
              <a:gd name="T13" fmla="*/ 0 h 14"/>
              <a:gd name="T14" fmla="*/ 236 w 236"/>
              <a:gd name="T15" fmla="*/ 14 h 1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36" h="14">
                <a:moveTo>
                  <a:pt x="236" y="12"/>
                </a:moveTo>
                <a:cubicBezTo>
                  <a:pt x="191" y="9"/>
                  <a:pt x="140" y="0"/>
                  <a:pt x="98" y="14"/>
                </a:cubicBezTo>
                <a:cubicBezTo>
                  <a:pt x="79" y="12"/>
                  <a:pt x="64" y="3"/>
                  <a:pt x="46" y="0"/>
                </a:cubicBezTo>
                <a:cubicBezTo>
                  <a:pt x="3" y="2"/>
                  <a:pt x="18" y="2"/>
                  <a:pt x="0" y="2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76" name="Freeform 111"/>
          <p:cNvSpPr>
            <a:spLocks/>
          </p:cNvSpPr>
          <p:nvPr/>
        </p:nvSpPr>
        <p:spPr bwMode="auto">
          <a:xfrm>
            <a:off x="1401763" y="2311400"/>
            <a:ext cx="712787" cy="53975"/>
          </a:xfrm>
          <a:custGeom>
            <a:avLst/>
            <a:gdLst>
              <a:gd name="T0" fmla="*/ 2147483646 w 422"/>
              <a:gd name="T1" fmla="*/ 2147483646 h 34"/>
              <a:gd name="T2" fmla="*/ 2147483646 w 422"/>
              <a:gd name="T3" fmla="*/ 2147483646 h 34"/>
              <a:gd name="T4" fmla="*/ 2147483646 w 422"/>
              <a:gd name="T5" fmla="*/ 2147483646 h 34"/>
              <a:gd name="T6" fmla="*/ 2147483646 w 422"/>
              <a:gd name="T7" fmla="*/ 2147483646 h 34"/>
              <a:gd name="T8" fmla="*/ 2147483646 w 422"/>
              <a:gd name="T9" fmla="*/ 2147483646 h 34"/>
              <a:gd name="T10" fmla="*/ 0 w 422"/>
              <a:gd name="T11" fmla="*/ 2147483646 h 3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422"/>
              <a:gd name="T19" fmla="*/ 0 h 34"/>
              <a:gd name="T20" fmla="*/ 422 w 422"/>
              <a:gd name="T21" fmla="*/ 34 h 3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422" h="34">
                <a:moveTo>
                  <a:pt x="422" y="20"/>
                </a:moveTo>
                <a:cubicBezTo>
                  <a:pt x="331" y="18"/>
                  <a:pt x="246" y="8"/>
                  <a:pt x="156" y="4"/>
                </a:cubicBezTo>
                <a:cubicBezTo>
                  <a:pt x="138" y="0"/>
                  <a:pt x="133" y="0"/>
                  <a:pt x="112" y="2"/>
                </a:cubicBezTo>
                <a:cubicBezTo>
                  <a:pt x="95" y="13"/>
                  <a:pt x="48" y="15"/>
                  <a:pt x="32" y="16"/>
                </a:cubicBezTo>
                <a:cubicBezTo>
                  <a:pt x="24" y="19"/>
                  <a:pt x="18" y="22"/>
                  <a:pt x="10" y="24"/>
                </a:cubicBezTo>
                <a:cubicBezTo>
                  <a:pt x="6" y="27"/>
                  <a:pt x="0" y="34"/>
                  <a:pt x="0" y="34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77" name="Freeform 117"/>
          <p:cNvSpPr>
            <a:spLocks/>
          </p:cNvSpPr>
          <p:nvPr/>
        </p:nvSpPr>
        <p:spPr bwMode="auto">
          <a:xfrm>
            <a:off x="3506788" y="2473325"/>
            <a:ext cx="52387" cy="557213"/>
          </a:xfrm>
          <a:custGeom>
            <a:avLst/>
            <a:gdLst>
              <a:gd name="T0" fmla="*/ 0 w 22"/>
              <a:gd name="T1" fmla="*/ 2147483646 h 304"/>
              <a:gd name="T2" fmla="*/ 0 w 22"/>
              <a:gd name="T3" fmla="*/ 2147483646 h 304"/>
              <a:gd name="T4" fmla="*/ 2147483646 w 22"/>
              <a:gd name="T5" fmla="*/ 0 h 304"/>
              <a:gd name="T6" fmla="*/ 0 60000 65536"/>
              <a:gd name="T7" fmla="*/ 0 60000 65536"/>
              <a:gd name="T8" fmla="*/ 0 60000 65536"/>
              <a:gd name="T9" fmla="*/ 0 w 22"/>
              <a:gd name="T10" fmla="*/ 0 h 304"/>
              <a:gd name="T11" fmla="*/ 22 w 22"/>
              <a:gd name="T12" fmla="*/ 304 h 30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" h="304">
                <a:moveTo>
                  <a:pt x="0" y="304"/>
                </a:moveTo>
                <a:cubicBezTo>
                  <a:pt x="22" y="238"/>
                  <a:pt x="9" y="288"/>
                  <a:pt x="0" y="148"/>
                </a:cubicBezTo>
                <a:cubicBezTo>
                  <a:pt x="6" y="98"/>
                  <a:pt x="4" y="49"/>
                  <a:pt x="4" y="0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78" name="Freeform 119"/>
          <p:cNvSpPr>
            <a:spLocks/>
          </p:cNvSpPr>
          <p:nvPr/>
        </p:nvSpPr>
        <p:spPr bwMode="auto">
          <a:xfrm>
            <a:off x="1409700" y="2349500"/>
            <a:ext cx="2112963" cy="673100"/>
          </a:xfrm>
          <a:custGeom>
            <a:avLst/>
            <a:gdLst>
              <a:gd name="T0" fmla="*/ 2147483646 w 1319"/>
              <a:gd name="T1" fmla="*/ 2147483646 h 414"/>
              <a:gd name="T2" fmla="*/ 0 w 1319"/>
              <a:gd name="T3" fmla="*/ 2147483646 h 414"/>
              <a:gd name="T4" fmla="*/ 0 w 1319"/>
              <a:gd name="T5" fmla="*/ 0 h 414"/>
              <a:gd name="T6" fmla="*/ 0 60000 65536"/>
              <a:gd name="T7" fmla="*/ 0 60000 65536"/>
              <a:gd name="T8" fmla="*/ 0 60000 65536"/>
              <a:gd name="T9" fmla="*/ 0 w 1319"/>
              <a:gd name="T10" fmla="*/ 0 h 414"/>
              <a:gd name="T11" fmla="*/ 1319 w 1319"/>
              <a:gd name="T12" fmla="*/ 414 h 41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19" h="414">
                <a:moveTo>
                  <a:pt x="1319" y="414"/>
                </a:moveTo>
                <a:lnTo>
                  <a:pt x="0" y="414"/>
                </a:lnTo>
                <a:lnTo>
                  <a:pt x="0" y="0"/>
                </a:ln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79" name="Freeform 116"/>
          <p:cNvSpPr>
            <a:spLocks/>
          </p:cNvSpPr>
          <p:nvPr/>
        </p:nvSpPr>
        <p:spPr bwMode="auto">
          <a:xfrm flipH="1">
            <a:off x="469900" y="3527425"/>
            <a:ext cx="554038" cy="1993900"/>
          </a:xfrm>
          <a:custGeom>
            <a:avLst/>
            <a:gdLst>
              <a:gd name="T0" fmla="*/ 0 w 534609"/>
              <a:gd name="T1" fmla="*/ 0 h 1001485"/>
              <a:gd name="T2" fmla="*/ 121539 w 534609"/>
              <a:gd name="T3" fmla="*/ 16929074 h 1001485"/>
              <a:gd name="T4" fmla="*/ 381981 w 534609"/>
              <a:gd name="T5" fmla="*/ 29403141 h 1001485"/>
              <a:gd name="T6" fmla="*/ 607697 w 534609"/>
              <a:gd name="T7" fmla="*/ 40986225 h 1001485"/>
              <a:gd name="T8" fmla="*/ 572970 w 534609"/>
              <a:gd name="T9" fmla="*/ 54351293 h 1001485"/>
              <a:gd name="T10" fmla="*/ 451432 w 534609"/>
              <a:gd name="T11" fmla="*/ 61479296 h 100148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34609"/>
              <a:gd name="T19" fmla="*/ 0 h 1001485"/>
              <a:gd name="T20" fmla="*/ 534609 w 534609"/>
              <a:gd name="T21" fmla="*/ 1001485 h 1001485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34609" h="1001485">
                <a:moveTo>
                  <a:pt x="0" y="0"/>
                </a:moveTo>
                <a:cubicBezTo>
                  <a:pt x="24190" y="97971"/>
                  <a:pt x="48381" y="195942"/>
                  <a:pt x="101600" y="275771"/>
                </a:cubicBezTo>
                <a:cubicBezTo>
                  <a:pt x="154819" y="355600"/>
                  <a:pt x="251581" y="413657"/>
                  <a:pt x="319314" y="478971"/>
                </a:cubicBezTo>
                <a:cubicBezTo>
                  <a:pt x="387047" y="544285"/>
                  <a:pt x="481391" y="599924"/>
                  <a:pt x="508000" y="667657"/>
                </a:cubicBezTo>
                <a:cubicBezTo>
                  <a:pt x="534609" y="735390"/>
                  <a:pt x="500743" y="829733"/>
                  <a:pt x="478971" y="885371"/>
                </a:cubicBezTo>
                <a:cubicBezTo>
                  <a:pt x="457200" y="941009"/>
                  <a:pt x="417285" y="971247"/>
                  <a:pt x="377371" y="1001485"/>
                </a:cubicBezTo>
              </a:path>
            </a:pathLst>
          </a:cu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116780" name="Freeform 106"/>
          <p:cNvSpPr>
            <a:spLocks/>
          </p:cNvSpPr>
          <p:nvPr/>
        </p:nvSpPr>
        <p:spPr bwMode="auto">
          <a:xfrm>
            <a:off x="3200400" y="2311400"/>
            <a:ext cx="688975" cy="53975"/>
          </a:xfrm>
          <a:custGeom>
            <a:avLst/>
            <a:gdLst>
              <a:gd name="T0" fmla="*/ 2147483646 w 422"/>
              <a:gd name="T1" fmla="*/ 2147483646 h 34"/>
              <a:gd name="T2" fmla="*/ 2147483646 w 422"/>
              <a:gd name="T3" fmla="*/ 2147483646 h 34"/>
              <a:gd name="T4" fmla="*/ 2147483646 w 422"/>
              <a:gd name="T5" fmla="*/ 2147483646 h 34"/>
              <a:gd name="T6" fmla="*/ 2147483646 w 422"/>
              <a:gd name="T7" fmla="*/ 2147483646 h 34"/>
              <a:gd name="T8" fmla="*/ 2147483646 w 422"/>
              <a:gd name="T9" fmla="*/ 2147483646 h 34"/>
              <a:gd name="T10" fmla="*/ 0 w 422"/>
              <a:gd name="T11" fmla="*/ 2147483646 h 3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422"/>
              <a:gd name="T19" fmla="*/ 0 h 34"/>
              <a:gd name="T20" fmla="*/ 422 w 422"/>
              <a:gd name="T21" fmla="*/ 34 h 3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422" h="34">
                <a:moveTo>
                  <a:pt x="422" y="20"/>
                </a:moveTo>
                <a:cubicBezTo>
                  <a:pt x="331" y="18"/>
                  <a:pt x="246" y="8"/>
                  <a:pt x="156" y="4"/>
                </a:cubicBezTo>
                <a:cubicBezTo>
                  <a:pt x="138" y="0"/>
                  <a:pt x="133" y="0"/>
                  <a:pt x="112" y="2"/>
                </a:cubicBezTo>
                <a:cubicBezTo>
                  <a:pt x="95" y="13"/>
                  <a:pt x="48" y="15"/>
                  <a:pt x="32" y="16"/>
                </a:cubicBezTo>
                <a:cubicBezTo>
                  <a:pt x="24" y="19"/>
                  <a:pt x="18" y="22"/>
                  <a:pt x="10" y="24"/>
                </a:cubicBezTo>
                <a:cubicBezTo>
                  <a:pt x="6" y="27"/>
                  <a:pt x="0" y="34"/>
                  <a:pt x="0" y="34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6" name="Oval 105"/>
          <p:cNvSpPr>
            <a:spLocks noChangeArrowheads="1"/>
          </p:cNvSpPr>
          <p:nvPr/>
        </p:nvSpPr>
        <p:spPr bwMode="auto">
          <a:xfrm>
            <a:off x="2084388" y="4513263"/>
            <a:ext cx="254000" cy="241300"/>
          </a:xfrm>
          <a:prstGeom prst="ellipse">
            <a:avLst/>
          </a:prstGeom>
          <a:solidFill>
            <a:schemeClr val="tx1"/>
          </a:solidFill>
          <a:ln w="25400" algn="ctr">
            <a:noFill/>
            <a:round/>
            <a:headEnd type="arrow" w="sm" len="med"/>
            <a:tailEnd/>
          </a:ln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2" name="Oval 105"/>
          <p:cNvSpPr>
            <a:spLocks noChangeArrowheads="1"/>
          </p:cNvSpPr>
          <p:nvPr/>
        </p:nvSpPr>
        <p:spPr bwMode="auto">
          <a:xfrm>
            <a:off x="2751138" y="4503738"/>
            <a:ext cx="254000" cy="241300"/>
          </a:xfrm>
          <a:prstGeom prst="ellipse">
            <a:avLst/>
          </a:prstGeom>
          <a:solidFill>
            <a:schemeClr val="tx1"/>
          </a:solidFill>
          <a:ln w="25400" algn="ctr">
            <a:noFill/>
            <a:round/>
            <a:headEnd type="arrow" w="sm" len="med"/>
            <a:tailEnd/>
          </a:ln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3" name="Oval 105"/>
          <p:cNvSpPr>
            <a:spLocks noChangeArrowheads="1"/>
          </p:cNvSpPr>
          <p:nvPr/>
        </p:nvSpPr>
        <p:spPr bwMode="auto">
          <a:xfrm>
            <a:off x="3360738" y="4513263"/>
            <a:ext cx="254000" cy="241300"/>
          </a:xfrm>
          <a:prstGeom prst="ellipse">
            <a:avLst/>
          </a:prstGeom>
          <a:solidFill>
            <a:schemeClr val="tx1"/>
          </a:solidFill>
          <a:ln w="25400" algn="ctr">
            <a:noFill/>
            <a:round/>
            <a:headEnd type="arrow" w="sm" len="med"/>
            <a:tailEnd/>
          </a:ln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116784" name="Freeform 139"/>
          <p:cNvSpPr>
            <a:spLocks/>
          </p:cNvSpPr>
          <p:nvPr/>
        </p:nvSpPr>
        <p:spPr bwMode="auto">
          <a:xfrm>
            <a:off x="1028700" y="3533775"/>
            <a:ext cx="3162300" cy="1095375"/>
          </a:xfrm>
          <a:custGeom>
            <a:avLst/>
            <a:gdLst>
              <a:gd name="T0" fmla="*/ 0 w 1992"/>
              <a:gd name="T1" fmla="*/ 0 h 690"/>
              <a:gd name="T2" fmla="*/ 2147483646 w 1992"/>
              <a:gd name="T3" fmla="*/ 0 h 690"/>
              <a:gd name="T4" fmla="*/ 2147483646 w 1992"/>
              <a:gd name="T5" fmla="*/ 2147483646 h 690"/>
              <a:gd name="T6" fmla="*/ 0 60000 65536"/>
              <a:gd name="T7" fmla="*/ 0 60000 65536"/>
              <a:gd name="T8" fmla="*/ 0 60000 65536"/>
              <a:gd name="T9" fmla="*/ 0 w 1992"/>
              <a:gd name="T10" fmla="*/ 0 h 690"/>
              <a:gd name="T11" fmla="*/ 1992 w 1992"/>
              <a:gd name="T12" fmla="*/ 690 h 69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92" h="690">
                <a:moveTo>
                  <a:pt x="0" y="0"/>
                </a:moveTo>
                <a:lnTo>
                  <a:pt x="1992" y="0"/>
                </a:lnTo>
                <a:lnTo>
                  <a:pt x="1992" y="690"/>
                </a:ln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85" name="Line 140"/>
          <p:cNvSpPr>
            <a:spLocks noChangeShapeType="1"/>
          </p:cNvSpPr>
          <p:nvPr/>
        </p:nvSpPr>
        <p:spPr bwMode="auto">
          <a:xfrm>
            <a:off x="628650" y="5514975"/>
            <a:ext cx="16002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86" name="Freeform 142"/>
          <p:cNvSpPr>
            <a:spLocks/>
          </p:cNvSpPr>
          <p:nvPr/>
        </p:nvSpPr>
        <p:spPr bwMode="auto">
          <a:xfrm>
            <a:off x="3009900" y="4622800"/>
            <a:ext cx="357188" cy="42863"/>
          </a:xfrm>
          <a:custGeom>
            <a:avLst/>
            <a:gdLst>
              <a:gd name="T0" fmla="*/ 2147483646 w 210"/>
              <a:gd name="T1" fmla="*/ 0 h 17"/>
              <a:gd name="T2" fmla="*/ 0 w 210"/>
              <a:gd name="T3" fmla="*/ 0 h 17"/>
              <a:gd name="T4" fmla="*/ 0 60000 65536"/>
              <a:gd name="T5" fmla="*/ 0 60000 65536"/>
              <a:gd name="T6" fmla="*/ 0 w 210"/>
              <a:gd name="T7" fmla="*/ 0 h 17"/>
              <a:gd name="T8" fmla="*/ 210 w 210"/>
              <a:gd name="T9" fmla="*/ 17 h 1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0" h="17">
                <a:moveTo>
                  <a:pt x="210" y="0"/>
                </a:moveTo>
                <a:cubicBezTo>
                  <a:pt x="158" y="17"/>
                  <a:pt x="54" y="0"/>
                  <a:pt x="0" y="0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87" name="Freeform 143"/>
          <p:cNvSpPr>
            <a:spLocks/>
          </p:cNvSpPr>
          <p:nvPr/>
        </p:nvSpPr>
        <p:spPr bwMode="auto">
          <a:xfrm>
            <a:off x="2328863" y="4610100"/>
            <a:ext cx="428625" cy="42863"/>
          </a:xfrm>
          <a:custGeom>
            <a:avLst/>
            <a:gdLst>
              <a:gd name="T0" fmla="*/ 2147483646 w 276"/>
              <a:gd name="T1" fmla="*/ 0 h 12"/>
              <a:gd name="T2" fmla="*/ 2147483646 w 276"/>
              <a:gd name="T3" fmla="*/ 2147483646 h 12"/>
              <a:gd name="T4" fmla="*/ 0 w 276"/>
              <a:gd name="T5" fmla="*/ 2147483646 h 12"/>
              <a:gd name="T6" fmla="*/ 0 60000 65536"/>
              <a:gd name="T7" fmla="*/ 0 60000 65536"/>
              <a:gd name="T8" fmla="*/ 0 60000 65536"/>
              <a:gd name="T9" fmla="*/ 0 w 276"/>
              <a:gd name="T10" fmla="*/ 0 h 12"/>
              <a:gd name="T11" fmla="*/ 276 w 276"/>
              <a:gd name="T12" fmla="*/ 12 h 1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6" h="12">
                <a:moveTo>
                  <a:pt x="276" y="0"/>
                </a:moveTo>
                <a:cubicBezTo>
                  <a:pt x="196" y="2"/>
                  <a:pt x="116" y="3"/>
                  <a:pt x="36" y="6"/>
                </a:cubicBezTo>
                <a:cubicBezTo>
                  <a:pt x="24" y="7"/>
                  <a:pt x="0" y="12"/>
                  <a:pt x="0" y="12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88" name="Freeform 145"/>
          <p:cNvSpPr>
            <a:spLocks/>
          </p:cNvSpPr>
          <p:nvPr/>
        </p:nvSpPr>
        <p:spPr bwMode="auto">
          <a:xfrm>
            <a:off x="2195513" y="4748213"/>
            <a:ext cx="65087" cy="776287"/>
          </a:xfrm>
          <a:custGeom>
            <a:avLst/>
            <a:gdLst>
              <a:gd name="T0" fmla="*/ 2147483646 w 32"/>
              <a:gd name="T1" fmla="*/ 0 h 480"/>
              <a:gd name="T2" fmla="*/ 0 w 32"/>
              <a:gd name="T3" fmla="*/ 2147483646 h 480"/>
              <a:gd name="T4" fmla="*/ 2147483646 w 32"/>
              <a:gd name="T5" fmla="*/ 2147483646 h 480"/>
              <a:gd name="T6" fmla="*/ 0 60000 65536"/>
              <a:gd name="T7" fmla="*/ 0 60000 65536"/>
              <a:gd name="T8" fmla="*/ 0 60000 65536"/>
              <a:gd name="T9" fmla="*/ 0 w 32"/>
              <a:gd name="T10" fmla="*/ 0 h 480"/>
              <a:gd name="T11" fmla="*/ 32 w 32"/>
              <a:gd name="T12" fmla="*/ 480 h 4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2" h="480">
                <a:moveTo>
                  <a:pt x="6" y="0"/>
                </a:moveTo>
                <a:cubicBezTo>
                  <a:pt x="32" y="77"/>
                  <a:pt x="25" y="164"/>
                  <a:pt x="0" y="240"/>
                </a:cubicBezTo>
                <a:cubicBezTo>
                  <a:pt x="2" y="301"/>
                  <a:pt x="12" y="405"/>
                  <a:pt x="12" y="480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Oval 105"/>
          <p:cNvSpPr>
            <a:spLocks noChangeArrowheads="1"/>
          </p:cNvSpPr>
          <p:nvPr/>
        </p:nvSpPr>
        <p:spPr bwMode="auto">
          <a:xfrm>
            <a:off x="3541713" y="4608513"/>
            <a:ext cx="254000" cy="241300"/>
          </a:xfrm>
          <a:prstGeom prst="ellipse">
            <a:avLst/>
          </a:prstGeom>
          <a:solidFill>
            <a:schemeClr val="tx1"/>
          </a:solidFill>
          <a:ln w="25400" algn="ctr">
            <a:noFill/>
            <a:round/>
            <a:headEnd type="arrow" w="sm" len="med"/>
            <a:tailEnd/>
          </a:ln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5" name="Oval 105"/>
          <p:cNvSpPr>
            <a:spLocks noChangeArrowheads="1"/>
          </p:cNvSpPr>
          <p:nvPr/>
        </p:nvSpPr>
        <p:spPr bwMode="auto">
          <a:xfrm>
            <a:off x="4208463" y="4598988"/>
            <a:ext cx="254000" cy="241300"/>
          </a:xfrm>
          <a:prstGeom prst="ellipse">
            <a:avLst/>
          </a:prstGeom>
          <a:solidFill>
            <a:schemeClr val="tx1"/>
          </a:solidFill>
          <a:ln w="25400" algn="ctr">
            <a:noFill/>
            <a:round/>
            <a:headEnd type="arrow" w="sm" len="med"/>
            <a:tailEnd/>
          </a:ln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6" name="Oval 105"/>
          <p:cNvSpPr>
            <a:spLocks noChangeArrowheads="1"/>
          </p:cNvSpPr>
          <p:nvPr/>
        </p:nvSpPr>
        <p:spPr bwMode="auto">
          <a:xfrm>
            <a:off x="4818063" y="4608513"/>
            <a:ext cx="254000" cy="241300"/>
          </a:xfrm>
          <a:prstGeom prst="ellipse">
            <a:avLst/>
          </a:prstGeom>
          <a:solidFill>
            <a:schemeClr val="tx1"/>
          </a:solidFill>
          <a:ln w="25400" algn="ctr">
            <a:noFill/>
            <a:round/>
            <a:headEnd type="arrow" w="sm" len="med"/>
            <a:tailEnd/>
          </a:ln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116792" name="Freeform 150"/>
          <p:cNvSpPr>
            <a:spLocks/>
          </p:cNvSpPr>
          <p:nvPr/>
        </p:nvSpPr>
        <p:spPr bwMode="auto">
          <a:xfrm>
            <a:off x="5072063" y="4700588"/>
            <a:ext cx="557212" cy="42862"/>
          </a:xfrm>
          <a:custGeom>
            <a:avLst/>
            <a:gdLst>
              <a:gd name="T0" fmla="*/ 2147483646 w 360"/>
              <a:gd name="T1" fmla="*/ 2147483646 h 6"/>
              <a:gd name="T2" fmla="*/ 2147483646 w 360"/>
              <a:gd name="T3" fmla="*/ 0 h 6"/>
              <a:gd name="T4" fmla="*/ 0 w 360"/>
              <a:gd name="T5" fmla="*/ 2147483646 h 6"/>
              <a:gd name="T6" fmla="*/ 0 60000 65536"/>
              <a:gd name="T7" fmla="*/ 0 60000 65536"/>
              <a:gd name="T8" fmla="*/ 0 60000 65536"/>
              <a:gd name="T9" fmla="*/ 0 w 360"/>
              <a:gd name="T10" fmla="*/ 0 h 6"/>
              <a:gd name="T11" fmla="*/ 360 w 360"/>
              <a:gd name="T12" fmla="*/ 6 h 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60" h="6">
                <a:moveTo>
                  <a:pt x="360" y="6"/>
                </a:moveTo>
                <a:cubicBezTo>
                  <a:pt x="330" y="4"/>
                  <a:pt x="300" y="0"/>
                  <a:pt x="270" y="0"/>
                </a:cubicBezTo>
                <a:cubicBezTo>
                  <a:pt x="180" y="0"/>
                  <a:pt x="0" y="6"/>
                  <a:pt x="0" y="6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93" name="Freeform 151"/>
          <p:cNvSpPr>
            <a:spLocks/>
          </p:cNvSpPr>
          <p:nvPr/>
        </p:nvSpPr>
        <p:spPr bwMode="auto">
          <a:xfrm>
            <a:off x="4462463" y="4718050"/>
            <a:ext cx="347662" cy="42863"/>
          </a:xfrm>
          <a:custGeom>
            <a:avLst/>
            <a:gdLst>
              <a:gd name="T0" fmla="*/ 2147483646 w 210"/>
              <a:gd name="T1" fmla="*/ 0 h 17"/>
              <a:gd name="T2" fmla="*/ 0 w 210"/>
              <a:gd name="T3" fmla="*/ 0 h 17"/>
              <a:gd name="T4" fmla="*/ 0 60000 65536"/>
              <a:gd name="T5" fmla="*/ 0 60000 65536"/>
              <a:gd name="T6" fmla="*/ 0 w 210"/>
              <a:gd name="T7" fmla="*/ 0 h 17"/>
              <a:gd name="T8" fmla="*/ 210 w 210"/>
              <a:gd name="T9" fmla="*/ 17 h 1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0" h="17">
                <a:moveTo>
                  <a:pt x="210" y="0"/>
                </a:moveTo>
                <a:cubicBezTo>
                  <a:pt x="158" y="17"/>
                  <a:pt x="54" y="0"/>
                  <a:pt x="0" y="0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94" name="Freeform 152"/>
          <p:cNvSpPr>
            <a:spLocks/>
          </p:cNvSpPr>
          <p:nvPr/>
        </p:nvSpPr>
        <p:spPr bwMode="auto">
          <a:xfrm>
            <a:off x="3790950" y="4705350"/>
            <a:ext cx="419100" cy="42863"/>
          </a:xfrm>
          <a:custGeom>
            <a:avLst/>
            <a:gdLst>
              <a:gd name="T0" fmla="*/ 2147483646 w 276"/>
              <a:gd name="T1" fmla="*/ 0 h 12"/>
              <a:gd name="T2" fmla="*/ 2147483646 w 276"/>
              <a:gd name="T3" fmla="*/ 2147483646 h 12"/>
              <a:gd name="T4" fmla="*/ 0 w 276"/>
              <a:gd name="T5" fmla="*/ 2147483646 h 12"/>
              <a:gd name="T6" fmla="*/ 0 60000 65536"/>
              <a:gd name="T7" fmla="*/ 0 60000 65536"/>
              <a:gd name="T8" fmla="*/ 0 60000 65536"/>
              <a:gd name="T9" fmla="*/ 0 w 276"/>
              <a:gd name="T10" fmla="*/ 0 h 12"/>
              <a:gd name="T11" fmla="*/ 276 w 276"/>
              <a:gd name="T12" fmla="*/ 12 h 1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6" h="12">
                <a:moveTo>
                  <a:pt x="276" y="0"/>
                </a:moveTo>
                <a:cubicBezTo>
                  <a:pt x="196" y="2"/>
                  <a:pt x="116" y="3"/>
                  <a:pt x="36" y="6"/>
                </a:cubicBezTo>
                <a:cubicBezTo>
                  <a:pt x="24" y="7"/>
                  <a:pt x="0" y="12"/>
                  <a:pt x="0" y="12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95" name="Freeform 154"/>
          <p:cNvSpPr>
            <a:spLocks/>
          </p:cNvSpPr>
          <p:nvPr/>
        </p:nvSpPr>
        <p:spPr bwMode="auto">
          <a:xfrm>
            <a:off x="3657600" y="4729163"/>
            <a:ext cx="1952625" cy="804862"/>
          </a:xfrm>
          <a:custGeom>
            <a:avLst/>
            <a:gdLst>
              <a:gd name="T0" fmla="*/ 2147483646 w 1230"/>
              <a:gd name="T1" fmla="*/ 0 h 528"/>
              <a:gd name="T2" fmla="*/ 2147483646 w 1230"/>
              <a:gd name="T3" fmla="*/ 2147483646 h 528"/>
              <a:gd name="T4" fmla="*/ 0 w 1230"/>
              <a:gd name="T5" fmla="*/ 2147483646 h 528"/>
              <a:gd name="T6" fmla="*/ 0 w 1230"/>
              <a:gd name="T7" fmla="*/ 2147483646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1230"/>
              <a:gd name="T13" fmla="*/ 0 h 528"/>
              <a:gd name="T14" fmla="*/ 1230 w 123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30" h="528">
                <a:moveTo>
                  <a:pt x="1230" y="0"/>
                </a:moveTo>
                <a:lnTo>
                  <a:pt x="1230" y="528"/>
                </a:lnTo>
                <a:lnTo>
                  <a:pt x="0" y="528"/>
                </a:lnTo>
                <a:lnTo>
                  <a:pt x="0" y="84"/>
                </a:ln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96" name="Line 156"/>
          <p:cNvSpPr>
            <a:spLocks noChangeShapeType="1"/>
          </p:cNvSpPr>
          <p:nvPr/>
        </p:nvSpPr>
        <p:spPr bwMode="auto">
          <a:xfrm flipH="1">
            <a:off x="4429125" y="3581400"/>
            <a:ext cx="847725" cy="1419225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97" name="Line 157"/>
          <p:cNvSpPr>
            <a:spLocks noChangeShapeType="1"/>
          </p:cNvSpPr>
          <p:nvPr/>
        </p:nvSpPr>
        <p:spPr bwMode="auto">
          <a:xfrm flipH="1" flipV="1">
            <a:off x="3333750" y="2771775"/>
            <a:ext cx="1933575" cy="47625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98" name="Freeform 161"/>
          <p:cNvSpPr>
            <a:spLocks/>
          </p:cNvSpPr>
          <p:nvPr/>
        </p:nvSpPr>
        <p:spPr bwMode="auto">
          <a:xfrm>
            <a:off x="1000125" y="1247775"/>
            <a:ext cx="3190875" cy="323850"/>
          </a:xfrm>
          <a:custGeom>
            <a:avLst/>
            <a:gdLst>
              <a:gd name="T0" fmla="*/ 0 w 2010"/>
              <a:gd name="T1" fmla="*/ 0 h 204"/>
              <a:gd name="T2" fmla="*/ 2147483646 w 2010"/>
              <a:gd name="T3" fmla="*/ 0 h 204"/>
              <a:gd name="T4" fmla="*/ 2147483646 w 2010"/>
              <a:gd name="T5" fmla="*/ 2147483646 h 204"/>
              <a:gd name="T6" fmla="*/ 0 60000 65536"/>
              <a:gd name="T7" fmla="*/ 0 60000 65536"/>
              <a:gd name="T8" fmla="*/ 0 60000 65536"/>
              <a:gd name="T9" fmla="*/ 0 w 2010"/>
              <a:gd name="T10" fmla="*/ 0 h 204"/>
              <a:gd name="T11" fmla="*/ 2010 w 2010"/>
              <a:gd name="T12" fmla="*/ 204 h 20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10" h="204">
                <a:moveTo>
                  <a:pt x="0" y="0"/>
                </a:moveTo>
                <a:lnTo>
                  <a:pt x="2010" y="0"/>
                </a:lnTo>
                <a:lnTo>
                  <a:pt x="2010" y="204"/>
                </a:ln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99" name="Line 162"/>
          <p:cNvSpPr>
            <a:spLocks noChangeShapeType="1"/>
          </p:cNvSpPr>
          <p:nvPr/>
        </p:nvSpPr>
        <p:spPr bwMode="auto">
          <a:xfrm>
            <a:off x="4191000" y="1576388"/>
            <a:ext cx="0" cy="1404937"/>
          </a:xfrm>
          <a:prstGeom prst="line">
            <a:avLst/>
          </a:prstGeom>
          <a:noFill/>
          <a:ln w="28575">
            <a:solidFill>
              <a:schemeClr val="bg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800" name="Freeform 163"/>
          <p:cNvSpPr>
            <a:spLocks/>
          </p:cNvSpPr>
          <p:nvPr/>
        </p:nvSpPr>
        <p:spPr bwMode="auto">
          <a:xfrm>
            <a:off x="623888" y="3024188"/>
            <a:ext cx="3567112" cy="214312"/>
          </a:xfrm>
          <a:custGeom>
            <a:avLst/>
            <a:gdLst>
              <a:gd name="T0" fmla="*/ 0 w 2247"/>
              <a:gd name="T1" fmla="*/ 2147483646 h 135"/>
              <a:gd name="T2" fmla="*/ 2147483646 w 2247"/>
              <a:gd name="T3" fmla="*/ 2147483646 h 135"/>
              <a:gd name="T4" fmla="*/ 2147483646 w 2247"/>
              <a:gd name="T5" fmla="*/ 0 h 135"/>
              <a:gd name="T6" fmla="*/ 0 60000 65536"/>
              <a:gd name="T7" fmla="*/ 0 60000 65536"/>
              <a:gd name="T8" fmla="*/ 0 60000 65536"/>
              <a:gd name="T9" fmla="*/ 0 w 2247"/>
              <a:gd name="T10" fmla="*/ 0 h 135"/>
              <a:gd name="T11" fmla="*/ 2247 w 2247"/>
              <a:gd name="T12" fmla="*/ 135 h 13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47" h="135">
                <a:moveTo>
                  <a:pt x="0" y="135"/>
                </a:moveTo>
                <a:lnTo>
                  <a:pt x="2247" y="135"/>
                </a:lnTo>
                <a:lnTo>
                  <a:pt x="2247" y="0"/>
                </a:ln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801" name="Freeform 141"/>
          <p:cNvSpPr>
            <a:spLocks/>
          </p:cNvSpPr>
          <p:nvPr/>
        </p:nvSpPr>
        <p:spPr bwMode="auto">
          <a:xfrm>
            <a:off x="3609975" y="4595813"/>
            <a:ext cx="571500" cy="9525"/>
          </a:xfrm>
          <a:custGeom>
            <a:avLst/>
            <a:gdLst>
              <a:gd name="T0" fmla="*/ 2147483646 w 360"/>
              <a:gd name="T1" fmla="*/ 2147483646 h 6"/>
              <a:gd name="T2" fmla="*/ 2147483646 w 360"/>
              <a:gd name="T3" fmla="*/ 0 h 6"/>
              <a:gd name="T4" fmla="*/ 0 w 360"/>
              <a:gd name="T5" fmla="*/ 2147483646 h 6"/>
              <a:gd name="T6" fmla="*/ 0 60000 65536"/>
              <a:gd name="T7" fmla="*/ 0 60000 65536"/>
              <a:gd name="T8" fmla="*/ 0 60000 65536"/>
              <a:gd name="T9" fmla="*/ 0 w 360"/>
              <a:gd name="T10" fmla="*/ 0 h 6"/>
              <a:gd name="T11" fmla="*/ 360 w 360"/>
              <a:gd name="T12" fmla="*/ 6 h 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60" h="6">
                <a:moveTo>
                  <a:pt x="360" y="6"/>
                </a:moveTo>
                <a:cubicBezTo>
                  <a:pt x="330" y="4"/>
                  <a:pt x="300" y="0"/>
                  <a:pt x="270" y="0"/>
                </a:cubicBezTo>
                <a:cubicBezTo>
                  <a:pt x="180" y="0"/>
                  <a:pt x="0" y="6"/>
                  <a:pt x="0" y="6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TextBox 3"/>
          <p:cNvSpPr txBox="1">
            <a:spLocks noChangeArrowheads="1"/>
          </p:cNvSpPr>
          <p:nvPr/>
        </p:nvSpPr>
        <p:spPr bwMode="auto">
          <a:xfrm>
            <a:off x="1160463" y="1127125"/>
            <a:ext cx="7537450" cy="4872038"/>
          </a:xfrm>
          <a:prstGeom prst="rect">
            <a:avLst/>
          </a:prstGeom>
          <a:solidFill>
            <a:schemeClr val="tx1"/>
          </a:solidFill>
          <a:ln w="38100">
            <a:solidFill>
              <a:schemeClr val="bg1"/>
            </a:solidFill>
            <a:bevel/>
            <a:headEnd/>
            <a:tailEnd/>
          </a:ln>
        </p:spPr>
        <p:txBody>
          <a:bodyPr anchor="ctr" anchorCtr="1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37" name="Flowchart: Document 36"/>
          <p:cNvSpPr/>
          <p:nvPr/>
        </p:nvSpPr>
        <p:spPr>
          <a:xfrm rot="16200000">
            <a:off x="4275931" y="451644"/>
            <a:ext cx="1408113" cy="5133975"/>
          </a:xfrm>
          <a:prstGeom prst="flowChartDocument">
            <a:avLst/>
          </a:prstGeom>
          <a:solidFill>
            <a:srgbClr val="C0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2455863" y="2914650"/>
            <a:ext cx="4464050" cy="0"/>
          </a:xfrm>
          <a:prstGeom prst="line">
            <a:avLst/>
          </a:prstGeom>
          <a:noFill/>
          <a:ln w="381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V="1">
            <a:off x="7151688" y="2968625"/>
            <a:ext cx="914400" cy="0"/>
          </a:xfrm>
          <a:prstGeom prst="straightConnector1">
            <a:avLst/>
          </a:prstGeom>
          <a:ln w="101600">
            <a:solidFill>
              <a:schemeClr val="bg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790" name="TextBox 34"/>
          <p:cNvSpPr txBox="1">
            <a:spLocks noChangeArrowheads="1"/>
          </p:cNvSpPr>
          <p:nvPr/>
        </p:nvSpPr>
        <p:spPr bwMode="auto">
          <a:xfrm>
            <a:off x="7340600" y="2460625"/>
            <a:ext cx="5953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</a:p>
        </p:txBody>
      </p:sp>
      <p:cxnSp>
        <p:nvCxnSpPr>
          <p:cNvPr id="64" name="Straight Connector 63"/>
          <p:cNvCxnSpPr>
            <a:endCxn id="37" idx="2"/>
          </p:cNvCxnSpPr>
          <p:nvPr/>
        </p:nvCxnSpPr>
        <p:spPr>
          <a:xfrm flipV="1">
            <a:off x="2459038" y="3017838"/>
            <a:ext cx="4748212" cy="22225"/>
          </a:xfrm>
          <a:prstGeom prst="line">
            <a:avLst/>
          </a:prstGeom>
          <a:noFill/>
          <a:ln w="381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Oval 54"/>
          <p:cNvSpPr/>
          <p:nvPr/>
        </p:nvSpPr>
        <p:spPr>
          <a:xfrm>
            <a:off x="4117975" y="3254375"/>
            <a:ext cx="255588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57" name="Straight Arrow Connector 56"/>
          <p:cNvCxnSpPr/>
          <p:nvPr/>
        </p:nvCxnSpPr>
        <p:spPr>
          <a:xfrm rot="10800000">
            <a:off x="4100513" y="3375025"/>
            <a:ext cx="279400" cy="1588"/>
          </a:xfrm>
          <a:prstGeom prst="straightConnector1">
            <a:avLst/>
          </a:prstGeom>
          <a:ln w="38100">
            <a:solidFill>
              <a:schemeClr val="bg1"/>
            </a:solidFill>
            <a:tailEnd type="arrow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Oval 57"/>
          <p:cNvSpPr/>
          <p:nvPr/>
        </p:nvSpPr>
        <p:spPr>
          <a:xfrm>
            <a:off x="3451225" y="3263900"/>
            <a:ext cx="255588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59" name="Straight Arrow Connector 58"/>
          <p:cNvCxnSpPr/>
          <p:nvPr/>
        </p:nvCxnSpPr>
        <p:spPr>
          <a:xfrm rot="10800000">
            <a:off x="3433763" y="3384550"/>
            <a:ext cx="279400" cy="1588"/>
          </a:xfrm>
          <a:prstGeom prst="straightConnector1">
            <a:avLst/>
          </a:prstGeom>
          <a:ln w="38100">
            <a:solidFill>
              <a:schemeClr val="bg1"/>
            </a:solidFill>
            <a:tailEnd type="arrow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Oval 59"/>
          <p:cNvSpPr/>
          <p:nvPr/>
        </p:nvSpPr>
        <p:spPr>
          <a:xfrm>
            <a:off x="2798763" y="3263900"/>
            <a:ext cx="254000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61" name="Straight Arrow Connector 60"/>
          <p:cNvCxnSpPr/>
          <p:nvPr/>
        </p:nvCxnSpPr>
        <p:spPr>
          <a:xfrm rot="10800000">
            <a:off x="2779713" y="3384550"/>
            <a:ext cx="279400" cy="1588"/>
          </a:xfrm>
          <a:prstGeom prst="straightConnector1">
            <a:avLst/>
          </a:prstGeom>
          <a:ln w="38100">
            <a:solidFill>
              <a:schemeClr val="bg1"/>
            </a:solidFill>
            <a:tailEnd type="arrow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Oval 90"/>
          <p:cNvSpPr/>
          <p:nvPr/>
        </p:nvSpPr>
        <p:spPr>
          <a:xfrm>
            <a:off x="4092575" y="2506663"/>
            <a:ext cx="255588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92" name="Straight Arrow Connector 91"/>
          <p:cNvCxnSpPr/>
          <p:nvPr/>
        </p:nvCxnSpPr>
        <p:spPr>
          <a:xfrm rot="10800000">
            <a:off x="4075113" y="2627313"/>
            <a:ext cx="279400" cy="1587"/>
          </a:xfrm>
          <a:prstGeom prst="straightConnector1">
            <a:avLst/>
          </a:prstGeom>
          <a:ln w="38100">
            <a:solidFill>
              <a:schemeClr val="bg1"/>
            </a:solidFill>
            <a:tailEnd type="arrow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Oval 94"/>
          <p:cNvSpPr/>
          <p:nvPr/>
        </p:nvSpPr>
        <p:spPr>
          <a:xfrm>
            <a:off x="3425825" y="2516188"/>
            <a:ext cx="255588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96" name="Straight Arrow Connector 95"/>
          <p:cNvCxnSpPr/>
          <p:nvPr/>
        </p:nvCxnSpPr>
        <p:spPr>
          <a:xfrm rot="10800000">
            <a:off x="3408363" y="2636838"/>
            <a:ext cx="279400" cy="1587"/>
          </a:xfrm>
          <a:prstGeom prst="straightConnector1">
            <a:avLst/>
          </a:prstGeom>
          <a:ln w="38100">
            <a:solidFill>
              <a:schemeClr val="bg1"/>
            </a:solidFill>
            <a:tailEnd type="arrow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Oval 96"/>
          <p:cNvSpPr/>
          <p:nvPr/>
        </p:nvSpPr>
        <p:spPr>
          <a:xfrm>
            <a:off x="2773363" y="2516188"/>
            <a:ext cx="254000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98" name="Straight Arrow Connector 97"/>
          <p:cNvCxnSpPr/>
          <p:nvPr/>
        </p:nvCxnSpPr>
        <p:spPr>
          <a:xfrm rot="10800000">
            <a:off x="2754313" y="2636838"/>
            <a:ext cx="279400" cy="1587"/>
          </a:xfrm>
          <a:prstGeom prst="straightConnector1">
            <a:avLst/>
          </a:prstGeom>
          <a:ln w="38100">
            <a:solidFill>
              <a:schemeClr val="bg1"/>
            </a:solidFill>
            <a:tailEnd type="arrow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Rectangle 135"/>
          <p:cNvSpPr/>
          <p:nvPr/>
        </p:nvSpPr>
        <p:spPr>
          <a:xfrm>
            <a:off x="1692275" y="2014538"/>
            <a:ext cx="341313" cy="4238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4" name="TextBox 103"/>
          <p:cNvSpPr txBox="1"/>
          <p:nvPr/>
        </p:nvSpPr>
        <p:spPr>
          <a:xfrm>
            <a:off x="1830388" y="5211763"/>
            <a:ext cx="6330950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dirty="0">
                <a:solidFill>
                  <a:schemeClr val="bg1"/>
                </a:solidFill>
              </a:rPr>
              <a:t>First look at the W-Shape, then the plate</a:t>
            </a:r>
          </a:p>
        </p:txBody>
      </p:sp>
      <p:sp>
        <p:nvSpPr>
          <p:cNvPr id="118806" name="Slide Number Placeholder 40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0530390-778C-4934-9088-9D26EAE5408F}" type="slidenum">
              <a:rPr lang="en-US" altLang="en-US" sz="1200">
                <a:solidFill>
                  <a:srgbClr val="BCBCBC"/>
                </a:solidFill>
              </a:rPr>
              <a:pPr/>
              <a:t>56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42" name="Footer Placeholder 4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Tension Theory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5224463" y="204788"/>
            <a:ext cx="3467100" cy="919162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dirty="0">
                <a:solidFill>
                  <a:schemeClr val="bg1"/>
                </a:solidFill>
              </a:rPr>
              <a:t>Flange of W-Shape Bolted to Plate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17525" y="220663"/>
            <a:ext cx="2401888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Block Shear</a:t>
            </a:r>
          </a:p>
        </p:txBody>
      </p:sp>
      <p:sp>
        <p:nvSpPr>
          <p:cNvPr id="118810" name="Freeform 49"/>
          <p:cNvSpPr>
            <a:spLocks/>
          </p:cNvSpPr>
          <p:nvPr/>
        </p:nvSpPr>
        <p:spPr bwMode="auto">
          <a:xfrm>
            <a:off x="1890713" y="1995488"/>
            <a:ext cx="3200400" cy="323850"/>
          </a:xfrm>
          <a:custGeom>
            <a:avLst/>
            <a:gdLst>
              <a:gd name="T0" fmla="*/ 0 w 2010"/>
              <a:gd name="T1" fmla="*/ 0 h 204"/>
              <a:gd name="T2" fmla="*/ 2147483646 w 2010"/>
              <a:gd name="T3" fmla="*/ 0 h 204"/>
              <a:gd name="T4" fmla="*/ 2147483646 w 2010"/>
              <a:gd name="T5" fmla="*/ 2147483646 h 204"/>
              <a:gd name="T6" fmla="*/ 0 60000 65536"/>
              <a:gd name="T7" fmla="*/ 0 60000 65536"/>
              <a:gd name="T8" fmla="*/ 0 60000 65536"/>
              <a:gd name="T9" fmla="*/ 0 w 2010"/>
              <a:gd name="T10" fmla="*/ 0 h 204"/>
              <a:gd name="T11" fmla="*/ 2010 w 2010"/>
              <a:gd name="T12" fmla="*/ 204 h 20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10" h="204">
                <a:moveTo>
                  <a:pt x="0" y="0"/>
                </a:moveTo>
                <a:lnTo>
                  <a:pt x="2010" y="0"/>
                </a:lnTo>
                <a:lnTo>
                  <a:pt x="2010" y="204"/>
                </a:ln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811" name="Line 50"/>
          <p:cNvSpPr>
            <a:spLocks noChangeShapeType="1"/>
          </p:cNvSpPr>
          <p:nvPr/>
        </p:nvSpPr>
        <p:spPr bwMode="auto">
          <a:xfrm>
            <a:off x="5091113" y="2400300"/>
            <a:ext cx="0" cy="1404938"/>
          </a:xfrm>
          <a:prstGeom prst="line">
            <a:avLst/>
          </a:prstGeom>
          <a:noFill/>
          <a:ln w="28575">
            <a:solidFill>
              <a:schemeClr val="bg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812" name="Freeform 51"/>
          <p:cNvSpPr>
            <a:spLocks/>
          </p:cNvSpPr>
          <p:nvPr/>
        </p:nvSpPr>
        <p:spPr bwMode="auto">
          <a:xfrm>
            <a:off x="1519238" y="3729038"/>
            <a:ext cx="3567112" cy="309562"/>
          </a:xfrm>
          <a:custGeom>
            <a:avLst/>
            <a:gdLst>
              <a:gd name="T0" fmla="*/ 0 w 2247"/>
              <a:gd name="T1" fmla="*/ 2147483646 h 135"/>
              <a:gd name="T2" fmla="*/ 2147483646 w 2247"/>
              <a:gd name="T3" fmla="*/ 2147483646 h 135"/>
              <a:gd name="T4" fmla="*/ 2147483646 w 2247"/>
              <a:gd name="T5" fmla="*/ 0 h 135"/>
              <a:gd name="T6" fmla="*/ 0 60000 65536"/>
              <a:gd name="T7" fmla="*/ 0 60000 65536"/>
              <a:gd name="T8" fmla="*/ 0 60000 65536"/>
              <a:gd name="T9" fmla="*/ 0 w 2247"/>
              <a:gd name="T10" fmla="*/ 0 h 135"/>
              <a:gd name="T11" fmla="*/ 2247 w 2247"/>
              <a:gd name="T12" fmla="*/ 135 h 13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47" h="135">
                <a:moveTo>
                  <a:pt x="0" y="135"/>
                </a:moveTo>
                <a:lnTo>
                  <a:pt x="2247" y="135"/>
                </a:lnTo>
                <a:lnTo>
                  <a:pt x="2247" y="0"/>
                </a:ln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" name="Freeform 72"/>
          <p:cNvSpPr/>
          <p:nvPr/>
        </p:nvSpPr>
        <p:spPr>
          <a:xfrm flipH="1">
            <a:off x="1365250" y="1984375"/>
            <a:ext cx="534988" cy="2062163"/>
          </a:xfrm>
          <a:custGeom>
            <a:avLst/>
            <a:gdLst>
              <a:gd name="connsiteX0" fmla="*/ 0 w 534609"/>
              <a:gd name="connsiteY0" fmla="*/ 0 h 1001485"/>
              <a:gd name="connsiteX1" fmla="*/ 101600 w 534609"/>
              <a:gd name="connsiteY1" fmla="*/ 275771 h 1001485"/>
              <a:gd name="connsiteX2" fmla="*/ 319314 w 534609"/>
              <a:gd name="connsiteY2" fmla="*/ 478971 h 1001485"/>
              <a:gd name="connsiteX3" fmla="*/ 508000 w 534609"/>
              <a:gd name="connsiteY3" fmla="*/ 667657 h 1001485"/>
              <a:gd name="connsiteX4" fmla="*/ 478971 w 534609"/>
              <a:gd name="connsiteY4" fmla="*/ 885371 h 1001485"/>
              <a:gd name="connsiteX5" fmla="*/ 377371 w 534609"/>
              <a:gd name="connsiteY5" fmla="*/ 1001485 h 1001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4609" h="1001485">
                <a:moveTo>
                  <a:pt x="0" y="0"/>
                </a:moveTo>
                <a:cubicBezTo>
                  <a:pt x="24190" y="97971"/>
                  <a:pt x="48381" y="195942"/>
                  <a:pt x="101600" y="275771"/>
                </a:cubicBezTo>
                <a:cubicBezTo>
                  <a:pt x="154819" y="355600"/>
                  <a:pt x="251581" y="413657"/>
                  <a:pt x="319314" y="478971"/>
                </a:cubicBezTo>
                <a:cubicBezTo>
                  <a:pt x="387047" y="544285"/>
                  <a:pt x="481391" y="599924"/>
                  <a:pt x="508000" y="667657"/>
                </a:cubicBezTo>
                <a:cubicBezTo>
                  <a:pt x="534609" y="735390"/>
                  <a:pt x="500743" y="829733"/>
                  <a:pt x="478971" y="885371"/>
                </a:cubicBezTo>
                <a:cubicBezTo>
                  <a:pt x="457200" y="941009"/>
                  <a:pt x="417285" y="971247"/>
                  <a:pt x="377371" y="1001485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TextBox 3"/>
          <p:cNvSpPr txBox="1">
            <a:spLocks noChangeArrowheads="1"/>
          </p:cNvSpPr>
          <p:nvPr/>
        </p:nvSpPr>
        <p:spPr bwMode="auto">
          <a:xfrm>
            <a:off x="1160463" y="1127125"/>
            <a:ext cx="7537450" cy="4872038"/>
          </a:xfrm>
          <a:prstGeom prst="rect">
            <a:avLst/>
          </a:prstGeom>
          <a:solidFill>
            <a:schemeClr val="tx1"/>
          </a:solidFill>
          <a:ln w="38100">
            <a:solidFill>
              <a:schemeClr val="bg1"/>
            </a:solidFill>
            <a:bevel/>
            <a:headEnd/>
            <a:tailEnd/>
          </a:ln>
        </p:spPr>
        <p:txBody>
          <a:bodyPr anchor="ctr" anchorCtr="1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37" name="Flowchart: Document 36"/>
          <p:cNvSpPr/>
          <p:nvPr/>
        </p:nvSpPr>
        <p:spPr>
          <a:xfrm rot="16200000">
            <a:off x="4275931" y="451644"/>
            <a:ext cx="1408113" cy="5133975"/>
          </a:xfrm>
          <a:prstGeom prst="flowChartDocument">
            <a:avLst/>
          </a:prstGeom>
          <a:solidFill>
            <a:srgbClr val="C0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2455863" y="2914650"/>
            <a:ext cx="4464050" cy="0"/>
          </a:xfrm>
          <a:prstGeom prst="line">
            <a:avLst/>
          </a:prstGeom>
          <a:noFill/>
          <a:ln w="381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V="1">
            <a:off x="7151688" y="2968625"/>
            <a:ext cx="914400" cy="0"/>
          </a:xfrm>
          <a:prstGeom prst="straightConnector1">
            <a:avLst/>
          </a:prstGeom>
          <a:ln w="101600">
            <a:solidFill>
              <a:schemeClr val="bg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838" name="TextBox 34"/>
          <p:cNvSpPr txBox="1">
            <a:spLocks noChangeArrowheads="1"/>
          </p:cNvSpPr>
          <p:nvPr/>
        </p:nvSpPr>
        <p:spPr bwMode="auto">
          <a:xfrm>
            <a:off x="7340600" y="2460625"/>
            <a:ext cx="5953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</a:p>
        </p:txBody>
      </p:sp>
      <p:cxnSp>
        <p:nvCxnSpPr>
          <p:cNvPr id="64" name="Straight Connector 63"/>
          <p:cNvCxnSpPr>
            <a:endCxn id="37" idx="2"/>
          </p:cNvCxnSpPr>
          <p:nvPr/>
        </p:nvCxnSpPr>
        <p:spPr>
          <a:xfrm flipV="1">
            <a:off x="2459038" y="3017838"/>
            <a:ext cx="4748212" cy="22225"/>
          </a:xfrm>
          <a:prstGeom prst="line">
            <a:avLst/>
          </a:prstGeom>
          <a:noFill/>
          <a:ln w="381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Oval 54"/>
          <p:cNvSpPr/>
          <p:nvPr/>
        </p:nvSpPr>
        <p:spPr>
          <a:xfrm>
            <a:off x="4117975" y="3254375"/>
            <a:ext cx="255588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57" name="Straight Arrow Connector 56"/>
          <p:cNvCxnSpPr/>
          <p:nvPr/>
        </p:nvCxnSpPr>
        <p:spPr>
          <a:xfrm rot="10800000">
            <a:off x="4100513" y="3375025"/>
            <a:ext cx="279400" cy="1588"/>
          </a:xfrm>
          <a:prstGeom prst="straightConnector1">
            <a:avLst/>
          </a:prstGeom>
          <a:ln w="38100">
            <a:solidFill>
              <a:schemeClr val="bg1"/>
            </a:solidFill>
            <a:tailEnd type="arrow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Oval 57"/>
          <p:cNvSpPr/>
          <p:nvPr/>
        </p:nvSpPr>
        <p:spPr>
          <a:xfrm>
            <a:off x="3451225" y="3263900"/>
            <a:ext cx="255588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59" name="Straight Arrow Connector 58"/>
          <p:cNvCxnSpPr/>
          <p:nvPr/>
        </p:nvCxnSpPr>
        <p:spPr>
          <a:xfrm rot="10800000">
            <a:off x="3433763" y="3384550"/>
            <a:ext cx="279400" cy="1588"/>
          </a:xfrm>
          <a:prstGeom prst="straightConnector1">
            <a:avLst/>
          </a:prstGeom>
          <a:ln w="38100">
            <a:solidFill>
              <a:schemeClr val="bg1"/>
            </a:solidFill>
            <a:tailEnd type="arrow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Oval 59"/>
          <p:cNvSpPr/>
          <p:nvPr/>
        </p:nvSpPr>
        <p:spPr>
          <a:xfrm>
            <a:off x="2798763" y="3263900"/>
            <a:ext cx="254000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61" name="Straight Arrow Connector 60"/>
          <p:cNvCxnSpPr/>
          <p:nvPr/>
        </p:nvCxnSpPr>
        <p:spPr>
          <a:xfrm rot="10800000">
            <a:off x="2779713" y="3384550"/>
            <a:ext cx="279400" cy="1588"/>
          </a:xfrm>
          <a:prstGeom prst="straightConnector1">
            <a:avLst/>
          </a:prstGeom>
          <a:ln w="38100">
            <a:solidFill>
              <a:schemeClr val="bg1"/>
            </a:solidFill>
            <a:tailEnd type="arrow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Oval 90"/>
          <p:cNvSpPr/>
          <p:nvPr/>
        </p:nvSpPr>
        <p:spPr>
          <a:xfrm>
            <a:off x="4092575" y="2506663"/>
            <a:ext cx="255588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92" name="Straight Arrow Connector 91"/>
          <p:cNvCxnSpPr/>
          <p:nvPr/>
        </p:nvCxnSpPr>
        <p:spPr>
          <a:xfrm rot="10800000">
            <a:off x="4075113" y="2627313"/>
            <a:ext cx="279400" cy="1587"/>
          </a:xfrm>
          <a:prstGeom prst="straightConnector1">
            <a:avLst/>
          </a:prstGeom>
          <a:ln w="38100">
            <a:solidFill>
              <a:schemeClr val="bg1"/>
            </a:solidFill>
            <a:tailEnd type="arrow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Oval 94"/>
          <p:cNvSpPr/>
          <p:nvPr/>
        </p:nvSpPr>
        <p:spPr>
          <a:xfrm>
            <a:off x="3425825" y="2516188"/>
            <a:ext cx="255588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96" name="Straight Arrow Connector 95"/>
          <p:cNvCxnSpPr/>
          <p:nvPr/>
        </p:nvCxnSpPr>
        <p:spPr>
          <a:xfrm rot="10800000">
            <a:off x="3408363" y="2636838"/>
            <a:ext cx="279400" cy="1587"/>
          </a:xfrm>
          <a:prstGeom prst="straightConnector1">
            <a:avLst/>
          </a:prstGeom>
          <a:ln w="38100">
            <a:solidFill>
              <a:schemeClr val="bg1"/>
            </a:solidFill>
            <a:tailEnd type="arrow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Oval 96"/>
          <p:cNvSpPr/>
          <p:nvPr/>
        </p:nvSpPr>
        <p:spPr>
          <a:xfrm>
            <a:off x="2773363" y="2516188"/>
            <a:ext cx="254000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98" name="Straight Arrow Connector 97"/>
          <p:cNvCxnSpPr/>
          <p:nvPr/>
        </p:nvCxnSpPr>
        <p:spPr>
          <a:xfrm rot="10800000">
            <a:off x="2754313" y="2636838"/>
            <a:ext cx="279400" cy="1587"/>
          </a:xfrm>
          <a:prstGeom prst="straightConnector1">
            <a:avLst/>
          </a:prstGeom>
          <a:ln w="38100">
            <a:solidFill>
              <a:schemeClr val="bg1"/>
            </a:solidFill>
            <a:tailEnd type="arrow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Rectangle 135"/>
          <p:cNvSpPr/>
          <p:nvPr/>
        </p:nvSpPr>
        <p:spPr>
          <a:xfrm>
            <a:off x="1692275" y="2014538"/>
            <a:ext cx="341313" cy="4238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0853" name="TextBox 57"/>
          <p:cNvSpPr txBox="1">
            <a:spLocks noChangeArrowheads="1"/>
          </p:cNvSpPr>
          <p:nvPr/>
        </p:nvSpPr>
        <p:spPr bwMode="auto">
          <a:xfrm>
            <a:off x="5051425" y="4148138"/>
            <a:ext cx="3892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Tension planes on W-Shape</a:t>
            </a:r>
          </a:p>
        </p:txBody>
      </p:sp>
      <p:cxnSp>
        <p:nvCxnSpPr>
          <p:cNvPr id="120854" name="Straight Connector 55"/>
          <p:cNvCxnSpPr>
            <a:cxnSpLocks noChangeShapeType="1"/>
          </p:cNvCxnSpPr>
          <p:nvPr/>
        </p:nvCxnSpPr>
        <p:spPr bwMode="auto">
          <a:xfrm>
            <a:off x="4286250" y="3597275"/>
            <a:ext cx="847725" cy="769938"/>
          </a:xfrm>
          <a:prstGeom prst="line">
            <a:avLst/>
          </a:prstGeom>
          <a:noFill/>
          <a:ln w="28575" algn="ctr">
            <a:solidFill>
              <a:schemeClr val="bg1"/>
            </a:solidFill>
            <a:round/>
            <a:headEnd type="arrow" w="lg" len="lg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0855" name="TextBox 54"/>
          <p:cNvSpPr txBox="1">
            <a:spLocks noChangeArrowheads="1"/>
          </p:cNvSpPr>
          <p:nvPr/>
        </p:nvSpPr>
        <p:spPr bwMode="auto">
          <a:xfrm>
            <a:off x="1219200" y="1304925"/>
            <a:ext cx="3443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Shear planes on W-Shape</a:t>
            </a:r>
          </a:p>
        </p:txBody>
      </p:sp>
      <p:cxnSp>
        <p:nvCxnSpPr>
          <p:cNvPr id="120856" name="Straight Connector 158"/>
          <p:cNvCxnSpPr>
            <a:cxnSpLocks noChangeShapeType="1"/>
          </p:cNvCxnSpPr>
          <p:nvPr/>
        </p:nvCxnSpPr>
        <p:spPr bwMode="auto">
          <a:xfrm rot="16200000" flipH="1">
            <a:off x="3764756" y="2999582"/>
            <a:ext cx="1876425" cy="833438"/>
          </a:xfrm>
          <a:prstGeom prst="line">
            <a:avLst/>
          </a:prstGeom>
          <a:noFill/>
          <a:ln w="28575" algn="ctr">
            <a:solidFill>
              <a:schemeClr val="bg1"/>
            </a:solidFill>
            <a:round/>
            <a:headEnd type="arrow" w="lg" len="lg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0857" name="Straight Connector 162"/>
          <p:cNvCxnSpPr>
            <a:cxnSpLocks noChangeShapeType="1"/>
          </p:cNvCxnSpPr>
          <p:nvPr/>
        </p:nvCxnSpPr>
        <p:spPr bwMode="auto">
          <a:xfrm rot="5400000" flipH="1" flipV="1">
            <a:off x="3757613" y="1766888"/>
            <a:ext cx="1014412" cy="563562"/>
          </a:xfrm>
          <a:prstGeom prst="line">
            <a:avLst/>
          </a:prstGeom>
          <a:noFill/>
          <a:ln w="19050" algn="ctr">
            <a:solidFill>
              <a:schemeClr val="bg1"/>
            </a:solidFill>
            <a:round/>
            <a:headEnd type="arrow" w="lg" len="lg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4" name="TextBox 103"/>
          <p:cNvSpPr txBox="1"/>
          <p:nvPr/>
        </p:nvSpPr>
        <p:spPr>
          <a:xfrm>
            <a:off x="1830388" y="5211763"/>
            <a:ext cx="6330950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dirty="0">
                <a:solidFill>
                  <a:schemeClr val="bg1"/>
                </a:solidFill>
              </a:rPr>
              <a:t>First look at the W-Shape, then the plate</a:t>
            </a:r>
          </a:p>
        </p:txBody>
      </p:sp>
      <p:sp>
        <p:nvSpPr>
          <p:cNvPr id="120859" name="Slide Number Placeholder 40"/>
          <p:cNvSpPr txBox="1">
            <a:spLocks noGrp="1"/>
          </p:cNvSpPr>
          <p:nvPr/>
        </p:nvSpPr>
        <p:spPr bwMode="auto">
          <a:xfrm>
            <a:off x="7924800" y="6416675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7DCDCE64-4D6B-453C-8351-D7850C504483}" type="slidenum">
              <a:rPr lang="en-US" altLang="en-US" sz="1200">
                <a:solidFill>
                  <a:srgbClr val="BCBCBC"/>
                </a:solidFill>
              </a:rPr>
              <a:pPr algn="r"/>
              <a:t>57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42" name="Footer Placeholder 41"/>
          <p:cNvSpPr txBox="1">
            <a:spLocks noGrp="1"/>
          </p:cNvSpPr>
          <p:nvPr/>
        </p:nvSpPr>
        <p:spPr>
          <a:xfrm>
            <a:off x="3124200" y="6416675"/>
            <a:ext cx="2895600" cy="365125"/>
          </a:xfrm>
          <a:prstGeom prst="rect">
            <a:avLst/>
          </a:prstGeom>
          <a:noFill/>
        </p:spPr>
        <p:txBody>
          <a:bodyPr anchor="b"/>
          <a:lstStyle/>
          <a:p>
            <a:pPr algn="ctr">
              <a:defRPr/>
            </a:pPr>
            <a:r>
              <a:rPr lang="en-US" sz="1200">
                <a:solidFill>
                  <a:schemeClr val="tx1">
                    <a:shade val="50000"/>
                  </a:schemeClr>
                </a:solidFill>
              </a:rPr>
              <a:t>Tension Theory</a:t>
            </a:r>
            <a:endParaRPr lang="en-US" sz="1200" dirty="0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17525" y="220663"/>
            <a:ext cx="2401888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Block Shear</a:t>
            </a:r>
          </a:p>
        </p:txBody>
      </p:sp>
      <p:sp>
        <p:nvSpPr>
          <p:cNvPr id="120862" name="Freeform 37"/>
          <p:cNvSpPr>
            <a:spLocks/>
          </p:cNvSpPr>
          <p:nvPr/>
        </p:nvSpPr>
        <p:spPr bwMode="auto">
          <a:xfrm>
            <a:off x="1890713" y="1995488"/>
            <a:ext cx="3200400" cy="323850"/>
          </a:xfrm>
          <a:custGeom>
            <a:avLst/>
            <a:gdLst>
              <a:gd name="T0" fmla="*/ 0 w 2010"/>
              <a:gd name="T1" fmla="*/ 0 h 204"/>
              <a:gd name="T2" fmla="*/ 2147483646 w 2010"/>
              <a:gd name="T3" fmla="*/ 0 h 204"/>
              <a:gd name="T4" fmla="*/ 2147483646 w 2010"/>
              <a:gd name="T5" fmla="*/ 2147483646 h 204"/>
              <a:gd name="T6" fmla="*/ 0 60000 65536"/>
              <a:gd name="T7" fmla="*/ 0 60000 65536"/>
              <a:gd name="T8" fmla="*/ 0 60000 65536"/>
              <a:gd name="T9" fmla="*/ 0 w 2010"/>
              <a:gd name="T10" fmla="*/ 0 h 204"/>
              <a:gd name="T11" fmla="*/ 2010 w 2010"/>
              <a:gd name="T12" fmla="*/ 204 h 20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10" h="204">
                <a:moveTo>
                  <a:pt x="0" y="0"/>
                </a:moveTo>
                <a:lnTo>
                  <a:pt x="2010" y="0"/>
                </a:lnTo>
                <a:lnTo>
                  <a:pt x="2010" y="204"/>
                </a:ln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863" name="Line 38"/>
          <p:cNvSpPr>
            <a:spLocks noChangeShapeType="1"/>
          </p:cNvSpPr>
          <p:nvPr/>
        </p:nvSpPr>
        <p:spPr bwMode="auto">
          <a:xfrm>
            <a:off x="5091113" y="2400300"/>
            <a:ext cx="0" cy="1404938"/>
          </a:xfrm>
          <a:prstGeom prst="line">
            <a:avLst/>
          </a:prstGeom>
          <a:noFill/>
          <a:ln w="28575">
            <a:solidFill>
              <a:schemeClr val="bg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864" name="Freeform 39"/>
          <p:cNvSpPr>
            <a:spLocks/>
          </p:cNvSpPr>
          <p:nvPr/>
        </p:nvSpPr>
        <p:spPr bwMode="auto">
          <a:xfrm>
            <a:off x="1519238" y="3729038"/>
            <a:ext cx="3567112" cy="309562"/>
          </a:xfrm>
          <a:custGeom>
            <a:avLst/>
            <a:gdLst>
              <a:gd name="T0" fmla="*/ 0 w 2247"/>
              <a:gd name="T1" fmla="*/ 2147483646 h 135"/>
              <a:gd name="T2" fmla="*/ 2147483646 w 2247"/>
              <a:gd name="T3" fmla="*/ 2147483646 h 135"/>
              <a:gd name="T4" fmla="*/ 2147483646 w 2247"/>
              <a:gd name="T5" fmla="*/ 0 h 135"/>
              <a:gd name="T6" fmla="*/ 0 60000 65536"/>
              <a:gd name="T7" fmla="*/ 0 60000 65536"/>
              <a:gd name="T8" fmla="*/ 0 60000 65536"/>
              <a:gd name="T9" fmla="*/ 0 w 2247"/>
              <a:gd name="T10" fmla="*/ 0 h 135"/>
              <a:gd name="T11" fmla="*/ 2247 w 2247"/>
              <a:gd name="T12" fmla="*/ 135 h 13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47" h="135">
                <a:moveTo>
                  <a:pt x="0" y="135"/>
                </a:moveTo>
                <a:lnTo>
                  <a:pt x="2247" y="135"/>
                </a:lnTo>
                <a:lnTo>
                  <a:pt x="2247" y="0"/>
                </a:ln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865" name="Freeform 40"/>
          <p:cNvSpPr>
            <a:spLocks/>
          </p:cNvSpPr>
          <p:nvPr/>
        </p:nvSpPr>
        <p:spPr bwMode="auto">
          <a:xfrm>
            <a:off x="2409825" y="3381375"/>
            <a:ext cx="1838325" cy="333375"/>
          </a:xfrm>
          <a:custGeom>
            <a:avLst/>
            <a:gdLst>
              <a:gd name="T0" fmla="*/ 0 w 1158"/>
              <a:gd name="T1" fmla="*/ 0 h 210"/>
              <a:gd name="T2" fmla="*/ 2147483646 w 1158"/>
              <a:gd name="T3" fmla="*/ 0 h 210"/>
              <a:gd name="T4" fmla="*/ 2147483646 w 1158"/>
              <a:gd name="T5" fmla="*/ 2147483646 h 210"/>
              <a:gd name="T6" fmla="*/ 0 60000 65536"/>
              <a:gd name="T7" fmla="*/ 0 60000 65536"/>
              <a:gd name="T8" fmla="*/ 0 60000 65536"/>
              <a:gd name="T9" fmla="*/ 0 w 1158"/>
              <a:gd name="T10" fmla="*/ 0 h 210"/>
              <a:gd name="T11" fmla="*/ 1158 w 1158"/>
              <a:gd name="T12" fmla="*/ 210 h 21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58" h="210">
                <a:moveTo>
                  <a:pt x="0" y="0"/>
                </a:moveTo>
                <a:lnTo>
                  <a:pt x="1158" y="0"/>
                </a:lnTo>
                <a:lnTo>
                  <a:pt x="1158" y="210"/>
                </a:lnTo>
              </a:path>
            </a:pathLst>
          </a:custGeom>
          <a:noFill/>
          <a:ln w="63500">
            <a:solidFill>
              <a:srgbClr val="FFCC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866" name="Freeform 41"/>
          <p:cNvSpPr>
            <a:spLocks/>
          </p:cNvSpPr>
          <p:nvPr/>
        </p:nvSpPr>
        <p:spPr bwMode="auto">
          <a:xfrm>
            <a:off x="2409825" y="2305050"/>
            <a:ext cx="1828800" cy="314325"/>
          </a:xfrm>
          <a:custGeom>
            <a:avLst/>
            <a:gdLst>
              <a:gd name="T0" fmla="*/ 0 w 1152"/>
              <a:gd name="T1" fmla="*/ 2147483646 h 198"/>
              <a:gd name="T2" fmla="*/ 2147483646 w 1152"/>
              <a:gd name="T3" fmla="*/ 2147483646 h 198"/>
              <a:gd name="T4" fmla="*/ 2147483646 w 1152"/>
              <a:gd name="T5" fmla="*/ 0 h 198"/>
              <a:gd name="T6" fmla="*/ 0 60000 65536"/>
              <a:gd name="T7" fmla="*/ 0 60000 65536"/>
              <a:gd name="T8" fmla="*/ 0 60000 65536"/>
              <a:gd name="T9" fmla="*/ 0 w 1152"/>
              <a:gd name="T10" fmla="*/ 0 h 198"/>
              <a:gd name="T11" fmla="*/ 1152 w 1152"/>
              <a:gd name="T12" fmla="*/ 198 h 19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52" h="198">
                <a:moveTo>
                  <a:pt x="0" y="198"/>
                </a:moveTo>
                <a:lnTo>
                  <a:pt x="1152" y="198"/>
                </a:lnTo>
                <a:lnTo>
                  <a:pt x="1152" y="0"/>
                </a:lnTo>
              </a:path>
            </a:pathLst>
          </a:custGeom>
          <a:noFill/>
          <a:ln w="63500">
            <a:solidFill>
              <a:srgbClr val="FFCC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" name="Freeform 72"/>
          <p:cNvSpPr/>
          <p:nvPr/>
        </p:nvSpPr>
        <p:spPr>
          <a:xfrm flipH="1">
            <a:off x="1365250" y="1984375"/>
            <a:ext cx="534988" cy="2062163"/>
          </a:xfrm>
          <a:custGeom>
            <a:avLst/>
            <a:gdLst>
              <a:gd name="connsiteX0" fmla="*/ 0 w 534609"/>
              <a:gd name="connsiteY0" fmla="*/ 0 h 1001485"/>
              <a:gd name="connsiteX1" fmla="*/ 101600 w 534609"/>
              <a:gd name="connsiteY1" fmla="*/ 275771 h 1001485"/>
              <a:gd name="connsiteX2" fmla="*/ 319314 w 534609"/>
              <a:gd name="connsiteY2" fmla="*/ 478971 h 1001485"/>
              <a:gd name="connsiteX3" fmla="*/ 508000 w 534609"/>
              <a:gd name="connsiteY3" fmla="*/ 667657 h 1001485"/>
              <a:gd name="connsiteX4" fmla="*/ 478971 w 534609"/>
              <a:gd name="connsiteY4" fmla="*/ 885371 h 1001485"/>
              <a:gd name="connsiteX5" fmla="*/ 377371 w 534609"/>
              <a:gd name="connsiteY5" fmla="*/ 1001485 h 1001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4609" h="1001485">
                <a:moveTo>
                  <a:pt x="0" y="0"/>
                </a:moveTo>
                <a:cubicBezTo>
                  <a:pt x="24190" y="97971"/>
                  <a:pt x="48381" y="195942"/>
                  <a:pt x="101600" y="275771"/>
                </a:cubicBezTo>
                <a:cubicBezTo>
                  <a:pt x="154819" y="355600"/>
                  <a:pt x="251581" y="413657"/>
                  <a:pt x="319314" y="478971"/>
                </a:cubicBezTo>
                <a:cubicBezTo>
                  <a:pt x="387047" y="544285"/>
                  <a:pt x="481391" y="599924"/>
                  <a:pt x="508000" y="667657"/>
                </a:cubicBezTo>
                <a:cubicBezTo>
                  <a:pt x="534609" y="735390"/>
                  <a:pt x="500743" y="829733"/>
                  <a:pt x="478971" y="885371"/>
                </a:cubicBezTo>
                <a:cubicBezTo>
                  <a:pt x="457200" y="941009"/>
                  <a:pt x="417285" y="971247"/>
                  <a:pt x="377371" y="1001485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0868" name="Line 42"/>
          <p:cNvSpPr>
            <a:spLocks noChangeShapeType="1"/>
          </p:cNvSpPr>
          <p:nvPr/>
        </p:nvSpPr>
        <p:spPr bwMode="auto">
          <a:xfrm flipH="1">
            <a:off x="3162300" y="1533525"/>
            <a:ext cx="1390650" cy="18288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5224463" y="204788"/>
            <a:ext cx="3467100" cy="919162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dirty="0">
                <a:solidFill>
                  <a:schemeClr val="bg1"/>
                </a:solidFill>
              </a:rPr>
              <a:t>Flange of W-Shape Bolted to Plate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TextBox 3"/>
          <p:cNvSpPr txBox="1">
            <a:spLocks noChangeArrowheads="1"/>
          </p:cNvSpPr>
          <p:nvPr/>
        </p:nvSpPr>
        <p:spPr bwMode="auto">
          <a:xfrm>
            <a:off x="284163" y="1174750"/>
            <a:ext cx="8394700" cy="4668838"/>
          </a:xfrm>
          <a:prstGeom prst="rect">
            <a:avLst/>
          </a:prstGeom>
          <a:solidFill>
            <a:schemeClr val="tx1"/>
          </a:solidFill>
          <a:ln w="38100">
            <a:solidFill>
              <a:schemeClr val="bg1"/>
            </a:solidFill>
            <a:bevel/>
            <a:headEnd/>
            <a:tailEnd/>
          </a:ln>
        </p:spPr>
        <p:txBody>
          <a:bodyPr anchor="ctr" anchorCtr="1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22883" name="Freeform 112"/>
          <p:cNvSpPr>
            <a:spLocks/>
          </p:cNvSpPr>
          <p:nvPr/>
        </p:nvSpPr>
        <p:spPr bwMode="auto">
          <a:xfrm>
            <a:off x="3098800" y="2197100"/>
            <a:ext cx="5137150" cy="1422400"/>
          </a:xfrm>
          <a:custGeom>
            <a:avLst/>
            <a:gdLst>
              <a:gd name="T0" fmla="*/ 2147483646 w 3236"/>
              <a:gd name="T1" fmla="*/ 2147483646 h 896"/>
              <a:gd name="T2" fmla="*/ 2147483646 w 3236"/>
              <a:gd name="T3" fmla="*/ 2147483646 h 896"/>
              <a:gd name="T4" fmla="*/ 2147483646 w 3236"/>
              <a:gd name="T5" fmla="*/ 2147483646 h 896"/>
              <a:gd name="T6" fmla="*/ 2147483646 w 3236"/>
              <a:gd name="T7" fmla="*/ 2147483646 h 896"/>
              <a:gd name="T8" fmla="*/ 2147483646 w 3236"/>
              <a:gd name="T9" fmla="*/ 2147483646 h 896"/>
              <a:gd name="T10" fmla="*/ 2147483646 w 3236"/>
              <a:gd name="T11" fmla="*/ 2147483646 h 896"/>
              <a:gd name="T12" fmla="*/ 2147483646 w 3236"/>
              <a:gd name="T13" fmla="*/ 2147483646 h 896"/>
              <a:gd name="T14" fmla="*/ 2147483646 w 3236"/>
              <a:gd name="T15" fmla="*/ 2147483646 h 896"/>
              <a:gd name="T16" fmla="*/ 2147483646 w 3236"/>
              <a:gd name="T17" fmla="*/ 2147483646 h 896"/>
              <a:gd name="T18" fmla="*/ 2147483646 w 3236"/>
              <a:gd name="T19" fmla="*/ 2147483646 h 896"/>
              <a:gd name="T20" fmla="*/ 2147483646 w 3236"/>
              <a:gd name="T21" fmla="*/ 2147483646 h 896"/>
              <a:gd name="T22" fmla="*/ 2147483646 w 3236"/>
              <a:gd name="T23" fmla="*/ 2147483646 h 896"/>
              <a:gd name="T24" fmla="*/ 2147483646 w 3236"/>
              <a:gd name="T25" fmla="*/ 2147483646 h 896"/>
              <a:gd name="T26" fmla="*/ 2147483646 w 3236"/>
              <a:gd name="T27" fmla="*/ 2147483646 h 896"/>
              <a:gd name="T28" fmla="*/ 0 w 3236"/>
              <a:gd name="T29" fmla="*/ 2147483646 h 896"/>
              <a:gd name="T30" fmla="*/ 2147483646 w 3236"/>
              <a:gd name="T31" fmla="*/ 2147483646 h 896"/>
              <a:gd name="T32" fmla="*/ 2147483646 w 3236"/>
              <a:gd name="T33" fmla="*/ 2147483646 h 896"/>
              <a:gd name="T34" fmla="*/ 2147483646 w 3236"/>
              <a:gd name="T35" fmla="*/ 2147483646 h 896"/>
              <a:gd name="T36" fmla="*/ 2147483646 w 3236"/>
              <a:gd name="T37" fmla="*/ 2147483646 h 896"/>
              <a:gd name="T38" fmla="*/ 2147483646 w 3236"/>
              <a:gd name="T39" fmla="*/ 2147483646 h 896"/>
              <a:gd name="T40" fmla="*/ 2147483646 w 3236"/>
              <a:gd name="T41" fmla="*/ 2147483646 h 896"/>
              <a:gd name="T42" fmla="*/ 2147483646 w 3236"/>
              <a:gd name="T43" fmla="*/ 2147483646 h 896"/>
              <a:gd name="T44" fmla="*/ 2147483646 w 3236"/>
              <a:gd name="T45" fmla="*/ 2147483646 h 896"/>
              <a:gd name="T46" fmla="*/ 2147483646 w 3236"/>
              <a:gd name="T47" fmla="*/ 2147483646 h 896"/>
              <a:gd name="T48" fmla="*/ 2147483646 w 3236"/>
              <a:gd name="T49" fmla="*/ 2147483646 h 896"/>
              <a:gd name="T50" fmla="*/ 2147483646 w 3236"/>
              <a:gd name="T51" fmla="*/ 0 h 896"/>
              <a:gd name="T52" fmla="*/ 2147483646 w 3236"/>
              <a:gd name="T53" fmla="*/ 0 h 896"/>
              <a:gd name="T54" fmla="*/ 2147483646 w 3236"/>
              <a:gd name="T55" fmla="*/ 2147483646 h 896"/>
              <a:gd name="T56" fmla="*/ 2147483646 w 3236"/>
              <a:gd name="T57" fmla="*/ 2147483646 h 896"/>
              <a:gd name="T58" fmla="*/ 2147483646 w 3236"/>
              <a:gd name="T59" fmla="*/ 2147483646 h 896"/>
              <a:gd name="T60" fmla="*/ 2147483646 w 3236"/>
              <a:gd name="T61" fmla="*/ 2147483646 h 896"/>
              <a:gd name="T62" fmla="*/ 2147483646 w 3236"/>
              <a:gd name="T63" fmla="*/ 2147483646 h 896"/>
              <a:gd name="T64" fmla="*/ 2147483646 w 3236"/>
              <a:gd name="T65" fmla="*/ 2147483646 h 896"/>
              <a:gd name="T66" fmla="*/ 2147483646 w 3236"/>
              <a:gd name="T67" fmla="*/ 2147483646 h 896"/>
              <a:gd name="T68" fmla="*/ 2147483646 w 3236"/>
              <a:gd name="T69" fmla="*/ 2147483646 h 896"/>
              <a:gd name="T70" fmla="*/ 2147483646 w 3236"/>
              <a:gd name="T71" fmla="*/ 2147483646 h 896"/>
              <a:gd name="T72" fmla="*/ 2147483646 w 3236"/>
              <a:gd name="T73" fmla="*/ 2147483646 h 896"/>
              <a:gd name="T74" fmla="*/ 2147483646 w 3236"/>
              <a:gd name="T75" fmla="*/ 2147483646 h 896"/>
              <a:gd name="T76" fmla="*/ 2147483646 w 3236"/>
              <a:gd name="T77" fmla="*/ 2147483646 h 896"/>
              <a:gd name="T78" fmla="*/ 2147483646 w 3236"/>
              <a:gd name="T79" fmla="*/ 2147483646 h 896"/>
              <a:gd name="T80" fmla="*/ 2147483646 w 3236"/>
              <a:gd name="T81" fmla="*/ 2147483646 h 896"/>
              <a:gd name="T82" fmla="*/ 2147483646 w 3236"/>
              <a:gd name="T83" fmla="*/ 2147483646 h 896"/>
              <a:gd name="T84" fmla="*/ 2147483646 w 3236"/>
              <a:gd name="T85" fmla="*/ 2147483646 h 89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3236"/>
              <a:gd name="T130" fmla="*/ 0 h 896"/>
              <a:gd name="T131" fmla="*/ 3236 w 3236"/>
              <a:gd name="T132" fmla="*/ 896 h 896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3236" h="896">
                <a:moveTo>
                  <a:pt x="3028" y="896"/>
                </a:moveTo>
                <a:lnTo>
                  <a:pt x="1108" y="896"/>
                </a:lnTo>
                <a:lnTo>
                  <a:pt x="1108" y="676"/>
                </a:lnTo>
                <a:lnTo>
                  <a:pt x="776" y="676"/>
                </a:lnTo>
                <a:lnTo>
                  <a:pt x="608" y="680"/>
                </a:lnTo>
                <a:lnTo>
                  <a:pt x="524" y="680"/>
                </a:lnTo>
                <a:lnTo>
                  <a:pt x="448" y="680"/>
                </a:lnTo>
                <a:lnTo>
                  <a:pt x="420" y="672"/>
                </a:lnTo>
                <a:lnTo>
                  <a:pt x="360" y="684"/>
                </a:lnTo>
                <a:lnTo>
                  <a:pt x="192" y="672"/>
                </a:lnTo>
                <a:lnTo>
                  <a:pt x="156" y="680"/>
                </a:lnTo>
                <a:lnTo>
                  <a:pt x="108" y="680"/>
                </a:lnTo>
                <a:lnTo>
                  <a:pt x="52" y="680"/>
                </a:lnTo>
                <a:lnTo>
                  <a:pt x="4" y="680"/>
                </a:lnTo>
                <a:lnTo>
                  <a:pt x="0" y="208"/>
                </a:lnTo>
                <a:lnTo>
                  <a:pt x="188" y="208"/>
                </a:lnTo>
                <a:lnTo>
                  <a:pt x="356" y="216"/>
                </a:lnTo>
                <a:lnTo>
                  <a:pt x="400" y="212"/>
                </a:lnTo>
                <a:lnTo>
                  <a:pt x="436" y="208"/>
                </a:lnTo>
                <a:lnTo>
                  <a:pt x="496" y="208"/>
                </a:lnTo>
                <a:lnTo>
                  <a:pt x="544" y="208"/>
                </a:lnTo>
                <a:lnTo>
                  <a:pt x="608" y="212"/>
                </a:lnTo>
                <a:lnTo>
                  <a:pt x="768" y="220"/>
                </a:lnTo>
                <a:lnTo>
                  <a:pt x="1024" y="208"/>
                </a:lnTo>
                <a:lnTo>
                  <a:pt x="1108" y="208"/>
                </a:lnTo>
                <a:lnTo>
                  <a:pt x="1108" y="0"/>
                </a:lnTo>
                <a:lnTo>
                  <a:pt x="2592" y="0"/>
                </a:lnTo>
                <a:lnTo>
                  <a:pt x="2592" y="52"/>
                </a:lnTo>
                <a:lnTo>
                  <a:pt x="2600" y="100"/>
                </a:lnTo>
                <a:lnTo>
                  <a:pt x="2612" y="144"/>
                </a:lnTo>
                <a:lnTo>
                  <a:pt x="2656" y="196"/>
                </a:lnTo>
                <a:lnTo>
                  <a:pt x="2704" y="244"/>
                </a:lnTo>
                <a:lnTo>
                  <a:pt x="2784" y="304"/>
                </a:lnTo>
                <a:lnTo>
                  <a:pt x="2872" y="356"/>
                </a:lnTo>
                <a:lnTo>
                  <a:pt x="2948" y="400"/>
                </a:lnTo>
                <a:lnTo>
                  <a:pt x="3036" y="452"/>
                </a:lnTo>
                <a:lnTo>
                  <a:pt x="3108" y="500"/>
                </a:lnTo>
                <a:lnTo>
                  <a:pt x="3188" y="560"/>
                </a:lnTo>
                <a:lnTo>
                  <a:pt x="3228" y="636"/>
                </a:lnTo>
                <a:lnTo>
                  <a:pt x="3236" y="684"/>
                </a:lnTo>
                <a:lnTo>
                  <a:pt x="3208" y="720"/>
                </a:lnTo>
                <a:lnTo>
                  <a:pt x="3144" y="796"/>
                </a:lnTo>
                <a:lnTo>
                  <a:pt x="3028" y="896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884" name="TextBox 34"/>
          <p:cNvSpPr txBox="1">
            <a:spLocks noChangeArrowheads="1"/>
          </p:cNvSpPr>
          <p:nvPr/>
        </p:nvSpPr>
        <p:spPr bwMode="auto">
          <a:xfrm>
            <a:off x="7780338" y="2439988"/>
            <a:ext cx="5953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</a:p>
        </p:txBody>
      </p:sp>
      <p:sp>
        <p:nvSpPr>
          <p:cNvPr id="122885" name="TextBox 57"/>
          <p:cNvSpPr txBox="1">
            <a:spLocks noChangeArrowheads="1"/>
          </p:cNvSpPr>
          <p:nvPr/>
        </p:nvSpPr>
        <p:spPr bwMode="auto">
          <a:xfrm>
            <a:off x="4151313" y="3957638"/>
            <a:ext cx="36464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Block Failure in W-Shape</a:t>
            </a:r>
          </a:p>
        </p:txBody>
      </p:sp>
      <p:cxnSp>
        <p:nvCxnSpPr>
          <p:cNvPr id="64" name="Straight Connector 63"/>
          <p:cNvCxnSpPr>
            <a:endCxn id="37" idx="2"/>
          </p:cNvCxnSpPr>
          <p:nvPr/>
        </p:nvCxnSpPr>
        <p:spPr>
          <a:xfrm flipV="1">
            <a:off x="1211263" y="2960688"/>
            <a:ext cx="4748212" cy="20637"/>
          </a:xfrm>
          <a:prstGeom prst="line">
            <a:avLst/>
          </a:prstGeom>
          <a:noFill/>
          <a:ln w="127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887" name="Straight Connector 82"/>
          <p:cNvCxnSpPr>
            <a:cxnSpLocks noChangeShapeType="1"/>
          </p:cNvCxnSpPr>
          <p:nvPr/>
        </p:nvCxnSpPr>
        <p:spPr bwMode="auto">
          <a:xfrm flipV="1">
            <a:off x="3097213" y="2951163"/>
            <a:ext cx="4814887" cy="20637"/>
          </a:xfrm>
          <a:prstGeom prst="line">
            <a:avLst/>
          </a:prstGeom>
          <a:noFill/>
          <a:ln w="28575" algn="ctr">
            <a:solidFill>
              <a:schemeClr val="bg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Straight Connector 15"/>
          <p:cNvCxnSpPr/>
          <p:nvPr/>
        </p:nvCxnSpPr>
        <p:spPr>
          <a:xfrm>
            <a:off x="1212850" y="2884488"/>
            <a:ext cx="4462463" cy="0"/>
          </a:xfrm>
          <a:prstGeom prst="line">
            <a:avLst/>
          </a:prstGeom>
          <a:noFill/>
          <a:ln w="127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Freeform 72"/>
          <p:cNvSpPr/>
          <p:nvPr/>
        </p:nvSpPr>
        <p:spPr>
          <a:xfrm flipH="1">
            <a:off x="420688" y="2070100"/>
            <a:ext cx="525462" cy="1962150"/>
          </a:xfrm>
          <a:custGeom>
            <a:avLst/>
            <a:gdLst>
              <a:gd name="connsiteX0" fmla="*/ 0 w 534609"/>
              <a:gd name="connsiteY0" fmla="*/ 0 h 1001485"/>
              <a:gd name="connsiteX1" fmla="*/ 101600 w 534609"/>
              <a:gd name="connsiteY1" fmla="*/ 275771 h 1001485"/>
              <a:gd name="connsiteX2" fmla="*/ 319314 w 534609"/>
              <a:gd name="connsiteY2" fmla="*/ 478971 h 1001485"/>
              <a:gd name="connsiteX3" fmla="*/ 508000 w 534609"/>
              <a:gd name="connsiteY3" fmla="*/ 667657 h 1001485"/>
              <a:gd name="connsiteX4" fmla="*/ 478971 w 534609"/>
              <a:gd name="connsiteY4" fmla="*/ 885371 h 1001485"/>
              <a:gd name="connsiteX5" fmla="*/ 377371 w 534609"/>
              <a:gd name="connsiteY5" fmla="*/ 1001485 h 1001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4609" h="1001485">
                <a:moveTo>
                  <a:pt x="0" y="0"/>
                </a:moveTo>
                <a:cubicBezTo>
                  <a:pt x="24190" y="97971"/>
                  <a:pt x="48381" y="195942"/>
                  <a:pt x="101600" y="275771"/>
                </a:cubicBezTo>
                <a:cubicBezTo>
                  <a:pt x="154819" y="355600"/>
                  <a:pt x="251581" y="413657"/>
                  <a:pt x="319314" y="478971"/>
                </a:cubicBezTo>
                <a:cubicBezTo>
                  <a:pt x="387047" y="544285"/>
                  <a:pt x="481391" y="599924"/>
                  <a:pt x="508000" y="667657"/>
                </a:cubicBezTo>
                <a:cubicBezTo>
                  <a:pt x="534609" y="735390"/>
                  <a:pt x="500743" y="829733"/>
                  <a:pt x="478971" y="885371"/>
                </a:cubicBezTo>
                <a:cubicBezTo>
                  <a:pt x="457200" y="941009"/>
                  <a:pt x="417285" y="971247"/>
                  <a:pt x="377371" y="1001485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4" name="Rectangle 103"/>
          <p:cNvSpPr>
            <a:spLocks noChangeArrowheads="1"/>
          </p:cNvSpPr>
          <p:nvPr/>
        </p:nvSpPr>
        <p:spPr bwMode="auto">
          <a:xfrm>
            <a:off x="1176338" y="2241550"/>
            <a:ext cx="1803400" cy="342900"/>
          </a:xfrm>
          <a:prstGeom prst="rect">
            <a:avLst/>
          </a:prstGeom>
          <a:solidFill>
            <a:srgbClr val="C00000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103" name="Rectangle 102"/>
          <p:cNvSpPr>
            <a:spLocks noChangeArrowheads="1"/>
          </p:cNvSpPr>
          <p:nvPr/>
        </p:nvSpPr>
        <p:spPr bwMode="auto">
          <a:xfrm>
            <a:off x="1198563" y="3300413"/>
            <a:ext cx="1770062" cy="342900"/>
          </a:xfrm>
          <a:prstGeom prst="rect">
            <a:avLst/>
          </a:prstGeom>
          <a:solidFill>
            <a:srgbClr val="C00000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37" name="Flowchart: Document 36"/>
          <p:cNvSpPr>
            <a:spLocks noChangeArrowheads="1"/>
          </p:cNvSpPr>
          <p:nvPr/>
        </p:nvSpPr>
        <p:spPr bwMode="auto">
          <a:xfrm rot="-5400000">
            <a:off x="3059113" y="365125"/>
            <a:ext cx="1409700" cy="5133975"/>
          </a:xfrm>
          <a:prstGeom prst="flowChartDocument">
            <a:avLst/>
          </a:prstGeom>
          <a:noFill/>
          <a:ln w="12700" algn="ctr">
            <a:solidFill>
              <a:schemeClr val="bg1"/>
            </a:solidFill>
            <a:prstDash val="dash"/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cxnSp>
        <p:nvCxnSpPr>
          <p:cNvPr id="122893" name="Straight Connector 55"/>
          <p:cNvCxnSpPr>
            <a:cxnSpLocks noChangeShapeType="1"/>
          </p:cNvCxnSpPr>
          <p:nvPr/>
        </p:nvCxnSpPr>
        <p:spPr bwMode="auto">
          <a:xfrm>
            <a:off x="2816225" y="3683000"/>
            <a:ext cx="1419225" cy="517525"/>
          </a:xfrm>
          <a:prstGeom prst="line">
            <a:avLst/>
          </a:prstGeom>
          <a:noFill/>
          <a:ln w="28575" algn="ctr">
            <a:solidFill>
              <a:schemeClr val="bg1"/>
            </a:solidFill>
            <a:round/>
            <a:headEnd type="arrow" w="lg" len="lg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2" name="TextBox 201"/>
          <p:cNvSpPr txBox="1"/>
          <p:nvPr/>
        </p:nvSpPr>
        <p:spPr>
          <a:xfrm>
            <a:off x="1649413" y="5011738"/>
            <a:ext cx="6330950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dirty="0">
                <a:solidFill>
                  <a:schemeClr val="bg1"/>
                </a:solidFill>
              </a:rPr>
              <a:t>First look at the W-Shape, then the plate</a:t>
            </a:r>
          </a:p>
        </p:txBody>
      </p:sp>
      <p:sp>
        <p:nvSpPr>
          <p:cNvPr id="122895" name="Slide Number Placeholder 61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2E96BA8-5A42-4C0D-BB73-6D95FD501D1D}" type="slidenum">
              <a:rPr lang="en-US" altLang="en-US" sz="1200">
                <a:solidFill>
                  <a:srgbClr val="BCBCBC"/>
                </a:solidFill>
              </a:rPr>
              <a:pPr/>
              <a:t>58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63" name="Footer Placeholder 6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Tension Theory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517525" y="220663"/>
            <a:ext cx="2401888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Block Shear</a:t>
            </a:r>
          </a:p>
        </p:txBody>
      </p:sp>
      <p:sp>
        <p:nvSpPr>
          <p:cNvPr id="122898" name="Freeform 67"/>
          <p:cNvSpPr>
            <a:spLocks/>
          </p:cNvSpPr>
          <p:nvPr/>
        </p:nvSpPr>
        <p:spPr bwMode="auto">
          <a:xfrm>
            <a:off x="938213" y="2076450"/>
            <a:ext cx="3200400" cy="323850"/>
          </a:xfrm>
          <a:custGeom>
            <a:avLst/>
            <a:gdLst>
              <a:gd name="T0" fmla="*/ 0 w 2010"/>
              <a:gd name="T1" fmla="*/ 0 h 204"/>
              <a:gd name="T2" fmla="*/ 2147483646 w 2010"/>
              <a:gd name="T3" fmla="*/ 0 h 204"/>
              <a:gd name="T4" fmla="*/ 2147483646 w 2010"/>
              <a:gd name="T5" fmla="*/ 2147483646 h 204"/>
              <a:gd name="T6" fmla="*/ 0 60000 65536"/>
              <a:gd name="T7" fmla="*/ 0 60000 65536"/>
              <a:gd name="T8" fmla="*/ 0 60000 65536"/>
              <a:gd name="T9" fmla="*/ 0 w 2010"/>
              <a:gd name="T10" fmla="*/ 0 h 204"/>
              <a:gd name="T11" fmla="*/ 2010 w 2010"/>
              <a:gd name="T12" fmla="*/ 204 h 20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10" h="204">
                <a:moveTo>
                  <a:pt x="0" y="0"/>
                </a:moveTo>
                <a:lnTo>
                  <a:pt x="2010" y="0"/>
                </a:lnTo>
                <a:lnTo>
                  <a:pt x="2010" y="204"/>
                </a:ln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899" name="Freeform 69"/>
          <p:cNvSpPr>
            <a:spLocks/>
          </p:cNvSpPr>
          <p:nvPr/>
        </p:nvSpPr>
        <p:spPr bwMode="auto">
          <a:xfrm>
            <a:off x="566738" y="3714750"/>
            <a:ext cx="3576637" cy="319088"/>
          </a:xfrm>
          <a:custGeom>
            <a:avLst/>
            <a:gdLst>
              <a:gd name="T0" fmla="*/ 0 w 2247"/>
              <a:gd name="T1" fmla="*/ 2147483646 h 135"/>
              <a:gd name="T2" fmla="*/ 2147483646 w 2247"/>
              <a:gd name="T3" fmla="*/ 2147483646 h 135"/>
              <a:gd name="T4" fmla="*/ 2147483646 w 2247"/>
              <a:gd name="T5" fmla="*/ 0 h 135"/>
              <a:gd name="T6" fmla="*/ 0 60000 65536"/>
              <a:gd name="T7" fmla="*/ 0 60000 65536"/>
              <a:gd name="T8" fmla="*/ 0 60000 65536"/>
              <a:gd name="T9" fmla="*/ 0 w 2247"/>
              <a:gd name="T10" fmla="*/ 0 h 135"/>
              <a:gd name="T11" fmla="*/ 2247 w 2247"/>
              <a:gd name="T12" fmla="*/ 135 h 13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47" h="135">
                <a:moveTo>
                  <a:pt x="0" y="135"/>
                </a:moveTo>
                <a:lnTo>
                  <a:pt x="2247" y="135"/>
                </a:lnTo>
                <a:lnTo>
                  <a:pt x="2247" y="0"/>
                </a:ln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34" name="Straight Arrow Connector 33"/>
          <p:cNvCxnSpPr/>
          <p:nvPr/>
        </p:nvCxnSpPr>
        <p:spPr>
          <a:xfrm flipV="1">
            <a:off x="7589838" y="2949575"/>
            <a:ext cx="914400" cy="0"/>
          </a:xfrm>
          <a:prstGeom prst="straightConnector1">
            <a:avLst/>
          </a:prstGeom>
          <a:ln w="101600">
            <a:solidFill>
              <a:schemeClr val="bg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Oval 54"/>
          <p:cNvSpPr>
            <a:spLocks noChangeArrowheads="1"/>
          </p:cNvSpPr>
          <p:nvPr/>
        </p:nvSpPr>
        <p:spPr bwMode="auto">
          <a:xfrm>
            <a:off x="4746625" y="3149600"/>
            <a:ext cx="255588" cy="241300"/>
          </a:xfrm>
          <a:prstGeom prst="ellipse">
            <a:avLst/>
          </a:prstGeom>
          <a:solidFill>
            <a:schemeClr val="tx1"/>
          </a:solidFill>
          <a:ln w="25400" algn="ctr">
            <a:noFill/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58" name="Oval 57"/>
          <p:cNvSpPr>
            <a:spLocks noChangeArrowheads="1"/>
          </p:cNvSpPr>
          <p:nvPr/>
        </p:nvSpPr>
        <p:spPr bwMode="auto">
          <a:xfrm>
            <a:off x="4079875" y="3159125"/>
            <a:ext cx="255588" cy="241300"/>
          </a:xfrm>
          <a:prstGeom prst="ellipse">
            <a:avLst/>
          </a:prstGeom>
          <a:solidFill>
            <a:schemeClr val="tx1"/>
          </a:solidFill>
          <a:ln w="25400" algn="ctr">
            <a:noFill/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60" name="Oval 59"/>
          <p:cNvSpPr>
            <a:spLocks noChangeArrowheads="1"/>
          </p:cNvSpPr>
          <p:nvPr/>
        </p:nvSpPr>
        <p:spPr bwMode="auto">
          <a:xfrm>
            <a:off x="3427413" y="3159125"/>
            <a:ext cx="254000" cy="241300"/>
          </a:xfrm>
          <a:prstGeom prst="ellipse">
            <a:avLst/>
          </a:prstGeom>
          <a:solidFill>
            <a:schemeClr val="tx1"/>
          </a:solidFill>
          <a:ln w="25400" algn="ctr">
            <a:noFill/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91" name="Oval 90"/>
          <p:cNvSpPr>
            <a:spLocks noChangeArrowheads="1"/>
          </p:cNvSpPr>
          <p:nvPr/>
        </p:nvSpPr>
        <p:spPr bwMode="auto">
          <a:xfrm>
            <a:off x="4721225" y="2401888"/>
            <a:ext cx="255588" cy="241300"/>
          </a:xfrm>
          <a:prstGeom prst="ellipse">
            <a:avLst/>
          </a:prstGeom>
          <a:solidFill>
            <a:schemeClr val="tx1"/>
          </a:solidFill>
          <a:ln w="25400" algn="ctr">
            <a:noFill/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95" name="Oval 94"/>
          <p:cNvSpPr>
            <a:spLocks noChangeArrowheads="1"/>
          </p:cNvSpPr>
          <p:nvPr/>
        </p:nvSpPr>
        <p:spPr bwMode="auto">
          <a:xfrm>
            <a:off x="4054475" y="2411413"/>
            <a:ext cx="255588" cy="241300"/>
          </a:xfrm>
          <a:prstGeom prst="ellipse">
            <a:avLst/>
          </a:prstGeom>
          <a:solidFill>
            <a:schemeClr val="tx1"/>
          </a:solidFill>
          <a:ln w="25400" algn="ctr">
            <a:noFill/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97" name="Oval 96"/>
          <p:cNvSpPr>
            <a:spLocks noChangeArrowheads="1"/>
          </p:cNvSpPr>
          <p:nvPr/>
        </p:nvSpPr>
        <p:spPr bwMode="auto">
          <a:xfrm>
            <a:off x="3402013" y="2411413"/>
            <a:ext cx="254000" cy="241300"/>
          </a:xfrm>
          <a:prstGeom prst="ellipse">
            <a:avLst/>
          </a:prstGeom>
          <a:solidFill>
            <a:schemeClr val="tx1"/>
          </a:solidFill>
          <a:ln w="25400" algn="ctr">
            <a:noFill/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2" name="Oval 54"/>
          <p:cNvSpPr>
            <a:spLocks noChangeArrowheads="1"/>
          </p:cNvSpPr>
          <p:nvPr/>
        </p:nvSpPr>
        <p:spPr bwMode="auto">
          <a:xfrm>
            <a:off x="2832100" y="3178175"/>
            <a:ext cx="255588" cy="241300"/>
          </a:xfrm>
          <a:prstGeom prst="ellipse">
            <a:avLst/>
          </a:prstGeom>
          <a:solidFill>
            <a:schemeClr val="tx1"/>
          </a:solidFill>
          <a:ln w="25400" algn="ctr">
            <a:noFill/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3" name="Oval 57"/>
          <p:cNvSpPr>
            <a:spLocks noChangeArrowheads="1"/>
          </p:cNvSpPr>
          <p:nvPr/>
        </p:nvSpPr>
        <p:spPr bwMode="auto">
          <a:xfrm>
            <a:off x="2165350" y="3187700"/>
            <a:ext cx="255588" cy="241300"/>
          </a:xfrm>
          <a:prstGeom prst="ellipse">
            <a:avLst/>
          </a:prstGeom>
          <a:solidFill>
            <a:schemeClr val="tx1"/>
          </a:solidFill>
          <a:ln w="25400" algn="ctr">
            <a:noFill/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4" name="Oval 59"/>
          <p:cNvSpPr>
            <a:spLocks noChangeArrowheads="1"/>
          </p:cNvSpPr>
          <p:nvPr/>
        </p:nvSpPr>
        <p:spPr bwMode="auto">
          <a:xfrm>
            <a:off x="1512888" y="3187700"/>
            <a:ext cx="254000" cy="241300"/>
          </a:xfrm>
          <a:prstGeom prst="ellipse">
            <a:avLst/>
          </a:prstGeom>
          <a:solidFill>
            <a:schemeClr val="tx1"/>
          </a:solidFill>
          <a:ln w="25400" algn="ctr">
            <a:noFill/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5" name="Oval 90"/>
          <p:cNvSpPr>
            <a:spLocks noChangeArrowheads="1"/>
          </p:cNvSpPr>
          <p:nvPr/>
        </p:nvSpPr>
        <p:spPr bwMode="auto">
          <a:xfrm>
            <a:off x="2797175" y="2449513"/>
            <a:ext cx="255588" cy="241300"/>
          </a:xfrm>
          <a:prstGeom prst="ellipse">
            <a:avLst/>
          </a:prstGeom>
          <a:solidFill>
            <a:schemeClr val="tx1"/>
          </a:solidFill>
          <a:ln w="25400" algn="ctr">
            <a:noFill/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6" name="Oval 94"/>
          <p:cNvSpPr>
            <a:spLocks noChangeArrowheads="1"/>
          </p:cNvSpPr>
          <p:nvPr/>
        </p:nvSpPr>
        <p:spPr bwMode="auto">
          <a:xfrm>
            <a:off x="2130425" y="2459038"/>
            <a:ext cx="255588" cy="241300"/>
          </a:xfrm>
          <a:prstGeom prst="ellipse">
            <a:avLst/>
          </a:prstGeom>
          <a:solidFill>
            <a:schemeClr val="tx1"/>
          </a:solidFill>
          <a:ln w="25400" algn="ctr">
            <a:noFill/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7" name="Oval 96"/>
          <p:cNvSpPr>
            <a:spLocks noChangeArrowheads="1"/>
          </p:cNvSpPr>
          <p:nvPr/>
        </p:nvSpPr>
        <p:spPr bwMode="auto">
          <a:xfrm>
            <a:off x="1477963" y="2459038"/>
            <a:ext cx="254000" cy="241300"/>
          </a:xfrm>
          <a:prstGeom prst="ellipse">
            <a:avLst/>
          </a:prstGeom>
          <a:solidFill>
            <a:schemeClr val="tx1"/>
          </a:solidFill>
          <a:ln w="25400" algn="ctr">
            <a:noFill/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224463" y="204788"/>
            <a:ext cx="3467100" cy="919162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dirty="0">
                <a:solidFill>
                  <a:schemeClr val="bg1"/>
                </a:solidFill>
              </a:rPr>
              <a:t>Flange of W-Shape Bolted to Plate</a:t>
            </a:r>
          </a:p>
        </p:txBody>
      </p:sp>
      <p:sp>
        <p:nvSpPr>
          <p:cNvPr id="122914" name="Freeform 85"/>
          <p:cNvSpPr>
            <a:spLocks/>
          </p:cNvSpPr>
          <p:nvPr/>
        </p:nvSpPr>
        <p:spPr bwMode="auto">
          <a:xfrm>
            <a:off x="7197725" y="2193925"/>
            <a:ext cx="1041400" cy="1438275"/>
          </a:xfrm>
          <a:custGeom>
            <a:avLst/>
            <a:gdLst>
              <a:gd name="T0" fmla="*/ 0 w 646"/>
              <a:gd name="T1" fmla="*/ 0 h 900"/>
              <a:gd name="T2" fmla="*/ 2147483646 w 646"/>
              <a:gd name="T3" fmla="*/ 2147483646 h 900"/>
              <a:gd name="T4" fmla="*/ 2147483646 w 646"/>
              <a:gd name="T5" fmla="*/ 2147483646 h 900"/>
              <a:gd name="T6" fmla="*/ 2147483646 w 646"/>
              <a:gd name="T7" fmla="*/ 2147483646 h 900"/>
              <a:gd name="T8" fmla="*/ 2147483646 w 646"/>
              <a:gd name="T9" fmla="*/ 2147483646 h 900"/>
              <a:gd name="T10" fmla="*/ 2147483646 w 646"/>
              <a:gd name="T11" fmla="*/ 2147483646 h 900"/>
              <a:gd name="T12" fmla="*/ 2147483646 w 646"/>
              <a:gd name="T13" fmla="*/ 2147483646 h 900"/>
              <a:gd name="T14" fmla="*/ 2147483646 w 646"/>
              <a:gd name="T15" fmla="*/ 2147483646 h 900"/>
              <a:gd name="T16" fmla="*/ 2147483646 w 646"/>
              <a:gd name="T17" fmla="*/ 2147483646 h 900"/>
              <a:gd name="T18" fmla="*/ 2147483646 w 646"/>
              <a:gd name="T19" fmla="*/ 2147483646 h 900"/>
              <a:gd name="T20" fmla="*/ 2147483646 w 646"/>
              <a:gd name="T21" fmla="*/ 2147483646 h 900"/>
              <a:gd name="T22" fmla="*/ 2147483646 w 646"/>
              <a:gd name="T23" fmla="*/ 2147483646 h 900"/>
              <a:gd name="T24" fmla="*/ 2147483646 w 646"/>
              <a:gd name="T25" fmla="*/ 2147483646 h 9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646"/>
              <a:gd name="T40" fmla="*/ 0 h 900"/>
              <a:gd name="T41" fmla="*/ 646 w 646"/>
              <a:gd name="T42" fmla="*/ 900 h 900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646" h="900">
                <a:moveTo>
                  <a:pt x="0" y="0"/>
                </a:moveTo>
                <a:cubicBezTo>
                  <a:pt x="3" y="41"/>
                  <a:pt x="6" y="83"/>
                  <a:pt x="16" y="112"/>
                </a:cubicBezTo>
                <a:cubicBezTo>
                  <a:pt x="26" y="141"/>
                  <a:pt x="41" y="154"/>
                  <a:pt x="60" y="176"/>
                </a:cubicBezTo>
                <a:cubicBezTo>
                  <a:pt x="79" y="198"/>
                  <a:pt x="102" y="223"/>
                  <a:pt x="128" y="244"/>
                </a:cubicBezTo>
                <a:cubicBezTo>
                  <a:pt x="154" y="265"/>
                  <a:pt x="171" y="275"/>
                  <a:pt x="216" y="304"/>
                </a:cubicBezTo>
                <a:cubicBezTo>
                  <a:pt x="261" y="333"/>
                  <a:pt x="348" y="387"/>
                  <a:pt x="396" y="416"/>
                </a:cubicBezTo>
                <a:cubicBezTo>
                  <a:pt x="444" y="445"/>
                  <a:pt x="477" y="462"/>
                  <a:pt x="504" y="480"/>
                </a:cubicBezTo>
                <a:cubicBezTo>
                  <a:pt x="531" y="498"/>
                  <a:pt x="541" y="507"/>
                  <a:pt x="560" y="524"/>
                </a:cubicBezTo>
                <a:cubicBezTo>
                  <a:pt x="579" y="541"/>
                  <a:pt x="603" y="563"/>
                  <a:pt x="616" y="584"/>
                </a:cubicBezTo>
                <a:cubicBezTo>
                  <a:pt x="629" y="605"/>
                  <a:pt x="633" y="631"/>
                  <a:pt x="636" y="648"/>
                </a:cubicBezTo>
                <a:cubicBezTo>
                  <a:pt x="639" y="665"/>
                  <a:pt x="646" y="669"/>
                  <a:pt x="636" y="688"/>
                </a:cubicBezTo>
                <a:cubicBezTo>
                  <a:pt x="626" y="707"/>
                  <a:pt x="609" y="729"/>
                  <a:pt x="576" y="764"/>
                </a:cubicBezTo>
                <a:cubicBezTo>
                  <a:pt x="543" y="799"/>
                  <a:pt x="489" y="849"/>
                  <a:pt x="436" y="900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15" name="Freeform 95"/>
          <p:cNvSpPr>
            <a:spLocks/>
          </p:cNvSpPr>
          <p:nvPr/>
        </p:nvSpPr>
        <p:spPr bwMode="auto">
          <a:xfrm>
            <a:off x="3067050" y="3244850"/>
            <a:ext cx="368300" cy="44450"/>
          </a:xfrm>
          <a:custGeom>
            <a:avLst/>
            <a:gdLst>
              <a:gd name="T0" fmla="*/ 2147483646 w 232"/>
              <a:gd name="T1" fmla="*/ 2147483646 h 28"/>
              <a:gd name="T2" fmla="*/ 2147483646 w 232"/>
              <a:gd name="T3" fmla="*/ 2147483646 h 28"/>
              <a:gd name="T4" fmla="*/ 2147483646 w 232"/>
              <a:gd name="T5" fmla="*/ 2147483646 h 28"/>
              <a:gd name="T6" fmla="*/ 0 60000 65536"/>
              <a:gd name="T7" fmla="*/ 0 60000 65536"/>
              <a:gd name="T8" fmla="*/ 0 60000 65536"/>
              <a:gd name="T9" fmla="*/ 0 w 232"/>
              <a:gd name="T10" fmla="*/ 0 h 28"/>
              <a:gd name="T11" fmla="*/ 232 w 232"/>
              <a:gd name="T12" fmla="*/ 28 h 2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32" h="28">
                <a:moveTo>
                  <a:pt x="12" y="24"/>
                </a:moveTo>
                <a:cubicBezTo>
                  <a:pt x="82" y="14"/>
                  <a:pt x="0" y="24"/>
                  <a:pt x="140" y="24"/>
                </a:cubicBezTo>
                <a:cubicBezTo>
                  <a:pt x="232" y="24"/>
                  <a:pt x="204" y="0"/>
                  <a:pt x="232" y="28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16" name="Freeform 96"/>
          <p:cNvSpPr>
            <a:spLocks/>
          </p:cNvSpPr>
          <p:nvPr/>
        </p:nvSpPr>
        <p:spPr bwMode="auto">
          <a:xfrm>
            <a:off x="3683000" y="3244850"/>
            <a:ext cx="387350" cy="44450"/>
          </a:xfrm>
          <a:custGeom>
            <a:avLst/>
            <a:gdLst>
              <a:gd name="T0" fmla="*/ 0 w 244"/>
              <a:gd name="T1" fmla="*/ 2147483646 h 28"/>
              <a:gd name="T2" fmla="*/ 2147483646 w 244"/>
              <a:gd name="T3" fmla="*/ 2147483646 h 28"/>
              <a:gd name="T4" fmla="*/ 0 60000 65536"/>
              <a:gd name="T5" fmla="*/ 0 60000 65536"/>
              <a:gd name="T6" fmla="*/ 0 w 244"/>
              <a:gd name="T7" fmla="*/ 0 h 28"/>
              <a:gd name="T8" fmla="*/ 244 w 244"/>
              <a:gd name="T9" fmla="*/ 28 h 2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44" h="28">
                <a:moveTo>
                  <a:pt x="0" y="28"/>
                </a:moveTo>
                <a:cubicBezTo>
                  <a:pt x="85" y="0"/>
                  <a:pt x="8" y="24"/>
                  <a:pt x="244" y="24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17" name="Freeform 97"/>
          <p:cNvSpPr>
            <a:spLocks/>
          </p:cNvSpPr>
          <p:nvPr/>
        </p:nvSpPr>
        <p:spPr bwMode="auto">
          <a:xfrm>
            <a:off x="4343400" y="3276600"/>
            <a:ext cx="400050" cy="6350"/>
          </a:xfrm>
          <a:custGeom>
            <a:avLst/>
            <a:gdLst>
              <a:gd name="T0" fmla="*/ 0 w 252"/>
              <a:gd name="T1" fmla="*/ 2147483646 h 4"/>
              <a:gd name="T2" fmla="*/ 2147483646 w 252"/>
              <a:gd name="T3" fmla="*/ 0 h 4"/>
              <a:gd name="T4" fmla="*/ 0 60000 65536"/>
              <a:gd name="T5" fmla="*/ 0 60000 65536"/>
              <a:gd name="T6" fmla="*/ 0 w 252"/>
              <a:gd name="T7" fmla="*/ 0 h 4"/>
              <a:gd name="T8" fmla="*/ 252 w 252"/>
              <a:gd name="T9" fmla="*/ 4 h 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2" h="4">
                <a:moveTo>
                  <a:pt x="0" y="4"/>
                </a:moveTo>
                <a:cubicBezTo>
                  <a:pt x="84" y="3"/>
                  <a:pt x="252" y="0"/>
                  <a:pt x="252" y="0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18" name="Freeform 100"/>
          <p:cNvSpPr>
            <a:spLocks/>
          </p:cNvSpPr>
          <p:nvPr/>
        </p:nvSpPr>
        <p:spPr bwMode="auto">
          <a:xfrm>
            <a:off x="3079750" y="2533650"/>
            <a:ext cx="330200" cy="42863"/>
          </a:xfrm>
          <a:custGeom>
            <a:avLst/>
            <a:gdLst>
              <a:gd name="T0" fmla="*/ 0 w 204"/>
              <a:gd name="T1" fmla="*/ 0 h 1"/>
              <a:gd name="T2" fmla="*/ 2147483646 w 204"/>
              <a:gd name="T3" fmla="*/ 0 h 1"/>
              <a:gd name="T4" fmla="*/ 0 60000 65536"/>
              <a:gd name="T5" fmla="*/ 0 60000 65536"/>
              <a:gd name="T6" fmla="*/ 0 w 204"/>
              <a:gd name="T7" fmla="*/ 0 h 1"/>
              <a:gd name="T8" fmla="*/ 204 w 204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04" h="1">
                <a:moveTo>
                  <a:pt x="0" y="0"/>
                </a:moveTo>
                <a:cubicBezTo>
                  <a:pt x="68" y="0"/>
                  <a:pt x="136" y="0"/>
                  <a:pt x="204" y="0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19" name="Freeform 101"/>
          <p:cNvSpPr>
            <a:spLocks/>
          </p:cNvSpPr>
          <p:nvPr/>
        </p:nvSpPr>
        <p:spPr bwMode="auto">
          <a:xfrm>
            <a:off x="3657600" y="2514600"/>
            <a:ext cx="393700" cy="31750"/>
          </a:xfrm>
          <a:custGeom>
            <a:avLst/>
            <a:gdLst>
              <a:gd name="T0" fmla="*/ 0 w 248"/>
              <a:gd name="T1" fmla="*/ 2147483646 h 20"/>
              <a:gd name="T2" fmla="*/ 2147483646 w 248"/>
              <a:gd name="T3" fmla="*/ 2147483646 h 20"/>
              <a:gd name="T4" fmla="*/ 0 60000 65536"/>
              <a:gd name="T5" fmla="*/ 0 60000 65536"/>
              <a:gd name="T6" fmla="*/ 0 w 248"/>
              <a:gd name="T7" fmla="*/ 0 h 20"/>
              <a:gd name="T8" fmla="*/ 248 w 248"/>
              <a:gd name="T9" fmla="*/ 20 h 2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48" h="20">
                <a:moveTo>
                  <a:pt x="0" y="20"/>
                </a:moveTo>
                <a:cubicBezTo>
                  <a:pt x="81" y="0"/>
                  <a:pt x="165" y="12"/>
                  <a:pt x="248" y="12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20" name="Freeform 102"/>
          <p:cNvSpPr>
            <a:spLocks/>
          </p:cNvSpPr>
          <p:nvPr/>
        </p:nvSpPr>
        <p:spPr bwMode="auto">
          <a:xfrm>
            <a:off x="4318000" y="2533650"/>
            <a:ext cx="400050" cy="6350"/>
          </a:xfrm>
          <a:custGeom>
            <a:avLst/>
            <a:gdLst>
              <a:gd name="T0" fmla="*/ 0 w 252"/>
              <a:gd name="T1" fmla="*/ 2147483646 h 4"/>
              <a:gd name="T2" fmla="*/ 2147483646 w 252"/>
              <a:gd name="T3" fmla="*/ 0 h 4"/>
              <a:gd name="T4" fmla="*/ 2147483646 w 252"/>
              <a:gd name="T5" fmla="*/ 2147483646 h 4"/>
              <a:gd name="T6" fmla="*/ 0 60000 65536"/>
              <a:gd name="T7" fmla="*/ 0 60000 65536"/>
              <a:gd name="T8" fmla="*/ 0 60000 65536"/>
              <a:gd name="T9" fmla="*/ 0 w 252"/>
              <a:gd name="T10" fmla="*/ 0 h 4"/>
              <a:gd name="T11" fmla="*/ 252 w 252"/>
              <a:gd name="T12" fmla="*/ 4 h 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52" h="4">
                <a:moveTo>
                  <a:pt x="0" y="4"/>
                </a:moveTo>
                <a:cubicBezTo>
                  <a:pt x="80" y="3"/>
                  <a:pt x="160" y="0"/>
                  <a:pt x="240" y="0"/>
                </a:cubicBezTo>
                <a:cubicBezTo>
                  <a:pt x="244" y="0"/>
                  <a:pt x="252" y="4"/>
                  <a:pt x="252" y="4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21" name="Line 68"/>
          <p:cNvSpPr>
            <a:spLocks noChangeShapeType="1"/>
          </p:cNvSpPr>
          <p:nvPr/>
        </p:nvSpPr>
        <p:spPr bwMode="auto">
          <a:xfrm>
            <a:off x="4141788" y="2398713"/>
            <a:ext cx="0" cy="1404937"/>
          </a:xfrm>
          <a:prstGeom prst="line">
            <a:avLst/>
          </a:prstGeom>
          <a:noFill/>
          <a:ln w="28575">
            <a:solidFill>
              <a:schemeClr val="bg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22" name="Line 113"/>
          <p:cNvSpPr>
            <a:spLocks noChangeShapeType="1"/>
          </p:cNvSpPr>
          <p:nvPr/>
        </p:nvSpPr>
        <p:spPr bwMode="auto">
          <a:xfrm>
            <a:off x="3098800" y="2533650"/>
            <a:ext cx="0" cy="7493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23" name="Line 114"/>
          <p:cNvSpPr>
            <a:spLocks noChangeShapeType="1"/>
          </p:cNvSpPr>
          <p:nvPr/>
        </p:nvSpPr>
        <p:spPr bwMode="auto">
          <a:xfrm>
            <a:off x="4835525" y="2190750"/>
            <a:ext cx="2384425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24" name="Line 115"/>
          <p:cNvSpPr>
            <a:spLocks noChangeShapeType="1"/>
          </p:cNvSpPr>
          <p:nvPr/>
        </p:nvSpPr>
        <p:spPr bwMode="auto">
          <a:xfrm>
            <a:off x="4857750" y="3625850"/>
            <a:ext cx="3057525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25" name="Freeform 116"/>
          <p:cNvSpPr>
            <a:spLocks/>
          </p:cNvSpPr>
          <p:nvPr/>
        </p:nvSpPr>
        <p:spPr bwMode="auto">
          <a:xfrm>
            <a:off x="4841875" y="2190750"/>
            <a:ext cx="15875" cy="215900"/>
          </a:xfrm>
          <a:custGeom>
            <a:avLst/>
            <a:gdLst>
              <a:gd name="T0" fmla="*/ 2147483646 w 10"/>
              <a:gd name="T1" fmla="*/ 0 h 136"/>
              <a:gd name="T2" fmla="*/ 2147483646 w 10"/>
              <a:gd name="T3" fmla="*/ 2147483646 h 136"/>
              <a:gd name="T4" fmla="*/ 0 60000 65536"/>
              <a:gd name="T5" fmla="*/ 0 60000 65536"/>
              <a:gd name="T6" fmla="*/ 0 w 10"/>
              <a:gd name="T7" fmla="*/ 0 h 136"/>
              <a:gd name="T8" fmla="*/ 10 w 10"/>
              <a:gd name="T9" fmla="*/ 136 h 1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0" h="136">
                <a:moveTo>
                  <a:pt x="10" y="0"/>
                </a:moveTo>
                <a:cubicBezTo>
                  <a:pt x="0" y="61"/>
                  <a:pt x="6" y="16"/>
                  <a:pt x="6" y="136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26" name="Freeform 118"/>
          <p:cNvSpPr>
            <a:spLocks/>
          </p:cNvSpPr>
          <p:nvPr/>
        </p:nvSpPr>
        <p:spPr bwMode="auto">
          <a:xfrm>
            <a:off x="4852988" y="3394075"/>
            <a:ext cx="14287" cy="246063"/>
          </a:xfrm>
          <a:custGeom>
            <a:avLst/>
            <a:gdLst>
              <a:gd name="T0" fmla="*/ 2147483646 w 9"/>
              <a:gd name="T1" fmla="*/ 2147483646 h 155"/>
              <a:gd name="T2" fmla="*/ 2147483646 w 9"/>
              <a:gd name="T3" fmla="*/ 2147483646 h 155"/>
              <a:gd name="T4" fmla="*/ 2147483646 w 9"/>
              <a:gd name="T5" fmla="*/ 2147483646 h 155"/>
              <a:gd name="T6" fmla="*/ 2147483646 w 9"/>
              <a:gd name="T7" fmla="*/ 0 h 155"/>
              <a:gd name="T8" fmla="*/ 0 60000 65536"/>
              <a:gd name="T9" fmla="*/ 0 60000 65536"/>
              <a:gd name="T10" fmla="*/ 0 60000 65536"/>
              <a:gd name="T11" fmla="*/ 0 60000 65536"/>
              <a:gd name="T12" fmla="*/ 0 w 9"/>
              <a:gd name="T13" fmla="*/ 0 h 155"/>
              <a:gd name="T14" fmla="*/ 9 w 9"/>
              <a:gd name="T15" fmla="*/ 155 h 15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" h="155">
                <a:moveTo>
                  <a:pt x="1" y="150"/>
                </a:moveTo>
                <a:cubicBezTo>
                  <a:pt x="8" y="130"/>
                  <a:pt x="0" y="155"/>
                  <a:pt x="5" y="104"/>
                </a:cubicBezTo>
                <a:cubicBezTo>
                  <a:pt x="6" y="97"/>
                  <a:pt x="9" y="84"/>
                  <a:pt x="9" y="84"/>
                </a:cubicBezTo>
                <a:cubicBezTo>
                  <a:pt x="5" y="7"/>
                  <a:pt x="5" y="35"/>
                  <a:pt x="5" y="0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27" name="Line 119"/>
          <p:cNvSpPr>
            <a:spLocks noChangeShapeType="1"/>
          </p:cNvSpPr>
          <p:nvPr/>
        </p:nvSpPr>
        <p:spPr bwMode="auto">
          <a:xfrm>
            <a:off x="3086100" y="2876550"/>
            <a:ext cx="4787900" cy="0"/>
          </a:xfrm>
          <a:prstGeom prst="line">
            <a:avLst/>
          </a:prstGeom>
          <a:noFill/>
          <a:ln w="28575">
            <a:solidFill>
              <a:schemeClr val="bg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28" name="Freeform 120"/>
          <p:cNvSpPr>
            <a:spLocks/>
          </p:cNvSpPr>
          <p:nvPr/>
        </p:nvSpPr>
        <p:spPr bwMode="auto">
          <a:xfrm>
            <a:off x="1155700" y="3257550"/>
            <a:ext cx="368300" cy="44450"/>
          </a:xfrm>
          <a:custGeom>
            <a:avLst/>
            <a:gdLst>
              <a:gd name="T0" fmla="*/ 2147483646 w 232"/>
              <a:gd name="T1" fmla="*/ 2147483646 h 28"/>
              <a:gd name="T2" fmla="*/ 2147483646 w 232"/>
              <a:gd name="T3" fmla="*/ 2147483646 h 28"/>
              <a:gd name="T4" fmla="*/ 2147483646 w 232"/>
              <a:gd name="T5" fmla="*/ 2147483646 h 28"/>
              <a:gd name="T6" fmla="*/ 0 60000 65536"/>
              <a:gd name="T7" fmla="*/ 0 60000 65536"/>
              <a:gd name="T8" fmla="*/ 0 60000 65536"/>
              <a:gd name="T9" fmla="*/ 0 w 232"/>
              <a:gd name="T10" fmla="*/ 0 h 28"/>
              <a:gd name="T11" fmla="*/ 232 w 232"/>
              <a:gd name="T12" fmla="*/ 28 h 2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32" h="28">
                <a:moveTo>
                  <a:pt x="12" y="24"/>
                </a:moveTo>
                <a:cubicBezTo>
                  <a:pt x="82" y="14"/>
                  <a:pt x="0" y="24"/>
                  <a:pt x="140" y="24"/>
                </a:cubicBezTo>
                <a:cubicBezTo>
                  <a:pt x="232" y="24"/>
                  <a:pt x="204" y="0"/>
                  <a:pt x="232" y="28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29" name="Freeform 123"/>
          <p:cNvSpPr>
            <a:spLocks/>
          </p:cNvSpPr>
          <p:nvPr/>
        </p:nvSpPr>
        <p:spPr bwMode="auto">
          <a:xfrm>
            <a:off x="2954338" y="3406775"/>
            <a:ext cx="14287" cy="246063"/>
          </a:xfrm>
          <a:custGeom>
            <a:avLst/>
            <a:gdLst>
              <a:gd name="T0" fmla="*/ 2147483646 w 9"/>
              <a:gd name="T1" fmla="*/ 2147483646 h 155"/>
              <a:gd name="T2" fmla="*/ 2147483646 w 9"/>
              <a:gd name="T3" fmla="*/ 2147483646 h 155"/>
              <a:gd name="T4" fmla="*/ 2147483646 w 9"/>
              <a:gd name="T5" fmla="*/ 2147483646 h 155"/>
              <a:gd name="T6" fmla="*/ 2147483646 w 9"/>
              <a:gd name="T7" fmla="*/ 0 h 155"/>
              <a:gd name="T8" fmla="*/ 0 60000 65536"/>
              <a:gd name="T9" fmla="*/ 0 60000 65536"/>
              <a:gd name="T10" fmla="*/ 0 60000 65536"/>
              <a:gd name="T11" fmla="*/ 0 60000 65536"/>
              <a:gd name="T12" fmla="*/ 0 w 9"/>
              <a:gd name="T13" fmla="*/ 0 h 155"/>
              <a:gd name="T14" fmla="*/ 9 w 9"/>
              <a:gd name="T15" fmla="*/ 155 h 15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" h="155">
                <a:moveTo>
                  <a:pt x="1" y="150"/>
                </a:moveTo>
                <a:cubicBezTo>
                  <a:pt x="8" y="130"/>
                  <a:pt x="0" y="155"/>
                  <a:pt x="5" y="104"/>
                </a:cubicBezTo>
                <a:cubicBezTo>
                  <a:pt x="6" y="97"/>
                  <a:pt x="9" y="84"/>
                  <a:pt x="9" y="84"/>
                </a:cubicBezTo>
                <a:cubicBezTo>
                  <a:pt x="5" y="7"/>
                  <a:pt x="5" y="35"/>
                  <a:pt x="5" y="0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30" name="Freeform 124"/>
          <p:cNvSpPr>
            <a:spLocks/>
          </p:cNvSpPr>
          <p:nvPr/>
        </p:nvSpPr>
        <p:spPr bwMode="auto">
          <a:xfrm>
            <a:off x="1149350" y="2584450"/>
            <a:ext cx="336550" cy="42863"/>
          </a:xfrm>
          <a:custGeom>
            <a:avLst/>
            <a:gdLst>
              <a:gd name="T0" fmla="*/ 0 w 204"/>
              <a:gd name="T1" fmla="*/ 0 h 1"/>
              <a:gd name="T2" fmla="*/ 2147483646 w 204"/>
              <a:gd name="T3" fmla="*/ 0 h 1"/>
              <a:gd name="T4" fmla="*/ 0 60000 65536"/>
              <a:gd name="T5" fmla="*/ 0 60000 65536"/>
              <a:gd name="T6" fmla="*/ 0 w 204"/>
              <a:gd name="T7" fmla="*/ 0 h 1"/>
              <a:gd name="T8" fmla="*/ 204 w 204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04" h="1">
                <a:moveTo>
                  <a:pt x="0" y="0"/>
                </a:moveTo>
                <a:cubicBezTo>
                  <a:pt x="68" y="0"/>
                  <a:pt x="136" y="0"/>
                  <a:pt x="204" y="0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31" name="Freeform 125"/>
          <p:cNvSpPr>
            <a:spLocks/>
          </p:cNvSpPr>
          <p:nvPr/>
        </p:nvSpPr>
        <p:spPr bwMode="auto">
          <a:xfrm>
            <a:off x="1733550" y="2565400"/>
            <a:ext cx="393700" cy="31750"/>
          </a:xfrm>
          <a:custGeom>
            <a:avLst/>
            <a:gdLst>
              <a:gd name="T0" fmla="*/ 0 w 248"/>
              <a:gd name="T1" fmla="*/ 2147483646 h 20"/>
              <a:gd name="T2" fmla="*/ 2147483646 w 248"/>
              <a:gd name="T3" fmla="*/ 2147483646 h 20"/>
              <a:gd name="T4" fmla="*/ 0 60000 65536"/>
              <a:gd name="T5" fmla="*/ 0 60000 65536"/>
              <a:gd name="T6" fmla="*/ 0 w 248"/>
              <a:gd name="T7" fmla="*/ 0 h 20"/>
              <a:gd name="T8" fmla="*/ 248 w 248"/>
              <a:gd name="T9" fmla="*/ 20 h 2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48" h="20">
                <a:moveTo>
                  <a:pt x="0" y="20"/>
                </a:moveTo>
                <a:cubicBezTo>
                  <a:pt x="81" y="0"/>
                  <a:pt x="165" y="12"/>
                  <a:pt x="248" y="12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32" name="Freeform 127"/>
          <p:cNvSpPr>
            <a:spLocks/>
          </p:cNvSpPr>
          <p:nvPr/>
        </p:nvSpPr>
        <p:spPr bwMode="auto">
          <a:xfrm>
            <a:off x="2955925" y="2216150"/>
            <a:ext cx="42863" cy="247650"/>
          </a:xfrm>
          <a:custGeom>
            <a:avLst/>
            <a:gdLst>
              <a:gd name="T0" fmla="*/ 2147483646 w 10"/>
              <a:gd name="T1" fmla="*/ 0 h 136"/>
              <a:gd name="T2" fmla="*/ 2147483646 w 10"/>
              <a:gd name="T3" fmla="*/ 2147483646 h 136"/>
              <a:gd name="T4" fmla="*/ 0 60000 65536"/>
              <a:gd name="T5" fmla="*/ 0 60000 65536"/>
              <a:gd name="T6" fmla="*/ 0 w 10"/>
              <a:gd name="T7" fmla="*/ 0 h 136"/>
              <a:gd name="T8" fmla="*/ 10 w 10"/>
              <a:gd name="T9" fmla="*/ 136 h 1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0" h="136">
                <a:moveTo>
                  <a:pt x="10" y="0"/>
                </a:moveTo>
                <a:cubicBezTo>
                  <a:pt x="0" y="61"/>
                  <a:pt x="6" y="16"/>
                  <a:pt x="6" y="136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33" name="Freeform 128"/>
          <p:cNvSpPr>
            <a:spLocks/>
          </p:cNvSpPr>
          <p:nvPr/>
        </p:nvSpPr>
        <p:spPr bwMode="auto">
          <a:xfrm>
            <a:off x="1187450" y="3282950"/>
            <a:ext cx="1790700" cy="368300"/>
          </a:xfrm>
          <a:custGeom>
            <a:avLst/>
            <a:gdLst>
              <a:gd name="T0" fmla="*/ 0 w 1124"/>
              <a:gd name="T1" fmla="*/ 0 h 232"/>
              <a:gd name="T2" fmla="*/ 0 w 1124"/>
              <a:gd name="T3" fmla="*/ 2147483646 h 232"/>
              <a:gd name="T4" fmla="*/ 2147483646 w 1124"/>
              <a:gd name="T5" fmla="*/ 2147483646 h 232"/>
              <a:gd name="T6" fmla="*/ 0 60000 65536"/>
              <a:gd name="T7" fmla="*/ 0 60000 65536"/>
              <a:gd name="T8" fmla="*/ 0 60000 65536"/>
              <a:gd name="T9" fmla="*/ 0 w 1124"/>
              <a:gd name="T10" fmla="*/ 0 h 232"/>
              <a:gd name="T11" fmla="*/ 1124 w 1124"/>
              <a:gd name="T12" fmla="*/ 232 h 23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24" h="232">
                <a:moveTo>
                  <a:pt x="0" y="0"/>
                </a:moveTo>
                <a:lnTo>
                  <a:pt x="0" y="232"/>
                </a:lnTo>
                <a:lnTo>
                  <a:pt x="1124" y="232"/>
                </a:ln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34" name="Freeform 130"/>
          <p:cNvSpPr>
            <a:spLocks/>
          </p:cNvSpPr>
          <p:nvPr/>
        </p:nvSpPr>
        <p:spPr bwMode="auto">
          <a:xfrm>
            <a:off x="1168400" y="2219325"/>
            <a:ext cx="1844675" cy="358775"/>
          </a:xfrm>
          <a:custGeom>
            <a:avLst/>
            <a:gdLst>
              <a:gd name="T0" fmla="*/ 0 w 1152"/>
              <a:gd name="T1" fmla="*/ 2147483646 h 224"/>
              <a:gd name="T2" fmla="*/ 0 w 1152"/>
              <a:gd name="T3" fmla="*/ 0 h 224"/>
              <a:gd name="T4" fmla="*/ 2147483646 w 1152"/>
              <a:gd name="T5" fmla="*/ 0 h 224"/>
              <a:gd name="T6" fmla="*/ 0 60000 65536"/>
              <a:gd name="T7" fmla="*/ 0 60000 65536"/>
              <a:gd name="T8" fmla="*/ 0 60000 65536"/>
              <a:gd name="T9" fmla="*/ 0 w 1152"/>
              <a:gd name="T10" fmla="*/ 0 h 224"/>
              <a:gd name="T11" fmla="*/ 1152 w 1152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52" h="224">
                <a:moveTo>
                  <a:pt x="0" y="224"/>
                </a:moveTo>
                <a:lnTo>
                  <a:pt x="0" y="0"/>
                </a:lnTo>
                <a:lnTo>
                  <a:pt x="1152" y="0"/>
                </a:ln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35" name="Freeform 131"/>
          <p:cNvSpPr>
            <a:spLocks/>
          </p:cNvSpPr>
          <p:nvPr/>
        </p:nvSpPr>
        <p:spPr bwMode="auto">
          <a:xfrm>
            <a:off x="2384425" y="2592388"/>
            <a:ext cx="415925" cy="4762"/>
          </a:xfrm>
          <a:custGeom>
            <a:avLst/>
            <a:gdLst>
              <a:gd name="T0" fmla="*/ 0 w 262"/>
              <a:gd name="T1" fmla="*/ 2147483646 h 3"/>
              <a:gd name="T2" fmla="*/ 2147483646 w 262"/>
              <a:gd name="T3" fmla="*/ 2147483646 h 3"/>
              <a:gd name="T4" fmla="*/ 0 60000 65536"/>
              <a:gd name="T5" fmla="*/ 0 60000 65536"/>
              <a:gd name="T6" fmla="*/ 0 w 262"/>
              <a:gd name="T7" fmla="*/ 0 h 3"/>
              <a:gd name="T8" fmla="*/ 262 w 262"/>
              <a:gd name="T9" fmla="*/ 3 h 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62" h="3">
                <a:moveTo>
                  <a:pt x="0" y="3"/>
                </a:moveTo>
                <a:cubicBezTo>
                  <a:pt x="153" y="0"/>
                  <a:pt x="65" y="1"/>
                  <a:pt x="262" y="1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36" name="Freeform 132"/>
          <p:cNvSpPr>
            <a:spLocks/>
          </p:cNvSpPr>
          <p:nvPr/>
        </p:nvSpPr>
        <p:spPr bwMode="auto">
          <a:xfrm>
            <a:off x="2422525" y="3289300"/>
            <a:ext cx="412750" cy="12700"/>
          </a:xfrm>
          <a:custGeom>
            <a:avLst/>
            <a:gdLst>
              <a:gd name="T0" fmla="*/ 0 w 260"/>
              <a:gd name="T1" fmla="*/ 2147483646 h 8"/>
              <a:gd name="T2" fmla="*/ 2147483646 w 260"/>
              <a:gd name="T3" fmla="*/ 2147483646 h 8"/>
              <a:gd name="T4" fmla="*/ 2147483646 w 260"/>
              <a:gd name="T5" fmla="*/ 0 h 8"/>
              <a:gd name="T6" fmla="*/ 2147483646 w 260"/>
              <a:gd name="T7" fmla="*/ 2147483646 h 8"/>
              <a:gd name="T8" fmla="*/ 0 60000 65536"/>
              <a:gd name="T9" fmla="*/ 0 60000 65536"/>
              <a:gd name="T10" fmla="*/ 0 60000 65536"/>
              <a:gd name="T11" fmla="*/ 0 60000 65536"/>
              <a:gd name="T12" fmla="*/ 0 w 260"/>
              <a:gd name="T13" fmla="*/ 0 h 8"/>
              <a:gd name="T14" fmla="*/ 260 w 260"/>
              <a:gd name="T15" fmla="*/ 8 h 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60" h="8">
                <a:moveTo>
                  <a:pt x="0" y="8"/>
                </a:moveTo>
                <a:cubicBezTo>
                  <a:pt x="15" y="4"/>
                  <a:pt x="5" y="7"/>
                  <a:pt x="28" y="2"/>
                </a:cubicBezTo>
                <a:cubicBezTo>
                  <a:pt x="31" y="1"/>
                  <a:pt x="38" y="0"/>
                  <a:pt x="38" y="0"/>
                </a:cubicBezTo>
                <a:cubicBezTo>
                  <a:pt x="112" y="1"/>
                  <a:pt x="186" y="2"/>
                  <a:pt x="260" y="2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37" name="Freeform 133"/>
          <p:cNvSpPr>
            <a:spLocks/>
          </p:cNvSpPr>
          <p:nvPr/>
        </p:nvSpPr>
        <p:spPr bwMode="auto">
          <a:xfrm>
            <a:off x="1765300" y="3298825"/>
            <a:ext cx="396875" cy="3175"/>
          </a:xfrm>
          <a:custGeom>
            <a:avLst/>
            <a:gdLst>
              <a:gd name="T0" fmla="*/ 0 w 250"/>
              <a:gd name="T1" fmla="*/ 2147483646 h 2"/>
              <a:gd name="T2" fmla="*/ 2147483646 w 250"/>
              <a:gd name="T3" fmla="*/ 0 h 2"/>
              <a:gd name="T4" fmla="*/ 0 60000 65536"/>
              <a:gd name="T5" fmla="*/ 0 60000 65536"/>
              <a:gd name="T6" fmla="*/ 0 w 250"/>
              <a:gd name="T7" fmla="*/ 0 h 2"/>
              <a:gd name="T8" fmla="*/ 250 w 250"/>
              <a:gd name="T9" fmla="*/ 2 h 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0" h="2">
                <a:moveTo>
                  <a:pt x="0" y="2"/>
                </a:moveTo>
                <a:cubicBezTo>
                  <a:pt x="215" y="0"/>
                  <a:pt x="132" y="0"/>
                  <a:pt x="250" y="0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122938" name="Straight Connector 158"/>
          <p:cNvCxnSpPr>
            <a:cxnSpLocks noChangeShapeType="1"/>
          </p:cNvCxnSpPr>
          <p:nvPr/>
        </p:nvCxnSpPr>
        <p:spPr bwMode="auto">
          <a:xfrm rot="16200000" flipH="1">
            <a:off x="2701132" y="2651919"/>
            <a:ext cx="1625600" cy="1449387"/>
          </a:xfrm>
          <a:prstGeom prst="line">
            <a:avLst/>
          </a:prstGeom>
          <a:noFill/>
          <a:ln w="28575" algn="ctr">
            <a:solidFill>
              <a:schemeClr val="bg1"/>
            </a:solidFill>
            <a:round/>
            <a:headEnd type="arrow" w="lg" len="lg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TextBox 3"/>
          <p:cNvSpPr txBox="1">
            <a:spLocks noChangeArrowheads="1"/>
          </p:cNvSpPr>
          <p:nvPr/>
        </p:nvSpPr>
        <p:spPr bwMode="auto">
          <a:xfrm>
            <a:off x="1160463" y="1127125"/>
            <a:ext cx="7537450" cy="5210175"/>
          </a:xfrm>
          <a:prstGeom prst="rect">
            <a:avLst/>
          </a:prstGeom>
          <a:solidFill>
            <a:schemeClr val="tx1"/>
          </a:solidFill>
          <a:ln w="38100">
            <a:solidFill>
              <a:schemeClr val="bg1"/>
            </a:solidFill>
            <a:bevel/>
            <a:headEnd/>
            <a:tailEnd/>
          </a:ln>
        </p:spPr>
        <p:txBody>
          <a:bodyPr anchor="ctr" anchorCtr="1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24931" name="Freeform 104"/>
          <p:cNvSpPr>
            <a:spLocks/>
          </p:cNvSpPr>
          <p:nvPr/>
        </p:nvSpPr>
        <p:spPr bwMode="auto">
          <a:xfrm>
            <a:off x="1581150" y="3914775"/>
            <a:ext cx="3700463" cy="1981200"/>
          </a:xfrm>
          <a:custGeom>
            <a:avLst/>
            <a:gdLst>
              <a:gd name="T0" fmla="*/ 2147483646 w 2331"/>
              <a:gd name="T1" fmla="*/ 0 h 1248"/>
              <a:gd name="T2" fmla="*/ 2147483646 w 2331"/>
              <a:gd name="T3" fmla="*/ 0 h 1248"/>
              <a:gd name="T4" fmla="*/ 2147483646 w 2331"/>
              <a:gd name="T5" fmla="*/ 2147483646 h 1248"/>
              <a:gd name="T6" fmla="*/ 2147483646 w 2331"/>
              <a:gd name="T7" fmla="*/ 2147483646 h 1248"/>
              <a:gd name="T8" fmla="*/ 2147483646 w 2331"/>
              <a:gd name="T9" fmla="*/ 2147483646 h 1248"/>
              <a:gd name="T10" fmla="*/ 2147483646 w 2331"/>
              <a:gd name="T11" fmla="*/ 2147483646 h 1248"/>
              <a:gd name="T12" fmla="*/ 2147483646 w 2331"/>
              <a:gd name="T13" fmla="*/ 2147483646 h 1248"/>
              <a:gd name="T14" fmla="*/ 2147483646 w 2331"/>
              <a:gd name="T15" fmla="*/ 2147483646 h 1248"/>
              <a:gd name="T16" fmla="*/ 0 w 2331"/>
              <a:gd name="T17" fmla="*/ 2147483646 h 1248"/>
              <a:gd name="T18" fmla="*/ 2147483646 w 2331"/>
              <a:gd name="T19" fmla="*/ 2147483646 h 1248"/>
              <a:gd name="T20" fmla="*/ 2147483646 w 2331"/>
              <a:gd name="T21" fmla="*/ 2147483646 h 1248"/>
              <a:gd name="T22" fmla="*/ 2147483646 w 2331"/>
              <a:gd name="T23" fmla="*/ 2147483646 h 1248"/>
              <a:gd name="T24" fmla="*/ 2147483646 w 2331"/>
              <a:gd name="T25" fmla="*/ 2147483646 h 1248"/>
              <a:gd name="T26" fmla="*/ 2147483646 w 2331"/>
              <a:gd name="T27" fmla="*/ 2147483646 h 1248"/>
              <a:gd name="T28" fmla="*/ 2147483646 w 2331"/>
              <a:gd name="T29" fmla="*/ 2147483646 h 1248"/>
              <a:gd name="T30" fmla="*/ 2147483646 w 2331"/>
              <a:gd name="T31" fmla="*/ 2147483646 h 1248"/>
              <a:gd name="T32" fmla="*/ 2147483646 w 2331"/>
              <a:gd name="T33" fmla="*/ 2147483646 h 1248"/>
              <a:gd name="T34" fmla="*/ 2147483646 w 2331"/>
              <a:gd name="T35" fmla="*/ 2147483646 h 1248"/>
              <a:gd name="T36" fmla="*/ 2147483646 w 2331"/>
              <a:gd name="T37" fmla="*/ 2147483646 h 1248"/>
              <a:gd name="T38" fmla="*/ 2147483646 w 2331"/>
              <a:gd name="T39" fmla="*/ 2147483646 h 1248"/>
              <a:gd name="T40" fmla="*/ 2147483646 w 2331"/>
              <a:gd name="T41" fmla="*/ 0 h 1248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2331"/>
              <a:gd name="T64" fmla="*/ 0 h 1248"/>
              <a:gd name="T65" fmla="*/ 2331 w 2331"/>
              <a:gd name="T66" fmla="*/ 1248 h 1248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2331" h="1248">
                <a:moveTo>
                  <a:pt x="336" y="0"/>
                </a:moveTo>
                <a:lnTo>
                  <a:pt x="2331" y="0"/>
                </a:lnTo>
                <a:lnTo>
                  <a:pt x="2331" y="1248"/>
                </a:lnTo>
                <a:lnTo>
                  <a:pt x="87" y="1248"/>
                </a:lnTo>
                <a:lnTo>
                  <a:pt x="57" y="1194"/>
                </a:lnTo>
                <a:lnTo>
                  <a:pt x="42" y="1152"/>
                </a:lnTo>
                <a:lnTo>
                  <a:pt x="21" y="1083"/>
                </a:lnTo>
                <a:lnTo>
                  <a:pt x="6" y="996"/>
                </a:lnTo>
                <a:lnTo>
                  <a:pt x="0" y="936"/>
                </a:lnTo>
                <a:lnTo>
                  <a:pt x="3" y="858"/>
                </a:lnTo>
                <a:lnTo>
                  <a:pt x="15" y="804"/>
                </a:lnTo>
                <a:lnTo>
                  <a:pt x="51" y="723"/>
                </a:lnTo>
                <a:lnTo>
                  <a:pt x="126" y="612"/>
                </a:lnTo>
                <a:lnTo>
                  <a:pt x="174" y="522"/>
                </a:lnTo>
                <a:lnTo>
                  <a:pt x="219" y="459"/>
                </a:lnTo>
                <a:lnTo>
                  <a:pt x="246" y="402"/>
                </a:lnTo>
                <a:lnTo>
                  <a:pt x="282" y="309"/>
                </a:lnTo>
                <a:lnTo>
                  <a:pt x="306" y="228"/>
                </a:lnTo>
                <a:lnTo>
                  <a:pt x="321" y="135"/>
                </a:lnTo>
                <a:lnTo>
                  <a:pt x="333" y="54"/>
                </a:lnTo>
                <a:lnTo>
                  <a:pt x="336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4932" name="Freeform 99"/>
          <p:cNvSpPr>
            <a:spLocks/>
          </p:cNvSpPr>
          <p:nvPr/>
        </p:nvSpPr>
        <p:spPr bwMode="auto">
          <a:xfrm>
            <a:off x="1533525" y="1409700"/>
            <a:ext cx="3700463" cy="1981200"/>
          </a:xfrm>
          <a:custGeom>
            <a:avLst/>
            <a:gdLst>
              <a:gd name="T0" fmla="*/ 2147483646 w 2331"/>
              <a:gd name="T1" fmla="*/ 0 h 1248"/>
              <a:gd name="T2" fmla="*/ 2147483646 w 2331"/>
              <a:gd name="T3" fmla="*/ 0 h 1248"/>
              <a:gd name="T4" fmla="*/ 2147483646 w 2331"/>
              <a:gd name="T5" fmla="*/ 2147483646 h 1248"/>
              <a:gd name="T6" fmla="*/ 2147483646 w 2331"/>
              <a:gd name="T7" fmla="*/ 2147483646 h 1248"/>
              <a:gd name="T8" fmla="*/ 2147483646 w 2331"/>
              <a:gd name="T9" fmla="*/ 2147483646 h 1248"/>
              <a:gd name="T10" fmla="*/ 2147483646 w 2331"/>
              <a:gd name="T11" fmla="*/ 2147483646 h 1248"/>
              <a:gd name="T12" fmla="*/ 2147483646 w 2331"/>
              <a:gd name="T13" fmla="*/ 2147483646 h 1248"/>
              <a:gd name="T14" fmla="*/ 2147483646 w 2331"/>
              <a:gd name="T15" fmla="*/ 2147483646 h 1248"/>
              <a:gd name="T16" fmla="*/ 0 w 2331"/>
              <a:gd name="T17" fmla="*/ 2147483646 h 1248"/>
              <a:gd name="T18" fmla="*/ 2147483646 w 2331"/>
              <a:gd name="T19" fmla="*/ 2147483646 h 1248"/>
              <a:gd name="T20" fmla="*/ 2147483646 w 2331"/>
              <a:gd name="T21" fmla="*/ 2147483646 h 1248"/>
              <a:gd name="T22" fmla="*/ 2147483646 w 2331"/>
              <a:gd name="T23" fmla="*/ 2147483646 h 1248"/>
              <a:gd name="T24" fmla="*/ 2147483646 w 2331"/>
              <a:gd name="T25" fmla="*/ 2147483646 h 1248"/>
              <a:gd name="T26" fmla="*/ 2147483646 w 2331"/>
              <a:gd name="T27" fmla="*/ 2147483646 h 1248"/>
              <a:gd name="T28" fmla="*/ 2147483646 w 2331"/>
              <a:gd name="T29" fmla="*/ 2147483646 h 1248"/>
              <a:gd name="T30" fmla="*/ 2147483646 w 2331"/>
              <a:gd name="T31" fmla="*/ 2147483646 h 1248"/>
              <a:gd name="T32" fmla="*/ 2147483646 w 2331"/>
              <a:gd name="T33" fmla="*/ 2147483646 h 1248"/>
              <a:gd name="T34" fmla="*/ 2147483646 w 2331"/>
              <a:gd name="T35" fmla="*/ 2147483646 h 1248"/>
              <a:gd name="T36" fmla="*/ 2147483646 w 2331"/>
              <a:gd name="T37" fmla="*/ 2147483646 h 1248"/>
              <a:gd name="T38" fmla="*/ 2147483646 w 2331"/>
              <a:gd name="T39" fmla="*/ 2147483646 h 1248"/>
              <a:gd name="T40" fmla="*/ 2147483646 w 2331"/>
              <a:gd name="T41" fmla="*/ 0 h 1248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2331"/>
              <a:gd name="T64" fmla="*/ 0 h 1248"/>
              <a:gd name="T65" fmla="*/ 2331 w 2331"/>
              <a:gd name="T66" fmla="*/ 1248 h 1248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2331" h="1248">
                <a:moveTo>
                  <a:pt x="336" y="0"/>
                </a:moveTo>
                <a:lnTo>
                  <a:pt x="2331" y="0"/>
                </a:lnTo>
                <a:lnTo>
                  <a:pt x="2331" y="1248"/>
                </a:lnTo>
                <a:lnTo>
                  <a:pt x="87" y="1248"/>
                </a:lnTo>
                <a:lnTo>
                  <a:pt x="57" y="1194"/>
                </a:lnTo>
                <a:lnTo>
                  <a:pt x="42" y="1152"/>
                </a:lnTo>
                <a:lnTo>
                  <a:pt x="21" y="1083"/>
                </a:lnTo>
                <a:lnTo>
                  <a:pt x="6" y="996"/>
                </a:lnTo>
                <a:lnTo>
                  <a:pt x="0" y="936"/>
                </a:lnTo>
                <a:lnTo>
                  <a:pt x="3" y="858"/>
                </a:lnTo>
                <a:lnTo>
                  <a:pt x="15" y="804"/>
                </a:lnTo>
                <a:lnTo>
                  <a:pt x="51" y="723"/>
                </a:lnTo>
                <a:lnTo>
                  <a:pt x="126" y="612"/>
                </a:lnTo>
                <a:lnTo>
                  <a:pt x="174" y="522"/>
                </a:lnTo>
                <a:lnTo>
                  <a:pt x="219" y="459"/>
                </a:lnTo>
                <a:lnTo>
                  <a:pt x="246" y="402"/>
                </a:lnTo>
                <a:lnTo>
                  <a:pt x="282" y="309"/>
                </a:lnTo>
                <a:lnTo>
                  <a:pt x="306" y="228"/>
                </a:lnTo>
                <a:lnTo>
                  <a:pt x="321" y="135"/>
                </a:lnTo>
                <a:lnTo>
                  <a:pt x="333" y="54"/>
                </a:lnTo>
                <a:lnTo>
                  <a:pt x="336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0" name="Flowchart: Document 99"/>
          <p:cNvSpPr/>
          <p:nvPr/>
        </p:nvSpPr>
        <p:spPr>
          <a:xfrm rot="16200000">
            <a:off x="4325144" y="2421731"/>
            <a:ext cx="1409700" cy="4999038"/>
          </a:xfrm>
          <a:prstGeom prst="flowChartDocument">
            <a:avLst/>
          </a:prstGeom>
          <a:noFill/>
          <a:ln w="38100">
            <a:solidFill>
              <a:schemeClr val="bg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11" name="Straight Arrow Connector 110"/>
          <p:cNvCxnSpPr/>
          <p:nvPr/>
        </p:nvCxnSpPr>
        <p:spPr>
          <a:xfrm flipV="1">
            <a:off x="7269163" y="4899025"/>
            <a:ext cx="914400" cy="0"/>
          </a:xfrm>
          <a:prstGeom prst="straightConnector1">
            <a:avLst/>
          </a:prstGeom>
          <a:ln w="101600">
            <a:solidFill>
              <a:schemeClr val="bg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935" name="TextBox 111"/>
          <p:cNvSpPr txBox="1">
            <a:spLocks noChangeArrowheads="1"/>
          </p:cNvSpPr>
          <p:nvPr/>
        </p:nvSpPr>
        <p:spPr bwMode="auto">
          <a:xfrm>
            <a:off x="7459663" y="4391025"/>
            <a:ext cx="5953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</a:p>
        </p:txBody>
      </p:sp>
      <p:cxnSp>
        <p:nvCxnSpPr>
          <p:cNvPr id="68" name="Straight Connector 67"/>
          <p:cNvCxnSpPr/>
          <p:nvPr/>
        </p:nvCxnSpPr>
        <p:spPr>
          <a:xfrm>
            <a:off x="2520950" y="4845050"/>
            <a:ext cx="4462463" cy="0"/>
          </a:xfrm>
          <a:prstGeom prst="line">
            <a:avLst/>
          </a:prstGeom>
          <a:noFill/>
          <a:ln w="381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V="1">
            <a:off x="2522538" y="4948238"/>
            <a:ext cx="4749800" cy="22225"/>
          </a:xfrm>
          <a:prstGeom prst="line">
            <a:avLst/>
          </a:prstGeom>
          <a:noFill/>
          <a:ln w="381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Flowchart: Document 79"/>
          <p:cNvSpPr/>
          <p:nvPr/>
        </p:nvSpPr>
        <p:spPr>
          <a:xfrm rot="16200000">
            <a:off x="4366419" y="-50006"/>
            <a:ext cx="1409700" cy="4999038"/>
          </a:xfrm>
          <a:prstGeom prst="flowChartDocument">
            <a:avLst/>
          </a:prstGeom>
          <a:noFill/>
          <a:ln w="38100">
            <a:solidFill>
              <a:schemeClr val="bg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81" name="Straight Arrow Connector 80"/>
          <p:cNvCxnSpPr/>
          <p:nvPr/>
        </p:nvCxnSpPr>
        <p:spPr>
          <a:xfrm flipV="1">
            <a:off x="7310438" y="2427288"/>
            <a:ext cx="914400" cy="0"/>
          </a:xfrm>
          <a:prstGeom prst="straightConnector1">
            <a:avLst/>
          </a:prstGeom>
          <a:ln w="101600">
            <a:solidFill>
              <a:schemeClr val="bg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940" name="TextBox 81"/>
          <p:cNvSpPr txBox="1">
            <a:spLocks noChangeArrowheads="1"/>
          </p:cNvSpPr>
          <p:nvPr/>
        </p:nvSpPr>
        <p:spPr bwMode="auto">
          <a:xfrm>
            <a:off x="7500938" y="1919288"/>
            <a:ext cx="593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</a:p>
        </p:txBody>
      </p:sp>
      <p:cxnSp>
        <p:nvCxnSpPr>
          <p:cNvPr id="88" name="Straight Connector 87"/>
          <p:cNvCxnSpPr/>
          <p:nvPr/>
        </p:nvCxnSpPr>
        <p:spPr>
          <a:xfrm>
            <a:off x="2560638" y="2373313"/>
            <a:ext cx="4464050" cy="0"/>
          </a:xfrm>
          <a:prstGeom prst="line">
            <a:avLst/>
          </a:prstGeom>
          <a:noFill/>
          <a:ln w="381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V="1">
            <a:off x="2563813" y="2476500"/>
            <a:ext cx="4748212" cy="22225"/>
          </a:xfrm>
          <a:prstGeom prst="line">
            <a:avLst/>
          </a:prstGeom>
          <a:noFill/>
          <a:ln w="381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Oval 123"/>
          <p:cNvSpPr/>
          <p:nvPr/>
        </p:nvSpPr>
        <p:spPr>
          <a:xfrm>
            <a:off x="4291013" y="5157788"/>
            <a:ext cx="255587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  <a:headEnd type="arrow" w="sm" len="med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25" name="Straight Arrow Connector 124"/>
          <p:cNvCxnSpPr/>
          <p:nvPr/>
        </p:nvCxnSpPr>
        <p:spPr>
          <a:xfrm rot="10800000">
            <a:off x="4273550" y="5278438"/>
            <a:ext cx="279400" cy="1587"/>
          </a:xfrm>
          <a:prstGeom prst="straightConnector1">
            <a:avLst/>
          </a:prstGeom>
          <a:ln w="38100">
            <a:solidFill>
              <a:schemeClr val="bg1"/>
            </a:solidFill>
            <a:headEnd type="arrow" w="sm" len="med"/>
            <a:tailEnd type="non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Oval 125"/>
          <p:cNvSpPr/>
          <p:nvPr/>
        </p:nvSpPr>
        <p:spPr>
          <a:xfrm>
            <a:off x="3624263" y="5167313"/>
            <a:ext cx="255587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  <a:headEnd type="arrow" w="sm" len="med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27" name="Straight Arrow Connector 126"/>
          <p:cNvCxnSpPr/>
          <p:nvPr/>
        </p:nvCxnSpPr>
        <p:spPr>
          <a:xfrm rot="10800000">
            <a:off x="3606800" y="5287963"/>
            <a:ext cx="279400" cy="1587"/>
          </a:xfrm>
          <a:prstGeom prst="straightConnector1">
            <a:avLst/>
          </a:prstGeom>
          <a:ln w="38100">
            <a:solidFill>
              <a:schemeClr val="bg1"/>
            </a:solidFill>
            <a:headEnd type="arrow" w="sm" len="med"/>
            <a:tailEnd type="non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Oval 127"/>
          <p:cNvSpPr/>
          <p:nvPr/>
        </p:nvSpPr>
        <p:spPr>
          <a:xfrm>
            <a:off x="2971800" y="5167313"/>
            <a:ext cx="254000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  <a:headEnd type="arrow" w="sm" len="med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29" name="Straight Arrow Connector 128"/>
          <p:cNvCxnSpPr/>
          <p:nvPr/>
        </p:nvCxnSpPr>
        <p:spPr>
          <a:xfrm rot="10800000">
            <a:off x="2952750" y="5287963"/>
            <a:ext cx="279400" cy="1587"/>
          </a:xfrm>
          <a:prstGeom prst="straightConnector1">
            <a:avLst/>
          </a:prstGeom>
          <a:ln w="38100">
            <a:solidFill>
              <a:schemeClr val="bg1"/>
            </a:solidFill>
            <a:headEnd type="arrow" w="sm" len="med"/>
            <a:tailEnd type="non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Oval 145"/>
          <p:cNvSpPr/>
          <p:nvPr/>
        </p:nvSpPr>
        <p:spPr>
          <a:xfrm>
            <a:off x="4278313" y="4424363"/>
            <a:ext cx="255587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  <a:headEnd type="arrow" w="sm" len="med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47" name="Straight Arrow Connector 146"/>
          <p:cNvCxnSpPr/>
          <p:nvPr/>
        </p:nvCxnSpPr>
        <p:spPr>
          <a:xfrm rot="10800000">
            <a:off x="4260850" y="4545013"/>
            <a:ext cx="279400" cy="1587"/>
          </a:xfrm>
          <a:prstGeom prst="straightConnector1">
            <a:avLst/>
          </a:prstGeom>
          <a:ln w="38100">
            <a:solidFill>
              <a:schemeClr val="bg1"/>
            </a:solidFill>
            <a:headEnd type="arrow" w="sm" len="med"/>
            <a:tailEnd type="non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Oval 147"/>
          <p:cNvSpPr/>
          <p:nvPr/>
        </p:nvSpPr>
        <p:spPr>
          <a:xfrm>
            <a:off x="3611563" y="4433888"/>
            <a:ext cx="255587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  <a:headEnd type="arrow" w="sm" len="med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49" name="Straight Arrow Connector 148"/>
          <p:cNvCxnSpPr/>
          <p:nvPr/>
        </p:nvCxnSpPr>
        <p:spPr>
          <a:xfrm rot="10800000">
            <a:off x="3594100" y="4554538"/>
            <a:ext cx="279400" cy="1587"/>
          </a:xfrm>
          <a:prstGeom prst="straightConnector1">
            <a:avLst/>
          </a:prstGeom>
          <a:ln w="38100">
            <a:solidFill>
              <a:schemeClr val="bg1"/>
            </a:solidFill>
            <a:headEnd type="arrow" w="sm" len="med"/>
            <a:tailEnd type="non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Oval 149"/>
          <p:cNvSpPr/>
          <p:nvPr/>
        </p:nvSpPr>
        <p:spPr>
          <a:xfrm>
            <a:off x="2959100" y="4433888"/>
            <a:ext cx="254000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  <a:headEnd type="arrow" w="sm" len="med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51" name="Straight Arrow Connector 150"/>
          <p:cNvCxnSpPr/>
          <p:nvPr/>
        </p:nvCxnSpPr>
        <p:spPr>
          <a:xfrm rot="10800000">
            <a:off x="2940050" y="4554538"/>
            <a:ext cx="279400" cy="1587"/>
          </a:xfrm>
          <a:prstGeom prst="straightConnector1">
            <a:avLst/>
          </a:prstGeom>
          <a:ln w="38100">
            <a:solidFill>
              <a:schemeClr val="bg1"/>
            </a:solidFill>
            <a:headEnd type="arrow" w="sm" len="med"/>
            <a:tailEnd type="non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Oval 161"/>
          <p:cNvSpPr/>
          <p:nvPr/>
        </p:nvSpPr>
        <p:spPr>
          <a:xfrm>
            <a:off x="4249738" y="2686050"/>
            <a:ext cx="255587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  <a:headEnd type="arrow" w="sm" len="med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64" name="Straight Arrow Connector 163"/>
          <p:cNvCxnSpPr/>
          <p:nvPr/>
        </p:nvCxnSpPr>
        <p:spPr>
          <a:xfrm rot="10800000">
            <a:off x="4232275" y="2806700"/>
            <a:ext cx="279400" cy="1588"/>
          </a:xfrm>
          <a:prstGeom prst="straightConnector1">
            <a:avLst/>
          </a:prstGeom>
          <a:ln w="38100">
            <a:solidFill>
              <a:schemeClr val="bg1"/>
            </a:solidFill>
            <a:headEnd type="arrow" w="sm" len="med"/>
            <a:tailEnd type="non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Oval 164"/>
          <p:cNvSpPr/>
          <p:nvPr/>
        </p:nvSpPr>
        <p:spPr>
          <a:xfrm>
            <a:off x="3582988" y="2695575"/>
            <a:ext cx="255587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  <a:headEnd type="arrow" w="sm" len="med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66" name="Straight Arrow Connector 165"/>
          <p:cNvCxnSpPr/>
          <p:nvPr/>
        </p:nvCxnSpPr>
        <p:spPr>
          <a:xfrm rot="10800000">
            <a:off x="3565525" y="2816225"/>
            <a:ext cx="279400" cy="1588"/>
          </a:xfrm>
          <a:prstGeom prst="straightConnector1">
            <a:avLst/>
          </a:prstGeom>
          <a:ln w="38100">
            <a:solidFill>
              <a:schemeClr val="bg1"/>
            </a:solidFill>
            <a:headEnd type="arrow" w="sm" len="med"/>
            <a:tailEnd type="non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Oval 166"/>
          <p:cNvSpPr/>
          <p:nvPr/>
        </p:nvSpPr>
        <p:spPr>
          <a:xfrm>
            <a:off x="2930525" y="2695575"/>
            <a:ext cx="254000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  <a:headEnd type="arrow" w="sm" len="med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68" name="Straight Arrow Connector 167"/>
          <p:cNvCxnSpPr/>
          <p:nvPr/>
        </p:nvCxnSpPr>
        <p:spPr>
          <a:xfrm rot="10800000">
            <a:off x="2911475" y="2816225"/>
            <a:ext cx="279400" cy="1588"/>
          </a:xfrm>
          <a:prstGeom prst="straightConnector1">
            <a:avLst/>
          </a:prstGeom>
          <a:ln w="38100">
            <a:solidFill>
              <a:schemeClr val="bg1"/>
            </a:solidFill>
            <a:headEnd type="arrow" w="sm" len="med"/>
            <a:tailEnd type="non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Oval 151"/>
          <p:cNvSpPr/>
          <p:nvPr/>
        </p:nvSpPr>
        <p:spPr>
          <a:xfrm>
            <a:off x="4238625" y="1951038"/>
            <a:ext cx="255588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  <a:headEnd type="arrow" w="sm" len="med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54" name="Straight Arrow Connector 153"/>
          <p:cNvCxnSpPr/>
          <p:nvPr/>
        </p:nvCxnSpPr>
        <p:spPr>
          <a:xfrm rot="10800000">
            <a:off x="4221163" y="2071688"/>
            <a:ext cx="279400" cy="1587"/>
          </a:xfrm>
          <a:prstGeom prst="straightConnector1">
            <a:avLst/>
          </a:prstGeom>
          <a:ln w="38100">
            <a:solidFill>
              <a:schemeClr val="bg1"/>
            </a:solidFill>
            <a:headEnd type="arrow" w="sm" len="med"/>
            <a:tailEnd type="non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Oval 154"/>
          <p:cNvSpPr/>
          <p:nvPr/>
        </p:nvSpPr>
        <p:spPr>
          <a:xfrm>
            <a:off x="3571875" y="1960563"/>
            <a:ext cx="255588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  <a:headEnd type="arrow" w="sm" len="med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57" name="Straight Arrow Connector 156"/>
          <p:cNvCxnSpPr/>
          <p:nvPr/>
        </p:nvCxnSpPr>
        <p:spPr>
          <a:xfrm rot="10800000">
            <a:off x="3554413" y="2081213"/>
            <a:ext cx="279400" cy="1587"/>
          </a:xfrm>
          <a:prstGeom prst="straightConnector1">
            <a:avLst/>
          </a:prstGeom>
          <a:ln w="38100">
            <a:solidFill>
              <a:schemeClr val="bg1"/>
            </a:solidFill>
            <a:headEnd type="arrow" w="sm" len="med"/>
            <a:tailEnd type="non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Oval 157"/>
          <p:cNvSpPr/>
          <p:nvPr/>
        </p:nvSpPr>
        <p:spPr>
          <a:xfrm>
            <a:off x="2919413" y="1960563"/>
            <a:ext cx="254000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  <a:headEnd type="arrow" w="sm" len="med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60" name="Straight Arrow Connector 159"/>
          <p:cNvCxnSpPr/>
          <p:nvPr/>
        </p:nvCxnSpPr>
        <p:spPr>
          <a:xfrm rot="10800000">
            <a:off x="2900363" y="2081213"/>
            <a:ext cx="279400" cy="1587"/>
          </a:xfrm>
          <a:prstGeom prst="straightConnector1">
            <a:avLst/>
          </a:prstGeom>
          <a:ln w="38100">
            <a:solidFill>
              <a:schemeClr val="bg1"/>
            </a:solidFill>
            <a:headEnd type="arrow" w="sm" len="med"/>
            <a:tailEnd type="non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967" name="Slide Number Placeholder 98"/>
          <p:cNvSpPr>
            <a:spLocks noGrp="1"/>
          </p:cNvSpPr>
          <p:nvPr>
            <p:ph type="sldNum" sz="quarter" idx="11"/>
          </p:nvPr>
        </p:nvSpPr>
        <p:spPr bwMode="auto">
          <a:xfrm>
            <a:off x="7956550" y="6192838"/>
            <a:ext cx="7620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05DC0A8-7943-4ADE-82B6-8DC68220A6F6}" type="slidenum">
              <a:rPr lang="en-US" altLang="en-US" sz="1200">
                <a:solidFill>
                  <a:srgbClr val="BCBCBC"/>
                </a:solidFill>
              </a:rPr>
              <a:pPr/>
              <a:t>59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101" name="Footer Placeholder 100"/>
          <p:cNvSpPr>
            <a:spLocks noGrp="1"/>
          </p:cNvSpPr>
          <p:nvPr>
            <p:ph type="ftr" sz="quarter" idx="10"/>
          </p:nvPr>
        </p:nvSpPr>
        <p:spPr>
          <a:xfrm>
            <a:off x="3155950" y="6192838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Tension Theory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224463" y="204788"/>
            <a:ext cx="3467100" cy="919162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dirty="0">
                <a:solidFill>
                  <a:schemeClr val="bg1"/>
                </a:solidFill>
              </a:rPr>
              <a:t>Flange of W-Shape Bolted to Plate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17525" y="220663"/>
            <a:ext cx="2401888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Block Shear</a:t>
            </a:r>
          </a:p>
        </p:txBody>
      </p:sp>
      <p:sp>
        <p:nvSpPr>
          <p:cNvPr id="124971" name="Freeform 116"/>
          <p:cNvSpPr>
            <a:spLocks/>
          </p:cNvSpPr>
          <p:nvPr/>
        </p:nvSpPr>
        <p:spPr bwMode="auto">
          <a:xfrm flipH="1">
            <a:off x="1517650" y="1403350"/>
            <a:ext cx="554038" cy="1993900"/>
          </a:xfrm>
          <a:custGeom>
            <a:avLst/>
            <a:gdLst>
              <a:gd name="T0" fmla="*/ 0 w 534609"/>
              <a:gd name="T1" fmla="*/ 0 h 1001485"/>
              <a:gd name="T2" fmla="*/ 121539 w 534609"/>
              <a:gd name="T3" fmla="*/ 16929074 h 1001485"/>
              <a:gd name="T4" fmla="*/ 381981 w 534609"/>
              <a:gd name="T5" fmla="*/ 29403141 h 1001485"/>
              <a:gd name="T6" fmla="*/ 607697 w 534609"/>
              <a:gd name="T7" fmla="*/ 40986225 h 1001485"/>
              <a:gd name="T8" fmla="*/ 572970 w 534609"/>
              <a:gd name="T9" fmla="*/ 54351293 h 1001485"/>
              <a:gd name="T10" fmla="*/ 451432 w 534609"/>
              <a:gd name="T11" fmla="*/ 61479296 h 100148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34609"/>
              <a:gd name="T19" fmla="*/ 0 h 1001485"/>
              <a:gd name="T20" fmla="*/ 534609 w 534609"/>
              <a:gd name="T21" fmla="*/ 1001485 h 1001485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34609" h="1001485">
                <a:moveTo>
                  <a:pt x="0" y="0"/>
                </a:moveTo>
                <a:cubicBezTo>
                  <a:pt x="24190" y="97971"/>
                  <a:pt x="48381" y="195942"/>
                  <a:pt x="101600" y="275771"/>
                </a:cubicBezTo>
                <a:cubicBezTo>
                  <a:pt x="154819" y="355600"/>
                  <a:pt x="251581" y="413657"/>
                  <a:pt x="319314" y="478971"/>
                </a:cubicBezTo>
                <a:cubicBezTo>
                  <a:pt x="387047" y="544285"/>
                  <a:pt x="481391" y="599924"/>
                  <a:pt x="508000" y="667657"/>
                </a:cubicBezTo>
                <a:cubicBezTo>
                  <a:pt x="534609" y="735390"/>
                  <a:pt x="500743" y="829733"/>
                  <a:pt x="478971" y="885371"/>
                </a:cubicBezTo>
                <a:cubicBezTo>
                  <a:pt x="457200" y="941009"/>
                  <a:pt x="417285" y="971247"/>
                  <a:pt x="377371" y="1001485"/>
                </a:cubicBezTo>
              </a:path>
            </a:pathLst>
          </a:cu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124972" name="Freeform 101"/>
          <p:cNvSpPr>
            <a:spLocks/>
          </p:cNvSpPr>
          <p:nvPr/>
        </p:nvSpPr>
        <p:spPr bwMode="auto">
          <a:xfrm>
            <a:off x="1671638" y="1414463"/>
            <a:ext cx="3571875" cy="1981200"/>
          </a:xfrm>
          <a:custGeom>
            <a:avLst/>
            <a:gdLst>
              <a:gd name="T0" fmla="*/ 2147483646 w 2250"/>
              <a:gd name="T1" fmla="*/ 0 h 1248"/>
              <a:gd name="T2" fmla="*/ 2147483646 w 2250"/>
              <a:gd name="T3" fmla="*/ 0 h 1248"/>
              <a:gd name="T4" fmla="*/ 2147483646 w 2250"/>
              <a:gd name="T5" fmla="*/ 2147483646 h 1248"/>
              <a:gd name="T6" fmla="*/ 0 w 2250"/>
              <a:gd name="T7" fmla="*/ 2147483646 h 1248"/>
              <a:gd name="T8" fmla="*/ 0 60000 65536"/>
              <a:gd name="T9" fmla="*/ 0 60000 65536"/>
              <a:gd name="T10" fmla="*/ 0 60000 65536"/>
              <a:gd name="T11" fmla="*/ 0 60000 65536"/>
              <a:gd name="T12" fmla="*/ 0 w 2250"/>
              <a:gd name="T13" fmla="*/ 0 h 1248"/>
              <a:gd name="T14" fmla="*/ 2250 w 2250"/>
              <a:gd name="T15" fmla="*/ 1248 h 124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250" h="1248">
                <a:moveTo>
                  <a:pt x="249" y="0"/>
                </a:moveTo>
                <a:lnTo>
                  <a:pt x="2250" y="0"/>
                </a:lnTo>
                <a:lnTo>
                  <a:pt x="2250" y="1248"/>
                </a:lnTo>
                <a:lnTo>
                  <a:pt x="0" y="1248"/>
                </a:ln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4973" name="Freeform 116"/>
          <p:cNvSpPr>
            <a:spLocks/>
          </p:cNvSpPr>
          <p:nvPr/>
        </p:nvSpPr>
        <p:spPr bwMode="auto">
          <a:xfrm flipH="1">
            <a:off x="1565275" y="3908425"/>
            <a:ext cx="554038" cy="1993900"/>
          </a:xfrm>
          <a:custGeom>
            <a:avLst/>
            <a:gdLst>
              <a:gd name="T0" fmla="*/ 0 w 534609"/>
              <a:gd name="T1" fmla="*/ 0 h 1001485"/>
              <a:gd name="T2" fmla="*/ 121539 w 534609"/>
              <a:gd name="T3" fmla="*/ 16929074 h 1001485"/>
              <a:gd name="T4" fmla="*/ 381981 w 534609"/>
              <a:gd name="T5" fmla="*/ 29403141 h 1001485"/>
              <a:gd name="T6" fmla="*/ 607697 w 534609"/>
              <a:gd name="T7" fmla="*/ 40986225 h 1001485"/>
              <a:gd name="T8" fmla="*/ 572970 w 534609"/>
              <a:gd name="T9" fmla="*/ 54351293 h 1001485"/>
              <a:gd name="T10" fmla="*/ 451432 w 534609"/>
              <a:gd name="T11" fmla="*/ 61479296 h 100148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34609"/>
              <a:gd name="T19" fmla="*/ 0 h 1001485"/>
              <a:gd name="T20" fmla="*/ 534609 w 534609"/>
              <a:gd name="T21" fmla="*/ 1001485 h 1001485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34609" h="1001485">
                <a:moveTo>
                  <a:pt x="0" y="0"/>
                </a:moveTo>
                <a:cubicBezTo>
                  <a:pt x="24190" y="97971"/>
                  <a:pt x="48381" y="195942"/>
                  <a:pt x="101600" y="275771"/>
                </a:cubicBezTo>
                <a:cubicBezTo>
                  <a:pt x="154819" y="355600"/>
                  <a:pt x="251581" y="413657"/>
                  <a:pt x="319314" y="478971"/>
                </a:cubicBezTo>
                <a:cubicBezTo>
                  <a:pt x="387047" y="544285"/>
                  <a:pt x="481391" y="599924"/>
                  <a:pt x="508000" y="667657"/>
                </a:cubicBezTo>
                <a:cubicBezTo>
                  <a:pt x="534609" y="735390"/>
                  <a:pt x="500743" y="829733"/>
                  <a:pt x="478971" y="885371"/>
                </a:cubicBezTo>
                <a:cubicBezTo>
                  <a:pt x="457200" y="941009"/>
                  <a:pt x="417285" y="971247"/>
                  <a:pt x="377371" y="1001485"/>
                </a:cubicBezTo>
              </a:path>
            </a:pathLst>
          </a:cu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124974" name="Freeform 106"/>
          <p:cNvSpPr>
            <a:spLocks/>
          </p:cNvSpPr>
          <p:nvPr/>
        </p:nvSpPr>
        <p:spPr bwMode="auto">
          <a:xfrm>
            <a:off x="1719263" y="3919538"/>
            <a:ext cx="3571875" cy="1981200"/>
          </a:xfrm>
          <a:custGeom>
            <a:avLst/>
            <a:gdLst>
              <a:gd name="T0" fmla="*/ 2147483646 w 2250"/>
              <a:gd name="T1" fmla="*/ 0 h 1248"/>
              <a:gd name="T2" fmla="*/ 2147483646 w 2250"/>
              <a:gd name="T3" fmla="*/ 0 h 1248"/>
              <a:gd name="T4" fmla="*/ 2147483646 w 2250"/>
              <a:gd name="T5" fmla="*/ 2147483646 h 1248"/>
              <a:gd name="T6" fmla="*/ 0 w 2250"/>
              <a:gd name="T7" fmla="*/ 2147483646 h 1248"/>
              <a:gd name="T8" fmla="*/ 0 60000 65536"/>
              <a:gd name="T9" fmla="*/ 0 60000 65536"/>
              <a:gd name="T10" fmla="*/ 0 60000 65536"/>
              <a:gd name="T11" fmla="*/ 0 60000 65536"/>
              <a:gd name="T12" fmla="*/ 0 w 2250"/>
              <a:gd name="T13" fmla="*/ 0 h 1248"/>
              <a:gd name="T14" fmla="*/ 2250 w 2250"/>
              <a:gd name="T15" fmla="*/ 1248 h 124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250" h="1248">
                <a:moveTo>
                  <a:pt x="249" y="0"/>
                </a:moveTo>
                <a:lnTo>
                  <a:pt x="2250" y="0"/>
                </a:lnTo>
                <a:lnTo>
                  <a:pt x="2250" y="1248"/>
                </a:lnTo>
                <a:lnTo>
                  <a:pt x="0" y="1248"/>
                </a:ln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Line 128"/>
          <p:cNvSpPr>
            <a:spLocks noChangeShapeType="1"/>
          </p:cNvSpPr>
          <p:nvPr/>
        </p:nvSpPr>
        <p:spPr bwMode="auto">
          <a:xfrm flipH="1">
            <a:off x="6610350" y="3470275"/>
            <a:ext cx="12700" cy="69215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1049338" y="1766888"/>
            <a:ext cx="7920037" cy="844550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Ctr="1"/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When a member is loaded the strength is limited by the yielding of the entire cross section.</a:t>
            </a:r>
          </a:p>
        </p:txBody>
      </p:sp>
      <p:sp>
        <p:nvSpPr>
          <p:cNvPr id="16388" name="TextBox 40"/>
          <p:cNvSpPr txBox="1">
            <a:spLocks noChangeArrowheads="1"/>
          </p:cNvSpPr>
          <p:nvPr/>
        </p:nvSpPr>
        <p:spPr bwMode="auto">
          <a:xfrm>
            <a:off x="1085850" y="2881313"/>
            <a:ext cx="6807200" cy="3122612"/>
          </a:xfrm>
          <a:prstGeom prst="rect">
            <a:avLst/>
          </a:prstGeom>
          <a:solidFill>
            <a:schemeClr val="tx1"/>
          </a:solidFill>
          <a:ln w="38100">
            <a:solidFill>
              <a:schemeClr val="bg1"/>
            </a:solidFill>
            <a:bevel/>
            <a:headEnd/>
            <a:tailEnd/>
          </a:ln>
        </p:spPr>
        <p:txBody>
          <a:bodyPr anchor="ctr" anchorCtr="1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16389" name="Line 5"/>
          <p:cNvSpPr>
            <a:spLocks noChangeShapeType="1"/>
          </p:cNvSpPr>
          <p:nvPr/>
        </p:nvSpPr>
        <p:spPr bwMode="auto">
          <a:xfrm>
            <a:off x="2355850" y="3006725"/>
            <a:ext cx="0" cy="24384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>
            <a:off x="2355850" y="5445125"/>
            <a:ext cx="32004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3803650" y="5445125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D</a:t>
            </a:r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1317625" y="3513138"/>
            <a:ext cx="144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P=F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y</a:t>
            </a:r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A</a:t>
            </a:r>
          </a:p>
        </p:txBody>
      </p:sp>
      <p:sp>
        <p:nvSpPr>
          <p:cNvPr id="16393" name="Text Box 15"/>
          <p:cNvSpPr txBox="1">
            <a:spLocks noChangeArrowheads="1"/>
          </p:cNvSpPr>
          <p:nvPr/>
        </p:nvSpPr>
        <p:spPr bwMode="auto">
          <a:xfrm>
            <a:off x="2736850" y="5445125"/>
            <a:ext cx="121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e</a:t>
            </a:r>
            <a:r>
              <a:rPr lang="en-US" altLang="en-US" baseline="-25000">
                <a:solidFill>
                  <a:schemeClr val="bg1"/>
                </a:solidFill>
                <a:cs typeface="Arial" panose="020B0604020202020204" pitchFamily="34" charset="0"/>
              </a:rPr>
              <a:t>y</a:t>
            </a:r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L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0</a:t>
            </a:r>
            <a:endParaRPr lang="en-US" altLang="en-US" i="1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6394" name="Line 19"/>
          <p:cNvSpPr>
            <a:spLocks noChangeShapeType="1"/>
          </p:cNvSpPr>
          <p:nvPr/>
        </p:nvSpPr>
        <p:spPr bwMode="auto">
          <a:xfrm flipV="1">
            <a:off x="2355850" y="3692525"/>
            <a:ext cx="609600" cy="17526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5" name="Line 20"/>
          <p:cNvSpPr>
            <a:spLocks noChangeShapeType="1"/>
          </p:cNvSpPr>
          <p:nvPr/>
        </p:nvSpPr>
        <p:spPr bwMode="auto">
          <a:xfrm>
            <a:off x="2965450" y="3692525"/>
            <a:ext cx="22098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6" name="Line 23"/>
          <p:cNvSpPr>
            <a:spLocks noChangeShapeType="1"/>
          </p:cNvSpPr>
          <p:nvPr/>
        </p:nvSpPr>
        <p:spPr bwMode="auto">
          <a:xfrm>
            <a:off x="2965450" y="3692525"/>
            <a:ext cx="0" cy="1752600"/>
          </a:xfrm>
          <a:prstGeom prst="line">
            <a:avLst/>
          </a:prstGeom>
          <a:noFill/>
          <a:ln w="38100">
            <a:solidFill>
              <a:schemeClr val="bg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7" name="Line 24"/>
          <p:cNvSpPr>
            <a:spLocks noChangeShapeType="1"/>
          </p:cNvSpPr>
          <p:nvPr/>
        </p:nvSpPr>
        <p:spPr bwMode="auto">
          <a:xfrm>
            <a:off x="2355850" y="3692525"/>
            <a:ext cx="533400" cy="0"/>
          </a:xfrm>
          <a:prstGeom prst="line">
            <a:avLst/>
          </a:prstGeom>
          <a:noFill/>
          <a:ln w="38100">
            <a:solidFill>
              <a:schemeClr val="bg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6398" name="Group 14"/>
          <p:cNvGrpSpPr>
            <a:grpSpLocks/>
          </p:cNvGrpSpPr>
          <p:nvPr/>
        </p:nvGrpSpPr>
        <p:grpSpPr bwMode="auto">
          <a:xfrm rot="-5400000">
            <a:off x="6187281" y="4307682"/>
            <a:ext cx="815975" cy="500062"/>
            <a:chOff x="1271588" y="471488"/>
            <a:chExt cx="6119817" cy="500063"/>
          </a:xfrm>
        </p:grpSpPr>
        <p:sp>
          <p:nvSpPr>
            <p:cNvPr id="16408" name="Rectangle 17"/>
            <p:cNvSpPr>
              <a:spLocks noChangeArrowheads="1"/>
            </p:cNvSpPr>
            <p:nvPr/>
          </p:nvSpPr>
          <p:spPr bwMode="auto">
            <a:xfrm flipH="1">
              <a:off x="1271592" y="471488"/>
              <a:ext cx="6119813" cy="500063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vert="eaVert"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>
                <a:latin typeface="Arial" panose="020B0604020202020204" pitchFamily="34" charset="0"/>
              </a:endParaRPr>
            </a:p>
          </p:txBody>
        </p:sp>
        <p:sp>
          <p:nvSpPr>
            <p:cNvPr id="16409" name="Rectangle 18"/>
            <p:cNvSpPr>
              <a:spLocks noChangeArrowheads="1"/>
            </p:cNvSpPr>
            <p:nvPr/>
          </p:nvSpPr>
          <p:spPr bwMode="auto">
            <a:xfrm flipH="1">
              <a:off x="1271588" y="566738"/>
              <a:ext cx="6115050" cy="309563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vert="eaVert"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>
                <a:latin typeface="Arial" panose="020B0604020202020204" pitchFamily="34" charset="0"/>
              </a:endParaRPr>
            </a:p>
          </p:txBody>
        </p:sp>
      </p:grpSp>
      <p:sp>
        <p:nvSpPr>
          <p:cNvPr id="37" name="TextBox 55"/>
          <p:cNvSpPr txBox="1">
            <a:spLocks noChangeArrowheads="1"/>
          </p:cNvSpPr>
          <p:nvPr/>
        </p:nvSpPr>
        <p:spPr bwMode="auto">
          <a:xfrm flipH="1">
            <a:off x="5676900" y="4333875"/>
            <a:ext cx="479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i="1" dirty="0">
                <a:solidFill>
                  <a:schemeClr val="bg1"/>
                </a:solidFill>
                <a:latin typeface="+mj-lt"/>
              </a:rPr>
              <a:t>L</a:t>
            </a:r>
            <a:r>
              <a:rPr lang="en-US" i="1" baseline="-25000" dirty="0">
                <a:solidFill>
                  <a:schemeClr val="bg1"/>
                </a:solidFill>
                <a:latin typeface="+mj-lt"/>
              </a:rPr>
              <a:t>0</a:t>
            </a:r>
          </a:p>
        </p:txBody>
      </p:sp>
      <p:sp>
        <p:nvSpPr>
          <p:cNvPr id="62" name="Rectangle 61"/>
          <p:cNvSpPr/>
          <p:nvPr/>
        </p:nvSpPr>
        <p:spPr>
          <a:xfrm>
            <a:off x="6548438" y="3471863"/>
            <a:ext cx="157162" cy="6794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401" name="Slide Number Placeholder 39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F3BB74D-330C-467C-B0CE-D6D7BC513F0C}" type="slidenum">
              <a:rPr lang="en-US" altLang="en-US" sz="1200">
                <a:solidFill>
                  <a:srgbClr val="BCBCBC"/>
                </a:solidFill>
              </a:rPr>
              <a:pPr/>
              <a:t>6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42" name="Footer Placeholder 4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Tension Theory</a:t>
            </a:r>
          </a:p>
        </p:txBody>
      </p:sp>
      <p:sp>
        <p:nvSpPr>
          <p:cNvPr id="16403" name="Line 41"/>
          <p:cNvSpPr>
            <a:spLocks noChangeShapeType="1"/>
          </p:cNvSpPr>
          <p:nvPr/>
        </p:nvSpPr>
        <p:spPr bwMode="auto">
          <a:xfrm flipH="1">
            <a:off x="6048375" y="4149725"/>
            <a:ext cx="215900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4" name="Line 42"/>
          <p:cNvSpPr>
            <a:spLocks noChangeShapeType="1"/>
          </p:cNvSpPr>
          <p:nvPr/>
        </p:nvSpPr>
        <p:spPr bwMode="auto">
          <a:xfrm flipH="1">
            <a:off x="6067425" y="4968875"/>
            <a:ext cx="215900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5" name="Line 43"/>
          <p:cNvSpPr>
            <a:spLocks noChangeShapeType="1"/>
          </p:cNvSpPr>
          <p:nvPr/>
        </p:nvSpPr>
        <p:spPr bwMode="auto">
          <a:xfrm>
            <a:off x="6156325" y="4143375"/>
            <a:ext cx="0" cy="82550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6" name="Line 48"/>
          <p:cNvSpPr>
            <a:spLocks noChangeShapeType="1"/>
          </p:cNvSpPr>
          <p:nvPr/>
        </p:nvSpPr>
        <p:spPr bwMode="auto">
          <a:xfrm>
            <a:off x="6538913" y="4148138"/>
            <a:ext cx="157162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1023938" y="649288"/>
            <a:ext cx="4125912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Yield on Gross Area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TextBox 3"/>
          <p:cNvSpPr txBox="1">
            <a:spLocks noChangeArrowheads="1"/>
          </p:cNvSpPr>
          <p:nvPr/>
        </p:nvSpPr>
        <p:spPr bwMode="auto">
          <a:xfrm>
            <a:off x="1160463" y="1127125"/>
            <a:ext cx="7537450" cy="5210175"/>
          </a:xfrm>
          <a:prstGeom prst="rect">
            <a:avLst/>
          </a:prstGeom>
          <a:solidFill>
            <a:schemeClr val="tx1"/>
          </a:solidFill>
          <a:ln w="38100">
            <a:solidFill>
              <a:schemeClr val="bg1"/>
            </a:solidFill>
            <a:bevel/>
            <a:headEnd/>
            <a:tailEnd/>
          </a:ln>
        </p:spPr>
        <p:txBody>
          <a:bodyPr anchor="ctr" anchorCtr="1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26979" name="Freeform 3"/>
          <p:cNvSpPr>
            <a:spLocks/>
          </p:cNvSpPr>
          <p:nvPr/>
        </p:nvSpPr>
        <p:spPr bwMode="auto">
          <a:xfrm>
            <a:off x="1581150" y="3914775"/>
            <a:ext cx="3700463" cy="1981200"/>
          </a:xfrm>
          <a:custGeom>
            <a:avLst/>
            <a:gdLst>
              <a:gd name="T0" fmla="*/ 2147483646 w 2331"/>
              <a:gd name="T1" fmla="*/ 0 h 1248"/>
              <a:gd name="T2" fmla="*/ 2147483646 w 2331"/>
              <a:gd name="T3" fmla="*/ 0 h 1248"/>
              <a:gd name="T4" fmla="*/ 2147483646 w 2331"/>
              <a:gd name="T5" fmla="*/ 2147483646 h 1248"/>
              <a:gd name="T6" fmla="*/ 2147483646 w 2331"/>
              <a:gd name="T7" fmla="*/ 2147483646 h 1248"/>
              <a:gd name="T8" fmla="*/ 2147483646 w 2331"/>
              <a:gd name="T9" fmla="*/ 2147483646 h 1248"/>
              <a:gd name="T10" fmla="*/ 2147483646 w 2331"/>
              <a:gd name="T11" fmla="*/ 2147483646 h 1248"/>
              <a:gd name="T12" fmla="*/ 2147483646 w 2331"/>
              <a:gd name="T13" fmla="*/ 2147483646 h 1248"/>
              <a:gd name="T14" fmla="*/ 2147483646 w 2331"/>
              <a:gd name="T15" fmla="*/ 2147483646 h 1248"/>
              <a:gd name="T16" fmla="*/ 0 w 2331"/>
              <a:gd name="T17" fmla="*/ 2147483646 h 1248"/>
              <a:gd name="T18" fmla="*/ 2147483646 w 2331"/>
              <a:gd name="T19" fmla="*/ 2147483646 h 1248"/>
              <a:gd name="T20" fmla="*/ 2147483646 w 2331"/>
              <a:gd name="T21" fmla="*/ 2147483646 h 1248"/>
              <a:gd name="T22" fmla="*/ 2147483646 w 2331"/>
              <a:gd name="T23" fmla="*/ 2147483646 h 1248"/>
              <a:gd name="T24" fmla="*/ 2147483646 w 2331"/>
              <a:gd name="T25" fmla="*/ 2147483646 h 1248"/>
              <a:gd name="T26" fmla="*/ 2147483646 w 2331"/>
              <a:gd name="T27" fmla="*/ 2147483646 h 1248"/>
              <a:gd name="T28" fmla="*/ 2147483646 w 2331"/>
              <a:gd name="T29" fmla="*/ 2147483646 h 1248"/>
              <a:gd name="T30" fmla="*/ 2147483646 w 2331"/>
              <a:gd name="T31" fmla="*/ 2147483646 h 1248"/>
              <a:gd name="T32" fmla="*/ 2147483646 w 2331"/>
              <a:gd name="T33" fmla="*/ 2147483646 h 1248"/>
              <a:gd name="T34" fmla="*/ 2147483646 w 2331"/>
              <a:gd name="T35" fmla="*/ 2147483646 h 1248"/>
              <a:gd name="T36" fmla="*/ 2147483646 w 2331"/>
              <a:gd name="T37" fmla="*/ 2147483646 h 1248"/>
              <a:gd name="T38" fmla="*/ 2147483646 w 2331"/>
              <a:gd name="T39" fmla="*/ 2147483646 h 1248"/>
              <a:gd name="T40" fmla="*/ 2147483646 w 2331"/>
              <a:gd name="T41" fmla="*/ 0 h 1248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2331"/>
              <a:gd name="T64" fmla="*/ 0 h 1248"/>
              <a:gd name="T65" fmla="*/ 2331 w 2331"/>
              <a:gd name="T66" fmla="*/ 1248 h 1248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2331" h="1248">
                <a:moveTo>
                  <a:pt x="336" y="0"/>
                </a:moveTo>
                <a:lnTo>
                  <a:pt x="2331" y="0"/>
                </a:lnTo>
                <a:lnTo>
                  <a:pt x="2331" y="1248"/>
                </a:lnTo>
                <a:lnTo>
                  <a:pt x="87" y="1248"/>
                </a:lnTo>
                <a:lnTo>
                  <a:pt x="57" y="1194"/>
                </a:lnTo>
                <a:lnTo>
                  <a:pt x="42" y="1152"/>
                </a:lnTo>
                <a:lnTo>
                  <a:pt x="21" y="1083"/>
                </a:lnTo>
                <a:lnTo>
                  <a:pt x="6" y="996"/>
                </a:lnTo>
                <a:lnTo>
                  <a:pt x="0" y="936"/>
                </a:lnTo>
                <a:lnTo>
                  <a:pt x="3" y="858"/>
                </a:lnTo>
                <a:lnTo>
                  <a:pt x="15" y="804"/>
                </a:lnTo>
                <a:lnTo>
                  <a:pt x="51" y="723"/>
                </a:lnTo>
                <a:lnTo>
                  <a:pt x="126" y="612"/>
                </a:lnTo>
                <a:lnTo>
                  <a:pt x="174" y="522"/>
                </a:lnTo>
                <a:lnTo>
                  <a:pt x="219" y="459"/>
                </a:lnTo>
                <a:lnTo>
                  <a:pt x="246" y="402"/>
                </a:lnTo>
                <a:lnTo>
                  <a:pt x="282" y="309"/>
                </a:lnTo>
                <a:lnTo>
                  <a:pt x="306" y="228"/>
                </a:lnTo>
                <a:lnTo>
                  <a:pt x="321" y="135"/>
                </a:lnTo>
                <a:lnTo>
                  <a:pt x="333" y="54"/>
                </a:lnTo>
                <a:lnTo>
                  <a:pt x="336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6980" name="Freeform 4"/>
          <p:cNvSpPr>
            <a:spLocks/>
          </p:cNvSpPr>
          <p:nvPr/>
        </p:nvSpPr>
        <p:spPr bwMode="auto">
          <a:xfrm>
            <a:off x="1533525" y="1409700"/>
            <a:ext cx="3700463" cy="1981200"/>
          </a:xfrm>
          <a:custGeom>
            <a:avLst/>
            <a:gdLst>
              <a:gd name="T0" fmla="*/ 2147483646 w 2331"/>
              <a:gd name="T1" fmla="*/ 0 h 1248"/>
              <a:gd name="T2" fmla="*/ 2147483646 w 2331"/>
              <a:gd name="T3" fmla="*/ 0 h 1248"/>
              <a:gd name="T4" fmla="*/ 2147483646 w 2331"/>
              <a:gd name="T5" fmla="*/ 2147483646 h 1248"/>
              <a:gd name="T6" fmla="*/ 2147483646 w 2331"/>
              <a:gd name="T7" fmla="*/ 2147483646 h 1248"/>
              <a:gd name="T8" fmla="*/ 2147483646 w 2331"/>
              <a:gd name="T9" fmla="*/ 2147483646 h 1248"/>
              <a:gd name="T10" fmla="*/ 2147483646 w 2331"/>
              <a:gd name="T11" fmla="*/ 2147483646 h 1248"/>
              <a:gd name="T12" fmla="*/ 2147483646 w 2331"/>
              <a:gd name="T13" fmla="*/ 2147483646 h 1248"/>
              <a:gd name="T14" fmla="*/ 2147483646 w 2331"/>
              <a:gd name="T15" fmla="*/ 2147483646 h 1248"/>
              <a:gd name="T16" fmla="*/ 0 w 2331"/>
              <a:gd name="T17" fmla="*/ 2147483646 h 1248"/>
              <a:gd name="T18" fmla="*/ 2147483646 w 2331"/>
              <a:gd name="T19" fmla="*/ 2147483646 h 1248"/>
              <a:gd name="T20" fmla="*/ 2147483646 w 2331"/>
              <a:gd name="T21" fmla="*/ 2147483646 h 1248"/>
              <a:gd name="T22" fmla="*/ 2147483646 w 2331"/>
              <a:gd name="T23" fmla="*/ 2147483646 h 1248"/>
              <a:gd name="T24" fmla="*/ 2147483646 w 2331"/>
              <a:gd name="T25" fmla="*/ 2147483646 h 1248"/>
              <a:gd name="T26" fmla="*/ 2147483646 w 2331"/>
              <a:gd name="T27" fmla="*/ 2147483646 h 1248"/>
              <a:gd name="T28" fmla="*/ 2147483646 w 2331"/>
              <a:gd name="T29" fmla="*/ 2147483646 h 1248"/>
              <a:gd name="T30" fmla="*/ 2147483646 w 2331"/>
              <a:gd name="T31" fmla="*/ 2147483646 h 1248"/>
              <a:gd name="T32" fmla="*/ 2147483646 w 2331"/>
              <a:gd name="T33" fmla="*/ 2147483646 h 1248"/>
              <a:gd name="T34" fmla="*/ 2147483646 w 2331"/>
              <a:gd name="T35" fmla="*/ 2147483646 h 1248"/>
              <a:gd name="T36" fmla="*/ 2147483646 w 2331"/>
              <a:gd name="T37" fmla="*/ 2147483646 h 1248"/>
              <a:gd name="T38" fmla="*/ 2147483646 w 2331"/>
              <a:gd name="T39" fmla="*/ 2147483646 h 1248"/>
              <a:gd name="T40" fmla="*/ 2147483646 w 2331"/>
              <a:gd name="T41" fmla="*/ 0 h 1248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2331"/>
              <a:gd name="T64" fmla="*/ 0 h 1248"/>
              <a:gd name="T65" fmla="*/ 2331 w 2331"/>
              <a:gd name="T66" fmla="*/ 1248 h 1248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2331" h="1248">
                <a:moveTo>
                  <a:pt x="336" y="0"/>
                </a:moveTo>
                <a:lnTo>
                  <a:pt x="2331" y="0"/>
                </a:lnTo>
                <a:lnTo>
                  <a:pt x="2331" y="1248"/>
                </a:lnTo>
                <a:lnTo>
                  <a:pt x="87" y="1248"/>
                </a:lnTo>
                <a:lnTo>
                  <a:pt x="57" y="1194"/>
                </a:lnTo>
                <a:lnTo>
                  <a:pt x="42" y="1152"/>
                </a:lnTo>
                <a:lnTo>
                  <a:pt x="21" y="1083"/>
                </a:lnTo>
                <a:lnTo>
                  <a:pt x="6" y="996"/>
                </a:lnTo>
                <a:lnTo>
                  <a:pt x="0" y="936"/>
                </a:lnTo>
                <a:lnTo>
                  <a:pt x="3" y="858"/>
                </a:lnTo>
                <a:lnTo>
                  <a:pt x="15" y="804"/>
                </a:lnTo>
                <a:lnTo>
                  <a:pt x="51" y="723"/>
                </a:lnTo>
                <a:lnTo>
                  <a:pt x="126" y="612"/>
                </a:lnTo>
                <a:lnTo>
                  <a:pt x="174" y="522"/>
                </a:lnTo>
                <a:lnTo>
                  <a:pt x="219" y="459"/>
                </a:lnTo>
                <a:lnTo>
                  <a:pt x="246" y="402"/>
                </a:lnTo>
                <a:lnTo>
                  <a:pt x="282" y="309"/>
                </a:lnTo>
                <a:lnTo>
                  <a:pt x="306" y="228"/>
                </a:lnTo>
                <a:lnTo>
                  <a:pt x="321" y="135"/>
                </a:lnTo>
                <a:lnTo>
                  <a:pt x="333" y="54"/>
                </a:lnTo>
                <a:lnTo>
                  <a:pt x="336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0" name="Flowchart: Document 99"/>
          <p:cNvSpPr/>
          <p:nvPr/>
        </p:nvSpPr>
        <p:spPr>
          <a:xfrm rot="16200000">
            <a:off x="4325144" y="2421731"/>
            <a:ext cx="1409700" cy="4999038"/>
          </a:xfrm>
          <a:prstGeom prst="flowChartDocument">
            <a:avLst/>
          </a:prstGeom>
          <a:noFill/>
          <a:ln w="38100">
            <a:solidFill>
              <a:schemeClr val="bg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11" name="Straight Arrow Connector 110"/>
          <p:cNvCxnSpPr/>
          <p:nvPr/>
        </p:nvCxnSpPr>
        <p:spPr>
          <a:xfrm flipV="1">
            <a:off x="7269163" y="4899025"/>
            <a:ext cx="914400" cy="0"/>
          </a:xfrm>
          <a:prstGeom prst="straightConnector1">
            <a:avLst/>
          </a:prstGeom>
          <a:ln w="101600">
            <a:solidFill>
              <a:schemeClr val="bg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983" name="TextBox 111"/>
          <p:cNvSpPr txBox="1">
            <a:spLocks noChangeArrowheads="1"/>
          </p:cNvSpPr>
          <p:nvPr/>
        </p:nvSpPr>
        <p:spPr bwMode="auto">
          <a:xfrm>
            <a:off x="7459663" y="4391025"/>
            <a:ext cx="5953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</a:p>
        </p:txBody>
      </p:sp>
      <p:cxnSp>
        <p:nvCxnSpPr>
          <p:cNvPr id="68" name="Straight Connector 67"/>
          <p:cNvCxnSpPr/>
          <p:nvPr/>
        </p:nvCxnSpPr>
        <p:spPr>
          <a:xfrm>
            <a:off x="2520950" y="4845050"/>
            <a:ext cx="4462463" cy="0"/>
          </a:xfrm>
          <a:prstGeom prst="line">
            <a:avLst/>
          </a:prstGeom>
          <a:noFill/>
          <a:ln w="381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V="1">
            <a:off x="2522538" y="4948238"/>
            <a:ext cx="4749800" cy="22225"/>
          </a:xfrm>
          <a:prstGeom prst="line">
            <a:avLst/>
          </a:prstGeom>
          <a:noFill/>
          <a:ln w="381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Flowchart: Document 79"/>
          <p:cNvSpPr/>
          <p:nvPr/>
        </p:nvSpPr>
        <p:spPr>
          <a:xfrm rot="16200000">
            <a:off x="4366419" y="-50006"/>
            <a:ext cx="1409700" cy="4999038"/>
          </a:xfrm>
          <a:prstGeom prst="flowChartDocument">
            <a:avLst/>
          </a:prstGeom>
          <a:noFill/>
          <a:ln w="38100">
            <a:solidFill>
              <a:schemeClr val="bg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81" name="Straight Arrow Connector 80"/>
          <p:cNvCxnSpPr/>
          <p:nvPr/>
        </p:nvCxnSpPr>
        <p:spPr>
          <a:xfrm flipV="1">
            <a:off x="7310438" y="2427288"/>
            <a:ext cx="914400" cy="0"/>
          </a:xfrm>
          <a:prstGeom prst="straightConnector1">
            <a:avLst/>
          </a:prstGeom>
          <a:ln w="101600">
            <a:solidFill>
              <a:schemeClr val="bg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988" name="TextBox 81"/>
          <p:cNvSpPr txBox="1">
            <a:spLocks noChangeArrowheads="1"/>
          </p:cNvSpPr>
          <p:nvPr/>
        </p:nvSpPr>
        <p:spPr bwMode="auto">
          <a:xfrm>
            <a:off x="7500938" y="1919288"/>
            <a:ext cx="5937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</a:p>
        </p:txBody>
      </p:sp>
      <p:cxnSp>
        <p:nvCxnSpPr>
          <p:cNvPr id="88" name="Straight Connector 87"/>
          <p:cNvCxnSpPr/>
          <p:nvPr/>
        </p:nvCxnSpPr>
        <p:spPr>
          <a:xfrm>
            <a:off x="2560638" y="2373313"/>
            <a:ext cx="4464050" cy="0"/>
          </a:xfrm>
          <a:prstGeom prst="line">
            <a:avLst/>
          </a:prstGeom>
          <a:noFill/>
          <a:ln w="381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V="1">
            <a:off x="2563813" y="2476500"/>
            <a:ext cx="4748212" cy="22225"/>
          </a:xfrm>
          <a:prstGeom prst="line">
            <a:avLst/>
          </a:prstGeom>
          <a:noFill/>
          <a:ln w="381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Oval 123"/>
          <p:cNvSpPr/>
          <p:nvPr/>
        </p:nvSpPr>
        <p:spPr>
          <a:xfrm>
            <a:off x="4291013" y="5157788"/>
            <a:ext cx="255587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  <a:headEnd type="arrow" w="sm" len="med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25" name="Straight Arrow Connector 124"/>
          <p:cNvCxnSpPr/>
          <p:nvPr/>
        </p:nvCxnSpPr>
        <p:spPr>
          <a:xfrm rot="10800000">
            <a:off x="4273550" y="5278438"/>
            <a:ext cx="279400" cy="1587"/>
          </a:xfrm>
          <a:prstGeom prst="straightConnector1">
            <a:avLst/>
          </a:prstGeom>
          <a:ln w="38100">
            <a:solidFill>
              <a:schemeClr val="bg1"/>
            </a:solidFill>
            <a:headEnd type="arrow" w="sm" len="med"/>
            <a:tailEnd type="non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Oval 125"/>
          <p:cNvSpPr/>
          <p:nvPr/>
        </p:nvSpPr>
        <p:spPr>
          <a:xfrm>
            <a:off x="3624263" y="5167313"/>
            <a:ext cx="255587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  <a:headEnd type="arrow" w="sm" len="med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27" name="Straight Arrow Connector 126"/>
          <p:cNvCxnSpPr/>
          <p:nvPr/>
        </p:nvCxnSpPr>
        <p:spPr>
          <a:xfrm rot="10800000">
            <a:off x="3606800" y="5287963"/>
            <a:ext cx="279400" cy="1587"/>
          </a:xfrm>
          <a:prstGeom prst="straightConnector1">
            <a:avLst/>
          </a:prstGeom>
          <a:ln w="38100">
            <a:solidFill>
              <a:schemeClr val="bg1"/>
            </a:solidFill>
            <a:headEnd type="arrow" w="sm" len="med"/>
            <a:tailEnd type="non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Oval 127"/>
          <p:cNvSpPr/>
          <p:nvPr/>
        </p:nvSpPr>
        <p:spPr>
          <a:xfrm>
            <a:off x="2971800" y="5167313"/>
            <a:ext cx="254000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  <a:headEnd type="arrow" w="sm" len="med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29" name="Straight Arrow Connector 128"/>
          <p:cNvCxnSpPr/>
          <p:nvPr/>
        </p:nvCxnSpPr>
        <p:spPr>
          <a:xfrm rot="10800000">
            <a:off x="2952750" y="5287963"/>
            <a:ext cx="279400" cy="1587"/>
          </a:xfrm>
          <a:prstGeom prst="straightConnector1">
            <a:avLst/>
          </a:prstGeom>
          <a:ln w="38100">
            <a:solidFill>
              <a:schemeClr val="bg1"/>
            </a:solidFill>
            <a:headEnd type="arrow" w="sm" len="med"/>
            <a:tailEnd type="non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Oval 145"/>
          <p:cNvSpPr/>
          <p:nvPr/>
        </p:nvSpPr>
        <p:spPr>
          <a:xfrm>
            <a:off x="4278313" y="4424363"/>
            <a:ext cx="255587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  <a:headEnd type="arrow" w="sm" len="med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47" name="Straight Arrow Connector 146"/>
          <p:cNvCxnSpPr/>
          <p:nvPr/>
        </p:nvCxnSpPr>
        <p:spPr>
          <a:xfrm rot="10800000">
            <a:off x="4260850" y="4545013"/>
            <a:ext cx="279400" cy="1587"/>
          </a:xfrm>
          <a:prstGeom prst="straightConnector1">
            <a:avLst/>
          </a:prstGeom>
          <a:ln w="38100">
            <a:solidFill>
              <a:schemeClr val="bg1"/>
            </a:solidFill>
            <a:headEnd type="arrow" w="sm" len="med"/>
            <a:tailEnd type="non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Oval 147"/>
          <p:cNvSpPr/>
          <p:nvPr/>
        </p:nvSpPr>
        <p:spPr>
          <a:xfrm>
            <a:off x="3611563" y="4433888"/>
            <a:ext cx="255587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  <a:headEnd type="arrow" w="sm" len="med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49" name="Straight Arrow Connector 148"/>
          <p:cNvCxnSpPr/>
          <p:nvPr/>
        </p:nvCxnSpPr>
        <p:spPr>
          <a:xfrm rot="10800000">
            <a:off x="3594100" y="4554538"/>
            <a:ext cx="279400" cy="1587"/>
          </a:xfrm>
          <a:prstGeom prst="straightConnector1">
            <a:avLst/>
          </a:prstGeom>
          <a:ln w="38100">
            <a:solidFill>
              <a:schemeClr val="bg1"/>
            </a:solidFill>
            <a:headEnd type="arrow" w="sm" len="med"/>
            <a:tailEnd type="non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Oval 149"/>
          <p:cNvSpPr/>
          <p:nvPr/>
        </p:nvSpPr>
        <p:spPr>
          <a:xfrm>
            <a:off x="2959100" y="4433888"/>
            <a:ext cx="254000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  <a:headEnd type="arrow" w="sm" len="med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51" name="Straight Arrow Connector 150"/>
          <p:cNvCxnSpPr/>
          <p:nvPr/>
        </p:nvCxnSpPr>
        <p:spPr>
          <a:xfrm rot="10800000">
            <a:off x="2940050" y="4554538"/>
            <a:ext cx="279400" cy="1587"/>
          </a:xfrm>
          <a:prstGeom prst="straightConnector1">
            <a:avLst/>
          </a:prstGeom>
          <a:ln w="38100">
            <a:solidFill>
              <a:schemeClr val="bg1"/>
            </a:solidFill>
            <a:headEnd type="arrow" w="sm" len="med"/>
            <a:tailEnd type="non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Oval 161"/>
          <p:cNvSpPr/>
          <p:nvPr/>
        </p:nvSpPr>
        <p:spPr>
          <a:xfrm>
            <a:off x="4249738" y="2686050"/>
            <a:ext cx="255587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  <a:headEnd type="arrow" w="sm" len="med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64" name="Straight Arrow Connector 163"/>
          <p:cNvCxnSpPr/>
          <p:nvPr/>
        </p:nvCxnSpPr>
        <p:spPr>
          <a:xfrm rot="10800000">
            <a:off x="4232275" y="2806700"/>
            <a:ext cx="279400" cy="1588"/>
          </a:xfrm>
          <a:prstGeom prst="straightConnector1">
            <a:avLst/>
          </a:prstGeom>
          <a:ln w="38100">
            <a:solidFill>
              <a:schemeClr val="bg1"/>
            </a:solidFill>
            <a:headEnd type="arrow" w="sm" len="med"/>
            <a:tailEnd type="non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Oval 164"/>
          <p:cNvSpPr/>
          <p:nvPr/>
        </p:nvSpPr>
        <p:spPr>
          <a:xfrm>
            <a:off x="3582988" y="2695575"/>
            <a:ext cx="255587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  <a:headEnd type="arrow" w="sm" len="med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66" name="Straight Arrow Connector 165"/>
          <p:cNvCxnSpPr/>
          <p:nvPr/>
        </p:nvCxnSpPr>
        <p:spPr>
          <a:xfrm rot="10800000">
            <a:off x="3565525" y="2816225"/>
            <a:ext cx="279400" cy="1588"/>
          </a:xfrm>
          <a:prstGeom prst="straightConnector1">
            <a:avLst/>
          </a:prstGeom>
          <a:ln w="38100">
            <a:solidFill>
              <a:schemeClr val="bg1"/>
            </a:solidFill>
            <a:headEnd type="arrow" w="sm" len="med"/>
            <a:tailEnd type="non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Oval 166"/>
          <p:cNvSpPr/>
          <p:nvPr/>
        </p:nvSpPr>
        <p:spPr>
          <a:xfrm>
            <a:off x="2930525" y="2695575"/>
            <a:ext cx="254000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  <a:headEnd type="arrow" w="sm" len="med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68" name="Straight Arrow Connector 167"/>
          <p:cNvCxnSpPr/>
          <p:nvPr/>
        </p:nvCxnSpPr>
        <p:spPr>
          <a:xfrm rot="10800000">
            <a:off x="2911475" y="2816225"/>
            <a:ext cx="279400" cy="1588"/>
          </a:xfrm>
          <a:prstGeom prst="straightConnector1">
            <a:avLst/>
          </a:prstGeom>
          <a:ln w="38100">
            <a:solidFill>
              <a:schemeClr val="bg1"/>
            </a:solidFill>
            <a:headEnd type="arrow" w="sm" len="med"/>
            <a:tailEnd type="non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Oval 151"/>
          <p:cNvSpPr/>
          <p:nvPr/>
        </p:nvSpPr>
        <p:spPr>
          <a:xfrm>
            <a:off x="4238625" y="1951038"/>
            <a:ext cx="255588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  <a:headEnd type="arrow" w="sm" len="med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54" name="Straight Arrow Connector 153"/>
          <p:cNvCxnSpPr/>
          <p:nvPr/>
        </p:nvCxnSpPr>
        <p:spPr>
          <a:xfrm rot="10800000">
            <a:off x="4221163" y="2071688"/>
            <a:ext cx="279400" cy="1587"/>
          </a:xfrm>
          <a:prstGeom prst="straightConnector1">
            <a:avLst/>
          </a:prstGeom>
          <a:ln w="38100">
            <a:solidFill>
              <a:schemeClr val="bg1"/>
            </a:solidFill>
            <a:headEnd type="arrow" w="sm" len="med"/>
            <a:tailEnd type="non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Oval 154"/>
          <p:cNvSpPr/>
          <p:nvPr/>
        </p:nvSpPr>
        <p:spPr>
          <a:xfrm>
            <a:off x="3571875" y="1960563"/>
            <a:ext cx="255588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  <a:headEnd type="arrow" w="sm" len="med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57" name="Straight Arrow Connector 156"/>
          <p:cNvCxnSpPr/>
          <p:nvPr/>
        </p:nvCxnSpPr>
        <p:spPr>
          <a:xfrm rot="10800000">
            <a:off x="3554413" y="2081213"/>
            <a:ext cx="279400" cy="1587"/>
          </a:xfrm>
          <a:prstGeom prst="straightConnector1">
            <a:avLst/>
          </a:prstGeom>
          <a:ln w="38100">
            <a:solidFill>
              <a:schemeClr val="bg1"/>
            </a:solidFill>
            <a:headEnd type="arrow" w="sm" len="med"/>
            <a:tailEnd type="non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Oval 157"/>
          <p:cNvSpPr/>
          <p:nvPr/>
        </p:nvSpPr>
        <p:spPr>
          <a:xfrm>
            <a:off x="2919413" y="1960563"/>
            <a:ext cx="254000" cy="2413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  <a:headEnd type="arrow" w="sm" len="med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60" name="Straight Arrow Connector 159"/>
          <p:cNvCxnSpPr/>
          <p:nvPr/>
        </p:nvCxnSpPr>
        <p:spPr>
          <a:xfrm rot="10800000">
            <a:off x="2900363" y="2081213"/>
            <a:ext cx="279400" cy="1587"/>
          </a:xfrm>
          <a:prstGeom prst="straightConnector1">
            <a:avLst/>
          </a:prstGeom>
          <a:ln w="38100">
            <a:solidFill>
              <a:schemeClr val="bg1"/>
            </a:solidFill>
            <a:headEnd type="arrow" w="sm" len="med"/>
            <a:tailEnd type="non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015" name="TextBox 54"/>
          <p:cNvSpPr txBox="1">
            <a:spLocks noChangeArrowheads="1"/>
          </p:cNvSpPr>
          <p:nvPr/>
        </p:nvSpPr>
        <p:spPr bwMode="auto">
          <a:xfrm>
            <a:off x="5430838" y="5656263"/>
            <a:ext cx="3441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Shear planes on Plate</a:t>
            </a:r>
          </a:p>
        </p:txBody>
      </p:sp>
      <p:sp>
        <p:nvSpPr>
          <p:cNvPr id="127016" name="TextBox 57"/>
          <p:cNvSpPr txBox="1">
            <a:spLocks noChangeArrowheads="1"/>
          </p:cNvSpPr>
          <p:nvPr/>
        </p:nvSpPr>
        <p:spPr bwMode="auto">
          <a:xfrm>
            <a:off x="1441450" y="5883275"/>
            <a:ext cx="383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Tension plane on Plate </a:t>
            </a:r>
          </a:p>
        </p:txBody>
      </p:sp>
      <p:cxnSp>
        <p:nvCxnSpPr>
          <p:cNvPr id="127017" name="Straight Connector 152"/>
          <p:cNvCxnSpPr>
            <a:cxnSpLocks noChangeShapeType="1"/>
          </p:cNvCxnSpPr>
          <p:nvPr/>
        </p:nvCxnSpPr>
        <p:spPr bwMode="auto">
          <a:xfrm flipH="1">
            <a:off x="1587500" y="5021263"/>
            <a:ext cx="1476375" cy="979487"/>
          </a:xfrm>
          <a:prstGeom prst="line">
            <a:avLst/>
          </a:prstGeom>
          <a:noFill/>
          <a:ln w="28575" algn="ctr">
            <a:solidFill>
              <a:schemeClr val="bg1"/>
            </a:solidFill>
            <a:round/>
            <a:headEnd type="arrow" w="lg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7018" name="TextBox 54"/>
          <p:cNvSpPr txBox="1">
            <a:spLocks noChangeArrowheads="1"/>
          </p:cNvSpPr>
          <p:nvPr/>
        </p:nvSpPr>
        <p:spPr bwMode="auto">
          <a:xfrm>
            <a:off x="5389563" y="3117850"/>
            <a:ext cx="3441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Shear planes on Plate</a:t>
            </a:r>
          </a:p>
        </p:txBody>
      </p:sp>
      <p:sp>
        <p:nvSpPr>
          <p:cNvPr id="127019" name="TextBox 57"/>
          <p:cNvSpPr txBox="1">
            <a:spLocks noChangeArrowheads="1"/>
          </p:cNvSpPr>
          <p:nvPr/>
        </p:nvSpPr>
        <p:spPr bwMode="auto">
          <a:xfrm>
            <a:off x="4175125" y="3444875"/>
            <a:ext cx="383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Tension planes on Plate </a:t>
            </a:r>
          </a:p>
        </p:txBody>
      </p:sp>
      <p:sp>
        <p:nvSpPr>
          <p:cNvPr id="127020" name="Slide Number Placeholder 98"/>
          <p:cNvSpPr txBox="1">
            <a:spLocks noGrp="1"/>
          </p:cNvSpPr>
          <p:nvPr/>
        </p:nvSpPr>
        <p:spPr bwMode="auto">
          <a:xfrm>
            <a:off x="7956550" y="6192838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41F335F9-80E6-449F-8F6B-93C72A719180}" type="slidenum">
              <a:rPr lang="en-US" altLang="en-US" sz="1200">
                <a:solidFill>
                  <a:srgbClr val="BCBCBC"/>
                </a:solidFill>
              </a:rPr>
              <a:pPr algn="r"/>
              <a:t>60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101" name="Footer Placeholder 100"/>
          <p:cNvSpPr txBox="1">
            <a:spLocks noGrp="1"/>
          </p:cNvSpPr>
          <p:nvPr/>
        </p:nvSpPr>
        <p:spPr>
          <a:xfrm>
            <a:off x="3155950" y="6192838"/>
            <a:ext cx="2895600" cy="365125"/>
          </a:xfrm>
          <a:prstGeom prst="rect">
            <a:avLst/>
          </a:prstGeom>
          <a:noFill/>
        </p:spPr>
        <p:txBody>
          <a:bodyPr anchor="b"/>
          <a:lstStyle/>
          <a:p>
            <a:pPr algn="ctr">
              <a:defRPr/>
            </a:pPr>
            <a:r>
              <a:rPr lang="en-US" sz="1200" dirty="0">
                <a:solidFill>
                  <a:schemeClr val="tx1">
                    <a:shade val="50000"/>
                  </a:schemeClr>
                </a:solidFill>
              </a:rPr>
              <a:t>Tension Theory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224463" y="204788"/>
            <a:ext cx="3467100" cy="919162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dirty="0">
                <a:solidFill>
                  <a:schemeClr val="bg1"/>
                </a:solidFill>
              </a:rPr>
              <a:t>Flange of W-Shape Bolted to Plate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17525" y="220663"/>
            <a:ext cx="2401888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Block Shear</a:t>
            </a:r>
          </a:p>
        </p:txBody>
      </p:sp>
      <p:sp>
        <p:nvSpPr>
          <p:cNvPr id="127024" name="Freeform 116"/>
          <p:cNvSpPr>
            <a:spLocks/>
          </p:cNvSpPr>
          <p:nvPr/>
        </p:nvSpPr>
        <p:spPr bwMode="auto">
          <a:xfrm flipH="1">
            <a:off x="1517650" y="1403350"/>
            <a:ext cx="554038" cy="1993900"/>
          </a:xfrm>
          <a:custGeom>
            <a:avLst/>
            <a:gdLst>
              <a:gd name="T0" fmla="*/ 0 w 534609"/>
              <a:gd name="T1" fmla="*/ 0 h 1001485"/>
              <a:gd name="T2" fmla="*/ 121539 w 534609"/>
              <a:gd name="T3" fmla="*/ 16929074 h 1001485"/>
              <a:gd name="T4" fmla="*/ 381981 w 534609"/>
              <a:gd name="T5" fmla="*/ 29403141 h 1001485"/>
              <a:gd name="T6" fmla="*/ 607697 w 534609"/>
              <a:gd name="T7" fmla="*/ 40986225 h 1001485"/>
              <a:gd name="T8" fmla="*/ 572970 w 534609"/>
              <a:gd name="T9" fmla="*/ 54351293 h 1001485"/>
              <a:gd name="T10" fmla="*/ 451432 w 534609"/>
              <a:gd name="T11" fmla="*/ 61479296 h 100148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34609"/>
              <a:gd name="T19" fmla="*/ 0 h 1001485"/>
              <a:gd name="T20" fmla="*/ 534609 w 534609"/>
              <a:gd name="T21" fmla="*/ 1001485 h 1001485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34609" h="1001485">
                <a:moveTo>
                  <a:pt x="0" y="0"/>
                </a:moveTo>
                <a:cubicBezTo>
                  <a:pt x="24190" y="97971"/>
                  <a:pt x="48381" y="195942"/>
                  <a:pt x="101600" y="275771"/>
                </a:cubicBezTo>
                <a:cubicBezTo>
                  <a:pt x="154819" y="355600"/>
                  <a:pt x="251581" y="413657"/>
                  <a:pt x="319314" y="478971"/>
                </a:cubicBezTo>
                <a:cubicBezTo>
                  <a:pt x="387047" y="544285"/>
                  <a:pt x="481391" y="599924"/>
                  <a:pt x="508000" y="667657"/>
                </a:cubicBezTo>
                <a:cubicBezTo>
                  <a:pt x="534609" y="735390"/>
                  <a:pt x="500743" y="829733"/>
                  <a:pt x="478971" y="885371"/>
                </a:cubicBezTo>
                <a:cubicBezTo>
                  <a:pt x="457200" y="941009"/>
                  <a:pt x="417285" y="971247"/>
                  <a:pt x="377371" y="1001485"/>
                </a:cubicBezTo>
              </a:path>
            </a:pathLst>
          </a:cu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127025" name="Freeform 49"/>
          <p:cNvSpPr>
            <a:spLocks/>
          </p:cNvSpPr>
          <p:nvPr/>
        </p:nvSpPr>
        <p:spPr bwMode="auto">
          <a:xfrm>
            <a:off x="1671638" y="1414463"/>
            <a:ext cx="3571875" cy="1981200"/>
          </a:xfrm>
          <a:custGeom>
            <a:avLst/>
            <a:gdLst>
              <a:gd name="T0" fmla="*/ 2147483646 w 2250"/>
              <a:gd name="T1" fmla="*/ 0 h 1248"/>
              <a:gd name="T2" fmla="*/ 2147483646 w 2250"/>
              <a:gd name="T3" fmla="*/ 0 h 1248"/>
              <a:gd name="T4" fmla="*/ 2147483646 w 2250"/>
              <a:gd name="T5" fmla="*/ 2147483646 h 1248"/>
              <a:gd name="T6" fmla="*/ 0 w 2250"/>
              <a:gd name="T7" fmla="*/ 2147483646 h 1248"/>
              <a:gd name="T8" fmla="*/ 0 60000 65536"/>
              <a:gd name="T9" fmla="*/ 0 60000 65536"/>
              <a:gd name="T10" fmla="*/ 0 60000 65536"/>
              <a:gd name="T11" fmla="*/ 0 60000 65536"/>
              <a:gd name="T12" fmla="*/ 0 w 2250"/>
              <a:gd name="T13" fmla="*/ 0 h 1248"/>
              <a:gd name="T14" fmla="*/ 2250 w 2250"/>
              <a:gd name="T15" fmla="*/ 1248 h 124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250" h="1248">
                <a:moveTo>
                  <a:pt x="249" y="0"/>
                </a:moveTo>
                <a:lnTo>
                  <a:pt x="2250" y="0"/>
                </a:lnTo>
                <a:lnTo>
                  <a:pt x="2250" y="1248"/>
                </a:lnTo>
                <a:lnTo>
                  <a:pt x="0" y="1248"/>
                </a:ln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7026" name="Freeform 50"/>
          <p:cNvSpPr>
            <a:spLocks/>
          </p:cNvSpPr>
          <p:nvPr/>
        </p:nvSpPr>
        <p:spPr bwMode="auto">
          <a:xfrm>
            <a:off x="3038475" y="1400175"/>
            <a:ext cx="2200275" cy="676275"/>
          </a:xfrm>
          <a:custGeom>
            <a:avLst/>
            <a:gdLst>
              <a:gd name="T0" fmla="*/ 0 w 1386"/>
              <a:gd name="T1" fmla="*/ 0 h 426"/>
              <a:gd name="T2" fmla="*/ 0 w 1386"/>
              <a:gd name="T3" fmla="*/ 2147483646 h 426"/>
              <a:gd name="T4" fmla="*/ 2147483646 w 1386"/>
              <a:gd name="T5" fmla="*/ 2147483646 h 426"/>
              <a:gd name="T6" fmla="*/ 0 60000 65536"/>
              <a:gd name="T7" fmla="*/ 0 60000 65536"/>
              <a:gd name="T8" fmla="*/ 0 60000 65536"/>
              <a:gd name="T9" fmla="*/ 0 w 1386"/>
              <a:gd name="T10" fmla="*/ 0 h 426"/>
              <a:gd name="T11" fmla="*/ 1386 w 1386"/>
              <a:gd name="T12" fmla="*/ 426 h 42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86" h="426">
                <a:moveTo>
                  <a:pt x="0" y="0"/>
                </a:moveTo>
                <a:lnTo>
                  <a:pt x="0" y="426"/>
                </a:lnTo>
                <a:lnTo>
                  <a:pt x="1386" y="426"/>
                </a:lnTo>
              </a:path>
            </a:pathLst>
          </a:custGeom>
          <a:noFill/>
          <a:ln w="63500">
            <a:solidFill>
              <a:srgbClr val="FFCC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7027" name="Freeform 51"/>
          <p:cNvSpPr>
            <a:spLocks/>
          </p:cNvSpPr>
          <p:nvPr/>
        </p:nvSpPr>
        <p:spPr bwMode="auto">
          <a:xfrm>
            <a:off x="3048000" y="2809875"/>
            <a:ext cx="2190750" cy="590550"/>
          </a:xfrm>
          <a:custGeom>
            <a:avLst/>
            <a:gdLst>
              <a:gd name="T0" fmla="*/ 0 w 1380"/>
              <a:gd name="T1" fmla="*/ 2147483646 h 372"/>
              <a:gd name="T2" fmla="*/ 0 w 1380"/>
              <a:gd name="T3" fmla="*/ 0 h 372"/>
              <a:gd name="T4" fmla="*/ 2147483646 w 1380"/>
              <a:gd name="T5" fmla="*/ 0 h 372"/>
              <a:gd name="T6" fmla="*/ 0 60000 65536"/>
              <a:gd name="T7" fmla="*/ 0 60000 65536"/>
              <a:gd name="T8" fmla="*/ 0 60000 65536"/>
              <a:gd name="T9" fmla="*/ 0 w 1380"/>
              <a:gd name="T10" fmla="*/ 0 h 372"/>
              <a:gd name="T11" fmla="*/ 1380 w 1380"/>
              <a:gd name="T12" fmla="*/ 372 h 37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80" h="372">
                <a:moveTo>
                  <a:pt x="0" y="372"/>
                </a:moveTo>
                <a:lnTo>
                  <a:pt x="0" y="0"/>
                </a:lnTo>
                <a:lnTo>
                  <a:pt x="1380" y="0"/>
                </a:lnTo>
              </a:path>
            </a:pathLst>
          </a:custGeom>
          <a:noFill/>
          <a:ln w="63500">
            <a:solidFill>
              <a:srgbClr val="FFCC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127028" name="Straight Connector 106"/>
          <p:cNvCxnSpPr>
            <a:cxnSpLocks noChangeShapeType="1"/>
          </p:cNvCxnSpPr>
          <p:nvPr/>
        </p:nvCxnSpPr>
        <p:spPr bwMode="auto">
          <a:xfrm>
            <a:off x="4776788" y="2808288"/>
            <a:ext cx="668337" cy="517525"/>
          </a:xfrm>
          <a:prstGeom prst="line">
            <a:avLst/>
          </a:prstGeom>
          <a:noFill/>
          <a:ln w="28575" algn="ctr">
            <a:solidFill>
              <a:schemeClr val="bg1"/>
            </a:solidFill>
            <a:round/>
            <a:headEnd type="arrow" w="lg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7029" name="Straight Connector 120"/>
          <p:cNvCxnSpPr>
            <a:cxnSpLocks noChangeShapeType="1"/>
          </p:cNvCxnSpPr>
          <p:nvPr/>
        </p:nvCxnSpPr>
        <p:spPr bwMode="auto">
          <a:xfrm>
            <a:off x="3049588" y="3235325"/>
            <a:ext cx="1176337" cy="342900"/>
          </a:xfrm>
          <a:prstGeom prst="line">
            <a:avLst/>
          </a:prstGeom>
          <a:noFill/>
          <a:ln w="28575" algn="ctr">
            <a:solidFill>
              <a:schemeClr val="bg1"/>
            </a:solidFill>
            <a:round/>
            <a:headEnd type="arrow" w="lg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7030" name="Straight Connector 138"/>
          <p:cNvCxnSpPr>
            <a:cxnSpLocks noChangeShapeType="1"/>
          </p:cNvCxnSpPr>
          <p:nvPr/>
        </p:nvCxnSpPr>
        <p:spPr bwMode="auto">
          <a:xfrm rot="16200000" flipH="1">
            <a:off x="2744788" y="2097088"/>
            <a:ext cx="1825625" cy="1146175"/>
          </a:xfrm>
          <a:prstGeom prst="line">
            <a:avLst/>
          </a:prstGeom>
          <a:noFill/>
          <a:ln w="28575" algn="ctr">
            <a:solidFill>
              <a:schemeClr val="bg1"/>
            </a:solidFill>
            <a:round/>
            <a:headEnd type="arrow" w="lg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7031" name="Straight Connector 139"/>
          <p:cNvCxnSpPr>
            <a:cxnSpLocks noChangeShapeType="1"/>
          </p:cNvCxnSpPr>
          <p:nvPr/>
        </p:nvCxnSpPr>
        <p:spPr bwMode="auto">
          <a:xfrm rot="16200000" flipH="1">
            <a:off x="4475957" y="2383631"/>
            <a:ext cx="1271588" cy="644525"/>
          </a:xfrm>
          <a:prstGeom prst="line">
            <a:avLst/>
          </a:prstGeom>
          <a:noFill/>
          <a:ln w="28575" algn="ctr">
            <a:solidFill>
              <a:schemeClr val="bg1"/>
            </a:solidFill>
            <a:round/>
            <a:headEnd type="arrow" w="lg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7032" name="Freeform 116"/>
          <p:cNvSpPr>
            <a:spLocks/>
          </p:cNvSpPr>
          <p:nvPr/>
        </p:nvSpPr>
        <p:spPr bwMode="auto">
          <a:xfrm flipH="1">
            <a:off x="1565275" y="3908425"/>
            <a:ext cx="554038" cy="1993900"/>
          </a:xfrm>
          <a:custGeom>
            <a:avLst/>
            <a:gdLst>
              <a:gd name="T0" fmla="*/ 0 w 534609"/>
              <a:gd name="T1" fmla="*/ 0 h 1001485"/>
              <a:gd name="T2" fmla="*/ 121539 w 534609"/>
              <a:gd name="T3" fmla="*/ 16929074 h 1001485"/>
              <a:gd name="T4" fmla="*/ 381981 w 534609"/>
              <a:gd name="T5" fmla="*/ 29403141 h 1001485"/>
              <a:gd name="T6" fmla="*/ 607697 w 534609"/>
              <a:gd name="T7" fmla="*/ 40986225 h 1001485"/>
              <a:gd name="T8" fmla="*/ 572970 w 534609"/>
              <a:gd name="T9" fmla="*/ 54351293 h 1001485"/>
              <a:gd name="T10" fmla="*/ 451432 w 534609"/>
              <a:gd name="T11" fmla="*/ 61479296 h 100148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34609"/>
              <a:gd name="T19" fmla="*/ 0 h 1001485"/>
              <a:gd name="T20" fmla="*/ 534609 w 534609"/>
              <a:gd name="T21" fmla="*/ 1001485 h 1001485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34609" h="1001485">
                <a:moveTo>
                  <a:pt x="0" y="0"/>
                </a:moveTo>
                <a:cubicBezTo>
                  <a:pt x="24190" y="97971"/>
                  <a:pt x="48381" y="195942"/>
                  <a:pt x="101600" y="275771"/>
                </a:cubicBezTo>
                <a:cubicBezTo>
                  <a:pt x="154819" y="355600"/>
                  <a:pt x="251581" y="413657"/>
                  <a:pt x="319314" y="478971"/>
                </a:cubicBezTo>
                <a:cubicBezTo>
                  <a:pt x="387047" y="544285"/>
                  <a:pt x="481391" y="599924"/>
                  <a:pt x="508000" y="667657"/>
                </a:cubicBezTo>
                <a:cubicBezTo>
                  <a:pt x="534609" y="735390"/>
                  <a:pt x="500743" y="829733"/>
                  <a:pt x="478971" y="885371"/>
                </a:cubicBezTo>
                <a:cubicBezTo>
                  <a:pt x="457200" y="941009"/>
                  <a:pt x="417285" y="971247"/>
                  <a:pt x="377371" y="1001485"/>
                </a:cubicBezTo>
              </a:path>
            </a:pathLst>
          </a:cu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127033" name="Freeform 57"/>
          <p:cNvSpPr>
            <a:spLocks/>
          </p:cNvSpPr>
          <p:nvPr/>
        </p:nvSpPr>
        <p:spPr bwMode="auto">
          <a:xfrm>
            <a:off x="1719263" y="3919538"/>
            <a:ext cx="3571875" cy="1981200"/>
          </a:xfrm>
          <a:custGeom>
            <a:avLst/>
            <a:gdLst>
              <a:gd name="T0" fmla="*/ 2147483646 w 2250"/>
              <a:gd name="T1" fmla="*/ 0 h 1248"/>
              <a:gd name="T2" fmla="*/ 2147483646 w 2250"/>
              <a:gd name="T3" fmla="*/ 0 h 1248"/>
              <a:gd name="T4" fmla="*/ 2147483646 w 2250"/>
              <a:gd name="T5" fmla="*/ 2147483646 h 1248"/>
              <a:gd name="T6" fmla="*/ 0 w 2250"/>
              <a:gd name="T7" fmla="*/ 2147483646 h 1248"/>
              <a:gd name="T8" fmla="*/ 0 60000 65536"/>
              <a:gd name="T9" fmla="*/ 0 60000 65536"/>
              <a:gd name="T10" fmla="*/ 0 60000 65536"/>
              <a:gd name="T11" fmla="*/ 0 60000 65536"/>
              <a:gd name="T12" fmla="*/ 0 w 2250"/>
              <a:gd name="T13" fmla="*/ 0 h 1248"/>
              <a:gd name="T14" fmla="*/ 2250 w 2250"/>
              <a:gd name="T15" fmla="*/ 1248 h 124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250" h="1248">
                <a:moveTo>
                  <a:pt x="249" y="0"/>
                </a:moveTo>
                <a:lnTo>
                  <a:pt x="2250" y="0"/>
                </a:lnTo>
                <a:lnTo>
                  <a:pt x="2250" y="1248"/>
                </a:lnTo>
                <a:lnTo>
                  <a:pt x="0" y="1248"/>
                </a:ln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7034" name="Freeform 58"/>
          <p:cNvSpPr>
            <a:spLocks/>
          </p:cNvSpPr>
          <p:nvPr/>
        </p:nvSpPr>
        <p:spPr bwMode="auto">
          <a:xfrm>
            <a:off x="3076575" y="4533900"/>
            <a:ext cx="2209800" cy="752475"/>
          </a:xfrm>
          <a:custGeom>
            <a:avLst/>
            <a:gdLst>
              <a:gd name="T0" fmla="*/ 2147483646 w 1392"/>
              <a:gd name="T1" fmla="*/ 0 h 474"/>
              <a:gd name="T2" fmla="*/ 0 w 1392"/>
              <a:gd name="T3" fmla="*/ 0 h 474"/>
              <a:gd name="T4" fmla="*/ 0 w 1392"/>
              <a:gd name="T5" fmla="*/ 2147483646 h 474"/>
              <a:gd name="T6" fmla="*/ 2147483646 w 1392"/>
              <a:gd name="T7" fmla="*/ 2147483646 h 474"/>
              <a:gd name="T8" fmla="*/ 0 60000 65536"/>
              <a:gd name="T9" fmla="*/ 0 60000 65536"/>
              <a:gd name="T10" fmla="*/ 0 60000 65536"/>
              <a:gd name="T11" fmla="*/ 0 60000 65536"/>
              <a:gd name="T12" fmla="*/ 0 w 1392"/>
              <a:gd name="T13" fmla="*/ 0 h 474"/>
              <a:gd name="T14" fmla="*/ 1392 w 1392"/>
              <a:gd name="T15" fmla="*/ 474 h 47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392" h="474">
                <a:moveTo>
                  <a:pt x="1386" y="0"/>
                </a:moveTo>
                <a:lnTo>
                  <a:pt x="0" y="0"/>
                </a:lnTo>
                <a:lnTo>
                  <a:pt x="0" y="474"/>
                </a:lnTo>
                <a:lnTo>
                  <a:pt x="1392" y="474"/>
                </a:lnTo>
              </a:path>
            </a:pathLst>
          </a:custGeom>
          <a:noFill/>
          <a:ln w="63500">
            <a:solidFill>
              <a:srgbClr val="FFCC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127035" name="Straight Connector 107"/>
          <p:cNvCxnSpPr>
            <a:cxnSpLocks noChangeShapeType="1"/>
          </p:cNvCxnSpPr>
          <p:nvPr/>
        </p:nvCxnSpPr>
        <p:spPr bwMode="auto">
          <a:xfrm>
            <a:off x="4818063" y="5345113"/>
            <a:ext cx="668337" cy="517525"/>
          </a:xfrm>
          <a:prstGeom prst="line">
            <a:avLst/>
          </a:prstGeom>
          <a:noFill/>
          <a:ln w="28575" algn="ctr">
            <a:solidFill>
              <a:schemeClr val="bg1"/>
            </a:solidFill>
            <a:round/>
            <a:headEnd type="arrow" w="lg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7036" name="Straight Connector 155"/>
          <p:cNvCxnSpPr>
            <a:cxnSpLocks noChangeShapeType="1"/>
          </p:cNvCxnSpPr>
          <p:nvPr/>
        </p:nvCxnSpPr>
        <p:spPr bwMode="auto">
          <a:xfrm>
            <a:off x="4802188" y="4551363"/>
            <a:ext cx="673100" cy="1327150"/>
          </a:xfrm>
          <a:prstGeom prst="line">
            <a:avLst/>
          </a:prstGeom>
          <a:noFill/>
          <a:ln w="28575" algn="ctr">
            <a:solidFill>
              <a:schemeClr val="bg1"/>
            </a:solidFill>
            <a:round/>
            <a:headEnd type="arrow" w="lg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Freeform 170"/>
          <p:cNvSpPr>
            <a:spLocks/>
          </p:cNvSpPr>
          <p:nvPr/>
        </p:nvSpPr>
        <p:spPr bwMode="auto">
          <a:xfrm>
            <a:off x="709613" y="3890963"/>
            <a:ext cx="3571875" cy="1981200"/>
          </a:xfrm>
          <a:custGeom>
            <a:avLst/>
            <a:gdLst>
              <a:gd name="T0" fmla="*/ 2147483646 w 2250"/>
              <a:gd name="T1" fmla="*/ 0 h 1248"/>
              <a:gd name="T2" fmla="*/ 2147483646 w 2250"/>
              <a:gd name="T3" fmla="*/ 0 h 1248"/>
              <a:gd name="T4" fmla="*/ 2147483646 w 2250"/>
              <a:gd name="T5" fmla="*/ 2147483646 h 1248"/>
              <a:gd name="T6" fmla="*/ 0 w 2250"/>
              <a:gd name="T7" fmla="*/ 2147483646 h 1248"/>
              <a:gd name="T8" fmla="*/ 0 60000 65536"/>
              <a:gd name="T9" fmla="*/ 0 60000 65536"/>
              <a:gd name="T10" fmla="*/ 0 60000 65536"/>
              <a:gd name="T11" fmla="*/ 0 60000 65536"/>
              <a:gd name="T12" fmla="*/ 0 w 2250"/>
              <a:gd name="T13" fmla="*/ 0 h 1248"/>
              <a:gd name="T14" fmla="*/ 2250 w 2250"/>
              <a:gd name="T15" fmla="*/ 1248 h 124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250" h="1248">
                <a:moveTo>
                  <a:pt x="249" y="0"/>
                </a:moveTo>
                <a:lnTo>
                  <a:pt x="2250" y="0"/>
                </a:lnTo>
                <a:lnTo>
                  <a:pt x="2250" y="1248"/>
                </a:lnTo>
                <a:lnTo>
                  <a:pt x="0" y="1248"/>
                </a:ln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9027" name="TextBox 3"/>
          <p:cNvSpPr txBox="1">
            <a:spLocks noChangeArrowheads="1"/>
          </p:cNvSpPr>
          <p:nvPr/>
        </p:nvSpPr>
        <p:spPr bwMode="auto">
          <a:xfrm>
            <a:off x="441325" y="1012825"/>
            <a:ext cx="8489950" cy="5210175"/>
          </a:xfrm>
          <a:prstGeom prst="rect">
            <a:avLst/>
          </a:prstGeom>
          <a:solidFill>
            <a:schemeClr val="tx1"/>
          </a:solidFill>
          <a:ln w="38100">
            <a:solidFill>
              <a:schemeClr val="bg1"/>
            </a:solidFill>
            <a:bevel/>
            <a:headEnd/>
            <a:tailEnd/>
          </a:ln>
        </p:spPr>
        <p:txBody>
          <a:bodyPr anchor="ctr" anchorCtr="1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29028" name="Freeform 162"/>
          <p:cNvSpPr>
            <a:spLocks/>
          </p:cNvSpPr>
          <p:nvPr/>
        </p:nvSpPr>
        <p:spPr bwMode="auto">
          <a:xfrm>
            <a:off x="571500" y="3886200"/>
            <a:ext cx="3700463" cy="1981200"/>
          </a:xfrm>
          <a:custGeom>
            <a:avLst/>
            <a:gdLst>
              <a:gd name="T0" fmla="*/ 2147483646 w 2331"/>
              <a:gd name="T1" fmla="*/ 0 h 1248"/>
              <a:gd name="T2" fmla="*/ 2147483646 w 2331"/>
              <a:gd name="T3" fmla="*/ 0 h 1248"/>
              <a:gd name="T4" fmla="*/ 2147483646 w 2331"/>
              <a:gd name="T5" fmla="*/ 2147483646 h 1248"/>
              <a:gd name="T6" fmla="*/ 2147483646 w 2331"/>
              <a:gd name="T7" fmla="*/ 2147483646 h 1248"/>
              <a:gd name="T8" fmla="*/ 2147483646 w 2331"/>
              <a:gd name="T9" fmla="*/ 2147483646 h 1248"/>
              <a:gd name="T10" fmla="*/ 2147483646 w 2331"/>
              <a:gd name="T11" fmla="*/ 2147483646 h 1248"/>
              <a:gd name="T12" fmla="*/ 2147483646 w 2331"/>
              <a:gd name="T13" fmla="*/ 2147483646 h 1248"/>
              <a:gd name="T14" fmla="*/ 2147483646 w 2331"/>
              <a:gd name="T15" fmla="*/ 2147483646 h 1248"/>
              <a:gd name="T16" fmla="*/ 0 w 2331"/>
              <a:gd name="T17" fmla="*/ 2147483646 h 1248"/>
              <a:gd name="T18" fmla="*/ 2147483646 w 2331"/>
              <a:gd name="T19" fmla="*/ 2147483646 h 1248"/>
              <a:gd name="T20" fmla="*/ 2147483646 w 2331"/>
              <a:gd name="T21" fmla="*/ 2147483646 h 1248"/>
              <a:gd name="T22" fmla="*/ 2147483646 w 2331"/>
              <a:gd name="T23" fmla="*/ 2147483646 h 1248"/>
              <a:gd name="T24" fmla="*/ 2147483646 w 2331"/>
              <a:gd name="T25" fmla="*/ 2147483646 h 1248"/>
              <a:gd name="T26" fmla="*/ 2147483646 w 2331"/>
              <a:gd name="T27" fmla="*/ 2147483646 h 1248"/>
              <a:gd name="T28" fmla="*/ 2147483646 w 2331"/>
              <a:gd name="T29" fmla="*/ 2147483646 h 1248"/>
              <a:gd name="T30" fmla="*/ 2147483646 w 2331"/>
              <a:gd name="T31" fmla="*/ 2147483646 h 1248"/>
              <a:gd name="T32" fmla="*/ 2147483646 w 2331"/>
              <a:gd name="T33" fmla="*/ 2147483646 h 1248"/>
              <a:gd name="T34" fmla="*/ 2147483646 w 2331"/>
              <a:gd name="T35" fmla="*/ 2147483646 h 1248"/>
              <a:gd name="T36" fmla="*/ 2147483646 w 2331"/>
              <a:gd name="T37" fmla="*/ 2147483646 h 1248"/>
              <a:gd name="T38" fmla="*/ 2147483646 w 2331"/>
              <a:gd name="T39" fmla="*/ 2147483646 h 1248"/>
              <a:gd name="T40" fmla="*/ 2147483646 w 2331"/>
              <a:gd name="T41" fmla="*/ 0 h 1248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2331"/>
              <a:gd name="T64" fmla="*/ 0 h 1248"/>
              <a:gd name="T65" fmla="*/ 2331 w 2331"/>
              <a:gd name="T66" fmla="*/ 1248 h 1248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2331" h="1248">
                <a:moveTo>
                  <a:pt x="336" y="0"/>
                </a:moveTo>
                <a:lnTo>
                  <a:pt x="2331" y="0"/>
                </a:lnTo>
                <a:lnTo>
                  <a:pt x="2331" y="1248"/>
                </a:lnTo>
                <a:lnTo>
                  <a:pt x="87" y="1248"/>
                </a:lnTo>
                <a:lnTo>
                  <a:pt x="57" y="1194"/>
                </a:lnTo>
                <a:lnTo>
                  <a:pt x="42" y="1152"/>
                </a:lnTo>
                <a:lnTo>
                  <a:pt x="21" y="1083"/>
                </a:lnTo>
                <a:lnTo>
                  <a:pt x="6" y="996"/>
                </a:lnTo>
                <a:lnTo>
                  <a:pt x="0" y="936"/>
                </a:lnTo>
                <a:lnTo>
                  <a:pt x="3" y="858"/>
                </a:lnTo>
                <a:lnTo>
                  <a:pt x="15" y="804"/>
                </a:lnTo>
                <a:lnTo>
                  <a:pt x="51" y="723"/>
                </a:lnTo>
                <a:lnTo>
                  <a:pt x="126" y="612"/>
                </a:lnTo>
                <a:lnTo>
                  <a:pt x="174" y="522"/>
                </a:lnTo>
                <a:lnTo>
                  <a:pt x="219" y="459"/>
                </a:lnTo>
                <a:lnTo>
                  <a:pt x="246" y="402"/>
                </a:lnTo>
                <a:lnTo>
                  <a:pt x="282" y="309"/>
                </a:lnTo>
                <a:lnTo>
                  <a:pt x="306" y="228"/>
                </a:lnTo>
                <a:lnTo>
                  <a:pt x="321" y="135"/>
                </a:lnTo>
                <a:lnTo>
                  <a:pt x="333" y="54"/>
                </a:lnTo>
                <a:lnTo>
                  <a:pt x="336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9029" name="Freeform 171"/>
          <p:cNvSpPr>
            <a:spLocks/>
          </p:cNvSpPr>
          <p:nvPr/>
        </p:nvSpPr>
        <p:spPr bwMode="auto">
          <a:xfrm>
            <a:off x="2066925" y="4514850"/>
            <a:ext cx="2266950" cy="752475"/>
          </a:xfrm>
          <a:custGeom>
            <a:avLst/>
            <a:gdLst>
              <a:gd name="T0" fmla="*/ 2147483646 w 1392"/>
              <a:gd name="T1" fmla="*/ 0 h 474"/>
              <a:gd name="T2" fmla="*/ 0 w 1392"/>
              <a:gd name="T3" fmla="*/ 0 h 474"/>
              <a:gd name="T4" fmla="*/ 0 w 1392"/>
              <a:gd name="T5" fmla="*/ 2147483646 h 474"/>
              <a:gd name="T6" fmla="*/ 2147483646 w 1392"/>
              <a:gd name="T7" fmla="*/ 2147483646 h 474"/>
              <a:gd name="T8" fmla="*/ 2147483646 w 1392"/>
              <a:gd name="T9" fmla="*/ 0 h 47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92"/>
              <a:gd name="T16" fmla="*/ 0 h 474"/>
              <a:gd name="T17" fmla="*/ 1392 w 1392"/>
              <a:gd name="T18" fmla="*/ 474 h 47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92" h="474">
                <a:moveTo>
                  <a:pt x="1386" y="0"/>
                </a:moveTo>
                <a:lnTo>
                  <a:pt x="0" y="0"/>
                </a:lnTo>
                <a:lnTo>
                  <a:pt x="0" y="474"/>
                </a:lnTo>
                <a:lnTo>
                  <a:pt x="1392" y="474"/>
                </a:lnTo>
                <a:lnTo>
                  <a:pt x="1386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9030" name="Freeform 200"/>
          <p:cNvSpPr>
            <a:spLocks/>
          </p:cNvSpPr>
          <p:nvPr/>
        </p:nvSpPr>
        <p:spPr bwMode="auto">
          <a:xfrm>
            <a:off x="4572000" y="4562475"/>
            <a:ext cx="2228850" cy="771525"/>
          </a:xfrm>
          <a:custGeom>
            <a:avLst/>
            <a:gdLst>
              <a:gd name="T0" fmla="*/ 2147483646 w 1404"/>
              <a:gd name="T1" fmla="*/ 0 h 486"/>
              <a:gd name="T2" fmla="*/ 2147483646 w 1404"/>
              <a:gd name="T3" fmla="*/ 2147483646 h 486"/>
              <a:gd name="T4" fmla="*/ 0 w 1404"/>
              <a:gd name="T5" fmla="*/ 2147483646 h 486"/>
              <a:gd name="T6" fmla="*/ 0 w 1404"/>
              <a:gd name="T7" fmla="*/ 0 h 486"/>
              <a:gd name="T8" fmla="*/ 2147483646 w 1404"/>
              <a:gd name="T9" fmla="*/ 0 h 48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04"/>
              <a:gd name="T16" fmla="*/ 0 h 486"/>
              <a:gd name="T17" fmla="*/ 1404 w 1404"/>
              <a:gd name="T18" fmla="*/ 486 h 48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04" h="486">
                <a:moveTo>
                  <a:pt x="1404" y="0"/>
                </a:moveTo>
                <a:lnTo>
                  <a:pt x="1404" y="486"/>
                </a:lnTo>
                <a:lnTo>
                  <a:pt x="0" y="486"/>
                </a:lnTo>
                <a:lnTo>
                  <a:pt x="0" y="0"/>
                </a:lnTo>
                <a:lnTo>
                  <a:pt x="1404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9031" name="Freeform 118"/>
          <p:cNvSpPr>
            <a:spLocks/>
          </p:cNvSpPr>
          <p:nvPr/>
        </p:nvSpPr>
        <p:spPr bwMode="auto">
          <a:xfrm>
            <a:off x="558800" y="1422400"/>
            <a:ext cx="3702050" cy="1974850"/>
          </a:xfrm>
          <a:custGeom>
            <a:avLst/>
            <a:gdLst>
              <a:gd name="T0" fmla="*/ 2147483646 w 2332"/>
              <a:gd name="T1" fmla="*/ 2147483646 h 1244"/>
              <a:gd name="T2" fmla="*/ 2147483646 w 2332"/>
              <a:gd name="T3" fmla="*/ 2147483646 h 1244"/>
              <a:gd name="T4" fmla="*/ 2147483646 w 2332"/>
              <a:gd name="T5" fmla="*/ 2147483646 h 1244"/>
              <a:gd name="T6" fmla="*/ 2147483646 w 2332"/>
              <a:gd name="T7" fmla="*/ 2147483646 h 1244"/>
              <a:gd name="T8" fmla="*/ 2147483646 w 2332"/>
              <a:gd name="T9" fmla="*/ 2147483646 h 1244"/>
              <a:gd name="T10" fmla="*/ 2147483646 w 2332"/>
              <a:gd name="T11" fmla="*/ 2147483646 h 1244"/>
              <a:gd name="T12" fmla="*/ 2147483646 w 2332"/>
              <a:gd name="T13" fmla="*/ 0 h 1244"/>
              <a:gd name="T14" fmla="*/ 2147483646 w 2332"/>
              <a:gd name="T15" fmla="*/ 0 h 1244"/>
              <a:gd name="T16" fmla="*/ 2147483646 w 2332"/>
              <a:gd name="T17" fmla="*/ 2147483646 h 1244"/>
              <a:gd name="T18" fmla="*/ 2147483646 w 2332"/>
              <a:gd name="T19" fmla="*/ 2147483646 h 1244"/>
              <a:gd name="T20" fmla="*/ 2147483646 w 2332"/>
              <a:gd name="T21" fmla="*/ 2147483646 h 1244"/>
              <a:gd name="T22" fmla="*/ 2147483646 w 2332"/>
              <a:gd name="T23" fmla="*/ 2147483646 h 1244"/>
              <a:gd name="T24" fmla="*/ 2147483646 w 2332"/>
              <a:gd name="T25" fmla="*/ 2147483646 h 1244"/>
              <a:gd name="T26" fmla="*/ 2147483646 w 2332"/>
              <a:gd name="T27" fmla="*/ 2147483646 h 1244"/>
              <a:gd name="T28" fmla="*/ 2147483646 w 2332"/>
              <a:gd name="T29" fmla="*/ 2147483646 h 1244"/>
              <a:gd name="T30" fmla="*/ 2147483646 w 2332"/>
              <a:gd name="T31" fmla="*/ 2147483646 h 1244"/>
              <a:gd name="T32" fmla="*/ 2147483646 w 2332"/>
              <a:gd name="T33" fmla="*/ 2147483646 h 1244"/>
              <a:gd name="T34" fmla="*/ 2147483646 w 2332"/>
              <a:gd name="T35" fmla="*/ 2147483646 h 1244"/>
              <a:gd name="T36" fmla="*/ 2147483646 w 2332"/>
              <a:gd name="T37" fmla="*/ 2147483646 h 1244"/>
              <a:gd name="T38" fmla="*/ 2147483646 w 2332"/>
              <a:gd name="T39" fmla="*/ 2147483646 h 1244"/>
              <a:gd name="T40" fmla="*/ 2147483646 w 2332"/>
              <a:gd name="T41" fmla="*/ 2147483646 h 1244"/>
              <a:gd name="T42" fmla="*/ 2147483646 w 2332"/>
              <a:gd name="T43" fmla="*/ 2147483646 h 1244"/>
              <a:gd name="T44" fmla="*/ 2147483646 w 2332"/>
              <a:gd name="T45" fmla="*/ 2147483646 h 1244"/>
              <a:gd name="T46" fmla="*/ 2147483646 w 2332"/>
              <a:gd name="T47" fmla="*/ 2147483646 h 1244"/>
              <a:gd name="T48" fmla="*/ 2147483646 w 2332"/>
              <a:gd name="T49" fmla="*/ 2147483646 h 1244"/>
              <a:gd name="T50" fmla="*/ 0 w 2332"/>
              <a:gd name="T51" fmla="*/ 2147483646 h 1244"/>
              <a:gd name="T52" fmla="*/ 0 w 2332"/>
              <a:gd name="T53" fmla="*/ 2147483646 h 1244"/>
              <a:gd name="T54" fmla="*/ 0 w 2332"/>
              <a:gd name="T55" fmla="*/ 2147483646 h 1244"/>
              <a:gd name="T56" fmla="*/ 2147483646 w 2332"/>
              <a:gd name="T57" fmla="*/ 2147483646 h 1244"/>
              <a:gd name="T58" fmla="*/ 2147483646 w 2332"/>
              <a:gd name="T59" fmla="*/ 2147483646 h 1244"/>
              <a:gd name="T60" fmla="*/ 2147483646 w 2332"/>
              <a:gd name="T61" fmla="*/ 2147483646 h 1244"/>
              <a:gd name="T62" fmla="*/ 2147483646 w 2332"/>
              <a:gd name="T63" fmla="*/ 2147483646 h 1244"/>
              <a:gd name="T64" fmla="*/ 2147483646 w 2332"/>
              <a:gd name="T65" fmla="*/ 2147483646 h 1244"/>
              <a:gd name="T66" fmla="*/ 2147483646 w 2332"/>
              <a:gd name="T67" fmla="*/ 2147483646 h 1244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w 2332"/>
              <a:gd name="T103" fmla="*/ 0 h 1244"/>
              <a:gd name="T104" fmla="*/ 2332 w 2332"/>
              <a:gd name="T105" fmla="*/ 1244 h 1244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T102" t="T103" r="T104" b="T105"/>
            <a:pathLst>
              <a:path w="2332" h="1244">
                <a:moveTo>
                  <a:pt x="88" y="1244"/>
                </a:moveTo>
                <a:lnTo>
                  <a:pt x="952" y="1244"/>
                </a:lnTo>
                <a:lnTo>
                  <a:pt x="952" y="884"/>
                </a:lnTo>
                <a:lnTo>
                  <a:pt x="2332" y="884"/>
                </a:lnTo>
                <a:lnTo>
                  <a:pt x="2332" y="416"/>
                </a:lnTo>
                <a:lnTo>
                  <a:pt x="952" y="416"/>
                </a:lnTo>
                <a:lnTo>
                  <a:pt x="952" y="0"/>
                </a:lnTo>
                <a:lnTo>
                  <a:pt x="328" y="0"/>
                </a:lnTo>
                <a:lnTo>
                  <a:pt x="328" y="40"/>
                </a:lnTo>
                <a:lnTo>
                  <a:pt x="328" y="76"/>
                </a:lnTo>
                <a:lnTo>
                  <a:pt x="316" y="121"/>
                </a:lnTo>
                <a:lnTo>
                  <a:pt x="316" y="164"/>
                </a:lnTo>
                <a:lnTo>
                  <a:pt x="300" y="224"/>
                </a:lnTo>
                <a:lnTo>
                  <a:pt x="288" y="269"/>
                </a:lnTo>
                <a:lnTo>
                  <a:pt x="272" y="328"/>
                </a:lnTo>
                <a:lnTo>
                  <a:pt x="256" y="355"/>
                </a:lnTo>
                <a:lnTo>
                  <a:pt x="236" y="390"/>
                </a:lnTo>
                <a:lnTo>
                  <a:pt x="212" y="432"/>
                </a:lnTo>
                <a:lnTo>
                  <a:pt x="168" y="509"/>
                </a:lnTo>
                <a:lnTo>
                  <a:pt x="140" y="557"/>
                </a:lnTo>
                <a:lnTo>
                  <a:pt x="108" y="612"/>
                </a:lnTo>
                <a:lnTo>
                  <a:pt x="80" y="661"/>
                </a:lnTo>
                <a:lnTo>
                  <a:pt x="56" y="703"/>
                </a:lnTo>
                <a:lnTo>
                  <a:pt x="24" y="758"/>
                </a:lnTo>
                <a:lnTo>
                  <a:pt x="12" y="804"/>
                </a:lnTo>
                <a:lnTo>
                  <a:pt x="0" y="825"/>
                </a:lnTo>
                <a:lnTo>
                  <a:pt x="0" y="908"/>
                </a:lnTo>
                <a:lnTo>
                  <a:pt x="0" y="964"/>
                </a:lnTo>
                <a:lnTo>
                  <a:pt x="8" y="993"/>
                </a:lnTo>
                <a:lnTo>
                  <a:pt x="8" y="1072"/>
                </a:lnTo>
                <a:lnTo>
                  <a:pt x="36" y="1120"/>
                </a:lnTo>
                <a:lnTo>
                  <a:pt x="40" y="1157"/>
                </a:lnTo>
                <a:lnTo>
                  <a:pt x="72" y="1213"/>
                </a:lnTo>
                <a:lnTo>
                  <a:pt x="88" y="1244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111" name="Straight Arrow Connector 110"/>
          <p:cNvCxnSpPr/>
          <p:nvPr/>
        </p:nvCxnSpPr>
        <p:spPr>
          <a:xfrm flipV="1">
            <a:off x="7850188" y="4910138"/>
            <a:ext cx="914400" cy="0"/>
          </a:xfrm>
          <a:prstGeom prst="straightConnector1">
            <a:avLst/>
          </a:prstGeom>
          <a:ln w="101600">
            <a:solidFill>
              <a:schemeClr val="bg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033" name="TextBox 111"/>
          <p:cNvSpPr txBox="1">
            <a:spLocks noChangeArrowheads="1"/>
          </p:cNvSpPr>
          <p:nvPr/>
        </p:nvSpPr>
        <p:spPr bwMode="auto">
          <a:xfrm>
            <a:off x="8039100" y="4400550"/>
            <a:ext cx="5953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</a:p>
        </p:txBody>
      </p:sp>
      <p:sp>
        <p:nvSpPr>
          <p:cNvPr id="129034" name="TextBox 57"/>
          <p:cNvSpPr txBox="1">
            <a:spLocks noChangeArrowheads="1"/>
          </p:cNvSpPr>
          <p:nvPr/>
        </p:nvSpPr>
        <p:spPr bwMode="auto">
          <a:xfrm>
            <a:off x="5308600" y="5786438"/>
            <a:ext cx="3835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Block Failure in Plate </a:t>
            </a:r>
          </a:p>
        </p:txBody>
      </p:sp>
      <p:sp>
        <p:nvSpPr>
          <p:cNvPr id="85" name="Flowchart: Document 84"/>
          <p:cNvSpPr>
            <a:spLocks noChangeArrowheads="1"/>
          </p:cNvSpPr>
          <p:nvPr/>
        </p:nvSpPr>
        <p:spPr bwMode="auto">
          <a:xfrm rot="-5400000">
            <a:off x="5017294" y="2366169"/>
            <a:ext cx="1408113" cy="5133975"/>
          </a:xfrm>
          <a:prstGeom prst="flowChartDocument">
            <a:avLst/>
          </a:prstGeom>
          <a:noFill/>
          <a:ln w="38100" algn="ctr">
            <a:solidFill>
              <a:schemeClr val="bg1"/>
            </a:solidFill>
            <a:prstDash val="dash"/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cxnSp>
        <p:nvCxnSpPr>
          <p:cNvPr id="124" name="Straight Arrow Connector 123"/>
          <p:cNvCxnSpPr/>
          <p:nvPr/>
        </p:nvCxnSpPr>
        <p:spPr>
          <a:xfrm flipV="1">
            <a:off x="7878763" y="2427288"/>
            <a:ext cx="914400" cy="0"/>
          </a:xfrm>
          <a:prstGeom prst="straightConnector1">
            <a:avLst/>
          </a:prstGeom>
          <a:ln w="101600">
            <a:solidFill>
              <a:schemeClr val="bg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037" name="TextBox 125"/>
          <p:cNvSpPr txBox="1">
            <a:spLocks noChangeArrowheads="1"/>
          </p:cNvSpPr>
          <p:nvPr/>
        </p:nvSpPr>
        <p:spPr bwMode="auto">
          <a:xfrm>
            <a:off x="8067675" y="1919288"/>
            <a:ext cx="5953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</a:p>
        </p:txBody>
      </p:sp>
      <p:sp>
        <p:nvSpPr>
          <p:cNvPr id="129038" name="TextBox 57"/>
          <p:cNvSpPr txBox="1">
            <a:spLocks noChangeArrowheads="1"/>
          </p:cNvSpPr>
          <p:nvPr/>
        </p:nvSpPr>
        <p:spPr bwMode="auto">
          <a:xfrm>
            <a:off x="5451475" y="3502025"/>
            <a:ext cx="383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Block Failure in Plate </a:t>
            </a:r>
          </a:p>
        </p:txBody>
      </p:sp>
      <p:cxnSp>
        <p:nvCxnSpPr>
          <p:cNvPr id="135" name="Straight Connector 134"/>
          <p:cNvCxnSpPr/>
          <p:nvPr/>
        </p:nvCxnSpPr>
        <p:spPr>
          <a:xfrm>
            <a:off x="2570163" y="2414588"/>
            <a:ext cx="4462462" cy="0"/>
          </a:xfrm>
          <a:prstGeom prst="line">
            <a:avLst/>
          </a:prstGeom>
          <a:noFill/>
          <a:ln w="127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flipV="1">
            <a:off x="2573338" y="2517775"/>
            <a:ext cx="4748212" cy="20638"/>
          </a:xfrm>
          <a:prstGeom prst="line">
            <a:avLst/>
          </a:prstGeom>
          <a:noFill/>
          <a:ln w="127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Connector 147"/>
          <p:cNvCxnSpPr/>
          <p:nvPr/>
        </p:nvCxnSpPr>
        <p:spPr>
          <a:xfrm>
            <a:off x="3322638" y="2374900"/>
            <a:ext cx="4464050" cy="1588"/>
          </a:xfrm>
          <a:prstGeom prst="line">
            <a:avLst/>
          </a:prstGeom>
          <a:noFill/>
          <a:ln w="381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/>
          <p:cNvCxnSpPr>
            <a:endCxn id="197" idx="2"/>
          </p:cNvCxnSpPr>
          <p:nvPr/>
        </p:nvCxnSpPr>
        <p:spPr>
          <a:xfrm flipV="1">
            <a:off x="3325813" y="2479675"/>
            <a:ext cx="4748212" cy="20638"/>
          </a:xfrm>
          <a:prstGeom prst="line">
            <a:avLst/>
          </a:prstGeom>
          <a:noFill/>
          <a:ln w="381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Rectangle 149"/>
          <p:cNvSpPr>
            <a:spLocks noChangeArrowheads="1"/>
          </p:cNvSpPr>
          <p:nvPr/>
        </p:nvSpPr>
        <p:spPr bwMode="auto">
          <a:xfrm>
            <a:off x="4598988" y="2843213"/>
            <a:ext cx="2155825" cy="641350"/>
          </a:xfrm>
          <a:prstGeom prst="rect">
            <a:avLst/>
          </a:prstGeom>
          <a:solidFill>
            <a:srgbClr val="C00000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157" name="Rectangle 156"/>
          <p:cNvSpPr>
            <a:spLocks noChangeArrowheads="1"/>
          </p:cNvSpPr>
          <p:nvPr/>
        </p:nvSpPr>
        <p:spPr bwMode="auto">
          <a:xfrm>
            <a:off x="4538663" y="1420813"/>
            <a:ext cx="2155825" cy="671512"/>
          </a:xfrm>
          <a:prstGeom prst="rect">
            <a:avLst/>
          </a:prstGeom>
          <a:solidFill>
            <a:srgbClr val="C00000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196" name="Flowchart: Document 195"/>
          <p:cNvSpPr/>
          <p:nvPr/>
        </p:nvSpPr>
        <p:spPr>
          <a:xfrm rot="16200000">
            <a:off x="4375150" y="-7937"/>
            <a:ext cx="1409700" cy="4997450"/>
          </a:xfrm>
          <a:prstGeom prst="flowChartDocument">
            <a:avLst/>
          </a:prstGeom>
          <a:noFill/>
          <a:ln w="12700">
            <a:solidFill>
              <a:schemeClr val="bg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97" name="Flowchart: Document 196"/>
          <p:cNvSpPr/>
          <p:nvPr/>
        </p:nvSpPr>
        <p:spPr>
          <a:xfrm rot="16200000">
            <a:off x="5141913" y="-87313"/>
            <a:ext cx="1409700" cy="5133975"/>
          </a:xfrm>
          <a:prstGeom prst="flowChartDocument">
            <a:avLst/>
          </a:prstGeom>
          <a:noFill/>
          <a:ln w="38100">
            <a:solidFill>
              <a:schemeClr val="bg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29047" name="Straight Connector 218"/>
          <p:cNvCxnSpPr>
            <a:cxnSpLocks noChangeShapeType="1"/>
          </p:cNvCxnSpPr>
          <p:nvPr/>
        </p:nvCxnSpPr>
        <p:spPr bwMode="auto">
          <a:xfrm>
            <a:off x="4694238" y="3338513"/>
            <a:ext cx="614362" cy="350837"/>
          </a:xfrm>
          <a:prstGeom prst="line">
            <a:avLst/>
          </a:prstGeom>
          <a:noFill/>
          <a:ln w="28575" algn="ctr">
            <a:solidFill>
              <a:schemeClr val="bg1"/>
            </a:solidFill>
            <a:round/>
            <a:headEnd type="arrow" w="lg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9048" name="Straight Connector 219"/>
          <p:cNvCxnSpPr>
            <a:cxnSpLocks noChangeShapeType="1"/>
          </p:cNvCxnSpPr>
          <p:nvPr/>
        </p:nvCxnSpPr>
        <p:spPr bwMode="auto">
          <a:xfrm rot="16200000" flipH="1">
            <a:off x="4040981" y="2421732"/>
            <a:ext cx="1825625" cy="709612"/>
          </a:xfrm>
          <a:prstGeom prst="line">
            <a:avLst/>
          </a:prstGeom>
          <a:noFill/>
          <a:ln w="28575" algn="ctr">
            <a:solidFill>
              <a:schemeClr val="bg1"/>
            </a:solidFill>
            <a:round/>
            <a:headEnd type="arrow" w="lg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8" name="Straight Connector 67"/>
          <p:cNvCxnSpPr/>
          <p:nvPr/>
        </p:nvCxnSpPr>
        <p:spPr>
          <a:xfrm>
            <a:off x="2444750" y="4895850"/>
            <a:ext cx="4464050" cy="1588"/>
          </a:xfrm>
          <a:prstGeom prst="line">
            <a:avLst/>
          </a:prstGeom>
          <a:noFill/>
          <a:ln w="127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V="1">
            <a:off x="2447925" y="5000625"/>
            <a:ext cx="4748213" cy="20638"/>
          </a:xfrm>
          <a:prstGeom prst="line">
            <a:avLst/>
          </a:prstGeom>
          <a:noFill/>
          <a:ln w="127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3198813" y="4857750"/>
            <a:ext cx="4462462" cy="0"/>
          </a:xfrm>
          <a:prstGeom prst="line">
            <a:avLst/>
          </a:prstGeom>
          <a:noFill/>
          <a:ln w="381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>
            <a:endCxn id="85" idx="2"/>
          </p:cNvCxnSpPr>
          <p:nvPr/>
        </p:nvCxnSpPr>
        <p:spPr>
          <a:xfrm flipV="1">
            <a:off x="3275013" y="4933950"/>
            <a:ext cx="4748212" cy="20638"/>
          </a:xfrm>
          <a:prstGeom prst="line">
            <a:avLst/>
          </a:prstGeom>
          <a:noFill/>
          <a:ln w="381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053" name="Slide Number Placeholder 101"/>
          <p:cNvSpPr>
            <a:spLocks noGrp="1"/>
          </p:cNvSpPr>
          <p:nvPr>
            <p:ph type="sldNum" sz="quarter" idx="11"/>
          </p:nvPr>
        </p:nvSpPr>
        <p:spPr bwMode="auto">
          <a:xfrm>
            <a:off x="7924800" y="6192838"/>
            <a:ext cx="7620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CBFDD7B-6E84-421D-9ED3-7C92D01517C3}" type="slidenum">
              <a:rPr lang="en-US" altLang="en-US" sz="1200">
                <a:solidFill>
                  <a:srgbClr val="BCBCBC"/>
                </a:solidFill>
              </a:rPr>
              <a:pPr/>
              <a:t>61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103" name="Footer Placeholder 102"/>
          <p:cNvSpPr>
            <a:spLocks noGrp="1"/>
          </p:cNvSpPr>
          <p:nvPr>
            <p:ph type="ftr" sz="quarter" idx="10"/>
          </p:nvPr>
        </p:nvSpPr>
        <p:spPr>
          <a:xfrm>
            <a:off x="3124200" y="6192838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/>
              <a:t>Tension Theory</a:t>
            </a:r>
            <a:endParaRPr lang="en-US" dirty="0"/>
          </a:p>
        </p:txBody>
      </p:sp>
      <p:sp>
        <p:nvSpPr>
          <p:cNvPr id="104" name="TextBox 103"/>
          <p:cNvSpPr txBox="1"/>
          <p:nvPr/>
        </p:nvSpPr>
        <p:spPr>
          <a:xfrm>
            <a:off x="5224463" y="131763"/>
            <a:ext cx="3467100" cy="8905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dirty="0">
                <a:solidFill>
                  <a:schemeClr val="bg1"/>
                </a:solidFill>
              </a:rPr>
              <a:t>Flange of W-Shape Bolted to Plate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17525" y="220663"/>
            <a:ext cx="2401888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Block Shear</a:t>
            </a:r>
          </a:p>
        </p:txBody>
      </p:sp>
      <p:sp>
        <p:nvSpPr>
          <p:cNvPr id="162" name="Oval 161"/>
          <p:cNvSpPr>
            <a:spLocks noChangeArrowheads="1"/>
          </p:cNvSpPr>
          <p:nvPr/>
        </p:nvSpPr>
        <p:spPr bwMode="auto">
          <a:xfrm>
            <a:off x="3268663" y="2695575"/>
            <a:ext cx="255587" cy="241300"/>
          </a:xfrm>
          <a:prstGeom prst="ellipse">
            <a:avLst/>
          </a:prstGeom>
          <a:solidFill>
            <a:schemeClr val="tx1"/>
          </a:solidFill>
          <a:ln w="25400" algn="ctr">
            <a:noFill/>
            <a:round/>
            <a:headEnd type="arrow" w="sm" len="med"/>
            <a:tailEnd/>
          </a:ln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165" name="Oval 164"/>
          <p:cNvSpPr>
            <a:spLocks noChangeArrowheads="1"/>
          </p:cNvSpPr>
          <p:nvPr/>
        </p:nvSpPr>
        <p:spPr bwMode="auto">
          <a:xfrm>
            <a:off x="2601913" y="2705100"/>
            <a:ext cx="255587" cy="241300"/>
          </a:xfrm>
          <a:prstGeom prst="ellipse">
            <a:avLst/>
          </a:prstGeom>
          <a:solidFill>
            <a:schemeClr val="tx1"/>
          </a:solidFill>
          <a:ln w="25400" algn="ctr">
            <a:noFill/>
            <a:round/>
            <a:headEnd type="arrow" w="sm" len="med"/>
            <a:tailEnd/>
          </a:ln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167" name="Oval 166"/>
          <p:cNvSpPr>
            <a:spLocks noChangeArrowheads="1"/>
          </p:cNvSpPr>
          <p:nvPr/>
        </p:nvSpPr>
        <p:spPr bwMode="auto">
          <a:xfrm>
            <a:off x="1949450" y="2705100"/>
            <a:ext cx="254000" cy="241300"/>
          </a:xfrm>
          <a:prstGeom prst="ellipse">
            <a:avLst/>
          </a:prstGeom>
          <a:solidFill>
            <a:schemeClr val="tx1"/>
          </a:solidFill>
          <a:ln w="25400" algn="ctr">
            <a:noFill/>
            <a:round/>
            <a:headEnd type="arrow" w="sm" len="med"/>
            <a:tailEnd/>
          </a:ln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152" name="Oval 151"/>
          <p:cNvSpPr>
            <a:spLocks noChangeArrowheads="1"/>
          </p:cNvSpPr>
          <p:nvPr/>
        </p:nvSpPr>
        <p:spPr bwMode="auto">
          <a:xfrm>
            <a:off x="3257550" y="1960563"/>
            <a:ext cx="255588" cy="241300"/>
          </a:xfrm>
          <a:prstGeom prst="ellipse">
            <a:avLst/>
          </a:prstGeom>
          <a:solidFill>
            <a:schemeClr val="tx1"/>
          </a:solidFill>
          <a:ln w="25400" algn="ctr">
            <a:noFill/>
            <a:round/>
            <a:headEnd type="arrow" w="sm" len="med"/>
            <a:tailEnd/>
          </a:ln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155" name="Oval 154"/>
          <p:cNvSpPr>
            <a:spLocks noChangeArrowheads="1"/>
          </p:cNvSpPr>
          <p:nvPr/>
        </p:nvSpPr>
        <p:spPr bwMode="auto">
          <a:xfrm>
            <a:off x="2590800" y="1970088"/>
            <a:ext cx="255588" cy="241300"/>
          </a:xfrm>
          <a:prstGeom prst="ellipse">
            <a:avLst/>
          </a:prstGeom>
          <a:solidFill>
            <a:schemeClr val="tx1"/>
          </a:solidFill>
          <a:ln w="25400" algn="ctr">
            <a:noFill/>
            <a:round/>
            <a:headEnd type="arrow" w="sm" len="med"/>
            <a:tailEnd/>
          </a:ln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158" name="Oval 157"/>
          <p:cNvSpPr>
            <a:spLocks noChangeArrowheads="1"/>
          </p:cNvSpPr>
          <p:nvPr/>
        </p:nvSpPr>
        <p:spPr bwMode="auto">
          <a:xfrm>
            <a:off x="1938338" y="1970088"/>
            <a:ext cx="254000" cy="241300"/>
          </a:xfrm>
          <a:prstGeom prst="ellipse">
            <a:avLst/>
          </a:prstGeom>
          <a:solidFill>
            <a:schemeClr val="tx1"/>
          </a:solidFill>
          <a:ln w="25400" algn="ctr">
            <a:noFill/>
            <a:round/>
            <a:headEnd type="arrow" w="sm" len="med"/>
            <a:tailEnd/>
          </a:ln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129063" name="Freeform 116"/>
          <p:cNvSpPr>
            <a:spLocks/>
          </p:cNvSpPr>
          <p:nvPr/>
        </p:nvSpPr>
        <p:spPr bwMode="auto">
          <a:xfrm flipH="1">
            <a:off x="536575" y="1393825"/>
            <a:ext cx="554038" cy="2012950"/>
          </a:xfrm>
          <a:custGeom>
            <a:avLst/>
            <a:gdLst>
              <a:gd name="T0" fmla="*/ 0 w 534609"/>
              <a:gd name="T1" fmla="*/ 0 h 1001485"/>
              <a:gd name="T2" fmla="*/ 121539 w 534609"/>
              <a:gd name="T3" fmla="*/ 17753391 h 1001485"/>
              <a:gd name="T4" fmla="*/ 381981 w 534609"/>
              <a:gd name="T5" fmla="*/ 30834862 h 1001485"/>
              <a:gd name="T6" fmla="*/ 607697 w 534609"/>
              <a:gd name="T7" fmla="*/ 42981928 h 1001485"/>
              <a:gd name="T8" fmla="*/ 572970 w 534609"/>
              <a:gd name="T9" fmla="*/ 56997789 h 1001485"/>
              <a:gd name="T10" fmla="*/ 451432 w 534609"/>
              <a:gd name="T11" fmla="*/ 64472868 h 100148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34609"/>
              <a:gd name="T19" fmla="*/ 0 h 1001485"/>
              <a:gd name="T20" fmla="*/ 534609 w 534609"/>
              <a:gd name="T21" fmla="*/ 1001485 h 1001485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34609" h="1001485">
                <a:moveTo>
                  <a:pt x="0" y="0"/>
                </a:moveTo>
                <a:cubicBezTo>
                  <a:pt x="24190" y="97971"/>
                  <a:pt x="48381" y="195942"/>
                  <a:pt x="101600" y="275771"/>
                </a:cubicBezTo>
                <a:cubicBezTo>
                  <a:pt x="154819" y="355600"/>
                  <a:pt x="251581" y="413657"/>
                  <a:pt x="319314" y="478971"/>
                </a:cubicBezTo>
                <a:cubicBezTo>
                  <a:pt x="387047" y="544285"/>
                  <a:pt x="481391" y="599924"/>
                  <a:pt x="508000" y="667657"/>
                </a:cubicBezTo>
                <a:cubicBezTo>
                  <a:pt x="534609" y="735390"/>
                  <a:pt x="500743" y="829733"/>
                  <a:pt x="478971" y="885371"/>
                </a:cubicBezTo>
                <a:cubicBezTo>
                  <a:pt x="457200" y="941009"/>
                  <a:pt x="417285" y="971247"/>
                  <a:pt x="377371" y="1001485"/>
                </a:cubicBezTo>
              </a:path>
            </a:pathLst>
          </a:cu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129064" name="Line 120"/>
          <p:cNvSpPr>
            <a:spLocks noChangeShapeType="1"/>
          </p:cNvSpPr>
          <p:nvPr/>
        </p:nvSpPr>
        <p:spPr bwMode="auto">
          <a:xfrm>
            <a:off x="1079500" y="1403350"/>
            <a:ext cx="993775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9065" name="Line 121"/>
          <p:cNvSpPr>
            <a:spLocks noChangeShapeType="1"/>
          </p:cNvSpPr>
          <p:nvPr/>
        </p:nvSpPr>
        <p:spPr bwMode="auto">
          <a:xfrm>
            <a:off x="692150" y="3397250"/>
            <a:ext cx="139065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9066" name="Line 122"/>
          <p:cNvSpPr>
            <a:spLocks noChangeShapeType="1"/>
          </p:cNvSpPr>
          <p:nvPr/>
        </p:nvSpPr>
        <p:spPr bwMode="auto">
          <a:xfrm>
            <a:off x="4254500" y="2076450"/>
            <a:ext cx="0" cy="7620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9067" name="Freeform 126"/>
          <p:cNvSpPr>
            <a:spLocks/>
          </p:cNvSpPr>
          <p:nvPr/>
        </p:nvSpPr>
        <p:spPr bwMode="auto">
          <a:xfrm>
            <a:off x="2054225" y="1397000"/>
            <a:ext cx="22225" cy="577850"/>
          </a:xfrm>
          <a:custGeom>
            <a:avLst/>
            <a:gdLst>
              <a:gd name="T0" fmla="*/ 0 w 14"/>
              <a:gd name="T1" fmla="*/ 0 h 364"/>
              <a:gd name="T2" fmla="*/ 2147483646 w 14"/>
              <a:gd name="T3" fmla="*/ 2147483646 h 364"/>
              <a:gd name="T4" fmla="*/ 0 60000 65536"/>
              <a:gd name="T5" fmla="*/ 0 60000 65536"/>
              <a:gd name="T6" fmla="*/ 0 w 14"/>
              <a:gd name="T7" fmla="*/ 0 h 364"/>
              <a:gd name="T8" fmla="*/ 14 w 14"/>
              <a:gd name="T9" fmla="*/ 364 h 36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" h="364">
                <a:moveTo>
                  <a:pt x="0" y="0"/>
                </a:moveTo>
                <a:cubicBezTo>
                  <a:pt x="14" y="150"/>
                  <a:pt x="4" y="29"/>
                  <a:pt x="4" y="364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9068" name="Freeform 127"/>
          <p:cNvSpPr>
            <a:spLocks/>
          </p:cNvSpPr>
          <p:nvPr/>
        </p:nvSpPr>
        <p:spPr bwMode="auto">
          <a:xfrm>
            <a:off x="2190750" y="2081213"/>
            <a:ext cx="400050" cy="34925"/>
          </a:xfrm>
          <a:custGeom>
            <a:avLst/>
            <a:gdLst>
              <a:gd name="T0" fmla="*/ 0 w 252"/>
              <a:gd name="T1" fmla="*/ 2147483646 h 22"/>
              <a:gd name="T2" fmla="*/ 2147483646 w 252"/>
              <a:gd name="T3" fmla="*/ 2147483646 h 22"/>
              <a:gd name="T4" fmla="*/ 2147483646 w 252"/>
              <a:gd name="T5" fmla="*/ 2147483646 h 22"/>
              <a:gd name="T6" fmla="*/ 0 60000 65536"/>
              <a:gd name="T7" fmla="*/ 0 60000 65536"/>
              <a:gd name="T8" fmla="*/ 0 60000 65536"/>
              <a:gd name="T9" fmla="*/ 0 w 252"/>
              <a:gd name="T10" fmla="*/ 0 h 22"/>
              <a:gd name="T11" fmla="*/ 252 w 252"/>
              <a:gd name="T12" fmla="*/ 22 h 2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52" h="22">
                <a:moveTo>
                  <a:pt x="0" y="1"/>
                </a:moveTo>
                <a:cubicBezTo>
                  <a:pt x="60" y="3"/>
                  <a:pt x="103" y="0"/>
                  <a:pt x="156" y="13"/>
                </a:cubicBezTo>
                <a:cubicBezTo>
                  <a:pt x="247" y="9"/>
                  <a:pt x="218" y="22"/>
                  <a:pt x="252" y="5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9069" name="Freeform 128"/>
          <p:cNvSpPr>
            <a:spLocks/>
          </p:cNvSpPr>
          <p:nvPr/>
        </p:nvSpPr>
        <p:spPr bwMode="auto">
          <a:xfrm>
            <a:off x="2844800" y="2063750"/>
            <a:ext cx="419100" cy="50800"/>
          </a:xfrm>
          <a:custGeom>
            <a:avLst/>
            <a:gdLst>
              <a:gd name="T0" fmla="*/ 0 w 264"/>
              <a:gd name="T1" fmla="*/ 2147483646 h 32"/>
              <a:gd name="T2" fmla="*/ 2147483646 w 264"/>
              <a:gd name="T3" fmla="*/ 2147483646 h 32"/>
              <a:gd name="T4" fmla="*/ 2147483646 w 264"/>
              <a:gd name="T5" fmla="*/ 0 h 32"/>
              <a:gd name="T6" fmla="*/ 0 60000 65536"/>
              <a:gd name="T7" fmla="*/ 0 60000 65536"/>
              <a:gd name="T8" fmla="*/ 0 60000 65536"/>
              <a:gd name="T9" fmla="*/ 0 w 264"/>
              <a:gd name="T10" fmla="*/ 0 h 32"/>
              <a:gd name="T11" fmla="*/ 264 w 264"/>
              <a:gd name="T12" fmla="*/ 32 h 3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4" h="32">
                <a:moveTo>
                  <a:pt x="0" y="8"/>
                </a:moveTo>
                <a:cubicBezTo>
                  <a:pt x="87" y="16"/>
                  <a:pt x="181" y="32"/>
                  <a:pt x="264" y="4"/>
                </a:cubicBezTo>
                <a:cubicBezTo>
                  <a:pt x="259" y="3"/>
                  <a:pt x="248" y="0"/>
                  <a:pt x="248" y="0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9070" name="Freeform 130"/>
          <p:cNvSpPr>
            <a:spLocks/>
          </p:cNvSpPr>
          <p:nvPr/>
        </p:nvSpPr>
        <p:spPr bwMode="auto">
          <a:xfrm>
            <a:off x="3511550" y="2043113"/>
            <a:ext cx="730250" cy="58737"/>
          </a:xfrm>
          <a:custGeom>
            <a:avLst/>
            <a:gdLst>
              <a:gd name="T0" fmla="*/ 0 w 460"/>
              <a:gd name="T1" fmla="*/ 2147483646 h 37"/>
              <a:gd name="T2" fmla="*/ 2147483646 w 460"/>
              <a:gd name="T3" fmla="*/ 2147483646 h 37"/>
              <a:gd name="T4" fmla="*/ 2147483646 w 460"/>
              <a:gd name="T5" fmla="*/ 2147483646 h 37"/>
              <a:gd name="T6" fmla="*/ 0 60000 65536"/>
              <a:gd name="T7" fmla="*/ 0 60000 65536"/>
              <a:gd name="T8" fmla="*/ 0 60000 65536"/>
              <a:gd name="T9" fmla="*/ 0 w 460"/>
              <a:gd name="T10" fmla="*/ 0 h 37"/>
              <a:gd name="T11" fmla="*/ 460 w 460"/>
              <a:gd name="T12" fmla="*/ 37 h 3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60" h="37">
                <a:moveTo>
                  <a:pt x="0" y="25"/>
                </a:moveTo>
                <a:cubicBezTo>
                  <a:pt x="100" y="0"/>
                  <a:pt x="249" y="32"/>
                  <a:pt x="356" y="37"/>
                </a:cubicBezTo>
                <a:cubicBezTo>
                  <a:pt x="391" y="36"/>
                  <a:pt x="460" y="33"/>
                  <a:pt x="460" y="33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9071" name="Freeform 131"/>
          <p:cNvSpPr>
            <a:spLocks/>
          </p:cNvSpPr>
          <p:nvPr/>
        </p:nvSpPr>
        <p:spPr bwMode="auto">
          <a:xfrm>
            <a:off x="2051050" y="2928938"/>
            <a:ext cx="42863" cy="471487"/>
          </a:xfrm>
          <a:custGeom>
            <a:avLst/>
            <a:gdLst>
              <a:gd name="T0" fmla="*/ 0 w 12"/>
              <a:gd name="T1" fmla="*/ 2147483646 h 293"/>
              <a:gd name="T2" fmla="*/ 0 w 12"/>
              <a:gd name="T3" fmla="*/ 2147483646 h 293"/>
              <a:gd name="T4" fmla="*/ 2147483646 w 12"/>
              <a:gd name="T5" fmla="*/ 2147483646 h 293"/>
              <a:gd name="T6" fmla="*/ 0 60000 65536"/>
              <a:gd name="T7" fmla="*/ 0 60000 65536"/>
              <a:gd name="T8" fmla="*/ 0 60000 65536"/>
              <a:gd name="T9" fmla="*/ 0 w 12"/>
              <a:gd name="T10" fmla="*/ 0 h 293"/>
              <a:gd name="T11" fmla="*/ 12 w 12"/>
              <a:gd name="T12" fmla="*/ 293 h 2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" h="293">
                <a:moveTo>
                  <a:pt x="0" y="13"/>
                </a:moveTo>
                <a:cubicBezTo>
                  <a:pt x="12" y="113"/>
                  <a:pt x="0" y="0"/>
                  <a:pt x="0" y="233"/>
                </a:cubicBezTo>
                <a:cubicBezTo>
                  <a:pt x="0" y="253"/>
                  <a:pt x="4" y="293"/>
                  <a:pt x="4" y="293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9072" name="Freeform 132"/>
          <p:cNvSpPr>
            <a:spLocks/>
          </p:cNvSpPr>
          <p:nvPr/>
        </p:nvSpPr>
        <p:spPr bwMode="auto">
          <a:xfrm>
            <a:off x="2203450" y="2789238"/>
            <a:ext cx="406400" cy="42862"/>
          </a:xfrm>
          <a:custGeom>
            <a:avLst/>
            <a:gdLst>
              <a:gd name="T0" fmla="*/ 0 w 244"/>
              <a:gd name="T1" fmla="*/ 2147483646 h 8"/>
              <a:gd name="T2" fmla="*/ 2147483646 w 244"/>
              <a:gd name="T3" fmla="*/ 2147483646 h 8"/>
              <a:gd name="T4" fmla="*/ 2147483646 w 244"/>
              <a:gd name="T5" fmla="*/ 0 h 8"/>
              <a:gd name="T6" fmla="*/ 0 60000 65536"/>
              <a:gd name="T7" fmla="*/ 0 60000 65536"/>
              <a:gd name="T8" fmla="*/ 0 60000 65536"/>
              <a:gd name="T9" fmla="*/ 0 w 244"/>
              <a:gd name="T10" fmla="*/ 0 h 8"/>
              <a:gd name="T11" fmla="*/ 244 w 244"/>
              <a:gd name="T12" fmla="*/ 8 h 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4" h="8">
                <a:moveTo>
                  <a:pt x="0" y="8"/>
                </a:moveTo>
                <a:cubicBezTo>
                  <a:pt x="76" y="7"/>
                  <a:pt x="152" y="6"/>
                  <a:pt x="228" y="4"/>
                </a:cubicBezTo>
                <a:cubicBezTo>
                  <a:pt x="232" y="4"/>
                  <a:pt x="244" y="0"/>
                  <a:pt x="240" y="0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9073" name="Freeform 133"/>
          <p:cNvSpPr>
            <a:spLocks/>
          </p:cNvSpPr>
          <p:nvPr/>
        </p:nvSpPr>
        <p:spPr bwMode="auto">
          <a:xfrm>
            <a:off x="2851150" y="2825750"/>
            <a:ext cx="419100" cy="12700"/>
          </a:xfrm>
          <a:custGeom>
            <a:avLst/>
            <a:gdLst>
              <a:gd name="T0" fmla="*/ 0 w 264"/>
              <a:gd name="T1" fmla="*/ 2147483646 h 8"/>
              <a:gd name="T2" fmla="*/ 2147483646 w 264"/>
              <a:gd name="T3" fmla="*/ 0 h 8"/>
              <a:gd name="T4" fmla="*/ 0 60000 65536"/>
              <a:gd name="T5" fmla="*/ 0 60000 65536"/>
              <a:gd name="T6" fmla="*/ 0 w 264"/>
              <a:gd name="T7" fmla="*/ 0 h 8"/>
              <a:gd name="T8" fmla="*/ 264 w 264"/>
              <a:gd name="T9" fmla="*/ 8 h 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64" h="8">
                <a:moveTo>
                  <a:pt x="0" y="8"/>
                </a:moveTo>
                <a:cubicBezTo>
                  <a:pt x="91" y="4"/>
                  <a:pt x="170" y="0"/>
                  <a:pt x="264" y="0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9074" name="Freeform 134"/>
          <p:cNvSpPr>
            <a:spLocks/>
          </p:cNvSpPr>
          <p:nvPr/>
        </p:nvSpPr>
        <p:spPr bwMode="auto">
          <a:xfrm>
            <a:off x="3511550" y="2806700"/>
            <a:ext cx="755650" cy="42863"/>
          </a:xfrm>
          <a:custGeom>
            <a:avLst/>
            <a:gdLst>
              <a:gd name="T0" fmla="*/ 0 w 468"/>
              <a:gd name="T1" fmla="*/ 2147483646 h 18"/>
              <a:gd name="T2" fmla="*/ 2147483646 w 468"/>
              <a:gd name="T3" fmla="*/ 2147483646 h 18"/>
              <a:gd name="T4" fmla="*/ 2147483646 w 468"/>
              <a:gd name="T5" fmla="*/ 2147483646 h 18"/>
              <a:gd name="T6" fmla="*/ 2147483646 w 468"/>
              <a:gd name="T7" fmla="*/ 2147483646 h 18"/>
              <a:gd name="T8" fmla="*/ 0 60000 65536"/>
              <a:gd name="T9" fmla="*/ 0 60000 65536"/>
              <a:gd name="T10" fmla="*/ 0 60000 65536"/>
              <a:gd name="T11" fmla="*/ 0 60000 65536"/>
              <a:gd name="T12" fmla="*/ 0 w 468"/>
              <a:gd name="T13" fmla="*/ 0 h 18"/>
              <a:gd name="T14" fmla="*/ 468 w 468"/>
              <a:gd name="T15" fmla="*/ 18 h 1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68" h="18">
                <a:moveTo>
                  <a:pt x="0" y="9"/>
                </a:moveTo>
                <a:cubicBezTo>
                  <a:pt x="137" y="0"/>
                  <a:pt x="141" y="2"/>
                  <a:pt x="340" y="5"/>
                </a:cubicBezTo>
                <a:cubicBezTo>
                  <a:pt x="380" y="18"/>
                  <a:pt x="356" y="14"/>
                  <a:pt x="416" y="9"/>
                </a:cubicBezTo>
                <a:cubicBezTo>
                  <a:pt x="441" y="1"/>
                  <a:pt x="424" y="5"/>
                  <a:pt x="468" y="5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Oval 161"/>
          <p:cNvSpPr>
            <a:spLocks noChangeArrowheads="1"/>
          </p:cNvSpPr>
          <p:nvPr/>
        </p:nvSpPr>
        <p:spPr bwMode="auto">
          <a:xfrm>
            <a:off x="5811838" y="2733675"/>
            <a:ext cx="255587" cy="241300"/>
          </a:xfrm>
          <a:prstGeom prst="ellipse">
            <a:avLst/>
          </a:prstGeom>
          <a:solidFill>
            <a:schemeClr val="tx1"/>
          </a:solidFill>
          <a:ln w="25400" algn="ctr">
            <a:noFill/>
            <a:round/>
            <a:headEnd type="arrow" w="sm" len="med"/>
            <a:tailEnd/>
          </a:ln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3" name="Oval 164"/>
          <p:cNvSpPr>
            <a:spLocks noChangeArrowheads="1"/>
          </p:cNvSpPr>
          <p:nvPr/>
        </p:nvSpPr>
        <p:spPr bwMode="auto">
          <a:xfrm>
            <a:off x="5145088" y="2743200"/>
            <a:ext cx="255587" cy="241300"/>
          </a:xfrm>
          <a:prstGeom prst="ellipse">
            <a:avLst/>
          </a:prstGeom>
          <a:solidFill>
            <a:schemeClr val="tx1"/>
          </a:solidFill>
          <a:ln w="25400" algn="ctr">
            <a:noFill/>
            <a:round/>
            <a:headEnd type="arrow" w="sm" len="med"/>
            <a:tailEnd/>
          </a:ln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4" name="Oval 166"/>
          <p:cNvSpPr>
            <a:spLocks noChangeArrowheads="1"/>
          </p:cNvSpPr>
          <p:nvPr/>
        </p:nvSpPr>
        <p:spPr bwMode="auto">
          <a:xfrm>
            <a:off x="4492625" y="2743200"/>
            <a:ext cx="254000" cy="241300"/>
          </a:xfrm>
          <a:prstGeom prst="ellipse">
            <a:avLst/>
          </a:prstGeom>
          <a:solidFill>
            <a:schemeClr val="tx1"/>
          </a:solidFill>
          <a:ln w="25400" algn="ctr">
            <a:noFill/>
            <a:round/>
            <a:headEnd type="arrow" w="sm" len="med"/>
            <a:tailEnd/>
          </a:ln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129078" name="Freeform 148"/>
          <p:cNvSpPr>
            <a:spLocks/>
          </p:cNvSpPr>
          <p:nvPr/>
        </p:nvSpPr>
        <p:spPr bwMode="auto">
          <a:xfrm>
            <a:off x="5403850" y="2844800"/>
            <a:ext cx="419100" cy="12700"/>
          </a:xfrm>
          <a:custGeom>
            <a:avLst/>
            <a:gdLst>
              <a:gd name="T0" fmla="*/ 0 w 264"/>
              <a:gd name="T1" fmla="*/ 2147483646 h 8"/>
              <a:gd name="T2" fmla="*/ 2147483646 w 264"/>
              <a:gd name="T3" fmla="*/ 0 h 8"/>
              <a:gd name="T4" fmla="*/ 0 60000 65536"/>
              <a:gd name="T5" fmla="*/ 0 60000 65536"/>
              <a:gd name="T6" fmla="*/ 0 w 264"/>
              <a:gd name="T7" fmla="*/ 0 h 8"/>
              <a:gd name="T8" fmla="*/ 264 w 264"/>
              <a:gd name="T9" fmla="*/ 8 h 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64" h="8">
                <a:moveTo>
                  <a:pt x="0" y="8"/>
                </a:moveTo>
                <a:cubicBezTo>
                  <a:pt x="91" y="4"/>
                  <a:pt x="170" y="0"/>
                  <a:pt x="264" y="0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Oval 151"/>
          <p:cNvSpPr>
            <a:spLocks noChangeArrowheads="1"/>
          </p:cNvSpPr>
          <p:nvPr/>
        </p:nvSpPr>
        <p:spPr bwMode="auto">
          <a:xfrm>
            <a:off x="5734050" y="1970088"/>
            <a:ext cx="255588" cy="241300"/>
          </a:xfrm>
          <a:prstGeom prst="ellipse">
            <a:avLst/>
          </a:prstGeom>
          <a:solidFill>
            <a:schemeClr val="tx1"/>
          </a:solidFill>
          <a:ln w="25400" algn="ctr">
            <a:noFill/>
            <a:round/>
            <a:headEnd type="arrow" w="sm" len="med"/>
            <a:tailEnd/>
          </a:ln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6" name="Oval 154"/>
          <p:cNvSpPr>
            <a:spLocks noChangeArrowheads="1"/>
          </p:cNvSpPr>
          <p:nvPr/>
        </p:nvSpPr>
        <p:spPr bwMode="auto">
          <a:xfrm>
            <a:off x="5067300" y="1979613"/>
            <a:ext cx="255588" cy="241300"/>
          </a:xfrm>
          <a:prstGeom prst="ellipse">
            <a:avLst/>
          </a:prstGeom>
          <a:solidFill>
            <a:schemeClr val="tx1"/>
          </a:solidFill>
          <a:ln w="25400" algn="ctr">
            <a:noFill/>
            <a:round/>
            <a:headEnd type="arrow" w="sm" len="med"/>
            <a:tailEnd/>
          </a:ln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7" name="Oval 157"/>
          <p:cNvSpPr>
            <a:spLocks noChangeArrowheads="1"/>
          </p:cNvSpPr>
          <p:nvPr/>
        </p:nvSpPr>
        <p:spPr bwMode="auto">
          <a:xfrm>
            <a:off x="4414838" y="1979613"/>
            <a:ext cx="254000" cy="241300"/>
          </a:xfrm>
          <a:prstGeom prst="ellipse">
            <a:avLst/>
          </a:prstGeom>
          <a:solidFill>
            <a:schemeClr val="tx1"/>
          </a:solidFill>
          <a:ln w="25400" algn="ctr">
            <a:noFill/>
            <a:round/>
            <a:headEnd type="arrow" w="sm" len="med"/>
            <a:tailEnd/>
          </a:ln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129082" name="Freeform 153"/>
          <p:cNvSpPr>
            <a:spLocks/>
          </p:cNvSpPr>
          <p:nvPr/>
        </p:nvSpPr>
        <p:spPr bwMode="auto">
          <a:xfrm>
            <a:off x="4530725" y="1406525"/>
            <a:ext cx="22225" cy="577850"/>
          </a:xfrm>
          <a:custGeom>
            <a:avLst/>
            <a:gdLst>
              <a:gd name="T0" fmla="*/ 0 w 14"/>
              <a:gd name="T1" fmla="*/ 0 h 364"/>
              <a:gd name="T2" fmla="*/ 2147483646 w 14"/>
              <a:gd name="T3" fmla="*/ 2147483646 h 364"/>
              <a:gd name="T4" fmla="*/ 0 60000 65536"/>
              <a:gd name="T5" fmla="*/ 0 60000 65536"/>
              <a:gd name="T6" fmla="*/ 0 w 14"/>
              <a:gd name="T7" fmla="*/ 0 h 364"/>
              <a:gd name="T8" fmla="*/ 14 w 14"/>
              <a:gd name="T9" fmla="*/ 364 h 36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" h="364">
                <a:moveTo>
                  <a:pt x="0" y="0"/>
                </a:moveTo>
                <a:cubicBezTo>
                  <a:pt x="14" y="150"/>
                  <a:pt x="4" y="29"/>
                  <a:pt x="4" y="364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9083" name="Freeform 154"/>
          <p:cNvSpPr>
            <a:spLocks/>
          </p:cNvSpPr>
          <p:nvPr/>
        </p:nvSpPr>
        <p:spPr bwMode="auto">
          <a:xfrm>
            <a:off x="4667250" y="2081213"/>
            <a:ext cx="400050" cy="34925"/>
          </a:xfrm>
          <a:custGeom>
            <a:avLst/>
            <a:gdLst>
              <a:gd name="T0" fmla="*/ 0 w 252"/>
              <a:gd name="T1" fmla="*/ 2147483646 h 22"/>
              <a:gd name="T2" fmla="*/ 2147483646 w 252"/>
              <a:gd name="T3" fmla="*/ 2147483646 h 22"/>
              <a:gd name="T4" fmla="*/ 2147483646 w 252"/>
              <a:gd name="T5" fmla="*/ 2147483646 h 22"/>
              <a:gd name="T6" fmla="*/ 0 60000 65536"/>
              <a:gd name="T7" fmla="*/ 0 60000 65536"/>
              <a:gd name="T8" fmla="*/ 0 60000 65536"/>
              <a:gd name="T9" fmla="*/ 0 w 252"/>
              <a:gd name="T10" fmla="*/ 0 h 22"/>
              <a:gd name="T11" fmla="*/ 252 w 252"/>
              <a:gd name="T12" fmla="*/ 22 h 2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52" h="22">
                <a:moveTo>
                  <a:pt x="0" y="1"/>
                </a:moveTo>
                <a:cubicBezTo>
                  <a:pt x="60" y="3"/>
                  <a:pt x="103" y="0"/>
                  <a:pt x="156" y="13"/>
                </a:cubicBezTo>
                <a:cubicBezTo>
                  <a:pt x="247" y="9"/>
                  <a:pt x="218" y="22"/>
                  <a:pt x="252" y="5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9084" name="Freeform 155"/>
          <p:cNvSpPr>
            <a:spLocks/>
          </p:cNvSpPr>
          <p:nvPr/>
        </p:nvSpPr>
        <p:spPr bwMode="auto">
          <a:xfrm>
            <a:off x="5321300" y="2073275"/>
            <a:ext cx="419100" cy="50800"/>
          </a:xfrm>
          <a:custGeom>
            <a:avLst/>
            <a:gdLst>
              <a:gd name="T0" fmla="*/ 0 w 264"/>
              <a:gd name="T1" fmla="*/ 2147483646 h 32"/>
              <a:gd name="T2" fmla="*/ 2147483646 w 264"/>
              <a:gd name="T3" fmla="*/ 2147483646 h 32"/>
              <a:gd name="T4" fmla="*/ 2147483646 w 264"/>
              <a:gd name="T5" fmla="*/ 0 h 32"/>
              <a:gd name="T6" fmla="*/ 0 60000 65536"/>
              <a:gd name="T7" fmla="*/ 0 60000 65536"/>
              <a:gd name="T8" fmla="*/ 0 60000 65536"/>
              <a:gd name="T9" fmla="*/ 0 w 264"/>
              <a:gd name="T10" fmla="*/ 0 h 32"/>
              <a:gd name="T11" fmla="*/ 264 w 264"/>
              <a:gd name="T12" fmla="*/ 32 h 3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4" h="32">
                <a:moveTo>
                  <a:pt x="0" y="8"/>
                </a:moveTo>
                <a:cubicBezTo>
                  <a:pt x="87" y="16"/>
                  <a:pt x="181" y="32"/>
                  <a:pt x="264" y="4"/>
                </a:cubicBezTo>
                <a:cubicBezTo>
                  <a:pt x="259" y="3"/>
                  <a:pt x="248" y="0"/>
                  <a:pt x="248" y="0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9085" name="Freeform 156"/>
          <p:cNvSpPr>
            <a:spLocks/>
          </p:cNvSpPr>
          <p:nvPr/>
        </p:nvSpPr>
        <p:spPr bwMode="auto">
          <a:xfrm>
            <a:off x="5983288" y="2043113"/>
            <a:ext cx="730250" cy="58737"/>
          </a:xfrm>
          <a:custGeom>
            <a:avLst/>
            <a:gdLst>
              <a:gd name="T0" fmla="*/ 0 w 460"/>
              <a:gd name="T1" fmla="*/ 2147483646 h 37"/>
              <a:gd name="T2" fmla="*/ 2147483646 w 460"/>
              <a:gd name="T3" fmla="*/ 2147483646 h 37"/>
              <a:gd name="T4" fmla="*/ 2147483646 w 460"/>
              <a:gd name="T5" fmla="*/ 2147483646 h 37"/>
              <a:gd name="T6" fmla="*/ 0 60000 65536"/>
              <a:gd name="T7" fmla="*/ 0 60000 65536"/>
              <a:gd name="T8" fmla="*/ 0 60000 65536"/>
              <a:gd name="T9" fmla="*/ 0 w 460"/>
              <a:gd name="T10" fmla="*/ 0 h 37"/>
              <a:gd name="T11" fmla="*/ 460 w 460"/>
              <a:gd name="T12" fmla="*/ 37 h 3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60" h="37">
                <a:moveTo>
                  <a:pt x="0" y="25"/>
                </a:moveTo>
                <a:cubicBezTo>
                  <a:pt x="100" y="0"/>
                  <a:pt x="249" y="32"/>
                  <a:pt x="356" y="37"/>
                </a:cubicBezTo>
                <a:cubicBezTo>
                  <a:pt x="391" y="36"/>
                  <a:pt x="460" y="33"/>
                  <a:pt x="460" y="33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9086" name="Freeform 157"/>
          <p:cNvSpPr>
            <a:spLocks/>
          </p:cNvSpPr>
          <p:nvPr/>
        </p:nvSpPr>
        <p:spPr bwMode="auto">
          <a:xfrm>
            <a:off x="4514850" y="1400175"/>
            <a:ext cx="2190750" cy="704850"/>
          </a:xfrm>
          <a:custGeom>
            <a:avLst/>
            <a:gdLst>
              <a:gd name="T0" fmla="*/ 0 w 1380"/>
              <a:gd name="T1" fmla="*/ 0 h 444"/>
              <a:gd name="T2" fmla="*/ 2147483646 w 1380"/>
              <a:gd name="T3" fmla="*/ 0 h 444"/>
              <a:gd name="T4" fmla="*/ 2147483646 w 1380"/>
              <a:gd name="T5" fmla="*/ 2147483646 h 444"/>
              <a:gd name="T6" fmla="*/ 0 60000 65536"/>
              <a:gd name="T7" fmla="*/ 0 60000 65536"/>
              <a:gd name="T8" fmla="*/ 0 60000 65536"/>
              <a:gd name="T9" fmla="*/ 0 w 1380"/>
              <a:gd name="T10" fmla="*/ 0 h 444"/>
              <a:gd name="T11" fmla="*/ 1380 w 1380"/>
              <a:gd name="T12" fmla="*/ 444 h 4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80" h="444">
                <a:moveTo>
                  <a:pt x="0" y="0"/>
                </a:moveTo>
                <a:lnTo>
                  <a:pt x="1380" y="0"/>
                </a:lnTo>
                <a:lnTo>
                  <a:pt x="1380" y="444"/>
                </a:ln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9087" name="Freeform 158"/>
          <p:cNvSpPr>
            <a:spLocks/>
          </p:cNvSpPr>
          <p:nvPr/>
        </p:nvSpPr>
        <p:spPr bwMode="auto">
          <a:xfrm>
            <a:off x="4581525" y="2990850"/>
            <a:ext cx="19050" cy="495300"/>
          </a:xfrm>
          <a:custGeom>
            <a:avLst/>
            <a:gdLst>
              <a:gd name="T0" fmla="*/ 2147483646 w 12"/>
              <a:gd name="T1" fmla="*/ 0 h 312"/>
              <a:gd name="T2" fmla="*/ 0 w 12"/>
              <a:gd name="T3" fmla="*/ 2147483646 h 312"/>
              <a:gd name="T4" fmla="*/ 2147483646 w 12"/>
              <a:gd name="T5" fmla="*/ 2147483646 h 312"/>
              <a:gd name="T6" fmla="*/ 2147483646 w 12"/>
              <a:gd name="T7" fmla="*/ 2147483646 h 312"/>
              <a:gd name="T8" fmla="*/ 0 60000 65536"/>
              <a:gd name="T9" fmla="*/ 0 60000 65536"/>
              <a:gd name="T10" fmla="*/ 0 60000 65536"/>
              <a:gd name="T11" fmla="*/ 0 60000 65536"/>
              <a:gd name="T12" fmla="*/ 0 w 12"/>
              <a:gd name="T13" fmla="*/ 0 h 312"/>
              <a:gd name="T14" fmla="*/ 12 w 12"/>
              <a:gd name="T15" fmla="*/ 312 h 3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" h="312">
                <a:moveTo>
                  <a:pt x="12" y="0"/>
                </a:moveTo>
                <a:cubicBezTo>
                  <a:pt x="10" y="30"/>
                  <a:pt x="7" y="58"/>
                  <a:pt x="0" y="87"/>
                </a:cubicBezTo>
                <a:cubicBezTo>
                  <a:pt x="1" y="140"/>
                  <a:pt x="1" y="193"/>
                  <a:pt x="3" y="246"/>
                </a:cubicBezTo>
                <a:cubicBezTo>
                  <a:pt x="4" y="268"/>
                  <a:pt x="9" y="312"/>
                  <a:pt x="9" y="312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9088" name="Freeform 159"/>
          <p:cNvSpPr>
            <a:spLocks/>
          </p:cNvSpPr>
          <p:nvPr/>
        </p:nvSpPr>
        <p:spPr bwMode="auto">
          <a:xfrm>
            <a:off x="4743450" y="2843213"/>
            <a:ext cx="404813" cy="4762"/>
          </a:xfrm>
          <a:custGeom>
            <a:avLst/>
            <a:gdLst>
              <a:gd name="T0" fmla="*/ 0 w 255"/>
              <a:gd name="T1" fmla="*/ 0 h 3"/>
              <a:gd name="T2" fmla="*/ 2147483646 w 255"/>
              <a:gd name="T3" fmla="*/ 2147483646 h 3"/>
              <a:gd name="T4" fmla="*/ 0 60000 65536"/>
              <a:gd name="T5" fmla="*/ 0 60000 65536"/>
              <a:gd name="T6" fmla="*/ 0 w 255"/>
              <a:gd name="T7" fmla="*/ 0 h 3"/>
              <a:gd name="T8" fmla="*/ 255 w 255"/>
              <a:gd name="T9" fmla="*/ 3 h 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5" h="3">
                <a:moveTo>
                  <a:pt x="0" y="0"/>
                </a:moveTo>
                <a:cubicBezTo>
                  <a:pt x="85" y="1"/>
                  <a:pt x="170" y="3"/>
                  <a:pt x="255" y="3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9089" name="Freeform 160"/>
          <p:cNvSpPr>
            <a:spLocks/>
          </p:cNvSpPr>
          <p:nvPr/>
        </p:nvSpPr>
        <p:spPr bwMode="auto">
          <a:xfrm>
            <a:off x="6067425" y="2800350"/>
            <a:ext cx="681038" cy="47625"/>
          </a:xfrm>
          <a:custGeom>
            <a:avLst/>
            <a:gdLst>
              <a:gd name="T0" fmla="*/ 0 w 429"/>
              <a:gd name="T1" fmla="*/ 2147483646 h 30"/>
              <a:gd name="T2" fmla="*/ 2147483646 w 429"/>
              <a:gd name="T3" fmla="*/ 2147483646 h 30"/>
              <a:gd name="T4" fmla="*/ 0 60000 65536"/>
              <a:gd name="T5" fmla="*/ 0 60000 65536"/>
              <a:gd name="T6" fmla="*/ 0 w 429"/>
              <a:gd name="T7" fmla="*/ 0 h 30"/>
              <a:gd name="T8" fmla="*/ 429 w 429"/>
              <a:gd name="T9" fmla="*/ 30 h 3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29" h="30">
                <a:moveTo>
                  <a:pt x="0" y="30"/>
                </a:moveTo>
                <a:cubicBezTo>
                  <a:pt x="150" y="0"/>
                  <a:pt x="10" y="27"/>
                  <a:pt x="429" y="27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9090" name="Freeform 161"/>
          <p:cNvSpPr>
            <a:spLocks/>
          </p:cNvSpPr>
          <p:nvPr/>
        </p:nvSpPr>
        <p:spPr bwMode="auto">
          <a:xfrm>
            <a:off x="4581525" y="2824163"/>
            <a:ext cx="2176463" cy="661987"/>
          </a:xfrm>
          <a:custGeom>
            <a:avLst/>
            <a:gdLst>
              <a:gd name="T0" fmla="*/ 0 w 1371"/>
              <a:gd name="T1" fmla="*/ 2147483646 h 417"/>
              <a:gd name="T2" fmla="*/ 2147483646 w 1371"/>
              <a:gd name="T3" fmla="*/ 2147483646 h 417"/>
              <a:gd name="T4" fmla="*/ 2147483646 w 1371"/>
              <a:gd name="T5" fmla="*/ 0 h 417"/>
              <a:gd name="T6" fmla="*/ 0 60000 65536"/>
              <a:gd name="T7" fmla="*/ 0 60000 65536"/>
              <a:gd name="T8" fmla="*/ 0 60000 65536"/>
              <a:gd name="T9" fmla="*/ 0 w 1371"/>
              <a:gd name="T10" fmla="*/ 0 h 417"/>
              <a:gd name="T11" fmla="*/ 1371 w 1371"/>
              <a:gd name="T12" fmla="*/ 417 h 41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71" h="417">
                <a:moveTo>
                  <a:pt x="0" y="417"/>
                </a:moveTo>
                <a:lnTo>
                  <a:pt x="1371" y="417"/>
                </a:lnTo>
                <a:lnTo>
                  <a:pt x="1371" y="0"/>
                </a:ln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Oval 123"/>
          <p:cNvSpPr>
            <a:spLocks noChangeArrowheads="1"/>
          </p:cNvSpPr>
          <p:nvPr/>
        </p:nvSpPr>
        <p:spPr bwMode="auto">
          <a:xfrm>
            <a:off x="3281363" y="5129213"/>
            <a:ext cx="255587" cy="241300"/>
          </a:xfrm>
          <a:prstGeom prst="ellipse">
            <a:avLst/>
          </a:prstGeom>
          <a:solidFill>
            <a:schemeClr val="tx1"/>
          </a:solidFill>
          <a:ln w="25400" algn="ctr">
            <a:noFill/>
            <a:round/>
            <a:headEnd type="arrow" w="sm" len="med"/>
            <a:tailEnd/>
          </a:ln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126" name="Oval 125"/>
          <p:cNvSpPr>
            <a:spLocks noChangeArrowheads="1"/>
          </p:cNvSpPr>
          <p:nvPr/>
        </p:nvSpPr>
        <p:spPr bwMode="auto">
          <a:xfrm>
            <a:off x="2614613" y="5138738"/>
            <a:ext cx="255587" cy="241300"/>
          </a:xfrm>
          <a:prstGeom prst="ellipse">
            <a:avLst/>
          </a:prstGeom>
          <a:solidFill>
            <a:schemeClr val="tx1"/>
          </a:solidFill>
          <a:ln w="25400" algn="ctr">
            <a:noFill/>
            <a:round/>
            <a:headEnd type="arrow" w="sm" len="med"/>
            <a:tailEnd/>
          </a:ln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128" name="Oval 127"/>
          <p:cNvSpPr>
            <a:spLocks noChangeArrowheads="1"/>
          </p:cNvSpPr>
          <p:nvPr/>
        </p:nvSpPr>
        <p:spPr bwMode="auto">
          <a:xfrm>
            <a:off x="1962150" y="5138738"/>
            <a:ext cx="254000" cy="241300"/>
          </a:xfrm>
          <a:prstGeom prst="ellipse">
            <a:avLst/>
          </a:prstGeom>
          <a:solidFill>
            <a:schemeClr val="tx1"/>
          </a:solidFill>
          <a:ln w="25400" algn="ctr">
            <a:noFill/>
            <a:round/>
            <a:headEnd type="arrow" w="sm" len="med"/>
            <a:tailEnd/>
          </a:ln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146" name="Oval 145"/>
          <p:cNvSpPr>
            <a:spLocks noChangeArrowheads="1"/>
          </p:cNvSpPr>
          <p:nvPr/>
        </p:nvSpPr>
        <p:spPr bwMode="auto">
          <a:xfrm>
            <a:off x="3268663" y="4395788"/>
            <a:ext cx="255587" cy="241300"/>
          </a:xfrm>
          <a:prstGeom prst="ellipse">
            <a:avLst/>
          </a:prstGeom>
          <a:solidFill>
            <a:schemeClr val="tx1"/>
          </a:solidFill>
          <a:ln w="25400" algn="ctr">
            <a:noFill/>
            <a:round/>
            <a:headEnd type="arrow" w="sm" len="med"/>
            <a:tailEnd/>
          </a:ln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9" name="Oval 147"/>
          <p:cNvSpPr>
            <a:spLocks noChangeArrowheads="1"/>
          </p:cNvSpPr>
          <p:nvPr/>
        </p:nvSpPr>
        <p:spPr bwMode="auto">
          <a:xfrm>
            <a:off x="2601913" y="4405313"/>
            <a:ext cx="255587" cy="241300"/>
          </a:xfrm>
          <a:prstGeom prst="ellipse">
            <a:avLst/>
          </a:prstGeom>
          <a:solidFill>
            <a:schemeClr val="tx1"/>
          </a:solidFill>
          <a:ln w="25400" algn="ctr">
            <a:noFill/>
            <a:round/>
            <a:headEnd type="arrow" w="sm" len="med"/>
            <a:tailEnd/>
          </a:ln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10" name="Oval 149"/>
          <p:cNvSpPr>
            <a:spLocks noChangeArrowheads="1"/>
          </p:cNvSpPr>
          <p:nvPr/>
        </p:nvSpPr>
        <p:spPr bwMode="auto">
          <a:xfrm>
            <a:off x="1944688" y="4405313"/>
            <a:ext cx="254000" cy="241300"/>
          </a:xfrm>
          <a:prstGeom prst="ellipse">
            <a:avLst/>
          </a:prstGeom>
          <a:solidFill>
            <a:schemeClr val="tx1"/>
          </a:solidFill>
          <a:ln w="25400" algn="ctr">
            <a:noFill/>
            <a:round/>
            <a:headEnd type="arrow" w="sm" len="med"/>
            <a:tailEnd/>
          </a:ln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129097" name="Freeform 116"/>
          <p:cNvSpPr>
            <a:spLocks/>
          </p:cNvSpPr>
          <p:nvPr/>
        </p:nvSpPr>
        <p:spPr bwMode="auto">
          <a:xfrm flipH="1">
            <a:off x="555625" y="3879850"/>
            <a:ext cx="554038" cy="2012950"/>
          </a:xfrm>
          <a:custGeom>
            <a:avLst/>
            <a:gdLst>
              <a:gd name="T0" fmla="*/ 0 w 534609"/>
              <a:gd name="T1" fmla="*/ 0 h 1001485"/>
              <a:gd name="T2" fmla="*/ 121539 w 534609"/>
              <a:gd name="T3" fmla="*/ 17753391 h 1001485"/>
              <a:gd name="T4" fmla="*/ 381981 w 534609"/>
              <a:gd name="T5" fmla="*/ 30834862 h 1001485"/>
              <a:gd name="T6" fmla="*/ 607697 w 534609"/>
              <a:gd name="T7" fmla="*/ 42981928 h 1001485"/>
              <a:gd name="T8" fmla="*/ 572970 w 534609"/>
              <a:gd name="T9" fmla="*/ 56997789 h 1001485"/>
              <a:gd name="T10" fmla="*/ 451432 w 534609"/>
              <a:gd name="T11" fmla="*/ 64472868 h 100148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34609"/>
              <a:gd name="T19" fmla="*/ 0 h 1001485"/>
              <a:gd name="T20" fmla="*/ 534609 w 534609"/>
              <a:gd name="T21" fmla="*/ 1001485 h 1001485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34609" h="1001485">
                <a:moveTo>
                  <a:pt x="0" y="0"/>
                </a:moveTo>
                <a:cubicBezTo>
                  <a:pt x="24190" y="97971"/>
                  <a:pt x="48381" y="195942"/>
                  <a:pt x="101600" y="275771"/>
                </a:cubicBezTo>
                <a:cubicBezTo>
                  <a:pt x="154819" y="355600"/>
                  <a:pt x="251581" y="413657"/>
                  <a:pt x="319314" y="478971"/>
                </a:cubicBezTo>
                <a:cubicBezTo>
                  <a:pt x="387047" y="544285"/>
                  <a:pt x="481391" y="599924"/>
                  <a:pt x="508000" y="667657"/>
                </a:cubicBezTo>
                <a:cubicBezTo>
                  <a:pt x="534609" y="735390"/>
                  <a:pt x="500743" y="829733"/>
                  <a:pt x="478971" y="885371"/>
                </a:cubicBezTo>
                <a:cubicBezTo>
                  <a:pt x="457200" y="941009"/>
                  <a:pt x="417285" y="971247"/>
                  <a:pt x="377371" y="1001485"/>
                </a:cubicBezTo>
              </a:path>
            </a:pathLst>
          </a:cu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129098" name="Freeform 173"/>
          <p:cNvSpPr>
            <a:spLocks/>
          </p:cNvSpPr>
          <p:nvPr/>
        </p:nvSpPr>
        <p:spPr bwMode="auto">
          <a:xfrm flipV="1">
            <a:off x="2847975" y="4467225"/>
            <a:ext cx="423863" cy="42863"/>
          </a:xfrm>
          <a:custGeom>
            <a:avLst/>
            <a:gdLst>
              <a:gd name="T0" fmla="*/ 2147483646 w 258"/>
              <a:gd name="T1" fmla="*/ 0 h 1"/>
              <a:gd name="T2" fmla="*/ 0 w 258"/>
              <a:gd name="T3" fmla="*/ 0 h 1"/>
              <a:gd name="T4" fmla="*/ 0 60000 65536"/>
              <a:gd name="T5" fmla="*/ 0 60000 65536"/>
              <a:gd name="T6" fmla="*/ 0 w 258"/>
              <a:gd name="T7" fmla="*/ 0 h 1"/>
              <a:gd name="T8" fmla="*/ 258 w 258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8" h="1">
                <a:moveTo>
                  <a:pt x="258" y="0"/>
                </a:moveTo>
                <a:cubicBezTo>
                  <a:pt x="172" y="0"/>
                  <a:pt x="86" y="0"/>
                  <a:pt x="0" y="0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9099" name="Freeform 174"/>
          <p:cNvSpPr>
            <a:spLocks/>
          </p:cNvSpPr>
          <p:nvPr/>
        </p:nvSpPr>
        <p:spPr bwMode="auto">
          <a:xfrm>
            <a:off x="3524250" y="4479925"/>
            <a:ext cx="750888" cy="42863"/>
          </a:xfrm>
          <a:custGeom>
            <a:avLst/>
            <a:gdLst>
              <a:gd name="T0" fmla="*/ 0 w 486"/>
              <a:gd name="T1" fmla="*/ 2147483646 h 17"/>
              <a:gd name="T2" fmla="*/ 2147483646 w 486"/>
              <a:gd name="T3" fmla="*/ 2147483646 h 17"/>
              <a:gd name="T4" fmla="*/ 2147483646 w 486"/>
              <a:gd name="T5" fmla="*/ 2147483646 h 17"/>
              <a:gd name="T6" fmla="*/ 0 60000 65536"/>
              <a:gd name="T7" fmla="*/ 0 60000 65536"/>
              <a:gd name="T8" fmla="*/ 0 60000 65536"/>
              <a:gd name="T9" fmla="*/ 0 w 486"/>
              <a:gd name="T10" fmla="*/ 0 h 17"/>
              <a:gd name="T11" fmla="*/ 486 w 486"/>
              <a:gd name="T12" fmla="*/ 17 h 1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86" h="17">
                <a:moveTo>
                  <a:pt x="0" y="16"/>
                </a:moveTo>
                <a:cubicBezTo>
                  <a:pt x="65" y="0"/>
                  <a:pt x="0" y="15"/>
                  <a:pt x="174" y="16"/>
                </a:cubicBezTo>
                <a:cubicBezTo>
                  <a:pt x="278" y="17"/>
                  <a:pt x="382" y="16"/>
                  <a:pt x="486" y="16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9100" name="Freeform 176"/>
          <p:cNvSpPr>
            <a:spLocks/>
          </p:cNvSpPr>
          <p:nvPr/>
        </p:nvSpPr>
        <p:spPr bwMode="auto">
          <a:xfrm>
            <a:off x="2185988" y="4505325"/>
            <a:ext cx="419100" cy="44450"/>
          </a:xfrm>
          <a:custGeom>
            <a:avLst/>
            <a:gdLst>
              <a:gd name="T0" fmla="*/ 0 w 270"/>
              <a:gd name="T1" fmla="*/ 0 h 28"/>
              <a:gd name="T2" fmla="*/ 2147483646 w 270"/>
              <a:gd name="T3" fmla="*/ 2147483646 h 28"/>
              <a:gd name="T4" fmla="*/ 0 60000 65536"/>
              <a:gd name="T5" fmla="*/ 0 60000 65536"/>
              <a:gd name="T6" fmla="*/ 0 w 270"/>
              <a:gd name="T7" fmla="*/ 0 h 28"/>
              <a:gd name="T8" fmla="*/ 270 w 270"/>
              <a:gd name="T9" fmla="*/ 28 h 2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70" h="28">
                <a:moveTo>
                  <a:pt x="0" y="0"/>
                </a:moveTo>
                <a:cubicBezTo>
                  <a:pt x="85" y="28"/>
                  <a:pt x="180" y="6"/>
                  <a:pt x="270" y="6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9101" name="Freeform 179"/>
          <p:cNvSpPr>
            <a:spLocks/>
          </p:cNvSpPr>
          <p:nvPr/>
        </p:nvSpPr>
        <p:spPr bwMode="auto">
          <a:xfrm>
            <a:off x="2052638" y="4638675"/>
            <a:ext cx="4762" cy="514350"/>
          </a:xfrm>
          <a:custGeom>
            <a:avLst/>
            <a:gdLst>
              <a:gd name="T0" fmla="*/ 2147483646 w 3"/>
              <a:gd name="T1" fmla="*/ 0 h 324"/>
              <a:gd name="T2" fmla="*/ 0 w 3"/>
              <a:gd name="T3" fmla="*/ 2147483646 h 324"/>
              <a:gd name="T4" fmla="*/ 2147483646 w 3"/>
              <a:gd name="T5" fmla="*/ 2147483646 h 324"/>
              <a:gd name="T6" fmla="*/ 0 60000 65536"/>
              <a:gd name="T7" fmla="*/ 0 60000 65536"/>
              <a:gd name="T8" fmla="*/ 0 60000 65536"/>
              <a:gd name="T9" fmla="*/ 0 w 3"/>
              <a:gd name="T10" fmla="*/ 0 h 324"/>
              <a:gd name="T11" fmla="*/ 3 w 3"/>
              <a:gd name="T12" fmla="*/ 324 h 3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" h="324">
                <a:moveTo>
                  <a:pt x="3" y="0"/>
                </a:moveTo>
                <a:cubicBezTo>
                  <a:pt x="2" y="48"/>
                  <a:pt x="0" y="96"/>
                  <a:pt x="0" y="144"/>
                </a:cubicBezTo>
                <a:cubicBezTo>
                  <a:pt x="0" y="204"/>
                  <a:pt x="3" y="324"/>
                  <a:pt x="3" y="324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9102" name="Freeform 183"/>
          <p:cNvSpPr>
            <a:spLocks/>
          </p:cNvSpPr>
          <p:nvPr/>
        </p:nvSpPr>
        <p:spPr bwMode="auto">
          <a:xfrm>
            <a:off x="2862263" y="5233988"/>
            <a:ext cx="428625" cy="38100"/>
          </a:xfrm>
          <a:custGeom>
            <a:avLst/>
            <a:gdLst>
              <a:gd name="T0" fmla="*/ 0 w 270"/>
              <a:gd name="T1" fmla="*/ 2147483646 h 24"/>
              <a:gd name="T2" fmla="*/ 2147483646 w 270"/>
              <a:gd name="T3" fmla="*/ 2147483646 h 24"/>
              <a:gd name="T4" fmla="*/ 0 60000 65536"/>
              <a:gd name="T5" fmla="*/ 0 60000 65536"/>
              <a:gd name="T6" fmla="*/ 0 w 270"/>
              <a:gd name="T7" fmla="*/ 0 h 24"/>
              <a:gd name="T8" fmla="*/ 270 w 270"/>
              <a:gd name="T9" fmla="*/ 24 h 2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70" h="24">
                <a:moveTo>
                  <a:pt x="0" y="24"/>
                </a:moveTo>
                <a:cubicBezTo>
                  <a:pt x="95" y="0"/>
                  <a:pt x="8" y="21"/>
                  <a:pt x="270" y="21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9103" name="Freeform 184"/>
          <p:cNvSpPr>
            <a:spLocks/>
          </p:cNvSpPr>
          <p:nvPr/>
        </p:nvSpPr>
        <p:spPr bwMode="auto">
          <a:xfrm>
            <a:off x="3538538" y="5233988"/>
            <a:ext cx="747712" cy="52387"/>
          </a:xfrm>
          <a:custGeom>
            <a:avLst/>
            <a:gdLst>
              <a:gd name="T0" fmla="*/ 0 w 477"/>
              <a:gd name="T1" fmla="*/ 2147483646 h 27"/>
              <a:gd name="T2" fmla="*/ 2147483646 w 477"/>
              <a:gd name="T3" fmla="*/ 2147483646 h 27"/>
              <a:gd name="T4" fmla="*/ 2147483646 w 477"/>
              <a:gd name="T5" fmla="*/ 2147483646 h 27"/>
              <a:gd name="T6" fmla="*/ 2147483646 w 477"/>
              <a:gd name="T7" fmla="*/ 2147483646 h 27"/>
              <a:gd name="T8" fmla="*/ 0 60000 65536"/>
              <a:gd name="T9" fmla="*/ 0 60000 65536"/>
              <a:gd name="T10" fmla="*/ 0 60000 65536"/>
              <a:gd name="T11" fmla="*/ 0 60000 65536"/>
              <a:gd name="T12" fmla="*/ 0 w 477"/>
              <a:gd name="T13" fmla="*/ 0 h 27"/>
              <a:gd name="T14" fmla="*/ 477 w 477"/>
              <a:gd name="T15" fmla="*/ 27 h 2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77" h="27">
                <a:moveTo>
                  <a:pt x="0" y="18"/>
                </a:moveTo>
                <a:cubicBezTo>
                  <a:pt x="399" y="21"/>
                  <a:pt x="282" y="0"/>
                  <a:pt x="444" y="27"/>
                </a:cubicBezTo>
                <a:cubicBezTo>
                  <a:pt x="452" y="26"/>
                  <a:pt x="460" y="25"/>
                  <a:pt x="468" y="24"/>
                </a:cubicBezTo>
                <a:cubicBezTo>
                  <a:pt x="471" y="23"/>
                  <a:pt x="477" y="21"/>
                  <a:pt x="477" y="21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9104" name="Freeform 185"/>
          <p:cNvSpPr>
            <a:spLocks/>
          </p:cNvSpPr>
          <p:nvPr/>
        </p:nvSpPr>
        <p:spPr bwMode="auto">
          <a:xfrm>
            <a:off x="2214563" y="5267325"/>
            <a:ext cx="395287" cy="1588"/>
          </a:xfrm>
          <a:custGeom>
            <a:avLst/>
            <a:gdLst>
              <a:gd name="T0" fmla="*/ 0 w 249"/>
              <a:gd name="T1" fmla="*/ 0 h 1"/>
              <a:gd name="T2" fmla="*/ 2147483646 w 249"/>
              <a:gd name="T3" fmla="*/ 0 h 1"/>
              <a:gd name="T4" fmla="*/ 0 60000 65536"/>
              <a:gd name="T5" fmla="*/ 0 60000 65536"/>
              <a:gd name="T6" fmla="*/ 0 w 249"/>
              <a:gd name="T7" fmla="*/ 0 h 1"/>
              <a:gd name="T8" fmla="*/ 249 w 249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49" h="1">
                <a:moveTo>
                  <a:pt x="0" y="0"/>
                </a:moveTo>
                <a:cubicBezTo>
                  <a:pt x="83" y="0"/>
                  <a:pt x="166" y="0"/>
                  <a:pt x="249" y="0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Oval 123"/>
          <p:cNvSpPr>
            <a:spLocks noChangeArrowheads="1"/>
          </p:cNvSpPr>
          <p:nvPr/>
        </p:nvSpPr>
        <p:spPr bwMode="auto">
          <a:xfrm>
            <a:off x="5791200" y="5181600"/>
            <a:ext cx="255588" cy="241300"/>
          </a:xfrm>
          <a:prstGeom prst="ellipse">
            <a:avLst/>
          </a:prstGeom>
          <a:solidFill>
            <a:schemeClr val="tx1"/>
          </a:solidFill>
          <a:ln w="25400" algn="ctr">
            <a:noFill/>
            <a:round/>
            <a:headEnd type="arrow" w="sm" len="med"/>
            <a:tailEnd/>
          </a:ln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13" name="Oval 125"/>
          <p:cNvSpPr>
            <a:spLocks noChangeArrowheads="1"/>
          </p:cNvSpPr>
          <p:nvPr/>
        </p:nvSpPr>
        <p:spPr bwMode="auto">
          <a:xfrm>
            <a:off x="5124450" y="5191125"/>
            <a:ext cx="255588" cy="241300"/>
          </a:xfrm>
          <a:prstGeom prst="ellipse">
            <a:avLst/>
          </a:prstGeom>
          <a:solidFill>
            <a:schemeClr val="tx1"/>
          </a:solidFill>
          <a:ln w="25400" algn="ctr">
            <a:noFill/>
            <a:round/>
            <a:headEnd type="arrow" w="sm" len="med"/>
            <a:tailEnd/>
          </a:ln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14" name="Oval 127"/>
          <p:cNvSpPr>
            <a:spLocks noChangeArrowheads="1"/>
          </p:cNvSpPr>
          <p:nvPr/>
        </p:nvSpPr>
        <p:spPr bwMode="auto">
          <a:xfrm>
            <a:off x="4471988" y="5191125"/>
            <a:ext cx="254000" cy="241300"/>
          </a:xfrm>
          <a:prstGeom prst="ellipse">
            <a:avLst/>
          </a:prstGeom>
          <a:solidFill>
            <a:schemeClr val="tx1"/>
          </a:solidFill>
          <a:ln w="25400" algn="ctr">
            <a:noFill/>
            <a:round/>
            <a:headEnd type="arrow" w="sm" len="med"/>
            <a:tailEnd/>
          </a:ln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15" name="Oval 145"/>
          <p:cNvSpPr>
            <a:spLocks noChangeArrowheads="1"/>
          </p:cNvSpPr>
          <p:nvPr/>
        </p:nvSpPr>
        <p:spPr bwMode="auto">
          <a:xfrm>
            <a:off x="5778500" y="4448175"/>
            <a:ext cx="255588" cy="241300"/>
          </a:xfrm>
          <a:prstGeom prst="ellipse">
            <a:avLst/>
          </a:prstGeom>
          <a:solidFill>
            <a:schemeClr val="tx1"/>
          </a:solidFill>
          <a:ln w="25400" algn="ctr">
            <a:noFill/>
            <a:round/>
            <a:headEnd type="arrow" w="sm" len="med"/>
            <a:tailEnd/>
          </a:ln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16" name="Oval 147"/>
          <p:cNvSpPr>
            <a:spLocks noChangeArrowheads="1"/>
          </p:cNvSpPr>
          <p:nvPr/>
        </p:nvSpPr>
        <p:spPr bwMode="auto">
          <a:xfrm>
            <a:off x="5111750" y="4457700"/>
            <a:ext cx="255588" cy="241300"/>
          </a:xfrm>
          <a:prstGeom prst="ellipse">
            <a:avLst/>
          </a:prstGeom>
          <a:solidFill>
            <a:schemeClr val="tx1"/>
          </a:solidFill>
          <a:ln w="25400" algn="ctr">
            <a:noFill/>
            <a:round/>
            <a:headEnd type="arrow" w="sm" len="med"/>
            <a:tailEnd/>
          </a:ln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17" name="Oval 149"/>
          <p:cNvSpPr>
            <a:spLocks noChangeArrowheads="1"/>
          </p:cNvSpPr>
          <p:nvPr/>
        </p:nvSpPr>
        <p:spPr bwMode="auto">
          <a:xfrm>
            <a:off x="4454525" y="4457700"/>
            <a:ext cx="254000" cy="241300"/>
          </a:xfrm>
          <a:prstGeom prst="ellipse">
            <a:avLst/>
          </a:prstGeom>
          <a:solidFill>
            <a:schemeClr val="tx1"/>
          </a:solidFill>
          <a:ln w="25400" algn="ctr">
            <a:noFill/>
            <a:round/>
            <a:headEnd type="arrow" w="sm" len="med"/>
            <a:tailEnd/>
          </a:ln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129111" name="Freeform 192"/>
          <p:cNvSpPr>
            <a:spLocks/>
          </p:cNvSpPr>
          <p:nvPr/>
        </p:nvSpPr>
        <p:spPr bwMode="auto">
          <a:xfrm flipV="1">
            <a:off x="5367338" y="4519613"/>
            <a:ext cx="414337" cy="42862"/>
          </a:xfrm>
          <a:custGeom>
            <a:avLst/>
            <a:gdLst>
              <a:gd name="T0" fmla="*/ 2147483646 w 258"/>
              <a:gd name="T1" fmla="*/ 0 h 1"/>
              <a:gd name="T2" fmla="*/ 0 w 258"/>
              <a:gd name="T3" fmla="*/ 0 h 1"/>
              <a:gd name="T4" fmla="*/ 0 60000 65536"/>
              <a:gd name="T5" fmla="*/ 0 60000 65536"/>
              <a:gd name="T6" fmla="*/ 0 w 258"/>
              <a:gd name="T7" fmla="*/ 0 h 1"/>
              <a:gd name="T8" fmla="*/ 258 w 258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8" h="1">
                <a:moveTo>
                  <a:pt x="258" y="0"/>
                </a:moveTo>
                <a:cubicBezTo>
                  <a:pt x="172" y="0"/>
                  <a:pt x="86" y="0"/>
                  <a:pt x="0" y="0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9112" name="Freeform 193"/>
          <p:cNvSpPr>
            <a:spLocks/>
          </p:cNvSpPr>
          <p:nvPr/>
        </p:nvSpPr>
        <p:spPr bwMode="auto">
          <a:xfrm>
            <a:off x="6034088" y="4532313"/>
            <a:ext cx="779462" cy="42862"/>
          </a:xfrm>
          <a:custGeom>
            <a:avLst/>
            <a:gdLst>
              <a:gd name="T0" fmla="*/ 0 w 486"/>
              <a:gd name="T1" fmla="*/ 2147483646 h 17"/>
              <a:gd name="T2" fmla="*/ 2147483646 w 486"/>
              <a:gd name="T3" fmla="*/ 2147483646 h 17"/>
              <a:gd name="T4" fmla="*/ 2147483646 w 486"/>
              <a:gd name="T5" fmla="*/ 2147483646 h 17"/>
              <a:gd name="T6" fmla="*/ 0 60000 65536"/>
              <a:gd name="T7" fmla="*/ 0 60000 65536"/>
              <a:gd name="T8" fmla="*/ 0 60000 65536"/>
              <a:gd name="T9" fmla="*/ 0 w 486"/>
              <a:gd name="T10" fmla="*/ 0 h 17"/>
              <a:gd name="T11" fmla="*/ 486 w 486"/>
              <a:gd name="T12" fmla="*/ 17 h 1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86" h="17">
                <a:moveTo>
                  <a:pt x="0" y="16"/>
                </a:moveTo>
                <a:cubicBezTo>
                  <a:pt x="65" y="0"/>
                  <a:pt x="0" y="15"/>
                  <a:pt x="174" y="16"/>
                </a:cubicBezTo>
                <a:cubicBezTo>
                  <a:pt x="278" y="17"/>
                  <a:pt x="382" y="16"/>
                  <a:pt x="486" y="16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9113" name="Freeform 194"/>
          <p:cNvSpPr>
            <a:spLocks/>
          </p:cNvSpPr>
          <p:nvPr/>
        </p:nvSpPr>
        <p:spPr bwMode="auto">
          <a:xfrm>
            <a:off x="4708525" y="4557713"/>
            <a:ext cx="406400" cy="44450"/>
          </a:xfrm>
          <a:custGeom>
            <a:avLst/>
            <a:gdLst>
              <a:gd name="T0" fmla="*/ 0 w 270"/>
              <a:gd name="T1" fmla="*/ 0 h 28"/>
              <a:gd name="T2" fmla="*/ 2147483646 w 270"/>
              <a:gd name="T3" fmla="*/ 2147483646 h 28"/>
              <a:gd name="T4" fmla="*/ 0 60000 65536"/>
              <a:gd name="T5" fmla="*/ 0 60000 65536"/>
              <a:gd name="T6" fmla="*/ 0 w 270"/>
              <a:gd name="T7" fmla="*/ 0 h 28"/>
              <a:gd name="T8" fmla="*/ 270 w 270"/>
              <a:gd name="T9" fmla="*/ 28 h 2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70" h="28">
                <a:moveTo>
                  <a:pt x="0" y="0"/>
                </a:moveTo>
                <a:cubicBezTo>
                  <a:pt x="85" y="28"/>
                  <a:pt x="180" y="6"/>
                  <a:pt x="270" y="6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9114" name="Freeform 196"/>
          <p:cNvSpPr>
            <a:spLocks/>
          </p:cNvSpPr>
          <p:nvPr/>
        </p:nvSpPr>
        <p:spPr bwMode="auto">
          <a:xfrm>
            <a:off x="5375275" y="5299075"/>
            <a:ext cx="419100" cy="42863"/>
          </a:xfrm>
          <a:custGeom>
            <a:avLst/>
            <a:gdLst>
              <a:gd name="T0" fmla="*/ 0 w 270"/>
              <a:gd name="T1" fmla="*/ 2147483646 h 24"/>
              <a:gd name="T2" fmla="*/ 2147483646 w 270"/>
              <a:gd name="T3" fmla="*/ 2147483646 h 24"/>
              <a:gd name="T4" fmla="*/ 0 60000 65536"/>
              <a:gd name="T5" fmla="*/ 0 60000 65536"/>
              <a:gd name="T6" fmla="*/ 0 w 270"/>
              <a:gd name="T7" fmla="*/ 0 h 24"/>
              <a:gd name="T8" fmla="*/ 270 w 270"/>
              <a:gd name="T9" fmla="*/ 24 h 2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70" h="24">
                <a:moveTo>
                  <a:pt x="0" y="24"/>
                </a:moveTo>
                <a:cubicBezTo>
                  <a:pt x="95" y="0"/>
                  <a:pt x="8" y="21"/>
                  <a:pt x="270" y="21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9115" name="Freeform 197"/>
          <p:cNvSpPr>
            <a:spLocks/>
          </p:cNvSpPr>
          <p:nvPr/>
        </p:nvSpPr>
        <p:spPr bwMode="auto">
          <a:xfrm>
            <a:off x="6043613" y="5291138"/>
            <a:ext cx="762000" cy="42862"/>
          </a:xfrm>
          <a:custGeom>
            <a:avLst/>
            <a:gdLst>
              <a:gd name="T0" fmla="*/ 0 w 477"/>
              <a:gd name="T1" fmla="*/ 2147483646 h 27"/>
              <a:gd name="T2" fmla="*/ 2147483646 w 477"/>
              <a:gd name="T3" fmla="*/ 2147483646 h 27"/>
              <a:gd name="T4" fmla="*/ 2147483646 w 477"/>
              <a:gd name="T5" fmla="*/ 2147483646 h 27"/>
              <a:gd name="T6" fmla="*/ 2147483646 w 477"/>
              <a:gd name="T7" fmla="*/ 2147483646 h 27"/>
              <a:gd name="T8" fmla="*/ 0 60000 65536"/>
              <a:gd name="T9" fmla="*/ 0 60000 65536"/>
              <a:gd name="T10" fmla="*/ 0 60000 65536"/>
              <a:gd name="T11" fmla="*/ 0 60000 65536"/>
              <a:gd name="T12" fmla="*/ 0 w 477"/>
              <a:gd name="T13" fmla="*/ 0 h 27"/>
              <a:gd name="T14" fmla="*/ 477 w 477"/>
              <a:gd name="T15" fmla="*/ 27 h 2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77" h="27">
                <a:moveTo>
                  <a:pt x="0" y="18"/>
                </a:moveTo>
                <a:cubicBezTo>
                  <a:pt x="399" y="21"/>
                  <a:pt x="282" y="0"/>
                  <a:pt x="444" y="27"/>
                </a:cubicBezTo>
                <a:cubicBezTo>
                  <a:pt x="452" y="26"/>
                  <a:pt x="460" y="25"/>
                  <a:pt x="468" y="24"/>
                </a:cubicBezTo>
                <a:cubicBezTo>
                  <a:pt x="471" y="23"/>
                  <a:pt x="477" y="21"/>
                  <a:pt x="477" y="21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9116" name="Freeform 198"/>
          <p:cNvSpPr>
            <a:spLocks/>
          </p:cNvSpPr>
          <p:nvPr/>
        </p:nvSpPr>
        <p:spPr bwMode="auto">
          <a:xfrm>
            <a:off x="4724400" y="5319713"/>
            <a:ext cx="395288" cy="1587"/>
          </a:xfrm>
          <a:custGeom>
            <a:avLst/>
            <a:gdLst>
              <a:gd name="T0" fmla="*/ 0 w 249"/>
              <a:gd name="T1" fmla="*/ 0 h 1"/>
              <a:gd name="T2" fmla="*/ 2147483646 w 249"/>
              <a:gd name="T3" fmla="*/ 0 h 1"/>
              <a:gd name="T4" fmla="*/ 0 60000 65536"/>
              <a:gd name="T5" fmla="*/ 0 60000 65536"/>
              <a:gd name="T6" fmla="*/ 0 w 249"/>
              <a:gd name="T7" fmla="*/ 0 h 1"/>
              <a:gd name="T8" fmla="*/ 249 w 249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49" h="1">
                <a:moveTo>
                  <a:pt x="0" y="0"/>
                </a:moveTo>
                <a:cubicBezTo>
                  <a:pt x="83" y="0"/>
                  <a:pt x="166" y="0"/>
                  <a:pt x="249" y="0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9117" name="Line 201"/>
          <p:cNvSpPr>
            <a:spLocks noChangeShapeType="1"/>
          </p:cNvSpPr>
          <p:nvPr/>
        </p:nvSpPr>
        <p:spPr bwMode="auto">
          <a:xfrm>
            <a:off x="6800850" y="4557713"/>
            <a:ext cx="0" cy="78105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9118" name="Freeform 202"/>
          <p:cNvSpPr>
            <a:spLocks/>
          </p:cNvSpPr>
          <p:nvPr/>
        </p:nvSpPr>
        <p:spPr bwMode="auto">
          <a:xfrm>
            <a:off x="4546600" y="4702175"/>
            <a:ext cx="38100" cy="488950"/>
          </a:xfrm>
          <a:custGeom>
            <a:avLst/>
            <a:gdLst>
              <a:gd name="T0" fmla="*/ 2147483646 w 24"/>
              <a:gd name="T1" fmla="*/ 0 h 308"/>
              <a:gd name="T2" fmla="*/ 2147483646 w 24"/>
              <a:gd name="T3" fmla="*/ 2147483646 h 308"/>
              <a:gd name="T4" fmla="*/ 2147483646 w 24"/>
              <a:gd name="T5" fmla="*/ 2147483646 h 308"/>
              <a:gd name="T6" fmla="*/ 2147483646 w 24"/>
              <a:gd name="T7" fmla="*/ 2147483646 h 308"/>
              <a:gd name="T8" fmla="*/ 2147483646 w 24"/>
              <a:gd name="T9" fmla="*/ 2147483646 h 30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4"/>
              <a:gd name="T16" fmla="*/ 0 h 308"/>
              <a:gd name="T17" fmla="*/ 24 w 24"/>
              <a:gd name="T18" fmla="*/ 308 h 30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4" h="308">
                <a:moveTo>
                  <a:pt x="14" y="0"/>
                </a:moveTo>
                <a:cubicBezTo>
                  <a:pt x="16" y="11"/>
                  <a:pt x="22" y="17"/>
                  <a:pt x="24" y="28"/>
                </a:cubicBezTo>
                <a:cubicBezTo>
                  <a:pt x="22" y="49"/>
                  <a:pt x="17" y="61"/>
                  <a:pt x="14" y="80"/>
                </a:cubicBezTo>
                <a:cubicBezTo>
                  <a:pt x="13" y="133"/>
                  <a:pt x="0" y="245"/>
                  <a:pt x="14" y="288"/>
                </a:cubicBezTo>
                <a:cubicBezTo>
                  <a:pt x="15" y="295"/>
                  <a:pt x="16" y="308"/>
                  <a:pt x="16" y="308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Flowchart: Document 195"/>
          <p:cNvSpPr>
            <a:spLocks noChangeArrowheads="1"/>
          </p:cNvSpPr>
          <p:nvPr/>
        </p:nvSpPr>
        <p:spPr bwMode="auto">
          <a:xfrm rot="-5400000">
            <a:off x="4222750" y="2430463"/>
            <a:ext cx="1409700" cy="4997450"/>
          </a:xfrm>
          <a:prstGeom prst="flowChartDocument">
            <a:avLst/>
          </a:prstGeom>
          <a:noFill/>
          <a:ln w="12700" algn="ctr">
            <a:solidFill>
              <a:schemeClr val="bg1"/>
            </a:solidFill>
            <a:prstDash val="dash"/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129120" name="Freeform 209"/>
          <p:cNvSpPr>
            <a:spLocks/>
          </p:cNvSpPr>
          <p:nvPr/>
        </p:nvSpPr>
        <p:spPr bwMode="auto">
          <a:xfrm>
            <a:off x="1104900" y="3895725"/>
            <a:ext cx="3152775" cy="619125"/>
          </a:xfrm>
          <a:custGeom>
            <a:avLst/>
            <a:gdLst>
              <a:gd name="T0" fmla="*/ 0 w 1986"/>
              <a:gd name="T1" fmla="*/ 0 h 390"/>
              <a:gd name="T2" fmla="*/ 2147483646 w 1986"/>
              <a:gd name="T3" fmla="*/ 0 h 390"/>
              <a:gd name="T4" fmla="*/ 2147483646 w 1986"/>
              <a:gd name="T5" fmla="*/ 2147483646 h 390"/>
              <a:gd name="T6" fmla="*/ 0 60000 65536"/>
              <a:gd name="T7" fmla="*/ 0 60000 65536"/>
              <a:gd name="T8" fmla="*/ 0 60000 65536"/>
              <a:gd name="T9" fmla="*/ 0 w 1986"/>
              <a:gd name="T10" fmla="*/ 0 h 390"/>
              <a:gd name="T11" fmla="*/ 1986 w 1986"/>
              <a:gd name="T12" fmla="*/ 390 h 39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86" h="390">
                <a:moveTo>
                  <a:pt x="0" y="0"/>
                </a:moveTo>
                <a:lnTo>
                  <a:pt x="1986" y="0"/>
                </a:lnTo>
                <a:lnTo>
                  <a:pt x="1986" y="390"/>
                </a:ln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9121" name="Freeform 211"/>
          <p:cNvSpPr>
            <a:spLocks/>
          </p:cNvSpPr>
          <p:nvPr/>
        </p:nvSpPr>
        <p:spPr bwMode="auto">
          <a:xfrm>
            <a:off x="704850" y="5257800"/>
            <a:ext cx="3576638" cy="623888"/>
          </a:xfrm>
          <a:custGeom>
            <a:avLst/>
            <a:gdLst>
              <a:gd name="T0" fmla="*/ 0 w 2256"/>
              <a:gd name="T1" fmla="*/ 2147483646 h 396"/>
              <a:gd name="T2" fmla="*/ 2147483646 w 2256"/>
              <a:gd name="T3" fmla="*/ 2147483646 h 396"/>
              <a:gd name="T4" fmla="*/ 2147483646 w 2256"/>
              <a:gd name="T5" fmla="*/ 0 h 396"/>
              <a:gd name="T6" fmla="*/ 0 60000 65536"/>
              <a:gd name="T7" fmla="*/ 0 60000 65536"/>
              <a:gd name="T8" fmla="*/ 0 60000 65536"/>
              <a:gd name="T9" fmla="*/ 0 w 2256"/>
              <a:gd name="T10" fmla="*/ 0 h 396"/>
              <a:gd name="T11" fmla="*/ 2256 w 2256"/>
              <a:gd name="T12" fmla="*/ 396 h 39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56" h="396">
                <a:moveTo>
                  <a:pt x="0" y="396"/>
                </a:moveTo>
                <a:lnTo>
                  <a:pt x="2256" y="396"/>
                </a:lnTo>
                <a:lnTo>
                  <a:pt x="2256" y="0"/>
                </a:ln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9122" name="Line 212"/>
          <p:cNvSpPr>
            <a:spLocks noChangeShapeType="1"/>
          </p:cNvSpPr>
          <p:nvPr/>
        </p:nvSpPr>
        <p:spPr bwMode="auto">
          <a:xfrm flipV="1">
            <a:off x="5308600" y="5130800"/>
            <a:ext cx="190500" cy="838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TextBox 3"/>
          <p:cNvSpPr txBox="1">
            <a:spLocks noChangeArrowheads="1"/>
          </p:cNvSpPr>
          <p:nvPr/>
        </p:nvSpPr>
        <p:spPr bwMode="auto">
          <a:xfrm>
            <a:off x="1160463" y="1109663"/>
            <a:ext cx="7537450" cy="3467100"/>
          </a:xfrm>
          <a:prstGeom prst="rect">
            <a:avLst/>
          </a:prstGeom>
          <a:solidFill>
            <a:schemeClr val="tx1"/>
          </a:solidFill>
          <a:ln w="38100">
            <a:solidFill>
              <a:schemeClr val="bg1"/>
            </a:solidFill>
            <a:bevel/>
            <a:headEnd/>
            <a:tailEnd/>
          </a:ln>
        </p:spPr>
        <p:txBody>
          <a:bodyPr anchor="ctr" anchorCtr="1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37" name="Flowchart: Document 36"/>
          <p:cNvSpPr/>
          <p:nvPr/>
        </p:nvSpPr>
        <p:spPr>
          <a:xfrm rot="16200000">
            <a:off x="4233863" y="-220662"/>
            <a:ext cx="1409700" cy="4997450"/>
          </a:xfrm>
          <a:prstGeom prst="flowChartDocument">
            <a:avLst/>
          </a:prstGeom>
          <a:solidFill>
            <a:srgbClr val="C00000"/>
          </a:solidFill>
          <a:ln w="38100">
            <a:solidFill>
              <a:schemeClr val="bg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2416175" y="1751013"/>
            <a:ext cx="4079875" cy="1587"/>
          </a:xfrm>
          <a:prstGeom prst="line">
            <a:avLst/>
          </a:prstGeom>
          <a:noFill/>
          <a:ln w="38100">
            <a:solidFill>
              <a:schemeClr val="bg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V="1">
            <a:off x="7178675" y="2309813"/>
            <a:ext cx="914400" cy="0"/>
          </a:xfrm>
          <a:prstGeom prst="straightConnector1">
            <a:avLst/>
          </a:prstGeom>
          <a:ln w="101600">
            <a:solidFill>
              <a:schemeClr val="bg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078" name="TextBox 34"/>
          <p:cNvSpPr txBox="1">
            <a:spLocks noChangeArrowheads="1"/>
          </p:cNvSpPr>
          <p:nvPr/>
        </p:nvSpPr>
        <p:spPr bwMode="auto">
          <a:xfrm>
            <a:off x="7367588" y="1801813"/>
            <a:ext cx="5953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</a:p>
        </p:txBody>
      </p:sp>
      <p:sp>
        <p:nvSpPr>
          <p:cNvPr id="131079" name="TextBox 52"/>
          <p:cNvSpPr txBox="1">
            <a:spLocks noChangeArrowheads="1"/>
          </p:cNvSpPr>
          <p:nvPr/>
        </p:nvSpPr>
        <p:spPr bwMode="auto">
          <a:xfrm>
            <a:off x="4122738" y="195263"/>
            <a:ext cx="4572000" cy="914400"/>
          </a:xfrm>
          <a:prstGeom prst="rect">
            <a:avLst/>
          </a:prstGeom>
          <a:solidFill>
            <a:srgbClr val="F2F2F2">
              <a:alpha val="61960"/>
            </a:srgbClr>
          </a:solidFill>
          <a:ln w="38100">
            <a:solidFill>
              <a:schemeClr val="bg1"/>
            </a:solidFill>
            <a:bevel/>
            <a:headEnd/>
            <a:tailEnd/>
          </a:ln>
        </p:spPr>
        <p:txBody>
          <a:bodyPr anchor="ctr" anchorCtr="1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chemeClr val="bg1"/>
                </a:solidFill>
                <a:cs typeface="Arial" panose="020B0604020202020204" pitchFamily="34" charset="0"/>
              </a:rPr>
              <a:t>Angle or Plate Welded to Plate</a:t>
            </a:r>
          </a:p>
        </p:txBody>
      </p:sp>
      <p:sp>
        <p:nvSpPr>
          <p:cNvPr id="131080" name="TextBox 54"/>
          <p:cNvSpPr txBox="1">
            <a:spLocks noChangeArrowheads="1"/>
          </p:cNvSpPr>
          <p:nvPr/>
        </p:nvSpPr>
        <p:spPr bwMode="auto">
          <a:xfrm>
            <a:off x="3571875" y="3684588"/>
            <a:ext cx="34432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Weld around the perimeter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251075" y="4799013"/>
            <a:ext cx="5495925" cy="790575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Two Block Shear Failures to Check</a:t>
            </a:r>
          </a:p>
        </p:txBody>
      </p:sp>
      <p:sp>
        <p:nvSpPr>
          <p:cNvPr id="131082" name="Slide Number Placeholder 14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374077A-8246-4298-9B48-485AEFCF2D33}" type="slidenum">
              <a:rPr lang="en-US" altLang="en-US" sz="1200">
                <a:solidFill>
                  <a:srgbClr val="BCBCBC"/>
                </a:solidFill>
              </a:rPr>
              <a:pPr/>
              <a:t>62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Tension Theory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517525" y="220663"/>
            <a:ext cx="2401888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Block Shear</a:t>
            </a:r>
          </a:p>
        </p:txBody>
      </p:sp>
      <p:sp>
        <p:nvSpPr>
          <p:cNvPr id="131085" name="Freeform 23"/>
          <p:cNvSpPr>
            <a:spLocks/>
          </p:cNvSpPr>
          <p:nvPr/>
        </p:nvSpPr>
        <p:spPr bwMode="auto">
          <a:xfrm>
            <a:off x="1852613" y="1252538"/>
            <a:ext cx="3200400" cy="323850"/>
          </a:xfrm>
          <a:custGeom>
            <a:avLst/>
            <a:gdLst>
              <a:gd name="T0" fmla="*/ 0 w 2010"/>
              <a:gd name="T1" fmla="*/ 0 h 204"/>
              <a:gd name="T2" fmla="*/ 2147483646 w 2010"/>
              <a:gd name="T3" fmla="*/ 0 h 204"/>
              <a:gd name="T4" fmla="*/ 2147483646 w 2010"/>
              <a:gd name="T5" fmla="*/ 2147483646 h 204"/>
              <a:gd name="T6" fmla="*/ 0 60000 65536"/>
              <a:gd name="T7" fmla="*/ 0 60000 65536"/>
              <a:gd name="T8" fmla="*/ 0 60000 65536"/>
              <a:gd name="T9" fmla="*/ 0 w 2010"/>
              <a:gd name="T10" fmla="*/ 0 h 204"/>
              <a:gd name="T11" fmla="*/ 2010 w 2010"/>
              <a:gd name="T12" fmla="*/ 204 h 20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10" h="204">
                <a:moveTo>
                  <a:pt x="0" y="0"/>
                </a:moveTo>
                <a:lnTo>
                  <a:pt x="2010" y="0"/>
                </a:lnTo>
                <a:lnTo>
                  <a:pt x="2010" y="204"/>
                </a:ln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1086" name="Freeform 25"/>
          <p:cNvSpPr>
            <a:spLocks/>
          </p:cNvSpPr>
          <p:nvPr/>
        </p:nvSpPr>
        <p:spPr bwMode="auto">
          <a:xfrm>
            <a:off x="1481138" y="2986088"/>
            <a:ext cx="3567112" cy="309562"/>
          </a:xfrm>
          <a:custGeom>
            <a:avLst/>
            <a:gdLst>
              <a:gd name="T0" fmla="*/ 0 w 2247"/>
              <a:gd name="T1" fmla="*/ 2147483646 h 135"/>
              <a:gd name="T2" fmla="*/ 2147483646 w 2247"/>
              <a:gd name="T3" fmla="*/ 2147483646 h 135"/>
              <a:gd name="T4" fmla="*/ 2147483646 w 2247"/>
              <a:gd name="T5" fmla="*/ 0 h 135"/>
              <a:gd name="T6" fmla="*/ 0 60000 65536"/>
              <a:gd name="T7" fmla="*/ 0 60000 65536"/>
              <a:gd name="T8" fmla="*/ 0 60000 65536"/>
              <a:gd name="T9" fmla="*/ 0 w 2247"/>
              <a:gd name="T10" fmla="*/ 0 h 135"/>
              <a:gd name="T11" fmla="*/ 2247 w 2247"/>
              <a:gd name="T12" fmla="*/ 135 h 13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47" h="135">
                <a:moveTo>
                  <a:pt x="0" y="135"/>
                </a:moveTo>
                <a:lnTo>
                  <a:pt x="2247" y="135"/>
                </a:lnTo>
                <a:lnTo>
                  <a:pt x="2247" y="0"/>
                </a:ln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" name="Freeform 72"/>
          <p:cNvSpPr/>
          <p:nvPr/>
        </p:nvSpPr>
        <p:spPr>
          <a:xfrm flipH="1">
            <a:off x="1327150" y="1241425"/>
            <a:ext cx="534988" cy="2062163"/>
          </a:xfrm>
          <a:custGeom>
            <a:avLst/>
            <a:gdLst>
              <a:gd name="connsiteX0" fmla="*/ 0 w 534609"/>
              <a:gd name="connsiteY0" fmla="*/ 0 h 1001485"/>
              <a:gd name="connsiteX1" fmla="*/ 101600 w 534609"/>
              <a:gd name="connsiteY1" fmla="*/ 275771 h 1001485"/>
              <a:gd name="connsiteX2" fmla="*/ 319314 w 534609"/>
              <a:gd name="connsiteY2" fmla="*/ 478971 h 1001485"/>
              <a:gd name="connsiteX3" fmla="*/ 508000 w 534609"/>
              <a:gd name="connsiteY3" fmla="*/ 667657 h 1001485"/>
              <a:gd name="connsiteX4" fmla="*/ 478971 w 534609"/>
              <a:gd name="connsiteY4" fmla="*/ 885371 h 1001485"/>
              <a:gd name="connsiteX5" fmla="*/ 377371 w 534609"/>
              <a:gd name="connsiteY5" fmla="*/ 1001485 h 1001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4609" h="1001485">
                <a:moveTo>
                  <a:pt x="0" y="0"/>
                </a:moveTo>
                <a:cubicBezTo>
                  <a:pt x="24190" y="97971"/>
                  <a:pt x="48381" y="195942"/>
                  <a:pt x="101600" y="275771"/>
                </a:cubicBezTo>
                <a:cubicBezTo>
                  <a:pt x="154819" y="355600"/>
                  <a:pt x="251581" y="413657"/>
                  <a:pt x="319314" y="478971"/>
                </a:cubicBezTo>
                <a:cubicBezTo>
                  <a:pt x="387047" y="544285"/>
                  <a:pt x="481391" y="599924"/>
                  <a:pt x="508000" y="667657"/>
                </a:cubicBezTo>
                <a:cubicBezTo>
                  <a:pt x="534609" y="735390"/>
                  <a:pt x="500743" y="829733"/>
                  <a:pt x="478971" y="885371"/>
                </a:cubicBezTo>
                <a:cubicBezTo>
                  <a:pt x="457200" y="941009"/>
                  <a:pt x="417285" y="971247"/>
                  <a:pt x="377371" y="1001485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1088" name="Freeform 31"/>
          <p:cNvSpPr>
            <a:spLocks/>
          </p:cNvSpPr>
          <p:nvPr/>
        </p:nvSpPr>
        <p:spPr bwMode="auto">
          <a:xfrm>
            <a:off x="2368550" y="1489075"/>
            <a:ext cx="1809750" cy="1555750"/>
          </a:xfrm>
          <a:custGeom>
            <a:avLst/>
            <a:gdLst>
              <a:gd name="T0" fmla="*/ 2147483646 w 1140"/>
              <a:gd name="T1" fmla="*/ 0 h 980"/>
              <a:gd name="T2" fmla="*/ 2147483646 w 1140"/>
              <a:gd name="T3" fmla="*/ 2147483646 h 980"/>
              <a:gd name="T4" fmla="*/ 2147483646 w 1140"/>
              <a:gd name="T5" fmla="*/ 2147483646 h 980"/>
              <a:gd name="T6" fmla="*/ 2147483646 w 1140"/>
              <a:gd name="T7" fmla="*/ 2147483646 h 980"/>
              <a:gd name="T8" fmla="*/ 2147483646 w 1140"/>
              <a:gd name="T9" fmla="*/ 2147483646 h 980"/>
              <a:gd name="T10" fmla="*/ 2147483646 w 1140"/>
              <a:gd name="T11" fmla="*/ 2147483646 h 980"/>
              <a:gd name="T12" fmla="*/ 0 w 1140"/>
              <a:gd name="T13" fmla="*/ 2147483646 h 980"/>
              <a:gd name="T14" fmla="*/ 0 w 1140"/>
              <a:gd name="T15" fmla="*/ 2147483646 h 980"/>
              <a:gd name="T16" fmla="*/ 2147483646 w 1140"/>
              <a:gd name="T17" fmla="*/ 0 h 98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140"/>
              <a:gd name="T28" fmla="*/ 0 h 980"/>
              <a:gd name="T29" fmla="*/ 1140 w 1140"/>
              <a:gd name="T30" fmla="*/ 980 h 98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140" h="980">
                <a:moveTo>
                  <a:pt x="1140" y="0"/>
                </a:moveTo>
                <a:lnTo>
                  <a:pt x="1140" y="40"/>
                </a:lnTo>
                <a:lnTo>
                  <a:pt x="32" y="40"/>
                </a:lnTo>
                <a:lnTo>
                  <a:pt x="32" y="952"/>
                </a:lnTo>
                <a:lnTo>
                  <a:pt x="570" y="952"/>
                </a:lnTo>
                <a:lnTo>
                  <a:pt x="570" y="980"/>
                </a:lnTo>
                <a:lnTo>
                  <a:pt x="0" y="980"/>
                </a:lnTo>
                <a:lnTo>
                  <a:pt x="0" y="2"/>
                </a:lnTo>
                <a:lnTo>
                  <a:pt x="1140" y="0"/>
                </a:lnTo>
                <a:close/>
              </a:path>
            </a:pathLst>
          </a:cu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1089" name="Line 32"/>
          <p:cNvSpPr>
            <a:spLocks noChangeShapeType="1"/>
          </p:cNvSpPr>
          <p:nvPr/>
        </p:nvSpPr>
        <p:spPr bwMode="auto">
          <a:xfrm flipH="1" flipV="1">
            <a:off x="2952750" y="3038475"/>
            <a:ext cx="685800" cy="85725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TextBox 3"/>
          <p:cNvSpPr txBox="1">
            <a:spLocks noChangeArrowheads="1"/>
          </p:cNvSpPr>
          <p:nvPr/>
        </p:nvSpPr>
        <p:spPr bwMode="auto">
          <a:xfrm>
            <a:off x="1046163" y="1127125"/>
            <a:ext cx="7537450" cy="5081588"/>
          </a:xfrm>
          <a:prstGeom prst="rect">
            <a:avLst/>
          </a:prstGeom>
          <a:solidFill>
            <a:schemeClr val="tx1"/>
          </a:solidFill>
          <a:ln w="38100">
            <a:solidFill>
              <a:schemeClr val="bg1"/>
            </a:solidFill>
            <a:bevel/>
            <a:headEnd/>
            <a:tailEnd/>
          </a:ln>
        </p:spPr>
        <p:txBody>
          <a:bodyPr anchor="ctr" anchorCtr="1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33123" name="Freeform 3"/>
          <p:cNvSpPr>
            <a:spLocks/>
          </p:cNvSpPr>
          <p:nvPr/>
        </p:nvSpPr>
        <p:spPr bwMode="auto">
          <a:xfrm>
            <a:off x="1352550" y="3810000"/>
            <a:ext cx="3700463" cy="1981200"/>
          </a:xfrm>
          <a:custGeom>
            <a:avLst/>
            <a:gdLst>
              <a:gd name="T0" fmla="*/ 2147483646 w 2331"/>
              <a:gd name="T1" fmla="*/ 0 h 1248"/>
              <a:gd name="T2" fmla="*/ 2147483646 w 2331"/>
              <a:gd name="T3" fmla="*/ 0 h 1248"/>
              <a:gd name="T4" fmla="*/ 2147483646 w 2331"/>
              <a:gd name="T5" fmla="*/ 2147483646 h 1248"/>
              <a:gd name="T6" fmla="*/ 2147483646 w 2331"/>
              <a:gd name="T7" fmla="*/ 2147483646 h 1248"/>
              <a:gd name="T8" fmla="*/ 2147483646 w 2331"/>
              <a:gd name="T9" fmla="*/ 2147483646 h 1248"/>
              <a:gd name="T10" fmla="*/ 2147483646 w 2331"/>
              <a:gd name="T11" fmla="*/ 2147483646 h 1248"/>
              <a:gd name="T12" fmla="*/ 2147483646 w 2331"/>
              <a:gd name="T13" fmla="*/ 2147483646 h 1248"/>
              <a:gd name="T14" fmla="*/ 2147483646 w 2331"/>
              <a:gd name="T15" fmla="*/ 2147483646 h 1248"/>
              <a:gd name="T16" fmla="*/ 0 w 2331"/>
              <a:gd name="T17" fmla="*/ 2147483646 h 1248"/>
              <a:gd name="T18" fmla="*/ 2147483646 w 2331"/>
              <a:gd name="T19" fmla="*/ 2147483646 h 1248"/>
              <a:gd name="T20" fmla="*/ 2147483646 w 2331"/>
              <a:gd name="T21" fmla="*/ 2147483646 h 1248"/>
              <a:gd name="T22" fmla="*/ 2147483646 w 2331"/>
              <a:gd name="T23" fmla="*/ 2147483646 h 1248"/>
              <a:gd name="T24" fmla="*/ 2147483646 w 2331"/>
              <a:gd name="T25" fmla="*/ 2147483646 h 1248"/>
              <a:gd name="T26" fmla="*/ 2147483646 w 2331"/>
              <a:gd name="T27" fmla="*/ 2147483646 h 1248"/>
              <a:gd name="T28" fmla="*/ 2147483646 w 2331"/>
              <a:gd name="T29" fmla="*/ 2147483646 h 1248"/>
              <a:gd name="T30" fmla="*/ 2147483646 w 2331"/>
              <a:gd name="T31" fmla="*/ 2147483646 h 1248"/>
              <a:gd name="T32" fmla="*/ 2147483646 w 2331"/>
              <a:gd name="T33" fmla="*/ 2147483646 h 1248"/>
              <a:gd name="T34" fmla="*/ 2147483646 w 2331"/>
              <a:gd name="T35" fmla="*/ 2147483646 h 1248"/>
              <a:gd name="T36" fmla="*/ 2147483646 w 2331"/>
              <a:gd name="T37" fmla="*/ 2147483646 h 1248"/>
              <a:gd name="T38" fmla="*/ 2147483646 w 2331"/>
              <a:gd name="T39" fmla="*/ 2147483646 h 1248"/>
              <a:gd name="T40" fmla="*/ 2147483646 w 2331"/>
              <a:gd name="T41" fmla="*/ 0 h 1248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2331"/>
              <a:gd name="T64" fmla="*/ 0 h 1248"/>
              <a:gd name="T65" fmla="*/ 2331 w 2331"/>
              <a:gd name="T66" fmla="*/ 1248 h 1248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2331" h="1248">
                <a:moveTo>
                  <a:pt x="336" y="0"/>
                </a:moveTo>
                <a:lnTo>
                  <a:pt x="2331" y="0"/>
                </a:lnTo>
                <a:lnTo>
                  <a:pt x="2331" y="1248"/>
                </a:lnTo>
                <a:lnTo>
                  <a:pt x="87" y="1248"/>
                </a:lnTo>
                <a:lnTo>
                  <a:pt x="57" y="1194"/>
                </a:lnTo>
                <a:lnTo>
                  <a:pt x="42" y="1152"/>
                </a:lnTo>
                <a:lnTo>
                  <a:pt x="21" y="1083"/>
                </a:lnTo>
                <a:lnTo>
                  <a:pt x="6" y="996"/>
                </a:lnTo>
                <a:lnTo>
                  <a:pt x="0" y="936"/>
                </a:lnTo>
                <a:lnTo>
                  <a:pt x="3" y="858"/>
                </a:lnTo>
                <a:lnTo>
                  <a:pt x="15" y="804"/>
                </a:lnTo>
                <a:lnTo>
                  <a:pt x="51" y="723"/>
                </a:lnTo>
                <a:lnTo>
                  <a:pt x="126" y="612"/>
                </a:lnTo>
                <a:lnTo>
                  <a:pt x="174" y="522"/>
                </a:lnTo>
                <a:lnTo>
                  <a:pt x="219" y="459"/>
                </a:lnTo>
                <a:lnTo>
                  <a:pt x="246" y="402"/>
                </a:lnTo>
                <a:lnTo>
                  <a:pt x="282" y="309"/>
                </a:lnTo>
                <a:lnTo>
                  <a:pt x="306" y="228"/>
                </a:lnTo>
                <a:lnTo>
                  <a:pt x="321" y="135"/>
                </a:lnTo>
                <a:lnTo>
                  <a:pt x="333" y="54"/>
                </a:lnTo>
                <a:lnTo>
                  <a:pt x="336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24" name="Freeform 116"/>
          <p:cNvSpPr>
            <a:spLocks/>
          </p:cNvSpPr>
          <p:nvPr/>
        </p:nvSpPr>
        <p:spPr bwMode="auto">
          <a:xfrm flipH="1">
            <a:off x="1336675" y="3803650"/>
            <a:ext cx="554038" cy="1993900"/>
          </a:xfrm>
          <a:custGeom>
            <a:avLst/>
            <a:gdLst>
              <a:gd name="T0" fmla="*/ 0 w 534609"/>
              <a:gd name="T1" fmla="*/ 0 h 1001485"/>
              <a:gd name="T2" fmla="*/ 121539 w 534609"/>
              <a:gd name="T3" fmla="*/ 16929074 h 1001485"/>
              <a:gd name="T4" fmla="*/ 381981 w 534609"/>
              <a:gd name="T5" fmla="*/ 29403141 h 1001485"/>
              <a:gd name="T6" fmla="*/ 607697 w 534609"/>
              <a:gd name="T7" fmla="*/ 40986225 h 1001485"/>
              <a:gd name="T8" fmla="*/ 572970 w 534609"/>
              <a:gd name="T9" fmla="*/ 54351293 h 1001485"/>
              <a:gd name="T10" fmla="*/ 451432 w 534609"/>
              <a:gd name="T11" fmla="*/ 61479296 h 100148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34609"/>
              <a:gd name="T19" fmla="*/ 0 h 1001485"/>
              <a:gd name="T20" fmla="*/ 534609 w 534609"/>
              <a:gd name="T21" fmla="*/ 1001485 h 1001485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34609" h="1001485">
                <a:moveTo>
                  <a:pt x="0" y="0"/>
                </a:moveTo>
                <a:cubicBezTo>
                  <a:pt x="24190" y="97971"/>
                  <a:pt x="48381" y="195942"/>
                  <a:pt x="101600" y="275771"/>
                </a:cubicBezTo>
                <a:cubicBezTo>
                  <a:pt x="154819" y="355600"/>
                  <a:pt x="251581" y="413657"/>
                  <a:pt x="319314" y="478971"/>
                </a:cubicBezTo>
                <a:cubicBezTo>
                  <a:pt x="387047" y="544285"/>
                  <a:pt x="481391" y="599924"/>
                  <a:pt x="508000" y="667657"/>
                </a:cubicBezTo>
                <a:cubicBezTo>
                  <a:pt x="534609" y="735390"/>
                  <a:pt x="500743" y="829733"/>
                  <a:pt x="478971" y="885371"/>
                </a:cubicBezTo>
                <a:cubicBezTo>
                  <a:pt x="457200" y="941009"/>
                  <a:pt x="417285" y="971247"/>
                  <a:pt x="377371" y="1001485"/>
                </a:cubicBezTo>
              </a:path>
            </a:pathLst>
          </a:cu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133125" name="Freeform 5"/>
          <p:cNvSpPr>
            <a:spLocks/>
          </p:cNvSpPr>
          <p:nvPr/>
        </p:nvSpPr>
        <p:spPr bwMode="auto">
          <a:xfrm>
            <a:off x="1490663" y="3814763"/>
            <a:ext cx="3571875" cy="1981200"/>
          </a:xfrm>
          <a:custGeom>
            <a:avLst/>
            <a:gdLst>
              <a:gd name="T0" fmla="*/ 2147483646 w 2250"/>
              <a:gd name="T1" fmla="*/ 0 h 1248"/>
              <a:gd name="T2" fmla="*/ 2147483646 w 2250"/>
              <a:gd name="T3" fmla="*/ 0 h 1248"/>
              <a:gd name="T4" fmla="*/ 2147483646 w 2250"/>
              <a:gd name="T5" fmla="*/ 2147483646 h 1248"/>
              <a:gd name="T6" fmla="*/ 0 w 2250"/>
              <a:gd name="T7" fmla="*/ 2147483646 h 1248"/>
              <a:gd name="T8" fmla="*/ 0 60000 65536"/>
              <a:gd name="T9" fmla="*/ 0 60000 65536"/>
              <a:gd name="T10" fmla="*/ 0 60000 65536"/>
              <a:gd name="T11" fmla="*/ 0 60000 65536"/>
              <a:gd name="T12" fmla="*/ 0 w 2250"/>
              <a:gd name="T13" fmla="*/ 0 h 1248"/>
              <a:gd name="T14" fmla="*/ 2250 w 2250"/>
              <a:gd name="T15" fmla="*/ 1248 h 124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250" h="1248">
                <a:moveTo>
                  <a:pt x="249" y="0"/>
                </a:moveTo>
                <a:lnTo>
                  <a:pt x="2250" y="0"/>
                </a:lnTo>
                <a:lnTo>
                  <a:pt x="2250" y="1248"/>
                </a:lnTo>
                <a:lnTo>
                  <a:pt x="0" y="1248"/>
                </a:ln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26" name="Freeform 6"/>
          <p:cNvSpPr>
            <a:spLocks/>
          </p:cNvSpPr>
          <p:nvPr/>
        </p:nvSpPr>
        <p:spPr bwMode="auto">
          <a:xfrm>
            <a:off x="1323975" y="1295400"/>
            <a:ext cx="3700463" cy="1981200"/>
          </a:xfrm>
          <a:custGeom>
            <a:avLst/>
            <a:gdLst>
              <a:gd name="T0" fmla="*/ 2147483646 w 2331"/>
              <a:gd name="T1" fmla="*/ 0 h 1248"/>
              <a:gd name="T2" fmla="*/ 2147483646 w 2331"/>
              <a:gd name="T3" fmla="*/ 0 h 1248"/>
              <a:gd name="T4" fmla="*/ 2147483646 w 2331"/>
              <a:gd name="T5" fmla="*/ 2147483646 h 1248"/>
              <a:gd name="T6" fmla="*/ 2147483646 w 2331"/>
              <a:gd name="T7" fmla="*/ 2147483646 h 1248"/>
              <a:gd name="T8" fmla="*/ 2147483646 w 2331"/>
              <a:gd name="T9" fmla="*/ 2147483646 h 1248"/>
              <a:gd name="T10" fmla="*/ 2147483646 w 2331"/>
              <a:gd name="T11" fmla="*/ 2147483646 h 1248"/>
              <a:gd name="T12" fmla="*/ 2147483646 w 2331"/>
              <a:gd name="T13" fmla="*/ 2147483646 h 1248"/>
              <a:gd name="T14" fmla="*/ 2147483646 w 2331"/>
              <a:gd name="T15" fmla="*/ 2147483646 h 1248"/>
              <a:gd name="T16" fmla="*/ 0 w 2331"/>
              <a:gd name="T17" fmla="*/ 2147483646 h 1248"/>
              <a:gd name="T18" fmla="*/ 2147483646 w 2331"/>
              <a:gd name="T19" fmla="*/ 2147483646 h 1248"/>
              <a:gd name="T20" fmla="*/ 2147483646 w 2331"/>
              <a:gd name="T21" fmla="*/ 2147483646 h 1248"/>
              <a:gd name="T22" fmla="*/ 2147483646 w 2331"/>
              <a:gd name="T23" fmla="*/ 2147483646 h 1248"/>
              <a:gd name="T24" fmla="*/ 2147483646 w 2331"/>
              <a:gd name="T25" fmla="*/ 2147483646 h 1248"/>
              <a:gd name="T26" fmla="*/ 2147483646 w 2331"/>
              <a:gd name="T27" fmla="*/ 2147483646 h 1248"/>
              <a:gd name="T28" fmla="*/ 2147483646 w 2331"/>
              <a:gd name="T29" fmla="*/ 2147483646 h 1248"/>
              <a:gd name="T30" fmla="*/ 2147483646 w 2331"/>
              <a:gd name="T31" fmla="*/ 2147483646 h 1248"/>
              <a:gd name="T32" fmla="*/ 2147483646 w 2331"/>
              <a:gd name="T33" fmla="*/ 2147483646 h 1248"/>
              <a:gd name="T34" fmla="*/ 2147483646 w 2331"/>
              <a:gd name="T35" fmla="*/ 2147483646 h 1248"/>
              <a:gd name="T36" fmla="*/ 2147483646 w 2331"/>
              <a:gd name="T37" fmla="*/ 2147483646 h 1248"/>
              <a:gd name="T38" fmla="*/ 2147483646 w 2331"/>
              <a:gd name="T39" fmla="*/ 2147483646 h 1248"/>
              <a:gd name="T40" fmla="*/ 2147483646 w 2331"/>
              <a:gd name="T41" fmla="*/ 0 h 1248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2331"/>
              <a:gd name="T64" fmla="*/ 0 h 1248"/>
              <a:gd name="T65" fmla="*/ 2331 w 2331"/>
              <a:gd name="T66" fmla="*/ 1248 h 1248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2331" h="1248">
                <a:moveTo>
                  <a:pt x="336" y="0"/>
                </a:moveTo>
                <a:lnTo>
                  <a:pt x="2331" y="0"/>
                </a:lnTo>
                <a:lnTo>
                  <a:pt x="2331" y="1248"/>
                </a:lnTo>
                <a:lnTo>
                  <a:pt x="87" y="1248"/>
                </a:lnTo>
                <a:lnTo>
                  <a:pt x="57" y="1194"/>
                </a:lnTo>
                <a:lnTo>
                  <a:pt x="42" y="1152"/>
                </a:lnTo>
                <a:lnTo>
                  <a:pt x="21" y="1083"/>
                </a:lnTo>
                <a:lnTo>
                  <a:pt x="6" y="996"/>
                </a:lnTo>
                <a:lnTo>
                  <a:pt x="0" y="936"/>
                </a:lnTo>
                <a:lnTo>
                  <a:pt x="3" y="858"/>
                </a:lnTo>
                <a:lnTo>
                  <a:pt x="15" y="804"/>
                </a:lnTo>
                <a:lnTo>
                  <a:pt x="51" y="723"/>
                </a:lnTo>
                <a:lnTo>
                  <a:pt x="126" y="612"/>
                </a:lnTo>
                <a:lnTo>
                  <a:pt x="174" y="522"/>
                </a:lnTo>
                <a:lnTo>
                  <a:pt x="219" y="459"/>
                </a:lnTo>
                <a:lnTo>
                  <a:pt x="246" y="402"/>
                </a:lnTo>
                <a:lnTo>
                  <a:pt x="282" y="309"/>
                </a:lnTo>
                <a:lnTo>
                  <a:pt x="306" y="228"/>
                </a:lnTo>
                <a:lnTo>
                  <a:pt x="321" y="135"/>
                </a:lnTo>
                <a:lnTo>
                  <a:pt x="333" y="54"/>
                </a:lnTo>
                <a:lnTo>
                  <a:pt x="336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27" name="Freeform 116"/>
          <p:cNvSpPr>
            <a:spLocks/>
          </p:cNvSpPr>
          <p:nvPr/>
        </p:nvSpPr>
        <p:spPr bwMode="auto">
          <a:xfrm flipH="1">
            <a:off x="1308100" y="1289050"/>
            <a:ext cx="554038" cy="1993900"/>
          </a:xfrm>
          <a:custGeom>
            <a:avLst/>
            <a:gdLst>
              <a:gd name="T0" fmla="*/ 0 w 534609"/>
              <a:gd name="T1" fmla="*/ 0 h 1001485"/>
              <a:gd name="T2" fmla="*/ 121539 w 534609"/>
              <a:gd name="T3" fmla="*/ 16929074 h 1001485"/>
              <a:gd name="T4" fmla="*/ 381981 w 534609"/>
              <a:gd name="T5" fmla="*/ 29403141 h 1001485"/>
              <a:gd name="T6" fmla="*/ 607697 w 534609"/>
              <a:gd name="T7" fmla="*/ 40986225 h 1001485"/>
              <a:gd name="T8" fmla="*/ 572970 w 534609"/>
              <a:gd name="T9" fmla="*/ 54351293 h 1001485"/>
              <a:gd name="T10" fmla="*/ 451432 w 534609"/>
              <a:gd name="T11" fmla="*/ 61479296 h 100148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34609"/>
              <a:gd name="T19" fmla="*/ 0 h 1001485"/>
              <a:gd name="T20" fmla="*/ 534609 w 534609"/>
              <a:gd name="T21" fmla="*/ 1001485 h 1001485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34609" h="1001485">
                <a:moveTo>
                  <a:pt x="0" y="0"/>
                </a:moveTo>
                <a:cubicBezTo>
                  <a:pt x="24190" y="97971"/>
                  <a:pt x="48381" y="195942"/>
                  <a:pt x="101600" y="275771"/>
                </a:cubicBezTo>
                <a:cubicBezTo>
                  <a:pt x="154819" y="355600"/>
                  <a:pt x="251581" y="413657"/>
                  <a:pt x="319314" y="478971"/>
                </a:cubicBezTo>
                <a:cubicBezTo>
                  <a:pt x="387047" y="544285"/>
                  <a:pt x="481391" y="599924"/>
                  <a:pt x="508000" y="667657"/>
                </a:cubicBezTo>
                <a:cubicBezTo>
                  <a:pt x="534609" y="735390"/>
                  <a:pt x="500743" y="829733"/>
                  <a:pt x="478971" y="885371"/>
                </a:cubicBezTo>
                <a:cubicBezTo>
                  <a:pt x="457200" y="941009"/>
                  <a:pt x="417285" y="971247"/>
                  <a:pt x="377371" y="1001485"/>
                </a:cubicBezTo>
              </a:path>
            </a:pathLst>
          </a:cu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133128" name="Freeform 8"/>
          <p:cNvSpPr>
            <a:spLocks/>
          </p:cNvSpPr>
          <p:nvPr/>
        </p:nvSpPr>
        <p:spPr bwMode="auto">
          <a:xfrm>
            <a:off x="1462088" y="1300163"/>
            <a:ext cx="3571875" cy="1981200"/>
          </a:xfrm>
          <a:custGeom>
            <a:avLst/>
            <a:gdLst>
              <a:gd name="T0" fmla="*/ 2147483646 w 2250"/>
              <a:gd name="T1" fmla="*/ 0 h 1248"/>
              <a:gd name="T2" fmla="*/ 2147483646 w 2250"/>
              <a:gd name="T3" fmla="*/ 0 h 1248"/>
              <a:gd name="T4" fmla="*/ 2147483646 w 2250"/>
              <a:gd name="T5" fmla="*/ 2147483646 h 1248"/>
              <a:gd name="T6" fmla="*/ 0 w 2250"/>
              <a:gd name="T7" fmla="*/ 2147483646 h 1248"/>
              <a:gd name="T8" fmla="*/ 0 60000 65536"/>
              <a:gd name="T9" fmla="*/ 0 60000 65536"/>
              <a:gd name="T10" fmla="*/ 0 60000 65536"/>
              <a:gd name="T11" fmla="*/ 0 60000 65536"/>
              <a:gd name="T12" fmla="*/ 0 w 2250"/>
              <a:gd name="T13" fmla="*/ 0 h 1248"/>
              <a:gd name="T14" fmla="*/ 2250 w 2250"/>
              <a:gd name="T15" fmla="*/ 1248 h 124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250" h="1248">
                <a:moveTo>
                  <a:pt x="249" y="0"/>
                </a:moveTo>
                <a:lnTo>
                  <a:pt x="2250" y="0"/>
                </a:lnTo>
                <a:lnTo>
                  <a:pt x="2250" y="1248"/>
                </a:lnTo>
                <a:lnTo>
                  <a:pt x="0" y="1248"/>
                </a:ln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Flowchart: Document 36"/>
          <p:cNvSpPr>
            <a:spLocks noChangeArrowheads="1"/>
          </p:cNvSpPr>
          <p:nvPr/>
        </p:nvSpPr>
        <p:spPr bwMode="auto">
          <a:xfrm rot="-5400000">
            <a:off x="4957763" y="-203200"/>
            <a:ext cx="1409700" cy="4997450"/>
          </a:xfrm>
          <a:prstGeom prst="flowChartDocument">
            <a:avLst/>
          </a:prstGeom>
          <a:noFill/>
          <a:ln w="38100" algn="ctr">
            <a:solidFill>
              <a:schemeClr val="bg1"/>
            </a:solidFill>
            <a:prstDash val="dash"/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3159125" y="1778000"/>
            <a:ext cx="4079875" cy="1588"/>
          </a:xfrm>
          <a:prstGeom prst="line">
            <a:avLst/>
          </a:prstGeom>
          <a:noFill/>
          <a:ln w="381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V="1">
            <a:off x="7550150" y="2251075"/>
            <a:ext cx="914400" cy="0"/>
          </a:xfrm>
          <a:prstGeom prst="straightConnector1">
            <a:avLst/>
          </a:prstGeom>
          <a:ln w="101600">
            <a:solidFill>
              <a:schemeClr val="bg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132" name="TextBox 34"/>
          <p:cNvSpPr txBox="1">
            <a:spLocks noChangeArrowheads="1"/>
          </p:cNvSpPr>
          <p:nvPr/>
        </p:nvSpPr>
        <p:spPr bwMode="auto">
          <a:xfrm>
            <a:off x="7739063" y="1743075"/>
            <a:ext cx="5953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</a:p>
        </p:txBody>
      </p:sp>
      <p:sp>
        <p:nvSpPr>
          <p:cNvPr id="100" name="Flowchart: Document 99"/>
          <p:cNvSpPr>
            <a:spLocks noChangeArrowheads="1"/>
          </p:cNvSpPr>
          <p:nvPr/>
        </p:nvSpPr>
        <p:spPr bwMode="auto">
          <a:xfrm rot="-5400000">
            <a:off x="5460206" y="2770982"/>
            <a:ext cx="1408113" cy="4083050"/>
          </a:xfrm>
          <a:prstGeom prst="flowChartDocument">
            <a:avLst/>
          </a:prstGeom>
          <a:noFill/>
          <a:ln w="38100" algn="ctr">
            <a:solidFill>
              <a:schemeClr val="bg1"/>
            </a:solidFill>
            <a:prstDash val="dash"/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cxnSp>
        <p:nvCxnSpPr>
          <p:cNvPr id="101" name="Straight Connector 100"/>
          <p:cNvCxnSpPr/>
          <p:nvPr/>
        </p:nvCxnSpPr>
        <p:spPr>
          <a:xfrm>
            <a:off x="4122738" y="4284663"/>
            <a:ext cx="3303587" cy="1587"/>
          </a:xfrm>
          <a:prstGeom prst="line">
            <a:avLst/>
          </a:prstGeom>
          <a:noFill/>
          <a:ln w="381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/>
          <p:nvPr/>
        </p:nvCxnSpPr>
        <p:spPr>
          <a:xfrm flipV="1">
            <a:off x="7556500" y="4759325"/>
            <a:ext cx="914400" cy="0"/>
          </a:xfrm>
          <a:prstGeom prst="straightConnector1">
            <a:avLst/>
          </a:prstGeom>
          <a:ln w="101600">
            <a:solidFill>
              <a:schemeClr val="bg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136" name="TextBox 111"/>
          <p:cNvSpPr txBox="1">
            <a:spLocks noChangeArrowheads="1"/>
          </p:cNvSpPr>
          <p:nvPr/>
        </p:nvSpPr>
        <p:spPr bwMode="auto">
          <a:xfrm>
            <a:off x="7745413" y="4249738"/>
            <a:ext cx="5953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</a:p>
        </p:txBody>
      </p:sp>
      <p:sp>
        <p:nvSpPr>
          <p:cNvPr id="133137" name="Slide Number Placeholder 34"/>
          <p:cNvSpPr txBox="1">
            <a:spLocks noGrp="1"/>
          </p:cNvSpPr>
          <p:nvPr/>
        </p:nvSpPr>
        <p:spPr bwMode="auto">
          <a:xfrm>
            <a:off x="7924800" y="6192838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8E1C0204-69B1-43BE-9A36-E83C97876E0E}" type="slidenum">
              <a:rPr lang="en-US" altLang="en-US" sz="1200">
                <a:solidFill>
                  <a:srgbClr val="BCBCBC"/>
                </a:solidFill>
              </a:rPr>
              <a:pPr algn="r"/>
              <a:t>63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36" name="Footer Placeholder 35"/>
          <p:cNvSpPr txBox="1">
            <a:spLocks noGrp="1"/>
          </p:cNvSpPr>
          <p:nvPr/>
        </p:nvSpPr>
        <p:spPr>
          <a:xfrm>
            <a:off x="3124200" y="6192838"/>
            <a:ext cx="2895600" cy="365125"/>
          </a:xfrm>
          <a:prstGeom prst="rect">
            <a:avLst/>
          </a:prstGeom>
          <a:noFill/>
        </p:spPr>
        <p:txBody>
          <a:bodyPr anchor="b"/>
          <a:lstStyle/>
          <a:p>
            <a:pPr algn="ctr">
              <a:defRPr/>
            </a:pPr>
            <a:r>
              <a:rPr lang="en-US" sz="1200">
                <a:solidFill>
                  <a:schemeClr val="tx1">
                    <a:shade val="50000"/>
                  </a:schemeClr>
                </a:solidFill>
              </a:rPr>
              <a:t>Tension Theory</a:t>
            </a:r>
            <a:endParaRPr lang="en-US" sz="1200" dirty="0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17525" y="220663"/>
            <a:ext cx="2401888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Block Shear</a:t>
            </a:r>
          </a:p>
        </p:txBody>
      </p:sp>
      <p:sp>
        <p:nvSpPr>
          <p:cNvPr id="133140" name="TextBox 52"/>
          <p:cNvSpPr txBox="1">
            <a:spLocks noChangeArrowheads="1"/>
          </p:cNvSpPr>
          <p:nvPr/>
        </p:nvSpPr>
        <p:spPr bwMode="auto">
          <a:xfrm>
            <a:off x="4008438" y="207963"/>
            <a:ext cx="4572000" cy="914400"/>
          </a:xfrm>
          <a:prstGeom prst="rect">
            <a:avLst/>
          </a:prstGeom>
          <a:solidFill>
            <a:srgbClr val="F2F2F2">
              <a:alpha val="61960"/>
            </a:srgbClr>
          </a:solidFill>
          <a:ln w="38100">
            <a:solidFill>
              <a:schemeClr val="bg1"/>
            </a:solidFill>
            <a:bevel/>
            <a:headEnd/>
            <a:tailEnd/>
          </a:ln>
        </p:spPr>
        <p:txBody>
          <a:bodyPr anchor="ctr" anchorCtr="1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chemeClr val="bg1"/>
                </a:solidFill>
                <a:cs typeface="Arial" panose="020B0604020202020204" pitchFamily="34" charset="0"/>
              </a:rPr>
              <a:t>Angle or Plate Welded to Plate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TextBox 3"/>
          <p:cNvSpPr txBox="1">
            <a:spLocks noChangeArrowheads="1"/>
          </p:cNvSpPr>
          <p:nvPr/>
        </p:nvSpPr>
        <p:spPr bwMode="auto">
          <a:xfrm>
            <a:off x="1046163" y="1127125"/>
            <a:ext cx="7537450" cy="5081588"/>
          </a:xfrm>
          <a:prstGeom prst="rect">
            <a:avLst/>
          </a:prstGeom>
          <a:solidFill>
            <a:schemeClr val="tx1"/>
          </a:solidFill>
          <a:ln w="38100">
            <a:solidFill>
              <a:schemeClr val="bg1"/>
            </a:solidFill>
            <a:bevel/>
            <a:headEnd/>
            <a:tailEnd/>
          </a:ln>
        </p:spPr>
        <p:txBody>
          <a:bodyPr anchor="ctr" anchorCtr="1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35171" name="Freeform 34"/>
          <p:cNvSpPr>
            <a:spLocks/>
          </p:cNvSpPr>
          <p:nvPr/>
        </p:nvSpPr>
        <p:spPr bwMode="auto">
          <a:xfrm>
            <a:off x="1352550" y="3810000"/>
            <a:ext cx="3700463" cy="1981200"/>
          </a:xfrm>
          <a:custGeom>
            <a:avLst/>
            <a:gdLst>
              <a:gd name="T0" fmla="*/ 2147483646 w 2331"/>
              <a:gd name="T1" fmla="*/ 0 h 1248"/>
              <a:gd name="T2" fmla="*/ 2147483646 w 2331"/>
              <a:gd name="T3" fmla="*/ 0 h 1248"/>
              <a:gd name="T4" fmla="*/ 2147483646 w 2331"/>
              <a:gd name="T5" fmla="*/ 2147483646 h 1248"/>
              <a:gd name="T6" fmla="*/ 2147483646 w 2331"/>
              <a:gd name="T7" fmla="*/ 2147483646 h 1248"/>
              <a:gd name="T8" fmla="*/ 2147483646 w 2331"/>
              <a:gd name="T9" fmla="*/ 2147483646 h 1248"/>
              <a:gd name="T10" fmla="*/ 2147483646 w 2331"/>
              <a:gd name="T11" fmla="*/ 2147483646 h 1248"/>
              <a:gd name="T12" fmla="*/ 2147483646 w 2331"/>
              <a:gd name="T13" fmla="*/ 2147483646 h 1248"/>
              <a:gd name="T14" fmla="*/ 2147483646 w 2331"/>
              <a:gd name="T15" fmla="*/ 2147483646 h 1248"/>
              <a:gd name="T16" fmla="*/ 0 w 2331"/>
              <a:gd name="T17" fmla="*/ 2147483646 h 1248"/>
              <a:gd name="T18" fmla="*/ 2147483646 w 2331"/>
              <a:gd name="T19" fmla="*/ 2147483646 h 1248"/>
              <a:gd name="T20" fmla="*/ 2147483646 w 2331"/>
              <a:gd name="T21" fmla="*/ 2147483646 h 1248"/>
              <a:gd name="T22" fmla="*/ 2147483646 w 2331"/>
              <a:gd name="T23" fmla="*/ 2147483646 h 1248"/>
              <a:gd name="T24" fmla="*/ 2147483646 w 2331"/>
              <a:gd name="T25" fmla="*/ 2147483646 h 1248"/>
              <a:gd name="T26" fmla="*/ 2147483646 w 2331"/>
              <a:gd name="T27" fmla="*/ 2147483646 h 1248"/>
              <a:gd name="T28" fmla="*/ 2147483646 w 2331"/>
              <a:gd name="T29" fmla="*/ 2147483646 h 1248"/>
              <a:gd name="T30" fmla="*/ 2147483646 w 2331"/>
              <a:gd name="T31" fmla="*/ 2147483646 h 1248"/>
              <a:gd name="T32" fmla="*/ 2147483646 w 2331"/>
              <a:gd name="T33" fmla="*/ 2147483646 h 1248"/>
              <a:gd name="T34" fmla="*/ 2147483646 w 2331"/>
              <a:gd name="T35" fmla="*/ 2147483646 h 1248"/>
              <a:gd name="T36" fmla="*/ 2147483646 w 2331"/>
              <a:gd name="T37" fmla="*/ 2147483646 h 1248"/>
              <a:gd name="T38" fmla="*/ 2147483646 w 2331"/>
              <a:gd name="T39" fmla="*/ 2147483646 h 1248"/>
              <a:gd name="T40" fmla="*/ 2147483646 w 2331"/>
              <a:gd name="T41" fmla="*/ 0 h 1248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2331"/>
              <a:gd name="T64" fmla="*/ 0 h 1248"/>
              <a:gd name="T65" fmla="*/ 2331 w 2331"/>
              <a:gd name="T66" fmla="*/ 1248 h 1248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2331" h="1248">
                <a:moveTo>
                  <a:pt x="336" y="0"/>
                </a:moveTo>
                <a:lnTo>
                  <a:pt x="2331" y="0"/>
                </a:lnTo>
                <a:lnTo>
                  <a:pt x="2331" y="1248"/>
                </a:lnTo>
                <a:lnTo>
                  <a:pt x="87" y="1248"/>
                </a:lnTo>
                <a:lnTo>
                  <a:pt x="57" y="1194"/>
                </a:lnTo>
                <a:lnTo>
                  <a:pt x="42" y="1152"/>
                </a:lnTo>
                <a:lnTo>
                  <a:pt x="21" y="1083"/>
                </a:lnTo>
                <a:lnTo>
                  <a:pt x="6" y="996"/>
                </a:lnTo>
                <a:lnTo>
                  <a:pt x="0" y="936"/>
                </a:lnTo>
                <a:lnTo>
                  <a:pt x="3" y="858"/>
                </a:lnTo>
                <a:lnTo>
                  <a:pt x="15" y="804"/>
                </a:lnTo>
                <a:lnTo>
                  <a:pt x="51" y="723"/>
                </a:lnTo>
                <a:lnTo>
                  <a:pt x="126" y="612"/>
                </a:lnTo>
                <a:lnTo>
                  <a:pt x="174" y="522"/>
                </a:lnTo>
                <a:lnTo>
                  <a:pt x="219" y="459"/>
                </a:lnTo>
                <a:lnTo>
                  <a:pt x="246" y="402"/>
                </a:lnTo>
                <a:lnTo>
                  <a:pt x="282" y="309"/>
                </a:lnTo>
                <a:lnTo>
                  <a:pt x="306" y="228"/>
                </a:lnTo>
                <a:lnTo>
                  <a:pt x="321" y="135"/>
                </a:lnTo>
                <a:lnTo>
                  <a:pt x="333" y="54"/>
                </a:lnTo>
                <a:lnTo>
                  <a:pt x="336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5172" name="Freeform 116"/>
          <p:cNvSpPr>
            <a:spLocks/>
          </p:cNvSpPr>
          <p:nvPr/>
        </p:nvSpPr>
        <p:spPr bwMode="auto">
          <a:xfrm flipH="1">
            <a:off x="1336675" y="3803650"/>
            <a:ext cx="554038" cy="1993900"/>
          </a:xfrm>
          <a:custGeom>
            <a:avLst/>
            <a:gdLst>
              <a:gd name="T0" fmla="*/ 0 w 534609"/>
              <a:gd name="T1" fmla="*/ 0 h 1001485"/>
              <a:gd name="T2" fmla="*/ 121539 w 534609"/>
              <a:gd name="T3" fmla="*/ 16929074 h 1001485"/>
              <a:gd name="T4" fmla="*/ 381981 w 534609"/>
              <a:gd name="T5" fmla="*/ 29403141 h 1001485"/>
              <a:gd name="T6" fmla="*/ 607697 w 534609"/>
              <a:gd name="T7" fmla="*/ 40986225 h 1001485"/>
              <a:gd name="T8" fmla="*/ 572970 w 534609"/>
              <a:gd name="T9" fmla="*/ 54351293 h 1001485"/>
              <a:gd name="T10" fmla="*/ 451432 w 534609"/>
              <a:gd name="T11" fmla="*/ 61479296 h 100148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34609"/>
              <a:gd name="T19" fmla="*/ 0 h 1001485"/>
              <a:gd name="T20" fmla="*/ 534609 w 534609"/>
              <a:gd name="T21" fmla="*/ 1001485 h 1001485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34609" h="1001485">
                <a:moveTo>
                  <a:pt x="0" y="0"/>
                </a:moveTo>
                <a:cubicBezTo>
                  <a:pt x="24190" y="97971"/>
                  <a:pt x="48381" y="195942"/>
                  <a:pt x="101600" y="275771"/>
                </a:cubicBezTo>
                <a:cubicBezTo>
                  <a:pt x="154819" y="355600"/>
                  <a:pt x="251581" y="413657"/>
                  <a:pt x="319314" y="478971"/>
                </a:cubicBezTo>
                <a:cubicBezTo>
                  <a:pt x="387047" y="544285"/>
                  <a:pt x="481391" y="599924"/>
                  <a:pt x="508000" y="667657"/>
                </a:cubicBezTo>
                <a:cubicBezTo>
                  <a:pt x="534609" y="735390"/>
                  <a:pt x="500743" y="829733"/>
                  <a:pt x="478971" y="885371"/>
                </a:cubicBezTo>
                <a:cubicBezTo>
                  <a:pt x="457200" y="941009"/>
                  <a:pt x="417285" y="971247"/>
                  <a:pt x="377371" y="1001485"/>
                </a:cubicBezTo>
              </a:path>
            </a:pathLst>
          </a:cu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135173" name="Freeform 36"/>
          <p:cNvSpPr>
            <a:spLocks/>
          </p:cNvSpPr>
          <p:nvPr/>
        </p:nvSpPr>
        <p:spPr bwMode="auto">
          <a:xfrm>
            <a:off x="1490663" y="3814763"/>
            <a:ext cx="3571875" cy="1981200"/>
          </a:xfrm>
          <a:custGeom>
            <a:avLst/>
            <a:gdLst>
              <a:gd name="T0" fmla="*/ 2147483646 w 2250"/>
              <a:gd name="T1" fmla="*/ 0 h 1248"/>
              <a:gd name="T2" fmla="*/ 2147483646 w 2250"/>
              <a:gd name="T3" fmla="*/ 0 h 1248"/>
              <a:gd name="T4" fmla="*/ 2147483646 w 2250"/>
              <a:gd name="T5" fmla="*/ 2147483646 h 1248"/>
              <a:gd name="T6" fmla="*/ 0 w 2250"/>
              <a:gd name="T7" fmla="*/ 2147483646 h 1248"/>
              <a:gd name="T8" fmla="*/ 0 60000 65536"/>
              <a:gd name="T9" fmla="*/ 0 60000 65536"/>
              <a:gd name="T10" fmla="*/ 0 60000 65536"/>
              <a:gd name="T11" fmla="*/ 0 60000 65536"/>
              <a:gd name="T12" fmla="*/ 0 w 2250"/>
              <a:gd name="T13" fmla="*/ 0 h 1248"/>
              <a:gd name="T14" fmla="*/ 2250 w 2250"/>
              <a:gd name="T15" fmla="*/ 1248 h 124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250" h="1248">
                <a:moveTo>
                  <a:pt x="249" y="0"/>
                </a:moveTo>
                <a:lnTo>
                  <a:pt x="2250" y="0"/>
                </a:lnTo>
                <a:lnTo>
                  <a:pt x="2250" y="1248"/>
                </a:lnTo>
                <a:lnTo>
                  <a:pt x="0" y="1248"/>
                </a:ln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5174" name="Freeform 3"/>
          <p:cNvSpPr>
            <a:spLocks/>
          </p:cNvSpPr>
          <p:nvPr/>
        </p:nvSpPr>
        <p:spPr bwMode="auto">
          <a:xfrm>
            <a:off x="1323975" y="1295400"/>
            <a:ext cx="3700463" cy="1981200"/>
          </a:xfrm>
          <a:custGeom>
            <a:avLst/>
            <a:gdLst>
              <a:gd name="T0" fmla="*/ 2147483646 w 2331"/>
              <a:gd name="T1" fmla="*/ 0 h 1248"/>
              <a:gd name="T2" fmla="*/ 2147483646 w 2331"/>
              <a:gd name="T3" fmla="*/ 0 h 1248"/>
              <a:gd name="T4" fmla="*/ 2147483646 w 2331"/>
              <a:gd name="T5" fmla="*/ 2147483646 h 1248"/>
              <a:gd name="T6" fmla="*/ 2147483646 w 2331"/>
              <a:gd name="T7" fmla="*/ 2147483646 h 1248"/>
              <a:gd name="T8" fmla="*/ 2147483646 w 2331"/>
              <a:gd name="T9" fmla="*/ 2147483646 h 1248"/>
              <a:gd name="T10" fmla="*/ 2147483646 w 2331"/>
              <a:gd name="T11" fmla="*/ 2147483646 h 1248"/>
              <a:gd name="T12" fmla="*/ 2147483646 w 2331"/>
              <a:gd name="T13" fmla="*/ 2147483646 h 1248"/>
              <a:gd name="T14" fmla="*/ 2147483646 w 2331"/>
              <a:gd name="T15" fmla="*/ 2147483646 h 1248"/>
              <a:gd name="T16" fmla="*/ 0 w 2331"/>
              <a:gd name="T17" fmla="*/ 2147483646 h 1248"/>
              <a:gd name="T18" fmla="*/ 2147483646 w 2331"/>
              <a:gd name="T19" fmla="*/ 2147483646 h 1248"/>
              <a:gd name="T20" fmla="*/ 2147483646 w 2331"/>
              <a:gd name="T21" fmla="*/ 2147483646 h 1248"/>
              <a:gd name="T22" fmla="*/ 2147483646 w 2331"/>
              <a:gd name="T23" fmla="*/ 2147483646 h 1248"/>
              <a:gd name="T24" fmla="*/ 2147483646 w 2331"/>
              <a:gd name="T25" fmla="*/ 2147483646 h 1248"/>
              <a:gd name="T26" fmla="*/ 2147483646 w 2331"/>
              <a:gd name="T27" fmla="*/ 2147483646 h 1248"/>
              <a:gd name="T28" fmla="*/ 2147483646 w 2331"/>
              <a:gd name="T29" fmla="*/ 2147483646 h 1248"/>
              <a:gd name="T30" fmla="*/ 2147483646 w 2331"/>
              <a:gd name="T31" fmla="*/ 2147483646 h 1248"/>
              <a:gd name="T32" fmla="*/ 2147483646 w 2331"/>
              <a:gd name="T33" fmla="*/ 2147483646 h 1248"/>
              <a:gd name="T34" fmla="*/ 2147483646 w 2331"/>
              <a:gd name="T35" fmla="*/ 2147483646 h 1248"/>
              <a:gd name="T36" fmla="*/ 2147483646 w 2331"/>
              <a:gd name="T37" fmla="*/ 2147483646 h 1248"/>
              <a:gd name="T38" fmla="*/ 2147483646 w 2331"/>
              <a:gd name="T39" fmla="*/ 2147483646 h 1248"/>
              <a:gd name="T40" fmla="*/ 2147483646 w 2331"/>
              <a:gd name="T41" fmla="*/ 0 h 1248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2331"/>
              <a:gd name="T64" fmla="*/ 0 h 1248"/>
              <a:gd name="T65" fmla="*/ 2331 w 2331"/>
              <a:gd name="T66" fmla="*/ 1248 h 1248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2331" h="1248">
                <a:moveTo>
                  <a:pt x="336" y="0"/>
                </a:moveTo>
                <a:lnTo>
                  <a:pt x="2331" y="0"/>
                </a:lnTo>
                <a:lnTo>
                  <a:pt x="2331" y="1248"/>
                </a:lnTo>
                <a:lnTo>
                  <a:pt x="87" y="1248"/>
                </a:lnTo>
                <a:lnTo>
                  <a:pt x="57" y="1194"/>
                </a:lnTo>
                <a:lnTo>
                  <a:pt x="42" y="1152"/>
                </a:lnTo>
                <a:lnTo>
                  <a:pt x="21" y="1083"/>
                </a:lnTo>
                <a:lnTo>
                  <a:pt x="6" y="996"/>
                </a:lnTo>
                <a:lnTo>
                  <a:pt x="0" y="936"/>
                </a:lnTo>
                <a:lnTo>
                  <a:pt x="3" y="858"/>
                </a:lnTo>
                <a:lnTo>
                  <a:pt x="15" y="804"/>
                </a:lnTo>
                <a:lnTo>
                  <a:pt x="51" y="723"/>
                </a:lnTo>
                <a:lnTo>
                  <a:pt x="126" y="612"/>
                </a:lnTo>
                <a:lnTo>
                  <a:pt x="174" y="522"/>
                </a:lnTo>
                <a:lnTo>
                  <a:pt x="219" y="459"/>
                </a:lnTo>
                <a:lnTo>
                  <a:pt x="246" y="402"/>
                </a:lnTo>
                <a:lnTo>
                  <a:pt x="282" y="309"/>
                </a:lnTo>
                <a:lnTo>
                  <a:pt x="306" y="228"/>
                </a:lnTo>
                <a:lnTo>
                  <a:pt x="321" y="135"/>
                </a:lnTo>
                <a:lnTo>
                  <a:pt x="333" y="54"/>
                </a:lnTo>
                <a:lnTo>
                  <a:pt x="336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5175" name="Freeform 116"/>
          <p:cNvSpPr>
            <a:spLocks/>
          </p:cNvSpPr>
          <p:nvPr/>
        </p:nvSpPr>
        <p:spPr bwMode="auto">
          <a:xfrm flipH="1">
            <a:off x="1308100" y="1289050"/>
            <a:ext cx="554038" cy="1993900"/>
          </a:xfrm>
          <a:custGeom>
            <a:avLst/>
            <a:gdLst>
              <a:gd name="T0" fmla="*/ 0 w 534609"/>
              <a:gd name="T1" fmla="*/ 0 h 1001485"/>
              <a:gd name="T2" fmla="*/ 121539 w 534609"/>
              <a:gd name="T3" fmla="*/ 16929074 h 1001485"/>
              <a:gd name="T4" fmla="*/ 381981 w 534609"/>
              <a:gd name="T5" fmla="*/ 29403141 h 1001485"/>
              <a:gd name="T6" fmla="*/ 607697 w 534609"/>
              <a:gd name="T7" fmla="*/ 40986225 h 1001485"/>
              <a:gd name="T8" fmla="*/ 572970 w 534609"/>
              <a:gd name="T9" fmla="*/ 54351293 h 1001485"/>
              <a:gd name="T10" fmla="*/ 451432 w 534609"/>
              <a:gd name="T11" fmla="*/ 61479296 h 100148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34609"/>
              <a:gd name="T19" fmla="*/ 0 h 1001485"/>
              <a:gd name="T20" fmla="*/ 534609 w 534609"/>
              <a:gd name="T21" fmla="*/ 1001485 h 1001485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34609" h="1001485">
                <a:moveTo>
                  <a:pt x="0" y="0"/>
                </a:moveTo>
                <a:cubicBezTo>
                  <a:pt x="24190" y="97971"/>
                  <a:pt x="48381" y="195942"/>
                  <a:pt x="101600" y="275771"/>
                </a:cubicBezTo>
                <a:cubicBezTo>
                  <a:pt x="154819" y="355600"/>
                  <a:pt x="251581" y="413657"/>
                  <a:pt x="319314" y="478971"/>
                </a:cubicBezTo>
                <a:cubicBezTo>
                  <a:pt x="387047" y="544285"/>
                  <a:pt x="481391" y="599924"/>
                  <a:pt x="508000" y="667657"/>
                </a:cubicBezTo>
                <a:cubicBezTo>
                  <a:pt x="534609" y="735390"/>
                  <a:pt x="500743" y="829733"/>
                  <a:pt x="478971" y="885371"/>
                </a:cubicBezTo>
                <a:cubicBezTo>
                  <a:pt x="457200" y="941009"/>
                  <a:pt x="417285" y="971247"/>
                  <a:pt x="377371" y="1001485"/>
                </a:cubicBezTo>
              </a:path>
            </a:pathLst>
          </a:cu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135176" name="Freeform 5"/>
          <p:cNvSpPr>
            <a:spLocks/>
          </p:cNvSpPr>
          <p:nvPr/>
        </p:nvSpPr>
        <p:spPr bwMode="auto">
          <a:xfrm>
            <a:off x="1462088" y="1300163"/>
            <a:ext cx="3571875" cy="1981200"/>
          </a:xfrm>
          <a:custGeom>
            <a:avLst/>
            <a:gdLst>
              <a:gd name="T0" fmla="*/ 2147483646 w 2250"/>
              <a:gd name="T1" fmla="*/ 0 h 1248"/>
              <a:gd name="T2" fmla="*/ 2147483646 w 2250"/>
              <a:gd name="T3" fmla="*/ 0 h 1248"/>
              <a:gd name="T4" fmla="*/ 2147483646 w 2250"/>
              <a:gd name="T5" fmla="*/ 2147483646 h 1248"/>
              <a:gd name="T6" fmla="*/ 0 w 2250"/>
              <a:gd name="T7" fmla="*/ 2147483646 h 1248"/>
              <a:gd name="T8" fmla="*/ 0 60000 65536"/>
              <a:gd name="T9" fmla="*/ 0 60000 65536"/>
              <a:gd name="T10" fmla="*/ 0 60000 65536"/>
              <a:gd name="T11" fmla="*/ 0 60000 65536"/>
              <a:gd name="T12" fmla="*/ 0 w 2250"/>
              <a:gd name="T13" fmla="*/ 0 h 1248"/>
              <a:gd name="T14" fmla="*/ 2250 w 2250"/>
              <a:gd name="T15" fmla="*/ 1248 h 124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250" h="1248">
                <a:moveTo>
                  <a:pt x="249" y="0"/>
                </a:moveTo>
                <a:lnTo>
                  <a:pt x="2250" y="0"/>
                </a:lnTo>
                <a:lnTo>
                  <a:pt x="2250" y="1248"/>
                </a:lnTo>
                <a:lnTo>
                  <a:pt x="0" y="1248"/>
                </a:ln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Flowchart: Document 36"/>
          <p:cNvSpPr>
            <a:spLocks noChangeArrowheads="1"/>
          </p:cNvSpPr>
          <p:nvPr/>
        </p:nvSpPr>
        <p:spPr bwMode="auto">
          <a:xfrm rot="-5400000">
            <a:off x="4957763" y="-203200"/>
            <a:ext cx="1409700" cy="4997450"/>
          </a:xfrm>
          <a:prstGeom prst="flowChartDocument">
            <a:avLst/>
          </a:prstGeom>
          <a:noFill/>
          <a:ln w="38100" algn="ctr">
            <a:solidFill>
              <a:schemeClr val="bg1"/>
            </a:solidFill>
            <a:prstDash val="dash"/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3159125" y="1778000"/>
            <a:ext cx="4079875" cy="1588"/>
          </a:xfrm>
          <a:prstGeom prst="line">
            <a:avLst/>
          </a:prstGeom>
          <a:noFill/>
          <a:ln w="381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V="1">
            <a:off x="7550150" y="2251075"/>
            <a:ext cx="914400" cy="0"/>
          </a:xfrm>
          <a:prstGeom prst="straightConnector1">
            <a:avLst/>
          </a:prstGeom>
          <a:ln w="101600">
            <a:solidFill>
              <a:schemeClr val="bg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180" name="TextBox 34"/>
          <p:cNvSpPr txBox="1">
            <a:spLocks noChangeArrowheads="1"/>
          </p:cNvSpPr>
          <p:nvPr/>
        </p:nvSpPr>
        <p:spPr bwMode="auto">
          <a:xfrm>
            <a:off x="7739063" y="1743075"/>
            <a:ext cx="5953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</a:p>
        </p:txBody>
      </p:sp>
      <p:sp>
        <p:nvSpPr>
          <p:cNvPr id="100" name="Flowchart: Document 99"/>
          <p:cNvSpPr>
            <a:spLocks noChangeArrowheads="1"/>
          </p:cNvSpPr>
          <p:nvPr/>
        </p:nvSpPr>
        <p:spPr bwMode="auto">
          <a:xfrm rot="-5400000">
            <a:off x="5460206" y="2770982"/>
            <a:ext cx="1408113" cy="4083050"/>
          </a:xfrm>
          <a:prstGeom prst="flowChartDocument">
            <a:avLst/>
          </a:prstGeom>
          <a:noFill/>
          <a:ln w="38100" algn="ctr">
            <a:solidFill>
              <a:schemeClr val="bg1"/>
            </a:solidFill>
            <a:prstDash val="dash"/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cxnSp>
        <p:nvCxnSpPr>
          <p:cNvPr id="101" name="Straight Connector 100"/>
          <p:cNvCxnSpPr/>
          <p:nvPr/>
        </p:nvCxnSpPr>
        <p:spPr>
          <a:xfrm>
            <a:off x="4122738" y="4284663"/>
            <a:ext cx="3303587" cy="1587"/>
          </a:xfrm>
          <a:prstGeom prst="line">
            <a:avLst/>
          </a:prstGeom>
          <a:noFill/>
          <a:ln w="381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/>
          <p:nvPr/>
        </p:nvCxnSpPr>
        <p:spPr>
          <a:xfrm flipV="1">
            <a:off x="7556500" y="4759325"/>
            <a:ext cx="914400" cy="0"/>
          </a:xfrm>
          <a:prstGeom prst="straightConnector1">
            <a:avLst/>
          </a:prstGeom>
          <a:ln w="101600">
            <a:solidFill>
              <a:schemeClr val="bg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184" name="TextBox 111"/>
          <p:cNvSpPr txBox="1">
            <a:spLocks noChangeArrowheads="1"/>
          </p:cNvSpPr>
          <p:nvPr/>
        </p:nvSpPr>
        <p:spPr bwMode="auto">
          <a:xfrm>
            <a:off x="7745413" y="4249738"/>
            <a:ext cx="5953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</a:p>
        </p:txBody>
      </p:sp>
      <p:sp>
        <p:nvSpPr>
          <p:cNvPr id="135185" name="TextBox 57"/>
          <p:cNvSpPr txBox="1">
            <a:spLocks noChangeArrowheads="1"/>
          </p:cNvSpPr>
          <p:nvPr/>
        </p:nvSpPr>
        <p:spPr bwMode="auto">
          <a:xfrm>
            <a:off x="5130800" y="3160713"/>
            <a:ext cx="3600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Tension plane on Plate </a:t>
            </a:r>
          </a:p>
        </p:txBody>
      </p:sp>
      <p:sp>
        <p:nvSpPr>
          <p:cNvPr id="135186" name="TextBox 54"/>
          <p:cNvSpPr txBox="1">
            <a:spLocks noChangeArrowheads="1"/>
          </p:cNvSpPr>
          <p:nvPr/>
        </p:nvSpPr>
        <p:spPr bwMode="auto">
          <a:xfrm>
            <a:off x="5111750" y="4840288"/>
            <a:ext cx="2889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Shear planes on Plate</a:t>
            </a:r>
          </a:p>
        </p:txBody>
      </p:sp>
      <p:sp>
        <p:nvSpPr>
          <p:cNvPr id="135187" name="TextBox 57"/>
          <p:cNvSpPr txBox="1">
            <a:spLocks noChangeArrowheads="1"/>
          </p:cNvSpPr>
          <p:nvPr/>
        </p:nvSpPr>
        <p:spPr bwMode="auto">
          <a:xfrm>
            <a:off x="5070475" y="5588000"/>
            <a:ext cx="383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Tension plane on Plate</a:t>
            </a:r>
          </a:p>
        </p:txBody>
      </p:sp>
      <p:sp>
        <p:nvSpPr>
          <p:cNvPr id="135188" name="TextBox 54"/>
          <p:cNvSpPr txBox="1">
            <a:spLocks noChangeArrowheads="1"/>
          </p:cNvSpPr>
          <p:nvPr/>
        </p:nvSpPr>
        <p:spPr bwMode="auto">
          <a:xfrm>
            <a:off x="5068888" y="2241550"/>
            <a:ext cx="28241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Shear plane on Plate</a:t>
            </a:r>
          </a:p>
        </p:txBody>
      </p:sp>
      <p:sp>
        <p:nvSpPr>
          <p:cNvPr id="135189" name="Slide Number Placeholder 34"/>
          <p:cNvSpPr txBox="1">
            <a:spLocks noGrp="1"/>
          </p:cNvSpPr>
          <p:nvPr/>
        </p:nvSpPr>
        <p:spPr bwMode="auto">
          <a:xfrm>
            <a:off x="7924800" y="6192838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BC952F0C-6472-4A1F-BCA4-EA3AAD772157}" type="slidenum">
              <a:rPr lang="en-US" altLang="en-US" sz="1200">
                <a:solidFill>
                  <a:srgbClr val="BCBCBC"/>
                </a:solidFill>
              </a:rPr>
              <a:pPr algn="r"/>
              <a:t>64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36" name="Footer Placeholder 35"/>
          <p:cNvSpPr txBox="1">
            <a:spLocks noGrp="1"/>
          </p:cNvSpPr>
          <p:nvPr/>
        </p:nvSpPr>
        <p:spPr>
          <a:xfrm>
            <a:off x="3124200" y="6192838"/>
            <a:ext cx="2895600" cy="365125"/>
          </a:xfrm>
          <a:prstGeom prst="rect">
            <a:avLst/>
          </a:prstGeom>
          <a:noFill/>
        </p:spPr>
        <p:txBody>
          <a:bodyPr anchor="b"/>
          <a:lstStyle/>
          <a:p>
            <a:pPr algn="ctr">
              <a:defRPr/>
            </a:pPr>
            <a:r>
              <a:rPr lang="en-US" sz="1200">
                <a:solidFill>
                  <a:schemeClr val="tx1">
                    <a:shade val="50000"/>
                  </a:schemeClr>
                </a:solidFill>
              </a:rPr>
              <a:t>Tension Theory</a:t>
            </a:r>
            <a:endParaRPr lang="en-US" sz="1200" dirty="0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17525" y="220663"/>
            <a:ext cx="2401888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Block Shear</a:t>
            </a:r>
          </a:p>
        </p:txBody>
      </p:sp>
      <p:sp>
        <p:nvSpPr>
          <p:cNvPr id="135192" name="Freeform 37"/>
          <p:cNvSpPr>
            <a:spLocks/>
          </p:cNvSpPr>
          <p:nvPr/>
        </p:nvSpPr>
        <p:spPr bwMode="auto">
          <a:xfrm>
            <a:off x="3152775" y="1590675"/>
            <a:ext cx="1866900" cy="1695450"/>
          </a:xfrm>
          <a:custGeom>
            <a:avLst/>
            <a:gdLst>
              <a:gd name="T0" fmla="*/ 2147483646 w 1176"/>
              <a:gd name="T1" fmla="*/ 0 h 1068"/>
              <a:gd name="T2" fmla="*/ 0 w 1176"/>
              <a:gd name="T3" fmla="*/ 0 h 1068"/>
              <a:gd name="T4" fmla="*/ 0 w 1176"/>
              <a:gd name="T5" fmla="*/ 2147483646 h 1068"/>
              <a:gd name="T6" fmla="*/ 0 60000 65536"/>
              <a:gd name="T7" fmla="*/ 0 60000 65536"/>
              <a:gd name="T8" fmla="*/ 0 60000 65536"/>
              <a:gd name="T9" fmla="*/ 0 w 1176"/>
              <a:gd name="T10" fmla="*/ 0 h 1068"/>
              <a:gd name="T11" fmla="*/ 1176 w 1176"/>
              <a:gd name="T12" fmla="*/ 1068 h 106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76" h="1068">
                <a:moveTo>
                  <a:pt x="1176" y="0"/>
                </a:moveTo>
                <a:lnTo>
                  <a:pt x="0" y="0"/>
                </a:lnTo>
                <a:lnTo>
                  <a:pt x="0" y="1068"/>
                </a:lnTo>
              </a:path>
            </a:pathLst>
          </a:custGeom>
          <a:noFill/>
          <a:ln w="63500">
            <a:solidFill>
              <a:srgbClr val="FFCC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5193" name="Freeform 38"/>
          <p:cNvSpPr>
            <a:spLocks/>
          </p:cNvSpPr>
          <p:nvPr/>
        </p:nvSpPr>
        <p:spPr bwMode="auto">
          <a:xfrm>
            <a:off x="4105275" y="4114800"/>
            <a:ext cx="952500" cy="1400175"/>
          </a:xfrm>
          <a:custGeom>
            <a:avLst/>
            <a:gdLst>
              <a:gd name="T0" fmla="*/ 2147483646 w 600"/>
              <a:gd name="T1" fmla="*/ 0 h 882"/>
              <a:gd name="T2" fmla="*/ 0 w 600"/>
              <a:gd name="T3" fmla="*/ 0 h 882"/>
              <a:gd name="T4" fmla="*/ 0 w 600"/>
              <a:gd name="T5" fmla="*/ 2147483646 h 882"/>
              <a:gd name="T6" fmla="*/ 2147483646 w 600"/>
              <a:gd name="T7" fmla="*/ 2147483646 h 882"/>
              <a:gd name="T8" fmla="*/ 0 60000 65536"/>
              <a:gd name="T9" fmla="*/ 0 60000 65536"/>
              <a:gd name="T10" fmla="*/ 0 60000 65536"/>
              <a:gd name="T11" fmla="*/ 0 60000 65536"/>
              <a:gd name="T12" fmla="*/ 0 w 600"/>
              <a:gd name="T13" fmla="*/ 0 h 882"/>
              <a:gd name="T14" fmla="*/ 600 w 600"/>
              <a:gd name="T15" fmla="*/ 882 h 88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00" h="882">
                <a:moveTo>
                  <a:pt x="600" y="0"/>
                </a:moveTo>
                <a:lnTo>
                  <a:pt x="0" y="0"/>
                </a:lnTo>
                <a:lnTo>
                  <a:pt x="0" y="882"/>
                </a:lnTo>
                <a:lnTo>
                  <a:pt x="600" y="882"/>
                </a:lnTo>
              </a:path>
            </a:pathLst>
          </a:custGeom>
          <a:noFill/>
          <a:ln w="63500">
            <a:solidFill>
              <a:srgbClr val="FFCC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5194" name="Line 39"/>
          <p:cNvSpPr>
            <a:spLocks noChangeShapeType="1"/>
          </p:cNvSpPr>
          <p:nvPr/>
        </p:nvSpPr>
        <p:spPr bwMode="auto">
          <a:xfrm flipH="1" flipV="1">
            <a:off x="3143250" y="2571750"/>
            <a:ext cx="2000250" cy="81915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5195" name="Line 40"/>
          <p:cNvSpPr>
            <a:spLocks noChangeShapeType="1"/>
          </p:cNvSpPr>
          <p:nvPr/>
        </p:nvSpPr>
        <p:spPr bwMode="auto">
          <a:xfrm flipH="1" flipV="1">
            <a:off x="3810000" y="1581150"/>
            <a:ext cx="1333500" cy="904875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5196" name="Line 41"/>
          <p:cNvSpPr>
            <a:spLocks noChangeShapeType="1"/>
          </p:cNvSpPr>
          <p:nvPr/>
        </p:nvSpPr>
        <p:spPr bwMode="auto">
          <a:xfrm flipH="1" flipV="1">
            <a:off x="4514850" y="4095750"/>
            <a:ext cx="666750" cy="93345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5197" name="Line 42"/>
          <p:cNvSpPr>
            <a:spLocks noChangeShapeType="1"/>
          </p:cNvSpPr>
          <p:nvPr/>
        </p:nvSpPr>
        <p:spPr bwMode="auto">
          <a:xfrm flipH="1">
            <a:off x="4895850" y="5038725"/>
            <a:ext cx="247650" cy="457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5198" name="Line 43"/>
          <p:cNvSpPr>
            <a:spLocks noChangeShapeType="1"/>
          </p:cNvSpPr>
          <p:nvPr/>
        </p:nvSpPr>
        <p:spPr bwMode="auto">
          <a:xfrm flipH="1" flipV="1">
            <a:off x="4086225" y="4962525"/>
            <a:ext cx="1104900" cy="866775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5199" name="TextBox 52"/>
          <p:cNvSpPr txBox="1">
            <a:spLocks noChangeArrowheads="1"/>
          </p:cNvSpPr>
          <p:nvPr/>
        </p:nvSpPr>
        <p:spPr bwMode="auto">
          <a:xfrm>
            <a:off x="3995738" y="195263"/>
            <a:ext cx="4572000" cy="914400"/>
          </a:xfrm>
          <a:prstGeom prst="rect">
            <a:avLst/>
          </a:prstGeom>
          <a:solidFill>
            <a:srgbClr val="F2F2F2">
              <a:alpha val="61960"/>
            </a:srgbClr>
          </a:solidFill>
          <a:ln w="38100">
            <a:solidFill>
              <a:schemeClr val="bg1"/>
            </a:solidFill>
            <a:bevel/>
            <a:headEnd/>
            <a:tailEnd/>
          </a:ln>
        </p:spPr>
        <p:txBody>
          <a:bodyPr anchor="ctr" anchorCtr="1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chemeClr val="bg1"/>
                </a:solidFill>
                <a:cs typeface="Arial" panose="020B0604020202020204" pitchFamily="34" charset="0"/>
              </a:rPr>
              <a:t>Angle or Plate Welded to Plate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TextBox 3"/>
          <p:cNvSpPr txBox="1">
            <a:spLocks noChangeArrowheads="1"/>
          </p:cNvSpPr>
          <p:nvPr/>
        </p:nvSpPr>
        <p:spPr bwMode="auto">
          <a:xfrm>
            <a:off x="989013" y="1117600"/>
            <a:ext cx="7947025" cy="5081588"/>
          </a:xfrm>
          <a:prstGeom prst="rect">
            <a:avLst/>
          </a:prstGeom>
          <a:solidFill>
            <a:schemeClr val="tx1"/>
          </a:solidFill>
          <a:ln w="38100">
            <a:solidFill>
              <a:schemeClr val="bg1"/>
            </a:solidFill>
            <a:bevel/>
            <a:headEnd/>
            <a:tailEnd/>
          </a:ln>
        </p:spPr>
        <p:txBody>
          <a:bodyPr anchor="ctr" anchorCtr="1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37219" name="Freeform 75"/>
          <p:cNvSpPr>
            <a:spLocks/>
          </p:cNvSpPr>
          <p:nvPr/>
        </p:nvSpPr>
        <p:spPr bwMode="auto">
          <a:xfrm>
            <a:off x="1357313" y="3805238"/>
            <a:ext cx="3695700" cy="1990725"/>
          </a:xfrm>
          <a:custGeom>
            <a:avLst/>
            <a:gdLst>
              <a:gd name="T0" fmla="*/ 2147483646 w 2328"/>
              <a:gd name="T1" fmla="*/ 0 h 1254"/>
              <a:gd name="T2" fmla="*/ 2147483646 w 2328"/>
              <a:gd name="T3" fmla="*/ 0 h 1254"/>
              <a:gd name="T4" fmla="*/ 2147483646 w 2328"/>
              <a:gd name="T5" fmla="*/ 2147483646 h 1254"/>
              <a:gd name="T6" fmla="*/ 2147483646 w 2328"/>
              <a:gd name="T7" fmla="*/ 2147483646 h 1254"/>
              <a:gd name="T8" fmla="*/ 2147483646 w 2328"/>
              <a:gd name="T9" fmla="*/ 2147483646 h 1254"/>
              <a:gd name="T10" fmla="*/ 2147483646 w 2328"/>
              <a:gd name="T11" fmla="*/ 2147483646 h 1254"/>
              <a:gd name="T12" fmla="*/ 2147483646 w 2328"/>
              <a:gd name="T13" fmla="*/ 2147483646 h 1254"/>
              <a:gd name="T14" fmla="*/ 2147483646 w 2328"/>
              <a:gd name="T15" fmla="*/ 2147483646 h 1254"/>
              <a:gd name="T16" fmla="*/ 2147483646 w 2328"/>
              <a:gd name="T17" fmla="*/ 2147483646 h 1254"/>
              <a:gd name="T18" fmla="*/ 2147483646 w 2328"/>
              <a:gd name="T19" fmla="*/ 2147483646 h 1254"/>
              <a:gd name="T20" fmla="*/ 2147483646 w 2328"/>
              <a:gd name="T21" fmla="*/ 2147483646 h 1254"/>
              <a:gd name="T22" fmla="*/ 0 w 2328"/>
              <a:gd name="T23" fmla="*/ 2147483646 h 1254"/>
              <a:gd name="T24" fmla="*/ 0 w 2328"/>
              <a:gd name="T25" fmla="*/ 2147483646 h 1254"/>
              <a:gd name="T26" fmla="*/ 2147483646 w 2328"/>
              <a:gd name="T27" fmla="*/ 2147483646 h 1254"/>
              <a:gd name="T28" fmla="*/ 2147483646 w 2328"/>
              <a:gd name="T29" fmla="*/ 2147483646 h 1254"/>
              <a:gd name="T30" fmla="*/ 2147483646 w 2328"/>
              <a:gd name="T31" fmla="*/ 2147483646 h 1254"/>
              <a:gd name="T32" fmla="*/ 2147483646 w 2328"/>
              <a:gd name="T33" fmla="*/ 2147483646 h 1254"/>
              <a:gd name="T34" fmla="*/ 2147483646 w 2328"/>
              <a:gd name="T35" fmla="*/ 2147483646 h 1254"/>
              <a:gd name="T36" fmla="*/ 2147483646 w 2328"/>
              <a:gd name="T37" fmla="*/ 2147483646 h 1254"/>
              <a:gd name="T38" fmla="*/ 2147483646 w 2328"/>
              <a:gd name="T39" fmla="*/ 2147483646 h 1254"/>
              <a:gd name="T40" fmla="*/ 2147483646 w 2328"/>
              <a:gd name="T41" fmla="*/ 2147483646 h 1254"/>
              <a:gd name="T42" fmla="*/ 2147483646 w 2328"/>
              <a:gd name="T43" fmla="*/ 2147483646 h 1254"/>
              <a:gd name="T44" fmla="*/ 2147483646 w 2328"/>
              <a:gd name="T45" fmla="*/ 2147483646 h 1254"/>
              <a:gd name="T46" fmla="*/ 2147483646 w 2328"/>
              <a:gd name="T47" fmla="*/ 2147483646 h 1254"/>
              <a:gd name="T48" fmla="*/ 2147483646 w 2328"/>
              <a:gd name="T49" fmla="*/ 0 h 1254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2328"/>
              <a:gd name="T76" fmla="*/ 0 h 1254"/>
              <a:gd name="T77" fmla="*/ 2328 w 2328"/>
              <a:gd name="T78" fmla="*/ 1254 h 1254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2328" h="1254">
                <a:moveTo>
                  <a:pt x="336" y="0"/>
                </a:moveTo>
                <a:lnTo>
                  <a:pt x="2325" y="0"/>
                </a:lnTo>
                <a:lnTo>
                  <a:pt x="2325" y="180"/>
                </a:lnTo>
                <a:lnTo>
                  <a:pt x="1716" y="180"/>
                </a:lnTo>
                <a:lnTo>
                  <a:pt x="1716" y="1092"/>
                </a:lnTo>
                <a:lnTo>
                  <a:pt x="2328" y="1092"/>
                </a:lnTo>
                <a:lnTo>
                  <a:pt x="2328" y="1254"/>
                </a:lnTo>
                <a:lnTo>
                  <a:pt x="87" y="1254"/>
                </a:lnTo>
                <a:lnTo>
                  <a:pt x="63" y="1215"/>
                </a:lnTo>
                <a:lnTo>
                  <a:pt x="33" y="1143"/>
                </a:lnTo>
                <a:lnTo>
                  <a:pt x="12" y="1059"/>
                </a:lnTo>
                <a:lnTo>
                  <a:pt x="0" y="942"/>
                </a:lnTo>
                <a:lnTo>
                  <a:pt x="0" y="873"/>
                </a:lnTo>
                <a:lnTo>
                  <a:pt x="9" y="822"/>
                </a:lnTo>
                <a:lnTo>
                  <a:pt x="24" y="777"/>
                </a:lnTo>
                <a:lnTo>
                  <a:pt x="78" y="687"/>
                </a:lnTo>
                <a:lnTo>
                  <a:pt x="129" y="603"/>
                </a:lnTo>
                <a:lnTo>
                  <a:pt x="168" y="537"/>
                </a:lnTo>
                <a:lnTo>
                  <a:pt x="222" y="450"/>
                </a:lnTo>
                <a:lnTo>
                  <a:pt x="258" y="390"/>
                </a:lnTo>
                <a:lnTo>
                  <a:pt x="276" y="336"/>
                </a:lnTo>
                <a:lnTo>
                  <a:pt x="300" y="249"/>
                </a:lnTo>
                <a:lnTo>
                  <a:pt x="312" y="186"/>
                </a:lnTo>
                <a:lnTo>
                  <a:pt x="327" y="93"/>
                </a:lnTo>
                <a:lnTo>
                  <a:pt x="336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7220" name="Freeform 70"/>
          <p:cNvSpPr>
            <a:spLocks/>
          </p:cNvSpPr>
          <p:nvPr/>
        </p:nvSpPr>
        <p:spPr bwMode="auto">
          <a:xfrm>
            <a:off x="1357313" y="3810000"/>
            <a:ext cx="3700462" cy="1976438"/>
          </a:xfrm>
          <a:custGeom>
            <a:avLst/>
            <a:gdLst>
              <a:gd name="T0" fmla="*/ 2147483646 w 2331"/>
              <a:gd name="T1" fmla="*/ 0 h 1245"/>
              <a:gd name="T2" fmla="*/ 2147483646 w 2331"/>
              <a:gd name="T3" fmla="*/ 0 h 1245"/>
              <a:gd name="T4" fmla="*/ 2147483646 w 2331"/>
              <a:gd name="T5" fmla="*/ 2147483646 h 1245"/>
              <a:gd name="T6" fmla="*/ 2147483646 w 2331"/>
              <a:gd name="T7" fmla="*/ 2147483646 h 1245"/>
              <a:gd name="T8" fmla="*/ 2147483646 w 2331"/>
              <a:gd name="T9" fmla="*/ 2147483646 h 1245"/>
              <a:gd name="T10" fmla="*/ 2147483646 w 2331"/>
              <a:gd name="T11" fmla="*/ 2147483646 h 1245"/>
              <a:gd name="T12" fmla="*/ 2147483646 w 2331"/>
              <a:gd name="T13" fmla="*/ 2147483646 h 1245"/>
              <a:gd name="T14" fmla="*/ 2147483646 w 2331"/>
              <a:gd name="T15" fmla="*/ 2147483646 h 1245"/>
              <a:gd name="T16" fmla="*/ 2147483646 w 2331"/>
              <a:gd name="T17" fmla="*/ 2147483646 h 1245"/>
              <a:gd name="T18" fmla="*/ 2147483646 w 2331"/>
              <a:gd name="T19" fmla="*/ 2147483646 h 1245"/>
              <a:gd name="T20" fmla="*/ 2147483646 w 2331"/>
              <a:gd name="T21" fmla="*/ 2147483646 h 1245"/>
              <a:gd name="T22" fmla="*/ 0 w 2331"/>
              <a:gd name="T23" fmla="*/ 2147483646 h 1245"/>
              <a:gd name="T24" fmla="*/ 0 w 2331"/>
              <a:gd name="T25" fmla="*/ 2147483646 h 1245"/>
              <a:gd name="T26" fmla="*/ 2147483646 w 2331"/>
              <a:gd name="T27" fmla="*/ 2147483646 h 1245"/>
              <a:gd name="T28" fmla="*/ 2147483646 w 2331"/>
              <a:gd name="T29" fmla="*/ 2147483646 h 1245"/>
              <a:gd name="T30" fmla="*/ 2147483646 w 2331"/>
              <a:gd name="T31" fmla="*/ 2147483646 h 1245"/>
              <a:gd name="T32" fmla="*/ 2147483646 w 2331"/>
              <a:gd name="T33" fmla="*/ 2147483646 h 1245"/>
              <a:gd name="T34" fmla="*/ 2147483646 w 2331"/>
              <a:gd name="T35" fmla="*/ 2147483646 h 1245"/>
              <a:gd name="T36" fmla="*/ 2147483646 w 2331"/>
              <a:gd name="T37" fmla="*/ 2147483646 h 1245"/>
              <a:gd name="T38" fmla="*/ 2147483646 w 2331"/>
              <a:gd name="T39" fmla="*/ 2147483646 h 1245"/>
              <a:gd name="T40" fmla="*/ 2147483646 w 2331"/>
              <a:gd name="T41" fmla="*/ 2147483646 h 1245"/>
              <a:gd name="T42" fmla="*/ 2147483646 w 2331"/>
              <a:gd name="T43" fmla="*/ 0 h 1245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2331"/>
              <a:gd name="T67" fmla="*/ 0 h 1245"/>
              <a:gd name="T68" fmla="*/ 2331 w 2331"/>
              <a:gd name="T69" fmla="*/ 1245 h 1245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2331" h="1245">
                <a:moveTo>
                  <a:pt x="333" y="0"/>
                </a:moveTo>
                <a:lnTo>
                  <a:pt x="2328" y="0"/>
                </a:lnTo>
                <a:lnTo>
                  <a:pt x="2328" y="180"/>
                </a:lnTo>
                <a:lnTo>
                  <a:pt x="1716" y="180"/>
                </a:lnTo>
                <a:lnTo>
                  <a:pt x="1716" y="1086"/>
                </a:lnTo>
                <a:lnTo>
                  <a:pt x="2331" y="1086"/>
                </a:lnTo>
                <a:lnTo>
                  <a:pt x="2331" y="1245"/>
                </a:lnTo>
                <a:lnTo>
                  <a:pt x="84" y="1245"/>
                </a:lnTo>
                <a:lnTo>
                  <a:pt x="54" y="1197"/>
                </a:lnTo>
                <a:lnTo>
                  <a:pt x="30" y="1125"/>
                </a:lnTo>
                <a:lnTo>
                  <a:pt x="12" y="1044"/>
                </a:lnTo>
                <a:lnTo>
                  <a:pt x="0" y="948"/>
                </a:lnTo>
                <a:lnTo>
                  <a:pt x="0" y="873"/>
                </a:lnTo>
                <a:lnTo>
                  <a:pt x="12" y="807"/>
                </a:lnTo>
                <a:lnTo>
                  <a:pt x="51" y="723"/>
                </a:lnTo>
                <a:lnTo>
                  <a:pt x="129" y="597"/>
                </a:lnTo>
                <a:lnTo>
                  <a:pt x="195" y="495"/>
                </a:lnTo>
                <a:lnTo>
                  <a:pt x="243" y="405"/>
                </a:lnTo>
                <a:lnTo>
                  <a:pt x="276" y="333"/>
                </a:lnTo>
                <a:lnTo>
                  <a:pt x="297" y="252"/>
                </a:lnTo>
                <a:lnTo>
                  <a:pt x="321" y="126"/>
                </a:lnTo>
                <a:lnTo>
                  <a:pt x="333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7221" name="Rectangle 54"/>
          <p:cNvSpPr>
            <a:spLocks noChangeArrowheads="1"/>
          </p:cNvSpPr>
          <p:nvPr/>
        </p:nvSpPr>
        <p:spPr bwMode="auto">
          <a:xfrm>
            <a:off x="5162550" y="1568450"/>
            <a:ext cx="1892300" cy="1682750"/>
          </a:xfrm>
          <a:prstGeom prst="rect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37222" name="Freeform 43"/>
          <p:cNvSpPr>
            <a:spLocks/>
          </p:cNvSpPr>
          <p:nvPr/>
        </p:nvSpPr>
        <p:spPr bwMode="auto">
          <a:xfrm>
            <a:off x="1323975" y="1300163"/>
            <a:ext cx="3705225" cy="1976437"/>
          </a:xfrm>
          <a:custGeom>
            <a:avLst/>
            <a:gdLst>
              <a:gd name="T0" fmla="*/ 2147483646 w 2334"/>
              <a:gd name="T1" fmla="*/ 0 h 1245"/>
              <a:gd name="T2" fmla="*/ 2147483646 w 2334"/>
              <a:gd name="T3" fmla="*/ 0 h 1245"/>
              <a:gd name="T4" fmla="*/ 2147483646 w 2334"/>
              <a:gd name="T5" fmla="*/ 2147483646 h 1245"/>
              <a:gd name="T6" fmla="*/ 2147483646 w 2334"/>
              <a:gd name="T7" fmla="*/ 2147483646 h 1245"/>
              <a:gd name="T8" fmla="*/ 2147483646 w 2334"/>
              <a:gd name="T9" fmla="*/ 2147483646 h 1245"/>
              <a:gd name="T10" fmla="*/ 2147483646 w 2334"/>
              <a:gd name="T11" fmla="*/ 2147483646 h 1245"/>
              <a:gd name="T12" fmla="*/ 2147483646 w 2334"/>
              <a:gd name="T13" fmla="*/ 2147483646 h 1245"/>
              <a:gd name="T14" fmla="*/ 2147483646 w 2334"/>
              <a:gd name="T15" fmla="*/ 2147483646 h 1245"/>
              <a:gd name="T16" fmla="*/ 2147483646 w 2334"/>
              <a:gd name="T17" fmla="*/ 2147483646 h 1245"/>
              <a:gd name="T18" fmla="*/ 2147483646 w 2334"/>
              <a:gd name="T19" fmla="*/ 2147483646 h 1245"/>
              <a:gd name="T20" fmla="*/ 0 w 2334"/>
              <a:gd name="T21" fmla="*/ 2147483646 h 1245"/>
              <a:gd name="T22" fmla="*/ 2147483646 w 2334"/>
              <a:gd name="T23" fmla="*/ 2147483646 h 1245"/>
              <a:gd name="T24" fmla="*/ 2147483646 w 2334"/>
              <a:gd name="T25" fmla="*/ 2147483646 h 1245"/>
              <a:gd name="T26" fmla="*/ 2147483646 w 2334"/>
              <a:gd name="T27" fmla="*/ 2147483646 h 1245"/>
              <a:gd name="T28" fmla="*/ 2147483646 w 2334"/>
              <a:gd name="T29" fmla="*/ 2147483646 h 1245"/>
              <a:gd name="T30" fmla="*/ 2147483646 w 2334"/>
              <a:gd name="T31" fmla="*/ 2147483646 h 1245"/>
              <a:gd name="T32" fmla="*/ 2147483646 w 2334"/>
              <a:gd name="T33" fmla="*/ 2147483646 h 1245"/>
              <a:gd name="T34" fmla="*/ 2147483646 w 2334"/>
              <a:gd name="T35" fmla="*/ 2147483646 h 1245"/>
              <a:gd name="T36" fmla="*/ 2147483646 w 2334"/>
              <a:gd name="T37" fmla="*/ 2147483646 h 1245"/>
              <a:gd name="T38" fmla="*/ 2147483646 w 2334"/>
              <a:gd name="T39" fmla="*/ 2147483646 h 1245"/>
              <a:gd name="T40" fmla="*/ 2147483646 w 2334"/>
              <a:gd name="T41" fmla="*/ 0 h 1245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2334"/>
              <a:gd name="T64" fmla="*/ 0 h 1245"/>
              <a:gd name="T65" fmla="*/ 2334 w 2334"/>
              <a:gd name="T66" fmla="*/ 1245 h 1245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2334" h="1245">
                <a:moveTo>
                  <a:pt x="342" y="0"/>
                </a:moveTo>
                <a:lnTo>
                  <a:pt x="2334" y="0"/>
                </a:lnTo>
                <a:lnTo>
                  <a:pt x="2334" y="171"/>
                </a:lnTo>
                <a:lnTo>
                  <a:pt x="1128" y="171"/>
                </a:lnTo>
                <a:lnTo>
                  <a:pt x="1128" y="1245"/>
                </a:lnTo>
                <a:lnTo>
                  <a:pt x="87" y="1245"/>
                </a:lnTo>
                <a:lnTo>
                  <a:pt x="66" y="1203"/>
                </a:lnTo>
                <a:lnTo>
                  <a:pt x="45" y="1155"/>
                </a:lnTo>
                <a:lnTo>
                  <a:pt x="24" y="1083"/>
                </a:lnTo>
                <a:lnTo>
                  <a:pt x="9" y="987"/>
                </a:lnTo>
                <a:lnTo>
                  <a:pt x="0" y="879"/>
                </a:lnTo>
                <a:lnTo>
                  <a:pt x="15" y="825"/>
                </a:lnTo>
                <a:lnTo>
                  <a:pt x="45" y="738"/>
                </a:lnTo>
                <a:lnTo>
                  <a:pt x="117" y="624"/>
                </a:lnTo>
                <a:lnTo>
                  <a:pt x="177" y="525"/>
                </a:lnTo>
                <a:lnTo>
                  <a:pt x="231" y="441"/>
                </a:lnTo>
                <a:lnTo>
                  <a:pt x="267" y="372"/>
                </a:lnTo>
                <a:lnTo>
                  <a:pt x="285" y="300"/>
                </a:lnTo>
                <a:lnTo>
                  <a:pt x="318" y="192"/>
                </a:lnTo>
                <a:lnTo>
                  <a:pt x="339" y="45"/>
                </a:lnTo>
                <a:lnTo>
                  <a:pt x="342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3101975" y="1768475"/>
            <a:ext cx="4079875" cy="1588"/>
          </a:xfrm>
          <a:prstGeom prst="line">
            <a:avLst/>
          </a:prstGeom>
          <a:noFill/>
          <a:ln w="127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V="1">
            <a:off x="7778750" y="2327275"/>
            <a:ext cx="914400" cy="0"/>
          </a:xfrm>
          <a:prstGeom prst="straightConnector1">
            <a:avLst/>
          </a:prstGeom>
          <a:ln w="101600">
            <a:solidFill>
              <a:schemeClr val="bg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225" name="TextBox 34"/>
          <p:cNvSpPr txBox="1">
            <a:spLocks noChangeArrowheads="1"/>
          </p:cNvSpPr>
          <p:nvPr/>
        </p:nvSpPr>
        <p:spPr bwMode="auto">
          <a:xfrm>
            <a:off x="7969250" y="1819275"/>
            <a:ext cx="5953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</a:p>
        </p:txBody>
      </p:sp>
      <p:cxnSp>
        <p:nvCxnSpPr>
          <p:cNvPr id="111" name="Straight Arrow Connector 110"/>
          <p:cNvCxnSpPr/>
          <p:nvPr/>
        </p:nvCxnSpPr>
        <p:spPr>
          <a:xfrm flipV="1">
            <a:off x="7794625" y="4854575"/>
            <a:ext cx="914400" cy="0"/>
          </a:xfrm>
          <a:prstGeom prst="straightConnector1">
            <a:avLst/>
          </a:prstGeom>
          <a:ln w="101600">
            <a:solidFill>
              <a:schemeClr val="bg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227" name="TextBox 111"/>
          <p:cNvSpPr txBox="1">
            <a:spLocks noChangeArrowheads="1"/>
          </p:cNvSpPr>
          <p:nvPr/>
        </p:nvSpPr>
        <p:spPr bwMode="auto">
          <a:xfrm>
            <a:off x="7985125" y="4344988"/>
            <a:ext cx="5953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</a:p>
        </p:txBody>
      </p:sp>
      <p:cxnSp>
        <p:nvCxnSpPr>
          <p:cNvPr id="38" name="Straight Connector 37"/>
          <p:cNvCxnSpPr/>
          <p:nvPr/>
        </p:nvCxnSpPr>
        <p:spPr>
          <a:xfrm>
            <a:off x="3810000" y="1760538"/>
            <a:ext cx="4081463" cy="1587"/>
          </a:xfrm>
          <a:prstGeom prst="line">
            <a:avLst/>
          </a:prstGeom>
          <a:noFill/>
          <a:ln w="381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Flowchart: Document 36"/>
          <p:cNvSpPr>
            <a:spLocks noChangeArrowheads="1"/>
          </p:cNvSpPr>
          <p:nvPr/>
        </p:nvSpPr>
        <p:spPr bwMode="auto">
          <a:xfrm rot="-5400000">
            <a:off x="4743451" y="-26988"/>
            <a:ext cx="1409700" cy="4625975"/>
          </a:xfrm>
          <a:prstGeom prst="flowChartDocument">
            <a:avLst/>
          </a:prstGeom>
          <a:noFill/>
          <a:ln w="12700" algn="ctr">
            <a:solidFill>
              <a:schemeClr val="bg1"/>
            </a:solidFill>
            <a:prstDash val="dash"/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137230" name="TextBox 57"/>
          <p:cNvSpPr txBox="1">
            <a:spLocks noChangeArrowheads="1"/>
          </p:cNvSpPr>
          <p:nvPr/>
        </p:nvSpPr>
        <p:spPr bwMode="auto">
          <a:xfrm>
            <a:off x="5259388" y="3403600"/>
            <a:ext cx="3635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Block Failure From Plate</a:t>
            </a:r>
          </a:p>
        </p:txBody>
      </p:sp>
      <p:sp>
        <p:nvSpPr>
          <p:cNvPr id="137231" name="Slide Number Placeholder 34"/>
          <p:cNvSpPr txBox="1">
            <a:spLocks noGrp="1"/>
          </p:cNvSpPr>
          <p:nvPr/>
        </p:nvSpPr>
        <p:spPr bwMode="auto">
          <a:xfrm>
            <a:off x="7924800" y="6192838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0EEEB2E4-4119-42BE-AAEE-0889FCF21DE9}" type="slidenum">
              <a:rPr lang="en-US" altLang="en-US" sz="1200">
                <a:solidFill>
                  <a:srgbClr val="BCBCBC"/>
                </a:solidFill>
              </a:rPr>
              <a:pPr algn="r"/>
              <a:t>65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46" name="Footer Placeholder 45"/>
          <p:cNvSpPr txBox="1">
            <a:spLocks noGrp="1"/>
          </p:cNvSpPr>
          <p:nvPr/>
        </p:nvSpPr>
        <p:spPr>
          <a:xfrm>
            <a:off x="3124200" y="6192838"/>
            <a:ext cx="2895600" cy="365125"/>
          </a:xfrm>
          <a:prstGeom prst="rect">
            <a:avLst/>
          </a:prstGeom>
          <a:noFill/>
        </p:spPr>
        <p:txBody>
          <a:bodyPr anchor="b"/>
          <a:lstStyle/>
          <a:p>
            <a:pPr algn="ctr">
              <a:defRPr/>
            </a:pPr>
            <a:r>
              <a:rPr lang="en-US" sz="1200">
                <a:solidFill>
                  <a:schemeClr val="tx1">
                    <a:shade val="50000"/>
                  </a:schemeClr>
                </a:solidFill>
              </a:rPr>
              <a:t>Tension Theory</a:t>
            </a:r>
            <a:endParaRPr lang="en-US" sz="1200" dirty="0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17525" y="220663"/>
            <a:ext cx="2401888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Block Shear</a:t>
            </a:r>
          </a:p>
        </p:txBody>
      </p:sp>
      <p:sp>
        <p:nvSpPr>
          <p:cNvPr id="2" name="Flowchart: Document 36"/>
          <p:cNvSpPr>
            <a:spLocks noChangeArrowheads="1"/>
          </p:cNvSpPr>
          <p:nvPr/>
        </p:nvSpPr>
        <p:spPr bwMode="auto">
          <a:xfrm rot="-5400000">
            <a:off x="5281613" y="-212725"/>
            <a:ext cx="1409700" cy="4997450"/>
          </a:xfrm>
          <a:prstGeom prst="flowChartDocument">
            <a:avLst/>
          </a:prstGeom>
          <a:noFill/>
          <a:ln w="38100" algn="ctr">
            <a:solidFill>
              <a:schemeClr val="bg1"/>
            </a:solidFill>
            <a:prstDash val="dash"/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137235" name="Freeform 116"/>
          <p:cNvSpPr>
            <a:spLocks/>
          </p:cNvSpPr>
          <p:nvPr/>
        </p:nvSpPr>
        <p:spPr bwMode="auto">
          <a:xfrm flipH="1">
            <a:off x="1308100" y="1284288"/>
            <a:ext cx="558800" cy="2003425"/>
          </a:xfrm>
          <a:custGeom>
            <a:avLst/>
            <a:gdLst>
              <a:gd name="T0" fmla="*/ 0 w 534609"/>
              <a:gd name="T1" fmla="*/ 0 h 1001485"/>
              <a:gd name="T2" fmla="*/ 126854 w 534609"/>
              <a:gd name="T3" fmla="*/ 17337313 h 1001485"/>
              <a:gd name="T4" fmla="*/ 398680 w 534609"/>
              <a:gd name="T5" fmla="*/ 30112193 h 1001485"/>
              <a:gd name="T6" fmla="*/ 634266 w 534609"/>
              <a:gd name="T7" fmla="*/ 41974599 h 1001485"/>
              <a:gd name="T8" fmla="*/ 598022 w 534609"/>
              <a:gd name="T9" fmla="*/ 55661971 h 1001485"/>
              <a:gd name="T10" fmla="*/ 471168 w 534609"/>
              <a:gd name="T11" fmla="*/ 62961847 h 100148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34609"/>
              <a:gd name="T19" fmla="*/ 0 h 1001485"/>
              <a:gd name="T20" fmla="*/ 534609 w 534609"/>
              <a:gd name="T21" fmla="*/ 1001485 h 1001485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34609" h="1001485">
                <a:moveTo>
                  <a:pt x="0" y="0"/>
                </a:moveTo>
                <a:cubicBezTo>
                  <a:pt x="24190" y="97971"/>
                  <a:pt x="48381" y="195942"/>
                  <a:pt x="101600" y="275771"/>
                </a:cubicBezTo>
                <a:cubicBezTo>
                  <a:pt x="154819" y="355600"/>
                  <a:pt x="251581" y="413657"/>
                  <a:pt x="319314" y="478971"/>
                </a:cubicBezTo>
                <a:cubicBezTo>
                  <a:pt x="387047" y="544285"/>
                  <a:pt x="481391" y="599924"/>
                  <a:pt x="508000" y="667657"/>
                </a:cubicBezTo>
                <a:cubicBezTo>
                  <a:pt x="534609" y="735390"/>
                  <a:pt x="500743" y="829733"/>
                  <a:pt x="478971" y="885371"/>
                </a:cubicBezTo>
                <a:cubicBezTo>
                  <a:pt x="457200" y="941009"/>
                  <a:pt x="417285" y="971247"/>
                  <a:pt x="377371" y="1001485"/>
                </a:cubicBezTo>
              </a:path>
            </a:pathLst>
          </a:cu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137236" name="Freeform 52"/>
          <p:cNvSpPr>
            <a:spLocks/>
          </p:cNvSpPr>
          <p:nvPr/>
        </p:nvSpPr>
        <p:spPr bwMode="auto">
          <a:xfrm>
            <a:off x="3108325" y="1565275"/>
            <a:ext cx="1920875" cy="6350"/>
          </a:xfrm>
          <a:custGeom>
            <a:avLst/>
            <a:gdLst>
              <a:gd name="T0" fmla="*/ 2147483646 w 1210"/>
              <a:gd name="T1" fmla="*/ 2147483646 h 4"/>
              <a:gd name="T2" fmla="*/ 0 w 1210"/>
              <a:gd name="T3" fmla="*/ 0 h 4"/>
              <a:gd name="T4" fmla="*/ 0 60000 65536"/>
              <a:gd name="T5" fmla="*/ 0 60000 65536"/>
              <a:gd name="T6" fmla="*/ 0 w 1210"/>
              <a:gd name="T7" fmla="*/ 0 h 4"/>
              <a:gd name="T8" fmla="*/ 1210 w 1210"/>
              <a:gd name="T9" fmla="*/ 4 h 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210" h="4">
                <a:moveTo>
                  <a:pt x="1210" y="4"/>
                </a:moveTo>
                <a:cubicBezTo>
                  <a:pt x="780" y="3"/>
                  <a:pt x="406" y="0"/>
                  <a:pt x="0" y="0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7237" name="Freeform 53"/>
          <p:cNvSpPr>
            <a:spLocks/>
          </p:cNvSpPr>
          <p:nvPr/>
        </p:nvSpPr>
        <p:spPr bwMode="auto">
          <a:xfrm>
            <a:off x="3087688" y="1565275"/>
            <a:ext cx="42862" cy="1733550"/>
          </a:xfrm>
          <a:custGeom>
            <a:avLst/>
            <a:gdLst>
              <a:gd name="T0" fmla="*/ 2147483646 w 32"/>
              <a:gd name="T1" fmla="*/ 0 h 1092"/>
              <a:gd name="T2" fmla="*/ 2147483646 w 32"/>
              <a:gd name="T3" fmla="*/ 2147483646 h 1092"/>
              <a:gd name="T4" fmla="*/ 2147483646 w 32"/>
              <a:gd name="T5" fmla="*/ 2147483646 h 1092"/>
              <a:gd name="T6" fmla="*/ 2147483646 w 32"/>
              <a:gd name="T7" fmla="*/ 2147483646 h 1092"/>
              <a:gd name="T8" fmla="*/ 2147483646 w 32"/>
              <a:gd name="T9" fmla="*/ 2147483646 h 10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2"/>
              <a:gd name="T16" fmla="*/ 0 h 1092"/>
              <a:gd name="T17" fmla="*/ 32 w 32"/>
              <a:gd name="T18" fmla="*/ 1092 h 109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2" h="1092">
                <a:moveTo>
                  <a:pt x="23" y="0"/>
                </a:moveTo>
                <a:cubicBezTo>
                  <a:pt x="32" y="26"/>
                  <a:pt x="25" y="55"/>
                  <a:pt x="21" y="82"/>
                </a:cubicBezTo>
                <a:cubicBezTo>
                  <a:pt x="19" y="214"/>
                  <a:pt x="0" y="397"/>
                  <a:pt x="25" y="522"/>
                </a:cubicBezTo>
                <a:cubicBezTo>
                  <a:pt x="24" y="545"/>
                  <a:pt x="20" y="562"/>
                  <a:pt x="17" y="584"/>
                </a:cubicBezTo>
                <a:cubicBezTo>
                  <a:pt x="20" y="753"/>
                  <a:pt x="19" y="923"/>
                  <a:pt x="19" y="1092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7238" name="Freeform 55"/>
          <p:cNvSpPr>
            <a:spLocks/>
          </p:cNvSpPr>
          <p:nvPr/>
        </p:nvSpPr>
        <p:spPr bwMode="auto">
          <a:xfrm>
            <a:off x="1847850" y="1290638"/>
            <a:ext cx="3186113" cy="300037"/>
          </a:xfrm>
          <a:custGeom>
            <a:avLst/>
            <a:gdLst>
              <a:gd name="T0" fmla="*/ 0 w 1992"/>
              <a:gd name="T1" fmla="*/ 0 h 180"/>
              <a:gd name="T2" fmla="*/ 2147483646 w 1992"/>
              <a:gd name="T3" fmla="*/ 0 h 180"/>
              <a:gd name="T4" fmla="*/ 2147483646 w 1992"/>
              <a:gd name="T5" fmla="*/ 2147483646 h 180"/>
              <a:gd name="T6" fmla="*/ 0 60000 65536"/>
              <a:gd name="T7" fmla="*/ 0 60000 65536"/>
              <a:gd name="T8" fmla="*/ 0 60000 65536"/>
              <a:gd name="T9" fmla="*/ 0 w 1992"/>
              <a:gd name="T10" fmla="*/ 0 h 180"/>
              <a:gd name="T11" fmla="*/ 1992 w 1992"/>
              <a:gd name="T12" fmla="*/ 180 h 1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92" h="180">
                <a:moveTo>
                  <a:pt x="0" y="0"/>
                </a:moveTo>
                <a:lnTo>
                  <a:pt x="1992" y="0"/>
                </a:lnTo>
                <a:lnTo>
                  <a:pt x="1992" y="180"/>
                </a:ln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7239" name="Line 56"/>
          <p:cNvSpPr>
            <a:spLocks noChangeShapeType="1"/>
          </p:cNvSpPr>
          <p:nvPr/>
        </p:nvSpPr>
        <p:spPr bwMode="auto">
          <a:xfrm>
            <a:off x="1462088" y="3281363"/>
            <a:ext cx="1662112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7240" name="Freeform 57"/>
          <p:cNvSpPr>
            <a:spLocks/>
          </p:cNvSpPr>
          <p:nvPr/>
        </p:nvSpPr>
        <p:spPr bwMode="auto">
          <a:xfrm>
            <a:off x="5167313" y="1557338"/>
            <a:ext cx="1885950" cy="1695450"/>
          </a:xfrm>
          <a:custGeom>
            <a:avLst/>
            <a:gdLst>
              <a:gd name="T0" fmla="*/ 2147483646 w 1185"/>
              <a:gd name="T1" fmla="*/ 0 h 1059"/>
              <a:gd name="T2" fmla="*/ 2147483646 w 1185"/>
              <a:gd name="T3" fmla="*/ 2147483646 h 1059"/>
              <a:gd name="T4" fmla="*/ 0 w 1185"/>
              <a:gd name="T5" fmla="*/ 2147483646 h 1059"/>
              <a:gd name="T6" fmla="*/ 0 60000 65536"/>
              <a:gd name="T7" fmla="*/ 0 60000 65536"/>
              <a:gd name="T8" fmla="*/ 0 60000 65536"/>
              <a:gd name="T9" fmla="*/ 0 w 1185"/>
              <a:gd name="T10" fmla="*/ 0 h 1059"/>
              <a:gd name="T11" fmla="*/ 1185 w 1185"/>
              <a:gd name="T12" fmla="*/ 1059 h 105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85" h="1059">
                <a:moveTo>
                  <a:pt x="1185" y="0"/>
                </a:moveTo>
                <a:lnTo>
                  <a:pt x="1185" y="1059"/>
                </a:lnTo>
                <a:lnTo>
                  <a:pt x="0" y="1059"/>
                </a:ln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7241" name="Freeform 62"/>
          <p:cNvSpPr>
            <a:spLocks/>
          </p:cNvSpPr>
          <p:nvPr/>
        </p:nvSpPr>
        <p:spPr bwMode="auto">
          <a:xfrm>
            <a:off x="5135563" y="1550988"/>
            <a:ext cx="42862" cy="1719262"/>
          </a:xfrm>
          <a:custGeom>
            <a:avLst/>
            <a:gdLst>
              <a:gd name="T0" fmla="*/ 2147483646 w 32"/>
              <a:gd name="T1" fmla="*/ 0 h 1092"/>
              <a:gd name="T2" fmla="*/ 2147483646 w 32"/>
              <a:gd name="T3" fmla="*/ 2147483646 h 1092"/>
              <a:gd name="T4" fmla="*/ 2147483646 w 32"/>
              <a:gd name="T5" fmla="*/ 2147483646 h 1092"/>
              <a:gd name="T6" fmla="*/ 2147483646 w 32"/>
              <a:gd name="T7" fmla="*/ 2147483646 h 1092"/>
              <a:gd name="T8" fmla="*/ 2147483646 w 32"/>
              <a:gd name="T9" fmla="*/ 2147483646 h 10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2"/>
              <a:gd name="T16" fmla="*/ 0 h 1092"/>
              <a:gd name="T17" fmla="*/ 32 w 32"/>
              <a:gd name="T18" fmla="*/ 1092 h 109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2" h="1092">
                <a:moveTo>
                  <a:pt x="23" y="0"/>
                </a:moveTo>
                <a:cubicBezTo>
                  <a:pt x="32" y="26"/>
                  <a:pt x="25" y="55"/>
                  <a:pt x="21" y="82"/>
                </a:cubicBezTo>
                <a:cubicBezTo>
                  <a:pt x="19" y="214"/>
                  <a:pt x="0" y="397"/>
                  <a:pt x="25" y="522"/>
                </a:cubicBezTo>
                <a:cubicBezTo>
                  <a:pt x="24" y="545"/>
                  <a:pt x="20" y="562"/>
                  <a:pt x="17" y="584"/>
                </a:cubicBezTo>
                <a:cubicBezTo>
                  <a:pt x="20" y="753"/>
                  <a:pt x="19" y="923"/>
                  <a:pt x="19" y="1092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7242" name="Freeform 63"/>
          <p:cNvSpPr>
            <a:spLocks/>
          </p:cNvSpPr>
          <p:nvPr/>
        </p:nvSpPr>
        <p:spPr bwMode="auto">
          <a:xfrm>
            <a:off x="5167313" y="1528763"/>
            <a:ext cx="885825" cy="28575"/>
          </a:xfrm>
          <a:custGeom>
            <a:avLst/>
            <a:gdLst>
              <a:gd name="T0" fmla="*/ 0 w 558"/>
              <a:gd name="T1" fmla="*/ 2147483646 h 18"/>
              <a:gd name="T2" fmla="*/ 2147483646 w 558"/>
              <a:gd name="T3" fmla="*/ 0 h 18"/>
              <a:gd name="T4" fmla="*/ 2147483646 w 558"/>
              <a:gd name="T5" fmla="*/ 2147483646 h 18"/>
              <a:gd name="T6" fmla="*/ 0 60000 65536"/>
              <a:gd name="T7" fmla="*/ 0 60000 65536"/>
              <a:gd name="T8" fmla="*/ 0 60000 65536"/>
              <a:gd name="T9" fmla="*/ 0 w 558"/>
              <a:gd name="T10" fmla="*/ 0 h 18"/>
              <a:gd name="T11" fmla="*/ 558 w 558"/>
              <a:gd name="T12" fmla="*/ 18 h 1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58" h="18">
                <a:moveTo>
                  <a:pt x="0" y="18"/>
                </a:moveTo>
                <a:cubicBezTo>
                  <a:pt x="153" y="15"/>
                  <a:pt x="221" y="14"/>
                  <a:pt x="345" y="0"/>
                </a:cubicBezTo>
                <a:cubicBezTo>
                  <a:pt x="452" y="6"/>
                  <a:pt x="381" y="3"/>
                  <a:pt x="558" y="3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7243" name="Freeform 64"/>
          <p:cNvSpPr>
            <a:spLocks/>
          </p:cNvSpPr>
          <p:nvPr/>
        </p:nvSpPr>
        <p:spPr bwMode="auto">
          <a:xfrm>
            <a:off x="5153025" y="1531938"/>
            <a:ext cx="1919288" cy="42862"/>
          </a:xfrm>
          <a:custGeom>
            <a:avLst/>
            <a:gdLst>
              <a:gd name="T0" fmla="*/ 0 w 1185"/>
              <a:gd name="T1" fmla="*/ 2147483646 h 20"/>
              <a:gd name="T2" fmla="*/ 2147483646 w 1185"/>
              <a:gd name="T3" fmla="*/ 2147483646 h 20"/>
              <a:gd name="T4" fmla="*/ 2147483646 w 1185"/>
              <a:gd name="T5" fmla="*/ 2147483646 h 20"/>
              <a:gd name="T6" fmla="*/ 0 60000 65536"/>
              <a:gd name="T7" fmla="*/ 0 60000 65536"/>
              <a:gd name="T8" fmla="*/ 0 60000 65536"/>
              <a:gd name="T9" fmla="*/ 0 w 1185"/>
              <a:gd name="T10" fmla="*/ 0 h 20"/>
              <a:gd name="T11" fmla="*/ 1185 w 1185"/>
              <a:gd name="T12" fmla="*/ 20 h 2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85" h="20">
                <a:moveTo>
                  <a:pt x="0" y="12"/>
                </a:moveTo>
                <a:cubicBezTo>
                  <a:pt x="303" y="20"/>
                  <a:pt x="500" y="17"/>
                  <a:pt x="870" y="15"/>
                </a:cubicBezTo>
                <a:cubicBezTo>
                  <a:pt x="974" y="0"/>
                  <a:pt x="1080" y="12"/>
                  <a:pt x="1185" y="12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7244" name="Freeform 116"/>
          <p:cNvSpPr>
            <a:spLocks/>
          </p:cNvSpPr>
          <p:nvPr/>
        </p:nvSpPr>
        <p:spPr bwMode="auto">
          <a:xfrm flipH="1">
            <a:off x="1336675" y="3789363"/>
            <a:ext cx="558800" cy="2008187"/>
          </a:xfrm>
          <a:custGeom>
            <a:avLst/>
            <a:gdLst>
              <a:gd name="T0" fmla="*/ 0 w 534609"/>
              <a:gd name="T1" fmla="*/ 0 h 1001485"/>
              <a:gd name="T2" fmla="*/ 126854 w 534609"/>
              <a:gd name="T3" fmla="*/ 17544338 h 1001485"/>
              <a:gd name="T4" fmla="*/ 398680 w 534609"/>
              <a:gd name="T5" fmla="*/ 30471766 h 1001485"/>
              <a:gd name="T6" fmla="*/ 634266 w 534609"/>
              <a:gd name="T7" fmla="*/ 42475835 h 1001485"/>
              <a:gd name="T8" fmla="*/ 598022 w 534609"/>
              <a:gd name="T9" fmla="*/ 56326621 h 1001485"/>
              <a:gd name="T10" fmla="*/ 471168 w 534609"/>
              <a:gd name="T11" fmla="*/ 63713710 h 100148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34609"/>
              <a:gd name="T19" fmla="*/ 0 h 1001485"/>
              <a:gd name="T20" fmla="*/ 534609 w 534609"/>
              <a:gd name="T21" fmla="*/ 1001485 h 1001485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34609" h="1001485">
                <a:moveTo>
                  <a:pt x="0" y="0"/>
                </a:moveTo>
                <a:cubicBezTo>
                  <a:pt x="24190" y="97971"/>
                  <a:pt x="48381" y="195942"/>
                  <a:pt x="101600" y="275771"/>
                </a:cubicBezTo>
                <a:cubicBezTo>
                  <a:pt x="154819" y="355600"/>
                  <a:pt x="251581" y="413657"/>
                  <a:pt x="319314" y="478971"/>
                </a:cubicBezTo>
                <a:cubicBezTo>
                  <a:pt x="387047" y="544285"/>
                  <a:pt x="481391" y="599924"/>
                  <a:pt x="508000" y="667657"/>
                </a:cubicBezTo>
                <a:cubicBezTo>
                  <a:pt x="534609" y="735390"/>
                  <a:pt x="500743" y="829733"/>
                  <a:pt x="478971" y="885371"/>
                </a:cubicBezTo>
                <a:cubicBezTo>
                  <a:pt x="457200" y="941009"/>
                  <a:pt x="417285" y="971247"/>
                  <a:pt x="377371" y="1001485"/>
                </a:cubicBezTo>
              </a:path>
            </a:pathLst>
          </a:cu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100" name="Flowchart: Document 99"/>
          <p:cNvSpPr>
            <a:spLocks noChangeArrowheads="1"/>
          </p:cNvSpPr>
          <p:nvPr/>
        </p:nvSpPr>
        <p:spPr bwMode="auto">
          <a:xfrm rot="-5400000">
            <a:off x="5444331" y="2737645"/>
            <a:ext cx="1444625" cy="4151312"/>
          </a:xfrm>
          <a:prstGeom prst="flowChartDocument">
            <a:avLst/>
          </a:prstGeom>
          <a:noFill/>
          <a:ln w="12700" algn="ctr">
            <a:solidFill>
              <a:schemeClr val="bg1"/>
            </a:solidFill>
            <a:prstDash val="dash"/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39" name="Flowchart: Document 38"/>
          <p:cNvSpPr>
            <a:spLocks noChangeArrowheads="1"/>
          </p:cNvSpPr>
          <p:nvPr/>
        </p:nvSpPr>
        <p:spPr bwMode="auto">
          <a:xfrm rot="-5400000">
            <a:off x="6097588" y="2768600"/>
            <a:ext cx="1409700" cy="4111625"/>
          </a:xfrm>
          <a:prstGeom prst="flowChartDocument">
            <a:avLst/>
          </a:prstGeom>
          <a:noFill/>
          <a:ln w="38100" algn="ctr">
            <a:solidFill>
              <a:schemeClr val="bg1"/>
            </a:solidFill>
            <a:prstDash val="dash"/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cxnSp>
        <p:nvCxnSpPr>
          <p:cNvPr id="101" name="Straight Connector 100"/>
          <p:cNvCxnSpPr/>
          <p:nvPr/>
        </p:nvCxnSpPr>
        <p:spPr>
          <a:xfrm>
            <a:off x="4081463" y="4284663"/>
            <a:ext cx="3154362" cy="3175"/>
          </a:xfrm>
          <a:prstGeom prst="line">
            <a:avLst/>
          </a:prstGeom>
          <a:noFill/>
          <a:ln w="127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4756150" y="4294188"/>
            <a:ext cx="3328988" cy="12700"/>
          </a:xfrm>
          <a:prstGeom prst="line">
            <a:avLst/>
          </a:prstGeom>
          <a:noFill/>
          <a:ln w="381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249" name="Freeform 76"/>
          <p:cNvSpPr>
            <a:spLocks/>
          </p:cNvSpPr>
          <p:nvPr/>
        </p:nvSpPr>
        <p:spPr bwMode="auto">
          <a:xfrm>
            <a:off x="1885950" y="3800475"/>
            <a:ext cx="3162300" cy="295275"/>
          </a:xfrm>
          <a:custGeom>
            <a:avLst/>
            <a:gdLst>
              <a:gd name="T0" fmla="*/ 0 w 1992"/>
              <a:gd name="T1" fmla="*/ 0 h 186"/>
              <a:gd name="T2" fmla="*/ 2147483646 w 1992"/>
              <a:gd name="T3" fmla="*/ 0 h 186"/>
              <a:gd name="T4" fmla="*/ 2147483646 w 1992"/>
              <a:gd name="T5" fmla="*/ 2147483646 h 186"/>
              <a:gd name="T6" fmla="*/ 0 60000 65536"/>
              <a:gd name="T7" fmla="*/ 0 60000 65536"/>
              <a:gd name="T8" fmla="*/ 0 60000 65536"/>
              <a:gd name="T9" fmla="*/ 0 w 1992"/>
              <a:gd name="T10" fmla="*/ 0 h 186"/>
              <a:gd name="T11" fmla="*/ 1992 w 1992"/>
              <a:gd name="T12" fmla="*/ 186 h 18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92" h="186">
                <a:moveTo>
                  <a:pt x="0" y="0"/>
                </a:moveTo>
                <a:lnTo>
                  <a:pt x="1992" y="0"/>
                </a:lnTo>
                <a:lnTo>
                  <a:pt x="1992" y="186"/>
                </a:ln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7250" name="Freeform 77"/>
          <p:cNvSpPr>
            <a:spLocks/>
          </p:cNvSpPr>
          <p:nvPr/>
        </p:nvSpPr>
        <p:spPr bwMode="auto">
          <a:xfrm>
            <a:off x="1485900" y="5524500"/>
            <a:ext cx="3576638" cy="271463"/>
          </a:xfrm>
          <a:custGeom>
            <a:avLst/>
            <a:gdLst>
              <a:gd name="T0" fmla="*/ 0 w 2253"/>
              <a:gd name="T1" fmla="*/ 2147483646 h 171"/>
              <a:gd name="T2" fmla="*/ 2147483646 w 2253"/>
              <a:gd name="T3" fmla="*/ 2147483646 h 171"/>
              <a:gd name="T4" fmla="*/ 2147483646 w 2253"/>
              <a:gd name="T5" fmla="*/ 0 h 171"/>
              <a:gd name="T6" fmla="*/ 0 60000 65536"/>
              <a:gd name="T7" fmla="*/ 0 60000 65536"/>
              <a:gd name="T8" fmla="*/ 0 60000 65536"/>
              <a:gd name="T9" fmla="*/ 0 w 2253"/>
              <a:gd name="T10" fmla="*/ 0 h 171"/>
              <a:gd name="T11" fmla="*/ 2253 w 2253"/>
              <a:gd name="T12" fmla="*/ 171 h 17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53" h="171">
                <a:moveTo>
                  <a:pt x="0" y="171"/>
                </a:moveTo>
                <a:lnTo>
                  <a:pt x="2253" y="171"/>
                </a:lnTo>
                <a:lnTo>
                  <a:pt x="2253" y="0"/>
                </a:ln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7251" name="Freeform 78"/>
          <p:cNvSpPr>
            <a:spLocks/>
          </p:cNvSpPr>
          <p:nvPr/>
        </p:nvSpPr>
        <p:spPr bwMode="auto">
          <a:xfrm>
            <a:off x="4067175" y="4071938"/>
            <a:ext cx="985838" cy="47625"/>
          </a:xfrm>
          <a:custGeom>
            <a:avLst/>
            <a:gdLst>
              <a:gd name="T0" fmla="*/ 2147483646 w 612"/>
              <a:gd name="T1" fmla="*/ 2147483646 h 30"/>
              <a:gd name="T2" fmla="*/ 2147483646 w 612"/>
              <a:gd name="T3" fmla="*/ 2147483646 h 30"/>
              <a:gd name="T4" fmla="*/ 2147483646 w 612"/>
              <a:gd name="T5" fmla="*/ 2147483646 h 30"/>
              <a:gd name="T6" fmla="*/ 2147483646 w 612"/>
              <a:gd name="T7" fmla="*/ 2147483646 h 30"/>
              <a:gd name="T8" fmla="*/ 2147483646 w 612"/>
              <a:gd name="T9" fmla="*/ 2147483646 h 30"/>
              <a:gd name="T10" fmla="*/ 0 w 612"/>
              <a:gd name="T11" fmla="*/ 2147483646 h 3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12"/>
              <a:gd name="T19" fmla="*/ 0 h 30"/>
              <a:gd name="T20" fmla="*/ 612 w 612"/>
              <a:gd name="T21" fmla="*/ 30 h 3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12" h="30">
                <a:moveTo>
                  <a:pt x="612" y="12"/>
                </a:moveTo>
                <a:cubicBezTo>
                  <a:pt x="600" y="11"/>
                  <a:pt x="588" y="10"/>
                  <a:pt x="576" y="9"/>
                </a:cubicBezTo>
                <a:cubicBezTo>
                  <a:pt x="562" y="7"/>
                  <a:pt x="534" y="3"/>
                  <a:pt x="534" y="3"/>
                </a:cubicBezTo>
                <a:cubicBezTo>
                  <a:pt x="455" y="5"/>
                  <a:pt x="425" y="4"/>
                  <a:pt x="363" y="12"/>
                </a:cubicBezTo>
                <a:cubicBezTo>
                  <a:pt x="310" y="30"/>
                  <a:pt x="351" y="18"/>
                  <a:pt x="234" y="15"/>
                </a:cubicBezTo>
                <a:cubicBezTo>
                  <a:pt x="145" y="0"/>
                  <a:pt x="222" y="12"/>
                  <a:pt x="0" y="12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7252" name="Freeform 79"/>
          <p:cNvSpPr>
            <a:spLocks/>
          </p:cNvSpPr>
          <p:nvPr/>
        </p:nvSpPr>
        <p:spPr bwMode="auto">
          <a:xfrm>
            <a:off x="4049713" y="4081463"/>
            <a:ext cx="42862" cy="1573212"/>
          </a:xfrm>
          <a:custGeom>
            <a:avLst/>
            <a:gdLst>
              <a:gd name="T0" fmla="*/ 2147483646 w 26"/>
              <a:gd name="T1" fmla="*/ 0 h 1006"/>
              <a:gd name="T2" fmla="*/ 2147483646 w 26"/>
              <a:gd name="T3" fmla="*/ 2147483646 h 1006"/>
              <a:gd name="T4" fmla="*/ 2147483646 w 26"/>
              <a:gd name="T5" fmla="*/ 2147483646 h 1006"/>
              <a:gd name="T6" fmla="*/ 2147483646 w 26"/>
              <a:gd name="T7" fmla="*/ 2147483646 h 1006"/>
              <a:gd name="T8" fmla="*/ 2147483646 w 26"/>
              <a:gd name="T9" fmla="*/ 2147483646 h 1006"/>
              <a:gd name="T10" fmla="*/ 2147483646 w 26"/>
              <a:gd name="T11" fmla="*/ 2147483646 h 100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6"/>
              <a:gd name="T19" fmla="*/ 0 h 1006"/>
              <a:gd name="T20" fmla="*/ 26 w 26"/>
              <a:gd name="T21" fmla="*/ 1006 h 100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6" h="1006">
                <a:moveTo>
                  <a:pt x="17" y="0"/>
                </a:moveTo>
                <a:cubicBezTo>
                  <a:pt x="24" y="21"/>
                  <a:pt x="18" y="0"/>
                  <a:pt x="17" y="42"/>
                </a:cubicBezTo>
                <a:cubicBezTo>
                  <a:pt x="16" y="65"/>
                  <a:pt x="26" y="179"/>
                  <a:pt x="8" y="234"/>
                </a:cubicBezTo>
                <a:cubicBezTo>
                  <a:pt x="9" y="331"/>
                  <a:pt x="10" y="428"/>
                  <a:pt x="11" y="525"/>
                </a:cubicBezTo>
                <a:cubicBezTo>
                  <a:pt x="13" y="653"/>
                  <a:pt x="0" y="613"/>
                  <a:pt x="17" y="663"/>
                </a:cubicBezTo>
                <a:cubicBezTo>
                  <a:pt x="19" y="700"/>
                  <a:pt x="23" y="1006"/>
                  <a:pt x="23" y="912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7253" name="Freeform 80"/>
          <p:cNvSpPr>
            <a:spLocks/>
          </p:cNvSpPr>
          <p:nvPr/>
        </p:nvSpPr>
        <p:spPr bwMode="auto">
          <a:xfrm>
            <a:off x="4081463" y="5529263"/>
            <a:ext cx="985837" cy="9525"/>
          </a:xfrm>
          <a:custGeom>
            <a:avLst/>
            <a:gdLst>
              <a:gd name="T0" fmla="*/ 0 w 621"/>
              <a:gd name="T1" fmla="*/ 2147483646 h 6"/>
              <a:gd name="T2" fmla="*/ 2147483646 w 621"/>
              <a:gd name="T3" fmla="*/ 2147483646 h 6"/>
              <a:gd name="T4" fmla="*/ 0 60000 65536"/>
              <a:gd name="T5" fmla="*/ 0 60000 65536"/>
              <a:gd name="T6" fmla="*/ 0 w 621"/>
              <a:gd name="T7" fmla="*/ 0 h 6"/>
              <a:gd name="T8" fmla="*/ 621 w 621"/>
              <a:gd name="T9" fmla="*/ 6 h 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21" h="6">
                <a:moveTo>
                  <a:pt x="0" y="6"/>
                </a:moveTo>
                <a:cubicBezTo>
                  <a:pt x="323" y="0"/>
                  <a:pt x="116" y="3"/>
                  <a:pt x="621" y="3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7254" name="Rectangle 81"/>
          <p:cNvSpPr>
            <a:spLocks noChangeArrowheads="1"/>
          </p:cNvSpPr>
          <p:nvPr/>
        </p:nvSpPr>
        <p:spPr bwMode="auto">
          <a:xfrm>
            <a:off x="5391150" y="4086225"/>
            <a:ext cx="981075" cy="1419225"/>
          </a:xfrm>
          <a:prstGeom prst="rect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37255" name="Line 82"/>
          <p:cNvSpPr>
            <a:spLocks noChangeShapeType="1"/>
          </p:cNvSpPr>
          <p:nvPr/>
        </p:nvSpPr>
        <p:spPr bwMode="auto">
          <a:xfrm>
            <a:off x="6362700" y="4064000"/>
            <a:ext cx="0" cy="144145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7256" name="Freeform 83"/>
          <p:cNvSpPr>
            <a:spLocks/>
          </p:cNvSpPr>
          <p:nvPr/>
        </p:nvSpPr>
        <p:spPr bwMode="auto">
          <a:xfrm>
            <a:off x="5381625" y="4062413"/>
            <a:ext cx="985838" cy="47625"/>
          </a:xfrm>
          <a:custGeom>
            <a:avLst/>
            <a:gdLst>
              <a:gd name="T0" fmla="*/ 2147483646 w 612"/>
              <a:gd name="T1" fmla="*/ 2147483646 h 30"/>
              <a:gd name="T2" fmla="*/ 2147483646 w 612"/>
              <a:gd name="T3" fmla="*/ 2147483646 h 30"/>
              <a:gd name="T4" fmla="*/ 2147483646 w 612"/>
              <a:gd name="T5" fmla="*/ 2147483646 h 30"/>
              <a:gd name="T6" fmla="*/ 2147483646 w 612"/>
              <a:gd name="T7" fmla="*/ 2147483646 h 30"/>
              <a:gd name="T8" fmla="*/ 2147483646 w 612"/>
              <a:gd name="T9" fmla="*/ 2147483646 h 30"/>
              <a:gd name="T10" fmla="*/ 0 w 612"/>
              <a:gd name="T11" fmla="*/ 2147483646 h 3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12"/>
              <a:gd name="T19" fmla="*/ 0 h 30"/>
              <a:gd name="T20" fmla="*/ 612 w 612"/>
              <a:gd name="T21" fmla="*/ 30 h 3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12" h="30">
                <a:moveTo>
                  <a:pt x="612" y="12"/>
                </a:moveTo>
                <a:cubicBezTo>
                  <a:pt x="600" y="11"/>
                  <a:pt x="588" y="10"/>
                  <a:pt x="576" y="9"/>
                </a:cubicBezTo>
                <a:cubicBezTo>
                  <a:pt x="562" y="7"/>
                  <a:pt x="534" y="3"/>
                  <a:pt x="534" y="3"/>
                </a:cubicBezTo>
                <a:cubicBezTo>
                  <a:pt x="455" y="5"/>
                  <a:pt x="425" y="4"/>
                  <a:pt x="363" y="12"/>
                </a:cubicBezTo>
                <a:cubicBezTo>
                  <a:pt x="310" y="30"/>
                  <a:pt x="351" y="18"/>
                  <a:pt x="234" y="15"/>
                </a:cubicBezTo>
                <a:cubicBezTo>
                  <a:pt x="145" y="0"/>
                  <a:pt x="222" y="12"/>
                  <a:pt x="0" y="12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7257" name="Freeform 84"/>
          <p:cNvSpPr>
            <a:spLocks/>
          </p:cNvSpPr>
          <p:nvPr/>
        </p:nvSpPr>
        <p:spPr bwMode="auto">
          <a:xfrm>
            <a:off x="5364163" y="4065588"/>
            <a:ext cx="42862" cy="1573212"/>
          </a:xfrm>
          <a:custGeom>
            <a:avLst/>
            <a:gdLst>
              <a:gd name="T0" fmla="*/ 2147483646 w 26"/>
              <a:gd name="T1" fmla="*/ 0 h 1006"/>
              <a:gd name="T2" fmla="*/ 2147483646 w 26"/>
              <a:gd name="T3" fmla="*/ 2147483646 h 1006"/>
              <a:gd name="T4" fmla="*/ 2147483646 w 26"/>
              <a:gd name="T5" fmla="*/ 2147483646 h 1006"/>
              <a:gd name="T6" fmla="*/ 2147483646 w 26"/>
              <a:gd name="T7" fmla="*/ 2147483646 h 1006"/>
              <a:gd name="T8" fmla="*/ 2147483646 w 26"/>
              <a:gd name="T9" fmla="*/ 2147483646 h 1006"/>
              <a:gd name="T10" fmla="*/ 2147483646 w 26"/>
              <a:gd name="T11" fmla="*/ 2147483646 h 100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6"/>
              <a:gd name="T19" fmla="*/ 0 h 1006"/>
              <a:gd name="T20" fmla="*/ 26 w 26"/>
              <a:gd name="T21" fmla="*/ 1006 h 100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6" h="1006">
                <a:moveTo>
                  <a:pt x="17" y="0"/>
                </a:moveTo>
                <a:cubicBezTo>
                  <a:pt x="24" y="21"/>
                  <a:pt x="18" y="0"/>
                  <a:pt x="17" y="42"/>
                </a:cubicBezTo>
                <a:cubicBezTo>
                  <a:pt x="16" y="65"/>
                  <a:pt x="26" y="179"/>
                  <a:pt x="8" y="234"/>
                </a:cubicBezTo>
                <a:cubicBezTo>
                  <a:pt x="9" y="331"/>
                  <a:pt x="10" y="428"/>
                  <a:pt x="11" y="525"/>
                </a:cubicBezTo>
                <a:cubicBezTo>
                  <a:pt x="13" y="653"/>
                  <a:pt x="0" y="613"/>
                  <a:pt x="17" y="663"/>
                </a:cubicBezTo>
                <a:cubicBezTo>
                  <a:pt x="19" y="700"/>
                  <a:pt x="23" y="1006"/>
                  <a:pt x="23" y="912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7258" name="Freeform 85"/>
          <p:cNvSpPr>
            <a:spLocks/>
          </p:cNvSpPr>
          <p:nvPr/>
        </p:nvSpPr>
        <p:spPr bwMode="auto">
          <a:xfrm>
            <a:off x="5395913" y="5500688"/>
            <a:ext cx="985837" cy="9525"/>
          </a:xfrm>
          <a:custGeom>
            <a:avLst/>
            <a:gdLst>
              <a:gd name="T0" fmla="*/ 0 w 621"/>
              <a:gd name="T1" fmla="*/ 2147483646 h 6"/>
              <a:gd name="T2" fmla="*/ 2147483646 w 621"/>
              <a:gd name="T3" fmla="*/ 2147483646 h 6"/>
              <a:gd name="T4" fmla="*/ 0 60000 65536"/>
              <a:gd name="T5" fmla="*/ 0 60000 65536"/>
              <a:gd name="T6" fmla="*/ 0 w 621"/>
              <a:gd name="T7" fmla="*/ 0 h 6"/>
              <a:gd name="T8" fmla="*/ 621 w 621"/>
              <a:gd name="T9" fmla="*/ 6 h 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21" h="6">
                <a:moveTo>
                  <a:pt x="0" y="6"/>
                </a:moveTo>
                <a:cubicBezTo>
                  <a:pt x="323" y="0"/>
                  <a:pt x="116" y="3"/>
                  <a:pt x="621" y="3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7259" name="Line 86"/>
          <p:cNvSpPr>
            <a:spLocks noChangeShapeType="1"/>
          </p:cNvSpPr>
          <p:nvPr/>
        </p:nvSpPr>
        <p:spPr bwMode="auto">
          <a:xfrm flipH="1" flipV="1">
            <a:off x="5286375" y="2867025"/>
            <a:ext cx="38100" cy="74295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7260" name="Line 87"/>
          <p:cNvSpPr>
            <a:spLocks noChangeShapeType="1"/>
          </p:cNvSpPr>
          <p:nvPr/>
        </p:nvSpPr>
        <p:spPr bwMode="auto">
          <a:xfrm>
            <a:off x="5305425" y="3638550"/>
            <a:ext cx="438150" cy="7620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7261" name="TextBox 52"/>
          <p:cNvSpPr txBox="1">
            <a:spLocks noChangeArrowheads="1"/>
          </p:cNvSpPr>
          <p:nvPr/>
        </p:nvSpPr>
        <p:spPr bwMode="auto">
          <a:xfrm>
            <a:off x="4325938" y="195263"/>
            <a:ext cx="4572000" cy="914400"/>
          </a:xfrm>
          <a:prstGeom prst="rect">
            <a:avLst/>
          </a:prstGeom>
          <a:solidFill>
            <a:srgbClr val="F2F2F2">
              <a:alpha val="61960"/>
            </a:srgbClr>
          </a:solidFill>
          <a:ln w="38100">
            <a:solidFill>
              <a:schemeClr val="bg1"/>
            </a:solidFill>
            <a:bevel/>
            <a:headEnd/>
            <a:tailEnd/>
          </a:ln>
        </p:spPr>
        <p:txBody>
          <a:bodyPr anchor="ctr" anchorCtr="1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chemeClr val="bg1"/>
                </a:solidFill>
                <a:cs typeface="Arial" panose="020B0604020202020204" pitchFamily="34" charset="0"/>
              </a:rPr>
              <a:t>Angle or Plate Welded to Plate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/>
          <p:cNvSpPr txBox="1"/>
          <p:nvPr/>
        </p:nvSpPr>
        <p:spPr>
          <a:xfrm>
            <a:off x="504825" y="636588"/>
            <a:ext cx="8140700" cy="5029200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3600" b="1">
                <a:solidFill>
                  <a:schemeClr val="bg1"/>
                </a:solidFill>
              </a:rPr>
              <a:t>Bearing at Bolt Holes</a:t>
            </a:r>
            <a:endParaRPr lang="en-US" b="1" baseline="-25000">
              <a:solidFill>
                <a:schemeClr val="bg1"/>
              </a:solidFill>
            </a:endParaRPr>
          </a:p>
        </p:txBody>
      </p:sp>
      <p:sp>
        <p:nvSpPr>
          <p:cNvPr id="139267" name="Slide Number Placeholder 2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9267895-F8D2-496A-B1DB-EDAD6A7409F0}" type="slidenum">
              <a:rPr lang="en-US" altLang="en-US" sz="1200">
                <a:solidFill>
                  <a:srgbClr val="BCBCBC"/>
                </a:solidFill>
              </a:rPr>
              <a:pPr/>
              <a:t>66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Tension Theory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 bwMode="auto">
          <a:xfrm>
            <a:off x="1322388" y="1438275"/>
            <a:ext cx="6559550" cy="557213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 sz="2800">
                <a:solidFill>
                  <a:schemeClr val="bg1"/>
                </a:solidFill>
              </a:rPr>
              <a:t>Bolts bear into material around hole.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1319213" y="2235200"/>
            <a:ext cx="6562725" cy="1411288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 sz="2800">
                <a:solidFill>
                  <a:schemeClr val="bg1"/>
                </a:solidFill>
              </a:rPr>
              <a:t>Direct bearing can deform the bolt hole an excessive amount and be limited by direct  bearing capacity.</a:t>
            </a:r>
          </a:p>
        </p:txBody>
      </p:sp>
      <p:sp>
        <p:nvSpPr>
          <p:cNvPr id="141316" name="Slide Number Placeholder 7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FC353BB-4B60-428A-A670-3F4AFC8D05C7}" type="slidenum">
              <a:rPr lang="en-US" altLang="en-US" sz="1200">
                <a:solidFill>
                  <a:srgbClr val="BCBCBC"/>
                </a:solidFill>
              </a:rPr>
              <a:pPr/>
              <a:t>67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Tension Theory</a:t>
            </a:r>
          </a:p>
        </p:txBody>
      </p:sp>
      <p:sp>
        <p:nvSpPr>
          <p:cNvPr id="12" name="TextBox 11"/>
          <p:cNvSpPr txBox="1"/>
          <p:nvPr/>
        </p:nvSpPr>
        <p:spPr bwMode="auto">
          <a:xfrm>
            <a:off x="1322388" y="3835400"/>
            <a:ext cx="6561137" cy="1838325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 sz="2800">
                <a:solidFill>
                  <a:schemeClr val="bg1"/>
                </a:solidFill>
              </a:rPr>
              <a:t>If the clear space to adjacent hole or edge distance is small, capacity may be limited by tearing out a section of base material at the bolt.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1350" y="577850"/>
            <a:ext cx="4125913" cy="557213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>
            <a:spAutoFit/>
          </a:bodyPr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Bearing at Bolt Holes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TextBox 3"/>
          <p:cNvSpPr txBox="1">
            <a:spLocks noChangeArrowheads="1"/>
          </p:cNvSpPr>
          <p:nvPr/>
        </p:nvSpPr>
        <p:spPr bwMode="auto">
          <a:xfrm>
            <a:off x="1160463" y="1127125"/>
            <a:ext cx="7537450" cy="4567238"/>
          </a:xfrm>
          <a:prstGeom prst="rect">
            <a:avLst/>
          </a:prstGeom>
          <a:solidFill>
            <a:schemeClr val="tx1"/>
          </a:solidFill>
          <a:ln w="38100">
            <a:solidFill>
              <a:schemeClr val="bg1"/>
            </a:solidFill>
            <a:bevel/>
            <a:headEnd/>
            <a:tailEnd/>
          </a:ln>
        </p:spPr>
        <p:txBody>
          <a:bodyPr anchor="ctr" anchorCtr="1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37" name="Flowchart: Document 36"/>
          <p:cNvSpPr/>
          <p:nvPr/>
        </p:nvSpPr>
        <p:spPr>
          <a:xfrm rot="16200000">
            <a:off x="4522788" y="792163"/>
            <a:ext cx="1409700" cy="4997450"/>
          </a:xfrm>
          <a:prstGeom prst="flowChartDocument">
            <a:avLst/>
          </a:prstGeom>
          <a:solidFill>
            <a:srgbClr val="C0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641350" y="577850"/>
            <a:ext cx="4125913" cy="557213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>
            <a:spAutoFit/>
          </a:bodyPr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Bearing at Bolt Holes</a:t>
            </a:r>
          </a:p>
        </p:txBody>
      </p:sp>
      <p:cxnSp>
        <p:nvCxnSpPr>
          <p:cNvPr id="34" name="Straight Arrow Connector 33"/>
          <p:cNvCxnSpPr/>
          <p:nvPr/>
        </p:nvCxnSpPr>
        <p:spPr>
          <a:xfrm flipV="1">
            <a:off x="7467600" y="3322638"/>
            <a:ext cx="914400" cy="0"/>
          </a:xfrm>
          <a:prstGeom prst="straightConnector1">
            <a:avLst/>
          </a:prstGeom>
          <a:ln w="101600">
            <a:solidFill>
              <a:schemeClr val="bg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366" name="TextBox 34"/>
          <p:cNvSpPr txBox="1">
            <a:spLocks noChangeArrowheads="1"/>
          </p:cNvSpPr>
          <p:nvPr/>
        </p:nvSpPr>
        <p:spPr bwMode="auto">
          <a:xfrm>
            <a:off x="7656513" y="2814638"/>
            <a:ext cx="5953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</a:p>
        </p:txBody>
      </p:sp>
      <p:sp>
        <p:nvSpPr>
          <p:cNvPr id="73" name="Freeform 72"/>
          <p:cNvSpPr/>
          <p:nvPr/>
        </p:nvSpPr>
        <p:spPr>
          <a:xfrm flipH="1">
            <a:off x="1700213" y="2262188"/>
            <a:ext cx="534987" cy="1962150"/>
          </a:xfrm>
          <a:custGeom>
            <a:avLst/>
            <a:gdLst>
              <a:gd name="connsiteX0" fmla="*/ 0 w 534609"/>
              <a:gd name="connsiteY0" fmla="*/ 0 h 1001485"/>
              <a:gd name="connsiteX1" fmla="*/ 101600 w 534609"/>
              <a:gd name="connsiteY1" fmla="*/ 275771 h 1001485"/>
              <a:gd name="connsiteX2" fmla="*/ 319314 w 534609"/>
              <a:gd name="connsiteY2" fmla="*/ 478971 h 1001485"/>
              <a:gd name="connsiteX3" fmla="*/ 508000 w 534609"/>
              <a:gd name="connsiteY3" fmla="*/ 667657 h 1001485"/>
              <a:gd name="connsiteX4" fmla="*/ 478971 w 534609"/>
              <a:gd name="connsiteY4" fmla="*/ 885371 h 1001485"/>
              <a:gd name="connsiteX5" fmla="*/ 377371 w 534609"/>
              <a:gd name="connsiteY5" fmla="*/ 1001485 h 1001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4609" h="1001485">
                <a:moveTo>
                  <a:pt x="0" y="0"/>
                </a:moveTo>
                <a:cubicBezTo>
                  <a:pt x="24190" y="97971"/>
                  <a:pt x="48381" y="195942"/>
                  <a:pt x="101600" y="275771"/>
                </a:cubicBezTo>
                <a:cubicBezTo>
                  <a:pt x="154819" y="355600"/>
                  <a:pt x="251581" y="413657"/>
                  <a:pt x="319314" y="478971"/>
                </a:cubicBezTo>
                <a:cubicBezTo>
                  <a:pt x="387047" y="544285"/>
                  <a:pt x="481391" y="599924"/>
                  <a:pt x="508000" y="667657"/>
                </a:cubicBezTo>
                <a:cubicBezTo>
                  <a:pt x="534609" y="735390"/>
                  <a:pt x="500743" y="829733"/>
                  <a:pt x="478971" y="885371"/>
                </a:cubicBezTo>
                <a:cubicBezTo>
                  <a:pt x="457200" y="941009"/>
                  <a:pt x="417285" y="971247"/>
                  <a:pt x="377371" y="1001485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3368" name="TextBox 57"/>
          <p:cNvSpPr txBox="1">
            <a:spLocks noChangeArrowheads="1"/>
          </p:cNvSpPr>
          <p:nvPr/>
        </p:nvSpPr>
        <p:spPr bwMode="auto">
          <a:xfrm>
            <a:off x="5122863" y="1801813"/>
            <a:ext cx="16637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Bolt</a:t>
            </a:r>
          </a:p>
        </p:txBody>
      </p:sp>
      <p:sp>
        <p:nvSpPr>
          <p:cNvPr id="143369" name="Slide Number Placeholder 54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98E4330-7060-40D8-A369-C0AEA6CFE93B}" type="slidenum">
              <a:rPr lang="en-US" altLang="en-US" sz="1200">
                <a:solidFill>
                  <a:srgbClr val="BCBCBC"/>
                </a:solidFill>
              </a:rPr>
              <a:pPr/>
              <a:t>68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57" name="Footer Placeholder 5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Tension Theory</a:t>
            </a:r>
            <a:endParaRPr lang="en-US" dirty="0"/>
          </a:p>
        </p:txBody>
      </p:sp>
      <p:grpSp>
        <p:nvGrpSpPr>
          <p:cNvPr id="143371" name="Group 96"/>
          <p:cNvGrpSpPr>
            <a:grpSpLocks/>
          </p:cNvGrpSpPr>
          <p:nvPr/>
        </p:nvGrpSpPr>
        <p:grpSpPr bwMode="auto">
          <a:xfrm>
            <a:off x="3298825" y="3128963"/>
            <a:ext cx="569913" cy="463550"/>
            <a:chOff x="3042361" y="3416969"/>
            <a:chExt cx="569493" cy="464469"/>
          </a:xfrm>
        </p:grpSpPr>
        <p:sp>
          <p:nvSpPr>
            <p:cNvPr id="86" name="Oval 85"/>
            <p:cNvSpPr/>
            <p:nvPr/>
          </p:nvSpPr>
          <p:spPr>
            <a:xfrm>
              <a:off x="3131195" y="3416969"/>
              <a:ext cx="480659" cy="448563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3148646" y="3474232"/>
              <a:ext cx="364856" cy="343580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52" name="Straight Arrow Connector 51"/>
            <p:cNvCxnSpPr>
              <a:stCxn id="51" idx="6"/>
            </p:cNvCxnSpPr>
            <p:nvPr/>
          </p:nvCxnSpPr>
          <p:spPr>
            <a:xfrm flipH="1" flipV="1">
              <a:off x="3129610" y="3642841"/>
              <a:ext cx="383892" cy="3181"/>
            </a:xfrm>
            <a:prstGeom prst="straightConnector1">
              <a:avLst/>
            </a:prstGeom>
            <a:ln w="38100">
              <a:solidFill>
                <a:schemeClr val="bg1"/>
              </a:solidFill>
              <a:tailEnd type="arrow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Oval 88"/>
            <p:cNvSpPr/>
            <p:nvPr/>
          </p:nvSpPr>
          <p:spPr>
            <a:xfrm>
              <a:off x="3042361" y="3424922"/>
              <a:ext cx="480659" cy="448563"/>
            </a:xfrm>
            <a:prstGeom prst="ellipse">
              <a:avLst/>
            </a:prstGeom>
            <a:noFill/>
            <a:ln w="12700">
              <a:solidFill>
                <a:schemeClr val="bg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5" name="Arc 94"/>
            <p:cNvSpPr/>
            <p:nvPr/>
          </p:nvSpPr>
          <p:spPr>
            <a:xfrm>
              <a:off x="3124850" y="3436057"/>
              <a:ext cx="399755" cy="445381"/>
            </a:xfrm>
            <a:prstGeom prst="arc">
              <a:avLst>
                <a:gd name="adj1" fmla="val 16200000"/>
                <a:gd name="adj2" fmla="val 21499646"/>
              </a:avLst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6" name="Arc 95"/>
            <p:cNvSpPr/>
            <p:nvPr/>
          </p:nvSpPr>
          <p:spPr>
            <a:xfrm flipV="1">
              <a:off x="3124850" y="3416969"/>
              <a:ext cx="399755" cy="445381"/>
            </a:xfrm>
            <a:prstGeom prst="arc">
              <a:avLst>
                <a:gd name="adj1" fmla="val 16200000"/>
                <a:gd name="adj2" fmla="val 21499646"/>
              </a:avLst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143372" name="Group 97"/>
          <p:cNvGrpSpPr>
            <a:grpSpLocks/>
          </p:cNvGrpSpPr>
          <p:nvPr/>
        </p:nvGrpSpPr>
        <p:grpSpPr bwMode="auto">
          <a:xfrm>
            <a:off x="4349750" y="3136900"/>
            <a:ext cx="569913" cy="458788"/>
            <a:chOff x="3042361" y="3416969"/>
            <a:chExt cx="569493" cy="459707"/>
          </a:xfrm>
        </p:grpSpPr>
        <p:sp>
          <p:nvSpPr>
            <p:cNvPr id="99" name="Oval 98"/>
            <p:cNvSpPr/>
            <p:nvPr/>
          </p:nvSpPr>
          <p:spPr>
            <a:xfrm>
              <a:off x="3131195" y="3416969"/>
              <a:ext cx="480659" cy="448572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9" name="Oval 108"/>
            <p:cNvSpPr/>
            <p:nvPr/>
          </p:nvSpPr>
          <p:spPr>
            <a:xfrm>
              <a:off x="3148646" y="3474233"/>
              <a:ext cx="364856" cy="343587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110" name="Straight Arrow Connector 109"/>
            <p:cNvCxnSpPr>
              <a:stCxn id="109" idx="6"/>
            </p:cNvCxnSpPr>
            <p:nvPr/>
          </p:nvCxnSpPr>
          <p:spPr>
            <a:xfrm flipH="1" flipV="1">
              <a:off x="3129610" y="3642846"/>
              <a:ext cx="383892" cy="3181"/>
            </a:xfrm>
            <a:prstGeom prst="straightConnector1">
              <a:avLst/>
            </a:prstGeom>
            <a:ln w="38100">
              <a:solidFill>
                <a:schemeClr val="bg1"/>
              </a:solidFill>
              <a:tailEnd type="arrow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2" name="Oval 111"/>
            <p:cNvSpPr/>
            <p:nvPr/>
          </p:nvSpPr>
          <p:spPr>
            <a:xfrm>
              <a:off x="3042361" y="3424923"/>
              <a:ext cx="480659" cy="448572"/>
            </a:xfrm>
            <a:prstGeom prst="ellipse">
              <a:avLst/>
            </a:prstGeom>
            <a:noFill/>
            <a:ln w="12700">
              <a:solidFill>
                <a:schemeClr val="bg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4" name="Arc 113"/>
            <p:cNvSpPr/>
            <p:nvPr/>
          </p:nvSpPr>
          <p:spPr>
            <a:xfrm>
              <a:off x="3124850" y="3431286"/>
              <a:ext cx="399755" cy="445390"/>
            </a:xfrm>
            <a:prstGeom prst="arc">
              <a:avLst>
                <a:gd name="adj1" fmla="val 16200000"/>
                <a:gd name="adj2" fmla="val 21499646"/>
              </a:avLst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8" name="Arc 117"/>
            <p:cNvSpPr/>
            <p:nvPr/>
          </p:nvSpPr>
          <p:spPr>
            <a:xfrm flipV="1">
              <a:off x="3124850" y="3416969"/>
              <a:ext cx="399755" cy="445390"/>
            </a:xfrm>
            <a:prstGeom prst="arc">
              <a:avLst>
                <a:gd name="adj1" fmla="val 16200000"/>
                <a:gd name="adj2" fmla="val 21499646"/>
              </a:avLst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cxnSp>
        <p:nvCxnSpPr>
          <p:cNvPr id="143373" name="Straight Connector 55"/>
          <p:cNvCxnSpPr>
            <a:cxnSpLocks noChangeShapeType="1"/>
            <a:endCxn id="143368" idx="1"/>
          </p:cNvCxnSpPr>
          <p:nvPr/>
        </p:nvCxnSpPr>
        <p:spPr bwMode="auto">
          <a:xfrm rot="5400000" flipH="1" flipV="1">
            <a:off x="4234657" y="2432843"/>
            <a:ext cx="1289050" cy="487363"/>
          </a:xfrm>
          <a:prstGeom prst="line">
            <a:avLst/>
          </a:prstGeom>
          <a:noFill/>
          <a:ln w="28575" algn="ctr">
            <a:solidFill>
              <a:schemeClr val="bg1"/>
            </a:solidFill>
            <a:round/>
            <a:headEnd type="arrow" w="lg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3374" name="TextBox 63"/>
          <p:cNvSpPr txBox="1">
            <a:spLocks noChangeArrowheads="1"/>
          </p:cNvSpPr>
          <p:nvPr/>
        </p:nvSpPr>
        <p:spPr bwMode="auto">
          <a:xfrm>
            <a:off x="4225925" y="4456113"/>
            <a:ext cx="27686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000">
                <a:solidFill>
                  <a:schemeClr val="bg1"/>
                </a:solidFill>
                <a:cs typeface="Arial" panose="020B0604020202020204" pitchFamily="34" charset="0"/>
              </a:rPr>
              <a:t>Bolt induces bearing stresses on the base material.</a:t>
            </a:r>
            <a:endParaRPr lang="en-US" altLang="en-US" sz="2000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25" name="Freeform 124"/>
          <p:cNvSpPr/>
          <p:nvPr/>
        </p:nvSpPr>
        <p:spPr>
          <a:xfrm>
            <a:off x="4278313" y="3138488"/>
            <a:ext cx="333375" cy="468312"/>
          </a:xfrm>
          <a:custGeom>
            <a:avLst/>
            <a:gdLst>
              <a:gd name="connsiteX0" fmla="*/ 295275 w 295275"/>
              <a:gd name="connsiteY0" fmla="*/ 7144 h 454819"/>
              <a:gd name="connsiteX1" fmla="*/ 221456 w 295275"/>
              <a:gd name="connsiteY1" fmla="*/ 52388 h 454819"/>
              <a:gd name="connsiteX2" fmla="*/ 159544 w 295275"/>
              <a:gd name="connsiteY2" fmla="*/ 121444 h 454819"/>
              <a:gd name="connsiteX3" fmla="*/ 138112 w 295275"/>
              <a:gd name="connsiteY3" fmla="*/ 204788 h 454819"/>
              <a:gd name="connsiteX4" fmla="*/ 154781 w 295275"/>
              <a:gd name="connsiteY4" fmla="*/ 304800 h 454819"/>
              <a:gd name="connsiteX5" fmla="*/ 202406 w 295275"/>
              <a:gd name="connsiteY5" fmla="*/ 381000 h 454819"/>
              <a:gd name="connsiteX6" fmla="*/ 285750 w 295275"/>
              <a:gd name="connsiteY6" fmla="*/ 435769 h 454819"/>
              <a:gd name="connsiteX7" fmla="*/ 242887 w 295275"/>
              <a:gd name="connsiteY7" fmla="*/ 454819 h 454819"/>
              <a:gd name="connsiteX8" fmla="*/ 204787 w 295275"/>
              <a:gd name="connsiteY8" fmla="*/ 442913 h 454819"/>
              <a:gd name="connsiteX9" fmla="*/ 159544 w 295275"/>
              <a:gd name="connsiteY9" fmla="*/ 428625 h 454819"/>
              <a:gd name="connsiteX10" fmla="*/ 90487 w 295275"/>
              <a:gd name="connsiteY10" fmla="*/ 395288 h 454819"/>
              <a:gd name="connsiteX11" fmla="*/ 42862 w 295275"/>
              <a:gd name="connsiteY11" fmla="*/ 381000 h 454819"/>
              <a:gd name="connsiteX12" fmla="*/ 16669 w 295275"/>
              <a:gd name="connsiteY12" fmla="*/ 326232 h 454819"/>
              <a:gd name="connsiteX13" fmla="*/ 0 w 295275"/>
              <a:gd name="connsiteY13" fmla="*/ 223838 h 454819"/>
              <a:gd name="connsiteX14" fmla="*/ 21431 w 295275"/>
              <a:gd name="connsiteY14" fmla="*/ 138113 h 454819"/>
              <a:gd name="connsiteX15" fmla="*/ 80962 w 295275"/>
              <a:gd name="connsiteY15" fmla="*/ 57150 h 454819"/>
              <a:gd name="connsiteX16" fmla="*/ 159544 w 295275"/>
              <a:gd name="connsiteY16" fmla="*/ 4763 h 454819"/>
              <a:gd name="connsiteX17" fmla="*/ 245269 w 295275"/>
              <a:gd name="connsiteY17" fmla="*/ 0 h 454819"/>
              <a:gd name="connsiteX18" fmla="*/ 295275 w 295275"/>
              <a:gd name="connsiteY18" fmla="*/ 7144 h 454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295275" h="454819">
                <a:moveTo>
                  <a:pt x="295275" y="7144"/>
                </a:moveTo>
                <a:lnTo>
                  <a:pt x="221456" y="52388"/>
                </a:lnTo>
                <a:lnTo>
                  <a:pt x="159544" y="121444"/>
                </a:lnTo>
                <a:lnTo>
                  <a:pt x="138112" y="204788"/>
                </a:lnTo>
                <a:lnTo>
                  <a:pt x="154781" y="304800"/>
                </a:lnTo>
                <a:lnTo>
                  <a:pt x="202406" y="381000"/>
                </a:lnTo>
                <a:lnTo>
                  <a:pt x="285750" y="435769"/>
                </a:lnTo>
                <a:lnTo>
                  <a:pt x="242887" y="454819"/>
                </a:lnTo>
                <a:lnTo>
                  <a:pt x="204787" y="442913"/>
                </a:lnTo>
                <a:lnTo>
                  <a:pt x="159544" y="428625"/>
                </a:lnTo>
                <a:lnTo>
                  <a:pt x="90487" y="395288"/>
                </a:lnTo>
                <a:lnTo>
                  <a:pt x="42862" y="381000"/>
                </a:lnTo>
                <a:lnTo>
                  <a:pt x="16669" y="326232"/>
                </a:lnTo>
                <a:lnTo>
                  <a:pt x="0" y="223838"/>
                </a:lnTo>
                <a:lnTo>
                  <a:pt x="21431" y="138113"/>
                </a:lnTo>
                <a:lnTo>
                  <a:pt x="80962" y="57150"/>
                </a:lnTo>
                <a:lnTo>
                  <a:pt x="159544" y="4763"/>
                </a:lnTo>
                <a:lnTo>
                  <a:pt x="245269" y="0"/>
                </a:lnTo>
                <a:lnTo>
                  <a:pt x="295275" y="7144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6" name="Freeform 125"/>
          <p:cNvSpPr/>
          <p:nvPr/>
        </p:nvSpPr>
        <p:spPr>
          <a:xfrm>
            <a:off x="3217863" y="3127375"/>
            <a:ext cx="333375" cy="468313"/>
          </a:xfrm>
          <a:custGeom>
            <a:avLst/>
            <a:gdLst>
              <a:gd name="connsiteX0" fmla="*/ 295275 w 295275"/>
              <a:gd name="connsiteY0" fmla="*/ 7144 h 454819"/>
              <a:gd name="connsiteX1" fmla="*/ 221456 w 295275"/>
              <a:gd name="connsiteY1" fmla="*/ 52388 h 454819"/>
              <a:gd name="connsiteX2" fmla="*/ 159544 w 295275"/>
              <a:gd name="connsiteY2" fmla="*/ 121444 h 454819"/>
              <a:gd name="connsiteX3" fmla="*/ 138112 w 295275"/>
              <a:gd name="connsiteY3" fmla="*/ 204788 h 454819"/>
              <a:gd name="connsiteX4" fmla="*/ 154781 w 295275"/>
              <a:gd name="connsiteY4" fmla="*/ 304800 h 454819"/>
              <a:gd name="connsiteX5" fmla="*/ 202406 w 295275"/>
              <a:gd name="connsiteY5" fmla="*/ 381000 h 454819"/>
              <a:gd name="connsiteX6" fmla="*/ 285750 w 295275"/>
              <a:gd name="connsiteY6" fmla="*/ 435769 h 454819"/>
              <a:gd name="connsiteX7" fmla="*/ 242887 w 295275"/>
              <a:gd name="connsiteY7" fmla="*/ 454819 h 454819"/>
              <a:gd name="connsiteX8" fmla="*/ 204787 w 295275"/>
              <a:gd name="connsiteY8" fmla="*/ 442913 h 454819"/>
              <a:gd name="connsiteX9" fmla="*/ 159544 w 295275"/>
              <a:gd name="connsiteY9" fmla="*/ 428625 h 454819"/>
              <a:gd name="connsiteX10" fmla="*/ 90487 w 295275"/>
              <a:gd name="connsiteY10" fmla="*/ 395288 h 454819"/>
              <a:gd name="connsiteX11" fmla="*/ 42862 w 295275"/>
              <a:gd name="connsiteY11" fmla="*/ 381000 h 454819"/>
              <a:gd name="connsiteX12" fmla="*/ 16669 w 295275"/>
              <a:gd name="connsiteY12" fmla="*/ 326232 h 454819"/>
              <a:gd name="connsiteX13" fmla="*/ 0 w 295275"/>
              <a:gd name="connsiteY13" fmla="*/ 223838 h 454819"/>
              <a:gd name="connsiteX14" fmla="*/ 21431 w 295275"/>
              <a:gd name="connsiteY14" fmla="*/ 138113 h 454819"/>
              <a:gd name="connsiteX15" fmla="*/ 80962 w 295275"/>
              <a:gd name="connsiteY15" fmla="*/ 57150 h 454819"/>
              <a:gd name="connsiteX16" fmla="*/ 159544 w 295275"/>
              <a:gd name="connsiteY16" fmla="*/ 4763 h 454819"/>
              <a:gd name="connsiteX17" fmla="*/ 245269 w 295275"/>
              <a:gd name="connsiteY17" fmla="*/ 0 h 454819"/>
              <a:gd name="connsiteX18" fmla="*/ 295275 w 295275"/>
              <a:gd name="connsiteY18" fmla="*/ 7144 h 454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295275" h="454819">
                <a:moveTo>
                  <a:pt x="295275" y="7144"/>
                </a:moveTo>
                <a:lnTo>
                  <a:pt x="221456" y="52388"/>
                </a:lnTo>
                <a:lnTo>
                  <a:pt x="159544" y="121444"/>
                </a:lnTo>
                <a:lnTo>
                  <a:pt x="138112" y="204788"/>
                </a:lnTo>
                <a:lnTo>
                  <a:pt x="154781" y="304800"/>
                </a:lnTo>
                <a:lnTo>
                  <a:pt x="202406" y="381000"/>
                </a:lnTo>
                <a:lnTo>
                  <a:pt x="285750" y="435769"/>
                </a:lnTo>
                <a:lnTo>
                  <a:pt x="242887" y="454819"/>
                </a:lnTo>
                <a:lnTo>
                  <a:pt x="204787" y="442913"/>
                </a:lnTo>
                <a:lnTo>
                  <a:pt x="159544" y="428625"/>
                </a:lnTo>
                <a:lnTo>
                  <a:pt x="90487" y="395288"/>
                </a:lnTo>
                <a:lnTo>
                  <a:pt x="42862" y="381000"/>
                </a:lnTo>
                <a:lnTo>
                  <a:pt x="16669" y="326232"/>
                </a:lnTo>
                <a:lnTo>
                  <a:pt x="0" y="223838"/>
                </a:lnTo>
                <a:lnTo>
                  <a:pt x="21431" y="138113"/>
                </a:lnTo>
                <a:lnTo>
                  <a:pt x="80962" y="57150"/>
                </a:lnTo>
                <a:lnTo>
                  <a:pt x="159544" y="4763"/>
                </a:lnTo>
                <a:lnTo>
                  <a:pt x="245269" y="0"/>
                </a:lnTo>
                <a:lnTo>
                  <a:pt x="295275" y="7144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43377" name="Straight Connector 139"/>
          <p:cNvCxnSpPr>
            <a:cxnSpLocks noChangeShapeType="1"/>
          </p:cNvCxnSpPr>
          <p:nvPr/>
        </p:nvCxnSpPr>
        <p:spPr bwMode="auto">
          <a:xfrm flipV="1">
            <a:off x="3568700" y="2390775"/>
            <a:ext cx="1420813" cy="922338"/>
          </a:xfrm>
          <a:prstGeom prst="line">
            <a:avLst/>
          </a:prstGeom>
          <a:noFill/>
          <a:ln w="38100" algn="ctr">
            <a:solidFill>
              <a:schemeClr val="bg1"/>
            </a:solidFill>
            <a:round/>
            <a:headEnd type="arrow" w="lg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3378" name="Freeform 39"/>
          <p:cNvSpPr>
            <a:spLocks/>
          </p:cNvSpPr>
          <p:nvPr/>
        </p:nvSpPr>
        <p:spPr bwMode="auto">
          <a:xfrm>
            <a:off x="2224088" y="2262188"/>
            <a:ext cx="3200400" cy="323850"/>
          </a:xfrm>
          <a:custGeom>
            <a:avLst/>
            <a:gdLst>
              <a:gd name="T0" fmla="*/ 0 w 2010"/>
              <a:gd name="T1" fmla="*/ 0 h 204"/>
              <a:gd name="T2" fmla="*/ 2147483646 w 2010"/>
              <a:gd name="T3" fmla="*/ 0 h 204"/>
              <a:gd name="T4" fmla="*/ 2147483646 w 2010"/>
              <a:gd name="T5" fmla="*/ 2147483646 h 204"/>
              <a:gd name="T6" fmla="*/ 0 60000 65536"/>
              <a:gd name="T7" fmla="*/ 0 60000 65536"/>
              <a:gd name="T8" fmla="*/ 0 60000 65536"/>
              <a:gd name="T9" fmla="*/ 0 w 2010"/>
              <a:gd name="T10" fmla="*/ 0 h 204"/>
              <a:gd name="T11" fmla="*/ 2010 w 2010"/>
              <a:gd name="T12" fmla="*/ 204 h 20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10" h="204">
                <a:moveTo>
                  <a:pt x="0" y="0"/>
                </a:moveTo>
                <a:lnTo>
                  <a:pt x="2010" y="0"/>
                </a:lnTo>
                <a:lnTo>
                  <a:pt x="2010" y="204"/>
                </a:ln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379" name="Line 40"/>
          <p:cNvSpPr>
            <a:spLocks noChangeShapeType="1"/>
          </p:cNvSpPr>
          <p:nvPr/>
        </p:nvSpPr>
        <p:spPr bwMode="auto">
          <a:xfrm>
            <a:off x="5424488" y="2590800"/>
            <a:ext cx="0" cy="1404938"/>
          </a:xfrm>
          <a:prstGeom prst="line">
            <a:avLst/>
          </a:prstGeom>
          <a:noFill/>
          <a:ln w="28575">
            <a:solidFill>
              <a:schemeClr val="bg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380" name="Freeform 41"/>
          <p:cNvSpPr>
            <a:spLocks/>
          </p:cNvSpPr>
          <p:nvPr/>
        </p:nvSpPr>
        <p:spPr bwMode="auto">
          <a:xfrm>
            <a:off x="1852613" y="4005263"/>
            <a:ext cx="3567112" cy="214312"/>
          </a:xfrm>
          <a:custGeom>
            <a:avLst/>
            <a:gdLst>
              <a:gd name="T0" fmla="*/ 0 w 2247"/>
              <a:gd name="T1" fmla="*/ 2147483646 h 135"/>
              <a:gd name="T2" fmla="*/ 2147483646 w 2247"/>
              <a:gd name="T3" fmla="*/ 2147483646 h 135"/>
              <a:gd name="T4" fmla="*/ 2147483646 w 2247"/>
              <a:gd name="T5" fmla="*/ 0 h 135"/>
              <a:gd name="T6" fmla="*/ 0 60000 65536"/>
              <a:gd name="T7" fmla="*/ 0 60000 65536"/>
              <a:gd name="T8" fmla="*/ 0 60000 65536"/>
              <a:gd name="T9" fmla="*/ 0 w 2247"/>
              <a:gd name="T10" fmla="*/ 0 h 135"/>
              <a:gd name="T11" fmla="*/ 2247 w 2247"/>
              <a:gd name="T12" fmla="*/ 135 h 13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47" h="135">
                <a:moveTo>
                  <a:pt x="0" y="135"/>
                </a:moveTo>
                <a:lnTo>
                  <a:pt x="2247" y="135"/>
                </a:lnTo>
                <a:lnTo>
                  <a:pt x="2247" y="0"/>
                </a:ln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381" name="Line 42"/>
          <p:cNvSpPr>
            <a:spLocks noChangeShapeType="1"/>
          </p:cNvSpPr>
          <p:nvPr/>
        </p:nvSpPr>
        <p:spPr bwMode="auto">
          <a:xfrm flipH="1" flipV="1">
            <a:off x="3340100" y="3441700"/>
            <a:ext cx="838200" cy="12319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382" name="Line 43"/>
          <p:cNvSpPr>
            <a:spLocks noChangeShapeType="1"/>
          </p:cNvSpPr>
          <p:nvPr/>
        </p:nvSpPr>
        <p:spPr bwMode="auto">
          <a:xfrm flipV="1">
            <a:off x="4165600" y="3390900"/>
            <a:ext cx="177800" cy="12573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TextBox 3"/>
          <p:cNvSpPr txBox="1">
            <a:spLocks noChangeArrowheads="1"/>
          </p:cNvSpPr>
          <p:nvPr/>
        </p:nvSpPr>
        <p:spPr bwMode="auto">
          <a:xfrm>
            <a:off x="1160463" y="1127125"/>
            <a:ext cx="7537450" cy="4567238"/>
          </a:xfrm>
          <a:prstGeom prst="rect">
            <a:avLst/>
          </a:prstGeom>
          <a:solidFill>
            <a:schemeClr val="tx1"/>
          </a:solidFill>
          <a:ln w="38100">
            <a:solidFill>
              <a:schemeClr val="bg1"/>
            </a:solidFill>
            <a:bevel/>
            <a:headEnd/>
            <a:tailEnd/>
          </a:ln>
        </p:spPr>
        <p:txBody>
          <a:bodyPr anchor="ctr" anchorCtr="1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flipV="1">
            <a:off x="7467600" y="3322638"/>
            <a:ext cx="914400" cy="0"/>
          </a:xfrm>
          <a:prstGeom prst="straightConnector1">
            <a:avLst/>
          </a:prstGeom>
          <a:ln w="101600">
            <a:solidFill>
              <a:schemeClr val="bg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412" name="TextBox 34"/>
          <p:cNvSpPr txBox="1">
            <a:spLocks noChangeArrowheads="1"/>
          </p:cNvSpPr>
          <p:nvPr/>
        </p:nvSpPr>
        <p:spPr bwMode="auto">
          <a:xfrm>
            <a:off x="7656513" y="2814638"/>
            <a:ext cx="5953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</a:p>
        </p:txBody>
      </p:sp>
      <p:sp>
        <p:nvSpPr>
          <p:cNvPr id="73" name="Freeform 72"/>
          <p:cNvSpPr/>
          <p:nvPr/>
        </p:nvSpPr>
        <p:spPr>
          <a:xfrm flipH="1">
            <a:off x="1685925" y="2247900"/>
            <a:ext cx="534988" cy="1976438"/>
          </a:xfrm>
          <a:custGeom>
            <a:avLst/>
            <a:gdLst>
              <a:gd name="connsiteX0" fmla="*/ 0 w 534609"/>
              <a:gd name="connsiteY0" fmla="*/ 0 h 1001485"/>
              <a:gd name="connsiteX1" fmla="*/ 101600 w 534609"/>
              <a:gd name="connsiteY1" fmla="*/ 275771 h 1001485"/>
              <a:gd name="connsiteX2" fmla="*/ 319314 w 534609"/>
              <a:gd name="connsiteY2" fmla="*/ 478971 h 1001485"/>
              <a:gd name="connsiteX3" fmla="*/ 508000 w 534609"/>
              <a:gd name="connsiteY3" fmla="*/ 667657 h 1001485"/>
              <a:gd name="connsiteX4" fmla="*/ 478971 w 534609"/>
              <a:gd name="connsiteY4" fmla="*/ 885371 h 1001485"/>
              <a:gd name="connsiteX5" fmla="*/ 377371 w 534609"/>
              <a:gd name="connsiteY5" fmla="*/ 1001485 h 1001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4609" h="1001485">
                <a:moveTo>
                  <a:pt x="0" y="0"/>
                </a:moveTo>
                <a:cubicBezTo>
                  <a:pt x="24190" y="97971"/>
                  <a:pt x="48381" y="195942"/>
                  <a:pt x="101600" y="275771"/>
                </a:cubicBezTo>
                <a:cubicBezTo>
                  <a:pt x="154819" y="355600"/>
                  <a:pt x="251581" y="413657"/>
                  <a:pt x="319314" y="478971"/>
                </a:cubicBezTo>
                <a:cubicBezTo>
                  <a:pt x="387047" y="544285"/>
                  <a:pt x="481391" y="599924"/>
                  <a:pt x="508000" y="667657"/>
                </a:cubicBezTo>
                <a:cubicBezTo>
                  <a:pt x="534609" y="735390"/>
                  <a:pt x="500743" y="829733"/>
                  <a:pt x="478971" y="885371"/>
                </a:cubicBezTo>
                <a:cubicBezTo>
                  <a:pt x="457200" y="941009"/>
                  <a:pt x="417285" y="971247"/>
                  <a:pt x="377371" y="1001485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74" name="Straight Connector 73"/>
          <p:cNvCxnSpPr/>
          <p:nvPr/>
        </p:nvCxnSpPr>
        <p:spPr>
          <a:xfrm rot="16200000" flipV="1">
            <a:off x="4753769" y="3298032"/>
            <a:ext cx="1341437" cy="19050"/>
          </a:xfrm>
          <a:prstGeom prst="line">
            <a:avLst/>
          </a:prstGeom>
          <a:ln w="254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415" name="TextBox 57"/>
          <p:cNvSpPr txBox="1">
            <a:spLocks noChangeArrowheads="1"/>
          </p:cNvSpPr>
          <p:nvPr/>
        </p:nvSpPr>
        <p:spPr bwMode="auto">
          <a:xfrm>
            <a:off x="5122863" y="1801813"/>
            <a:ext cx="16637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Bolt</a:t>
            </a:r>
          </a:p>
        </p:txBody>
      </p:sp>
      <p:sp>
        <p:nvSpPr>
          <p:cNvPr id="145416" name="Slide Number Placeholder 54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87D23C1-4CF0-4D3E-BE4B-5D3ED4EB097C}" type="slidenum">
              <a:rPr lang="en-US" altLang="en-US" sz="1200">
                <a:solidFill>
                  <a:srgbClr val="BCBCBC"/>
                </a:solidFill>
              </a:rPr>
              <a:pPr/>
              <a:t>69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57" name="Footer Placeholder 5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Tension Theory</a:t>
            </a:r>
            <a:endParaRPr lang="en-US" dirty="0"/>
          </a:p>
        </p:txBody>
      </p:sp>
      <p:sp>
        <p:nvSpPr>
          <p:cNvPr id="37" name="Flowchart: Document 36"/>
          <p:cNvSpPr/>
          <p:nvPr/>
        </p:nvSpPr>
        <p:spPr>
          <a:xfrm rot="16200000">
            <a:off x="4522788" y="792163"/>
            <a:ext cx="1409700" cy="4997450"/>
          </a:xfrm>
          <a:prstGeom prst="flowChartDocument">
            <a:avLst/>
          </a:prstGeom>
          <a:solidFill>
            <a:srgbClr val="C0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145419" name="Group 48"/>
          <p:cNvGrpSpPr>
            <a:grpSpLocks/>
          </p:cNvGrpSpPr>
          <p:nvPr/>
        </p:nvGrpSpPr>
        <p:grpSpPr bwMode="auto">
          <a:xfrm>
            <a:off x="4089400" y="3009900"/>
            <a:ext cx="835025" cy="774700"/>
            <a:chOff x="4089797" y="3009901"/>
            <a:chExt cx="834628" cy="773906"/>
          </a:xfrm>
        </p:grpSpPr>
        <p:sp>
          <p:nvSpPr>
            <p:cNvPr id="112" name="Oval 111"/>
            <p:cNvSpPr/>
            <p:nvPr/>
          </p:nvSpPr>
          <p:spPr>
            <a:xfrm>
              <a:off x="4242125" y="3144701"/>
              <a:ext cx="482371" cy="448802"/>
            </a:xfrm>
            <a:prstGeom prst="ellipse">
              <a:avLst/>
            </a:prstGeom>
            <a:noFill/>
            <a:ln w="12700">
              <a:solidFill>
                <a:schemeClr val="bg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8" name="Arc 117"/>
            <p:cNvSpPr/>
            <p:nvPr/>
          </p:nvSpPr>
          <p:spPr>
            <a:xfrm flipV="1">
              <a:off x="4324635" y="3136771"/>
              <a:ext cx="399860" cy="445631"/>
            </a:xfrm>
            <a:prstGeom prst="arc">
              <a:avLst>
                <a:gd name="adj1" fmla="val 16200000"/>
                <a:gd name="adj2" fmla="val 21499646"/>
              </a:avLst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4" name="Arc 113"/>
            <p:cNvSpPr/>
            <p:nvPr/>
          </p:nvSpPr>
          <p:spPr>
            <a:xfrm>
              <a:off x="4324635" y="3157388"/>
              <a:ext cx="399860" cy="445630"/>
            </a:xfrm>
            <a:prstGeom prst="arc">
              <a:avLst>
                <a:gd name="adj1" fmla="val 16200000"/>
                <a:gd name="adj2" fmla="val 21499646"/>
              </a:avLst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3" name="Freeform 42"/>
            <p:cNvSpPr/>
            <p:nvPr/>
          </p:nvSpPr>
          <p:spPr>
            <a:xfrm>
              <a:off x="4264339" y="3200206"/>
              <a:ext cx="103139" cy="355236"/>
            </a:xfrm>
            <a:custGeom>
              <a:avLst/>
              <a:gdLst>
                <a:gd name="connsiteX0" fmla="*/ 65485 w 103585"/>
                <a:gd name="connsiteY0" fmla="*/ 0 h 354806"/>
                <a:gd name="connsiteX1" fmla="*/ 8335 w 103585"/>
                <a:gd name="connsiteY1" fmla="*/ 119063 h 354806"/>
                <a:gd name="connsiteX2" fmla="*/ 15478 w 103585"/>
                <a:gd name="connsiteY2" fmla="*/ 188119 h 354806"/>
                <a:gd name="connsiteX3" fmla="*/ 22622 w 103585"/>
                <a:gd name="connsiteY3" fmla="*/ 252413 h 354806"/>
                <a:gd name="connsiteX4" fmla="*/ 103585 w 103585"/>
                <a:gd name="connsiteY4" fmla="*/ 354806 h 3548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3585" h="354806">
                  <a:moveTo>
                    <a:pt x="65485" y="0"/>
                  </a:moveTo>
                  <a:cubicBezTo>
                    <a:pt x="41077" y="43855"/>
                    <a:pt x="16670" y="87710"/>
                    <a:pt x="8335" y="119063"/>
                  </a:cubicBezTo>
                  <a:cubicBezTo>
                    <a:pt x="0" y="150416"/>
                    <a:pt x="13097" y="165894"/>
                    <a:pt x="15478" y="188119"/>
                  </a:cubicBezTo>
                  <a:cubicBezTo>
                    <a:pt x="17859" y="210344"/>
                    <a:pt x="7938" y="224632"/>
                    <a:pt x="22622" y="252413"/>
                  </a:cubicBezTo>
                  <a:cubicBezTo>
                    <a:pt x="37306" y="280194"/>
                    <a:pt x="70445" y="317500"/>
                    <a:pt x="103585" y="354806"/>
                  </a:cubicBezTo>
                </a:path>
              </a:pathLst>
            </a:cu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4" name="Freeform 43"/>
            <p:cNvSpPr/>
            <p:nvPr/>
          </p:nvSpPr>
          <p:spPr>
            <a:xfrm>
              <a:off x="4089797" y="3009901"/>
              <a:ext cx="303069" cy="773906"/>
            </a:xfrm>
            <a:custGeom>
              <a:avLst/>
              <a:gdLst>
                <a:gd name="connsiteX0" fmla="*/ 65485 w 103585"/>
                <a:gd name="connsiteY0" fmla="*/ 0 h 354806"/>
                <a:gd name="connsiteX1" fmla="*/ 8335 w 103585"/>
                <a:gd name="connsiteY1" fmla="*/ 119063 h 354806"/>
                <a:gd name="connsiteX2" fmla="*/ 15478 w 103585"/>
                <a:gd name="connsiteY2" fmla="*/ 188119 h 354806"/>
                <a:gd name="connsiteX3" fmla="*/ 22622 w 103585"/>
                <a:gd name="connsiteY3" fmla="*/ 252413 h 354806"/>
                <a:gd name="connsiteX4" fmla="*/ 103585 w 103585"/>
                <a:gd name="connsiteY4" fmla="*/ 354806 h 3548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3585" h="354806">
                  <a:moveTo>
                    <a:pt x="65485" y="0"/>
                  </a:moveTo>
                  <a:cubicBezTo>
                    <a:pt x="41077" y="43855"/>
                    <a:pt x="16670" y="87710"/>
                    <a:pt x="8335" y="119063"/>
                  </a:cubicBezTo>
                  <a:cubicBezTo>
                    <a:pt x="0" y="150416"/>
                    <a:pt x="13097" y="165894"/>
                    <a:pt x="15478" y="188119"/>
                  </a:cubicBezTo>
                  <a:cubicBezTo>
                    <a:pt x="17859" y="210344"/>
                    <a:pt x="7938" y="224632"/>
                    <a:pt x="22622" y="252413"/>
                  </a:cubicBezTo>
                  <a:cubicBezTo>
                    <a:pt x="37306" y="280194"/>
                    <a:pt x="70445" y="317500"/>
                    <a:pt x="103585" y="354806"/>
                  </a:cubicBezTo>
                </a:path>
              </a:pathLst>
            </a:cu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4170722" y="3103468"/>
              <a:ext cx="260226" cy="567743"/>
            </a:xfrm>
            <a:custGeom>
              <a:avLst/>
              <a:gdLst>
                <a:gd name="connsiteX0" fmla="*/ 65485 w 103585"/>
                <a:gd name="connsiteY0" fmla="*/ 0 h 354806"/>
                <a:gd name="connsiteX1" fmla="*/ 8335 w 103585"/>
                <a:gd name="connsiteY1" fmla="*/ 119063 h 354806"/>
                <a:gd name="connsiteX2" fmla="*/ 15478 w 103585"/>
                <a:gd name="connsiteY2" fmla="*/ 188119 h 354806"/>
                <a:gd name="connsiteX3" fmla="*/ 22622 w 103585"/>
                <a:gd name="connsiteY3" fmla="*/ 252413 h 354806"/>
                <a:gd name="connsiteX4" fmla="*/ 103585 w 103585"/>
                <a:gd name="connsiteY4" fmla="*/ 354806 h 3548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3585" h="354806">
                  <a:moveTo>
                    <a:pt x="65485" y="0"/>
                  </a:moveTo>
                  <a:cubicBezTo>
                    <a:pt x="41077" y="43855"/>
                    <a:pt x="16670" y="87710"/>
                    <a:pt x="8335" y="119063"/>
                  </a:cubicBezTo>
                  <a:cubicBezTo>
                    <a:pt x="0" y="150416"/>
                    <a:pt x="13097" y="165894"/>
                    <a:pt x="15478" y="188119"/>
                  </a:cubicBezTo>
                  <a:cubicBezTo>
                    <a:pt x="17859" y="210344"/>
                    <a:pt x="7938" y="224632"/>
                    <a:pt x="22622" y="252413"/>
                  </a:cubicBezTo>
                  <a:cubicBezTo>
                    <a:pt x="37306" y="280194"/>
                    <a:pt x="70445" y="317500"/>
                    <a:pt x="103585" y="354806"/>
                  </a:cubicBezTo>
                </a:path>
              </a:pathLst>
            </a:cu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4329396" y="3146286"/>
              <a:ext cx="595029" cy="423429"/>
            </a:xfrm>
            <a:custGeom>
              <a:avLst/>
              <a:gdLst>
                <a:gd name="connsiteX0" fmla="*/ 0 w 595313"/>
                <a:gd name="connsiteY0" fmla="*/ 209550 h 423863"/>
                <a:gd name="connsiteX1" fmla="*/ 19050 w 595313"/>
                <a:gd name="connsiteY1" fmla="*/ 138113 h 423863"/>
                <a:gd name="connsiteX2" fmla="*/ 102394 w 595313"/>
                <a:gd name="connsiteY2" fmla="*/ 57150 h 423863"/>
                <a:gd name="connsiteX3" fmla="*/ 185738 w 595313"/>
                <a:gd name="connsiteY3" fmla="*/ 26194 h 423863"/>
                <a:gd name="connsiteX4" fmla="*/ 309563 w 595313"/>
                <a:gd name="connsiteY4" fmla="*/ 0 h 423863"/>
                <a:gd name="connsiteX5" fmla="*/ 392907 w 595313"/>
                <a:gd name="connsiteY5" fmla="*/ 9525 h 423863"/>
                <a:gd name="connsiteX6" fmla="*/ 500063 w 595313"/>
                <a:gd name="connsiteY6" fmla="*/ 59532 h 423863"/>
                <a:gd name="connsiteX7" fmla="*/ 581025 w 595313"/>
                <a:gd name="connsiteY7" fmla="*/ 150019 h 423863"/>
                <a:gd name="connsiteX8" fmla="*/ 595313 w 595313"/>
                <a:gd name="connsiteY8" fmla="*/ 211932 h 423863"/>
                <a:gd name="connsiteX9" fmla="*/ 588169 w 595313"/>
                <a:gd name="connsiteY9" fmla="*/ 271463 h 423863"/>
                <a:gd name="connsiteX10" fmla="*/ 552450 w 595313"/>
                <a:gd name="connsiteY10" fmla="*/ 354807 h 423863"/>
                <a:gd name="connsiteX11" fmla="*/ 478632 w 595313"/>
                <a:gd name="connsiteY11" fmla="*/ 395288 h 423863"/>
                <a:gd name="connsiteX12" fmla="*/ 397669 w 595313"/>
                <a:gd name="connsiteY12" fmla="*/ 419100 h 423863"/>
                <a:gd name="connsiteX13" fmla="*/ 316707 w 595313"/>
                <a:gd name="connsiteY13" fmla="*/ 423863 h 423863"/>
                <a:gd name="connsiteX14" fmla="*/ 240507 w 595313"/>
                <a:gd name="connsiteY14" fmla="*/ 416719 h 423863"/>
                <a:gd name="connsiteX15" fmla="*/ 119063 w 595313"/>
                <a:gd name="connsiteY15" fmla="*/ 397669 h 423863"/>
                <a:gd name="connsiteX16" fmla="*/ 57150 w 595313"/>
                <a:gd name="connsiteY16" fmla="*/ 345282 h 423863"/>
                <a:gd name="connsiteX17" fmla="*/ 0 w 595313"/>
                <a:gd name="connsiteY17" fmla="*/ 209550 h 4238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595313" h="423863">
                  <a:moveTo>
                    <a:pt x="0" y="209550"/>
                  </a:moveTo>
                  <a:lnTo>
                    <a:pt x="19050" y="138113"/>
                  </a:lnTo>
                  <a:lnTo>
                    <a:pt x="102394" y="57150"/>
                  </a:lnTo>
                  <a:lnTo>
                    <a:pt x="185738" y="26194"/>
                  </a:lnTo>
                  <a:lnTo>
                    <a:pt x="309563" y="0"/>
                  </a:lnTo>
                  <a:lnTo>
                    <a:pt x="392907" y="9525"/>
                  </a:lnTo>
                  <a:lnTo>
                    <a:pt x="500063" y="59532"/>
                  </a:lnTo>
                  <a:lnTo>
                    <a:pt x="581025" y="150019"/>
                  </a:lnTo>
                  <a:lnTo>
                    <a:pt x="595313" y="211932"/>
                  </a:lnTo>
                  <a:lnTo>
                    <a:pt x="588169" y="271463"/>
                  </a:lnTo>
                  <a:lnTo>
                    <a:pt x="552450" y="354807"/>
                  </a:lnTo>
                  <a:lnTo>
                    <a:pt x="478632" y="395288"/>
                  </a:lnTo>
                  <a:lnTo>
                    <a:pt x="397669" y="419100"/>
                  </a:lnTo>
                  <a:lnTo>
                    <a:pt x="316707" y="423863"/>
                  </a:lnTo>
                  <a:lnTo>
                    <a:pt x="240507" y="416719"/>
                  </a:lnTo>
                  <a:lnTo>
                    <a:pt x="119063" y="397669"/>
                  </a:lnTo>
                  <a:lnTo>
                    <a:pt x="57150" y="345282"/>
                  </a:lnTo>
                  <a:lnTo>
                    <a:pt x="0" y="209550"/>
                  </a:lnTo>
                  <a:close/>
                </a:path>
              </a:pathLst>
            </a:cu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4443642" y="3187519"/>
              <a:ext cx="364951" cy="345720"/>
            </a:xfrm>
            <a:prstGeom prst="ellipse">
              <a:avLst/>
            </a:prstGeom>
            <a:solidFill>
              <a:schemeClr val="tx1">
                <a:lumMod val="85000"/>
              </a:schemeClr>
            </a:solidFill>
            <a:ln>
              <a:noFill/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9" name="Oval 108"/>
            <p:cNvSpPr/>
            <p:nvPr/>
          </p:nvSpPr>
          <p:spPr>
            <a:xfrm>
              <a:off x="4338917" y="3192277"/>
              <a:ext cx="364951" cy="345720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110" name="Straight Arrow Connector 109"/>
            <p:cNvCxnSpPr>
              <a:stCxn id="109" idx="6"/>
            </p:cNvCxnSpPr>
            <p:nvPr/>
          </p:nvCxnSpPr>
          <p:spPr>
            <a:xfrm flipH="1" flipV="1">
              <a:off x="4319876" y="3361965"/>
              <a:ext cx="383992" cy="3172"/>
            </a:xfrm>
            <a:prstGeom prst="straightConnector1">
              <a:avLst/>
            </a:prstGeom>
            <a:ln w="38100">
              <a:solidFill>
                <a:schemeClr val="bg1"/>
              </a:solidFill>
              <a:tailEnd type="arrow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5420" name="Group 49"/>
          <p:cNvGrpSpPr>
            <a:grpSpLocks/>
          </p:cNvGrpSpPr>
          <p:nvPr/>
        </p:nvGrpSpPr>
        <p:grpSpPr bwMode="auto">
          <a:xfrm>
            <a:off x="3019425" y="2990850"/>
            <a:ext cx="835025" cy="773113"/>
            <a:chOff x="4089797" y="3009901"/>
            <a:chExt cx="834628" cy="773906"/>
          </a:xfrm>
        </p:grpSpPr>
        <p:sp>
          <p:nvSpPr>
            <p:cNvPr id="53" name="Oval 52"/>
            <p:cNvSpPr/>
            <p:nvPr/>
          </p:nvSpPr>
          <p:spPr>
            <a:xfrm>
              <a:off x="4242125" y="3144977"/>
              <a:ext cx="482371" cy="448134"/>
            </a:xfrm>
            <a:prstGeom prst="ellipse">
              <a:avLst/>
            </a:prstGeom>
            <a:noFill/>
            <a:ln w="12700">
              <a:solidFill>
                <a:schemeClr val="bg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4" name="Arc 53"/>
            <p:cNvSpPr/>
            <p:nvPr/>
          </p:nvSpPr>
          <p:spPr>
            <a:xfrm flipV="1">
              <a:off x="4324635" y="3137031"/>
              <a:ext cx="399860" cy="444956"/>
            </a:xfrm>
            <a:prstGeom prst="arc">
              <a:avLst>
                <a:gd name="adj1" fmla="val 16200000"/>
                <a:gd name="adj2" fmla="val 21499646"/>
              </a:avLst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8" name="Arc 57"/>
            <p:cNvSpPr/>
            <p:nvPr/>
          </p:nvSpPr>
          <p:spPr>
            <a:xfrm>
              <a:off x="4324635" y="3157690"/>
              <a:ext cx="399860" cy="444956"/>
            </a:xfrm>
            <a:prstGeom prst="arc">
              <a:avLst>
                <a:gd name="adj1" fmla="val 16200000"/>
                <a:gd name="adj2" fmla="val 21499646"/>
              </a:avLst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>
              <a:off x="4264339" y="3200596"/>
              <a:ext cx="103139" cy="354376"/>
            </a:xfrm>
            <a:custGeom>
              <a:avLst/>
              <a:gdLst>
                <a:gd name="connsiteX0" fmla="*/ 65485 w 103585"/>
                <a:gd name="connsiteY0" fmla="*/ 0 h 354806"/>
                <a:gd name="connsiteX1" fmla="*/ 8335 w 103585"/>
                <a:gd name="connsiteY1" fmla="*/ 119063 h 354806"/>
                <a:gd name="connsiteX2" fmla="*/ 15478 w 103585"/>
                <a:gd name="connsiteY2" fmla="*/ 188119 h 354806"/>
                <a:gd name="connsiteX3" fmla="*/ 22622 w 103585"/>
                <a:gd name="connsiteY3" fmla="*/ 252413 h 354806"/>
                <a:gd name="connsiteX4" fmla="*/ 103585 w 103585"/>
                <a:gd name="connsiteY4" fmla="*/ 354806 h 3548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3585" h="354806">
                  <a:moveTo>
                    <a:pt x="65485" y="0"/>
                  </a:moveTo>
                  <a:cubicBezTo>
                    <a:pt x="41077" y="43855"/>
                    <a:pt x="16670" y="87710"/>
                    <a:pt x="8335" y="119063"/>
                  </a:cubicBezTo>
                  <a:cubicBezTo>
                    <a:pt x="0" y="150416"/>
                    <a:pt x="13097" y="165894"/>
                    <a:pt x="15478" y="188119"/>
                  </a:cubicBezTo>
                  <a:cubicBezTo>
                    <a:pt x="17859" y="210344"/>
                    <a:pt x="7938" y="224632"/>
                    <a:pt x="22622" y="252413"/>
                  </a:cubicBezTo>
                  <a:cubicBezTo>
                    <a:pt x="37306" y="280194"/>
                    <a:pt x="70445" y="317500"/>
                    <a:pt x="103585" y="354806"/>
                  </a:cubicBezTo>
                </a:path>
              </a:pathLst>
            </a:cu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0" name="Freeform 59"/>
            <p:cNvSpPr/>
            <p:nvPr/>
          </p:nvSpPr>
          <p:spPr>
            <a:xfrm>
              <a:off x="4089797" y="3009901"/>
              <a:ext cx="303069" cy="773906"/>
            </a:xfrm>
            <a:custGeom>
              <a:avLst/>
              <a:gdLst>
                <a:gd name="connsiteX0" fmla="*/ 65485 w 103585"/>
                <a:gd name="connsiteY0" fmla="*/ 0 h 354806"/>
                <a:gd name="connsiteX1" fmla="*/ 8335 w 103585"/>
                <a:gd name="connsiteY1" fmla="*/ 119063 h 354806"/>
                <a:gd name="connsiteX2" fmla="*/ 15478 w 103585"/>
                <a:gd name="connsiteY2" fmla="*/ 188119 h 354806"/>
                <a:gd name="connsiteX3" fmla="*/ 22622 w 103585"/>
                <a:gd name="connsiteY3" fmla="*/ 252413 h 354806"/>
                <a:gd name="connsiteX4" fmla="*/ 103585 w 103585"/>
                <a:gd name="connsiteY4" fmla="*/ 354806 h 3548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3585" h="354806">
                  <a:moveTo>
                    <a:pt x="65485" y="0"/>
                  </a:moveTo>
                  <a:cubicBezTo>
                    <a:pt x="41077" y="43855"/>
                    <a:pt x="16670" y="87710"/>
                    <a:pt x="8335" y="119063"/>
                  </a:cubicBezTo>
                  <a:cubicBezTo>
                    <a:pt x="0" y="150416"/>
                    <a:pt x="13097" y="165894"/>
                    <a:pt x="15478" y="188119"/>
                  </a:cubicBezTo>
                  <a:cubicBezTo>
                    <a:pt x="17859" y="210344"/>
                    <a:pt x="7938" y="224632"/>
                    <a:pt x="22622" y="252413"/>
                  </a:cubicBezTo>
                  <a:cubicBezTo>
                    <a:pt x="37306" y="280194"/>
                    <a:pt x="70445" y="317500"/>
                    <a:pt x="103585" y="354806"/>
                  </a:cubicBezTo>
                </a:path>
              </a:pathLst>
            </a:cu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1" name="Freeform 60"/>
            <p:cNvSpPr/>
            <p:nvPr/>
          </p:nvSpPr>
          <p:spPr>
            <a:xfrm>
              <a:off x="4170722" y="3102070"/>
              <a:ext cx="260226" cy="570498"/>
            </a:xfrm>
            <a:custGeom>
              <a:avLst/>
              <a:gdLst>
                <a:gd name="connsiteX0" fmla="*/ 65485 w 103585"/>
                <a:gd name="connsiteY0" fmla="*/ 0 h 354806"/>
                <a:gd name="connsiteX1" fmla="*/ 8335 w 103585"/>
                <a:gd name="connsiteY1" fmla="*/ 119063 h 354806"/>
                <a:gd name="connsiteX2" fmla="*/ 15478 w 103585"/>
                <a:gd name="connsiteY2" fmla="*/ 188119 h 354806"/>
                <a:gd name="connsiteX3" fmla="*/ 22622 w 103585"/>
                <a:gd name="connsiteY3" fmla="*/ 252413 h 354806"/>
                <a:gd name="connsiteX4" fmla="*/ 103585 w 103585"/>
                <a:gd name="connsiteY4" fmla="*/ 354806 h 3548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3585" h="354806">
                  <a:moveTo>
                    <a:pt x="65485" y="0"/>
                  </a:moveTo>
                  <a:cubicBezTo>
                    <a:pt x="41077" y="43855"/>
                    <a:pt x="16670" y="87710"/>
                    <a:pt x="8335" y="119063"/>
                  </a:cubicBezTo>
                  <a:cubicBezTo>
                    <a:pt x="0" y="150416"/>
                    <a:pt x="13097" y="165894"/>
                    <a:pt x="15478" y="188119"/>
                  </a:cubicBezTo>
                  <a:cubicBezTo>
                    <a:pt x="17859" y="210344"/>
                    <a:pt x="7938" y="224632"/>
                    <a:pt x="22622" y="252413"/>
                  </a:cubicBezTo>
                  <a:cubicBezTo>
                    <a:pt x="37306" y="280194"/>
                    <a:pt x="70445" y="317500"/>
                    <a:pt x="103585" y="354806"/>
                  </a:cubicBezTo>
                </a:path>
              </a:pathLst>
            </a:cu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2" name="Freeform 61"/>
            <p:cNvSpPr/>
            <p:nvPr/>
          </p:nvSpPr>
          <p:spPr>
            <a:xfrm>
              <a:off x="4329396" y="3144977"/>
              <a:ext cx="595029" cy="424297"/>
            </a:xfrm>
            <a:custGeom>
              <a:avLst/>
              <a:gdLst>
                <a:gd name="connsiteX0" fmla="*/ 0 w 595313"/>
                <a:gd name="connsiteY0" fmla="*/ 209550 h 423863"/>
                <a:gd name="connsiteX1" fmla="*/ 19050 w 595313"/>
                <a:gd name="connsiteY1" fmla="*/ 138113 h 423863"/>
                <a:gd name="connsiteX2" fmla="*/ 102394 w 595313"/>
                <a:gd name="connsiteY2" fmla="*/ 57150 h 423863"/>
                <a:gd name="connsiteX3" fmla="*/ 185738 w 595313"/>
                <a:gd name="connsiteY3" fmla="*/ 26194 h 423863"/>
                <a:gd name="connsiteX4" fmla="*/ 309563 w 595313"/>
                <a:gd name="connsiteY4" fmla="*/ 0 h 423863"/>
                <a:gd name="connsiteX5" fmla="*/ 392907 w 595313"/>
                <a:gd name="connsiteY5" fmla="*/ 9525 h 423863"/>
                <a:gd name="connsiteX6" fmla="*/ 500063 w 595313"/>
                <a:gd name="connsiteY6" fmla="*/ 59532 h 423863"/>
                <a:gd name="connsiteX7" fmla="*/ 581025 w 595313"/>
                <a:gd name="connsiteY7" fmla="*/ 150019 h 423863"/>
                <a:gd name="connsiteX8" fmla="*/ 595313 w 595313"/>
                <a:gd name="connsiteY8" fmla="*/ 211932 h 423863"/>
                <a:gd name="connsiteX9" fmla="*/ 588169 w 595313"/>
                <a:gd name="connsiteY9" fmla="*/ 271463 h 423863"/>
                <a:gd name="connsiteX10" fmla="*/ 552450 w 595313"/>
                <a:gd name="connsiteY10" fmla="*/ 354807 h 423863"/>
                <a:gd name="connsiteX11" fmla="*/ 478632 w 595313"/>
                <a:gd name="connsiteY11" fmla="*/ 395288 h 423863"/>
                <a:gd name="connsiteX12" fmla="*/ 397669 w 595313"/>
                <a:gd name="connsiteY12" fmla="*/ 419100 h 423863"/>
                <a:gd name="connsiteX13" fmla="*/ 316707 w 595313"/>
                <a:gd name="connsiteY13" fmla="*/ 423863 h 423863"/>
                <a:gd name="connsiteX14" fmla="*/ 240507 w 595313"/>
                <a:gd name="connsiteY14" fmla="*/ 416719 h 423863"/>
                <a:gd name="connsiteX15" fmla="*/ 119063 w 595313"/>
                <a:gd name="connsiteY15" fmla="*/ 397669 h 423863"/>
                <a:gd name="connsiteX16" fmla="*/ 57150 w 595313"/>
                <a:gd name="connsiteY16" fmla="*/ 345282 h 423863"/>
                <a:gd name="connsiteX17" fmla="*/ 0 w 595313"/>
                <a:gd name="connsiteY17" fmla="*/ 209550 h 4238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595313" h="423863">
                  <a:moveTo>
                    <a:pt x="0" y="209550"/>
                  </a:moveTo>
                  <a:lnTo>
                    <a:pt x="19050" y="138113"/>
                  </a:lnTo>
                  <a:lnTo>
                    <a:pt x="102394" y="57150"/>
                  </a:lnTo>
                  <a:lnTo>
                    <a:pt x="185738" y="26194"/>
                  </a:lnTo>
                  <a:lnTo>
                    <a:pt x="309563" y="0"/>
                  </a:lnTo>
                  <a:lnTo>
                    <a:pt x="392907" y="9525"/>
                  </a:lnTo>
                  <a:lnTo>
                    <a:pt x="500063" y="59532"/>
                  </a:lnTo>
                  <a:lnTo>
                    <a:pt x="581025" y="150019"/>
                  </a:lnTo>
                  <a:lnTo>
                    <a:pt x="595313" y="211932"/>
                  </a:lnTo>
                  <a:lnTo>
                    <a:pt x="588169" y="271463"/>
                  </a:lnTo>
                  <a:lnTo>
                    <a:pt x="552450" y="354807"/>
                  </a:lnTo>
                  <a:lnTo>
                    <a:pt x="478632" y="395288"/>
                  </a:lnTo>
                  <a:lnTo>
                    <a:pt x="397669" y="419100"/>
                  </a:lnTo>
                  <a:lnTo>
                    <a:pt x="316707" y="423863"/>
                  </a:lnTo>
                  <a:lnTo>
                    <a:pt x="240507" y="416719"/>
                  </a:lnTo>
                  <a:lnTo>
                    <a:pt x="119063" y="397669"/>
                  </a:lnTo>
                  <a:lnTo>
                    <a:pt x="57150" y="345282"/>
                  </a:lnTo>
                  <a:lnTo>
                    <a:pt x="0" y="209550"/>
                  </a:lnTo>
                  <a:close/>
                </a:path>
              </a:pathLst>
            </a:cu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4443642" y="3187883"/>
              <a:ext cx="364951" cy="344841"/>
            </a:xfrm>
            <a:prstGeom prst="ellipse">
              <a:avLst/>
            </a:prstGeom>
            <a:solidFill>
              <a:schemeClr val="tx1">
                <a:lumMod val="85000"/>
              </a:schemeClr>
            </a:solidFill>
            <a:ln>
              <a:noFill/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6" name="Oval 65"/>
            <p:cNvSpPr/>
            <p:nvPr/>
          </p:nvSpPr>
          <p:spPr>
            <a:xfrm>
              <a:off x="4338917" y="3192651"/>
              <a:ext cx="364951" cy="344840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67" name="Straight Arrow Connector 66"/>
            <p:cNvCxnSpPr>
              <a:stCxn id="66" idx="6"/>
            </p:cNvCxnSpPr>
            <p:nvPr/>
          </p:nvCxnSpPr>
          <p:spPr>
            <a:xfrm flipH="1" flipV="1">
              <a:off x="4319876" y="3361099"/>
              <a:ext cx="383992" cy="4767"/>
            </a:xfrm>
            <a:prstGeom prst="straightConnector1">
              <a:avLst/>
            </a:prstGeom>
            <a:ln w="38100">
              <a:solidFill>
                <a:schemeClr val="bg1"/>
              </a:solidFill>
              <a:tailEnd type="arrow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5421" name="TextBox 63"/>
          <p:cNvSpPr txBox="1">
            <a:spLocks noChangeArrowheads="1"/>
          </p:cNvSpPr>
          <p:nvPr/>
        </p:nvSpPr>
        <p:spPr bwMode="auto">
          <a:xfrm>
            <a:off x="3862388" y="4578350"/>
            <a:ext cx="4818062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Which can result in excessive deformation of the bolt hole,</a:t>
            </a:r>
            <a:endParaRPr lang="en-US" altLang="en-US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cxnSp>
        <p:nvCxnSpPr>
          <p:cNvPr id="145422" name="Straight Arrow Connector 64"/>
          <p:cNvCxnSpPr>
            <a:cxnSpLocks noChangeShapeType="1"/>
          </p:cNvCxnSpPr>
          <p:nvPr/>
        </p:nvCxnSpPr>
        <p:spPr bwMode="auto">
          <a:xfrm rot="5400000" flipH="1" flipV="1">
            <a:off x="3569495" y="3879056"/>
            <a:ext cx="1198562" cy="219075"/>
          </a:xfrm>
          <a:prstGeom prst="straightConnector1">
            <a:avLst/>
          </a:prstGeom>
          <a:noFill/>
          <a:ln w="28575" algn="ctr">
            <a:solidFill>
              <a:schemeClr val="bg1"/>
            </a:solidFill>
            <a:round/>
            <a:headEnd/>
            <a:tailEnd type="arrow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5423" name="Straight Arrow Connector 130"/>
          <p:cNvCxnSpPr>
            <a:cxnSpLocks noChangeShapeType="1"/>
          </p:cNvCxnSpPr>
          <p:nvPr/>
        </p:nvCxnSpPr>
        <p:spPr bwMode="auto">
          <a:xfrm rot="16200000" flipV="1">
            <a:off x="3174206" y="3475832"/>
            <a:ext cx="947737" cy="863600"/>
          </a:xfrm>
          <a:prstGeom prst="straightConnector1">
            <a:avLst/>
          </a:prstGeom>
          <a:noFill/>
          <a:ln w="28575" algn="ctr">
            <a:solidFill>
              <a:schemeClr val="bg1"/>
            </a:solidFill>
            <a:round/>
            <a:headEnd/>
            <a:tailEnd type="arrow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5424" name="Straight Connector 55"/>
          <p:cNvCxnSpPr>
            <a:cxnSpLocks noChangeShapeType="1"/>
            <a:endCxn id="145415" idx="1"/>
          </p:cNvCxnSpPr>
          <p:nvPr/>
        </p:nvCxnSpPr>
        <p:spPr bwMode="auto">
          <a:xfrm rot="5400000" flipH="1" flipV="1">
            <a:off x="4189413" y="2387600"/>
            <a:ext cx="1289050" cy="577850"/>
          </a:xfrm>
          <a:prstGeom prst="line">
            <a:avLst/>
          </a:prstGeom>
          <a:noFill/>
          <a:ln w="28575" algn="ctr">
            <a:solidFill>
              <a:schemeClr val="bg1"/>
            </a:solidFill>
            <a:round/>
            <a:headEnd type="arrow" w="lg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5425" name="Straight Connector 139"/>
          <p:cNvCxnSpPr>
            <a:cxnSpLocks noChangeShapeType="1"/>
          </p:cNvCxnSpPr>
          <p:nvPr/>
        </p:nvCxnSpPr>
        <p:spPr bwMode="auto">
          <a:xfrm flipV="1">
            <a:off x="3481388" y="2374900"/>
            <a:ext cx="1476375" cy="930275"/>
          </a:xfrm>
          <a:prstGeom prst="line">
            <a:avLst/>
          </a:prstGeom>
          <a:noFill/>
          <a:ln w="28575" algn="ctr">
            <a:solidFill>
              <a:schemeClr val="bg1"/>
            </a:solidFill>
            <a:round/>
            <a:headEnd type="arrow" w="lg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5426" name="Freeform 48"/>
          <p:cNvSpPr>
            <a:spLocks/>
          </p:cNvSpPr>
          <p:nvPr/>
        </p:nvSpPr>
        <p:spPr bwMode="auto">
          <a:xfrm>
            <a:off x="2205038" y="2262188"/>
            <a:ext cx="3200400" cy="323850"/>
          </a:xfrm>
          <a:custGeom>
            <a:avLst/>
            <a:gdLst>
              <a:gd name="T0" fmla="*/ 0 w 2010"/>
              <a:gd name="T1" fmla="*/ 0 h 204"/>
              <a:gd name="T2" fmla="*/ 2147483646 w 2010"/>
              <a:gd name="T3" fmla="*/ 0 h 204"/>
              <a:gd name="T4" fmla="*/ 2147483646 w 2010"/>
              <a:gd name="T5" fmla="*/ 2147483646 h 204"/>
              <a:gd name="T6" fmla="*/ 0 60000 65536"/>
              <a:gd name="T7" fmla="*/ 0 60000 65536"/>
              <a:gd name="T8" fmla="*/ 0 60000 65536"/>
              <a:gd name="T9" fmla="*/ 0 w 2010"/>
              <a:gd name="T10" fmla="*/ 0 h 204"/>
              <a:gd name="T11" fmla="*/ 2010 w 2010"/>
              <a:gd name="T12" fmla="*/ 204 h 20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10" h="204">
                <a:moveTo>
                  <a:pt x="0" y="0"/>
                </a:moveTo>
                <a:lnTo>
                  <a:pt x="2010" y="0"/>
                </a:lnTo>
                <a:lnTo>
                  <a:pt x="2010" y="204"/>
                </a:ln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5427" name="Line 49"/>
          <p:cNvSpPr>
            <a:spLocks noChangeShapeType="1"/>
          </p:cNvSpPr>
          <p:nvPr/>
        </p:nvSpPr>
        <p:spPr bwMode="auto">
          <a:xfrm>
            <a:off x="5405438" y="2590800"/>
            <a:ext cx="0" cy="1404938"/>
          </a:xfrm>
          <a:prstGeom prst="line">
            <a:avLst/>
          </a:prstGeom>
          <a:noFill/>
          <a:ln w="28575">
            <a:solidFill>
              <a:schemeClr val="bg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5428" name="Freeform 50"/>
          <p:cNvSpPr>
            <a:spLocks/>
          </p:cNvSpPr>
          <p:nvPr/>
        </p:nvSpPr>
        <p:spPr bwMode="auto">
          <a:xfrm>
            <a:off x="1833563" y="4005263"/>
            <a:ext cx="3567112" cy="214312"/>
          </a:xfrm>
          <a:custGeom>
            <a:avLst/>
            <a:gdLst>
              <a:gd name="T0" fmla="*/ 0 w 2247"/>
              <a:gd name="T1" fmla="*/ 2147483646 h 135"/>
              <a:gd name="T2" fmla="*/ 2147483646 w 2247"/>
              <a:gd name="T3" fmla="*/ 2147483646 h 135"/>
              <a:gd name="T4" fmla="*/ 2147483646 w 2247"/>
              <a:gd name="T5" fmla="*/ 0 h 135"/>
              <a:gd name="T6" fmla="*/ 0 60000 65536"/>
              <a:gd name="T7" fmla="*/ 0 60000 65536"/>
              <a:gd name="T8" fmla="*/ 0 60000 65536"/>
              <a:gd name="T9" fmla="*/ 0 w 2247"/>
              <a:gd name="T10" fmla="*/ 0 h 135"/>
              <a:gd name="T11" fmla="*/ 2247 w 2247"/>
              <a:gd name="T12" fmla="*/ 135 h 13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47" h="135">
                <a:moveTo>
                  <a:pt x="0" y="135"/>
                </a:moveTo>
                <a:lnTo>
                  <a:pt x="2247" y="135"/>
                </a:lnTo>
                <a:lnTo>
                  <a:pt x="2247" y="0"/>
                </a:ln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641350" y="577850"/>
            <a:ext cx="4125913" cy="557213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>
            <a:spAutoFit/>
          </a:bodyPr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Bearing at Bolt Holes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Line 128"/>
          <p:cNvSpPr>
            <a:spLocks noChangeShapeType="1"/>
          </p:cNvSpPr>
          <p:nvPr/>
        </p:nvSpPr>
        <p:spPr bwMode="auto">
          <a:xfrm flipH="1">
            <a:off x="6610350" y="3470275"/>
            <a:ext cx="12700" cy="69215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1049338" y="1766888"/>
            <a:ext cx="7920037" cy="844550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Ctr="1"/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When a member is loaded the strength is limited by the yielding of the entire cross section.</a:t>
            </a:r>
          </a:p>
        </p:txBody>
      </p:sp>
      <p:sp>
        <p:nvSpPr>
          <p:cNvPr id="18436" name="TextBox 40"/>
          <p:cNvSpPr txBox="1">
            <a:spLocks noChangeArrowheads="1"/>
          </p:cNvSpPr>
          <p:nvPr/>
        </p:nvSpPr>
        <p:spPr bwMode="auto">
          <a:xfrm>
            <a:off x="1085850" y="2881313"/>
            <a:ext cx="6807200" cy="3122612"/>
          </a:xfrm>
          <a:prstGeom prst="rect">
            <a:avLst/>
          </a:prstGeom>
          <a:solidFill>
            <a:schemeClr val="tx1"/>
          </a:solidFill>
          <a:ln w="38100">
            <a:solidFill>
              <a:schemeClr val="bg1"/>
            </a:solidFill>
            <a:bevel/>
            <a:headEnd/>
            <a:tailEnd/>
          </a:ln>
        </p:spPr>
        <p:txBody>
          <a:bodyPr anchor="ctr" anchorCtr="1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>
            <a:off x="2355850" y="3006725"/>
            <a:ext cx="0" cy="24384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8" name="Line 6"/>
          <p:cNvSpPr>
            <a:spLocks noChangeShapeType="1"/>
          </p:cNvSpPr>
          <p:nvPr/>
        </p:nvSpPr>
        <p:spPr bwMode="auto">
          <a:xfrm>
            <a:off x="2355850" y="5445125"/>
            <a:ext cx="32004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3803650" y="5445125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D</a:t>
            </a:r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1317625" y="3513138"/>
            <a:ext cx="144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P=F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y</a:t>
            </a:r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A</a:t>
            </a:r>
          </a:p>
        </p:txBody>
      </p:sp>
      <p:sp>
        <p:nvSpPr>
          <p:cNvPr id="18441" name="Text Box 15"/>
          <p:cNvSpPr txBox="1">
            <a:spLocks noChangeArrowheads="1"/>
          </p:cNvSpPr>
          <p:nvPr/>
        </p:nvSpPr>
        <p:spPr bwMode="auto">
          <a:xfrm>
            <a:off x="2736850" y="5445125"/>
            <a:ext cx="121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e</a:t>
            </a:r>
            <a:r>
              <a:rPr lang="en-US" altLang="en-US" baseline="-25000">
                <a:solidFill>
                  <a:schemeClr val="bg1"/>
                </a:solidFill>
                <a:cs typeface="Arial" panose="020B0604020202020204" pitchFamily="34" charset="0"/>
              </a:rPr>
              <a:t>y</a:t>
            </a:r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L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0</a:t>
            </a:r>
            <a:endParaRPr lang="en-US" altLang="en-US" i="1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8442" name="Line 19"/>
          <p:cNvSpPr>
            <a:spLocks noChangeShapeType="1"/>
          </p:cNvSpPr>
          <p:nvPr/>
        </p:nvSpPr>
        <p:spPr bwMode="auto">
          <a:xfrm flipV="1">
            <a:off x="2355850" y="3692525"/>
            <a:ext cx="609600" cy="17526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3" name="Line 20"/>
          <p:cNvSpPr>
            <a:spLocks noChangeShapeType="1"/>
          </p:cNvSpPr>
          <p:nvPr/>
        </p:nvSpPr>
        <p:spPr bwMode="auto">
          <a:xfrm>
            <a:off x="2965450" y="3692525"/>
            <a:ext cx="22098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4" name="Line 23"/>
          <p:cNvSpPr>
            <a:spLocks noChangeShapeType="1"/>
          </p:cNvSpPr>
          <p:nvPr/>
        </p:nvSpPr>
        <p:spPr bwMode="auto">
          <a:xfrm>
            <a:off x="2965450" y="3692525"/>
            <a:ext cx="0" cy="1752600"/>
          </a:xfrm>
          <a:prstGeom prst="line">
            <a:avLst/>
          </a:prstGeom>
          <a:noFill/>
          <a:ln w="38100">
            <a:solidFill>
              <a:schemeClr val="bg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5" name="Line 24"/>
          <p:cNvSpPr>
            <a:spLocks noChangeShapeType="1"/>
          </p:cNvSpPr>
          <p:nvPr/>
        </p:nvSpPr>
        <p:spPr bwMode="auto">
          <a:xfrm>
            <a:off x="2355850" y="3692525"/>
            <a:ext cx="533400" cy="0"/>
          </a:xfrm>
          <a:prstGeom prst="line">
            <a:avLst/>
          </a:prstGeom>
          <a:noFill/>
          <a:ln w="38100">
            <a:solidFill>
              <a:schemeClr val="bg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TextBox 55"/>
          <p:cNvSpPr txBox="1">
            <a:spLocks noChangeArrowheads="1"/>
          </p:cNvSpPr>
          <p:nvPr/>
        </p:nvSpPr>
        <p:spPr bwMode="auto">
          <a:xfrm flipH="1">
            <a:off x="5676900" y="4333875"/>
            <a:ext cx="3524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i="1" dirty="0">
                <a:solidFill>
                  <a:schemeClr val="bg1"/>
                </a:solidFill>
                <a:latin typeface="+mj-lt"/>
              </a:rPr>
              <a:t>L</a:t>
            </a:r>
            <a:endParaRPr lang="en-US" i="1" baseline="-25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6548438" y="3471863"/>
            <a:ext cx="157162" cy="6794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8448" name="Slide Number Placeholder 39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343A4F6-FD5B-45D0-BCF2-DDD8468F37CB}" type="slidenum">
              <a:rPr lang="en-US" altLang="en-US" sz="1200">
                <a:solidFill>
                  <a:srgbClr val="BCBCBC"/>
                </a:solidFill>
              </a:rPr>
              <a:pPr/>
              <a:t>7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42" name="Footer Placeholder 4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Tension Theory</a:t>
            </a:r>
          </a:p>
        </p:txBody>
      </p:sp>
      <p:sp>
        <p:nvSpPr>
          <p:cNvPr id="18450" name="Line 41"/>
          <p:cNvSpPr>
            <a:spLocks noChangeShapeType="1"/>
          </p:cNvSpPr>
          <p:nvPr/>
        </p:nvSpPr>
        <p:spPr bwMode="auto">
          <a:xfrm flipH="1">
            <a:off x="6048375" y="4149725"/>
            <a:ext cx="215900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1" name="Line 42"/>
          <p:cNvSpPr>
            <a:spLocks noChangeShapeType="1"/>
          </p:cNvSpPr>
          <p:nvPr/>
        </p:nvSpPr>
        <p:spPr bwMode="auto">
          <a:xfrm flipH="1">
            <a:off x="6067425" y="4968875"/>
            <a:ext cx="215900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2" name="Line 43"/>
          <p:cNvSpPr>
            <a:spLocks noChangeShapeType="1"/>
          </p:cNvSpPr>
          <p:nvPr/>
        </p:nvSpPr>
        <p:spPr bwMode="auto">
          <a:xfrm>
            <a:off x="6156325" y="4143375"/>
            <a:ext cx="0" cy="82550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3" name="Line 48"/>
          <p:cNvSpPr>
            <a:spLocks noChangeShapeType="1"/>
          </p:cNvSpPr>
          <p:nvPr/>
        </p:nvSpPr>
        <p:spPr bwMode="auto">
          <a:xfrm>
            <a:off x="6538913" y="4148138"/>
            <a:ext cx="157162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1023938" y="649288"/>
            <a:ext cx="4125912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Yield on Gross Area</a:t>
            </a:r>
          </a:p>
        </p:txBody>
      </p:sp>
      <p:sp>
        <p:nvSpPr>
          <p:cNvPr id="18455" name="Line 128"/>
          <p:cNvSpPr>
            <a:spLocks noChangeShapeType="1"/>
          </p:cNvSpPr>
          <p:nvPr/>
        </p:nvSpPr>
        <p:spPr bwMode="auto">
          <a:xfrm flipH="1">
            <a:off x="6610350" y="3479800"/>
            <a:ext cx="12700" cy="69215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6548438" y="3481388"/>
            <a:ext cx="157162" cy="6794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8457" name="Line 128"/>
          <p:cNvSpPr>
            <a:spLocks noChangeShapeType="1"/>
          </p:cNvSpPr>
          <p:nvPr/>
        </p:nvSpPr>
        <p:spPr bwMode="auto">
          <a:xfrm flipH="1" flipV="1">
            <a:off x="6596063" y="4949825"/>
            <a:ext cx="14287" cy="69215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8" name="Text Box 131"/>
          <p:cNvSpPr txBox="1">
            <a:spLocks noChangeArrowheads="1"/>
          </p:cNvSpPr>
          <p:nvPr/>
        </p:nvSpPr>
        <p:spPr bwMode="auto">
          <a:xfrm flipH="1">
            <a:off x="6015038" y="5083175"/>
            <a:ext cx="53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</a:p>
        </p:txBody>
      </p:sp>
      <p:sp>
        <p:nvSpPr>
          <p:cNvPr id="18459" name="Text Box 137"/>
          <p:cNvSpPr txBox="1">
            <a:spLocks noChangeArrowheads="1"/>
          </p:cNvSpPr>
          <p:nvPr/>
        </p:nvSpPr>
        <p:spPr bwMode="auto">
          <a:xfrm>
            <a:off x="6042025" y="3438525"/>
            <a:ext cx="53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</a:p>
        </p:txBody>
      </p:sp>
      <p:sp>
        <p:nvSpPr>
          <p:cNvPr id="18460" name="TextBox 55"/>
          <p:cNvSpPr txBox="1">
            <a:spLocks noChangeArrowheads="1"/>
          </p:cNvSpPr>
          <p:nvPr/>
        </p:nvSpPr>
        <p:spPr bwMode="auto">
          <a:xfrm>
            <a:off x="7067550" y="4094163"/>
            <a:ext cx="369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D</a:t>
            </a:r>
          </a:p>
        </p:txBody>
      </p:sp>
      <p:sp>
        <p:nvSpPr>
          <p:cNvPr id="18461" name="Line 128"/>
          <p:cNvSpPr>
            <a:spLocks noChangeShapeType="1"/>
          </p:cNvSpPr>
          <p:nvPr/>
        </p:nvSpPr>
        <p:spPr bwMode="auto">
          <a:xfrm flipH="1">
            <a:off x="6616700" y="3308350"/>
            <a:ext cx="12700" cy="69215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2" name="Line 39"/>
          <p:cNvSpPr>
            <a:spLocks noChangeShapeType="1"/>
          </p:cNvSpPr>
          <p:nvPr/>
        </p:nvSpPr>
        <p:spPr bwMode="auto">
          <a:xfrm flipV="1">
            <a:off x="7021513" y="3754438"/>
            <a:ext cx="0" cy="26670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arrow" w="lg" len="lg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3" name="Line 51"/>
          <p:cNvSpPr>
            <a:spLocks noChangeShapeType="1"/>
          </p:cNvSpPr>
          <p:nvPr/>
        </p:nvSpPr>
        <p:spPr bwMode="auto">
          <a:xfrm>
            <a:off x="6910388" y="3995738"/>
            <a:ext cx="214312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4" name="Line 52"/>
          <p:cNvSpPr>
            <a:spLocks noChangeShapeType="1"/>
          </p:cNvSpPr>
          <p:nvPr/>
        </p:nvSpPr>
        <p:spPr bwMode="auto">
          <a:xfrm>
            <a:off x="6896100" y="4157663"/>
            <a:ext cx="214313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5" name="Line 53"/>
          <p:cNvSpPr>
            <a:spLocks noChangeShapeType="1"/>
          </p:cNvSpPr>
          <p:nvPr/>
        </p:nvSpPr>
        <p:spPr bwMode="auto">
          <a:xfrm>
            <a:off x="6343650" y="3981450"/>
            <a:ext cx="500063" cy="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6" name="Line 38"/>
          <p:cNvSpPr>
            <a:spLocks noChangeShapeType="1"/>
          </p:cNvSpPr>
          <p:nvPr/>
        </p:nvSpPr>
        <p:spPr bwMode="auto">
          <a:xfrm>
            <a:off x="7021513" y="3990975"/>
            <a:ext cx="0" cy="155575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7" name="Line 40"/>
          <p:cNvSpPr>
            <a:spLocks noChangeShapeType="1"/>
          </p:cNvSpPr>
          <p:nvPr/>
        </p:nvSpPr>
        <p:spPr bwMode="auto">
          <a:xfrm>
            <a:off x="7026275" y="4132263"/>
            <a:ext cx="0" cy="34925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arrow" w="lg" len="lg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8468" name="Group 14"/>
          <p:cNvGrpSpPr>
            <a:grpSpLocks/>
          </p:cNvGrpSpPr>
          <p:nvPr/>
        </p:nvGrpSpPr>
        <p:grpSpPr bwMode="auto">
          <a:xfrm rot="-5400000">
            <a:off x="6187281" y="4307682"/>
            <a:ext cx="815975" cy="500062"/>
            <a:chOff x="1271588" y="471488"/>
            <a:chExt cx="6119817" cy="500063"/>
          </a:xfrm>
        </p:grpSpPr>
        <p:sp>
          <p:nvSpPr>
            <p:cNvPr id="18473" name="Rectangle 17"/>
            <p:cNvSpPr>
              <a:spLocks noChangeArrowheads="1"/>
            </p:cNvSpPr>
            <p:nvPr/>
          </p:nvSpPr>
          <p:spPr bwMode="auto">
            <a:xfrm flipH="1">
              <a:off x="1271592" y="471488"/>
              <a:ext cx="6119813" cy="500063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vert="eaVert"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>
                <a:latin typeface="Arial" panose="020B0604020202020204" pitchFamily="34" charset="0"/>
              </a:endParaRPr>
            </a:p>
          </p:txBody>
        </p:sp>
        <p:sp>
          <p:nvSpPr>
            <p:cNvPr id="18474" name="Rectangle 18"/>
            <p:cNvSpPr>
              <a:spLocks noChangeArrowheads="1"/>
            </p:cNvSpPr>
            <p:nvPr/>
          </p:nvSpPr>
          <p:spPr bwMode="auto">
            <a:xfrm flipH="1">
              <a:off x="1271588" y="566738"/>
              <a:ext cx="6115050" cy="309563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vert="eaVert"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>
                <a:latin typeface="Arial" panose="020B0604020202020204" pitchFamily="34" charset="0"/>
              </a:endParaRPr>
            </a:p>
          </p:txBody>
        </p:sp>
      </p:grpSp>
      <p:sp>
        <p:nvSpPr>
          <p:cNvPr id="18469" name="Freeform 42"/>
          <p:cNvSpPr>
            <a:spLocks/>
          </p:cNvSpPr>
          <p:nvPr/>
        </p:nvSpPr>
        <p:spPr bwMode="auto">
          <a:xfrm>
            <a:off x="6343650" y="3971925"/>
            <a:ext cx="47625" cy="985838"/>
          </a:xfrm>
          <a:custGeom>
            <a:avLst/>
            <a:gdLst>
              <a:gd name="T0" fmla="*/ 2147483646 w 36"/>
              <a:gd name="T1" fmla="*/ 2147483646 h 615"/>
              <a:gd name="T2" fmla="*/ 2147483646 w 36"/>
              <a:gd name="T3" fmla="*/ 2147483646 h 615"/>
              <a:gd name="T4" fmla="*/ 0 w 36"/>
              <a:gd name="T5" fmla="*/ 0 h 615"/>
              <a:gd name="T6" fmla="*/ 0 60000 65536"/>
              <a:gd name="T7" fmla="*/ 0 60000 65536"/>
              <a:gd name="T8" fmla="*/ 0 60000 65536"/>
              <a:gd name="T9" fmla="*/ 0 w 36"/>
              <a:gd name="T10" fmla="*/ 0 h 615"/>
              <a:gd name="T11" fmla="*/ 36 w 36"/>
              <a:gd name="T12" fmla="*/ 615 h 61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6" h="615">
                <a:moveTo>
                  <a:pt x="6" y="615"/>
                </a:moveTo>
                <a:lnTo>
                  <a:pt x="36" y="336"/>
                </a:lnTo>
                <a:lnTo>
                  <a:pt x="0" y="0"/>
                </a:lnTo>
              </a:path>
            </a:pathLst>
          </a:cu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0" name="Freeform 43"/>
          <p:cNvSpPr>
            <a:spLocks/>
          </p:cNvSpPr>
          <p:nvPr/>
        </p:nvSpPr>
        <p:spPr bwMode="auto">
          <a:xfrm>
            <a:off x="6424613" y="3981450"/>
            <a:ext cx="47625" cy="976313"/>
          </a:xfrm>
          <a:custGeom>
            <a:avLst/>
            <a:gdLst>
              <a:gd name="T0" fmla="*/ 2147483646 w 36"/>
              <a:gd name="T1" fmla="*/ 2147483646 h 615"/>
              <a:gd name="T2" fmla="*/ 2147483646 w 36"/>
              <a:gd name="T3" fmla="*/ 2147483646 h 615"/>
              <a:gd name="T4" fmla="*/ 0 w 36"/>
              <a:gd name="T5" fmla="*/ 0 h 615"/>
              <a:gd name="T6" fmla="*/ 0 60000 65536"/>
              <a:gd name="T7" fmla="*/ 0 60000 65536"/>
              <a:gd name="T8" fmla="*/ 0 60000 65536"/>
              <a:gd name="T9" fmla="*/ 0 w 36"/>
              <a:gd name="T10" fmla="*/ 0 h 615"/>
              <a:gd name="T11" fmla="*/ 36 w 36"/>
              <a:gd name="T12" fmla="*/ 615 h 61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6" h="615">
                <a:moveTo>
                  <a:pt x="6" y="615"/>
                </a:moveTo>
                <a:lnTo>
                  <a:pt x="36" y="336"/>
                </a:lnTo>
                <a:lnTo>
                  <a:pt x="0" y="0"/>
                </a:lnTo>
              </a:path>
            </a:pathLst>
          </a:cu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1" name="Freeform 49"/>
          <p:cNvSpPr>
            <a:spLocks/>
          </p:cNvSpPr>
          <p:nvPr/>
        </p:nvSpPr>
        <p:spPr bwMode="auto">
          <a:xfrm>
            <a:off x="6791325" y="3995738"/>
            <a:ext cx="52388" cy="976312"/>
          </a:xfrm>
          <a:custGeom>
            <a:avLst/>
            <a:gdLst>
              <a:gd name="T0" fmla="*/ 2147483646 w 33"/>
              <a:gd name="T1" fmla="*/ 2147483646 h 615"/>
              <a:gd name="T2" fmla="*/ 0 w 33"/>
              <a:gd name="T3" fmla="*/ 2147483646 h 615"/>
              <a:gd name="T4" fmla="*/ 2147483646 w 33"/>
              <a:gd name="T5" fmla="*/ 0 h 615"/>
              <a:gd name="T6" fmla="*/ 0 60000 65536"/>
              <a:gd name="T7" fmla="*/ 0 60000 65536"/>
              <a:gd name="T8" fmla="*/ 0 60000 65536"/>
              <a:gd name="T9" fmla="*/ 0 w 33"/>
              <a:gd name="T10" fmla="*/ 0 h 615"/>
              <a:gd name="T11" fmla="*/ 33 w 33"/>
              <a:gd name="T12" fmla="*/ 615 h 61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3" h="615">
                <a:moveTo>
                  <a:pt x="27" y="615"/>
                </a:moveTo>
                <a:lnTo>
                  <a:pt x="0" y="315"/>
                </a:lnTo>
                <a:lnTo>
                  <a:pt x="33" y="0"/>
                </a:lnTo>
              </a:path>
            </a:pathLst>
          </a:cu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2" name="Freeform 50"/>
          <p:cNvSpPr>
            <a:spLocks/>
          </p:cNvSpPr>
          <p:nvPr/>
        </p:nvSpPr>
        <p:spPr bwMode="auto">
          <a:xfrm>
            <a:off x="6700838" y="4005263"/>
            <a:ext cx="52387" cy="976312"/>
          </a:xfrm>
          <a:custGeom>
            <a:avLst/>
            <a:gdLst>
              <a:gd name="T0" fmla="*/ 2147483646 w 33"/>
              <a:gd name="T1" fmla="*/ 2147483646 h 615"/>
              <a:gd name="T2" fmla="*/ 0 w 33"/>
              <a:gd name="T3" fmla="*/ 2147483646 h 615"/>
              <a:gd name="T4" fmla="*/ 2147483646 w 33"/>
              <a:gd name="T5" fmla="*/ 0 h 615"/>
              <a:gd name="T6" fmla="*/ 0 60000 65536"/>
              <a:gd name="T7" fmla="*/ 0 60000 65536"/>
              <a:gd name="T8" fmla="*/ 0 60000 65536"/>
              <a:gd name="T9" fmla="*/ 0 w 33"/>
              <a:gd name="T10" fmla="*/ 0 h 615"/>
              <a:gd name="T11" fmla="*/ 33 w 33"/>
              <a:gd name="T12" fmla="*/ 615 h 61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3" h="615">
                <a:moveTo>
                  <a:pt x="27" y="615"/>
                </a:moveTo>
                <a:lnTo>
                  <a:pt x="0" y="315"/>
                </a:lnTo>
                <a:lnTo>
                  <a:pt x="33" y="0"/>
                </a:lnTo>
              </a:path>
            </a:pathLst>
          </a:cu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TextBox 3"/>
          <p:cNvSpPr txBox="1">
            <a:spLocks noChangeArrowheads="1"/>
          </p:cNvSpPr>
          <p:nvPr/>
        </p:nvSpPr>
        <p:spPr bwMode="auto">
          <a:xfrm>
            <a:off x="1160463" y="1127125"/>
            <a:ext cx="7537450" cy="5300663"/>
          </a:xfrm>
          <a:prstGeom prst="rect">
            <a:avLst/>
          </a:prstGeom>
          <a:solidFill>
            <a:schemeClr val="tx1"/>
          </a:solidFill>
          <a:ln w="38100">
            <a:solidFill>
              <a:schemeClr val="bg1"/>
            </a:solidFill>
            <a:bevel/>
            <a:headEnd/>
            <a:tailEnd/>
          </a:ln>
        </p:spPr>
        <p:txBody>
          <a:bodyPr anchor="ctr" anchorCtr="1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37" name="Flowchart: Document 36"/>
          <p:cNvSpPr/>
          <p:nvPr/>
        </p:nvSpPr>
        <p:spPr>
          <a:xfrm rot="16200000">
            <a:off x="4522788" y="792163"/>
            <a:ext cx="1409700" cy="4997450"/>
          </a:xfrm>
          <a:prstGeom prst="flowChartDocument">
            <a:avLst/>
          </a:prstGeom>
          <a:solidFill>
            <a:srgbClr val="C0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34" name="Straight Arrow Connector 33"/>
          <p:cNvCxnSpPr/>
          <p:nvPr/>
        </p:nvCxnSpPr>
        <p:spPr>
          <a:xfrm flipV="1">
            <a:off x="7467600" y="3322638"/>
            <a:ext cx="914400" cy="0"/>
          </a:xfrm>
          <a:prstGeom prst="straightConnector1">
            <a:avLst/>
          </a:prstGeom>
          <a:ln w="101600">
            <a:solidFill>
              <a:schemeClr val="bg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461" name="TextBox 34"/>
          <p:cNvSpPr txBox="1">
            <a:spLocks noChangeArrowheads="1"/>
          </p:cNvSpPr>
          <p:nvPr/>
        </p:nvSpPr>
        <p:spPr bwMode="auto">
          <a:xfrm>
            <a:off x="7656513" y="2814638"/>
            <a:ext cx="5953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</a:p>
        </p:txBody>
      </p:sp>
      <p:sp>
        <p:nvSpPr>
          <p:cNvPr id="73" name="Freeform 72"/>
          <p:cNvSpPr/>
          <p:nvPr/>
        </p:nvSpPr>
        <p:spPr>
          <a:xfrm flipH="1">
            <a:off x="1681163" y="2257425"/>
            <a:ext cx="534987" cy="1962150"/>
          </a:xfrm>
          <a:custGeom>
            <a:avLst/>
            <a:gdLst>
              <a:gd name="connsiteX0" fmla="*/ 0 w 534609"/>
              <a:gd name="connsiteY0" fmla="*/ 0 h 1001485"/>
              <a:gd name="connsiteX1" fmla="*/ 101600 w 534609"/>
              <a:gd name="connsiteY1" fmla="*/ 275771 h 1001485"/>
              <a:gd name="connsiteX2" fmla="*/ 319314 w 534609"/>
              <a:gd name="connsiteY2" fmla="*/ 478971 h 1001485"/>
              <a:gd name="connsiteX3" fmla="*/ 508000 w 534609"/>
              <a:gd name="connsiteY3" fmla="*/ 667657 h 1001485"/>
              <a:gd name="connsiteX4" fmla="*/ 478971 w 534609"/>
              <a:gd name="connsiteY4" fmla="*/ 885371 h 1001485"/>
              <a:gd name="connsiteX5" fmla="*/ 377371 w 534609"/>
              <a:gd name="connsiteY5" fmla="*/ 1001485 h 1001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4609" h="1001485">
                <a:moveTo>
                  <a:pt x="0" y="0"/>
                </a:moveTo>
                <a:cubicBezTo>
                  <a:pt x="24190" y="97971"/>
                  <a:pt x="48381" y="195942"/>
                  <a:pt x="101600" y="275771"/>
                </a:cubicBezTo>
                <a:cubicBezTo>
                  <a:pt x="154819" y="355600"/>
                  <a:pt x="251581" y="413657"/>
                  <a:pt x="319314" y="478971"/>
                </a:cubicBezTo>
                <a:cubicBezTo>
                  <a:pt x="387047" y="544285"/>
                  <a:pt x="481391" y="599924"/>
                  <a:pt x="508000" y="667657"/>
                </a:cubicBezTo>
                <a:cubicBezTo>
                  <a:pt x="534609" y="735390"/>
                  <a:pt x="500743" y="829733"/>
                  <a:pt x="478971" y="885371"/>
                </a:cubicBezTo>
                <a:cubicBezTo>
                  <a:pt x="457200" y="941009"/>
                  <a:pt x="417285" y="971247"/>
                  <a:pt x="377371" y="1001485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7463" name="TextBox 57"/>
          <p:cNvSpPr txBox="1">
            <a:spLocks noChangeArrowheads="1"/>
          </p:cNvSpPr>
          <p:nvPr/>
        </p:nvSpPr>
        <p:spPr bwMode="auto">
          <a:xfrm>
            <a:off x="5122863" y="1801813"/>
            <a:ext cx="16637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Bolt</a:t>
            </a:r>
          </a:p>
        </p:txBody>
      </p:sp>
      <p:sp>
        <p:nvSpPr>
          <p:cNvPr id="147464" name="Slide Number Placeholder 54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5733848-1292-413C-92E9-E0D1FB07A744}" type="slidenum">
              <a:rPr lang="en-US" altLang="en-US" sz="1200">
                <a:solidFill>
                  <a:srgbClr val="BCBCBC"/>
                </a:solidFill>
              </a:rPr>
              <a:pPr/>
              <a:t>70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57" name="Footer Placeholder 5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Tension Theory</a:t>
            </a:r>
            <a:endParaRPr lang="en-US" dirty="0"/>
          </a:p>
        </p:txBody>
      </p:sp>
      <p:grpSp>
        <p:nvGrpSpPr>
          <p:cNvPr id="147466" name="Group 96"/>
          <p:cNvGrpSpPr>
            <a:grpSpLocks/>
          </p:cNvGrpSpPr>
          <p:nvPr/>
        </p:nvGrpSpPr>
        <p:grpSpPr bwMode="auto">
          <a:xfrm>
            <a:off x="2903538" y="3128963"/>
            <a:ext cx="569912" cy="463550"/>
            <a:chOff x="3042361" y="3416969"/>
            <a:chExt cx="569493" cy="464469"/>
          </a:xfrm>
        </p:grpSpPr>
        <p:sp>
          <p:nvSpPr>
            <p:cNvPr id="86" name="Oval 85"/>
            <p:cNvSpPr/>
            <p:nvPr/>
          </p:nvSpPr>
          <p:spPr>
            <a:xfrm>
              <a:off x="3131196" y="3416969"/>
              <a:ext cx="480658" cy="448563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3148645" y="3474232"/>
              <a:ext cx="364857" cy="343580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52" name="Straight Arrow Connector 51"/>
            <p:cNvCxnSpPr>
              <a:stCxn id="51" idx="6"/>
            </p:cNvCxnSpPr>
            <p:nvPr/>
          </p:nvCxnSpPr>
          <p:spPr>
            <a:xfrm flipH="1" flipV="1">
              <a:off x="3129609" y="3642841"/>
              <a:ext cx="383893" cy="3181"/>
            </a:xfrm>
            <a:prstGeom prst="straightConnector1">
              <a:avLst/>
            </a:prstGeom>
            <a:ln w="38100">
              <a:solidFill>
                <a:schemeClr val="bg1"/>
              </a:solidFill>
              <a:tailEnd type="arrow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Oval 88"/>
            <p:cNvSpPr/>
            <p:nvPr/>
          </p:nvSpPr>
          <p:spPr>
            <a:xfrm>
              <a:off x="3042361" y="3424922"/>
              <a:ext cx="480658" cy="448563"/>
            </a:xfrm>
            <a:prstGeom prst="ellipse">
              <a:avLst/>
            </a:prstGeom>
            <a:noFill/>
            <a:ln w="12700">
              <a:solidFill>
                <a:schemeClr val="bg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5" name="Arc 94"/>
            <p:cNvSpPr/>
            <p:nvPr/>
          </p:nvSpPr>
          <p:spPr>
            <a:xfrm>
              <a:off x="3124850" y="3436057"/>
              <a:ext cx="399756" cy="445381"/>
            </a:xfrm>
            <a:prstGeom prst="arc">
              <a:avLst>
                <a:gd name="adj1" fmla="val 16200000"/>
                <a:gd name="adj2" fmla="val 21499646"/>
              </a:avLst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6" name="Arc 95"/>
            <p:cNvSpPr/>
            <p:nvPr/>
          </p:nvSpPr>
          <p:spPr>
            <a:xfrm flipV="1">
              <a:off x="3124850" y="3416969"/>
              <a:ext cx="399756" cy="445381"/>
            </a:xfrm>
            <a:prstGeom prst="arc">
              <a:avLst>
                <a:gd name="adj1" fmla="val 16200000"/>
                <a:gd name="adj2" fmla="val 21499646"/>
              </a:avLst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147467" name="Group 97"/>
          <p:cNvGrpSpPr>
            <a:grpSpLocks/>
          </p:cNvGrpSpPr>
          <p:nvPr/>
        </p:nvGrpSpPr>
        <p:grpSpPr bwMode="auto">
          <a:xfrm>
            <a:off x="4349750" y="3136900"/>
            <a:ext cx="569913" cy="458788"/>
            <a:chOff x="3042361" y="3416969"/>
            <a:chExt cx="569493" cy="459707"/>
          </a:xfrm>
        </p:grpSpPr>
        <p:sp>
          <p:nvSpPr>
            <p:cNvPr id="99" name="Oval 98"/>
            <p:cNvSpPr/>
            <p:nvPr/>
          </p:nvSpPr>
          <p:spPr>
            <a:xfrm>
              <a:off x="3131195" y="3416969"/>
              <a:ext cx="480659" cy="448572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9" name="Oval 108"/>
            <p:cNvSpPr/>
            <p:nvPr/>
          </p:nvSpPr>
          <p:spPr>
            <a:xfrm>
              <a:off x="3148646" y="3474233"/>
              <a:ext cx="364856" cy="343587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110" name="Straight Arrow Connector 109"/>
            <p:cNvCxnSpPr>
              <a:stCxn id="109" idx="6"/>
            </p:cNvCxnSpPr>
            <p:nvPr/>
          </p:nvCxnSpPr>
          <p:spPr>
            <a:xfrm flipH="1" flipV="1">
              <a:off x="3129610" y="3642846"/>
              <a:ext cx="383892" cy="3181"/>
            </a:xfrm>
            <a:prstGeom prst="straightConnector1">
              <a:avLst/>
            </a:prstGeom>
            <a:ln w="38100">
              <a:solidFill>
                <a:schemeClr val="bg1"/>
              </a:solidFill>
              <a:tailEnd type="arrow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2" name="Oval 111"/>
            <p:cNvSpPr/>
            <p:nvPr/>
          </p:nvSpPr>
          <p:spPr>
            <a:xfrm>
              <a:off x="3042361" y="3424923"/>
              <a:ext cx="480659" cy="448572"/>
            </a:xfrm>
            <a:prstGeom prst="ellipse">
              <a:avLst/>
            </a:prstGeom>
            <a:noFill/>
            <a:ln w="12700">
              <a:solidFill>
                <a:schemeClr val="bg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4" name="Arc 113"/>
            <p:cNvSpPr/>
            <p:nvPr/>
          </p:nvSpPr>
          <p:spPr>
            <a:xfrm>
              <a:off x="3124850" y="3431286"/>
              <a:ext cx="399755" cy="445390"/>
            </a:xfrm>
            <a:prstGeom prst="arc">
              <a:avLst>
                <a:gd name="adj1" fmla="val 16200000"/>
                <a:gd name="adj2" fmla="val 21499646"/>
              </a:avLst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8" name="Arc 117"/>
            <p:cNvSpPr/>
            <p:nvPr/>
          </p:nvSpPr>
          <p:spPr>
            <a:xfrm flipV="1">
              <a:off x="3124850" y="3416969"/>
              <a:ext cx="399755" cy="445390"/>
            </a:xfrm>
            <a:prstGeom prst="arc">
              <a:avLst>
                <a:gd name="adj1" fmla="val 16200000"/>
                <a:gd name="adj2" fmla="val 21499646"/>
              </a:avLst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cxnSp>
        <p:nvCxnSpPr>
          <p:cNvPr id="147468" name="Straight Connector 55"/>
          <p:cNvCxnSpPr>
            <a:cxnSpLocks noChangeShapeType="1"/>
            <a:endCxn id="147463" idx="1"/>
          </p:cNvCxnSpPr>
          <p:nvPr/>
        </p:nvCxnSpPr>
        <p:spPr bwMode="auto">
          <a:xfrm rot="5400000" flipH="1" flipV="1">
            <a:off x="4234657" y="2432843"/>
            <a:ext cx="1289050" cy="487363"/>
          </a:xfrm>
          <a:prstGeom prst="line">
            <a:avLst/>
          </a:prstGeom>
          <a:noFill/>
          <a:ln w="28575" algn="ctr">
            <a:solidFill>
              <a:schemeClr val="bg1"/>
            </a:solidFill>
            <a:round/>
            <a:headEnd type="arrow" w="lg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7469" name="Straight Connector 46"/>
          <p:cNvCxnSpPr>
            <a:cxnSpLocks noChangeShapeType="1"/>
          </p:cNvCxnSpPr>
          <p:nvPr/>
        </p:nvCxnSpPr>
        <p:spPr bwMode="auto">
          <a:xfrm flipV="1">
            <a:off x="3232150" y="2347913"/>
            <a:ext cx="1776413" cy="919162"/>
          </a:xfrm>
          <a:prstGeom prst="line">
            <a:avLst/>
          </a:prstGeom>
          <a:noFill/>
          <a:ln w="28575" algn="ctr">
            <a:solidFill>
              <a:schemeClr val="bg1"/>
            </a:solidFill>
            <a:round/>
            <a:headEnd type="arrow" w="lg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7470" name="TextBox 49"/>
          <p:cNvSpPr txBox="1">
            <a:spLocks noChangeArrowheads="1"/>
          </p:cNvSpPr>
          <p:nvPr/>
        </p:nvSpPr>
        <p:spPr bwMode="auto">
          <a:xfrm>
            <a:off x="4022725" y="4333875"/>
            <a:ext cx="4643438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When bearing stresses act on bolts that are near the edge of the material (</a:t>
            </a:r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L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c</a:t>
            </a:r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 dimension is small).</a:t>
            </a:r>
            <a:endParaRPr lang="en-US" altLang="en-US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53" name="Freeform 52"/>
          <p:cNvSpPr/>
          <p:nvPr/>
        </p:nvSpPr>
        <p:spPr>
          <a:xfrm>
            <a:off x="4278313" y="3136900"/>
            <a:ext cx="333375" cy="469900"/>
          </a:xfrm>
          <a:custGeom>
            <a:avLst/>
            <a:gdLst>
              <a:gd name="connsiteX0" fmla="*/ 295275 w 295275"/>
              <a:gd name="connsiteY0" fmla="*/ 7144 h 454819"/>
              <a:gd name="connsiteX1" fmla="*/ 221456 w 295275"/>
              <a:gd name="connsiteY1" fmla="*/ 52388 h 454819"/>
              <a:gd name="connsiteX2" fmla="*/ 159544 w 295275"/>
              <a:gd name="connsiteY2" fmla="*/ 121444 h 454819"/>
              <a:gd name="connsiteX3" fmla="*/ 138112 w 295275"/>
              <a:gd name="connsiteY3" fmla="*/ 204788 h 454819"/>
              <a:gd name="connsiteX4" fmla="*/ 154781 w 295275"/>
              <a:gd name="connsiteY4" fmla="*/ 304800 h 454819"/>
              <a:gd name="connsiteX5" fmla="*/ 202406 w 295275"/>
              <a:gd name="connsiteY5" fmla="*/ 381000 h 454819"/>
              <a:gd name="connsiteX6" fmla="*/ 285750 w 295275"/>
              <a:gd name="connsiteY6" fmla="*/ 435769 h 454819"/>
              <a:gd name="connsiteX7" fmla="*/ 242887 w 295275"/>
              <a:gd name="connsiteY7" fmla="*/ 454819 h 454819"/>
              <a:gd name="connsiteX8" fmla="*/ 204787 w 295275"/>
              <a:gd name="connsiteY8" fmla="*/ 442913 h 454819"/>
              <a:gd name="connsiteX9" fmla="*/ 159544 w 295275"/>
              <a:gd name="connsiteY9" fmla="*/ 428625 h 454819"/>
              <a:gd name="connsiteX10" fmla="*/ 90487 w 295275"/>
              <a:gd name="connsiteY10" fmla="*/ 395288 h 454819"/>
              <a:gd name="connsiteX11" fmla="*/ 42862 w 295275"/>
              <a:gd name="connsiteY11" fmla="*/ 381000 h 454819"/>
              <a:gd name="connsiteX12" fmla="*/ 16669 w 295275"/>
              <a:gd name="connsiteY12" fmla="*/ 326232 h 454819"/>
              <a:gd name="connsiteX13" fmla="*/ 0 w 295275"/>
              <a:gd name="connsiteY13" fmla="*/ 223838 h 454819"/>
              <a:gd name="connsiteX14" fmla="*/ 21431 w 295275"/>
              <a:gd name="connsiteY14" fmla="*/ 138113 h 454819"/>
              <a:gd name="connsiteX15" fmla="*/ 80962 w 295275"/>
              <a:gd name="connsiteY15" fmla="*/ 57150 h 454819"/>
              <a:gd name="connsiteX16" fmla="*/ 159544 w 295275"/>
              <a:gd name="connsiteY16" fmla="*/ 4763 h 454819"/>
              <a:gd name="connsiteX17" fmla="*/ 245269 w 295275"/>
              <a:gd name="connsiteY17" fmla="*/ 0 h 454819"/>
              <a:gd name="connsiteX18" fmla="*/ 295275 w 295275"/>
              <a:gd name="connsiteY18" fmla="*/ 7144 h 454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295275" h="454819">
                <a:moveTo>
                  <a:pt x="295275" y="7144"/>
                </a:moveTo>
                <a:lnTo>
                  <a:pt x="221456" y="52388"/>
                </a:lnTo>
                <a:lnTo>
                  <a:pt x="159544" y="121444"/>
                </a:lnTo>
                <a:lnTo>
                  <a:pt x="138112" y="204788"/>
                </a:lnTo>
                <a:lnTo>
                  <a:pt x="154781" y="304800"/>
                </a:lnTo>
                <a:lnTo>
                  <a:pt x="202406" y="381000"/>
                </a:lnTo>
                <a:lnTo>
                  <a:pt x="285750" y="435769"/>
                </a:lnTo>
                <a:lnTo>
                  <a:pt x="242887" y="454819"/>
                </a:lnTo>
                <a:lnTo>
                  <a:pt x="204787" y="442913"/>
                </a:lnTo>
                <a:lnTo>
                  <a:pt x="159544" y="428625"/>
                </a:lnTo>
                <a:lnTo>
                  <a:pt x="90487" y="395288"/>
                </a:lnTo>
                <a:lnTo>
                  <a:pt x="42862" y="381000"/>
                </a:lnTo>
                <a:lnTo>
                  <a:pt x="16669" y="326232"/>
                </a:lnTo>
                <a:lnTo>
                  <a:pt x="0" y="223838"/>
                </a:lnTo>
                <a:lnTo>
                  <a:pt x="21431" y="138113"/>
                </a:lnTo>
                <a:lnTo>
                  <a:pt x="80962" y="57150"/>
                </a:lnTo>
                <a:lnTo>
                  <a:pt x="159544" y="4763"/>
                </a:lnTo>
                <a:lnTo>
                  <a:pt x="245269" y="0"/>
                </a:lnTo>
                <a:lnTo>
                  <a:pt x="295275" y="7144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4" name="Freeform 53"/>
          <p:cNvSpPr/>
          <p:nvPr/>
        </p:nvSpPr>
        <p:spPr>
          <a:xfrm>
            <a:off x="2808288" y="3113088"/>
            <a:ext cx="333375" cy="469900"/>
          </a:xfrm>
          <a:custGeom>
            <a:avLst/>
            <a:gdLst>
              <a:gd name="connsiteX0" fmla="*/ 295275 w 295275"/>
              <a:gd name="connsiteY0" fmla="*/ 7144 h 454819"/>
              <a:gd name="connsiteX1" fmla="*/ 221456 w 295275"/>
              <a:gd name="connsiteY1" fmla="*/ 52388 h 454819"/>
              <a:gd name="connsiteX2" fmla="*/ 159544 w 295275"/>
              <a:gd name="connsiteY2" fmla="*/ 121444 h 454819"/>
              <a:gd name="connsiteX3" fmla="*/ 138112 w 295275"/>
              <a:gd name="connsiteY3" fmla="*/ 204788 h 454819"/>
              <a:gd name="connsiteX4" fmla="*/ 154781 w 295275"/>
              <a:gd name="connsiteY4" fmla="*/ 304800 h 454819"/>
              <a:gd name="connsiteX5" fmla="*/ 202406 w 295275"/>
              <a:gd name="connsiteY5" fmla="*/ 381000 h 454819"/>
              <a:gd name="connsiteX6" fmla="*/ 285750 w 295275"/>
              <a:gd name="connsiteY6" fmla="*/ 435769 h 454819"/>
              <a:gd name="connsiteX7" fmla="*/ 242887 w 295275"/>
              <a:gd name="connsiteY7" fmla="*/ 454819 h 454819"/>
              <a:gd name="connsiteX8" fmla="*/ 204787 w 295275"/>
              <a:gd name="connsiteY8" fmla="*/ 442913 h 454819"/>
              <a:gd name="connsiteX9" fmla="*/ 159544 w 295275"/>
              <a:gd name="connsiteY9" fmla="*/ 428625 h 454819"/>
              <a:gd name="connsiteX10" fmla="*/ 90487 w 295275"/>
              <a:gd name="connsiteY10" fmla="*/ 395288 h 454819"/>
              <a:gd name="connsiteX11" fmla="*/ 42862 w 295275"/>
              <a:gd name="connsiteY11" fmla="*/ 381000 h 454819"/>
              <a:gd name="connsiteX12" fmla="*/ 16669 w 295275"/>
              <a:gd name="connsiteY12" fmla="*/ 326232 h 454819"/>
              <a:gd name="connsiteX13" fmla="*/ 0 w 295275"/>
              <a:gd name="connsiteY13" fmla="*/ 223838 h 454819"/>
              <a:gd name="connsiteX14" fmla="*/ 21431 w 295275"/>
              <a:gd name="connsiteY14" fmla="*/ 138113 h 454819"/>
              <a:gd name="connsiteX15" fmla="*/ 80962 w 295275"/>
              <a:gd name="connsiteY15" fmla="*/ 57150 h 454819"/>
              <a:gd name="connsiteX16" fmla="*/ 159544 w 295275"/>
              <a:gd name="connsiteY16" fmla="*/ 4763 h 454819"/>
              <a:gd name="connsiteX17" fmla="*/ 245269 w 295275"/>
              <a:gd name="connsiteY17" fmla="*/ 0 h 454819"/>
              <a:gd name="connsiteX18" fmla="*/ 295275 w 295275"/>
              <a:gd name="connsiteY18" fmla="*/ 7144 h 454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295275" h="454819">
                <a:moveTo>
                  <a:pt x="295275" y="7144"/>
                </a:moveTo>
                <a:lnTo>
                  <a:pt x="221456" y="52388"/>
                </a:lnTo>
                <a:lnTo>
                  <a:pt x="159544" y="121444"/>
                </a:lnTo>
                <a:lnTo>
                  <a:pt x="138112" y="204788"/>
                </a:lnTo>
                <a:lnTo>
                  <a:pt x="154781" y="304800"/>
                </a:lnTo>
                <a:lnTo>
                  <a:pt x="202406" y="381000"/>
                </a:lnTo>
                <a:lnTo>
                  <a:pt x="285750" y="435769"/>
                </a:lnTo>
                <a:lnTo>
                  <a:pt x="242887" y="454819"/>
                </a:lnTo>
                <a:lnTo>
                  <a:pt x="204787" y="442913"/>
                </a:lnTo>
                <a:lnTo>
                  <a:pt x="159544" y="428625"/>
                </a:lnTo>
                <a:lnTo>
                  <a:pt x="90487" y="395288"/>
                </a:lnTo>
                <a:lnTo>
                  <a:pt x="42862" y="381000"/>
                </a:lnTo>
                <a:lnTo>
                  <a:pt x="16669" y="326232"/>
                </a:lnTo>
                <a:lnTo>
                  <a:pt x="0" y="223838"/>
                </a:lnTo>
                <a:lnTo>
                  <a:pt x="21431" y="138113"/>
                </a:lnTo>
                <a:lnTo>
                  <a:pt x="80962" y="57150"/>
                </a:lnTo>
                <a:lnTo>
                  <a:pt x="159544" y="4763"/>
                </a:lnTo>
                <a:lnTo>
                  <a:pt x="245269" y="0"/>
                </a:lnTo>
                <a:lnTo>
                  <a:pt x="295275" y="7144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47473" name="Straight Arrow Connector 58"/>
          <p:cNvCxnSpPr>
            <a:cxnSpLocks noChangeShapeType="1"/>
          </p:cNvCxnSpPr>
          <p:nvPr/>
        </p:nvCxnSpPr>
        <p:spPr bwMode="auto">
          <a:xfrm rot="10800000">
            <a:off x="2908300" y="3422650"/>
            <a:ext cx="1158875" cy="1120775"/>
          </a:xfrm>
          <a:prstGeom prst="straightConnector1">
            <a:avLst/>
          </a:prstGeom>
          <a:noFill/>
          <a:ln w="28575" algn="ctr">
            <a:solidFill>
              <a:schemeClr val="bg1"/>
            </a:solidFill>
            <a:round/>
            <a:headEnd/>
            <a:tailEnd type="arrow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7474" name="TextBox 34"/>
          <p:cNvSpPr txBox="1">
            <a:spLocks noChangeArrowheads="1"/>
          </p:cNvSpPr>
          <p:nvPr/>
        </p:nvSpPr>
        <p:spPr bwMode="auto">
          <a:xfrm>
            <a:off x="3151188" y="1454150"/>
            <a:ext cx="5953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L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c</a:t>
            </a:r>
          </a:p>
        </p:txBody>
      </p:sp>
      <p:grpSp>
        <p:nvGrpSpPr>
          <p:cNvPr id="147475" name="Group 43"/>
          <p:cNvGrpSpPr>
            <a:grpSpLocks/>
          </p:cNvGrpSpPr>
          <p:nvPr/>
        </p:nvGrpSpPr>
        <p:grpSpPr bwMode="auto">
          <a:xfrm>
            <a:off x="1833563" y="2257425"/>
            <a:ext cx="3571875" cy="1957388"/>
            <a:chOff x="969" y="795"/>
            <a:chExt cx="2250" cy="1233"/>
          </a:xfrm>
        </p:grpSpPr>
        <p:sp>
          <p:nvSpPr>
            <p:cNvPr id="147483" name="Freeform 44"/>
            <p:cNvSpPr>
              <a:spLocks/>
            </p:cNvSpPr>
            <p:nvPr/>
          </p:nvSpPr>
          <p:spPr bwMode="auto">
            <a:xfrm>
              <a:off x="1203" y="795"/>
              <a:ext cx="2016" cy="204"/>
            </a:xfrm>
            <a:custGeom>
              <a:avLst/>
              <a:gdLst>
                <a:gd name="T0" fmla="*/ 0 w 2010"/>
                <a:gd name="T1" fmla="*/ 0 h 204"/>
                <a:gd name="T2" fmla="*/ 2034 w 2010"/>
                <a:gd name="T3" fmla="*/ 0 h 204"/>
                <a:gd name="T4" fmla="*/ 2034 w 2010"/>
                <a:gd name="T5" fmla="*/ 204 h 204"/>
                <a:gd name="T6" fmla="*/ 0 60000 65536"/>
                <a:gd name="T7" fmla="*/ 0 60000 65536"/>
                <a:gd name="T8" fmla="*/ 0 60000 65536"/>
                <a:gd name="T9" fmla="*/ 0 w 2010"/>
                <a:gd name="T10" fmla="*/ 0 h 204"/>
                <a:gd name="T11" fmla="*/ 2010 w 2010"/>
                <a:gd name="T12" fmla="*/ 204 h 20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10" h="204">
                  <a:moveTo>
                    <a:pt x="0" y="0"/>
                  </a:moveTo>
                  <a:lnTo>
                    <a:pt x="2010" y="0"/>
                  </a:lnTo>
                  <a:lnTo>
                    <a:pt x="2010" y="204"/>
                  </a:lnTo>
                </a:path>
              </a:pathLst>
            </a:cu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7484" name="Line 45"/>
            <p:cNvSpPr>
              <a:spLocks noChangeShapeType="1"/>
            </p:cNvSpPr>
            <p:nvPr/>
          </p:nvSpPr>
          <p:spPr bwMode="auto">
            <a:xfrm>
              <a:off x="3219" y="1002"/>
              <a:ext cx="0" cy="885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7485" name="Freeform 46"/>
            <p:cNvSpPr>
              <a:spLocks/>
            </p:cNvSpPr>
            <p:nvPr/>
          </p:nvSpPr>
          <p:spPr bwMode="auto">
            <a:xfrm>
              <a:off x="969" y="1893"/>
              <a:ext cx="2247" cy="135"/>
            </a:xfrm>
            <a:custGeom>
              <a:avLst/>
              <a:gdLst>
                <a:gd name="T0" fmla="*/ 0 w 2247"/>
                <a:gd name="T1" fmla="*/ 135 h 135"/>
                <a:gd name="T2" fmla="*/ 2247 w 2247"/>
                <a:gd name="T3" fmla="*/ 135 h 135"/>
                <a:gd name="T4" fmla="*/ 2247 w 2247"/>
                <a:gd name="T5" fmla="*/ 0 h 135"/>
                <a:gd name="T6" fmla="*/ 0 60000 65536"/>
                <a:gd name="T7" fmla="*/ 0 60000 65536"/>
                <a:gd name="T8" fmla="*/ 0 60000 65536"/>
                <a:gd name="T9" fmla="*/ 0 w 2247"/>
                <a:gd name="T10" fmla="*/ 0 h 135"/>
                <a:gd name="T11" fmla="*/ 2247 w 2247"/>
                <a:gd name="T12" fmla="*/ 135 h 13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47" h="135">
                  <a:moveTo>
                    <a:pt x="0" y="135"/>
                  </a:moveTo>
                  <a:lnTo>
                    <a:pt x="2247" y="135"/>
                  </a:lnTo>
                  <a:lnTo>
                    <a:pt x="2247" y="0"/>
                  </a:lnTo>
                </a:path>
              </a:pathLst>
            </a:cu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7476" name="TextBox 49"/>
          <p:cNvSpPr txBox="1">
            <a:spLocks noChangeArrowheads="1"/>
          </p:cNvSpPr>
          <p:nvPr/>
        </p:nvSpPr>
        <p:spPr bwMode="auto">
          <a:xfrm>
            <a:off x="1298575" y="5667375"/>
            <a:ext cx="686276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4000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4000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4000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4000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4000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000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000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000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000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800" i="1">
                <a:solidFill>
                  <a:schemeClr val="bg1"/>
                </a:solidFill>
                <a:cs typeface="Arial" panose="020B0604020202020204" pitchFamily="34" charset="0"/>
              </a:rPr>
              <a:t>L</a:t>
            </a:r>
            <a:r>
              <a:rPr lang="en-US" altLang="en-US" sz="1800" i="1" baseline="-25000">
                <a:solidFill>
                  <a:schemeClr val="bg1"/>
                </a:solidFill>
                <a:cs typeface="Arial" panose="020B0604020202020204" pitchFamily="34" charset="0"/>
              </a:rPr>
              <a:t>c</a:t>
            </a:r>
            <a:r>
              <a:rPr lang="en-US" altLang="en-US" sz="1800">
                <a:solidFill>
                  <a:schemeClr val="bg1"/>
                </a:solidFill>
                <a:cs typeface="Arial" panose="020B0604020202020204" pitchFamily="34" charset="0"/>
              </a:rPr>
              <a:t>= clear distance, in the direction of load, between the edge of the 	hole and the edge of the adjacent hole or the edge of the material.</a:t>
            </a:r>
            <a:endParaRPr lang="en-US" altLang="en-US" sz="1800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47477" name="Line 53"/>
          <p:cNvSpPr>
            <a:spLocks noChangeShapeType="1"/>
          </p:cNvSpPr>
          <p:nvPr/>
        </p:nvSpPr>
        <p:spPr bwMode="auto">
          <a:xfrm flipV="1">
            <a:off x="2714625" y="1766888"/>
            <a:ext cx="0" cy="70485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7478" name="Line 55"/>
          <p:cNvSpPr>
            <a:spLocks noChangeShapeType="1"/>
          </p:cNvSpPr>
          <p:nvPr/>
        </p:nvSpPr>
        <p:spPr bwMode="auto">
          <a:xfrm flipV="1">
            <a:off x="2986088" y="1757363"/>
            <a:ext cx="0" cy="1476375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7479" name="Line 56"/>
          <p:cNvSpPr>
            <a:spLocks noChangeShapeType="1"/>
          </p:cNvSpPr>
          <p:nvPr/>
        </p:nvSpPr>
        <p:spPr bwMode="auto">
          <a:xfrm>
            <a:off x="2709863" y="1962150"/>
            <a:ext cx="276225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7480" name="Line 58"/>
          <p:cNvSpPr>
            <a:spLocks noChangeShapeType="1"/>
          </p:cNvSpPr>
          <p:nvPr/>
        </p:nvSpPr>
        <p:spPr bwMode="auto">
          <a:xfrm>
            <a:off x="2981325" y="1962150"/>
            <a:ext cx="585788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7481" name="Line 60"/>
          <p:cNvSpPr>
            <a:spLocks noChangeShapeType="1"/>
          </p:cNvSpPr>
          <p:nvPr/>
        </p:nvSpPr>
        <p:spPr bwMode="auto">
          <a:xfrm flipH="1">
            <a:off x="2328863" y="1962150"/>
            <a:ext cx="3810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641350" y="577850"/>
            <a:ext cx="4125913" cy="557213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>
            <a:spAutoFit/>
          </a:bodyPr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Bearing at Bolt Holes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TextBox 3"/>
          <p:cNvSpPr txBox="1">
            <a:spLocks noChangeArrowheads="1"/>
          </p:cNvSpPr>
          <p:nvPr/>
        </p:nvSpPr>
        <p:spPr bwMode="auto">
          <a:xfrm>
            <a:off x="1160463" y="1127125"/>
            <a:ext cx="7537450" cy="4567238"/>
          </a:xfrm>
          <a:prstGeom prst="rect">
            <a:avLst/>
          </a:prstGeom>
          <a:solidFill>
            <a:schemeClr val="tx1"/>
          </a:solidFill>
          <a:ln w="38100">
            <a:solidFill>
              <a:schemeClr val="bg1"/>
            </a:solidFill>
            <a:bevel/>
            <a:headEnd/>
            <a:tailEnd/>
          </a:ln>
        </p:spPr>
        <p:txBody>
          <a:bodyPr anchor="ctr" anchorCtr="1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37" name="Flowchart: Document 36"/>
          <p:cNvSpPr/>
          <p:nvPr/>
        </p:nvSpPr>
        <p:spPr>
          <a:xfrm rot="16200000">
            <a:off x="4522788" y="792163"/>
            <a:ext cx="1409700" cy="4997450"/>
          </a:xfrm>
          <a:prstGeom prst="flowChartDocument">
            <a:avLst/>
          </a:prstGeom>
          <a:solidFill>
            <a:srgbClr val="C0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34" name="Straight Arrow Connector 33"/>
          <p:cNvCxnSpPr/>
          <p:nvPr/>
        </p:nvCxnSpPr>
        <p:spPr>
          <a:xfrm flipV="1">
            <a:off x="7467600" y="3322638"/>
            <a:ext cx="914400" cy="0"/>
          </a:xfrm>
          <a:prstGeom prst="straightConnector1">
            <a:avLst/>
          </a:prstGeom>
          <a:ln w="101600">
            <a:solidFill>
              <a:schemeClr val="bg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509" name="TextBox 34"/>
          <p:cNvSpPr txBox="1">
            <a:spLocks noChangeArrowheads="1"/>
          </p:cNvSpPr>
          <p:nvPr/>
        </p:nvSpPr>
        <p:spPr bwMode="auto">
          <a:xfrm>
            <a:off x="7656513" y="2814638"/>
            <a:ext cx="5953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</a:p>
        </p:txBody>
      </p:sp>
      <p:sp>
        <p:nvSpPr>
          <p:cNvPr id="73" name="Freeform 72"/>
          <p:cNvSpPr/>
          <p:nvPr/>
        </p:nvSpPr>
        <p:spPr>
          <a:xfrm flipH="1">
            <a:off x="1676400" y="2257425"/>
            <a:ext cx="534988" cy="1962150"/>
          </a:xfrm>
          <a:custGeom>
            <a:avLst/>
            <a:gdLst>
              <a:gd name="connsiteX0" fmla="*/ 0 w 534609"/>
              <a:gd name="connsiteY0" fmla="*/ 0 h 1001485"/>
              <a:gd name="connsiteX1" fmla="*/ 101600 w 534609"/>
              <a:gd name="connsiteY1" fmla="*/ 275771 h 1001485"/>
              <a:gd name="connsiteX2" fmla="*/ 319314 w 534609"/>
              <a:gd name="connsiteY2" fmla="*/ 478971 h 1001485"/>
              <a:gd name="connsiteX3" fmla="*/ 508000 w 534609"/>
              <a:gd name="connsiteY3" fmla="*/ 667657 h 1001485"/>
              <a:gd name="connsiteX4" fmla="*/ 478971 w 534609"/>
              <a:gd name="connsiteY4" fmla="*/ 885371 h 1001485"/>
              <a:gd name="connsiteX5" fmla="*/ 377371 w 534609"/>
              <a:gd name="connsiteY5" fmla="*/ 1001485 h 1001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4609" h="1001485">
                <a:moveTo>
                  <a:pt x="0" y="0"/>
                </a:moveTo>
                <a:cubicBezTo>
                  <a:pt x="24190" y="97971"/>
                  <a:pt x="48381" y="195942"/>
                  <a:pt x="101600" y="275771"/>
                </a:cubicBezTo>
                <a:cubicBezTo>
                  <a:pt x="154819" y="355600"/>
                  <a:pt x="251581" y="413657"/>
                  <a:pt x="319314" y="478971"/>
                </a:cubicBezTo>
                <a:cubicBezTo>
                  <a:pt x="387047" y="544285"/>
                  <a:pt x="481391" y="599924"/>
                  <a:pt x="508000" y="667657"/>
                </a:cubicBezTo>
                <a:cubicBezTo>
                  <a:pt x="534609" y="735390"/>
                  <a:pt x="500743" y="829733"/>
                  <a:pt x="478971" y="885371"/>
                </a:cubicBezTo>
                <a:cubicBezTo>
                  <a:pt x="457200" y="941009"/>
                  <a:pt x="417285" y="971247"/>
                  <a:pt x="377371" y="1001485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9511" name="Slide Number Placeholder 54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AC3C9E6-9915-4640-9808-D6A7D814EBF2}" type="slidenum">
              <a:rPr lang="en-US" altLang="en-US" sz="1200">
                <a:solidFill>
                  <a:srgbClr val="BCBCBC"/>
                </a:solidFill>
              </a:rPr>
              <a:pPr/>
              <a:t>71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57" name="Footer Placeholder 5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Tension Theory</a:t>
            </a:r>
            <a:endParaRPr lang="en-US" dirty="0"/>
          </a:p>
        </p:txBody>
      </p:sp>
      <p:grpSp>
        <p:nvGrpSpPr>
          <p:cNvPr id="149513" name="Group 96"/>
          <p:cNvGrpSpPr>
            <a:grpSpLocks/>
          </p:cNvGrpSpPr>
          <p:nvPr/>
        </p:nvGrpSpPr>
        <p:grpSpPr bwMode="auto">
          <a:xfrm>
            <a:off x="2903538" y="3128963"/>
            <a:ext cx="569912" cy="463550"/>
            <a:chOff x="3042361" y="3416969"/>
            <a:chExt cx="569493" cy="464469"/>
          </a:xfrm>
        </p:grpSpPr>
        <p:sp>
          <p:nvSpPr>
            <p:cNvPr id="86" name="Oval 85"/>
            <p:cNvSpPr/>
            <p:nvPr/>
          </p:nvSpPr>
          <p:spPr>
            <a:xfrm>
              <a:off x="3131196" y="3416969"/>
              <a:ext cx="480658" cy="448563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3148645" y="3474232"/>
              <a:ext cx="364857" cy="343580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52" name="Straight Arrow Connector 51"/>
            <p:cNvCxnSpPr>
              <a:stCxn id="51" idx="6"/>
            </p:cNvCxnSpPr>
            <p:nvPr/>
          </p:nvCxnSpPr>
          <p:spPr>
            <a:xfrm flipH="1" flipV="1">
              <a:off x="3129609" y="3642841"/>
              <a:ext cx="383893" cy="3181"/>
            </a:xfrm>
            <a:prstGeom prst="straightConnector1">
              <a:avLst/>
            </a:prstGeom>
            <a:ln w="38100">
              <a:solidFill>
                <a:schemeClr val="bg1"/>
              </a:solidFill>
              <a:tailEnd type="arrow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Oval 88"/>
            <p:cNvSpPr/>
            <p:nvPr/>
          </p:nvSpPr>
          <p:spPr>
            <a:xfrm>
              <a:off x="3042361" y="3424922"/>
              <a:ext cx="480658" cy="448563"/>
            </a:xfrm>
            <a:prstGeom prst="ellipse">
              <a:avLst/>
            </a:prstGeom>
            <a:noFill/>
            <a:ln w="12700">
              <a:solidFill>
                <a:schemeClr val="bg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5" name="Arc 94"/>
            <p:cNvSpPr/>
            <p:nvPr/>
          </p:nvSpPr>
          <p:spPr>
            <a:xfrm>
              <a:off x="3124850" y="3436057"/>
              <a:ext cx="399756" cy="445381"/>
            </a:xfrm>
            <a:prstGeom prst="arc">
              <a:avLst>
                <a:gd name="adj1" fmla="val 16200000"/>
                <a:gd name="adj2" fmla="val 21499646"/>
              </a:avLst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6" name="Arc 95"/>
            <p:cNvSpPr/>
            <p:nvPr/>
          </p:nvSpPr>
          <p:spPr>
            <a:xfrm flipV="1">
              <a:off x="3124850" y="3416969"/>
              <a:ext cx="399756" cy="445381"/>
            </a:xfrm>
            <a:prstGeom prst="arc">
              <a:avLst>
                <a:gd name="adj1" fmla="val 16200000"/>
                <a:gd name="adj2" fmla="val 21499646"/>
              </a:avLst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149514" name="Group 97"/>
          <p:cNvGrpSpPr>
            <a:grpSpLocks/>
          </p:cNvGrpSpPr>
          <p:nvPr/>
        </p:nvGrpSpPr>
        <p:grpSpPr bwMode="auto">
          <a:xfrm>
            <a:off x="4349750" y="3136900"/>
            <a:ext cx="569913" cy="458788"/>
            <a:chOff x="3042361" y="3416969"/>
            <a:chExt cx="569493" cy="459707"/>
          </a:xfrm>
        </p:grpSpPr>
        <p:sp>
          <p:nvSpPr>
            <p:cNvPr id="99" name="Oval 98"/>
            <p:cNvSpPr/>
            <p:nvPr/>
          </p:nvSpPr>
          <p:spPr>
            <a:xfrm>
              <a:off x="3131195" y="3416969"/>
              <a:ext cx="480659" cy="448572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9" name="Oval 108"/>
            <p:cNvSpPr/>
            <p:nvPr/>
          </p:nvSpPr>
          <p:spPr>
            <a:xfrm>
              <a:off x="3148646" y="3474233"/>
              <a:ext cx="364856" cy="343587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110" name="Straight Arrow Connector 109"/>
            <p:cNvCxnSpPr>
              <a:stCxn id="109" idx="6"/>
            </p:cNvCxnSpPr>
            <p:nvPr/>
          </p:nvCxnSpPr>
          <p:spPr>
            <a:xfrm flipH="1" flipV="1">
              <a:off x="3129610" y="3642846"/>
              <a:ext cx="383892" cy="3181"/>
            </a:xfrm>
            <a:prstGeom prst="straightConnector1">
              <a:avLst/>
            </a:prstGeom>
            <a:ln w="38100">
              <a:solidFill>
                <a:schemeClr val="bg1"/>
              </a:solidFill>
              <a:tailEnd type="arrow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2" name="Oval 111"/>
            <p:cNvSpPr/>
            <p:nvPr/>
          </p:nvSpPr>
          <p:spPr>
            <a:xfrm>
              <a:off x="3042361" y="3424923"/>
              <a:ext cx="480659" cy="448572"/>
            </a:xfrm>
            <a:prstGeom prst="ellipse">
              <a:avLst/>
            </a:prstGeom>
            <a:noFill/>
            <a:ln w="12700">
              <a:solidFill>
                <a:schemeClr val="bg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4" name="Arc 113"/>
            <p:cNvSpPr/>
            <p:nvPr/>
          </p:nvSpPr>
          <p:spPr>
            <a:xfrm>
              <a:off x="3124850" y="3431286"/>
              <a:ext cx="399755" cy="445390"/>
            </a:xfrm>
            <a:prstGeom prst="arc">
              <a:avLst>
                <a:gd name="adj1" fmla="val 16200000"/>
                <a:gd name="adj2" fmla="val 21499646"/>
              </a:avLst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8" name="Arc 117"/>
            <p:cNvSpPr/>
            <p:nvPr/>
          </p:nvSpPr>
          <p:spPr>
            <a:xfrm flipV="1">
              <a:off x="3124850" y="3416969"/>
              <a:ext cx="399755" cy="445390"/>
            </a:xfrm>
            <a:prstGeom prst="arc">
              <a:avLst>
                <a:gd name="adj1" fmla="val 16200000"/>
                <a:gd name="adj2" fmla="val 21499646"/>
              </a:avLst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149515" name="Group 48"/>
          <p:cNvGrpSpPr>
            <a:grpSpLocks/>
          </p:cNvGrpSpPr>
          <p:nvPr/>
        </p:nvGrpSpPr>
        <p:grpSpPr bwMode="auto">
          <a:xfrm>
            <a:off x="4008438" y="3138488"/>
            <a:ext cx="4645025" cy="2005012"/>
            <a:chOff x="3849062" y="3094998"/>
            <a:chExt cx="4644074" cy="2005683"/>
          </a:xfrm>
        </p:grpSpPr>
        <p:sp>
          <p:nvSpPr>
            <p:cNvPr id="149545" name="TextBox 49"/>
            <p:cNvSpPr txBox="1">
              <a:spLocks noChangeArrowheads="1"/>
            </p:cNvSpPr>
            <p:nvPr/>
          </p:nvSpPr>
          <p:spPr bwMode="auto">
            <a:xfrm>
              <a:off x="3849062" y="4278081"/>
              <a:ext cx="4644074" cy="822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chemeClr val="bg1"/>
                  </a:solidFill>
                  <a:cs typeface="Arial" panose="020B0604020202020204" pitchFamily="34" charset="0"/>
                </a:rPr>
                <a:t>A block of material can tear out to the plate edge due to bearing.</a:t>
              </a:r>
              <a:endParaRPr lang="en-US" altLang="en-US" baseline="-25000">
                <a:solidFill>
                  <a:schemeClr val="bg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53" name="Freeform 52"/>
            <p:cNvSpPr/>
            <p:nvPr/>
          </p:nvSpPr>
          <p:spPr>
            <a:xfrm>
              <a:off x="4118882" y="3094998"/>
              <a:ext cx="333307" cy="468469"/>
            </a:xfrm>
            <a:custGeom>
              <a:avLst/>
              <a:gdLst>
                <a:gd name="connsiteX0" fmla="*/ 295275 w 295275"/>
                <a:gd name="connsiteY0" fmla="*/ 7144 h 454819"/>
                <a:gd name="connsiteX1" fmla="*/ 221456 w 295275"/>
                <a:gd name="connsiteY1" fmla="*/ 52388 h 454819"/>
                <a:gd name="connsiteX2" fmla="*/ 159544 w 295275"/>
                <a:gd name="connsiteY2" fmla="*/ 121444 h 454819"/>
                <a:gd name="connsiteX3" fmla="*/ 138112 w 295275"/>
                <a:gd name="connsiteY3" fmla="*/ 204788 h 454819"/>
                <a:gd name="connsiteX4" fmla="*/ 154781 w 295275"/>
                <a:gd name="connsiteY4" fmla="*/ 304800 h 454819"/>
                <a:gd name="connsiteX5" fmla="*/ 202406 w 295275"/>
                <a:gd name="connsiteY5" fmla="*/ 381000 h 454819"/>
                <a:gd name="connsiteX6" fmla="*/ 285750 w 295275"/>
                <a:gd name="connsiteY6" fmla="*/ 435769 h 454819"/>
                <a:gd name="connsiteX7" fmla="*/ 242887 w 295275"/>
                <a:gd name="connsiteY7" fmla="*/ 454819 h 454819"/>
                <a:gd name="connsiteX8" fmla="*/ 204787 w 295275"/>
                <a:gd name="connsiteY8" fmla="*/ 442913 h 454819"/>
                <a:gd name="connsiteX9" fmla="*/ 159544 w 295275"/>
                <a:gd name="connsiteY9" fmla="*/ 428625 h 454819"/>
                <a:gd name="connsiteX10" fmla="*/ 90487 w 295275"/>
                <a:gd name="connsiteY10" fmla="*/ 395288 h 454819"/>
                <a:gd name="connsiteX11" fmla="*/ 42862 w 295275"/>
                <a:gd name="connsiteY11" fmla="*/ 381000 h 454819"/>
                <a:gd name="connsiteX12" fmla="*/ 16669 w 295275"/>
                <a:gd name="connsiteY12" fmla="*/ 326232 h 454819"/>
                <a:gd name="connsiteX13" fmla="*/ 0 w 295275"/>
                <a:gd name="connsiteY13" fmla="*/ 223838 h 454819"/>
                <a:gd name="connsiteX14" fmla="*/ 21431 w 295275"/>
                <a:gd name="connsiteY14" fmla="*/ 138113 h 454819"/>
                <a:gd name="connsiteX15" fmla="*/ 80962 w 295275"/>
                <a:gd name="connsiteY15" fmla="*/ 57150 h 454819"/>
                <a:gd name="connsiteX16" fmla="*/ 159544 w 295275"/>
                <a:gd name="connsiteY16" fmla="*/ 4763 h 454819"/>
                <a:gd name="connsiteX17" fmla="*/ 245269 w 295275"/>
                <a:gd name="connsiteY17" fmla="*/ 0 h 454819"/>
                <a:gd name="connsiteX18" fmla="*/ 295275 w 295275"/>
                <a:gd name="connsiteY18" fmla="*/ 7144 h 4548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295275" h="454819">
                  <a:moveTo>
                    <a:pt x="295275" y="7144"/>
                  </a:moveTo>
                  <a:lnTo>
                    <a:pt x="221456" y="52388"/>
                  </a:lnTo>
                  <a:lnTo>
                    <a:pt x="159544" y="121444"/>
                  </a:lnTo>
                  <a:lnTo>
                    <a:pt x="138112" y="204788"/>
                  </a:lnTo>
                  <a:lnTo>
                    <a:pt x="154781" y="304800"/>
                  </a:lnTo>
                  <a:lnTo>
                    <a:pt x="202406" y="381000"/>
                  </a:lnTo>
                  <a:lnTo>
                    <a:pt x="285750" y="435769"/>
                  </a:lnTo>
                  <a:lnTo>
                    <a:pt x="242887" y="454819"/>
                  </a:lnTo>
                  <a:lnTo>
                    <a:pt x="204787" y="442913"/>
                  </a:lnTo>
                  <a:lnTo>
                    <a:pt x="159544" y="428625"/>
                  </a:lnTo>
                  <a:lnTo>
                    <a:pt x="90487" y="395288"/>
                  </a:lnTo>
                  <a:lnTo>
                    <a:pt x="42862" y="381000"/>
                  </a:lnTo>
                  <a:lnTo>
                    <a:pt x="16669" y="326232"/>
                  </a:lnTo>
                  <a:lnTo>
                    <a:pt x="0" y="223838"/>
                  </a:lnTo>
                  <a:lnTo>
                    <a:pt x="21431" y="138113"/>
                  </a:lnTo>
                  <a:lnTo>
                    <a:pt x="80962" y="57150"/>
                  </a:lnTo>
                  <a:lnTo>
                    <a:pt x="159544" y="4763"/>
                  </a:lnTo>
                  <a:lnTo>
                    <a:pt x="245269" y="0"/>
                  </a:lnTo>
                  <a:lnTo>
                    <a:pt x="295275" y="7144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149516" name="Group 48"/>
          <p:cNvGrpSpPr>
            <a:grpSpLocks/>
          </p:cNvGrpSpPr>
          <p:nvPr/>
        </p:nvGrpSpPr>
        <p:grpSpPr bwMode="auto">
          <a:xfrm>
            <a:off x="4089400" y="3009900"/>
            <a:ext cx="835025" cy="774700"/>
            <a:chOff x="4089797" y="3009901"/>
            <a:chExt cx="834628" cy="773906"/>
          </a:xfrm>
        </p:grpSpPr>
        <p:sp>
          <p:nvSpPr>
            <p:cNvPr id="62" name="Oval 61"/>
            <p:cNvSpPr/>
            <p:nvPr/>
          </p:nvSpPr>
          <p:spPr>
            <a:xfrm>
              <a:off x="4242125" y="3144701"/>
              <a:ext cx="482371" cy="448802"/>
            </a:xfrm>
            <a:prstGeom prst="ellipse">
              <a:avLst/>
            </a:prstGeom>
            <a:noFill/>
            <a:ln w="12700">
              <a:solidFill>
                <a:schemeClr val="bg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3" name="Arc 62"/>
            <p:cNvSpPr/>
            <p:nvPr/>
          </p:nvSpPr>
          <p:spPr>
            <a:xfrm flipV="1">
              <a:off x="4324635" y="3136771"/>
              <a:ext cx="399860" cy="445631"/>
            </a:xfrm>
            <a:prstGeom prst="arc">
              <a:avLst>
                <a:gd name="adj1" fmla="val 16200000"/>
                <a:gd name="adj2" fmla="val 21499646"/>
              </a:avLst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4" name="Arc 63"/>
            <p:cNvSpPr/>
            <p:nvPr/>
          </p:nvSpPr>
          <p:spPr>
            <a:xfrm>
              <a:off x="4324635" y="3157388"/>
              <a:ext cx="399860" cy="445630"/>
            </a:xfrm>
            <a:prstGeom prst="arc">
              <a:avLst>
                <a:gd name="adj1" fmla="val 16200000"/>
                <a:gd name="adj2" fmla="val 21499646"/>
              </a:avLst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5" name="Freeform 64"/>
            <p:cNvSpPr/>
            <p:nvPr/>
          </p:nvSpPr>
          <p:spPr>
            <a:xfrm>
              <a:off x="4264339" y="3200206"/>
              <a:ext cx="103139" cy="355236"/>
            </a:xfrm>
            <a:custGeom>
              <a:avLst/>
              <a:gdLst>
                <a:gd name="connsiteX0" fmla="*/ 65485 w 103585"/>
                <a:gd name="connsiteY0" fmla="*/ 0 h 354806"/>
                <a:gd name="connsiteX1" fmla="*/ 8335 w 103585"/>
                <a:gd name="connsiteY1" fmla="*/ 119063 h 354806"/>
                <a:gd name="connsiteX2" fmla="*/ 15478 w 103585"/>
                <a:gd name="connsiteY2" fmla="*/ 188119 h 354806"/>
                <a:gd name="connsiteX3" fmla="*/ 22622 w 103585"/>
                <a:gd name="connsiteY3" fmla="*/ 252413 h 354806"/>
                <a:gd name="connsiteX4" fmla="*/ 103585 w 103585"/>
                <a:gd name="connsiteY4" fmla="*/ 354806 h 3548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3585" h="354806">
                  <a:moveTo>
                    <a:pt x="65485" y="0"/>
                  </a:moveTo>
                  <a:cubicBezTo>
                    <a:pt x="41077" y="43855"/>
                    <a:pt x="16670" y="87710"/>
                    <a:pt x="8335" y="119063"/>
                  </a:cubicBezTo>
                  <a:cubicBezTo>
                    <a:pt x="0" y="150416"/>
                    <a:pt x="13097" y="165894"/>
                    <a:pt x="15478" y="188119"/>
                  </a:cubicBezTo>
                  <a:cubicBezTo>
                    <a:pt x="17859" y="210344"/>
                    <a:pt x="7938" y="224632"/>
                    <a:pt x="22622" y="252413"/>
                  </a:cubicBezTo>
                  <a:cubicBezTo>
                    <a:pt x="37306" y="280194"/>
                    <a:pt x="70445" y="317500"/>
                    <a:pt x="103585" y="354806"/>
                  </a:cubicBezTo>
                </a:path>
              </a:pathLst>
            </a:cu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6" name="Freeform 65"/>
            <p:cNvSpPr/>
            <p:nvPr/>
          </p:nvSpPr>
          <p:spPr>
            <a:xfrm>
              <a:off x="4089797" y="3009901"/>
              <a:ext cx="303069" cy="773906"/>
            </a:xfrm>
            <a:custGeom>
              <a:avLst/>
              <a:gdLst>
                <a:gd name="connsiteX0" fmla="*/ 65485 w 103585"/>
                <a:gd name="connsiteY0" fmla="*/ 0 h 354806"/>
                <a:gd name="connsiteX1" fmla="*/ 8335 w 103585"/>
                <a:gd name="connsiteY1" fmla="*/ 119063 h 354806"/>
                <a:gd name="connsiteX2" fmla="*/ 15478 w 103585"/>
                <a:gd name="connsiteY2" fmla="*/ 188119 h 354806"/>
                <a:gd name="connsiteX3" fmla="*/ 22622 w 103585"/>
                <a:gd name="connsiteY3" fmla="*/ 252413 h 354806"/>
                <a:gd name="connsiteX4" fmla="*/ 103585 w 103585"/>
                <a:gd name="connsiteY4" fmla="*/ 354806 h 3548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3585" h="354806">
                  <a:moveTo>
                    <a:pt x="65485" y="0"/>
                  </a:moveTo>
                  <a:cubicBezTo>
                    <a:pt x="41077" y="43855"/>
                    <a:pt x="16670" y="87710"/>
                    <a:pt x="8335" y="119063"/>
                  </a:cubicBezTo>
                  <a:cubicBezTo>
                    <a:pt x="0" y="150416"/>
                    <a:pt x="13097" y="165894"/>
                    <a:pt x="15478" y="188119"/>
                  </a:cubicBezTo>
                  <a:cubicBezTo>
                    <a:pt x="17859" y="210344"/>
                    <a:pt x="7938" y="224632"/>
                    <a:pt x="22622" y="252413"/>
                  </a:cubicBezTo>
                  <a:cubicBezTo>
                    <a:pt x="37306" y="280194"/>
                    <a:pt x="70445" y="317500"/>
                    <a:pt x="103585" y="354806"/>
                  </a:cubicBezTo>
                </a:path>
              </a:pathLst>
            </a:cu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7" name="Freeform 66"/>
            <p:cNvSpPr/>
            <p:nvPr/>
          </p:nvSpPr>
          <p:spPr>
            <a:xfrm>
              <a:off x="4170722" y="3103468"/>
              <a:ext cx="260226" cy="567743"/>
            </a:xfrm>
            <a:custGeom>
              <a:avLst/>
              <a:gdLst>
                <a:gd name="connsiteX0" fmla="*/ 65485 w 103585"/>
                <a:gd name="connsiteY0" fmla="*/ 0 h 354806"/>
                <a:gd name="connsiteX1" fmla="*/ 8335 w 103585"/>
                <a:gd name="connsiteY1" fmla="*/ 119063 h 354806"/>
                <a:gd name="connsiteX2" fmla="*/ 15478 w 103585"/>
                <a:gd name="connsiteY2" fmla="*/ 188119 h 354806"/>
                <a:gd name="connsiteX3" fmla="*/ 22622 w 103585"/>
                <a:gd name="connsiteY3" fmla="*/ 252413 h 354806"/>
                <a:gd name="connsiteX4" fmla="*/ 103585 w 103585"/>
                <a:gd name="connsiteY4" fmla="*/ 354806 h 3548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3585" h="354806">
                  <a:moveTo>
                    <a:pt x="65485" y="0"/>
                  </a:moveTo>
                  <a:cubicBezTo>
                    <a:pt x="41077" y="43855"/>
                    <a:pt x="16670" y="87710"/>
                    <a:pt x="8335" y="119063"/>
                  </a:cubicBezTo>
                  <a:cubicBezTo>
                    <a:pt x="0" y="150416"/>
                    <a:pt x="13097" y="165894"/>
                    <a:pt x="15478" y="188119"/>
                  </a:cubicBezTo>
                  <a:cubicBezTo>
                    <a:pt x="17859" y="210344"/>
                    <a:pt x="7938" y="224632"/>
                    <a:pt x="22622" y="252413"/>
                  </a:cubicBezTo>
                  <a:cubicBezTo>
                    <a:pt x="37306" y="280194"/>
                    <a:pt x="70445" y="317500"/>
                    <a:pt x="103585" y="354806"/>
                  </a:cubicBezTo>
                </a:path>
              </a:pathLst>
            </a:cu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>
              <a:off x="4329396" y="3146286"/>
              <a:ext cx="595029" cy="423429"/>
            </a:xfrm>
            <a:custGeom>
              <a:avLst/>
              <a:gdLst>
                <a:gd name="connsiteX0" fmla="*/ 0 w 595313"/>
                <a:gd name="connsiteY0" fmla="*/ 209550 h 423863"/>
                <a:gd name="connsiteX1" fmla="*/ 19050 w 595313"/>
                <a:gd name="connsiteY1" fmla="*/ 138113 h 423863"/>
                <a:gd name="connsiteX2" fmla="*/ 102394 w 595313"/>
                <a:gd name="connsiteY2" fmla="*/ 57150 h 423863"/>
                <a:gd name="connsiteX3" fmla="*/ 185738 w 595313"/>
                <a:gd name="connsiteY3" fmla="*/ 26194 h 423863"/>
                <a:gd name="connsiteX4" fmla="*/ 309563 w 595313"/>
                <a:gd name="connsiteY4" fmla="*/ 0 h 423863"/>
                <a:gd name="connsiteX5" fmla="*/ 392907 w 595313"/>
                <a:gd name="connsiteY5" fmla="*/ 9525 h 423863"/>
                <a:gd name="connsiteX6" fmla="*/ 500063 w 595313"/>
                <a:gd name="connsiteY6" fmla="*/ 59532 h 423863"/>
                <a:gd name="connsiteX7" fmla="*/ 581025 w 595313"/>
                <a:gd name="connsiteY7" fmla="*/ 150019 h 423863"/>
                <a:gd name="connsiteX8" fmla="*/ 595313 w 595313"/>
                <a:gd name="connsiteY8" fmla="*/ 211932 h 423863"/>
                <a:gd name="connsiteX9" fmla="*/ 588169 w 595313"/>
                <a:gd name="connsiteY9" fmla="*/ 271463 h 423863"/>
                <a:gd name="connsiteX10" fmla="*/ 552450 w 595313"/>
                <a:gd name="connsiteY10" fmla="*/ 354807 h 423863"/>
                <a:gd name="connsiteX11" fmla="*/ 478632 w 595313"/>
                <a:gd name="connsiteY11" fmla="*/ 395288 h 423863"/>
                <a:gd name="connsiteX12" fmla="*/ 397669 w 595313"/>
                <a:gd name="connsiteY12" fmla="*/ 419100 h 423863"/>
                <a:gd name="connsiteX13" fmla="*/ 316707 w 595313"/>
                <a:gd name="connsiteY13" fmla="*/ 423863 h 423863"/>
                <a:gd name="connsiteX14" fmla="*/ 240507 w 595313"/>
                <a:gd name="connsiteY14" fmla="*/ 416719 h 423863"/>
                <a:gd name="connsiteX15" fmla="*/ 119063 w 595313"/>
                <a:gd name="connsiteY15" fmla="*/ 397669 h 423863"/>
                <a:gd name="connsiteX16" fmla="*/ 57150 w 595313"/>
                <a:gd name="connsiteY16" fmla="*/ 345282 h 423863"/>
                <a:gd name="connsiteX17" fmla="*/ 0 w 595313"/>
                <a:gd name="connsiteY17" fmla="*/ 209550 h 4238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595313" h="423863">
                  <a:moveTo>
                    <a:pt x="0" y="209550"/>
                  </a:moveTo>
                  <a:lnTo>
                    <a:pt x="19050" y="138113"/>
                  </a:lnTo>
                  <a:lnTo>
                    <a:pt x="102394" y="57150"/>
                  </a:lnTo>
                  <a:lnTo>
                    <a:pt x="185738" y="26194"/>
                  </a:lnTo>
                  <a:lnTo>
                    <a:pt x="309563" y="0"/>
                  </a:lnTo>
                  <a:lnTo>
                    <a:pt x="392907" y="9525"/>
                  </a:lnTo>
                  <a:lnTo>
                    <a:pt x="500063" y="59532"/>
                  </a:lnTo>
                  <a:lnTo>
                    <a:pt x="581025" y="150019"/>
                  </a:lnTo>
                  <a:lnTo>
                    <a:pt x="595313" y="211932"/>
                  </a:lnTo>
                  <a:lnTo>
                    <a:pt x="588169" y="271463"/>
                  </a:lnTo>
                  <a:lnTo>
                    <a:pt x="552450" y="354807"/>
                  </a:lnTo>
                  <a:lnTo>
                    <a:pt x="478632" y="395288"/>
                  </a:lnTo>
                  <a:lnTo>
                    <a:pt x="397669" y="419100"/>
                  </a:lnTo>
                  <a:lnTo>
                    <a:pt x="316707" y="423863"/>
                  </a:lnTo>
                  <a:lnTo>
                    <a:pt x="240507" y="416719"/>
                  </a:lnTo>
                  <a:lnTo>
                    <a:pt x="119063" y="397669"/>
                  </a:lnTo>
                  <a:lnTo>
                    <a:pt x="57150" y="345282"/>
                  </a:lnTo>
                  <a:lnTo>
                    <a:pt x="0" y="209550"/>
                  </a:lnTo>
                  <a:close/>
                </a:path>
              </a:pathLst>
            </a:cu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0" name="Oval 69"/>
            <p:cNvSpPr/>
            <p:nvPr/>
          </p:nvSpPr>
          <p:spPr>
            <a:xfrm>
              <a:off x="4443642" y="3187519"/>
              <a:ext cx="364951" cy="345720"/>
            </a:xfrm>
            <a:prstGeom prst="ellipse">
              <a:avLst/>
            </a:prstGeom>
            <a:solidFill>
              <a:schemeClr val="tx1">
                <a:lumMod val="85000"/>
              </a:schemeClr>
            </a:solidFill>
            <a:ln>
              <a:noFill/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5" name="Oval 74"/>
            <p:cNvSpPr/>
            <p:nvPr/>
          </p:nvSpPr>
          <p:spPr>
            <a:xfrm>
              <a:off x="4338917" y="3192277"/>
              <a:ext cx="364951" cy="345720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76" name="Straight Arrow Connector 75"/>
            <p:cNvCxnSpPr>
              <a:stCxn id="75" idx="6"/>
            </p:cNvCxnSpPr>
            <p:nvPr/>
          </p:nvCxnSpPr>
          <p:spPr>
            <a:xfrm flipH="1" flipV="1">
              <a:off x="4319876" y="3361965"/>
              <a:ext cx="383992" cy="3172"/>
            </a:xfrm>
            <a:prstGeom prst="straightConnector1">
              <a:avLst/>
            </a:prstGeom>
            <a:ln w="38100">
              <a:solidFill>
                <a:schemeClr val="bg1"/>
              </a:solidFill>
              <a:tailEnd type="arrow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9517" name="Group 48"/>
          <p:cNvGrpSpPr>
            <a:grpSpLocks/>
          </p:cNvGrpSpPr>
          <p:nvPr/>
        </p:nvGrpSpPr>
        <p:grpSpPr bwMode="auto">
          <a:xfrm>
            <a:off x="2592388" y="3073400"/>
            <a:ext cx="857250" cy="528638"/>
            <a:chOff x="2593181" y="3074183"/>
            <a:chExt cx="856678" cy="527797"/>
          </a:xfrm>
        </p:grpSpPr>
        <p:grpSp>
          <p:nvGrpSpPr>
            <p:cNvPr id="149524" name="Group 96"/>
            <p:cNvGrpSpPr>
              <a:grpSpLocks/>
            </p:cNvGrpSpPr>
            <p:nvPr/>
          </p:nvGrpSpPr>
          <p:grpSpPr bwMode="auto">
            <a:xfrm>
              <a:off x="2768071" y="3135253"/>
              <a:ext cx="681788" cy="466727"/>
              <a:chOff x="4242637" y="3136356"/>
              <a:chExt cx="681788" cy="466727"/>
            </a:xfrm>
          </p:grpSpPr>
          <p:sp>
            <p:nvSpPr>
              <p:cNvPr id="79" name="Oval 78"/>
              <p:cNvSpPr/>
              <p:nvPr/>
            </p:nvSpPr>
            <p:spPr>
              <a:xfrm>
                <a:off x="4242255" y="3145025"/>
                <a:ext cx="482278" cy="448548"/>
              </a:xfrm>
              <a:prstGeom prst="ellipse">
                <a:avLst/>
              </a:prstGeom>
              <a:noFill/>
              <a:ln w="12700">
                <a:solidFill>
                  <a:schemeClr val="bg1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80" name="Arc 79"/>
              <p:cNvSpPr/>
              <p:nvPr/>
            </p:nvSpPr>
            <p:spPr>
              <a:xfrm flipV="1">
                <a:off x="4324750" y="3137101"/>
                <a:ext cx="399783" cy="443793"/>
              </a:xfrm>
              <a:prstGeom prst="arc">
                <a:avLst>
                  <a:gd name="adj1" fmla="val 16200000"/>
                  <a:gd name="adj2" fmla="val 21499646"/>
                </a:avLst>
              </a:prstGeom>
              <a:ln w="127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81" name="Arc 80"/>
              <p:cNvSpPr/>
              <p:nvPr/>
            </p:nvSpPr>
            <p:spPr>
              <a:xfrm>
                <a:off x="4324750" y="3159290"/>
                <a:ext cx="399783" cy="443793"/>
              </a:xfrm>
              <a:prstGeom prst="arc">
                <a:avLst>
                  <a:gd name="adj1" fmla="val 16200000"/>
                  <a:gd name="adj2" fmla="val 21499646"/>
                </a:avLst>
              </a:prstGeom>
              <a:ln w="127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82" name="Freeform 81"/>
              <p:cNvSpPr/>
              <p:nvPr/>
            </p:nvSpPr>
            <p:spPr>
              <a:xfrm>
                <a:off x="4329509" y="3146611"/>
                <a:ext cx="594916" cy="423187"/>
              </a:xfrm>
              <a:custGeom>
                <a:avLst/>
                <a:gdLst>
                  <a:gd name="connsiteX0" fmla="*/ 0 w 595313"/>
                  <a:gd name="connsiteY0" fmla="*/ 209550 h 423863"/>
                  <a:gd name="connsiteX1" fmla="*/ 19050 w 595313"/>
                  <a:gd name="connsiteY1" fmla="*/ 138113 h 423863"/>
                  <a:gd name="connsiteX2" fmla="*/ 102394 w 595313"/>
                  <a:gd name="connsiteY2" fmla="*/ 57150 h 423863"/>
                  <a:gd name="connsiteX3" fmla="*/ 185738 w 595313"/>
                  <a:gd name="connsiteY3" fmla="*/ 26194 h 423863"/>
                  <a:gd name="connsiteX4" fmla="*/ 309563 w 595313"/>
                  <a:gd name="connsiteY4" fmla="*/ 0 h 423863"/>
                  <a:gd name="connsiteX5" fmla="*/ 392907 w 595313"/>
                  <a:gd name="connsiteY5" fmla="*/ 9525 h 423863"/>
                  <a:gd name="connsiteX6" fmla="*/ 500063 w 595313"/>
                  <a:gd name="connsiteY6" fmla="*/ 59532 h 423863"/>
                  <a:gd name="connsiteX7" fmla="*/ 581025 w 595313"/>
                  <a:gd name="connsiteY7" fmla="*/ 150019 h 423863"/>
                  <a:gd name="connsiteX8" fmla="*/ 595313 w 595313"/>
                  <a:gd name="connsiteY8" fmla="*/ 211932 h 423863"/>
                  <a:gd name="connsiteX9" fmla="*/ 588169 w 595313"/>
                  <a:gd name="connsiteY9" fmla="*/ 271463 h 423863"/>
                  <a:gd name="connsiteX10" fmla="*/ 552450 w 595313"/>
                  <a:gd name="connsiteY10" fmla="*/ 354807 h 423863"/>
                  <a:gd name="connsiteX11" fmla="*/ 478632 w 595313"/>
                  <a:gd name="connsiteY11" fmla="*/ 395288 h 423863"/>
                  <a:gd name="connsiteX12" fmla="*/ 397669 w 595313"/>
                  <a:gd name="connsiteY12" fmla="*/ 419100 h 423863"/>
                  <a:gd name="connsiteX13" fmla="*/ 316707 w 595313"/>
                  <a:gd name="connsiteY13" fmla="*/ 423863 h 423863"/>
                  <a:gd name="connsiteX14" fmla="*/ 240507 w 595313"/>
                  <a:gd name="connsiteY14" fmla="*/ 416719 h 423863"/>
                  <a:gd name="connsiteX15" fmla="*/ 119063 w 595313"/>
                  <a:gd name="connsiteY15" fmla="*/ 397669 h 423863"/>
                  <a:gd name="connsiteX16" fmla="*/ 57150 w 595313"/>
                  <a:gd name="connsiteY16" fmla="*/ 345282 h 423863"/>
                  <a:gd name="connsiteX17" fmla="*/ 0 w 595313"/>
                  <a:gd name="connsiteY17" fmla="*/ 209550 h 4238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595313" h="423863">
                    <a:moveTo>
                      <a:pt x="0" y="209550"/>
                    </a:moveTo>
                    <a:lnTo>
                      <a:pt x="19050" y="138113"/>
                    </a:lnTo>
                    <a:lnTo>
                      <a:pt x="102394" y="57150"/>
                    </a:lnTo>
                    <a:lnTo>
                      <a:pt x="185738" y="26194"/>
                    </a:lnTo>
                    <a:lnTo>
                      <a:pt x="309563" y="0"/>
                    </a:lnTo>
                    <a:lnTo>
                      <a:pt x="392907" y="9525"/>
                    </a:lnTo>
                    <a:lnTo>
                      <a:pt x="500063" y="59532"/>
                    </a:lnTo>
                    <a:lnTo>
                      <a:pt x="581025" y="150019"/>
                    </a:lnTo>
                    <a:lnTo>
                      <a:pt x="595313" y="211932"/>
                    </a:lnTo>
                    <a:lnTo>
                      <a:pt x="588169" y="271463"/>
                    </a:lnTo>
                    <a:lnTo>
                      <a:pt x="552450" y="354807"/>
                    </a:lnTo>
                    <a:lnTo>
                      <a:pt x="478632" y="395288"/>
                    </a:lnTo>
                    <a:lnTo>
                      <a:pt x="397669" y="419100"/>
                    </a:lnTo>
                    <a:lnTo>
                      <a:pt x="316707" y="423863"/>
                    </a:lnTo>
                    <a:lnTo>
                      <a:pt x="240507" y="416719"/>
                    </a:lnTo>
                    <a:lnTo>
                      <a:pt x="119063" y="397669"/>
                    </a:lnTo>
                    <a:lnTo>
                      <a:pt x="57150" y="345282"/>
                    </a:lnTo>
                    <a:lnTo>
                      <a:pt x="0" y="20955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4443733" y="3189404"/>
                <a:ext cx="364881" cy="343940"/>
              </a:xfrm>
              <a:prstGeom prst="ellipse">
                <a:avLst/>
              </a:prstGeom>
              <a:solidFill>
                <a:schemeClr val="tx1">
                  <a:lumMod val="85000"/>
                </a:schemeClr>
              </a:solidFill>
              <a:ln>
                <a:noFill/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85" name="Oval 84"/>
              <p:cNvSpPr/>
              <p:nvPr/>
            </p:nvSpPr>
            <p:spPr>
              <a:xfrm>
                <a:off x="4339028" y="3194160"/>
                <a:ext cx="364881" cy="343939"/>
              </a:xfrm>
              <a:prstGeom prst="ellipse">
                <a:avLst/>
              </a:prstGeom>
              <a:solidFill>
                <a:schemeClr val="bg1">
                  <a:lumMod val="50000"/>
                  <a:lumOff val="50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87" name="Straight Arrow Connector 86"/>
              <p:cNvCxnSpPr>
                <a:stCxn id="85" idx="6"/>
              </p:cNvCxnSpPr>
              <p:nvPr/>
            </p:nvCxnSpPr>
            <p:spPr>
              <a:xfrm flipH="1" flipV="1">
                <a:off x="4319990" y="3362167"/>
                <a:ext cx="383919" cy="3170"/>
              </a:xfrm>
              <a:prstGeom prst="straightConnector1">
                <a:avLst/>
              </a:prstGeom>
              <a:ln w="38100">
                <a:solidFill>
                  <a:schemeClr val="bg1"/>
                </a:solidFill>
                <a:tailEnd type="arrow" w="sm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1" name="Freeform 60"/>
            <p:cNvSpPr/>
            <p:nvPr/>
          </p:nvSpPr>
          <p:spPr>
            <a:xfrm>
              <a:off x="2593181" y="3107468"/>
              <a:ext cx="475932" cy="483417"/>
            </a:xfrm>
            <a:custGeom>
              <a:avLst/>
              <a:gdLst>
                <a:gd name="connsiteX0" fmla="*/ 0 w 476250"/>
                <a:gd name="connsiteY0" fmla="*/ 11906 h 497681"/>
                <a:gd name="connsiteX1" fmla="*/ 52388 w 476250"/>
                <a:gd name="connsiteY1" fmla="*/ 0 h 497681"/>
                <a:gd name="connsiteX2" fmla="*/ 92869 w 476250"/>
                <a:gd name="connsiteY2" fmla="*/ 14288 h 497681"/>
                <a:gd name="connsiteX3" fmla="*/ 200025 w 476250"/>
                <a:gd name="connsiteY3" fmla="*/ 16669 h 497681"/>
                <a:gd name="connsiteX4" fmla="*/ 333375 w 476250"/>
                <a:gd name="connsiteY4" fmla="*/ 7144 h 497681"/>
                <a:gd name="connsiteX5" fmla="*/ 409575 w 476250"/>
                <a:gd name="connsiteY5" fmla="*/ 19050 h 497681"/>
                <a:gd name="connsiteX6" fmla="*/ 476250 w 476250"/>
                <a:gd name="connsiteY6" fmla="*/ 42863 h 497681"/>
                <a:gd name="connsiteX7" fmla="*/ 390525 w 476250"/>
                <a:gd name="connsiteY7" fmla="*/ 78581 h 497681"/>
                <a:gd name="connsiteX8" fmla="*/ 271463 w 476250"/>
                <a:gd name="connsiteY8" fmla="*/ 169069 h 497681"/>
                <a:gd name="connsiteX9" fmla="*/ 273844 w 476250"/>
                <a:gd name="connsiteY9" fmla="*/ 233363 h 497681"/>
                <a:gd name="connsiteX10" fmla="*/ 273844 w 476250"/>
                <a:gd name="connsiteY10" fmla="*/ 311944 h 497681"/>
                <a:gd name="connsiteX11" fmla="*/ 330994 w 476250"/>
                <a:gd name="connsiteY11" fmla="*/ 395288 h 497681"/>
                <a:gd name="connsiteX12" fmla="*/ 411957 w 476250"/>
                <a:gd name="connsiteY12" fmla="*/ 433388 h 497681"/>
                <a:gd name="connsiteX13" fmla="*/ 466725 w 476250"/>
                <a:gd name="connsiteY13" fmla="*/ 459581 h 497681"/>
                <a:gd name="connsiteX14" fmla="*/ 409575 w 476250"/>
                <a:gd name="connsiteY14" fmla="*/ 497681 h 497681"/>
                <a:gd name="connsiteX15" fmla="*/ 316707 w 476250"/>
                <a:gd name="connsiteY15" fmla="*/ 497681 h 497681"/>
                <a:gd name="connsiteX16" fmla="*/ 190500 w 476250"/>
                <a:gd name="connsiteY16" fmla="*/ 485775 h 497681"/>
                <a:gd name="connsiteX17" fmla="*/ 71438 w 476250"/>
                <a:gd name="connsiteY17" fmla="*/ 466725 h 497681"/>
                <a:gd name="connsiteX18" fmla="*/ 69057 w 476250"/>
                <a:gd name="connsiteY18" fmla="*/ 438150 h 497681"/>
                <a:gd name="connsiteX19" fmla="*/ 0 w 476250"/>
                <a:gd name="connsiteY19" fmla="*/ 478631 h 497681"/>
                <a:gd name="connsiteX20" fmla="*/ 0 w 476250"/>
                <a:gd name="connsiteY20" fmla="*/ 11906 h 497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476250" h="497681">
                  <a:moveTo>
                    <a:pt x="0" y="11906"/>
                  </a:moveTo>
                  <a:lnTo>
                    <a:pt x="52388" y="0"/>
                  </a:lnTo>
                  <a:lnTo>
                    <a:pt x="92869" y="14288"/>
                  </a:lnTo>
                  <a:lnTo>
                    <a:pt x="200025" y="16669"/>
                  </a:lnTo>
                  <a:lnTo>
                    <a:pt x="333375" y="7144"/>
                  </a:lnTo>
                  <a:lnTo>
                    <a:pt x="409575" y="19050"/>
                  </a:lnTo>
                  <a:lnTo>
                    <a:pt x="476250" y="42863"/>
                  </a:lnTo>
                  <a:lnTo>
                    <a:pt x="390525" y="78581"/>
                  </a:lnTo>
                  <a:lnTo>
                    <a:pt x="271463" y="169069"/>
                  </a:lnTo>
                  <a:cubicBezTo>
                    <a:pt x="272257" y="190500"/>
                    <a:pt x="273050" y="211932"/>
                    <a:pt x="273844" y="233363"/>
                  </a:cubicBezTo>
                  <a:lnTo>
                    <a:pt x="273844" y="311944"/>
                  </a:lnTo>
                  <a:lnTo>
                    <a:pt x="330994" y="395288"/>
                  </a:lnTo>
                  <a:lnTo>
                    <a:pt x="411957" y="433388"/>
                  </a:lnTo>
                  <a:lnTo>
                    <a:pt x="466725" y="459581"/>
                  </a:lnTo>
                  <a:lnTo>
                    <a:pt x="409575" y="497681"/>
                  </a:lnTo>
                  <a:lnTo>
                    <a:pt x="316707" y="497681"/>
                  </a:lnTo>
                  <a:lnTo>
                    <a:pt x="190500" y="485775"/>
                  </a:lnTo>
                  <a:lnTo>
                    <a:pt x="71438" y="466725"/>
                  </a:lnTo>
                  <a:lnTo>
                    <a:pt x="69057" y="438150"/>
                  </a:lnTo>
                  <a:lnTo>
                    <a:pt x="0" y="478631"/>
                  </a:lnTo>
                  <a:lnTo>
                    <a:pt x="0" y="11906"/>
                  </a:lnTo>
                  <a:close/>
                </a:path>
              </a:pathLst>
            </a:custGeom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7" name="Freeform 76"/>
            <p:cNvSpPr/>
            <p:nvPr/>
          </p:nvSpPr>
          <p:spPr bwMode="auto">
            <a:xfrm flipV="1">
              <a:off x="2683608" y="3552845"/>
              <a:ext cx="455309" cy="45965"/>
            </a:xfrm>
            <a:custGeom>
              <a:avLst/>
              <a:gdLst>
                <a:gd name="connsiteX0" fmla="*/ 20436 w 375278"/>
                <a:gd name="connsiteY0" fmla="*/ 3925 h 39716"/>
                <a:gd name="connsiteX1" fmla="*/ 115971 w 375278"/>
                <a:gd name="connsiteY1" fmla="*/ 3925 h 39716"/>
                <a:gd name="connsiteX2" fmla="*/ 375278 w 375278"/>
                <a:gd name="connsiteY2" fmla="*/ 3925 h 39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75278" h="39716">
                  <a:moveTo>
                    <a:pt x="20436" y="3925"/>
                  </a:moveTo>
                  <a:cubicBezTo>
                    <a:pt x="163609" y="39716"/>
                    <a:pt x="0" y="9196"/>
                    <a:pt x="115971" y="3925"/>
                  </a:cubicBezTo>
                  <a:cubicBezTo>
                    <a:pt x="202318" y="0"/>
                    <a:pt x="288842" y="3925"/>
                    <a:pt x="375278" y="3925"/>
                  </a:cubicBezTo>
                </a:path>
              </a:pathLst>
            </a:custGeom>
            <a:ln w="635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8" name="Freeform 77"/>
            <p:cNvSpPr/>
            <p:nvPr/>
          </p:nvSpPr>
          <p:spPr bwMode="auto">
            <a:xfrm flipV="1">
              <a:off x="2685195" y="3074183"/>
              <a:ext cx="456895" cy="45965"/>
            </a:xfrm>
            <a:custGeom>
              <a:avLst/>
              <a:gdLst>
                <a:gd name="connsiteX0" fmla="*/ 20436 w 375278"/>
                <a:gd name="connsiteY0" fmla="*/ 3925 h 39716"/>
                <a:gd name="connsiteX1" fmla="*/ 115971 w 375278"/>
                <a:gd name="connsiteY1" fmla="*/ 3925 h 39716"/>
                <a:gd name="connsiteX2" fmla="*/ 375278 w 375278"/>
                <a:gd name="connsiteY2" fmla="*/ 3925 h 39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75278" h="39716">
                  <a:moveTo>
                    <a:pt x="20436" y="3925"/>
                  </a:moveTo>
                  <a:cubicBezTo>
                    <a:pt x="163609" y="39716"/>
                    <a:pt x="0" y="9196"/>
                    <a:pt x="115971" y="3925"/>
                  </a:cubicBezTo>
                  <a:cubicBezTo>
                    <a:pt x="202318" y="0"/>
                    <a:pt x="288842" y="3925"/>
                    <a:pt x="375278" y="3925"/>
                  </a:cubicBezTo>
                </a:path>
              </a:pathLst>
            </a:custGeom>
            <a:ln w="635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cxnSp>
        <p:nvCxnSpPr>
          <p:cNvPr id="149518" name="Straight Arrow Connector 87"/>
          <p:cNvCxnSpPr>
            <a:cxnSpLocks noChangeShapeType="1"/>
          </p:cNvCxnSpPr>
          <p:nvPr/>
        </p:nvCxnSpPr>
        <p:spPr bwMode="auto">
          <a:xfrm rot="10800000">
            <a:off x="2716213" y="3384550"/>
            <a:ext cx="1296987" cy="1146175"/>
          </a:xfrm>
          <a:prstGeom prst="straightConnector1">
            <a:avLst/>
          </a:prstGeom>
          <a:noFill/>
          <a:ln w="28575" algn="ctr">
            <a:solidFill>
              <a:schemeClr val="bg1"/>
            </a:solidFill>
            <a:round/>
            <a:headEnd/>
            <a:tailEnd type="arrow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149519" name="Group 57"/>
          <p:cNvGrpSpPr>
            <a:grpSpLocks/>
          </p:cNvGrpSpPr>
          <p:nvPr/>
        </p:nvGrpSpPr>
        <p:grpSpPr bwMode="auto">
          <a:xfrm>
            <a:off x="1824038" y="2257425"/>
            <a:ext cx="3571875" cy="1957388"/>
            <a:chOff x="969" y="795"/>
            <a:chExt cx="2250" cy="1233"/>
          </a:xfrm>
        </p:grpSpPr>
        <p:sp>
          <p:nvSpPr>
            <p:cNvPr id="149521" name="Freeform 58"/>
            <p:cNvSpPr>
              <a:spLocks/>
            </p:cNvSpPr>
            <p:nvPr/>
          </p:nvSpPr>
          <p:spPr bwMode="auto">
            <a:xfrm>
              <a:off x="1203" y="795"/>
              <a:ext cx="2016" cy="204"/>
            </a:xfrm>
            <a:custGeom>
              <a:avLst/>
              <a:gdLst>
                <a:gd name="T0" fmla="*/ 0 w 2010"/>
                <a:gd name="T1" fmla="*/ 0 h 204"/>
                <a:gd name="T2" fmla="*/ 2034 w 2010"/>
                <a:gd name="T3" fmla="*/ 0 h 204"/>
                <a:gd name="T4" fmla="*/ 2034 w 2010"/>
                <a:gd name="T5" fmla="*/ 204 h 204"/>
                <a:gd name="T6" fmla="*/ 0 60000 65536"/>
                <a:gd name="T7" fmla="*/ 0 60000 65536"/>
                <a:gd name="T8" fmla="*/ 0 60000 65536"/>
                <a:gd name="T9" fmla="*/ 0 w 2010"/>
                <a:gd name="T10" fmla="*/ 0 h 204"/>
                <a:gd name="T11" fmla="*/ 2010 w 2010"/>
                <a:gd name="T12" fmla="*/ 204 h 20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10" h="204">
                  <a:moveTo>
                    <a:pt x="0" y="0"/>
                  </a:moveTo>
                  <a:lnTo>
                    <a:pt x="2010" y="0"/>
                  </a:lnTo>
                  <a:lnTo>
                    <a:pt x="2010" y="204"/>
                  </a:lnTo>
                </a:path>
              </a:pathLst>
            </a:cu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9522" name="Line 59"/>
            <p:cNvSpPr>
              <a:spLocks noChangeShapeType="1"/>
            </p:cNvSpPr>
            <p:nvPr/>
          </p:nvSpPr>
          <p:spPr bwMode="auto">
            <a:xfrm>
              <a:off x="3219" y="1002"/>
              <a:ext cx="0" cy="885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9523" name="Freeform 60"/>
            <p:cNvSpPr>
              <a:spLocks/>
            </p:cNvSpPr>
            <p:nvPr/>
          </p:nvSpPr>
          <p:spPr bwMode="auto">
            <a:xfrm>
              <a:off x="969" y="1893"/>
              <a:ext cx="2247" cy="135"/>
            </a:xfrm>
            <a:custGeom>
              <a:avLst/>
              <a:gdLst>
                <a:gd name="T0" fmla="*/ 0 w 2247"/>
                <a:gd name="T1" fmla="*/ 135 h 135"/>
                <a:gd name="T2" fmla="*/ 2247 w 2247"/>
                <a:gd name="T3" fmla="*/ 135 h 135"/>
                <a:gd name="T4" fmla="*/ 2247 w 2247"/>
                <a:gd name="T5" fmla="*/ 0 h 135"/>
                <a:gd name="T6" fmla="*/ 0 60000 65536"/>
                <a:gd name="T7" fmla="*/ 0 60000 65536"/>
                <a:gd name="T8" fmla="*/ 0 60000 65536"/>
                <a:gd name="T9" fmla="*/ 0 w 2247"/>
                <a:gd name="T10" fmla="*/ 0 h 135"/>
                <a:gd name="T11" fmla="*/ 2247 w 2247"/>
                <a:gd name="T12" fmla="*/ 135 h 13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47" h="135">
                  <a:moveTo>
                    <a:pt x="0" y="135"/>
                  </a:moveTo>
                  <a:lnTo>
                    <a:pt x="2247" y="135"/>
                  </a:lnTo>
                  <a:lnTo>
                    <a:pt x="2247" y="0"/>
                  </a:lnTo>
                </a:path>
              </a:pathLst>
            </a:cu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6" name="TextBox 55"/>
          <p:cNvSpPr txBox="1"/>
          <p:nvPr/>
        </p:nvSpPr>
        <p:spPr>
          <a:xfrm>
            <a:off x="641350" y="577850"/>
            <a:ext cx="4125913" cy="557213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>
            <a:spAutoFit/>
          </a:bodyPr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Bearing at Bolt Holes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TextBox 3"/>
          <p:cNvSpPr txBox="1">
            <a:spLocks noChangeArrowheads="1"/>
          </p:cNvSpPr>
          <p:nvPr/>
        </p:nvSpPr>
        <p:spPr bwMode="auto">
          <a:xfrm>
            <a:off x="1160463" y="1127125"/>
            <a:ext cx="7537450" cy="4567238"/>
          </a:xfrm>
          <a:prstGeom prst="rect">
            <a:avLst/>
          </a:prstGeom>
          <a:solidFill>
            <a:schemeClr val="tx1"/>
          </a:solidFill>
          <a:ln w="38100">
            <a:solidFill>
              <a:schemeClr val="bg1"/>
            </a:solidFill>
            <a:bevel/>
            <a:headEnd/>
            <a:tailEnd/>
          </a:ln>
        </p:spPr>
        <p:txBody>
          <a:bodyPr anchor="ctr" anchorCtr="1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37" name="Flowchart: Document 36"/>
          <p:cNvSpPr/>
          <p:nvPr/>
        </p:nvSpPr>
        <p:spPr>
          <a:xfrm rot="16200000">
            <a:off x="4522788" y="792163"/>
            <a:ext cx="1409700" cy="4997450"/>
          </a:xfrm>
          <a:prstGeom prst="flowChartDocument">
            <a:avLst/>
          </a:prstGeom>
          <a:solidFill>
            <a:srgbClr val="C0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34" name="Straight Arrow Connector 33"/>
          <p:cNvCxnSpPr/>
          <p:nvPr/>
        </p:nvCxnSpPr>
        <p:spPr>
          <a:xfrm flipV="1">
            <a:off x="7467600" y="3322638"/>
            <a:ext cx="914400" cy="0"/>
          </a:xfrm>
          <a:prstGeom prst="straightConnector1">
            <a:avLst/>
          </a:prstGeom>
          <a:ln w="101600">
            <a:solidFill>
              <a:schemeClr val="bg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1557" name="TextBox 34"/>
          <p:cNvSpPr txBox="1">
            <a:spLocks noChangeArrowheads="1"/>
          </p:cNvSpPr>
          <p:nvPr/>
        </p:nvSpPr>
        <p:spPr bwMode="auto">
          <a:xfrm>
            <a:off x="7656513" y="2814638"/>
            <a:ext cx="5953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</a:p>
        </p:txBody>
      </p:sp>
      <p:sp>
        <p:nvSpPr>
          <p:cNvPr id="73" name="Freeform 72"/>
          <p:cNvSpPr/>
          <p:nvPr/>
        </p:nvSpPr>
        <p:spPr>
          <a:xfrm flipH="1">
            <a:off x="1676400" y="2257425"/>
            <a:ext cx="534988" cy="1962150"/>
          </a:xfrm>
          <a:custGeom>
            <a:avLst/>
            <a:gdLst>
              <a:gd name="connsiteX0" fmla="*/ 0 w 534609"/>
              <a:gd name="connsiteY0" fmla="*/ 0 h 1001485"/>
              <a:gd name="connsiteX1" fmla="*/ 101600 w 534609"/>
              <a:gd name="connsiteY1" fmla="*/ 275771 h 1001485"/>
              <a:gd name="connsiteX2" fmla="*/ 319314 w 534609"/>
              <a:gd name="connsiteY2" fmla="*/ 478971 h 1001485"/>
              <a:gd name="connsiteX3" fmla="*/ 508000 w 534609"/>
              <a:gd name="connsiteY3" fmla="*/ 667657 h 1001485"/>
              <a:gd name="connsiteX4" fmla="*/ 478971 w 534609"/>
              <a:gd name="connsiteY4" fmla="*/ 885371 h 1001485"/>
              <a:gd name="connsiteX5" fmla="*/ 377371 w 534609"/>
              <a:gd name="connsiteY5" fmla="*/ 1001485 h 1001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4609" h="1001485">
                <a:moveTo>
                  <a:pt x="0" y="0"/>
                </a:moveTo>
                <a:cubicBezTo>
                  <a:pt x="24190" y="97971"/>
                  <a:pt x="48381" y="195942"/>
                  <a:pt x="101600" y="275771"/>
                </a:cubicBezTo>
                <a:cubicBezTo>
                  <a:pt x="154819" y="355600"/>
                  <a:pt x="251581" y="413657"/>
                  <a:pt x="319314" y="478971"/>
                </a:cubicBezTo>
                <a:cubicBezTo>
                  <a:pt x="387047" y="544285"/>
                  <a:pt x="481391" y="599924"/>
                  <a:pt x="508000" y="667657"/>
                </a:cubicBezTo>
                <a:cubicBezTo>
                  <a:pt x="534609" y="735390"/>
                  <a:pt x="500743" y="829733"/>
                  <a:pt x="478971" y="885371"/>
                </a:cubicBezTo>
                <a:cubicBezTo>
                  <a:pt x="457200" y="941009"/>
                  <a:pt x="417285" y="971247"/>
                  <a:pt x="377371" y="1001485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1559" name="TextBox 57"/>
          <p:cNvSpPr txBox="1">
            <a:spLocks noChangeArrowheads="1"/>
          </p:cNvSpPr>
          <p:nvPr/>
        </p:nvSpPr>
        <p:spPr bwMode="auto">
          <a:xfrm>
            <a:off x="5122863" y="1801813"/>
            <a:ext cx="16637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Bolt</a:t>
            </a:r>
          </a:p>
        </p:txBody>
      </p:sp>
      <p:sp>
        <p:nvSpPr>
          <p:cNvPr id="151560" name="Slide Number Placeholder 54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9317FF3-4399-4705-8C29-B52414C8C5CF}" type="slidenum">
              <a:rPr lang="en-US" altLang="en-US" sz="1200">
                <a:solidFill>
                  <a:srgbClr val="BCBCBC"/>
                </a:solidFill>
              </a:rPr>
              <a:pPr/>
              <a:t>72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57" name="Footer Placeholder 5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Tension Theory</a:t>
            </a:r>
            <a:endParaRPr lang="en-US" dirty="0"/>
          </a:p>
        </p:txBody>
      </p:sp>
      <p:grpSp>
        <p:nvGrpSpPr>
          <p:cNvPr id="151562" name="Group 96"/>
          <p:cNvGrpSpPr>
            <a:grpSpLocks/>
          </p:cNvGrpSpPr>
          <p:nvPr/>
        </p:nvGrpSpPr>
        <p:grpSpPr bwMode="auto">
          <a:xfrm>
            <a:off x="3613150" y="3128963"/>
            <a:ext cx="569913" cy="463550"/>
            <a:chOff x="3042361" y="3416969"/>
            <a:chExt cx="569493" cy="464469"/>
          </a:xfrm>
        </p:grpSpPr>
        <p:sp>
          <p:nvSpPr>
            <p:cNvPr id="86" name="Oval 85"/>
            <p:cNvSpPr/>
            <p:nvPr/>
          </p:nvSpPr>
          <p:spPr>
            <a:xfrm>
              <a:off x="3131195" y="3416969"/>
              <a:ext cx="480659" cy="448563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3148646" y="3474232"/>
              <a:ext cx="364856" cy="343580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52" name="Straight Arrow Connector 51"/>
            <p:cNvCxnSpPr>
              <a:stCxn id="51" idx="6"/>
            </p:cNvCxnSpPr>
            <p:nvPr/>
          </p:nvCxnSpPr>
          <p:spPr>
            <a:xfrm flipH="1" flipV="1">
              <a:off x="3129610" y="3642841"/>
              <a:ext cx="383892" cy="3181"/>
            </a:xfrm>
            <a:prstGeom prst="straightConnector1">
              <a:avLst/>
            </a:prstGeom>
            <a:ln w="38100">
              <a:solidFill>
                <a:schemeClr val="bg1"/>
              </a:solidFill>
              <a:tailEnd type="arrow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Oval 88"/>
            <p:cNvSpPr/>
            <p:nvPr/>
          </p:nvSpPr>
          <p:spPr>
            <a:xfrm>
              <a:off x="3042361" y="3424922"/>
              <a:ext cx="480659" cy="448563"/>
            </a:xfrm>
            <a:prstGeom prst="ellipse">
              <a:avLst/>
            </a:prstGeom>
            <a:noFill/>
            <a:ln w="12700">
              <a:solidFill>
                <a:schemeClr val="bg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5" name="Arc 94"/>
            <p:cNvSpPr/>
            <p:nvPr/>
          </p:nvSpPr>
          <p:spPr>
            <a:xfrm>
              <a:off x="3124850" y="3436057"/>
              <a:ext cx="399755" cy="445381"/>
            </a:xfrm>
            <a:prstGeom prst="arc">
              <a:avLst>
                <a:gd name="adj1" fmla="val 16200000"/>
                <a:gd name="adj2" fmla="val 21499646"/>
              </a:avLst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6" name="Arc 95"/>
            <p:cNvSpPr/>
            <p:nvPr/>
          </p:nvSpPr>
          <p:spPr>
            <a:xfrm flipV="1">
              <a:off x="3124850" y="3416969"/>
              <a:ext cx="399755" cy="445381"/>
            </a:xfrm>
            <a:prstGeom prst="arc">
              <a:avLst>
                <a:gd name="adj1" fmla="val 16200000"/>
                <a:gd name="adj2" fmla="val 21499646"/>
              </a:avLst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151563" name="Group 97"/>
          <p:cNvGrpSpPr>
            <a:grpSpLocks/>
          </p:cNvGrpSpPr>
          <p:nvPr/>
        </p:nvGrpSpPr>
        <p:grpSpPr bwMode="auto">
          <a:xfrm>
            <a:off x="4349750" y="3136900"/>
            <a:ext cx="569913" cy="458788"/>
            <a:chOff x="3042361" y="3416969"/>
            <a:chExt cx="569493" cy="459707"/>
          </a:xfrm>
        </p:grpSpPr>
        <p:sp>
          <p:nvSpPr>
            <p:cNvPr id="99" name="Oval 98"/>
            <p:cNvSpPr/>
            <p:nvPr/>
          </p:nvSpPr>
          <p:spPr>
            <a:xfrm>
              <a:off x="3131195" y="3416969"/>
              <a:ext cx="480659" cy="448572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9" name="Oval 108"/>
            <p:cNvSpPr/>
            <p:nvPr/>
          </p:nvSpPr>
          <p:spPr>
            <a:xfrm>
              <a:off x="3148646" y="3474233"/>
              <a:ext cx="364856" cy="343587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110" name="Straight Arrow Connector 109"/>
            <p:cNvCxnSpPr>
              <a:stCxn id="109" idx="6"/>
            </p:cNvCxnSpPr>
            <p:nvPr/>
          </p:nvCxnSpPr>
          <p:spPr>
            <a:xfrm flipH="1" flipV="1">
              <a:off x="3129610" y="3642846"/>
              <a:ext cx="383892" cy="3181"/>
            </a:xfrm>
            <a:prstGeom prst="straightConnector1">
              <a:avLst/>
            </a:prstGeom>
            <a:ln w="38100">
              <a:solidFill>
                <a:schemeClr val="bg1"/>
              </a:solidFill>
              <a:tailEnd type="arrow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2" name="Oval 111"/>
            <p:cNvSpPr/>
            <p:nvPr/>
          </p:nvSpPr>
          <p:spPr>
            <a:xfrm>
              <a:off x="3042361" y="3424923"/>
              <a:ext cx="480659" cy="448572"/>
            </a:xfrm>
            <a:prstGeom prst="ellipse">
              <a:avLst/>
            </a:prstGeom>
            <a:noFill/>
            <a:ln w="12700">
              <a:solidFill>
                <a:schemeClr val="bg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4" name="Arc 113"/>
            <p:cNvSpPr/>
            <p:nvPr/>
          </p:nvSpPr>
          <p:spPr>
            <a:xfrm>
              <a:off x="3124850" y="3431286"/>
              <a:ext cx="399755" cy="445390"/>
            </a:xfrm>
            <a:prstGeom prst="arc">
              <a:avLst>
                <a:gd name="adj1" fmla="val 16200000"/>
                <a:gd name="adj2" fmla="val 21499646"/>
              </a:avLst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8" name="Arc 117"/>
            <p:cNvSpPr/>
            <p:nvPr/>
          </p:nvSpPr>
          <p:spPr>
            <a:xfrm flipV="1">
              <a:off x="3124850" y="3416969"/>
              <a:ext cx="399755" cy="445390"/>
            </a:xfrm>
            <a:prstGeom prst="arc">
              <a:avLst>
                <a:gd name="adj1" fmla="val 16200000"/>
                <a:gd name="adj2" fmla="val 21499646"/>
              </a:avLst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cxnSp>
        <p:nvCxnSpPr>
          <p:cNvPr id="151564" name="Straight Connector 55"/>
          <p:cNvCxnSpPr>
            <a:cxnSpLocks noChangeShapeType="1"/>
            <a:endCxn id="151559" idx="1"/>
          </p:cNvCxnSpPr>
          <p:nvPr/>
        </p:nvCxnSpPr>
        <p:spPr bwMode="auto">
          <a:xfrm rot="5400000" flipH="1" flipV="1">
            <a:off x="4234657" y="2432843"/>
            <a:ext cx="1289050" cy="487363"/>
          </a:xfrm>
          <a:prstGeom prst="line">
            <a:avLst/>
          </a:prstGeom>
          <a:noFill/>
          <a:ln w="28575" algn="ctr">
            <a:solidFill>
              <a:schemeClr val="bg1"/>
            </a:solidFill>
            <a:round/>
            <a:headEnd type="arrow" w="lg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1565" name="Straight Connector 46"/>
          <p:cNvCxnSpPr>
            <a:cxnSpLocks noChangeShapeType="1"/>
          </p:cNvCxnSpPr>
          <p:nvPr/>
        </p:nvCxnSpPr>
        <p:spPr bwMode="auto">
          <a:xfrm rot="5400000" flipH="1" flipV="1">
            <a:off x="3941763" y="2146300"/>
            <a:ext cx="1152525" cy="1146175"/>
          </a:xfrm>
          <a:prstGeom prst="line">
            <a:avLst/>
          </a:prstGeom>
          <a:noFill/>
          <a:ln w="28575" algn="ctr">
            <a:solidFill>
              <a:schemeClr val="bg1"/>
            </a:solidFill>
            <a:round/>
            <a:headEnd type="arrow" w="lg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1566" name="TextBox 49"/>
          <p:cNvSpPr txBox="1">
            <a:spLocks noChangeArrowheads="1"/>
          </p:cNvSpPr>
          <p:nvPr/>
        </p:nvSpPr>
        <p:spPr bwMode="auto">
          <a:xfrm>
            <a:off x="3981450" y="4252913"/>
            <a:ext cx="442595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Similarly, when bearing stresses act on bolts that are closely spaced (</a:t>
            </a:r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L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c</a:t>
            </a:r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 dimension is small).</a:t>
            </a:r>
            <a:endParaRPr lang="en-US" altLang="en-US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53" name="Freeform 52"/>
          <p:cNvSpPr/>
          <p:nvPr/>
        </p:nvSpPr>
        <p:spPr>
          <a:xfrm>
            <a:off x="4278313" y="3138488"/>
            <a:ext cx="333375" cy="468312"/>
          </a:xfrm>
          <a:custGeom>
            <a:avLst/>
            <a:gdLst>
              <a:gd name="connsiteX0" fmla="*/ 295275 w 295275"/>
              <a:gd name="connsiteY0" fmla="*/ 7144 h 454819"/>
              <a:gd name="connsiteX1" fmla="*/ 221456 w 295275"/>
              <a:gd name="connsiteY1" fmla="*/ 52388 h 454819"/>
              <a:gd name="connsiteX2" fmla="*/ 159544 w 295275"/>
              <a:gd name="connsiteY2" fmla="*/ 121444 h 454819"/>
              <a:gd name="connsiteX3" fmla="*/ 138112 w 295275"/>
              <a:gd name="connsiteY3" fmla="*/ 204788 h 454819"/>
              <a:gd name="connsiteX4" fmla="*/ 154781 w 295275"/>
              <a:gd name="connsiteY4" fmla="*/ 304800 h 454819"/>
              <a:gd name="connsiteX5" fmla="*/ 202406 w 295275"/>
              <a:gd name="connsiteY5" fmla="*/ 381000 h 454819"/>
              <a:gd name="connsiteX6" fmla="*/ 285750 w 295275"/>
              <a:gd name="connsiteY6" fmla="*/ 435769 h 454819"/>
              <a:gd name="connsiteX7" fmla="*/ 242887 w 295275"/>
              <a:gd name="connsiteY7" fmla="*/ 454819 h 454819"/>
              <a:gd name="connsiteX8" fmla="*/ 204787 w 295275"/>
              <a:gd name="connsiteY8" fmla="*/ 442913 h 454819"/>
              <a:gd name="connsiteX9" fmla="*/ 159544 w 295275"/>
              <a:gd name="connsiteY9" fmla="*/ 428625 h 454819"/>
              <a:gd name="connsiteX10" fmla="*/ 90487 w 295275"/>
              <a:gd name="connsiteY10" fmla="*/ 395288 h 454819"/>
              <a:gd name="connsiteX11" fmla="*/ 42862 w 295275"/>
              <a:gd name="connsiteY11" fmla="*/ 381000 h 454819"/>
              <a:gd name="connsiteX12" fmla="*/ 16669 w 295275"/>
              <a:gd name="connsiteY12" fmla="*/ 326232 h 454819"/>
              <a:gd name="connsiteX13" fmla="*/ 0 w 295275"/>
              <a:gd name="connsiteY13" fmla="*/ 223838 h 454819"/>
              <a:gd name="connsiteX14" fmla="*/ 21431 w 295275"/>
              <a:gd name="connsiteY14" fmla="*/ 138113 h 454819"/>
              <a:gd name="connsiteX15" fmla="*/ 80962 w 295275"/>
              <a:gd name="connsiteY15" fmla="*/ 57150 h 454819"/>
              <a:gd name="connsiteX16" fmla="*/ 159544 w 295275"/>
              <a:gd name="connsiteY16" fmla="*/ 4763 h 454819"/>
              <a:gd name="connsiteX17" fmla="*/ 245269 w 295275"/>
              <a:gd name="connsiteY17" fmla="*/ 0 h 454819"/>
              <a:gd name="connsiteX18" fmla="*/ 295275 w 295275"/>
              <a:gd name="connsiteY18" fmla="*/ 7144 h 454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295275" h="454819">
                <a:moveTo>
                  <a:pt x="295275" y="7144"/>
                </a:moveTo>
                <a:lnTo>
                  <a:pt x="221456" y="52388"/>
                </a:lnTo>
                <a:lnTo>
                  <a:pt x="159544" y="121444"/>
                </a:lnTo>
                <a:lnTo>
                  <a:pt x="138112" y="204788"/>
                </a:lnTo>
                <a:lnTo>
                  <a:pt x="154781" y="304800"/>
                </a:lnTo>
                <a:lnTo>
                  <a:pt x="202406" y="381000"/>
                </a:lnTo>
                <a:lnTo>
                  <a:pt x="285750" y="435769"/>
                </a:lnTo>
                <a:lnTo>
                  <a:pt x="242887" y="454819"/>
                </a:lnTo>
                <a:lnTo>
                  <a:pt x="204787" y="442913"/>
                </a:lnTo>
                <a:lnTo>
                  <a:pt x="159544" y="428625"/>
                </a:lnTo>
                <a:lnTo>
                  <a:pt x="90487" y="395288"/>
                </a:lnTo>
                <a:lnTo>
                  <a:pt x="42862" y="381000"/>
                </a:lnTo>
                <a:lnTo>
                  <a:pt x="16669" y="326232"/>
                </a:lnTo>
                <a:lnTo>
                  <a:pt x="0" y="223838"/>
                </a:lnTo>
                <a:lnTo>
                  <a:pt x="21431" y="138113"/>
                </a:lnTo>
                <a:lnTo>
                  <a:pt x="80962" y="57150"/>
                </a:lnTo>
                <a:lnTo>
                  <a:pt x="159544" y="4763"/>
                </a:lnTo>
                <a:lnTo>
                  <a:pt x="245269" y="0"/>
                </a:lnTo>
                <a:lnTo>
                  <a:pt x="295275" y="7144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4" name="Freeform 53"/>
          <p:cNvSpPr/>
          <p:nvPr/>
        </p:nvSpPr>
        <p:spPr>
          <a:xfrm>
            <a:off x="3544888" y="3141663"/>
            <a:ext cx="333375" cy="469900"/>
          </a:xfrm>
          <a:custGeom>
            <a:avLst/>
            <a:gdLst>
              <a:gd name="connsiteX0" fmla="*/ 295275 w 295275"/>
              <a:gd name="connsiteY0" fmla="*/ 7144 h 454819"/>
              <a:gd name="connsiteX1" fmla="*/ 221456 w 295275"/>
              <a:gd name="connsiteY1" fmla="*/ 52388 h 454819"/>
              <a:gd name="connsiteX2" fmla="*/ 159544 w 295275"/>
              <a:gd name="connsiteY2" fmla="*/ 121444 h 454819"/>
              <a:gd name="connsiteX3" fmla="*/ 138112 w 295275"/>
              <a:gd name="connsiteY3" fmla="*/ 204788 h 454819"/>
              <a:gd name="connsiteX4" fmla="*/ 154781 w 295275"/>
              <a:gd name="connsiteY4" fmla="*/ 304800 h 454819"/>
              <a:gd name="connsiteX5" fmla="*/ 202406 w 295275"/>
              <a:gd name="connsiteY5" fmla="*/ 381000 h 454819"/>
              <a:gd name="connsiteX6" fmla="*/ 285750 w 295275"/>
              <a:gd name="connsiteY6" fmla="*/ 435769 h 454819"/>
              <a:gd name="connsiteX7" fmla="*/ 242887 w 295275"/>
              <a:gd name="connsiteY7" fmla="*/ 454819 h 454819"/>
              <a:gd name="connsiteX8" fmla="*/ 204787 w 295275"/>
              <a:gd name="connsiteY8" fmla="*/ 442913 h 454819"/>
              <a:gd name="connsiteX9" fmla="*/ 159544 w 295275"/>
              <a:gd name="connsiteY9" fmla="*/ 428625 h 454819"/>
              <a:gd name="connsiteX10" fmla="*/ 90487 w 295275"/>
              <a:gd name="connsiteY10" fmla="*/ 395288 h 454819"/>
              <a:gd name="connsiteX11" fmla="*/ 42862 w 295275"/>
              <a:gd name="connsiteY11" fmla="*/ 381000 h 454819"/>
              <a:gd name="connsiteX12" fmla="*/ 16669 w 295275"/>
              <a:gd name="connsiteY12" fmla="*/ 326232 h 454819"/>
              <a:gd name="connsiteX13" fmla="*/ 0 w 295275"/>
              <a:gd name="connsiteY13" fmla="*/ 223838 h 454819"/>
              <a:gd name="connsiteX14" fmla="*/ 21431 w 295275"/>
              <a:gd name="connsiteY14" fmla="*/ 138113 h 454819"/>
              <a:gd name="connsiteX15" fmla="*/ 80962 w 295275"/>
              <a:gd name="connsiteY15" fmla="*/ 57150 h 454819"/>
              <a:gd name="connsiteX16" fmla="*/ 159544 w 295275"/>
              <a:gd name="connsiteY16" fmla="*/ 4763 h 454819"/>
              <a:gd name="connsiteX17" fmla="*/ 245269 w 295275"/>
              <a:gd name="connsiteY17" fmla="*/ 0 h 454819"/>
              <a:gd name="connsiteX18" fmla="*/ 295275 w 295275"/>
              <a:gd name="connsiteY18" fmla="*/ 7144 h 454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295275" h="454819">
                <a:moveTo>
                  <a:pt x="295275" y="7144"/>
                </a:moveTo>
                <a:lnTo>
                  <a:pt x="221456" y="52388"/>
                </a:lnTo>
                <a:lnTo>
                  <a:pt x="159544" y="121444"/>
                </a:lnTo>
                <a:lnTo>
                  <a:pt x="138112" y="204788"/>
                </a:lnTo>
                <a:lnTo>
                  <a:pt x="154781" y="304800"/>
                </a:lnTo>
                <a:lnTo>
                  <a:pt x="202406" y="381000"/>
                </a:lnTo>
                <a:lnTo>
                  <a:pt x="285750" y="435769"/>
                </a:lnTo>
                <a:lnTo>
                  <a:pt x="242887" y="454819"/>
                </a:lnTo>
                <a:lnTo>
                  <a:pt x="204787" y="442913"/>
                </a:lnTo>
                <a:lnTo>
                  <a:pt x="159544" y="428625"/>
                </a:lnTo>
                <a:lnTo>
                  <a:pt x="90487" y="395288"/>
                </a:lnTo>
                <a:lnTo>
                  <a:pt x="42862" y="381000"/>
                </a:lnTo>
                <a:lnTo>
                  <a:pt x="16669" y="326232"/>
                </a:lnTo>
                <a:lnTo>
                  <a:pt x="0" y="223838"/>
                </a:lnTo>
                <a:lnTo>
                  <a:pt x="21431" y="138113"/>
                </a:lnTo>
                <a:lnTo>
                  <a:pt x="80962" y="57150"/>
                </a:lnTo>
                <a:lnTo>
                  <a:pt x="159544" y="4763"/>
                </a:lnTo>
                <a:lnTo>
                  <a:pt x="245269" y="0"/>
                </a:lnTo>
                <a:lnTo>
                  <a:pt x="295275" y="7144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51569" name="Straight Arrow Connector 58"/>
          <p:cNvCxnSpPr>
            <a:cxnSpLocks noChangeShapeType="1"/>
          </p:cNvCxnSpPr>
          <p:nvPr/>
        </p:nvCxnSpPr>
        <p:spPr bwMode="auto">
          <a:xfrm rot="5400000" flipH="1" flipV="1">
            <a:off x="3817144" y="3755231"/>
            <a:ext cx="930275" cy="157163"/>
          </a:xfrm>
          <a:prstGeom prst="straightConnector1">
            <a:avLst/>
          </a:prstGeom>
          <a:noFill/>
          <a:ln w="28575" algn="ctr">
            <a:solidFill>
              <a:schemeClr val="bg1"/>
            </a:solidFill>
            <a:round/>
            <a:headEnd/>
            <a:tailEnd type="arrow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1570" name="TextBox 34"/>
          <p:cNvSpPr txBox="1">
            <a:spLocks noChangeArrowheads="1"/>
          </p:cNvSpPr>
          <p:nvPr/>
        </p:nvSpPr>
        <p:spPr bwMode="auto">
          <a:xfrm>
            <a:off x="3560763" y="1581150"/>
            <a:ext cx="5953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L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c</a:t>
            </a:r>
          </a:p>
        </p:txBody>
      </p:sp>
      <p:grpSp>
        <p:nvGrpSpPr>
          <p:cNvPr id="151571" name="Group 43"/>
          <p:cNvGrpSpPr>
            <a:grpSpLocks/>
          </p:cNvGrpSpPr>
          <p:nvPr/>
        </p:nvGrpSpPr>
        <p:grpSpPr bwMode="auto">
          <a:xfrm>
            <a:off x="1824038" y="2257425"/>
            <a:ext cx="3571875" cy="1957388"/>
            <a:chOff x="969" y="795"/>
            <a:chExt cx="2250" cy="1233"/>
          </a:xfrm>
        </p:grpSpPr>
        <p:sp>
          <p:nvSpPr>
            <p:cNvPr id="151578" name="Freeform 44"/>
            <p:cNvSpPr>
              <a:spLocks/>
            </p:cNvSpPr>
            <p:nvPr/>
          </p:nvSpPr>
          <p:spPr bwMode="auto">
            <a:xfrm>
              <a:off x="1203" y="795"/>
              <a:ext cx="2016" cy="204"/>
            </a:xfrm>
            <a:custGeom>
              <a:avLst/>
              <a:gdLst>
                <a:gd name="T0" fmla="*/ 0 w 2010"/>
                <a:gd name="T1" fmla="*/ 0 h 204"/>
                <a:gd name="T2" fmla="*/ 2034 w 2010"/>
                <a:gd name="T3" fmla="*/ 0 h 204"/>
                <a:gd name="T4" fmla="*/ 2034 w 2010"/>
                <a:gd name="T5" fmla="*/ 204 h 204"/>
                <a:gd name="T6" fmla="*/ 0 60000 65536"/>
                <a:gd name="T7" fmla="*/ 0 60000 65536"/>
                <a:gd name="T8" fmla="*/ 0 60000 65536"/>
                <a:gd name="T9" fmla="*/ 0 w 2010"/>
                <a:gd name="T10" fmla="*/ 0 h 204"/>
                <a:gd name="T11" fmla="*/ 2010 w 2010"/>
                <a:gd name="T12" fmla="*/ 204 h 20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10" h="204">
                  <a:moveTo>
                    <a:pt x="0" y="0"/>
                  </a:moveTo>
                  <a:lnTo>
                    <a:pt x="2010" y="0"/>
                  </a:lnTo>
                  <a:lnTo>
                    <a:pt x="2010" y="204"/>
                  </a:lnTo>
                </a:path>
              </a:pathLst>
            </a:cu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1579" name="Line 45"/>
            <p:cNvSpPr>
              <a:spLocks noChangeShapeType="1"/>
            </p:cNvSpPr>
            <p:nvPr/>
          </p:nvSpPr>
          <p:spPr bwMode="auto">
            <a:xfrm>
              <a:off x="3219" y="1002"/>
              <a:ext cx="0" cy="885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1580" name="Freeform 46"/>
            <p:cNvSpPr>
              <a:spLocks/>
            </p:cNvSpPr>
            <p:nvPr/>
          </p:nvSpPr>
          <p:spPr bwMode="auto">
            <a:xfrm>
              <a:off x="969" y="1893"/>
              <a:ext cx="2247" cy="135"/>
            </a:xfrm>
            <a:custGeom>
              <a:avLst/>
              <a:gdLst>
                <a:gd name="T0" fmla="*/ 0 w 2247"/>
                <a:gd name="T1" fmla="*/ 135 h 135"/>
                <a:gd name="T2" fmla="*/ 2247 w 2247"/>
                <a:gd name="T3" fmla="*/ 135 h 135"/>
                <a:gd name="T4" fmla="*/ 2247 w 2247"/>
                <a:gd name="T5" fmla="*/ 0 h 135"/>
                <a:gd name="T6" fmla="*/ 0 60000 65536"/>
                <a:gd name="T7" fmla="*/ 0 60000 65536"/>
                <a:gd name="T8" fmla="*/ 0 60000 65536"/>
                <a:gd name="T9" fmla="*/ 0 w 2247"/>
                <a:gd name="T10" fmla="*/ 0 h 135"/>
                <a:gd name="T11" fmla="*/ 2247 w 2247"/>
                <a:gd name="T12" fmla="*/ 135 h 13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47" h="135">
                  <a:moveTo>
                    <a:pt x="0" y="135"/>
                  </a:moveTo>
                  <a:lnTo>
                    <a:pt x="2247" y="135"/>
                  </a:lnTo>
                  <a:lnTo>
                    <a:pt x="2247" y="0"/>
                  </a:lnTo>
                </a:path>
              </a:pathLst>
            </a:cu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1572" name="Line 47"/>
          <p:cNvSpPr>
            <a:spLocks noChangeShapeType="1"/>
          </p:cNvSpPr>
          <p:nvPr/>
        </p:nvSpPr>
        <p:spPr bwMode="auto">
          <a:xfrm flipV="1">
            <a:off x="4181475" y="1781175"/>
            <a:ext cx="0" cy="1376363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1573" name="Line 48"/>
          <p:cNvSpPr>
            <a:spLocks noChangeShapeType="1"/>
          </p:cNvSpPr>
          <p:nvPr/>
        </p:nvSpPr>
        <p:spPr bwMode="auto">
          <a:xfrm flipV="1">
            <a:off x="4443413" y="1771650"/>
            <a:ext cx="0" cy="1400175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1574" name="Line 49"/>
          <p:cNvSpPr>
            <a:spLocks noChangeShapeType="1"/>
          </p:cNvSpPr>
          <p:nvPr/>
        </p:nvSpPr>
        <p:spPr bwMode="auto">
          <a:xfrm>
            <a:off x="4176713" y="2043113"/>
            <a:ext cx="2667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1575" name="Line 50"/>
          <p:cNvSpPr>
            <a:spLocks noChangeShapeType="1"/>
          </p:cNvSpPr>
          <p:nvPr/>
        </p:nvSpPr>
        <p:spPr bwMode="auto">
          <a:xfrm flipH="1">
            <a:off x="3567113" y="2043113"/>
            <a:ext cx="619125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1576" name="Line 51"/>
          <p:cNvSpPr>
            <a:spLocks noChangeShapeType="1"/>
          </p:cNvSpPr>
          <p:nvPr/>
        </p:nvSpPr>
        <p:spPr bwMode="auto">
          <a:xfrm>
            <a:off x="4429125" y="2043113"/>
            <a:ext cx="395288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641350" y="577850"/>
            <a:ext cx="4125913" cy="557213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>
            <a:spAutoFit/>
          </a:bodyPr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Bearing at Bolt Holes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TextBox 3"/>
          <p:cNvSpPr txBox="1">
            <a:spLocks noChangeArrowheads="1"/>
          </p:cNvSpPr>
          <p:nvPr/>
        </p:nvSpPr>
        <p:spPr bwMode="auto">
          <a:xfrm>
            <a:off x="1160463" y="1127125"/>
            <a:ext cx="7537450" cy="4567238"/>
          </a:xfrm>
          <a:prstGeom prst="rect">
            <a:avLst/>
          </a:prstGeom>
          <a:solidFill>
            <a:schemeClr val="tx1"/>
          </a:solidFill>
          <a:ln w="38100">
            <a:solidFill>
              <a:schemeClr val="bg1"/>
            </a:solidFill>
            <a:bevel/>
            <a:headEnd/>
            <a:tailEnd/>
          </a:ln>
        </p:spPr>
        <p:txBody>
          <a:bodyPr anchor="ctr" anchorCtr="1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37" name="Flowchart: Document 36"/>
          <p:cNvSpPr/>
          <p:nvPr/>
        </p:nvSpPr>
        <p:spPr>
          <a:xfrm rot="16200000">
            <a:off x="4522788" y="792163"/>
            <a:ext cx="1409700" cy="4997450"/>
          </a:xfrm>
          <a:prstGeom prst="flowChartDocument">
            <a:avLst/>
          </a:prstGeom>
          <a:solidFill>
            <a:srgbClr val="C0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34" name="Straight Arrow Connector 33"/>
          <p:cNvCxnSpPr/>
          <p:nvPr/>
        </p:nvCxnSpPr>
        <p:spPr>
          <a:xfrm flipV="1">
            <a:off x="7467600" y="3322638"/>
            <a:ext cx="914400" cy="0"/>
          </a:xfrm>
          <a:prstGeom prst="straightConnector1">
            <a:avLst/>
          </a:prstGeom>
          <a:ln w="101600">
            <a:solidFill>
              <a:schemeClr val="bg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605" name="TextBox 34"/>
          <p:cNvSpPr txBox="1">
            <a:spLocks noChangeArrowheads="1"/>
          </p:cNvSpPr>
          <p:nvPr/>
        </p:nvSpPr>
        <p:spPr bwMode="auto">
          <a:xfrm>
            <a:off x="7656513" y="2814638"/>
            <a:ext cx="5953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bg1"/>
                </a:solidFill>
                <a:cs typeface="Arial" panose="020B0604020202020204" pitchFamily="34" charset="0"/>
              </a:rPr>
              <a:t>P</a:t>
            </a:r>
            <a:r>
              <a:rPr lang="en-US" altLang="en-US" i="1" baseline="-25000">
                <a:solidFill>
                  <a:schemeClr val="bg1"/>
                </a:solidFill>
                <a:cs typeface="Arial" panose="020B0604020202020204" pitchFamily="34" charset="0"/>
              </a:rPr>
              <a:t>n</a:t>
            </a:r>
          </a:p>
        </p:txBody>
      </p:sp>
      <p:sp>
        <p:nvSpPr>
          <p:cNvPr id="73" name="Freeform 72"/>
          <p:cNvSpPr/>
          <p:nvPr/>
        </p:nvSpPr>
        <p:spPr>
          <a:xfrm flipH="1">
            <a:off x="1676400" y="2257425"/>
            <a:ext cx="534988" cy="1962150"/>
          </a:xfrm>
          <a:custGeom>
            <a:avLst/>
            <a:gdLst>
              <a:gd name="connsiteX0" fmla="*/ 0 w 534609"/>
              <a:gd name="connsiteY0" fmla="*/ 0 h 1001485"/>
              <a:gd name="connsiteX1" fmla="*/ 101600 w 534609"/>
              <a:gd name="connsiteY1" fmla="*/ 275771 h 1001485"/>
              <a:gd name="connsiteX2" fmla="*/ 319314 w 534609"/>
              <a:gd name="connsiteY2" fmla="*/ 478971 h 1001485"/>
              <a:gd name="connsiteX3" fmla="*/ 508000 w 534609"/>
              <a:gd name="connsiteY3" fmla="*/ 667657 h 1001485"/>
              <a:gd name="connsiteX4" fmla="*/ 478971 w 534609"/>
              <a:gd name="connsiteY4" fmla="*/ 885371 h 1001485"/>
              <a:gd name="connsiteX5" fmla="*/ 377371 w 534609"/>
              <a:gd name="connsiteY5" fmla="*/ 1001485 h 1001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4609" h="1001485">
                <a:moveTo>
                  <a:pt x="0" y="0"/>
                </a:moveTo>
                <a:cubicBezTo>
                  <a:pt x="24190" y="97971"/>
                  <a:pt x="48381" y="195942"/>
                  <a:pt x="101600" y="275771"/>
                </a:cubicBezTo>
                <a:cubicBezTo>
                  <a:pt x="154819" y="355600"/>
                  <a:pt x="251581" y="413657"/>
                  <a:pt x="319314" y="478971"/>
                </a:cubicBezTo>
                <a:cubicBezTo>
                  <a:pt x="387047" y="544285"/>
                  <a:pt x="481391" y="599924"/>
                  <a:pt x="508000" y="667657"/>
                </a:cubicBezTo>
                <a:cubicBezTo>
                  <a:pt x="534609" y="735390"/>
                  <a:pt x="500743" y="829733"/>
                  <a:pt x="478971" y="885371"/>
                </a:cubicBezTo>
                <a:cubicBezTo>
                  <a:pt x="457200" y="941009"/>
                  <a:pt x="417285" y="971247"/>
                  <a:pt x="377371" y="1001485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3607" name="Slide Number Placeholder 54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B0C3F4C-5436-4438-8A2C-6C7FBA8B2929}" type="slidenum">
              <a:rPr lang="en-US" altLang="en-US" sz="1200">
                <a:solidFill>
                  <a:srgbClr val="BCBCBC"/>
                </a:solidFill>
              </a:rPr>
              <a:pPr/>
              <a:t>73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57" name="Footer Placeholder 5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Tension Theory</a:t>
            </a:r>
            <a:endParaRPr lang="en-US" dirty="0"/>
          </a:p>
        </p:txBody>
      </p:sp>
      <p:grpSp>
        <p:nvGrpSpPr>
          <p:cNvPr id="153609" name="Group 96"/>
          <p:cNvGrpSpPr>
            <a:grpSpLocks/>
          </p:cNvGrpSpPr>
          <p:nvPr/>
        </p:nvGrpSpPr>
        <p:grpSpPr bwMode="auto">
          <a:xfrm>
            <a:off x="3613150" y="3128963"/>
            <a:ext cx="569913" cy="463550"/>
            <a:chOff x="3042361" y="3416969"/>
            <a:chExt cx="569493" cy="464469"/>
          </a:xfrm>
        </p:grpSpPr>
        <p:sp>
          <p:nvSpPr>
            <p:cNvPr id="86" name="Oval 85"/>
            <p:cNvSpPr/>
            <p:nvPr/>
          </p:nvSpPr>
          <p:spPr>
            <a:xfrm>
              <a:off x="3131195" y="3416969"/>
              <a:ext cx="480659" cy="448563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3148646" y="3474232"/>
              <a:ext cx="364856" cy="343580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52" name="Straight Arrow Connector 51"/>
            <p:cNvCxnSpPr>
              <a:stCxn id="51" idx="6"/>
            </p:cNvCxnSpPr>
            <p:nvPr/>
          </p:nvCxnSpPr>
          <p:spPr>
            <a:xfrm flipH="1" flipV="1">
              <a:off x="3129610" y="3642841"/>
              <a:ext cx="383892" cy="3181"/>
            </a:xfrm>
            <a:prstGeom prst="straightConnector1">
              <a:avLst/>
            </a:prstGeom>
            <a:ln w="38100">
              <a:solidFill>
                <a:schemeClr val="bg1"/>
              </a:solidFill>
              <a:tailEnd type="arrow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Oval 88"/>
            <p:cNvSpPr/>
            <p:nvPr/>
          </p:nvSpPr>
          <p:spPr>
            <a:xfrm>
              <a:off x="3042361" y="3424922"/>
              <a:ext cx="480659" cy="448563"/>
            </a:xfrm>
            <a:prstGeom prst="ellipse">
              <a:avLst/>
            </a:prstGeom>
            <a:noFill/>
            <a:ln w="12700">
              <a:solidFill>
                <a:schemeClr val="bg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5" name="Arc 94"/>
            <p:cNvSpPr/>
            <p:nvPr/>
          </p:nvSpPr>
          <p:spPr>
            <a:xfrm>
              <a:off x="3124850" y="3436057"/>
              <a:ext cx="399755" cy="445381"/>
            </a:xfrm>
            <a:prstGeom prst="arc">
              <a:avLst>
                <a:gd name="adj1" fmla="val 16200000"/>
                <a:gd name="adj2" fmla="val 21499646"/>
              </a:avLst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6" name="Arc 95"/>
            <p:cNvSpPr/>
            <p:nvPr/>
          </p:nvSpPr>
          <p:spPr>
            <a:xfrm flipV="1">
              <a:off x="3124850" y="3416969"/>
              <a:ext cx="399755" cy="445381"/>
            </a:xfrm>
            <a:prstGeom prst="arc">
              <a:avLst>
                <a:gd name="adj1" fmla="val 16200000"/>
                <a:gd name="adj2" fmla="val 21499646"/>
              </a:avLst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153610" name="Group 97"/>
          <p:cNvGrpSpPr>
            <a:grpSpLocks/>
          </p:cNvGrpSpPr>
          <p:nvPr/>
        </p:nvGrpSpPr>
        <p:grpSpPr bwMode="auto">
          <a:xfrm>
            <a:off x="4349750" y="3136900"/>
            <a:ext cx="569913" cy="458788"/>
            <a:chOff x="3042361" y="3416969"/>
            <a:chExt cx="569493" cy="459707"/>
          </a:xfrm>
        </p:grpSpPr>
        <p:sp>
          <p:nvSpPr>
            <p:cNvPr id="99" name="Oval 98"/>
            <p:cNvSpPr/>
            <p:nvPr/>
          </p:nvSpPr>
          <p:spPr>
            <a:xfrm>
              <a:off x="3131195" y="3416969"/>
              <a:ext cx="480659" cy="448572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9" name="Oval 108"/>
            <p:cNvSpPr/>
            <p:nvPr/>
          </p:nvSpPr>
          <p:spPr>
            <a:xfrm>
              <a:off x="3148646" y="3474233"/>
              <a:ext cx="364856" cy="343587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110" name="Straight Arrow Connector 109"/>
            <p:cNvCxnSpPr>
              <a:stCxn id="109" idx="6"/>
            </p:cNvCxnSpPr>
            <p:nvPr/>
          </p:nvCxnSpPr>
          <p:spPr>
            <a:xfrm flipH="1" flipV="1">
              <a:off x="3129610" y="3642846"/>
              <a:ext cx="383892" cy="3181"/>
            </a:xfrm>
            <a:prstGeom prst="straightConnector1">
              <a:avLst/>
            </a:prstGeom>
            <a:ln w="38100">
              <a:solidFill>
                <a:schemeClr val="bg1"/>
              </a:solidFill>
              <a:tailEnd type="arrow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2" name="Oval 111"/>
            <p:cNvSpPr/>
            <p:nvPr/>
          </p:nvSpPr>
          <p:spPr>
            <a:xfrm>
              <a:off x="3042361" y="3424923"/>
              <a:ext cx="480659" cy="448572"/>
            </a:xfrm>
            <a:prstGeom prst="ellipse">
              <a:avLst/>
            </a:prstGeom>
            <a:noFill/>
            <a:ln w="12700">
              <a:solidFill>
                <a:schemeClr val="bg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4" name="Arc 113"/>
            <p:cNvSpPr/>
            <p:nvPr/>
          </p:nvSpPr>
          <p:spPr>
            <a:xfrm>
              <a:off x="3124850" y="3431286"/>
              <a:ext cx="399755" cy="445390"/>
            </a:xfrm>
            <a:prstGeom prst="arc">
              <a:avLst>
                <a:gd name="adj1" fmla="val 16200000"/>
                <a:gd name="adj2" fmla="val 21499646"/>
              </a:avLst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8" name="Arc 117"/>
            <p:cNvSpPr/>
            <p:nvPr/>
          </p:nvSpPr>
          <p:spPr>
            <a:xfrm flipV="1">
              <a:off x="3124850" y="3416969"/>
              <a:ext cx="399755" cy="445390"/>
            </a:xfrm>
            <a:prstGeom prst="arc">
              <a:avLst>
                <a:gd name="adj1" fmla="val 16200000"/>
                <a:gd name="adj2" fmla="val 21499646"/>
              </a:avLst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153611" name="Group 48"/>
          <p:cNvGrpSpPr>
            <a:grpSpLocks/>
          </p:cNvGrpSpPr>
          <p:nvPr/>
        </p:nvGrpSpPr>
        <p:grpSpPr bwMode="auto">
          <a:xfrm>
            <a:off x="3722688" y="3068638"/>
            <a:ext cx="1187450" cy="547687"/>
            <a:chOff x="2261585" y="3055131"/>
            <a:chExt cx="1188274" cy="546849"/>
          </a:xfrm>
        </p:grpSpPr>
        <p:grpSp>
          <p:nvGrpSpPr>
            <p:cNvPr id="153632" name="Group 96"/>
            <p:cNvGrpSpPr>
              <a:grpSpLocks/>
            </p:cNvGrpSpPr>
            <p:nvPr/>
          </p:nvGrpSpPr>
          <p:grpSpPr bwMode="auto">
            <a:xfrm>
              <a:off x="2768071" y="3135253"/>
              <a:ext cx="681788" cy="466727"/>
              <a:chOff x="4242637" y="3136356"/>
              <a:chExt cx="681788" cy="466727"/>
            </a:xfrm>
          </p:grpSpPr>
          <p:sp>
            <p:nvSpPr>
              <p:cNvPr id="43" name="Oval 42"/>
              <p:cNvSpPr/>
              <p:nvPr/>
            </p:nvSpPr>
            <p:spPr>
              <a:xfrm>
                <a:off x="4242914" y="3144998"/>
                <a:ext cx="481347" cy="448575"/>
              </a:xfrm>
              <a:prstGeom prst="ellipse">
                <a:avLst/>
              </a:prstGeom>
              <a:noFill/>
              <a:ln w="12700">
                <a:solidFill>
                  <a:schemeClr val="bg1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44" name="Arc 43"/>
              <p:cNvSpPr/>
              <p:nvPr/>
            </p:nvSpPr>
            <p:spPr>
              <a:xfrm flipV="1">
                <a:off x="4323933" y="3137072"/>
                <a:ext cx="400328" cy="443820"/>
              </a:xfrm>
              <a:prstGeom prst="arc">
                <a:avLst>
                  <a:gd name="adj1" fmla="val 16200000"/>
                  <a:gd name="adj2" fmla="val 21499646"/>
                </a:avLst>
              </a:prstGeom>
              <a:ln w="127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45" name="Arc 44"/>
              <p:cNvSpPr/>
              <p:nvPr/>
            </p:nvSpPr>
            <p:spPr>
              <a:xfrm>
                <a:off x="4323933" y="3159263"/>
                <a:ext cx="400328" cy="443820"/>
              </a:xfrm>
              <a:prstGeom prst="arc">
                <a:avLst>
                  <a:gd name="adj1" fmla="val 16200000"/>
                  <a:gd name="adj2" fmla="val 21499646"/>
                </a:avLst>
              </a:prstGeom>
              <a:ln w="127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46" name="Freeform 45"/>
              <p:cNvSpPr/>
              <p:nvPr/>
            </p:nvSpPr>
            <p:spPr>
              <a:xfrm>
                <a:off x="4328699" y="3146582"/>
                <a:ext cx="595726" cy="423215"/>
              </a:xfrm>
              <a:custGeom>
                <a:avLst/>
                <a:gdLst>
                  <a:gd name="connsiteX0" fmla="*/ 0 w 595313"/>
                  <a:gd name="connsiteY0" fmla="*/ 209550 h 423863"/>
                  <a:gd name="connsiteX1" fmla="*/ 19050 w 595313"/>
                  <a:gd name="connsiteY1" fmla="*/ 138113 h 423863"/>
                  <a:gd name="connsiteX2" fmla="*/ 102394 w 595313"/>
                  <a:gd name="connsiteY2" fmla="*/ 57150 h 423863"/>
                  <a:gd name="connsiteX3" fmla="*/ 185738 w 595313"/>
                  <a:gd name="connsiteY3" fmla="*/ 26194 h 423863"/>
                  <a:gd name="connsiteX4" fmla="*/ 309563 w 595313"/>
                  <a:gd name="connsiteY4" fmla="*/ 0 h 423863"/>
                  <a:gd name="connsiteX5" fmla="*/ 392907 w 595313"/>
                  <a:gd name="connsiteY5" fmla="*/ 9525 h 423863"/>
                  <a:gd name="connsiteX6" fmla="*/ 500063 w 595313"/>
                  <a:gd name="connsiteY6" fmla="*/ 59532 h 423863"/>
                  <a:gd name="connsiteX7" fmla="*/ 581025 w 595313"/>
                  <a:gd name="connsiteY7" fmla="*/ 150019 h 423863"/>
                  <a:gd name="connsiteX8" fmla="*/ 595313 w 595313"/>
                  <a:gd name="connsiteY8" fmla="*/ 211932 h 423863"/>
                  <a:gd name="connsiteX9" fmla="*/ 588169 w 595313"/>
                  <a:gd name="connsiteY9" fmla="*/ 271463 h 423863"/>
                  <a:gd name="connsiteX10" fmla="*/ 552450 w 595313"/>
                  <a:gd name="connsiteY10" fmla="*/ 354807 h 423863"/>
                  <a:gd name="connsiteX11" fmla="*/ 478632 w 595313"/>
                  <a:gd name="connsiteY11" fmla="*/ 395288 h 423863"/>
                  <a:gd name="connsiteX12" fmla="*/ 397669 w 595313"/>
                  <a:gd name="connsiteY12" fmla="*/ 419100 h 423863"/>
                  <a:gd name="connsiteX13" fmla="*/ 316707 w 595313"/>
                  <a:gd name="connsiteY13" fmla="*/ 423863 h 423863"/>
                  <a:gd name="connsiteX14" fmla="*/ 240507 w 595313"/>
                  <a:gd name="connsiteY14" fmla="*/ 416719 h 423863"/>
                  <a:gd name="connsiteX15" fmla="*/ 119063 w 595313"/>
                  <a:gd name="connsiteY15" fmla="*/ 397669 h 423863"/>
                  <a:gd name="connsiteX16" fmla="*/ 57150 w 595313"/>
                  <a:gd name="connsiteY16" fmla="*/ 345282 h 423863"/>
                  <a:gd name="connsiteX17" fmla="*/ 0 w 595313"/>
                  <a:gd name="connsiteY17" fmla="*/ 209550 h 4238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595313" h="423863">
                    <a:moveTo>
                      <a:pt x="0" y="209550"/>
                    </a:moveTo>
                    <a:lnTo>
                      <a:pt x="19050" y="138113"/>
                    </a:lnTo>
                    <a:lnTo>
                      <a:pt x="102394" y="57150"/>
                    </a:lnTo>
                    <a:lnTo>
                      <a:pt x="185738" y="26194"/>
                    </a:lnTo>
                    <a:lnTo>
                      <a:pt x="309563" y="0"/>
                    </a:lnTo>
                    <a:lnTo>
                      <a:pt x="392907" y="9525"/>
                    </a:lnTo>
                    <a:lnTo>
                      <a:pt x="500063" y="59532"/>
                    </a:lnTo>
                    <a:lnTo>
                      <a:pt x="581025" y="150019"/>
                    </a:lnTo>
                    <a:lnTo>
                      <a:pt x="595313" y="211932"/>
                    </a:lnTo>
                    <a:lnTo>
                      <a:pt x="588169" y="271463"/>
                    </a:lnTo>
                    <a:lnTo>
                      <a:pt x="552450" y="354807"/>
                    </a:lnTo>
                    <a:lnTo>
                      <a:pt x="478632" y="395288"/>
                    </a:lnTo>
                    <a:lnTo>
                      <a:pt x="397669" y="419100"/>
                    </a:lnTo>
                    <a:lnTo>
                      <a:pt x="316707" y="423863"/>
                    </a:lnTo>
                    <a:lnTo>
                      <a:pt x="240507" y="416719"/>
                    </a:lnTo>
                    <a:lnTo>
                      <a:pt x="119063" y="397669"/>
                    </a:lnTo>
                    <a:lnTo>
                      <a:pt x="57150" y="345282"/>
                    </a:lnTo>
                    <a:lnTo>
                      <a:pt x="0" y="20955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48" name="Oval 47"/>
              <p:cNvSpPr/>
              <p:nvPr/>
            </p:nvSpPr>
            <p:spPr>
              <a:xfrm>
                <a:off x="4444667" y="3189380"/>
                <a:ext cx="363789" cy="343960"/>
              </a:xfrm>
              <a:prstGeom prst="ellipse">
                <a:avLst/>
              </a:prstGeom>
              <a:solidFill>
                <a:schemeClr val="tx1">
                  <a:lumMod val="85000"/>
                </a:schemeClr>
              </a:solidFill>
              <a:ln>
                <a:noFill/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49" name="Oval 48"/>
              <p:cNvSpPr/>
              <p:nvPr/>
            </p:nvSpPr>
            <p:spPr>
              <a:xfrm>
                <a:off x="4339819" y="3194134"/>
                <a:ext cx="363789" cy="343961"/>
              </a:xfrm>
              <a:prstGeom prst="ellipse">
                <a:avLst/>
              </a:prstGeom>
              <a:solidFill>
                <a:schemeClr val="bg1">
                  <a:lumMod val="50000"/>
                  <a:lumOff val="50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58" name="Straight Arrow Connector 57"/>
              <p:cNvCxnSpPr>
                <a:stCxn id="49" idx="6"/>
              </p:cNvCxnSpPr>
              <p:nvPr/>
            </p:nvCxnSpPr>
            <p:spPr>
              <a:xfrm flipH="1" flipV="1">
                <a:off x="4320756" y="3362152"/>
                <a:ext cx="382853" cy="3170"/>
              </a:xfrm>
              <a:prstGeom prst="straightConnector1">
                <a:avLst/>
              </a:prstGeom>
              <a:ln w="38100">
                <a:solidFill>
                  <a:schemeClr val="bg1"/>
                </a:solidFill>
                <a:tailEnd type="arrow" w="sm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1" name="Freeform 40"/>
            <p:cNvSpPr/>
            <p:nvPr/>
          </p:nvSpPr>
          <p:spPr bwMode="auto">
            <a:xfrm flipV="1">
              <a:off x="2261585" y="3538577"/>
              <a:ext cx="875319" cy="45968"/>
            </a:xfrm>
            <a:custGeom>
              <a:avLst/>
              <a:gdLst>
                <a:gd name="connsiteX0" fmla="*/ 20436 w 375278"/>
                <a:gd name="connsiteY0" fmla="*/ 3925 h 39716"/>
                <a:gd name="connsiteX1" fmla="*/ 115971 w 375278"/>
                <a:gd name="connsiteY1" fmla="*/ 3925 h 39716"/>
                <a:gd name="connsiteX2" fmla="*/ 375278 w 375278"/>
                <a:gd name="connsiteY2" fmla="*/ 3925 h 39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75278" h="39716">
                  <a:moveTo>
                    <a:pt x="20436" y="3925"/>
                  </a:moveTo>
                  <a:cubicBezTo>
                    <a:pt x="163609" y="39716"/>
                    <a:pt x="0" y="9196"/>
                    <a:pt x="115971" y="3925"/>
                  </a:cubicBezTo>
                  <a:cubicBezTo>
                    <a:pt x="202318" y="0"/>
                    <a:pt x="288842" y="3925"/>
                    <a:pt x="375278" y="3925"/>
                  </a:cubicBezTo>
                </a:path>
              </a:pathLst>
            </a:custGeom>
            <a:ln w="635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2" name="Freeform 41"/>
            <p:cNvSpPr/>
            <p:nvPr/>
          </p:nvSpPr>
          <p:spPr bwMode="auto">
            <a:xfrm flipV="1">
              <a:off x="2320363" y="3055131"/>
              <a:ext cx="811776" cy="64987"/>
            </a:xfrm>
            <a:custGeom>
              <a:avLst/>
              <a:gdLst>
                <a:gd name="connsiteX0" fmla="*/ 20436 w 375278"/>
                <a:gd name="connsiteY0" fmla="*/ 3925 h 39716"/>
                <a:gd name="connsiteX1" fmla="*/ 115971 w 375278"/>
                <a:gd name="connsiteY1" fmla="*/ 3925 h 39716"/>
                <a:gd name="connsiteX2" fmla="*/ 375278 w 375278"/>
                <a:gd name="connsiteY2" fmla="*/ 3925 h 39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75278" h="39716">
                  <a:moveTo>
                    <a:pt x="20436" y="3925"/>
                  </a:moveTo>
                  <a:cubicBezTo>
                    <a:pt x="163609" y="39716"/>
                    <a:pt x="0" y="9196"/>
                    <a:pt x="115971" y="3925"/>
                  </a:cubicBezTo>
                  <a:cubicBezTo>
                    <a:pt x="202318" y="0"/>
                    <a:pt x="288842" y="3925"/>
                    <a:pt x="375278" y="3925"/>
                  </a:cubicBezTo>
                </a:path>
              </a:pathLst>
            </a:custGeom>
            <a:ln w="635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153612" name="Group 48"/>
          <p:cNvGrpSpPr>
            <a:grpSpLocks/>
          </p:cNvGrpSpPr>
          <p:nvPr/>
        </p:nvGrpSpPr>
        <p:grpSpPr bwMode="auto">
          <a:xfrm>
            <a:off x="3298825" y="2995613"/>
            <a:ext cx="833438" cy="774700"/>
            <a:chOff x="4089797" y="3009901"/>
            <a:chExt cx="834628" cy="773906"/>
          </a:xfrm>
        </p:grpSpPr>
        <p:sp>
          <p:nvSpPr>
            <p:cNvPr id="61" name="Oval 60"/>
            <p:cNvSpPr/>
            <p:nvPr/>
          </p:nvSpPr>
          <p:spPr>
            <a:xfrm>
              <a:off x="4242415" y="3144700"/>
              <a:ext cx="481700" cy="448803"/>
            </a:xfrm>
            <a:prstGeom prst="ellipse">
              <a:avLst/>
            </a:prstGeom>
            <a:noFill/>
            <a:ln w="12700">
              <a:solidFill>
                <a:schemeClr val="bg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2" name="Arc 61"/>
            <p:cNvSpPr/>
            <p:nvPr/>
          </p:nvSpPr>
          <p:spPr>
            <a:xfrm flipV="1">
              <a:off x="4325082" y="3136771"/>
              <a:ext cx="399032" cy="445630"/>
            </a:xfrm>
            <a:prstGeom prst="arc">
              <a:avLst>
                <a:gd name="adj1" fmla="val 16200000"/>
                <a:gd name="adj2" fmla="val 21499646"/>
              </a:avLst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3" name="Arc 62"/>
            <p:cNvSpPr/>
            <p:nvPr/>
          </p:nvSpPr>
          <p:spPr>
            <a:xfrm>
              <a:off x="4325082" y="3157387"/>
              <a:ext cx="399032" cy="445631"/>
            </a:xfrm>
            <a:prstGeom prst="arc">
              <a:avLst>
                <a:gd name="adj1" fmla="val 16200000"/>
                <a:gd name="adj2" fmla="val 21499646"/>
              </a:avLst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4" name="Freeform 63"/>
            <p:cNvSpPr/>
            <p:nvPr/>
          </p:nvSpPr>
          <p:spPr>
            <a:xfrm>
              <a:off x="4263082" y="3200206"/>
              <a:ext cx="104925" cy="355236"/>
            </a:xfrm>
            <a:custGeom>
              <a:avLst/>
              <a:gdLst>
                <a:gd name="connsiteX0" fmla="*/ 65485 w 103585"/>
                <a:gd name="connsiteY0" fmla="*/ 0 h 354806"/>
                <a:gd name="connsiteX1" fmla="*/ 8335 w 103585"/>
                <a:gd name="connsiteY1" fmla="*/ 119063 h 354806"/>
                <a:gd name="connsiteX2" fmla="*/ 15478 w 103585"/>
                <a:gd name="connsiteY2" fmla="*/ 188119 h 354806"/>
                <a:gd name="connsiteX3" fmla="*/ 22622 w 103585"/>
                <a:gd name="connsiteY3" fmla="*/ 252413 h 354806"/>
                <a:gd name="connsiteX4" fmla="*/ 103585 w 103585"/>
                <a:gd name="connsiteY4" fmla="*/ 354806 h 3548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3585" h="354806">
                  <a:moveTo>
                    <a:pt x="65485" y="0"/>
                  </a:moveTo>
                  <a:cubicBezTo>
                    <a:pt x="41077" y="43855"/>
                    <a:pt x="16670" y="87710"/>
                    <a:pt x="8335" y="119063"/>
                  </a:cubicBezTo>
                  <a:cubicBezTo>
                    <a:pt x="0" y="150416"/>
                    <a:pt x="13097" y="165894"/>
                    <a:pt x="15478" y="188119"/>
                  </a:cubicBezTo>
                  <a:cubicBezTo>
                    <a:pt x="17859" y="210344"/>
                    <a:pt x="7938" y="224632"/>
                    <a:pt x="22622" y="252413"/>
                  </a:cubicBezTo>
                  <a:cubicBezTo>
                    <a:pt x="37306" y="280194"/>
                    <a:pt x="70445" y="317500"/>
                    <a:pt x="103585" y="354806"/>
                  </a:cubicBezTo>
                </a:path>
              </a:pathLst>
            </a:cu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5" name="Freeform 64"/>
            <p:cNvSpPr/>
            <p:nvPr/>
          </p:nvSpPr>
          <p:spPr>
            <a:xfrm>
              <a:off x="4089797" y="3009901"/>
              <a:ext cx="303646" cy="773906"/>
            </a:xfrm>
            <a:custGeom>
              <a:avLst/>
              <a:gdLst>
                <a:gd name="connsiteX0" fmla="*/ 65485 w 103585"/>
                <a:gd name="connsiteY0" fmla="*/ 0 h 354806"/>
                <a:gd name="connsiteX1" fmla="*/ 8335 w 103585"/>
                <a:gd name="connsiteY1" fmla="*/ 119063 h 354806"/>
                <a:gd name="connsiteX2" fmla="*/ 15478 w 103585"/>
                <a:gd name="connsiteY2" fmla="*/ 188119 h 354806"/>
                <a:gd name="connsiteX3" fmla="*/ 22622 w 103585"/>
                <a:gd name="connsiteY3" fmla="*/ 252413 h 354806"/>
                <a:gd name="connsiteX4" fmla="*/ 103585 w 103585"/>
                <a:gd name="connsiteY4" fmla="*/ 354806 h 3548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3585" h="354806">
                  <a:moveTo>
                    <a:pt x="65485" y="0"/>
                  </a:moveTo>
                  <a:cubicBezTo>
                    <a:pt x="41077" y="43855"/>
                    <a:pt x="16670" y="87710"/>
                    <a:pt x="8335" y="119063"/>
                  </a:cubicBezTo>
                  <a:cubicBezTo>
                    <a:pt x="0" y="150416"/>
                    <a:pt x="13097" y="165894"/>
                    <a:pt x="15478" y="188119"/>
                  </a:cubicBezTo>
                  <a:cubicBezTo>
                    <a:pt x="17859" y="210344"/>
                    <a:pt x="7938" y="224632"/>
                    <a:pt x="22622" y="252413"/>
                  </a:cubicBezTo>
                  <a:cubicBezTo>
                    <a:pt x="37306" y="280194"/>
                    <a:pt x="70445" y="317500"/>
                    <a:pt x="103585" y="354806"/>
                  </a:cubicBezTo>
                </a:path>
              </a:pathLst>
            </a:cu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6" name="Freeform 65"/>
            <p:cNvSpPr/>
            <p:nvPr/>
          </p:nvSpPr>
          <p:spPr>
            <a:xfrm>
              <a:off x="4170876" y="3103467"/>
              <a:ext cx="260722" cy="567743"/>
            </a:xfrm>
            <a:custGeom>
              <a:avLst/>
              <a:gdLst>
                <a:gd name="connsiteX0" fmla="*/ 65485 w 103585"/>
                <a:gd name="connsiteY0" fmla="*/ 0 h 354806"/>
                <a:gd name="connsiteX1" fmla="*/ 8335 w 103585"/>
                <a:gd name="connsiteY1" fmla="*/ 119063 h 354806"/>
                <a:gd name="connsiteX2" fmla="*/ 15478 w 103585"/>
                <a:gd name="connsiteY2" fmla="*/ 188119 h 354806"/>
                <a:gd name="connsiteX3" fmla="*/ 22622 w 103585"/>
                <a:gd name="connsiteY3" fmla="*/ 252413 h 354806"/>
                <a:gd name="connsiteX4" fmla="*/ 103585 w 103585"/>
                <a:gd name="connsiteY4" fmla="*/ 354806 h 3548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3585" h="354806">
                  <a:moveTo>
                    <a:pt x="65485" y="0"/>
                  </a:moveTo>
                  <a:cubicBezTo>
                    <a:pt x="41077" y="43855"/>
                    <a:pt x="16670" y="87710"/>
                    <a:pt x="8335" y="119063"/>
                  </a:cubicBezTo>
                  <a:cubicBezTo>
                    <a:pt x="0" y="150416"/>
                    <a:pt x="13097" y="165894"/>
                    <a:pt x="15478" y="188119"/>
                  </a:cubicBezTo>
                  <a:cubicBezTo>
                    <a:pt x="17859" y="210344"/>
                    <a:pt x="7938" y="224632"/>
                    <a:pt x="22622" y="252413"/>
                  </a:cubicBezTo>
                  <a:cubicBezTo>
                    <a:pt x="37306" y="280194"/>
                    <a:pt x="70445" y="317500"/>
                    <a:pt x="103585" y="354806"/>
                  </a:cubicBezTo>
                </a:path>
              </a:pathLst>
            </a:cu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7" name="Freeform 66"/>
            <p:cNvSpPr/>
            <p:nvPr/>
          </p:nvSpPr>
          <p:spPr>
            <a:xfrm>
              <a:off x="4329852" y="3146286"/>
              <a:ext cx="594573" cy="423428"/>
            </a:xfrm>
            <a:custGeom>
              <a:avLst/>
              <a:gdLst>
                <a:gd name="connsiteX0" fmla="*/ 0 w 595313"/>
                <a:gd name="connsiteY0" fmla="*/ 209550 h 423863"/>
                <a:gd name="connsiteX1" fmla="*/ 19050 w 595313"/>
                <a:gd name="connsiteY1" fmla="*/ 138113 h 423863"/>
                <a:gd name="connsiteX2" fmla="*/ 102394 w 595313"/>
                <a:gd name="connsiteY2" fmla="*/ 57150 h 423863"/>
                <a:gd name="connsiteX3" fmla="*/ 185738 w 595313"/>
                <a:gd name="connsiteY3" fmla="*/ 26194 h 423863"/>
                <a:gd name="connsiteX4" fmla="*/ 309563 w 595313"/>
                <a:gd name="connsiteY4" fmla="*/ 0 h 423863"/>
                <a:gd name="connsiteX5" fmla="*/ 392907 w 595313"/>
                <a:gd name="connsiteY5" fmla="*/ 9525 h 423863"/>
                <a:gd name="connsiteX6" fmla="*/ 500063 w 595313"/>
                <a:gd name="connsiteY6" fmla="*/ 59532 h 423863"/>
                <a:gd name="connsiteX7" fmla="*/ 581025 w 595313"/>
                <a:gd name="connsiteY7" fmla="*/ 150019 h 423863"/>
                <a:gd name="connsiteX8" fmla="*/ 595313 w 595313"/>
                <a:gd name="connsiteY8" fmla="*/ 211932 h 423863"/>
                <a:gd name="connsiteX9" fmla="*/ 588169 w 595313"/>
                <a:gd name="connsiteY9" fmla="*/ 271463 h 423863"/>
                <a:gd name="connsiteX10" fmla="*/ 552450 w 595313"/>
                <a:gd name="connsiteY10" fmla="*/ 354807 h 423863"/>
                <a:gd name="connsiteX11" fmla="*/ 478632 w 595313"/>
                <a:gd name="connsiteY11" fmla="*/ 395288 h 423863"/>
                <a:gd name="connsiteX12" fmla="*/ 397669 w 595313"/>
                <a:gd name="connsiteY12" fmla="*/ 419100 h 423863"/>
                <a:gd name="connsiteX13" fmla="*/ 316707 w 595313"/>
                <a:gd name="connsiteY13" fmla="*/ 423863 h 423863"/>
                <a:gd name="connsiteX14" fmla="*/ 240507 w 595313"/>
                <a:gd name="connsiteY14" fmla="*/ 416719 h 423863"/>
                <a:gd name="connsiteX15" fmla="*/ 119063 w 595313"/>
                <a:gd name="connsiteY15" fmla="*/ 397669 h 423863"/>
                <a:gd name="connsiteX16" fmla="*/ 57150 w 595313"/>
                <a:gd name="connsiteY16" fmla="*/ 345282 h 423863"/>
                <a:gd name="connsiteX17" fmla="*/ 0 w 595313"/>
                <a:gd name="connsiteY17" fmla="*/ 209550 h 4238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595313" h="423863">
                  <a:moveTo>
                    <a:pt x="0" y="209550"/>
                  </a:moveTo>
                  <a:lnTo>
                    <a:pt x="19050" y="138113"/>
                  </a:lnTo>
                  <a:lnTo>
                    <a:pt x="102394" y="57150"/>
                  </a:lnTo>
                  <a:lnTo>
                    <a:pt x="185738" y="26194"/>
                  </a:lnTo>
                  <a:lnTo>
                    <a:pt x="309563" y="0"/>
                  </a:lnTo>
                  <a:lnTo>
                    <a:pt x="392907" y="9525"/>
                  </a:lnTo>
                  <a:lnTo>
                    <a:pt x="500063" y="59532"/>
                  </a:lnTo>
                  <a:lnTo>
                    <a:pt x="581025" y="150019"/>
                  </a:lnTo>
                  <a:lnTo>
                    <a:pt x="595313" y="211932"/>
                  </a:lnTo>
                  <a:lnTo>
                    <a:pt x="588169" y="271463"/>
                  </a:lnTo>
                  <a:lnTo>
                    <a:pt x="552450" y="354807"/>
                  </a:lnTo>
                  <a:lnTo>
                    <a:pt x="478632" y="395288"/>
                  </a:lnTo>
                  <a:lnTo>
                    <a:pt x="397669" y="419100"/>
                  </a:lnTo>
                  <a:lnTo>
                    <a:pt x="316707" y="423863"/>
                  </a:lnTo>
                  <a:lnTo>
                    <a:pt x="240507" y="416719"/>
                  </a:lnTo>
                  <a:lnTo>
                    <a:pt x="119063" y="397669"/>
                  </a:lnTo>
                  <a:lnTo>
                    <a:pt x="57150" y="345282"/>
                  </a:lnTo>
                  <a:lnTo>
                    <a:pt x="0" y="209550"/>
                  </a:lnTo>
                  <a:close/>
                </a:path>
              </a:pathLst>
            </a:cu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8" name="Oval 67"/>
            <p:cNvSpPr/>
            <p:nvPr/>
          </p:nvSpPr>
          <p:spPr>
            <a:xfrm>
              <a:off x="4444315" y="3187519"/>
              <a:ext cx="364056" cy="345720"/>
            </a:xfrm>
            <a:prstGeom prst="ellipse">
              <a:avLst/>
            </a:prstGeom>
            <a:solidFill>
              <a:schemeClr val="tx1">
                <a:lumMod val="85000"/>
              </a:schemeClr>
            </a:solidFill>
            <a:ln>
              <a:noFill/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0" name="Oval 69"/>
            <p:cNvSpPr/>
            <p:nvPr/>
          </p:nvSpPr>
          <p:spPr>
            <a:xfrm>
              <a:off x="4339391" y="3192276"/>
              <a:ext cx="364056" cy="345720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75" name="Straight Arrow Connector 74"/>
            <p:cNvCxnSpPr>
              <a:stCxn id="70" idx="6"/>
            </p:cNvCxnSpPr>
            <p:nvPr/>
          </p:nvCxnSpPr>
          <p:spPr>
            <a:xfrm flipH="1" flipV="1">
              <a:off x="4320314" y="3361965"/>
              <a:ext cx="383133" cy="3172"/>
            </a:xfrm>
            <a:prstGeom prst="straightConnector1">
              <a:avLst/>
            </a:prstGeom>
            <a:ln w="38100">
              <a:solidFill>
                <a:schemeClr val="bg1"/>
              </a:solidFill>
              <a:tailEnd type="arrow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6" name="Freeform 75"/>
          <p:cNvSpPr/>
          <p:nvPr/>
        </p:nvSpPr>
        <p:spPr>
          <a:xfrm>
            <a:off x="3792538" y="3133725"/>
            <a:ext cx="774700" cy="465138"/>
          </a:xfrm>
          <a:custGeom>
            <a:avLst/>
            <a:gdLst>
              <a:gd name="connsiteX0" fmla="*/ 742950 w 742950"/>
              <a:gd name="connsiteY0" fmla="*/ 9525 h 488156"/>
              <a:gd name="connsiteX1" fmla="*/ 600075 w 742950"/>
              <a:gd name="connsiteY1" fmla="*/ 7144 h 488156"/>
              <a:gd name="connsiteX2" fmla="*/ 476250 w 742950"/>
              <a:gd name="connsiteY2" fmla="*/ 0 h 488156"/>
              <a:gd name="connsiteX3" fmla="*/ 392906 w 742950"/>
              <a:gd name="connsiteY3" fmla="*/ 11906 h 488156"/>
              <a:gd name="connsiteX4" fmla="*/ 238125 w 742950"/>
              <a:gd name="connsiteY4" fmla="*/ 7144 h 488156"/>
              <a:gd name="connsiteX5" fmla="*/ 173831 w 742950"/>
              <a:gd name="connsiteY5" fmla="*/ 14287 h 488156"/>
              <a:gd name="connsiteX6" fmla="*/ 47625 w 742950"/>
              <a:gd name="connsiteY6" fmla="*/ 7144 h 488156"/>
              <a:gd name="connsiteX7" fmla="*/ 133350 w 742950"/>
              <a:gd name="connsiteY7" fmla="*/ 54769 h 488156"/>
              <a:gd name="connsiteX8" fmla="*/ 209550 w 742950"/>
              <a:gd name="connsiteY8" fmla="*/ 119062 h 488156"/>
              <a:gd name="connsiteX9" fmla="*/ 240506 w 742950"/>
              <a:gd name="connsiteY9" fmla="*/ 185737 h 488156"/>
              <a:gd name="connsiteX10" fmla="*/ 247650 w 742950"/>
              <a:gd name="connsiteY10" fmla="*/ 271462 h 488156"/>
              <a:gd name="connsiteX11" fmla="*/ 216694 w 742950"/>
              <a:gd name="connsiteY11" fmla="*/ 345281 h 488156"/>
              <a:gd name="connsiteX12" fmla="*/ 157163 w 742950"/>
              <a:gd name="connsiteY12" fmla="*/ 411956 h 488156"/>
              <a:gd name="connsiteX13" fmla="*/ 83344 w 742950"/>
              <a:gd name="connsiteY13" fmla="*/ 452437 h 488156"/>
              <a:gd name="connsiteX14" fmla="*/ 0 w 742950"/>
              <a:gd name="connsiteY14" fmla="*/ 464344 h 488156"/>
              <a:gd name="connsiteX15" fmla="*/ 100013 w 742950"/>
              <a:gd name="connsiteY15" fmla="*/ 476250 h 488156"/>
              <a:gd name="connsiteX16" fmla="*/ 166688 w 742950"/>
              <a:gd name="connsiteY16" fmla="*/ 469106 h 488156"/>
              <a:gd name="connsiteX17" fmla="*/ 316706 w 742950"/>
              <a:gd name="connsiteY17" fmla="*/ 461962 h 488156"/>
              <a:gd name="connsiteX18" fmla="*/ 402431 w 742950"/>
              <a:gd name="connsiteY18" fmla="*/ 478631 h 488156"/>
              <a:gd name="connsiteX19" fmla="*/ 516731 w 742950"/>
              <a:gd name="connsiteY19" fmla="*/ 473869 h 488156"/>
              <a:gd name="connsiteX20" fmla="*/ 654844 w 742950"/>
              <a:gd name="connsiteY20" fmla="*/ 488156 h 488156"/>
              <a:gd name="connsiteX21" fmla="*/ 735806 w 742950"/>
              <a:gd name="connsiteY21" fmla="*/ 481012 h 488156"/>
              <a:gd name="connsiteX22" fmla="*/ 645319 w 742950"/>
              <a:gd name="connsiteY22" fmla="*/ 459581 h 488156"/>
              <a:gd name="connsiteX23" fmla="*/ 559594 w 742950"/>
              <a:gd name="connsiteY23" fmla="*/ 407194 h 488156"/>
              <a:gd name="connsiteX24" fmla="*/ 523875 w 742950"/>
              <a:gd name="connsiteY24" fmla="*/ 347662 h 488156"/>
              <a:gd name="connsiteX25" fmla="*/ 502444 w 742950"/>
              <a:gd name="connsiteY25" fmla="*/ 259556 h 488156"/>
              <a:gd name="connsiteX26" fmla="*/ 521494 w 742950"/>
              <a:gd name="connsiteY26" fmla="*/ 166687 h 488156"/>
              <a:gd name="connsiteX27" fmla="*/ 595313 w 742950"/>
              <a:gd name="connsiteY27" fmla="*/ 83344 h 488156"/>
              <a:gd name="connsiteX28" fmla="*/ 673894 w 742950"/>
              <a:gd name="connsiteY28" fmla="*/ 30956 h 488156"/>
              <a:gd name="connsiteX29" fmla="*/ 742950 w 742950"/>
              <a:gd name="connsiteY29" fmla="*/ 9525 h 488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742950" h="488156">
                <a:moveTo>
                  <a:pt x="742950" y="9525"/>
                </a:moveTo>
                <a:lnTo>
                  <a:pt x="600075" y="7144"/>
                </a:lnTo>
                <a:lnTo>
                  <a:pt x="476250" y="0"/>
                </a:lnTo>
                <a:lnTo>
                  <a:pt x="392906" y="11906"/>
                </a:lnTo>
                <a:lnTo>
                  <a:pt x="238125" y="7144"/>
                </a:lnTo>
                <a:lnTo>
                  <a:pt x="173831" y="14287"/>
                </a:lnTo>
                <a:lnTo>
                  <a:pt x="47625" y="7144"/>
                </a:lnTo>
                <a:lnTo>
                  <a:pt x="133350" y="54769"/>
                </a:lnTo>
                <a:lnTo>
                  <a:pt x="209550" y="119062"/>
                </a:lnTo>
                <a:lnTo>
                  <a:pt x="240506" y="185737"/>
                </a:lnTo>
                <a:lnTo>
                  <a:pt x="247650" y="271462"/>
                </a:lnTo>
                <a:lnTo>
                  <a:pt x="216694" y="345281"/>
                </a:lnTo>
                <a:lnTo>
                  <a:pt x="157163" y="411956"/>
                </a:lnTo>
                <a:lnTo>
                  <a:pt x="83344" y="452437"/>
                </a:lnTo>
                <a:lnTo>
                  <a:pt x="0" y="464344"/>
                </a:lnTo>
                <a:lnTo>
                  <a:pt x="100013" y="476250"/>
                </a:lnTo>
                <a:lnTo>
                  <a:pt x="166688" y="469106"/>
                </a:lnTo>
                <a:lnTo>
                  <a:pt x="316706" y="461962"/>
                </a:lnTo>
                <a:lnTo>
                  <a:pt x="402431" y="478631"/>
                </a:lnTo>
                <a:lnTo>
                  <a:pt x="516731" y="473869"/>
                </a:lnTo>
                <a:lnTo>
                  <a:pt x="654844" y="488156"/>
                </a:lnTo>
                <a:lnTo>
                  <a:pt x="735806" y="481012"/>
                </a:lnTo>
                <a:lnTo>
                  <a:pt x="645319" y="459581"/>
                </a:lnTo>
                <a:lnTo>
                  <a:pt x="559594" y="407194"/>
                </a:lnTo>
                <a:lnTo>
                  <a:pt x="523875" y="347662"/>
                </a:lnTo>
                <a:lnTo>
                  <a:pt x="502444" y="259556"/>
                </a:lnTo>
                <a:lnTo>
                  <a:pt x="521494" y="166687"/>
                </a:lnTo>
                <a:lnTo>
                  <a:pt x="595313" y="83344"/>
                </a:lnTo>
                <a:lnTo>
                  <a:pt x="673894" y="30956"/>
                </a:lnTo>
                <a:lnTo>
                  <a:pt x="742950" y="9525"/>
                </a:lnTo>
                <a:close/>
              </a:path>
            </a:pathLst>
          </a:custGeom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3636963" y="3128963"/>
            <a:ext cx="481012" cy="447675"/>
          </a:xfrm>
          <a:prstGeom prst="ellipse">
            <a:avLst/>
          </a:prstGeom>
          <a:noFill/>
          <a:ln>
            <a:solidFill>
              <a:schemeClr val="bg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3615" name="TextBox 49"/>
          <p:cNvSpPr txBox="1">
            <a:spLocks noChangeArrowheads="1"/>
          </p:cNvSpPr>
          <p:nvPr/>
        </p:nvSpPr>
        <p:spPr bwMode="auto">
          <a:xfrm>
            <a:off x="3995738" y="4375150"/>
            <a:ext cx="465772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A block of material can tear out between the bolt holes due to bearing stresses.</a:t>
            </a:r>
            <a:endParaRPr lang="en-US" altLang="en-US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cxnSp>
        <p:nvCxnSpPr>
          <p:cNvPr id="153616" name="Straight Arrow Connector 58"/>
          <p:cNvCxnSpPr>
            <a:cxnSpLocks noChangeShapeType="1"/>
          </p:cNvCxnSpPr>
          <p:nvPr/>
        </p:nvCxnSpPr>
        <p:spPr bwMode="auto">
          <a:xfrm rot="5400000" flipH="1" flipV="1">
            <a:off x="3586162" y="3810001"/>
            <a:ext cx="1052513" cy="169862"/>
          </a:xfrm>
          <a:prstGeom prst="straightConnector1">
            <a:avLst/>
          </a:prstGeom>
          <a:noFill/>
          <a:ln w="28575" algn="ctr">
            <a:solidFill>
              <a:schemeClr val="bg1"/>
            </a:solidFill>
            <a:round/>
            <a:headEnd/>
            <a:tailEnd type="arrow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153617" name="Group 57"/>
          <p:cNvGrpSpPr>
            <a:grpSpLocks/>
          </p:cNvGrpSpPr>
          <p:nvPr/>
        </p:nvGrpSpPr>
        <p:grpSpPr bwMode="auto">
          <a:xfrm>
            <a:off x="1824038" y="2257425"/>
            <a:ext cx="3571875" cy="1957388"/>
            <a:chOff x="969" y="795"/>
            <a:chExt cx="2250" cy="1233"/>
          </a:xfrm>
        </p:grpSpPr>
        <p:sp>
          <p:nvSpPr>
            <p:cNvPr id="153619" name="Freeform 58"/>
            <p:cNvSpPr>
              <a:spLocks/>
            </p:cNvSpPr>
            <p:nvPr/>
          </p:nvSpPr>
          <p:spPr bwMode="auto">
            <a:xfrm>
              <a:off x="1203" y="795"/>
              <a:ext cx="2016" cy="204"/>
            </a:xfrm>
            <a:custGeom>
              <a:avLst/>
              <a:gdLst>
                <a:gd name="T0" fmla="*/ 0 w 2010"/>
                <a:gd name="T1" fmla="*/ 0 h 204"/>
                <a:gd name="T2" fmla="*/ 2034 w 2010"/>
                <a:gd name="T3" fmla="*/ 0 h 204"/>
                <a:gd name="T4" fmla="*/ 2034 w 2010"/>
                <a:gd name="T5" fmla="*/ 204 h 204"/>
                <a:gd name="T6" fmla="*/ 0 60000 65536"/>
                <a:gd name="T7" fmla="*/ 0 60000 65536"/>
                <a:gd name="T8" fmla="*/ 0 60000 65536"/>
                <a:gd name="T9" fmla="*/ 0 w 2010"/>
                <a:gd name="T10" fmla="*/ 0 h 204"/>
                <a:gd name="T11" fmla="*/ 2010 w 2010"/>
                <a:gd name="T12" fmla="*/ 204 h 20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10" h="204">
                  <a:moveTo>
                    <a:pt x="0" y="0"/>
                  </a:moveTo>
                  <a:lnTo>
                    <a:pt x="2010" y="0"/>
                  </a:lnTo>
                  <a:lnTo>
                    <a:pt x="2010" y="204"/>
                  </a:lnTo>
                </a:path>
              </a:pathLst>
            </a:cu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620" name="Line 59"/>
            <p:cNvSpPr>
              <a:spLocks noChangeShapeType="1"/>
            </p:cNvSpPr>
            <p:nvPr/>
          </p:nvSpPr>
          <p:spPr bwMode="auto">
            <a:xfrm>
              <a:off x="3219" y="1002"/>
              <a:ext cx="0" cy="885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621" name="Freeform 60"/>
            <p:cNvSpPr>
              <a:spLocks/>
            </p:cNvSpPr>
            <p:nvPr/>
          </p:nvSpPr>
          <p:spPr bwMode="auto">
            <a:xfrm>
              <a:off x="969" y="1893"/>
              <a:ext cx="2247" cy="135"/>
            </a:xfrm>
            <a:custGeom>
              <a:avLst/>
              <a:gdLst>
                <a:gd name="T0" fmla="*/ 0 w 2247"/>
                <a:gd name="T1" fmla="*/ 135 h 135"/>
                <a:gd name="T2" fmla="*/ 2247 w 2247"/>
                <a:gd name="T3" fmla="*/ 135 h 135"/>
                <a:gd name="T4" fmla="*/ 2247 w 2247"/>
                <a:gd name="T5" fmla="*/ 0 h 135"/>
                <a:gd name="T6" fmla="*/ 0 60000 65536"/>
                <a:gd name="T7" fmla="*/ 0 60000 65536"/>
                <a:gd name="T8" fmla="*/ 0 60000 65536"/>
                <a:gd name="T9" fmla="*/ 0 w 2247"/>
                <a:gd name="T10" fmla="*/ 0 h 135"/>
                <a:gd name="T11" fmla="*/ 2247 w 2247"/>
                <a:gd name="T12" fmla="*/ 135 h 13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47" h="135">
                  <a:moveTo>
                    <a:pt x="0" y="135"/>
                  </a:moveTo>
                  <a:lnTo>
                    <a:pt x="2247" y="135"/>
                  </a:lnTo>
                  <a:lnTo>
                    <a:pt x="2247" y="0"/>
                  </a:lnTo>
                </a:path>
              </a:pathLst>
            </a:cu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4" name="TextBox 53"/>
          <p:cNvSpPr txBox="1"/>
          <p:nvPr/>
        </p:nvSpPr>
        <p:spPr>
          <a:xfrm>
            <a:off x="641350" y="577850"/>
            <a:ext cx="4125913" cy="557213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>
            <a:spAutoFit/>
          </a:bodyPr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Bearing at Bolt Holes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342900" y="3311236"/>
            <a:ext cx="8477249" cy="2272145"/>
          </a:xfrm>
          <a:prstGeom prst="rect">
            <a:avLst/>
          </a:prstGeom>
          <a:solidFill>
            <a:schemeClr val="bg1">
              <a:lumMod val="65000"/>
              <a:lumOff val="35000"/>
              <a:alpha val="62000"/>
            </a:schemeClr>
          </a:solidFill>
          <a:ln w="101600">
            <a:solidFill>
              <a:schemeClr val="tx1"/>
            </a:solidFill>
          </a:ln>
          <a:effectLst>
            <a:innerShdw blurRad="63500" dist="50800" dir="2700000">
              <a:schemeClr val="tx1">
                <a:lumMod val="50000"/>
                <a:alpha val="50000"/>
              </a:schemeClr>
            </a:innerShdw>
          </a:effectLst>
          <a:scene3d>
            <a:camera prst="orthographicFront"/>
            <a:lightRig rig="soft" dir="t">
              <a:rot lat="0" lon="0" rev="16800000"/>
            </a:lightRig>
          </a:scene3d>
          <a:sp3d prstMaterial="plastic">
            <a:bevelT w="25400"/>
          </a:sp3d>
        </p:spPr>
        <p:txBody>
          <a:bodyPr anchor="ctr">
            <a:sp3d prstMaterial="softEdge">
              <a:bevelT w="38100" h="38100"/>
            </a:sp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800" b="1" dirty="0">
                <a:ln w="6350"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Tension Member </a:t>
            </a:r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800" b="1" dirty="0">
                <a:ln w="6350"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AISC Manual – </a:t>
            </a:r>
            <a:r>
              <a:rPr lang="en-US" sz="4800" b="1" dirty="0" smtClean="0">
                <a:ln w="6350"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15</a:t>
            </a:r>
            <a:r>
              <a:rPr lang="en-US" sz="4800" b="1" baseline="30000" dirty="0" smtClean="0">
                <a:ln w="6350"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th</a:t>
            </a:r>
            <a:r>
              <a:rPr lang="en-US" sz="4800" b="1" dirty="0" smtClean="0">
                <a:ln w="6350"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4800" b="1" dirty="0">
                <a:ln w="6350"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Edition</a:t>
            </a:r>
          </a:p>
        </p:txBody>
      </p:sp>
      <p:sp>
        <p:nvSpPr>
          <p:cNvPr id="155651" name="Slide Number Placeholder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E28BE5D-4A8B-40D0-8232-24F8F017B73A}" type="slidenum">
              <a:rPr lang="en-US" altLang="en-US" sz="1200">
                <a:solidFill>
                  <a:srgbClr val="BCBCBC"/>
                </a:solidFill>
              </a:rPr>
              <a:pPr/>
              <a:t>74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43625" y="5899150"/>
            <a:ext cx="2536825" cy="46037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</a:rPr>
              <a:t>Developed by Scott Civjan</a:t>
            </a:r>
          </a:p>
          <a:p>
            <a:pPr>
              <a:defRPr/>
            </a:pPr>
            <a:r>
              <a:rPr lang="en-US" sz="1200" dirty="0">
                <a:solidFill>
                  <a:schemeClr val="bg1"/>
                </a:solidFill>
              </a:rPr>
              <a:t>University of Massachusetts, Amherst</a:t>
            </a: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332821" y="535258"/>
            <a:ext cx="8229600" cy="182880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innerShdw blurRad="63500" dist="50800" dir="2700000">
              <a:schemeClr val="tx1">
                <a:lumMod val="50000"/>
                <a:alpha val="50000"/>
              </a:schemeClr>
            </a:innerShdw>
          </a:effectLst>
          <a:scene3d>
            <a:camera prst="orthographicFront"/>
            <a:lightRig rig="soft" dir="t">
              <a:rot lat="0" lon="0" rev="16800000"/>
            </a:lightRig>
          </a:scene3d>
          <a:sp3d prstMaterial="plastic">
            <a:bevelT w="25400"/>
          </a:sp3d>
        </p:spPr>
        <p:txBody>
          <a:bodyPr anchor="ctr">
            <a:sp3d prstMaterial="softEdge">
              <a:bevelT w="38100" h="381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4800" b="1" dirty="0">
                <a:ln w="6350"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Teaching Modules for 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en-US" sz="4800" b="1" dirty="0">
                <a:ln w="6350"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Steel Instruction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Footer Placeholder 2"/>
          <p:cNvSpPr>
            <a:spLocks noGrp="1"/>
          </p:cNvSpPr>
          <p:nvPr>
            <p:ph type="ftr" sz="quarter" idx="10"/>
          </p:nvPr>
        </p:nvSpPr>
        <p:spPr bwMode="auto">
          <a:xfrm>
            <a:off x="3029634" y="6416675"/>
            <a:ext cx="2484304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45720" rIns="0" bIns="45720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1200" dirty="0" smtClean="0">
                <a:solidFill>
                  <a:srgbClr val="BCBCBC"/>
                </a:solidFill>
              </a:rPr>
              <a:t>Tension - AISC </a:t>
            </a:r>
            <a:r>
              <a:rPr lang="en-US" altLang="en-US" sz="1200" i="1" dirty="0" smtClean="0">
                <a:solidFill>
                  <a:srgbClr val="BCBCBC"/>
                </a:solidFill>
              </a:rPr>
              <a:t>Manual</a:t>
            </a:r>
            <a:r>
              <a:rPr lang="en-US" altLang="en-US" sz="1200" dirty="0" smtClean="0">
                <a:solidFill>
                  <a:srgbClr val="BCBCBC"/>
                </a:solidFill>
              </a:rPr>
              <a:t> </a:t>
            </a:r>
            <a:r>
              <a:rPr lang="en-US" altLang="en-US" sz="1200" dirty="0" smtClean="0">
                <a:solidFill>
                  <a:srgbClr val="BCBCBC"/>
                </a:solidFill>
              </a:rPr>
              <a:t>15th </a:t>
            </a:r>
            <a:r>
              <a:rPr lang="en-US" altLang="en-US" sz="1200" dirty="0" smtClean="0">
                <a:solidFill>
                  <a:srgbClr val="BCBCBC"/>
                </a:solidFill>
              </a:rPr>
              <a:t>Ed</a:t>
            </a:r>
          </a:p>
        </p:txBody>
      </p:sp>
      <p:sp>
        <p:nvSpPr>
          <p:cNvPr id="157699" name="Content Placeholder 2"/>
          <p:cNvSpPr>
            <a:spLocks noGrp="1"/>
          </p:cNvSpPr>
          <p:nvPr>
            <p:ph idx="1"/>
          </p:nvPr>
        </p:nvSpPr>
        <p:spPr>
          <a:xfrm>
            <a:off x="469900" y="1550988"/>
            <a:ext cx="8229600" cy="4005262"/>
          </a:xfrm>
        </p:spPr>
        <p:txBody>
          <a:bodyPr/>
          <a:lstStyle/>
          <a:p>
            <a:pPr>
              <a:tabLst>
                <a:tab pos="2346325" algn="l"/>
              </a:tabLst>
            </a:pPr>
            <a:endParaRPr lang="en-US" altLang="en-US" dirty="0" smtClean="0"/>
          </a:p>
          <a:p>
            <a:pPr>
              <a:tabLst>
                <a:tab pos="2346325" algn="l"/>
              </a:tabLst>
            </a:pPr>
            <a:r>
              <a:rPr lang="en-US" altLang="en-US" b="1" dirty="0" smtClean="0"/>
              <a:t>Tension Members: </a:t>
            </a:r>
          </a:p>
          <a:p>
            <a:pPr lvl="1">
              <a:tabLst>
                <a:tab pos="2346325" algn="l"/>
              </a:tabLst>
            </a:pPr>
            <a:r>
              <a:rPr lang="en-US" altLang="en-US" dirty="0" smtClean="0"/>
              <a:t>Chapter B:	</a:t>
            </a:r>
            <a:r>
              <a:rPr lang="en-US" altLang="en-US" dirty="0" smtClean="0"/>
              <a:t>	Gross </a:t>
            </a:r>
            <a:r>
              <a:rPr lang="en-US" altLang="en-US" dirty="0" smtClean="0"/>
              <a:t>and Net Areas</a:t>
            </a:r>
          </a:p>
          <a:p>
            <a:pPr lvl="1">
              <a:tabLst>
                <a:tab pos="2346325" algn="l"/>
              </a:tabLst>
            </a:pPr>
            <a:r>
              <a:rPr lang="en-US" altLang="en-US" dirty="0" smtClean="0"/>
              <a:t>Chapter D:	Tension Member Strength</a:t>
            </a:r>
          </a:p>
          <a:p>
            <a:pPr lvl="1">
              <a:tabLst>
                <a:tab pos="2346325" algn="l"/>
              </a:tabLst>
            </a:pPr>
            <a:r>
              <a:rPr lang="en-US" altLang="en-US" dirty="0" smtClean="0"/>
              <a:t>Chapter J:	</a:t>
            </a:r>
            <a:r>
              <a:rPr lang="en-US" altLang="en-US" dirty="0" smtClean="0"/>
              <a:t>	Block </a:t>
            </a:r>
            <a:r>
              <a:rPr lang="en-US" altLang="en-US" dirty="0" smtClean="0"/>
              <a:t>Shear</a:t>
            </a:r>
          </a:p>
          <a:p>
            <a:pPr lvl="1">
              <a:tabLst>
                <a:tab pos="2346325" algn="l"/>
              </a:tabLst>
            </a:pPr>
            <a:r>
              <a:rPr lang="en-US" altLang="en-US" dirty="0" smtClean="0"/>
              <a:t>Part 5:	</a:t>
            </a:r>
            <a:r>
              <a:rPr lang="en-US" altLang="en-US" dirty="0" smtClean="0"/>
              <a:t>	Design </a:t>
            </a:r>
            <a:r>
              <a:rPr lang="en-US" altLang="en-US" dirty="0" smtClean="0"/>
              <a:t>Charts and Tables</a:t>
            </a:r>
          </a:p>
          <a:p>
            <a:pPr>
              <a:buFont typeface="Wingdings 2" panose="05020102010507070707" pitchFamily="18" charset="2"/>
              <a:buNone/>
              <a:tabLst>
                <a:tab pos="2346325" algn="l"/>
              </a:tabLst>
            </a:pPr>
            <a:endParaRPr lang="en-US" altLang="en-US" dirty="0" smtClean="0"/>
          </a:p>
          <a:p>
            <a:pPr>
              <a:tabLst>
                <a:tab pos="2346325" algn="l"/>
              </a:tabLst>
            </a:pPr>
            <a:endParaRPr lang="en-US" altLang="en-US" dirty="0" smtClean="0"/>
          </a:p>
        </p:txBody>
      </p:sp>
      <p:sp>
        <p:nvSpPr>
          <p:cNvPr id="157700" name="Slide Number Placeholder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4871200-9B64-49FC-A613-03D5D8D829BB}" type="slidenum">
              <a:rPr lang="en-US" altLang="en-US" sz="1200">
                <a:solidFill>
                  <a:srgbClr val="BCBCBC"/>
                </a:solidFill>
              </a:rPr>
              <a:pPr/>
              <a:t>75</a:t>
            </a:fld>
            <a:endParaRPr lang="en-US" altLang="en-US" sz="1200">
              <a:solidFill>
                <a:srgbClr val="BCBCB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7" name="Content Placeholder 2"/>
          <p:cNvSpPr>
            <a:spLocks noGrp="1"/>
          </p:cNvSpPr>
          <p:nvPr>
            <p:ph idx="1"/>
          </p:nvPr>
        </p:nvSpPr>
        <p:spPr>
          <a:xfrm>
            <a:off x="182563" y="1550988"/>
            <a:ext cx="8745537" cy="4005262"/>
          </a:xfrm>
        </p:spPr>
        <p:txBody>
          <a:bodyPr/>
          <a:lstStyle/>
          <a:p>
            <a:pPr marL="403225" indent="-338138">
              <a:tabLst>
                <a:tab pos="4632325" algn="l"/>
              </a:tabLst>
            </a:pPr>
            <a:endParaRPr lang="en-US" altLang="en-US" smtClean="0"/>
          </a:p>
          <a:p>
            <a:pPr marL="403225" indent="-338138">
              <a:tabLst>
                <a:tab pos="4632325" algn="l"/>
              </a:tabLst>
            </a:pPr>
            <a:r>
              <a:rPr lang="en-US" altLang="en-US" b="1" smtClean="0"/>
              <a:t>Gross and Net Areas:</a:t>
            </a:r>
            <a:r>
              <a:rPr lang="en-US" altLang="en-US" smtClean="0"/>
              <a:t> </a:t>
            </a:r>
          </a:p>
          <a:p>
            <a:pPr marL="746125" lvl="1" indent="-228600">
              <a:tabLst>
                <a:tab pos="4632325" algn="l"/>
              </a:tabLst>
            </a:pPr>
            <a:r>
              <a:rPr lang="en-US" altLang="en-US" smtClean="0"/>
              <a:t>Criteria in Section B4.3</a:t>
            </a:r>
          </a:p>
          <a:p>
            <a:pPr marL="746125" lvl="1" indent="-228600">
              <a:tabLst>
                <a:tab pos="4632325" algn="l"/>
              </a:tabLst>
            </a:pPr>
            <a:r>
              <a:rPr lang="en-US" altLang="en-US" smtClean="0"/>
              <a:t>Strength criteria in Chapter D: Design of Members for Tension</a:t>
            </a:r>
          </a:p>
          <a:p>
            <a:pPr marL="403225" indent="-338138">
              <a:buFont typeface="Wingdings 2" panose="05020102010507070707" pitchFamily="18" charset="2"/>
              <a:buNone/>
              <a:tabLst>
                <a:tab pos="4632325" algn="l"/>
              </a:tabLst>
            </a:pPr>
            <a:endParaRPr lang="en-US" altLang="en-US" smtClean="0"/>
          </a:p>
          <a:p>
            <a:pPr marL="403225" indent="-338138">
              <a:tabLst>
                <a:tab pos="4632325" algn="l"/>
              </a:tabLst>
            </a:pPr>
            <a:endParaRPr lang="en-US" altLang="en-US" smtClean="0"/>
          </a:p>
        </p:txBody>
      </p:sp>
      <p:sp>
        <p:nvSpPr>
          <p:cNvPr id="159748" name="Slide Number Placeholder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90BF91C-6BE3-484A-9CCF-D9C2051FAEA8}" type="slidenum">
              <a:rPr lang="en-US" altLang="en-US" sz="1200">
                <a:solidFill>
                  <a:srgbClr val="BCBCBC"/>
                </a:solidFill>
              </a:rPr>
              <a:pPr/>
              <a:t>76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0"/>
          </p:nvPr>
        </p:nvSpPr>
        <p:spPr bwMode="auto">
          <a:xfrm>
            <a:off x="3029634" y="6416675"/>
            <a:ext cx="2484304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45720" rIns="0" bIns="45720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1200" dirty="0" smtClean="0">
                <a:solidFill>
                  <a:srgbClr val="BCBCBC"/>
                </a:solidFill>
              </a:rPr>
              <a:t>Tension - AISC </a:t>
            </a:r>
            <a:r>
              <a:rPr lang="en-US" altLang="en-US" sz="1200" i="1" dirty="0" smtClean="0">
                <a:solidFill>
                  <a:srgbClr val="BCBCBC"/>
                </a:solidFill>
              </a:rPr>
              <a:t>Manual</a:t>
            </a:r>
            <a:r>
              <a:rPr lang="en-US" altLang="en-US" sz="1200" dirty="0" smtClean="0">
                <a:solidFill>
                  <a:srgbClr val="BCBCBC"/>
                </a:solidFill>
              </a:rPr>
              <a:t> </a:t>
            </a:r>
            <a:r>
              <a:rPr lang="en-US" altLang="en-US" sz="1200" dirty="0" smtClean="0">
                <a:solidFill>
                  <a:srgbClr val="BCBCBC"/>
                </a:solidFill>
              </a:rPr>
              <a:t>15th </a:t>
            </a:r>
            <a:r>
              <a:rPr lang="en-US" altLang="en-US" sz="1200" dirty="0" smtClean="0">
                <a:solidFill>
                  <a:srgbClr val="BCBCBC"/>
                </a:solidFill>
              </a:rPr>
              <a:t>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23900" y="858838"/>
            <a:ext cx="4138613" cy="1344612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Yield on Gross Area</a:t>
            </a:r>
          </a:p>
          <a:p>
            <a:pPr>
              <a:defRPr/>
            </a:pPr>
            <a:r>
              <a:rPr lang="en-US" sz="2800">
                <a:solidFill>
                  <a:schemeClr val="bg1"/>
                </a:solidFill>
                <a:latin typeface="Symbol" pitchFamily="18" charset="2"/>
              </a:rPr>
              <a:t>F</a:t>
            </a:r>
            <a:r>
              <a:rPr lang="en-US" sz="2800" baseline="-25000">
                <a:solidFill>
                  <a:schemeClr val="bg1"/>
                </a:solidFill>
              </a:rPr>
              <a:t>t </a:t>
            </a:r>
            <a:r>
              <a:rPr lang="en-US" sz="2800">
                <a:solidFill>
                  <a:schemeClr val="bg1"/>
                </a:solidFill>
              </a:rPr>
              <a:t>= 0.90 (</a:t>
            </a:r>
            <a:r>
              <a:rPr lang="en-US" sz="2800">
                <a:solidFill>
                  <a:schemeClr val="bg1"/>
                </a:solidFill>
                <a:latin typeface="Symbol" pitchFamily="18" charset="2"/>
              </a:rPr>
              <a:t>W</a:t>
            </a:r>
            <a:r>
              <a:rPr lang="en-US" sz="2800" baseline="-25000">
                <a:solidFill>
                  <a:schemeClr val="bg1"/>
                </a:solidFill>
              </a:rPr>
              <a:t>t </a:t>
            </a:r>
            <a:r>
              <a:rPr lang="en-US" sz="2800">
                <a:solidFill>
                  <a:schemeClr val="bg1"/>
                </a:solidFill>
              </a:rPr>
              <a:t>= 1.67)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97075" y="2520950"/>
            <a:ext cx="4933950" cy="1344613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Rupture on Effective Net Area</a:t>
            </a:r>
          </a:p>
          <a:p>
            <a:pPr>
              <a:defRPr/>
            </a:pPr>
            <a:r>
              <a:rPr lang="en-US" sz="2800">
                <a:solidFill>
                  <a:schemeClr val="bg1"/>
                </a:solidFill>
                <a:latin typeface="Symbol" pitchFamily="18" charset="2"/>
              </a:rPr>
              <a:t>F</a:t>
            </a:r>
            <a:r>
              <a:rPr lang="en-US" sz="2800" baseline="-25000">
                <a:solidFill>
                  <a:schemeClr val="bg1"/>
                </a:solidFill>
              </a:rPr>
              <a:t>t </a:t>
            </a:r>
            <a:r>
              <a:rPr lang="en-US" sz="2800">
                <a:solidFill>
                  <a:schemeClr val="bg1"/>
                </a:solidFill>
              </a:rPr>
              <a:t>= 0.75 (</a:t>
            </a:r>
            <a:r>
              <a:rPr lang="en-US" sz="2800">
                <a:solidFill>
                  <a:schemeClr val="bg1"/>
                </a:solidFill>
                <a:latin typeface="Symbol" pitchFamily="18" charset="2"/>
              </a:rPr>
              <a:t>W</a:t>
            </a:r>
            <a:r>
              <a:rPr lang="en-US" sz="2800" baseline="-25000">
                <a:solidFill>
                  <a:schemeClr val="bg1"/>
                </a:solidFill>
              </a:rPr>
              <a:t>t </a:t>
            </a:r>
            <a:r>
              <a:rPr lang="en-US" sz="2800">
                <a:solidFill>
                  <a:schemeClr val="bg1"/>
                </a:solidFill>
              </a:rPr>
              <a:t>= 2.00)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40163" y="4184650"/>
            <a:ext cx="4140200" cy="1343025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Block Shear</a:t>
            </a:r>
          </a:p>
          <a:p>
            <a:pPr>
              <a:defRPr/>
            </a:pPr>
            <a:r>
              <a:rPr lang="en-US" sz="2800">
                <a:solidFill>
                  <a:schemeClr val="bg1"/>
                </a:solidFill>
                <a:latin typeface="Symbol" pitchFamily="18" charset="2"/>
              </a:rPr>
              <a:t>F</a:t>
            </a:r>
            <a:r>
              <a:rPr lang="en-US" sz="2800" baseline="-25000">
                <a:solidFill>
                  <a:schemeClr val="bg1"/>
                </a:solidFill>
              </a:rPr>
              <a:t>t </a:t>
            </a:r>
            <a:r>
              <a:rPr lang="en-US" sz="2800">
                <a:solidFill>
                  <a:schemeClr val="bg1"/>
                </a:solidFill>
              </a:rPr>
              <a:t>= 0.75 (</a:t>
            </a:r>
            <a:r>
              <a:rPr lang="en-US" sz="2800">
                <a:solidFill>
                  <a:schemeClr val="bg1"/>
                </a:solidFill>
                <a:latin typeface="Symbol" pitchFamily="18" charset="2"/>
              </a:rPr>
              <a:t>W</a:t>
            </a:r>
            <a:r>
              <a:rPr lang="en-US" sz="2800" baseline="-25000">
                <a:solidFill>
                  <a:schemeClr val="bg1"/>
                </a:solidFill>
              </a:rPr>
              <a:t>t </a:t>
            </a:r>
            <a:r>
              <a:rPr lang="en-US" sz="2800">
                <a:solidFill>
                  <a:schemeClr val="bg1"/>
                </a:solidFill>
              </a:rPr>
              <a:t>= 2.00)</a:t>
            </a:r>
          </a:p>
        </p:txBody>
      </p:sp>
      <p:sp>
        <p:nvSpPr>
          <p:cNvPr id="161798" name="Slide Number Placeholder 5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F18A40C-FD13-44D2-9AC9-74878DF8E1B3}" type="slidenum">
              <a:rPr lang="en-US" altLang="en-US" sz="1200">
                <a:solidFill>
                  <a:srgbClr val="BCBCBC"/>
                </a:solidFill>
              </a:rPr>
              <a:pPr/>
              <a:t>77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0"/>
          </p:nvPr>
        </p:nvSpPr>
        <p:spPr bwMode="auto">
          <a:xfrm>
            <a:off x="3029634" y="6416675"/>
            <a:ext cx="2484304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45720" rIns="0" bIns="45720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1200" dirty="0" smtClean="0">
                <a:solidFill>
                  <a:srgbClr val="BCBCBC"/>
                </a:solidFill>
              </a:rPr>
              <a:t>Tension - AISC </a:t>
            </a:r>
            <a:r>
              <a:rPr lang="en-US" altLang="en-US" sz="1200" i="1" dirty="0" smtClean="0">
                <a:solidFill>
                  <a:srgbClr val="BCBCBC"/>
                </a:solidFill>
              </a:rPr>
              <a:t>Manual</a:t>
            </a:r>
            <a:r>
              <a:rPr lang="en-US" altLang="en-US" sz="1200" dirty="0" smtClean="0">
                <a:solidFill>
                  <a:srgbClr val="BCBCBC"/>
                </a:solidFill>
              </a:rPr>
              <a:t> </a:t>
            </a:r>
            <a:r>
              <a:rPr lang="en-US" altLang="en-US" sz="1200" dirty="0" smtClean="0">
                <a:solidFill>
                  <a:srgbClr val="BCBCBC"/>
                </a:solidFill>
              </a:rPr>
              <a:t>15th </a:t>
            </a:r>
            <a:r>
              <a:rPr lang="en-US" altLang="en-US" sz="1200" dirty="0" smtClean="0">
                <a:solidFill>
                  <a:srgbClr val="BCBCBC"/>
                </a:solidFill>
              </a:rPr>
              <a:t>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3" name="Content Placeholder 2"/>
          <p:cNvSpPr>
            <a:spLocks noGrp="1"/>
          </p:cNvSpPr>
          <p:nvPr>
            <p:ph idx="1"/>
          </p:nvPr>
        </p:nvSpPr>
        <p:spPr>
          <a:xfrm>
            <a:off x="469900" y="1550988"/>
            <a:ext cx="8229600" cy="4005262"/>
          </a:xfrm>
        </p:spPr>
        <p:txBody>
          <a:bodyPr anchor="ctr" anchorCtr="1"/>
          <a:lstStyle/>
          <a:p>
            <a:pPr>
              <a:buFont typeface="Wingdings 2" panose="05020102010507070707" pitchFamily="18" charset="2"/>
              <a:buNone/>
            </a:pPr>
            <a:r>
              <a:rPr lang="en-US" altLang="en-US" sz="4000" b="1" smtClean="0"/>
              <a:t>Yield on Gross Area</a:t>
            </a:r>
          </a:p>
          <a:p>
            <a:endParaRPr lang="en-US" altLang="en-US" sz="4000" smtClean="0"/>
          </a:p>
        </p:txBody>
      </p:sp>
      <p:sp>
        <p:nvSpPr>
          <p:cNvPr id="163844" name="Slide Number Placeholder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15BB242-1079-41A4-B99E-BA490ED8759F}" type="slidenum">
              <a:rPr lang="en-US" altLang="en-US" sz="1200">
                <a:solidFill>
                  <a:srgbClr val="BCBCBC"/>
                </a:solidFill>
              </a:rPr>
              <a:pPr/>
              <a:t>78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0"/>
          </p:nvPr>
        </p:nvSpPr>
        <p:spPr bwMode="auto">
          <a:xfrm>
            <a:off x="3029634" y="6416675"/>
            <a:ext cx="2484304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45720" rIns="0" bIns="45720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1200" dirty="0" smtClean="0">
                <a:solidFill>
                  <a:srgbClr val="BCBCBC"/>
                </a:solidFill>
              </a:rPr>
              <a:t>Tension - AISC </a:t>
            </a:r>
            <a:r>
              <a:rPr lang="en-US" altLang="en-US" sz="1200" i="1" dirty="0" smtClean="0">
                <a:solidFill>
                  <a:srgbClr val="BCBCBC"/>
                </a:solidFill>
              </a:rPr>
              <a:t>Manual</a:t>
            </a:r>
            <a:r>
              <a:rPr lang="en-US" altLang="en-US" sz="1200" dirty="0" smtClean="0">
                <a:solidFill>
                  <a:srgbClr val="BCBCBC"/>
                </a:solidFill>
              </a:rPr>
              <a:t> </a:t>
            </a:r>
            <a:r>
              <a:rPr lang="en-US" altLang="en-US" sz="1200" dirty="0" smtClean="0">
                <a:solidFill>
                  <a:srgbClr val="BCBCBC"/>
                </a:solidFill>
              </a:rPr>
              <a:t>15th </a:t>
            </a:r>
            <a:r>
              <a:rPr lang="en-US" altLang="en-US" sz="1200" dirty="0" smtClean="0">
                <a:solidFill>
                  <a:srgbClr val="BCBCBC"/>
                </a:solidFill>
              </a:rPr>
              <a:t>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76413" y="1995488"/>
            <a:ext cx="6245225" cy="830262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/>
          <a:lstStyle/>
          <a:p>
            <a:pPr>
              <a:defRPr/>
            </a:pPr>
            <a:r>
              <a:rPr lang="en-US" sz="2800" i="1">
                <a:solidFill>
                  <a:schemeClr val="bg1"/>
                </a:solidFill>
              </a:rPr>
              <a:t>P</a:t>
            </a:r>
            <a:r>
              <a:rPr lang="en-US" sz="2800" i="1" baseline="-25000">
                <a:solidFill>
                  <a:schemeClr val="bg1"/>
                </a:solidFill>
              </a:rPr>
              <a:t>n </a:t>
            </a:r>
            <a:r>
              <a:rPr lang="en-US" sz="2800" i="1">
                <a:solidFill>
                  <a:schemeClr val="bg1"/>
                </a:solidFill>
              </a:rPr>
              <a:t>= F</a:t>
            </a:r>
            <a:r>
              <a:rPr lang="en-US" sz="2800" i="1" baseline="-25000">
                <a:solidFill>
                  <a:schemeClr val="bg1"/>
                </a:solidFill>
              </a:rPr>
              <a:t>y</a:t>
            </a:r>
            <a:r>
              <a:rPr lang="en-US" sz="2800" i="1">
                <a:solidFill>
                  <a:schemeClr val="bg1"/>
                </a:solidFill>
              </a:rPr>
              <a:t>A</a:t>
            </a:r>
            <a:r>
              <a:rPr lang="en-US" sz="2800" i="1" baseline="-25000">
                <a:solidFill>
                  <a:schemeClr val="bg1"/>
                </a:solidFill>
              </a:rPr>
              <a:t>g</a:t>
            </a:r>
            <a:r>
              <a:rPr lang="en-US" sz="2800">
                <a:solidFill>
                  <a:schemeClr val="bg1"/>
                </a:solidFill>
              </a:rPr>
              <a:t>			</a:t>
            </a:r>
            <a:r>
              <a:rPr lang="en-US">
                <a:solidFill>
                  <a:schemeClr val="bg1"/>
                </a:solidFill>
              </a:rPr>
              <a:t>Equation D2-1</a:t>
            </a:r>
            <a:endParaRPr lang="en-US" sz="2800" i="1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09613" y="858838"/>
            <a:ext cx="4125912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Yield on Gross Area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79688" y="3133725"/>
            <a:ext cx="3797300" cy="788988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/>
          <a:lstStyle/>
          <a:p>
            <a:pPr>
              <a:defRPr/>
            </a:pPr>
            <a:r>
              <a:rPr lang="en-US" sz="2800">
                <a:solidFill>
                  <a:schemeClr val="bg1"/>
                </a:solidFill>
                <a:latin typeface="Symbol" pitchFamily="18" charset="2"/>
              </a:rPr>
              <a:t>F</a:t>
            </a:r>
            <a:r>
              <a:rPr lang="en-US" sz="2800" baseline="-25000">
                <a:solidFill>
                  <a:schemeClr val="bg1"/>
                </a:solidFill>
              </a:rPr>
              <a:t>t </a:t>
            </a:r>
            <a:r>
              <a:rPr lang="en-US" sz="2800">
                <a:solidFill>
                  <a:schemeClr val="bg1"/>
                </a:solidFill>
              </a:rPr>
              <a:t>= 0.90 (</a:t>
            </a:r>
            <a:r>
              <a:rPr lang="en-US" sz="2800">
                <a:solidFill>
                  <a:schemeClr val="bg1"/>
                </a:solidFill>
                <a:latin typeface="Symbol" pitchFamily="18" charset="2"/>
              </a:rPr>
              <a:t>W</a:t>
            </a:r>
            <a:r>
              <a:rPr lang="en-US" sz="2800" baseline="-25000">
                <a:solidFill>
                  <a:schemeClr val="bg1"/>
                </a:solidFill>
              </a:rPr>
              <a:t>t </a:t>
            </a:r>
            <a:r>
              <a:rPr lang="en-US" sz="2800">
                <a:solidFill>
                  <a:schemeClr val="bg1"/>
                </a:solidFill>
              </a:rPr>
              <a:t>= 1.67)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2576513" y="4195763"/>
            <a:ext cx="5445125" cy="1555750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/>
          <a:lstStyle/>
          <a:p>
            <a:pPr>
              <a:tabLst>
                <a:tab pos="517525" algn="l"/>
              </a:tabLst>
              <a:defRPr/>
            </a:pPr>
            <a:r>
              <a:rPr lang="en-US" i="1">
                <a:solidFill>
                  <a:schemeClr val="bg1"/>
                </a:solidFill>
              </a:rPr>
              <a:t>A</a:t>
            </a:r>
            <a:r>
              <a:rPr lang="en-US" i="1" baseline="-25000">
                <a:solidFill>
                  <a:schemeClr val="bg1"/>
                </a:solidFill>
              </a:rPr>
              <a:t>g </a:t>
            </a:r>
            <a:r>
              <a:rPr lang="en-US">
                <a:solidFill>
                  <a:schemeClr val="bg1"/>
                </a:solidFill>
              </a:rPr>
              <a:t>= Gross Area</a:t>
            </a:r>
          </a:p>
          <a:p>
            <a:pPr>
              <a:tabLst>
                <a:tab pos="517525" algn="l"/>
              </a:tabLst>
              <a:defRPr/>
            </a:pPr>
            <a:r>
              <a:rPr lang="en-US">
                <a:solidFill>
                  <a:schemeClr val="bg1"/>
                </a:solidFill>
              </a:rPr>
              <a:t>	Total cross-sectional area in the plane 	perpendicular to tensile stresses.</a:t>
            </a:r>
          </a:p>
        </p:txBody>
      </p:sp>
      <p:sp>
        <p:nvSpPr>
          <p:cNvPr id="165895" name="Slide Number Placeholder 8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2AC1F11-85ED-458D-A8ED-58A71A43A9FE}" type="slidenum">
              <a:rPr lang="en-US" altLang="en-US" sz="1200">
                <a:solidFill>
                  <a:srgbClr val="BCBCBC"/>
                </a:solidFill>
              </a:rPr>
              <a:pPr/>
              <a:t>79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0"/>
          </p:nvPr>
        </p:nvSpPr>
        <p:spPr bwMode="auto">
          <a:xfrm>
            <a:off x="3029634" y="6416675"/>
            <a:ext cx="2484304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45720" rIns="0" bIns="45720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1200" dirty="0" smtClean="0">
                <a:solidFill>
                  <a:srgbClr val="BCBCBC"/>
                </a:solidFill>
              </a:rPr>
              <a:t>Tension - AISC </a:t>
            </a:r>
            <a:r>
              <a:rPr lang="en-US" altLang="en-US" sz="1200" i="1" dirty="0" smtClean="0">
                <a:solidFill>
                  <a:srgbClr val="BCBCBC"/>
                </a:solidFill>
              </a:rPr>
              <a:t>Manual</a:t>
            </a:r>
            <a:r>
              <a:rPr lang="en-US" altLang="en-US" sz="1200" dirty="0" smtClean="0">
                <a:solidFill>
                  <a:srgbClr val="BCBCBC"/>
                </a:solidFill>
              </a:rPr>
              <a:t> </a:t>
            </a:r>
            <a:r>
              <a:rPr lang="en-US" altLang="en-US" sz="1200" dirty="0" smtClean="0">
                <a:solidFill>
                  <a:srgbClr val="BCBCBC"/>
                </a:solidFill>
              </a:rPr>
              <a:t>15th </a:t>
            </a:r>
            <a:r>
              <a:rPr lang="en-US" altLang="en-US" sz="1200" dirty="0" smtClean="0">
                <a:solidFill>
                  <a:srgbClr val="BCBCBC"/>
                </a:solidFill>
              </a:rPr>
              <a:t>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/>
          <p:cNvSpPr txBox="1"/>
          <p:nvPr/>
        </p:nvSpPr>
        <p:spPr>
          <a:xfrm>
            <a:off x="1030288" y="2184400"/>
            <a:ext cx="6256337" cy="1106488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However, consider how this is affected by the stress-strain conditions.</a:t>
            </a:r>
            <a:endParaRPr lang="en-US" baseline="-2500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44575" y="3754438"/>
            <a:ext cx="5791200" cy="508000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Ctr="1"/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Consider </a:t>
            </a:r>
            <a:r>
              <a:rPr lang="en-US" i="1">
                <a:solidFill>
                  <a:schemeClr val="bg1"/>
                </a:solidFill>
              </a:rPr>
              <a:t>L</a:t>
            </a:r>
            <a:r>
              <a:rPr lang="en-US" i="1" baseline="-25000">
                <a:solidFill>
                  <a:schemeClr val="bg1"/>
                </a:solidFill>
              </a:rPr>
              <a:t>0</a:t>
            </a:r>
            <a:r>
              <a:rPr lang="en-US">
                <a:solidFill>
                  <a:schemeClr val="bg1"/>
                </a:solidFill>
              </a:rPr>
              <a:t>=100 inch long tension member.</a:t>
            </a:r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FB0AC77-3109-4D64-BC66-298BA4AC9314}" type="slidenum">
              <a:rPr lang="en-US" altLang="en-US" sz="1200">
                <a:solidFill>
                  <a:srgbClr val="BCBCBC"/>
                </a:solidFill>
              </a:rPr>
              <a:pPr/>
              <a:t>8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Tension Theory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023938" y="649288"/>
            <a:ext cx="4125912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Yield on Gross Area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9" name="Content Placeholder 2"/>
          <p:cNvSpPr>
            <a:spLocks noGrp="1"/>
          </p:cNvSpPr>
          <p:nvPr>
            <p:ph idx="1"/>
          </p:nvPr>
        </p:nvSpPr>
        <p:spPr>
          <a:xfrm>
            <a:off x="469900" y="1550988"/>
            <a:ext cx="8229600" cy="4005262"/>
          </a:xfrm>
        </p:spPr>
        <p:txBody>
          <a:bodyPr anchor="ctr" anchorCtr="1"/>
          <a:lstStyle/>
          <a:p>
            <a:pPr>
              <a:buFont typeface="Wingdings 2" panose="05020102010507070707" pitchFamily="18" charset="2"/>
              <a:buNone/>
            </a:pPr>
            <a:r>
              <a:rPr lang="en-US" altLang="en-US" sz="4000" b="1" smtClean="0"/>
              <a:t>Rupture on Effective Net Area</a:t>
            </a:r>
          </a:p>
          <a:p>
            <a:endParaRPr lang="en-US" altLang="en-US" sz="4000" b="1" smtClean="0"/>
          </a:p>
        </p:txBody>
      </p:sp>
      <p:sp>
        <p:nvSpPr>
          <p:cNvPr id="167940" name="Slide Number Placeholder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BA61E77-5AEC-4A4C-AB68-5C9708BD6771}" type="slidenum">
              <a:rPr lang="en-US" altLang="en-US" sz="1200">
                <a:solidFill>
                  <a:srgbClr val="BCBCBC"/>
                </a:solidFill>
              </a:rPr>
              <a:pPr/>
              <a:t>80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0"/>
          </p:nvPr>
        </p:nvSpPr>
        <p:spPr bwMode="auto">
          <a:xfrm>
            <a:off x="3029634" y="6416675"/>
            <a:ext cx="2484304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45720" rIns="0" bIns="45720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1200" dirty="0" smtClean="0">
                <a:solidFill>
                  <a:srgbClr val="BCBCBC"/>
                </a:solidFill>
              </a:rPr>
              <a:t>Tension - AISC </a:t>
            </a:r>
            <a:r>
              <a:rPr lang="en-US" altLang="en-US" sz="1200" i="1" dirty="0" smtClean="0">
                <a:solidFill>
                  <a:srgbClr val="BCBCBC"/>
                </a:solidFill>
              </a:rPr>
              <a:t>Manual</a:t>
            </a:r>
            <a:r>
              <a:rPr lang="en-US" altLang="en-US" sz="1200" dirty="0" smtClean="0">
                <a:solidFill>
                  <a:srgbClr val="BCBCBC"/>
                </a:solidFill>
              </a:rPr>
              <a:t> </a:t>
            </a:r>
            <a:r>
              <a:rPr lang="en-US" altLang="en-US" sz="1200" dirty="0" smtClean="0">
                <a:solidFill>
                  <a:srgbClr val="BCBCBC"/>
                </a:solidFill>
              </a:rPr>
              <a:t>15th </a:t>
            </a:r>
            <a:r>
              <a:rPr lang="en-US" altLang="en-US" sz="1200" dirty="0" smtClean="0">
                <a:solidFill>
                  <a:srgbClr val="BCBCBC"/>
                </a:solidFill>
              </a:rPr>
              <a:t>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 bwMode="auto">
          <a:xfrm>
            <a:off x="2584450" y="4206875"/>
            <a:ext cx="5421313" cy="2097088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/>
          <a:lstStyle/>
          <a:p>
            <a:pPr marL="517525" indent="-517525">
              <a:tabLst>
                <a:tab pos="517525" algn="l"/>
              </a:tabLst>
              <a:defRPr/>
            </a:pPr>
            <a:r>
              <a:rPr lang="en-US" i="1">
                <a:solidFill>
                  <a:schemeClr val="bg1"/>
                </a:solidFill>
              </a:rPr>
              <a:t>A</a:t>
            </a:r>
            <a:r>
              <a:rPr lang="en-US" i="1" baseline="-25000">
                <a:solidFill>
                  <a:schemeClr val="bg1"/>
                </a:solidFill>
              </a:rPr>
              <a:t>e </a:t>
            </a:r>
            <a:r>
              <a:rPr lang="en-US">
                <a:solidFill>
                  <a:schemeClr val="bg1"/>
                </a:solidFill>
              </a:rPr>
              <a:t>= Effective Net Area</a:t>
            </a:r>
          </a:p>
          <a:p>
            <a:pPr marL="517525" indent="-517525">
              <a:tabLst>
                <a:tab pos="517525" algn="l"/>
              </a:tabLst>
              <a:defRPr/>
            </a:pPr>
            <a:r>
              <a:rPr lang="en-US">
                <a:solidFill>
                  <a:schemeClr val="bg1"/>
                </a:solidFill>
              </a:rPr>
              <a:t>	Accounts for any holes or openings, potential failure planes not perpendicular to the tensile stresses, and effects of shear lag.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76413" y="1995488"/>
            <a:ext cx="6245225" cy="830262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/>
          <a:lstStyle/>
          <a:p>
            <a:pPr>
              <a:defRPr/>
            </a:pPr>
            <a:r>
              <a:rPr lang="en-US" sz="2800" i="1">
                <a:solidFill>
                  <a:schemeClr val="bg1"/>
                </a:solidFill>
              </a:rPr>
              <a:t>P</a:t>
            </a:r>
            <a:r>
              <a:rPr lang="en-US" sz="2800" i="1" baseline="-25000">
                <a:solidFill>
                  <a:schemeClr val="bg1"/>
                </a:solidFill>
              </a:rPr>
              <a:t>n </a:t>
            </a:r>
            <a:r>
              <a:rPr lang="en-US" sz="2800" i="1">
                <a:solidFill>
                  <a:schemeClr val="bg1"/>
                </a:solidFill>
              </a:rPr>
              <a:t>= F</a:t>
            </a:r>
            <a:r>
              <a:rPr lang="en-US" sz="2800" i="1" baseline="-25000">
                <a:solidFill>
                  <a:schemeClr val="bg1"/>
                </a:solidFill>
              </a:rPr>
              <a:t>u</a:t>
            </a:r>
            <a:r>
              <a:rPr lang="en-US" sz="2800" i="1">
                <a:solidFill>
                  <a:schemeClr val="bg1"/>
                </a:solidFill>
              </a:rPr>
              <a:t>A</a:t>
            </a:r>
            <a:r>
              <a:rPr lang="en-US" sz="2800" i="1" baseline="-25000">
                <a:solidFill>
                  <a:schemeClr val="bg1"/>
                </a:solidFill>
              </a:rPr>
              <a:t>e		</a:t>
            </a:r>
            <a:r>
              <a:rPr lang="en-US" sz="2800">
                <a:solidFill>
                  <a:schemeClr val="bg1"/>
                </a:solidFill>
              </a:rPr>
              <a:t>	</a:t>
            </a:r>
            <a:r>
              <a:rPr lang="en-US">
                <a:solidFill>
                  <a:schemeClr val="bg1"/>
                </a:solidFill>
              </a:rPr>
              <a:t>Equation D2-2</a:t>
            </a:r>
            <a:endParaRPr lang="en-US" sz="2800" i="1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79688" y="3133725"/>
            <a:ext cx="3708400" cy="788988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/>
          <a:lstStyle/>
          <a:p>
            <a:pPr>
              <a:defRPr/>
            </a:pPr>
            <a:r>
              <a:rPr lang="en-US" sz="2800">
                <a:solidFill>
                  <a:schemeClr val="bg1"/>
                </a:solidFill>
                <a:latin typeface="Symbol" pitchFamily="18" charset="2"/>
              </a:rPr>
              <a:t>f</a:t>
            </a:r>
            <a:r>
              <a:rPr lang="en-US" sz="2800" baseline="-25000">
                <a:solidFill>
                  <a:schemeClr val="bg1"/>
                </a:solidFill>
              </a:rPr>
              <a:t>t </a:t>
            </a:r>
            <a:r>
              <a:rPr lang="en-US" sz="2800">
                <a:solidFill>
                  <a:schemeClr val="bg1"/>
                </a:solidFill>
              </a:rPr>
              <a:t>= 0.75 (</a:t>
            </a:r>
            <a:r>
              <a:rPr lang="en-US" sz="2800">
                <a:solidFill>
                  <a:schemeClr val="bg1"/>
                </a:solidFill>
                <a:latin typeface="Symbol" pitchFamily="18" charset="2"/>
              </a:rPr>
              <a:t>W</a:t>
            </a:r>
            <a:r>
              <a:rPr lang="en-US" sz="2800" baseline="-25000">
                <a:solidFill>
                  <a:schemeClr val="bg1"/>
                </a:solidFill>
              </a:rPr>
              <a:t>t </a:t>
            </a:r>
            <a:r>
              <a:rPr lang="en-US" sz="2800">
                <a:solidFill>
                  <a:schemeClr val="bg1"/>
                </a:solidFill>
              </a:rPr>
              <a:t>= 2.00)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09613" y="858838"/>
            <a:ext cx="5456237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Rupture on Effective Net Area</a:t>
            </a:r>
          </a:p>
        </p:txBody>
      </p:sp>
      <p:sp>
        <p:nvSpPr>
          <p:cNvPr id="169991" name="Slide Number Placeholder 7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68D53BF-D56E-4044-89FE-02249D554B59}" type="slidenum">
              <a:rPr lang="en-US" altLang="en-US" sz="1200">
                <a:solidFill>
                  <a:srgbClr val="BCBCBC"/>
                </a:solidFill>
              </a:rPr>
              <a:pPr/>
              <a:t>81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0"/>
          </p:nvPr>
        </p:nvSpPr>
        <p:spPr bwMode="auto">
          <a:xfrm>
            <a:off x="3029634" y="6416675"/>
            <a:ext cx="2484304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45720" rIns="0" bIns="45720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1200" dirty="0" smtClean="0">
                <a:solidFill>
                  <a:srgbClr val="BCBCBC"/>
                </a:solidFill>
              </a:rPr>
              <a:t>Tension - AISC </a:t>
            </a:r>
            <a:r>
              <a:rPr lang="en-US" altLang="en-US" sz="1200" i="1" dirty="0" smtClean="0">
                <a:solidFill>
                  <a:srgbClr val="BCBCBC"/>
                </a:solidFill>
              </a:rPr>
              <a:t>Manual</a:t>
            </a:r>
            <a:r>
              <a:rPr lang="en-US" altLang="en-US" sz="1200" dirty="0" smtClean="0">
                <a:solidFill>
                  <a:srgbClr val="BCBCBC"/>
                </a:solidFill>
              </a:rPr>
              <a:t> </a:t>
            </a:r>
            <a:r>
              <a:rPr lang="en-US" altLang="en-US" sz="1200" dirty="0" smtClean="0">
                <a:solidFill>
                  <a:srgbClr val="BCBCBC"/>
                </a:solidFill>
              </a:rPr>
              <a:t>15th </a:t>
            </a:r>
            <a:r>
              <a:rPr lang="en-US" altLang="en-US" sz="1200" dirty="0" smtClean="0">
                <a:solidFill>
                  <a:srgbClr val="BCBCBC"/>
                </a:solidFill>
              </a:rPr>
              <a:t>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2035" name="Object 3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2043" name="Equation" r:id="rId4" imgW="114151" imgH="215619" progId="Equation.3">
                  <p:embed/>
                </p:oleObj>
              </mc:Choice>
              <mc:Fallback>
                <p:oleObj name="Equation" r:id="rId4" imgW="114151" imgH="21561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 bwMode="auto">
          <a:xfrm>
            <a:off x="1343025" y="2008188"/>
            <a:ext cx="7332663" cy="110013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/>
          <a:lstStyle/>
          <a:p>
            <a:pPr>
              <a:tabLst>
                <a:tab pos="517525" algn="l"/>
              </a:tabLst>
              <a:defRPr/>
            </a:pPr>
            <a:r>
              <a:rPr lang="en-US" i="1">
                <a:solidFill>
                  <a:schemeClr val="bg1"/>
                </a:solidFill>
              </a:rPr>
              <a:t>A</a:t>
            </a:r>
            <a:r>
              <a:rPr lang="en-US" i="1" baseline="-25000">
                <a:solidFill>
                  <a:schemeClr val="bg1"/>
                </a:solidFill>
              </a:rPr>
              <a:t>n </a:t>
            </a:r>
            <a:r>
              <a:rPr lang="en-US">
                <a:solidFill>
                  <a:schemeClr val="bg1"/>
                </a:solidFill>
              </a:rPr>
              <a:t>= Net Area = Net Width x thickness</a:t>
            </a:r>
          </a:p>
          <a:p>
            <a:pPr>
              <a:tabLst>
                <a:tab pos="517525" algn="l"/>
              </a:tabLst>
              <a:defRPr/>
            </a:pPr>
            <a:r>
              <a:rPr lang="en-US">
                <a:solidFill>
                  <a:schemeClr val="bg1"/>
                </a:solidFill>
              </a:rPr>
              <a:t>	Modify gross area (</a:t>
            </a:r>
            <a:r>
              <a:rPr lang="en-US" i="1">
                <a:solidFill>
                  <a:schemeClr val="bg1"/>
                </a:solidFill>
              </a:rPr>
              <a:t>A</a:t>
            </a:r>
            <a:r>
              <a:rPr lang="en-US" i="1" baseline="-25000">
                <a:solidFill>
                  <a:schemeClr val="bg1"/>
                </a:solidFill>
              </a:rPr>
              <a:t>g</a:t>
            </a:r>
            <a:r>
              <a:rPr lang="en-US">
                <a:solidFill>
                  <a:schemeClr val="bg1"/>
                </a:solidFill>
              </a:rPr>
              <a:t>) to account for the following: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2589213" y="3319463"/>
            <a:ext cx="2447925" cy="684212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/>
          <a:lstStyle/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Holes or openings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2576513" y="4206875"/>
            <a:ext cx="4760912" cy="941388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/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Potential failure planes not perpendicular to the tensile stresses.</a:t>
            </a:r>
          </a:p>
        </p:txBody>
      </p:sp>
      <p:sp>
        <p:nvSpPr>
          <p:cNvPr id="172039" name="Slide Number Placeholder 6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93C2792-FDEF-4854-B371-9272458E1E95}" type="slidenum">
              <a:rPr lang="en-US" altLang="en-US" sz="1200">
                <a:solidFill>
                  <a:srgbClr val="BCBCBC"/>
                </a:solidFill>
              </a:rPr>
              <a:pPr/>
              <a:t>82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09613" y="858838"/>
            <a:ext cx="5456237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Rupture on Effective Net Area</a:t>
            </a: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0"/>
          </p:nvPr>
        </p:nvSpPr>
        <p:spPr bwMode="auto">
          <a:xfrm>
            <a:off x="3029634" y="6416675"/>
            <a:ext cx="2484304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45720" rIns="0" bIns="45720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1200" dirty="0" smtClean="0">
                <a:solidFill>
                  <a:srgbClr val="BCBCBC"/>
                </a:solidFill>
              </a:rPr>
              <a:t>Tension - AISC </a:t>
            </a:r>
            <a:r>
              <a:rPr lang="en-US" altLang="en-US" sz="1200" i="1" dirty="0" smtClean="0">
                <a:solidFill>
                  <a:srgbClr val="BCBCBC"/>
                </a:solidFill>
              </a:rPr>
              <a:t>Manual</a:t>
            </a:r>
            <a:r>
              <a:rPr lang="en-US" altLang="en-US" sz="1200" dirty="0" smtClean="0">
                <a:solidFill>
                  <a:srgbClr val="BCBCBC"/>
                </a:solidFill>
              </a:rPr>
              <a:t> </a:t>
            </a:r>
            <a:r>
              <a:rPr lang="en-US" altLang="en-US" sz="1200" dirty="0" smtClean="0">
                <a:solidFill>
                  <a:srgbClr val="BCBCBC"/>
                </a:solidFill>
              </a:rPr>
              <a:t>15th </a:t>
            </a:r>
            <a:r>
              <a:rPr lang="en-US" altLang="en-US" sz="1200" dirty="0" smtClean="0">
                <a:solidFill>
                  <a:srgbClr val="BCBCBC"/>
                </a:solidFill>
              </a:rPr>
              <a:t>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083" name="Object 3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11" name="Equation" r:id="rId4" imgW="114151" imgH="215619" progId="Equation.3">
                  <p:embed/>
                </p:oleObj>
              </mc:Choice>
              <mc:Fallback>
                <p:oleObj name="Equation" r:id="rId4" imgW="114151" imgH="21561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 bwMode="auto">
          <a:xfrm>
            <a:off x="714375" y="1763713"/>
            <a:ext cx="7186613" cy="1274762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/>
          <a:lstStyle/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Diagonal hole pattern:</a:t>
            </a: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Net Width = Gross Width + </a:t>
            </a:r>
            <a:r>
              <a:rPr lang="el-GR" dirty="0">
                <a:solidFill>
                  <a:schemeClr val="bg1"/>
                </a:solidFill>
                <a:cs typeface="Times New Roman" pitchFamily="18" charset="0"/>
              </a:rPr>
              <a:t>Σ</a:t>
            </a:r>
            <a:r>
              <a:rPr lang="en-US" dirty="0">
                <a:solidFill>
                  <a:schemeClr val="bg1"/>
                </a:solidFill>
              </a:rPr>
              <a:t>s</a:t>
            </a:r>
            <a:r>
              <a:rPr lang="en-US" baseline="30000" dirty="0">
                <a:solidFill>
                  <a:schemeClr val="bg1"/>
                </a:solidFill>
              </a:rPr>
              <a:t>2</a:t>
            </a:r>
            <a:r>
              <a:rPr lang="en-US" dirty="0">
                <a:solidFill>
                  <a:schemeClr val="bg1"/>
                </a:solidFill>
              </a:rPr>
              <a:t>/4g – width of all holes</a:t>
            </a: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Section </a:t>
            </a:r>
            <a:r>
              <a:rPr lang="en-US" dirty="0" smtClean="0">
                <a:solidFill>
                  <a:schemeClr val="bg1"/>
                </a:solidFill>
              </a:rPr>
              <a:t>B4.3b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 bwMode="auto">
          <a:xfrm>
            <a:off x="355600" y="3181350"/>
            <a:ext cx="8645525" cy="931863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/>
          <a:lstStyle/>
          <a:p>
            <a:pPr>
              <a:tabLst>
                <a:tab pos="228600" algn="l"/>
                <a:tab pos="457200" algn="l"/>
              </a:tabLst>
              <a:defRPr/>
            </a:pPr>
            <a:r>
              <a:rPr lang="en-US" i="1" dirty="0">
                <a:solidFill>
                  <a:schemeClr val="bg1"/>
                </a:solidFill>
              </a:rPr>
              <a:t>s	</a:t>
            </a:r>
            <a:r>
              <a:rPr lang="en-US" dirty="0">
                <a:solidFill>
                  <a:schemeClr val="bg1"/>
                </a:solidFill>
              </a:rPr>
              <a:t>=	longitudinal center-to-center spacing of holes (pitch)</a:t>
            </a:r>
          </a:p>
          <a:p>
            <a:pPr>
              <a:tabLst>
                <a:tab pos="228600" algn="l"/>
                <a:tab pos="457200" algn="l"/>
              </a:tabLst>
              <a:defRPr/>
            </a:pPr>
            <a:r>
              <a:rPr lang="en-US" i="1" dirty="0">
                <a:solidFill>
                  <a:schemeClr val="bg1"/>
                </a:solidFill>
              </a:rPr>
              <a:t>g </a:t>
            </a:r>
            <a:r>
              <a:rPr lang="en-US" dirty="0">
                <a:solidFill>
                  <a:schemeClr val="bg1"/>
                </a:solidFill>
              </a:rPr>
              <a:t>= transverse center-to-center spacing between fastener lines (gage)</a:t>
            </a:r>
          </a:p>
        </p:txBody>
      </p:sp>
      <p:sp>
        <p:nvSpPr>
          <p:cNvPr id="174086" name="TextBox 29"/>
          <p:cNvSpPr txBox="1">
            <a:spLocks noChangeArrowheads="1"/>
          </p:cNvSpPr>
          <p:nvPr/>
        </p:nvSpPr>
        <p:spPr bwMode="auto">
          <a:xfrm>
            <a:off x="2155825" y="4184650"/>
            <a:ext cx="5237163" cy="2265363"/>
          </a:xfrm>
          <a:prstGeom prst="rect">
            <a:avLst/>
          </a:prstGeom>
          <a:solidFill>
            <a:schemeClr val="tx1"/>
          </a:solidFill>
          <a:ln w="38100">
            <a:solidFill>
              <a:schemeClr val="bg1"/>
            </a:solidFill>
            <a:bevel/>
            <a:headEnd/>
            <a:tailEnd/>
          </a:ln>
        </p:spPr>
        <p:txBody>
          <a:bodyPr anchor="ctr" anchorCtr="1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10" name="Flowchart: Document 9"/>
          <p:cNvSpPr>
            <a:spLocks noChangeArrowheads="1"/>
          </p:cNvSpPr>
          <p:nvPr/>
        </p:nvSpPr>
        <p:spPr bwMode="auto">
          <a:xfrm rot="-5400000">
            <a:off x="3897313" y="3662363"/>
            <a:ext cx="1612900" cy="3098800"/>
          </a:xfrm>
          <a:prstGeom prst="flowChartDocument">
            <a:avLst/>
          </a:prstGeom>
          <a:solidFill>
            <a:srgbClr val="C00000"/>
          </a:solidFill>
          <a:ln w="25400" algn="ctr">
            <a:solidFill>
              <a:schemeClr val="bg1"/>
            </a:solidFill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6062663" y="5218113"/>
            <a:ext cx="808037" cy="0"/>
          </a:xfrm>
          <a:prstGeom prst="straightConnector1">
            <a:avLst/>
          </a:prstGeom>
          <a:ln w="127000">
            <a:solidFill>
              <a:schemeClr val="bg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Oval 12"/>
          <p:cNvSpPr/>
          <p:nvPr/>
        </p:nvSpPr>
        <p:spPr>
          <a:xfrm>
            <a:off x="3529013" y="4762500"/>
            <a:ext cx="228600" cy="228600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14" name="Oval 13"/>
          <p:cNvSpPr/>
          <p:nvPr/>
        </p:nvSpPr>
        <p:spPr>
          <a:xfrm>
            <a:off x="4111625" y="5397500"/>
            <a:ext cx="228600" cy="228600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15" name="Oval 14"/>
          <p:cNvSpPr/>
          <p:nvPr/>
        </p:nvSpPr>
        <p:spPr>
          <a:xfrm>
            <a:off x="4783138" y="4781550"/>
            <a:ext cx="228600" cy="228600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16" name="Oval 15"/>
          <p:cNvSpPr/>
          <p:nvPr/>
        </p:nvSpPr>
        <p:spPr>
          <a:xfrm>
            <a:off x="5335588" y="5397500"/>
            <a:ext cx="228600" cy="228600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4826000" y="4400550"/>
            <a:ext cx="79375" cy="388938"/>
          </a:xfrm>
          <a:custGeom>
            <a:avLst/>
            <a:gdLst>
              <a:gd name="connsiteX0" fmla="*/ 6279 w 78192"/>
              <a:gd name="connsiteY0" fmla="*/ 0 h 389964"/>
              <a:gd name="connsiteX1" fmla="*/ 19726 w 78192"/>
              <a:gd name="connsiteY1" fmla="*/ 147917 h 389964"/>
              <a:gd name="connsiteX2" fmla="*/ 6279 w 78192"/>
              <a:gd name="connsiteY2" fmla="*/ 215153 h 389964"/>
              <a:gd name="connsiteX3" fmla="*/ 46620 w 78192"/>
              <a:gd name="connsiteY3" fmla="*/ 242047 h 389964"/>
              <a:gd name="connsiteX4" fmla="*/ 73514 w 78192"/>
              <a:gd name="connsiteY4" fmla="*/ 282388 h 389964"/>
              <a:gd name="connsiteX5" fmla="*/ 33173 w 78192"/>
              <a:gd name="connsiteY5" fmla="*/ 363070 h 389964"/>
              <a:gd name="connsiteX6" fmla="*/ 33173 w 78192"/>
              <a:gd name="connsiteY6" fmla="*/ 389964 h 389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8192" h="389964">
                <a:moveTo>
                  <a:pt x="6279" y="0"/>
                </a:moveTo>
                <a:cubicBezTo>
                  <a:pt x="10761" y="49306"/>
                  <a:pt x="19726" y="98408"/>
                  <a:pt x="19726" y="147917"/>
                </a:cubicBezTo>
                <a:cubicBezTo>
                  <a:pt x="19726" y="170773"/>
                  <a:pt x="0" y="193177"/>
                  <a:pt x="6279" y="215153"/>
                </a:cubicBezTo>
                <a:cubicBezTo>
                  <a:pt x="10719" y="230692"/>
                  <a:pt x="33173" y="233082"/>
                  <a:pt x="46620" y="242047"/>
                </a:cubicBezTo>
                <a:cubicBezTo>
                  <a:pt x="55585" y="255494"/>
                  <a:pt x="70857" y="266447"/>
                  <a:pt x="73514" y="282388"/>
                </a:cubicBezTo>
                <a:cubicBezTo>
                  <a:pt x="78192" y="310456"/>
                  <a:pt x="41437" y="342410"/>
                  <a:pt x="33173" y="363070"/>
                </a:cubicBezTo>
                <a:cubicBezTo>
                  <a:pt x="29844" y="371393"/>
                  <a:pt x="33173" y="380999"/>
                  <a:pt x="33173" y="389964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4967288" y="4991100"/>
            <a:ext cx="414337" cy="441325"/>
          </a:xfrm>
          <a:custGeom>
            <a:avLst/>
            <a:gdLst>
              <a:gd name="connsiteX0" fmla="*/ 0 w 394937"/>
              <a:gd name="connsiteY0" fmla="*/ 0 h 430306"/>
              <a:gd name="connsiteX1" fmla="*/ 40341 w 394937"/>
              <a:gd name="connsiteY1" fmla="*/ 26894 h 430306"/>
              <a:gd name="connsiteX2" fmla="*/ 67235 w 394937"/>
              <a:gd name="connsiteY2" fmla="*/ 67235 h 430306"/>
              <a:gd name="connsiteX3" fmla="*/ 174812 w 394937"/>
              <a:gd name="connsiteY3" fmla="*/ 147918 h 430306"/>
              <a:gd name="connsiteX4" fmla="*/ 228600 w 394937"/>
              <a:gd name="connsiteY4" fmla="*/ 228600 h 430306"/>
              <a:gd name="connsiteX5" fmla="*/ 255494 w 394937"/>
              <a:gd name="connsiteY5" fmla="*/ 268941 h 430306"/>
              <a:gd name="connsiteX6" fmla="*/ 363070 w 394937"/>
              <a:gd name="connsiteY6" fmla="*/ 363071 h 430306"/>
              <a:gd name="connsiteX7" fmla="*/ 389964 w 394937"/>
              <a:gd name="connsiteY7" fmla="*/ 430306 h 430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94937" h="430306">
                <a:moveTo>
                  <a:pt x="0" y="0"/>
                </a:moveTo>
                <a:cubicBezTo>
                  <a:pt x="13447" y="8965"/>
                  <a:pt x="28913" y="15466"/>
                  <a:pt x="40341" y="26894"/>
                </a:cubicBezTo>
                <a:cubicBezTo>
                  <a:pt x="51769" y="38322"/>
                  <a:pt x="55072" y="56593"/>
                  <a:pt x="67235" y="67235"/>
                </a:cubicBezTo>
                <a:cubicBezTo>
                  <a:pt x="107679" y="102623"/>
                  <a:pt x="144982" y="108145"/>
                  <a:pt x="174812" y="147918"/>
                </a:cubicBezTo>
                <a:cubicBezTo>
                  <a:pt x="194206" y="173776"/>
                  <a:pt x="210671" y="201706"/>
                  <a:pt x="228600" y="228600"/>
                </a:cubicBezTo>
                <a:lnTo>
                  <a:pt x="255494" y="268941"/>
                </a:lnTo>
                <a:cubicBezTo>
                  <a:pt x="291010" y="375490"/>
                  <a:pt x="254425" y="344963"/>
                  <a:pt x="363070" y="363071"/>
                </a:cubicBezTo>
                <a:cubicBezTo>
                  <a:pt x="394937" y="410871"/>
                  <a:pt x="389964" y="387251"/>
                  <a:pt x="389964" y="430306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5427663" y="5616575"/>
            <a:ext cx="49212" cy="409575"/>
          </a:xfrm>
          <a:custGeom>
            <a:avLst/>
            <a:gdLst>
              <a:gd name="connsiteX0" fmla="*/ 43055 w 43055"/>
              <a:gd name="connsiteY0" fmla="*/ 0 h 349624"/>
              <a:gd name="connsiteX1" fmla="*/ 29608 w 43055"/>
              <a:gd name="connsiteY1" fmla="*/ 121024 h 349624"/>
              <a:gd name="connsiteX2" fmla="*/ 16161 w 43055"/>
              <a:gd name="connsiteY2" fmla="*/ 174812 h 349624"/>
              <a:gd name="connsiteX3" fmla="*/ 2714 w 43055"/>
              <a:gd name="connsiteY3" fmla="*/ 268941 h 349624"/>
              <a:gd name="connsiteX4" fmla="*/ 29608 w 43055"/>
              <a:gd name="connsiteY4" fmla="*/ 349624 h 349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055" h="349624">
                <a:moveTo>
                  <a:pt x="43055" y="0"/>
                </a:moveTo>
                <a:cubicBezTo>
                  <a:pt x="38573" y="40341"/>
                  <a:pt x="35780" y="80906"/>
                  <a:pt x="29608" y="121024"/>
                </a:cubicBezTo>
                <a:cubicBezTo>
                  <a:pt x="26798" y="139290"/>
                  <a:pt x="19467" y="156629"/>
                  <a:pt x="16161" y="174812"/>
                </a:cubicBezTo>
                <a:cubicBezTo>
                  <a:pt x="10491" y="205996"/>
                  <a:pt x="7196" y="237565"/>
                  <a:pt x="2714" y="268941"/>
                </a:cubicBezTo>
                <a:cubicBezTo>
                  <a:pt x="17404" y="342392"/>
                  <a:pt x="0" y="320014"/>
                  <a:pt x="29608" y="349624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 rot="10800000" flipV="1">
            <a:off x="3797300" y="4870450"/>
            <a:ext cx="941388" cy="14288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10800000">
            <a:off x="2371725" y="4870450"/>
            <a:ext cx="1049338" cy="1588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0800000">
            <a:off x="4402138" y="5514975"/>
            <a:ext cx="874712" cy="1588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0860000" flipV="1">
            <a:off x="2452688" y="5500688"/>
            <a:ext cx="1546225" cy="26987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100" name="TextBox 66"/>
          <p:cNvSpPr txBox="1">
            <a:spLocks noChangeArrowheads="1"/>
          </p:cNvSpPr>
          <p:nvPr/>
        </p:nvSpPr>
        <p:spPr bwMode="auto">
          <a:xfrm>
            <a:off x="2197100" y="4924425"/>
            <a:ext cx="444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i="1">
                <a:solidFill>
                  <a:schemeClr val="bg1"/>
                </a:solidFill>
              </a:rPr>
              <a:t>g</a:t>
            </a:r>
          </a:p>
        </p:txBody>
      </p:sp>
      <p:cxnSp>
        <p:nvCxnSpPr>
          <p:cNvPr id="26" name="Straight Connector 25"/>
          <p:cNvCxnSpPr/>
          <p:nvPr/>
        </p:nvCxnSpPr>
        <p:spPr>
          <a:xfrm rot="16200000" flipH="1">
            <a:off x="4241800" y="5676900"/>
            <a:ext cx="1276350" cy="1270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5400000">
            <a:off x="5269706" y="6166644"/>
            <a:ext cx="282575" cy="1588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103" name="TextBox 74"/>
          <p:cNvSpPr txBox="1">
            <a:spLocks noChangeArrowheads="1"/>
          </p:cNvSpPr>
          <p:nvPr/>
        </p:nvSpPr>
        <p:spPr bwMode="auto">
          <a:xfrm>
            <a:off x="4981575" y="5876925"/>
            <a:ext cx="349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i="1">
                <a:solidFill>
                  <a:schemeClr val="bg1"/>
                </a:solidFill>
              </a:rPr>
              <a:t>s</a:t>
            </a:r>
          </a:p>
        </p:txBody>
      </p:sp>
      <p:sp>
        <p:nvSpPr>
          <p:cNvPr id="174104" name="TextBox 74"/>
          <p:cNvSpPr txBox="1">
            <a:spLocks noChangeArrowheads="1"/>
          </p:cNvSpPr>
          <p:nvPr/>
        </p:nvSpPr>
        <p:spPr bwMode="auto">
          <a:xfrm>
            <a:off x="6202363" y="4646613"/>
            <a:ext cx="7921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solidFill>
                  <a:schemeClr val="bg1"/>
                </a:solidFill>
              </a:rPr>
              <a:t>P</a:t>
            </a:r>
            <a:r>
              <a:rPr lang="en-US" altLang="en-US" b="1" baseline="-25000">
                <a:solidFill>
                  <a:schemeClr val="bg1"/>
                </a:solidFill>
              </a:rPr>
              <a:t>u</a:t>
            </a:r>
          </a:p>
        </p:txBody>
      </p:sp>
      <p:sp>
        <p:nvSpPr>
          <p:cNvPr id="174105" name="Slide Number Placeholder 28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6782B50-4192-4671-A46D-94313C87DB6D}" type="slidenum">
              <a:rPr lang="en-US" altLang="en-US" sz="1200">
                <a:solidFill>
                  <a:srgbClr val="BCBCBC"/>
                </a:solidFill>
              </a:rPr>
              <a:pPr/>
              <a:t>83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174106" name="Line 33"/>
          <p:cNvSpPr>
            <a:spLocks noChangeShapeType="1"/>
          </p:cNvSpPr>
          <p:nvPr/>
        </p:nvSpPr>
        <p:spPr bwMode="auto">
          <a:xfrm>
            <a:off x="4881563" y="6257925"/>
            <a:ext cx="5334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arrow" w="lg" len="med"/>
            <a:tailEnd type="arrow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07" name="Line 34"/>
          <p:cNvSpPr>
            <a:spLocks noChangeShapeType="1"/>
          </p:cNvSpPr>
          <p:nvPr/>
        </p:nvSpPr>
        <p:spPr bwMode="auto">
          <a:xfrm>
            <a:off x="2862263" y="4876800"/>
            <a:ext cx="0" cy="642938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arrow" w="lg" len="med"/>
            <a:tailEnd type="arrow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709613" y="858838"/>
            <a:ext cx="5456237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Rupture on Effective Net Area</a:t>
            </a:r>
          </a:p>
        </p:txBody>
      </p:sp>
      <p:sp>
        <p:nvSpPr>
          <p:cNvPr id="29" name="Footer Placeholder 2"/>
          <p:cNvSpPr>
            <a:spLocks noGrp="1"/>
          </p:cNvSpPr>
          <p:nvPr>
            <p:ph type="ftr" sz="quarter" idx="10"/>
          </p:nvPr>
        </p:nvSpPr>
        <p:spPr bwMode="auto">
          <a:xfrm>
            <a:off x="3029634" y="6416675"/>
            <a:ext cx="2484304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45720" rIns="0" bIns="45720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1200" dirty="0" smtClean="0">
                <a:solidFill>
                  <a:srgbClr val="BCBCBC"/>
                </a:solidFill>
              </a:rPr>
              <a:t>Tension - AISC </a:t>
            </a:r>
            <a:r>
              <a:rPr lang="en-US" altLang="en-US" sz="1200" i="1" dirty="0" smtClean="0">
                <a:solidFill>
                  <a:srgbClr val="BCBCBC"/>
                </a:solidFill>
              </a:rPr>
              <a:t>Manual</a:t>
            </a:r>
            <a:r>
              <a:rPr lang="en-US" altLang="en-US" sz="1200" dirty="0" smtClean="0">
                <a:solidFill>
                  <a:srgbClr val="BCBCBC"/>
                </a:solidFill>
              </a:rPr>
              <a:t> </a:t>
            </a:r>
            <a:r>
              <a:rPr lang="en-US" altLang="en-US" sz="1200" dirty="0" smtClean="0">
                <a:solidFill>
                  <a:srgbClr val="BCBCBC"/>
                </a:solidFill>
              </a:rPr>
              <a:t>15th </a:t>
            </a:r>
            <a:r>
              <a:rPr lang="en-US" altLang="en-US" sz="1200" dirty="0" smtClean="0">
                <a:solidFill>
                  <a:srgbClr val="BCBCBC"/>
                </a:solidFill>
              </a:rPr>
              <a:t>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6131" name="Object 3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138" name="Equation" r:id="rId4" imgW="114151" imgH="215619" progId="Equation.3">
                  <p:embed/>
                </p:oleObj>
              </mc:Choice>
              <mc:Fallback>
                <p:oleObj name="Equation" r:id="rId4" imgW="114151" imgH="21561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 bwMode="auto">
          <a:xfrm>
            <a:off x="1801813" y="2006600"/>
            <a:ext cx="3455987" cy="685800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/>
          <a:lstStyle/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Holes or openings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2563813" y="2965450"/>
            <a:ext cx="5981700" cy="1844675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/>
          <a:lstStyle/>
          <a:p>
            <a:pPr>
              <a:tabLst>
                <a:tab pos="347663" algn="l"/>
              </a:tabLst>
              <a:defRPr/>
            </a:pPr>
            <a:r>
              <a:rPr lang="en-US" dirty="0">
                <a:solidFill>
                  <a:schemeClr val="bg1"/>
                </a:solidFill>
              </a:rPr>
              <a:t>Section B4.3b</a:t>
            </a:r>
          </a:p>
          <a:p>
            <a:pPr>
              <a:tabLst>
                <a:tab pos="347663" algn="l"/>
              </a:tabLst>
              <a:defRPr/>
            </a:pPr>
            <a:r>
              <a:rPr lang="en-US" dirty="0">
                <a:solidFill>
                  <a:schemeClr val="bg1"/>
                </a:solidFill>
              </a:rPr>
              <a:t>Use1/16” greater bolt hole width than nominal 	hole dimension shown in Table J3.3. </a:t>
            </a:r>
          </a:p>
          <a:p>
            <a:pPr>
              <a:tabLst>
                <a:tab pos="347663" algn="l"/>
              </a:tabLst>
              <a:defRPr/>
            </a:pPr>
            <a:r>
              <a:rPr lang="en-US" dirty="0">
                <a:solidFill>
                  <a:schemeClr val="bg1"/>
                </a:solidFill>
              </a:rPr>
              <a:t>Accounts for potential damage in fabrication.</a:t>
            </a:r>
          </a:p>
        </p:txBody>
      </p:sp>
      <p:sp>
        <p:nvSpPr>
          <p:cNvPr id="176134" name="Slide Number Placeholder 5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57D7F19-681C-478C-B100-83E99B0F8F65}" type="slidenum">
              <a:rPr lang="en-US" altLang="en-US" sz="1200">
                <a:solidFill>
                  <a:srgbClr val="BCBCBC"/>
                </a:solidFill>
              </a:rPr>
              <a:pPr/>
              <a:t>84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09613" y="858838"/>
            <a:ext cx="5456237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Rupture on Effective Net Area</a:t>
            </a:r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0"/>
          </p:nvPr>
        </p:nvSpPr>
        <p:spPr bwMode="auto">
          <a:xfrm>
            <a:off x="3029634" y="6416675"/>
            <a:ext cx="2484304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45720" rIns="0" bIns="45720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1200" dirty="0" smtClean="0">
                <a:solidFill>
                  <a:srgbClr val="BCBCBC"/>
                </a:solidFill>
              </a:rPr>
              <a:t>Tension - AISC </a:t>
            </a:r>
            <a:r>
              <a:rPr lang="en-US" altLang="en-US" sz="1200" i="1" dirty="0" smtClean="0">
                <a:solidFill>
                  <a:srgbClr val="BCBCBC"/>
                </a:solidFill>
              </a:rPr>
              <a:t>Manual</a:t>
            </a:r>
            <a:r>
              <a:rPr lang="en-US" altLang="en-US" sz="1200" dirty="0" smtClean="0">
                <a:solidFill>
                  <a:srgbClr val="BCBCBC"/>
                </a:solidFill>
              </a:rPr>
              <a:t> </a:t>
            </a:r>
            <a:r>
              <a:rPr lang="en-US" altLang="en-US" sz="1200" dirty="0" smtClean="0">
                <a:solidFill>
                  <a:srgbClr val="BCBCBC"/>
                </a:solidFill>
              </a:rPr>
              <a:t>15th </a:t>
            </a:r>
            <a:r>
              <a:rPr lang="en-US" altLang="en-US" sz="1200" dirty="0" smtClean="0">
                <a:solidFill>
                  <a:srgbClr val="BCBCBC"/>
                </a:solidFill>
              </a:rPr>
              <a:t>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8179" name="Object 3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8186" name="Equation" r:id="rId4" imgW="114151" imgH="215619" progId="Equation.3">
                  <p:embed/>
                </p:oleObj>
              </mc:Choice>
              <mc:Fallback>
                <p:oleObj name="Equation" r:id="rId4" imgW="114151" imgH="21561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 bwMode="auto">
          <a:xfrm>
            <a:off x="1803400" y="2005013"/>
            <a:ext cx="4122738" cy="690562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/>
          <a:lstStyle/>
          <a:p>
            <a:pPr algn="ctr">
              <a:defRPr/>
            </a:pPr>
            <a:r>
              <a:rPr lang="en-US">
                <a:solidFill>
                  <a:schemeClr val="bg1"/>
                </a:solidFill>
              </a:rPr>
              <a:t>When considering angles: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2589213" y="2952750"/>
            <a:ext cx="5078412" cy="1871663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/>
          <a:lstStyle/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Find gage (</a:t>
            </a:r>
            <a:r>
              <a:rPr lang="en-US" i="1" dirty="0">
                <a:solidFill>
                  <a:schemeClr val="bg1"/>
                </a:solidFill>
              </a:rPr>
              <a:t>g</a:t>
            </a:r>
            <a:r>
              <a:rPr lang="en-US" dirty="0">
                <a:solidFill>
                  <a:schemeClr val="bg1"/>
                </a:solidFill>
              </a:rPr>
              <a:t>) </a:t>
            </a:r>
            <a:r>
              <a:rPr lang="en-US" dirty="0" smtClean="0">
                <a:solidFill>
                  <a:schemeClr val="bg1"/>
                </a:solidFill>
              </a:rPr>
              <a:t>in Table 1-7A </a:t>
            </a:r>
            <a:r>
              <a:rPr lang="en-US" dirty="0">
                <a:solidFill>
                  <a:schemeClr val="bg1"/>
                </a:solidFill>
              </a:rPr>
              <a:t>of Manual,</a:t>
            </a: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“Workable Gages in </a:t>
            </a:r>
            <a:r>
              <a:rPr lang="en-US" dirty="0" smtClean="0">
                <a:solidFill>
                  <a:schemeClr val="bg1"/>
                </a:solidFill>
              </a:rPr>
              <a:t>Angle Legs</a:t>
            </a:r>
            <a:r>
              <a:rPr lang="en-US" dirty="0">
                <a:solidFill>
                  <a:schemeClr val="bg1"/>
                </a:solidFill>
              </a:rPr>
              <a:t>” </a:t>
            </a: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unless otherwise noted.</a:t>
            </a:r>
          </a:p>
        </p:txBody>
      </p:sp>
      <p:sp>
        <p:nvSpPr>
          <p:cNvPr id="178182" name="Slide Number Placeholder 5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469F313-EE90-404D-866A-2539288A32A9}" type="slidenum">
              <a:rPr lang="en-US" altLang="en-US" sz="1200">
                <a:solidFill>
                  <a:srgbClr val="BCBCBC"/>
                </a:solidFill>
              </a:rPr>
              <a:pPr/>
              <a:t>85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09613" y="858838"/>
            <a:ext cx="5456237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Rupture on Effective Net Area</a:t>
            </a:r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0"/>
          </p:nvPr>
        </p:nvSpPr>
        <p:spPr bwMode="auto">
          <a:xfrm>
            <a:off x="3029634" y="6416675"/>
            <a:ext cx="2484304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45720" rIns="0" bIns="45720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1200" dirty="0" smtClean="0">
                <a:solidFill>
                  <a:srgbClr val="BCBCBC"/>
                </a:solidFill>
              </a:rPr>
              <a:t>Tension - AISC </a:t>
            </a:r>
            <a:r>
              <a:rPr lang="en-US" altLang="en-US" sz="1200" i="1" dirty="0" smtClean="0">
                <a:solidFill>
                  <a:srgbClr val="BCBCBC"/>
                </a:solidFill>
              </a:rPr>
              <a:t>Manual</a:t>
            </a:r>
            <a:r>
              <a:rPr lang="en-US" altLang="en-US" sz="1200" dirty="0" smtClean="0">
                <a:solidFill>
                  <a:srgbClr val="BCBCBC"/>
                </a:solidFill>
              </a:rPr>
              <a:t> </a:t>
            </a:r>
            <a:r>
              <a:rPr lang="en-US" altLang="en-US" sz="1200" dirty="0" smtClean="0">
                <a:solidFill>
                  <a:srgbClr val="BCBCBC"/>
                </a:solidFill>
              </a:rPr>
              <a:t>15th </a:t>
            </a:r>
            <a:r>
              <a:rPr lang="en-US" altLang="en-US" sz="1200" dirty="0" smtClean="0">
                <a:solidFill>
                  <a:srgbClr val="BCBCBC"/>
                </a:solidFill>
              </a:rPr>
              <a:t>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0227" name="Object 3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0235" name="Equation" r:id="rId4" imgW="114151" imgH="215619" progId="Equation.3">
                  <p:embed/>
                </p:oleObj>
              </mc:Choice>
              <mc:Fallback>
                <p:oleObj name="Equation" r:id="rId4" imgW="114151" imgH="21561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 bwMode="auto">
          <a:xfrm>
            <a:off x="1801813" y="2006600"/>
            <a:ext cx="2460625" cy="685800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/>
          <a:lstStyle/>
          <a:p>
            <a:pPr>
              <a:defRPr/>
            </a:pPr>
            <a:r>
              <a:rPr lang="en-US" i="1">
                <a:solidFill>
                  <a:schemeClr val="bg1"/>
                </a:solidFill>
              </a:rPr>
              <a:t>A</a:t>
            </a:r>
            <a:r>
              <a:rPr lang="en-US" i="1" baseline="-25000">
                <a:solidFill>
                  <a:schemeClr val="bg1"/>
                </a:solidFill>
              </a:rPr>
              <a:t>n </a:t>
            </a:r>
            <a:r>
              <a:rPr lang="en-US">
                <a:solidFill>
                  <a:schemeClr val="bg1"/>
                </a:solidFill>
              </a:rPr>
              <a:t>= Net Area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2327275" y="2901950"/>
            <a:ext cx="4521200" cy="879475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/>
          <a:lstStyle/>
          <a:p>
            <a:pPr>
              <a:defRPr/>
            </a:pPr>
            <a:r>
              <a:rPr lang="en-US" i="1">
                <a:solidFill>
                  <a:schemeClr val="bg1"/>
                </a:solidFill>
              </a:rPr>
              <a:t>A</a:t>
            </a:r>
            <a:r>
              <a:rPr lang="en-US" i="1" baseline="-25000">
                <a:solidFill>
                  <a:schemeClr val="bg1"/>
                </a:solidFill>
              </a:rPr>
              <a:t>n </a:t>
            </a:r>
            <a:r>
              <a:rPr lang="en-US">
                <a:solidFill>
                  <a:schemeClr val="bg1"/>
                </a:solidFill>
              </a:rPr>
              <a:t>= </a:t>
            </a:r>
            <a:r>
              <a:rPr lang="en-US" i="1">
                <a:solidFill>
                  <a:schemeClr val="bg1"/>
                </a:solidFill>
              </a:rPr>
              <a:t>A</a:t>
            </a:r>
            <a:r>
              <a:rPr lang="en-US" i="1" baseline="-25000">
                <a:solidFill>
                  <a:schemeClr val="bg1"/>
                </a:solidFill>
              </a:rPr>
              <a:t>g</a:t>
            </a:r>
            <a:r>
              <a:rPr lang="en-US">
                <a:solidFill>
                  <a:schemeClr val="bg1"/>
                </a:solidFill>
              </a:rPr>
              <a:t>- ∑(</a:t>
            </a:r>
            <a:r>
              <a:rPr lang="en-US" i="1">
                <a:solidFill>
                  <a:schemeClr val="bg1"/>
                </a:solidFill>
              </a:rPr>
              <a:t>d</a:t>
            </a:r>
            <a:r>
              <a:rPr lang="en-US" i="1" baseline="-25000">
                <a:solidFill>
                  <a:schemeClr val="bg1"/>
                </a:solidFill>
              </a:rPr>
              <a:t>n</a:t>
            </a:r>
            <a:r>
              <a:rPr lang="en-US" i="1">
                <a:solidFill>
                  <a:schemeClr val="bg1"/>
                </a:solidFill>
              </a:rPr>
              <a:t>+</a:t>
            </a:r>
            <a:r>
              <a:rPr lang="en-US">
                <a:solidFill>
                  <a:schemeClr val="bg1"/>
                </a:solidFill>
              </a:rPr>
              <a:t>1/16)</a:t>
            </a:r>
            <a:r>
              <a:rPr lang="en-US" i="1">
                <a:solidFill>
                  <a:schemeClr val="bg1"/>
                </a:solidFill>
              </a:rPr>
              <a:t>t </a:t>
            </a:r>
            <a:r>
              <a:rPr lang="en-US">
                <a:solidFill>
                  <a:schemeClr val="bg1"/>
                </a:solidFill>
              </a:rPr>
              <a:t>+ </a:t>
            </a:r>
            <a:r>
              <a:rPr lang="en-US">
                <a:solidFill>
                  <a:schemeClr val="bg1"/>
                </a:solidFill>
                <a:cs typeface="Times New Roman" pitchFamily="18" charset="0"/>
              </a:rPr>
              <a:t>∑</a:t>
            </a:r>
            <a:r>
              <a:rPr lang="en-US">
                <a:solidFill>
                  <a:schemeClr val="bg1"/>
                </a:solidFill>
              </a:rPr>
              <a:t>(</a:t>
            </a:r>
            <a:r>
              <a:rPr lang="en-US" i="1">
                <a:solidFill>
                  <a:schemeClr val="bg1"/>
                </a:solidFill>
              </a:rPr>
              <a:t>s</a:t>
            </a:r>
            <a:r>
              <a:rPr lang="en-US" baseline="30000">
                <a:solidFill>
                  <a:schemeClr val="bg1"/>
                </a:solidFill>
              </a:rPr>
              <a:t>2</a:t>
            </a:r>
            <a:r>
              <a:rPr lang="en-US">
                <a:solidFill>
                  <a:schemeClr val="bg1"/>
                </a:solidFill>
              </a:rPr>
              <a:t>/(4</a:t>
            </a:r>
            <a:r>
              <a:rPr lang="en-US" i="1">
                <a:solidFill>
                  <a:schemeClr val="bg1"/>
                </a:solidFill>
              </a:rPr>
              <a:t>g</a:t>
            </a:r>
            <a:r>
              <a:rPr lang="en-US">
                <a:solidFill>
                  <a:schemeClr val="bg1"/>
                </a:solidFill>
              </a:rPr>
              <a:t>))</a:t>
            </a:r>
            <a:r>
              <a:rPr lang="en-US" i="1">
                <a:solidFill>
                  <a:schemeClr val="bg1"/>
                </a:solidFill>
              </a:rPr>
              <a:t>t</a:t>
            </a:r>
          </a:p>
        </p:txBody>
      </p:sp>
      <p:sp>
        <p:nvSpPr>
          <p:cNvPr id="10" name="TextBox 9"/>
          <p:cNvSpPr txBox="1"/>
          <p:nvPr/>
        </p:nvSpPr>
        <p:spPr bwMode="auto">
          <a:xfrm>
            <a:off x="2335213" y="4017963"/>
            <a:ext cx="5497512" cy="155733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/>
          <a:lstStyle/>
          <a:p>
            <a:pPr>
              <a:tabLst>
                <a:tab pos="347663" algn="l"/>
                <a:tab pos="625475" algn="l"/>
              </a:tabLst>
              <a:defRPr/>
            </a:pPr>
            <a:r>
              <a:rPr lang="en-US" i="1" dirty="0" err="1">
                <a:solidFill>
                  <a:schemeClr val="bg1"/>
                </a:solidFill>
              </a:rPr>
              <a:t>d</a:t>
            </a:r>
            <a:r>
              <a:rPr lang="en-US" i="1" baseline="-25000" dirty="0" err="1">
                <a:solidFill>
                  <a:schemeClr val="bg1"/>
                </a:solidFill>
              </a:rPr>
              <a:t>n</a:t>
            </a:r>
            <a:r>
              <a:rPr lang="en-US" i="1" baseline="-25000" dirty="0">
                <a:solidFill>
                  <a:schemeClr val="bg1"/>
                </a:solidFill>
              </a:rPr>
              <a:t>	</a:t>
            </a:r>
            <a:r>
              <a:rPr lang="en-US" dirty="0">
                <a:solidFill>
                  <a:schemeClr val="bg1"/>
                </a:solidFill>
              </a:rPr>
              <a:t>=	nominal hole diameter</a:t>
            </a:r>
          </a:p>
          <a:p>
            <a:pPr>
              <a:tabLst>
                <a:tab pos="347663" algn="l"/>
                <a:tab pos="625475" algn="l"/>
              </a:tabLst>
              <a:defRPr/>
            </a:pPr>
            <a:r>
              <a:rPr lang="en-US" i="1" dirty="0">
                <a:solidFill>
                  <a:schemeClr val="bg1"/>
                </a:solidFill>
              </a:rPr>
              <a:t>t	</a:t>
            </a:r>
            <a:r>
              <a:rPr lang="en-US" dirty="0">
                <a:solidFill>
                  <a:schemeClr val="bg1"/>
                </a:solidFill>
              </a:rPr>
              <a:t>=	thickness of tension member</a:t>
            </a:r>
          </a:p>
          <a:p>
            <a:pPr>
              <a:tabLst>
                <a:tab pos="347663" algn="l"/>
                <a:tab pos="625475" algn="l"/>
              </a:tabLst>
              <a:defRPr/>
            </a:pPr>
            <a:r>
              <a:rPr lang="en-US" dirty="0">
                <a:solidFill>
                  <a:schemeClr val="bg1"/>
                </a:solidFill>
              </a:rPr>
              <a:t>Other terms defined on previous slides</a:t>
            </a:r>
          </a:p>
        </p:txBody>
      </p:sp>
      <p:sp>
        <p:nvSpPr>
          <p:cNvPr id="180231" name="Slide Number Placeholder 6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EB0448A-34DF-43A7-81D3-311EAFD5D7ED}" type="slidenum">
              <a:rPr lang="en-US" altLang="en-US" sz="1200">
                <a:solidFill>
                  <a:srgbClr val="BCBCBC"/>
                </a:solidFill>
              </a:rPr>
              <a:pPr/>
              <a:t>86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09613" y="858838"/>
            <a:ext cx="5456237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Rupture on Effective Net Area</a:t>
            </a:r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0"/>
          </p:nvPr>
        </p:nvSpPr>
        <p:spPr bwMode="auto">
          <a:xfrm>
            <a:off x="3029634" y="6416675"/>
            <a:ext cx="2484304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45720" rIns="0" bIns="45720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1200" dirty="0" smtClean="0">
                <a:solidFill>
                  <a:srgbClr val="BCBCBC"/>
                </a:solidFill>
              </a:rPr>
              <a:t>Tension - AISC </a:t>
            </a:r>
            <a:r>
              <a:rPr lang="en-US" altLang="en-US" sz="1200" i="1" dirty="0" smtClean="0">
                <a:solidFill>
                  <a:srgbClr val="BCBCBC"/>
                </a:solidFill>
              </a:rPr>
              <a:t>Manual</a:t>
            </a:r>
            <a:r>
              <a:rPr lang="en-US" altLang="en-US" sz="1200" dirty="0" smtClean="0">
                <a:solidFill>
                  <a:srgbClr val="BCBCBC"/>
                </a:solidFill>
              </a:rPr>
              <a:t> </a:t>
            </a:r>
            <a:r>
              <a:rPr lang="en-US" altLang="en-US" sz="1200" dirty="0" smtClean="0">
                <a:solidFill>
                  <a:srgbClr val="BCBCBC"/>
                </a:solidFill>
              </a:rPr>
              <a:t>15th </a:t>
            </a:r>
            <a:r>
              <a:rPr lang="en-US" altLang="en-US" sz="1200" dirty="0" smtClean="0">
                <a:solidFill>
                  <a:srgbClr val="BCBCBC"/>
                </a:solidFill>
              </a:rPr>
              <a:t>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2275" name="Object 3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2293" name="Equation" r:id="rId4" imgW="114151" imgH="215619" progId="Equation.3">
                  <p:embed/>
                </p:oleObj>
              </mc:Choice>
              <mc:Fallback>
                <p:oleObj name="Equation" r:id="rId4" imgW="114151" imgH="21561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 bwMode="auto">
          <a:xfrm>
            <a:off x="1068388" y="1909763"/>
            <a:ext cx="6886575" cy="792162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/>
          <a:lstStyle/>
          <a:p>
            <a:pPr>
              <a:tabLst>
                <a:tab pos="517525" algn="l"/>
              </a:tabLst>
              <a:defRPr/>
            </a:pPr>
            <a:r>
              <a:rPr lang="en-US" i="1">
                <a:solidFill>
                  <a:schemeClr val="bg1"/>
                </a:solidFill>
              </a:rPr>
              <a:t>A</a:t>
            </a:r>
            <a:r>
              <a:rPr lang="en-US" i="1" baseline="-25000">
                <a:solidFill>
                  <a:schemeClr val="bg1"/>
                </a:solidFill>
              </a:rPr>
              <a:t>e </a:t>
            </a:r>
            <a:r>
              <a:rPr lang="en-US">
                <a:solidFill>
                  <a:schemeClr val="bg1"/>
                </a:solidFill>
              </a:rPr>
              <a:t>= Effective Net Area</a:t>
            </a:r>
          </a:p>
          <a:p>
            <a:pPr>
              <a:tabLst>
                <a:tab pos="517525" algn="l"/>
              </a:tabLst>
              <a:defRPr/>
            </a:pPr>
            <a:r>
              <a:rPr lang="en-US">
                <a:solidFill>
                  <a:schemeClr val="bg1"/>
                </a:solidFill>
              </a:rPr>
              <a:t>	Modify net area (</a:t>
            </a:r>
            <a:r>
              <a:rPr lang="en-US" i="1">
                <a:solidFill>
                  <a:schemeClr val="bg1"/>
                </a:solidFill>
              </a:rPr>
              <a:t>A</a:t>
            </a:r>
            <a:r>
              <a:rPr lang="en-US" i="1" baseline="-25000">
                <a:solidFill>
                  <a:schemeClr val="bg1"/>
                </a:solidFill>
              </a:rPr>
              <a:t>n</a:t>
            </a:r>
            <a:r>
              <a:rPr lang="en-US">
                <a:solidFill>
                  <a:schemeClr val="bg1"/>
                </a:solidFill>
              </a:rPr>
              <a:t>) to account for shear lag.</a:t>
            </a:r>
          </a:p>
        </p:txBody>
      </p:sp>
      <p:grpSp>
        <p:nvGrpSpPr>
          <p:cNvPr id="182277" name="Group 15"/>
          <p:cNvGrpSpPr>
            <a:grpSpLocks/>
          </p:cNvGrpSpPr>
          <p:nvPr/>
        </p:nvGrpSpPr>
        <p:grpSpPr bwMode="auto">
          <a:xfrm>
            <a:off x="1327150" y="4148138"/>
            <a:ext cx="1855788" cy="1746250"/>
            <a:chOff x="1663700" y="4613275"/>
            <a:chExt cx="1855788" cy="1746250"/>
          </a:xfrm>
        </p:grpSpPr>
        <p:sp>
          <p:nvSpPr>
            <p:cNvPr id="7" name="TextBox 6"/>
            <p:cNvSpPr txBox="1"/>
            <p:nvPr/>
          </p:nvSpPr>
          <p:spPr bwMode="auto">
            <a:xfrm>
              <a:off x="1663700" y="4613275"/>
              <a:ext cx="1855788" cy="1746250"/>
            </a:xfrm>
            <a:prstGeom prst="rect">
              <a:avLst/>
            </a:prstGeom>
            <a:solidFill>
              <a:schemeClr val="tx1">
                <a:lumMod val="95000"/>
                <a:alpha val="62000"/>
              </a:schemeClr>
            </a:solidFill>
            <a:ln w="38100" cap="flat">
              <a:solidFill>
                <a:schemeClr val="bg1"/>
              </a:solidFill>
              <a:bevel/>
            </a:ln>
          </p:spPr>
          <p:txBody>
            <a:bodyPr anchor="ctr"/>
            <a:lstStyle/>
            <a:p>
              <a:pPr>
                <a:defRPr/>
              </a:pPr>
              <a:endParaRPr lang="en-US" dirty="0">
                <a:solidFill>
                  <a:schemeClr val="bg1"/>
                </a:solidFill>
              </a:endParaRPr>
            </a:p>
            <a:p>
              <a:pPr>
                <a:defRPr/>
              </a:pPr>
              <a:endParaRPr lang="en-US" dirty="0">
                <a:solidFill>
                  <a:schemeClr val="bg1"/>
                </a:solidFill>
              </a:endParaRPr>
            </a:p>
            <a:p>
              <a:pPr>
                <a:defRPr/>
              </a:pPr>
              <a:r>
                <a:rPr lang="en-US" dirty="0">
                  <a:solidFill>
                    <a:schemeClr val="bg1"/>
                  </a:solidFill>
                </a:rPr>
                <a:t>Or value per Table D3.1</a:t>
              </a:r>
            </a:p>
          </p:txBody>
        </p:sp>
        <p:graphicFrame>
          <p:nvGraphicFramePr>
            <p:cNvPr id="182286" name="Object 3"/>
            <p:cNvGraphicFramePr>
              <a:graphicFrameLocks noChangeAspect="1"/>
            </p:cNvGraphicFramePr>
            <p:nvPr/>
          </p:nvGraphicFramePr>
          <p:xfrm>
            <a:off x="1693863" y="4646613"/>
            <a:ext cx="1409700" cy="9096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2294" name="Equation" r:id="rId6" imgW="609336" imgH="393529" progId="Equation.3">
                    <p:embed/>
                  </p:oleObj>
                </mc:Choice>
                <mc:Fallback>
                  <p:oleObj name="Equation" r:id="rId6" imgW="609336" imgH="393529" progId="Equation.3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93863" y="4646613"/>
                          <a:ext cx="1409700" cy="9096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" name="TextBox 8"/>
          <p:cNvSpPr txBox="1"/>
          <p:nvPr/>
        </p:nvSpPr>
        <p:spPr bwMode="auto">
          <a:xfrm>
            <a:off x="1071563" y="2867025"/>
            <a:ext cx="6916737" cy="709613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/>
          <a:lstStyle/>
          <a:p>
            <a:pPr>
              <a:defRPr/>
            </a:pPr>
            <a:r>
              <a:rPr lang="en-US" i="1">
                <a:solidFill>
                  <a:schemeClr val="bg1"/>
                </a:solidFill>
              </a:rPr>
              <a:t>A</a:t>
            </a:r>
            <a:r>
              <a:rPr lang="en-US" i="1" baseline="-25000">
                <a:solidFill>
                  <a:schemeClr val="bg1"/>
                </a:solidFill>
              </a:rPr>
              <a:t>e </a:t>
            </a:r>
            <a:r>
              <a:rPr lang="en-US">
                <a:solidFill>
                  <a:schemeClr val="bg1"/>
                </a:solidFill>
              </a:rPr>
              <a:t>= </a:t>
            </a:r>
            <a:r>
              <a:rPr lang="en-US" i="1">
                <a:solidFill>
                  <a:schemeClr val="bg1"/>
                </a:solidFill>
              </a:rPr>
              <a:t>A</a:t>
            </a:r>
            <a:r>
              <a:rPr lang="en-US" i="1" baseline="-25000">
                <a:solidFill>
                  <a:schemeClr val="bg1"/>
                </a:solidFill>
              </a:rPr>
              <a:t>n</a:t>
            </a:r>
            <a:r>
              <a:rPr lang="en-US" i="1">
                <a:solidFill>
                  <a:schemeClr val="bg1"/>
                </a:solidFill>
              </a:rPr>
              <a:t>U</a:t>
            </a:r>
            <a:r>
              <a:rPr lang="en-US">
                <a:solidFill>
                  <a:schemeClr val="bg1"/>
                </a:solidFill>
              </a:rPr>
              <a:t>		Equation D3-1</a:t>
            </a:r>
          </a:p>
        </p:txBody>
      </p:sp>
      <p:sp>
        <p:nvSpPr>
          <p:cNvPr id="10" name="TextBox 9"/>
          <p:cNvSpPr txBox="1"/>
          <p:nvPr/>
        </p:nvSpPr>
        <p:spPr bwMode="auto">
          <a:xfrm>
            <a:off x="3770313" y="3765550"/>
            <a:ext cx="4224337" cy="627063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/>
          <a:lstStyle/>
          <a:p>
            <a:pPr>
              <a:defRPr/>
            </a:pPr>
            <a:r>
              <a:rPr lang="en-US" i="1">
                <a:solidFill>
                  <a:schemeClr val="bg1"/>
                </a:solidFill>
              </a:rPr>
              <a:t>U </a:t>
            </a:r>
            <a:r>
              <a:rPr lang="en-US">
                <a:solidFill>
                  <a:schemeClr val="bg1"/>
                </a:solidFill>
              </a:rPr>
              <a:t>= shear lag factor reduction</a:t>
            </a:r>
          </a:p>
        </p:txBody>
      </p:sp>
      <p:sp>
        <p:nvSpPr>
          <p:cNvPr id="11" name="TextBox 10"/>
          <p:cNvSpPr txBox="1"/>
          <p:nvPr/>
        </p:nvSpPr>
        <p:spPr bwMode="auto">
          <a:xfrm>
            <a:off x="3784600" y="4500563"/>
            <a:ext cx="4222750" cy="625475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/>
          <a:lstStyle/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   = eccentricity of connection</a:t>
            </a:r>
          </a:p>
        </p:txBody>
      </p:sp>
      <p:sp>
        <p:nvSpPr>
          <p:cNvPr id="13" name="TextBox 12"/>
          <p:cNvSpPr txBox="1"/>
          <p:nvPr/>
        </p:nvSpPr>
        <p:spPr bwMode="auto">
          <a:xfrm>
            <a:off x="3797300" y="5248275"/>
            <a:ext cx="5153025" cy="1208088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/>
          <a:lstStyle/>
          <a:p>
            <a:pPr marL="396875" indent="-396875">
              <a:tabLst>
                <a:tab pos="396875" algn="l"/>
              </a:tabLst>
              <a:defRPr/>
            </a:pPr>
            <a:r>
              <a:rPr lang="en-US" i="1">
                <a:solidFill>
                  <a:schemeClr val="bg1"/>
                </a:solidFill>
              </a:rPr>
              <a:t>l </a:t>
            </a:r>
            <a:r>
              <a:rPr lang="en-US">
                <a:solidFill>
                  <a:schemeClr val="bg1"/>
                </a:solidFill>
              </a:rPr>
              <a:t>= length where force transfer occurs (distance parallel to applied tension force along bolts or weld)</a:t>
            </a:r>
          </a:p>
        </p:txBody>
      </p:sp>
      <p:graphicFrame>
        <p:nvGraphicFramePr>
          <p:cNvPr id="182282" name="Object 9"/>
          <p:cNvGraphicFramePr>
            <a:graphicFrameLocks noChangeAspect="1"/>
          </p:cNvGraphicFramePr>
          <p:nvPr/>
        </p:nvGraphicFramePr>
        <p:xfrm>
          <a:off x="3814763" y="4592638"/>
          <a:ext cx="3238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2295" name="Equation" r:id="rId8" imgW="139579" imgH="164957" progId="Equation.3">
                  <p:embed/>
                </p:oleObj>
              </mc:Choice>
              <mc:Fallback>
                <p:oleObj name="Equation" r:id="rId8" imgW="139579" imgH="164957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4763" y="4592638"/>
                        <a:ext cx="32385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2283" name="Slide Number Placeholder 1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C81FCF9-26DD-4A5F-B819-AA49406DAAE5}" type="slidenum">
              <a:rPr lang="en-US" altLang="en-US" sz="1200">
                <a:solidFill>
                  <a:srgbClr val="BCBCBC"/>
                </a:solidFill>
              </a:rPr>
              <a:pPr/>
              <a:t>87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09613" y="858838"/>
            <a:ext cx="5456237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Rupture on Effective Net Area</a:t>
            </a:r>
          </a:p>
        </p:txBody>
      </p:sp>
      <p:sp>
        <p:nvSpPr>
          <p:cNvPr id="15" name="Footer Placeholder 2"/>
          <p:cNvSpPr>
            <a:spLocks noGrp="1"/>
          </p:cNvSpPr>
          <p:nvPr>
            <p:ph type="ftr" sz="quarter" idx="10"/>
          </p:nvPr>
        </p:nvSpPr>
        <p:spPr bwMode="auto">
          <a:xfrm>
            <a:off x="3029634" y="6416675"/>
            <a:ext cx="2484304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45720" rIns="0" bIns="45720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1200" dirty="0" smtClean="0">
                <a:solidFill>
                  <a:srgbClr val="BCBCBC"/>
                </a:solidFill>
              </a:rPr>
              <a:t>Tension - AISC </a:t>
            </a:r>
            <a:r>
              <a:rPr lang="en-US" altLang="en-US" sz="1200" i="1" dirty="0" smtClean="0">
                <a:solidFill>
                  <a:srgbClr val="BCBCBC"/>
                </a:solidFill>
              </a:rPr>
              <a:t>Manual</a:t>
            </a:r>
            <a:r>
              <a:rPr lang="en-US" altLang="en-US" sz="1200" dirty="0" smtClean="0">
                <a:solidFill>
                  <a:srgbClr val="BCBCBC"/>
                </a:solidFill>
              </a:rPr>
              <a:t> </a:t>
            </a:r>
            <a:r>
              <a:rPr lang="en-US" altLang="en-US" sz="1200" dirty="0" smtClean="0">
                <a:solidFill>
                  <a:srgbClr val="BCBCBC"/>
                </a:solidFill>
              </a:rPr>
              <a:t>15th </a:t>
            </a:r>
            <a:r>
              <a:rPr lang="en-US" altLang="en-US" sz="1200" dirty="0" smtClean="0">
                <a:solidFill>
                  <a:srgbClr val="BCBCBC"/>
                </a:solidFill>
              </a:rPr>
              <a:t>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3" name="Content Placeholder 2"/>
          <p:cNvSpPr>
            <a:spLocks noGrp="1"/>
          </p:cNvSpPr>
          <p:nvPr>
            <p:ph idx="1"/>
          </p:nvPr>
        </p:nvSpPr>
        <p:spPr>
          <a:xfrm>
            <a:off x="469900" y="1550988"/>
            <a:ext cx="8229600" cy="4005262"/>
          </a:xfrm>
        </p:spPr>
        <p:txBody>
          <a:bodyPr anchor="ctr" anchorCtr="1"/>
          <a:lstStyle/>
          <a:p>
            <a:pPr>
              <a:buFont typeface="Wingdings 2" panose="05020102010507070707" pitchFamily="18" charset="2"/>
              <a:buNone/>
            </a:pPr>
            <a:r>
              <a:rPr lang="en-US" altLang="en-US" sz="4000" b="1" smtClean="0"/>
              <a:t>Block Shear</a:t>
            </a:r>
          </a:p>
        </p:txBody>
      </p:sp>
      <p:sp>
        <p:nvSpPr>
          <p:cNvPr id="184324" name="Slide Number Placeholder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E7F9726-BD74-40B3-AA89-C5CFA305C875}" type="slidenum">
              <a:rPr lang="en-US" altLang="en-US" sz="1200">
                <a:solidFill>
                  <a:srgbClr val="BCBCBC"/>
                </a:solidFill>
              </a:rPr>
              <a:pPr/>
              <a:t>88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0"/>
          </p:nvPr>
        </p:nvSpPr>
        <p:spPr bwMode="auto">
          <a:xfrm>
            <a:off x="3029634" y="6416675"/>
            <a:ext cx="2484304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45720" rIns="0" bIns="45720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1200" dirty="0" smtClean="0">
                <a:solidFill>
                  <a:srgbClr val="BCBCBC"/>
                </a:solidFill>
              </a:rPr>
              <a:t>Tension - AISC </a:t>
            </a:r>
            <a:r>
              <a:rPr lang="en-US" altLang="en-US" sz="1200" i="1" dirty="0" smtClean="0">
                <a:solidFill>
                  <a:srgbClr val="BCBCBC"/>
                </a:solidFill>
              </a:rPr>
              <a:t>Manual</a:t>
            </a:r>
            <a:r>
              <a:rPr lang="en-US" altLang="en-US" sz="1200" dirty="0" smtClean="0">
                <a:solidFill>
                  <a:srgbClr val="BCBCBC"/>
                </a:solidFill>
              </a:rPr>
              <a:t> </a:t>
            </a:r>
            <a:r>
              <a:rPr lang="en-US" altLang="en-US" sz="1200" dirty="0" smtClean="0">
                <a:solidFill>
                  <a:srgbClr val="BCBCBC"/>
                </a:solidFill>
              </a:rPr>
              <a:t>15th </a:t>
            </a:r>
            <a:r>
              <a:rPr lang="en-US" altLang="en-US" sz="1200" dirty="0" smtClean="0">
                <a:solidFill>
                  <a:srgbClr val="BCBCBC"/>
                </a:solidFill>
              </a:rPr>
              <a:t>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6371" name="Object 3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382" name="Equation" r:id="rId4" imgW="114151" imgH="215619" progId="Equation.3">
                  <p:embed/>
                </p:oleObj>
              </mc:Choice>
              <mc:Fallback>
                <p:oleObj name="Equation" r:id="rId4" imgW="114151" imgH="21561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6372" name="TextBox 4"/>
          <p:cNvSpPr txBox="1">
            <a:spLocks noChangeArrowheads="1"/>
          </p:cNvSpPr>
          <p:nvPr/>
        </p:nvSpPr>
        <p:spPr bwMode="auto">
          <a:xfrm>
            <a:off x="1106488" y="868363"/>
            <a:ext cx="5456237" cy="776287"/>
          </a:xfrm>
          <a:prstGeom prst="rect">
            <a:avLst/>
          </a:prstGeom>
          <a:solidFill>
            <a:srgbClr val="F2F2F2">
              <a:alpha val="61960"/>
            </a:srgbClr>
          </a:solidFill>
          <a:ln w="38100">
            <a:solidFill>
              <a:schemeClr val="bg1"/>
            </a:solidFill>
            <a:bevel/>
            <a:headEnd/>
            <a:tailEnd/>
          </a:ln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800" b="1">
                <a:solidFill>
                  <a:schemeClr val="bg1"/>
                </a:solidFill>
              </a:rPr>
              <a:t>Block Shear</a:t>
            </a:r>
          </a:p>
        </p:txBody>
      </p:sp>
      <p:sp>
        <p:nvSpPr>
          <p:cNvPr id="186373" name="TextBox 5"/>
          <p:cNvSpPr txBox="1">
            <a:spLocks noChangeArrowheads="1"/>
          </p:cNvSpPr>
          <p:nvPr/>
        </p:nvSpPr>
        <p:spPr bwMode="auto">
          <a:xfrm>
            <a:off x="1098550" y="1863725"/>
            <a:ext cx="6718300" cy="1184275"/>
          </a:xfrm>
          <a:prstGeom prst="rect">
            <a:avLst/>
          </a:prstGeom>
          <a:solidFill>
            <a:srgbClr val="F2F2F2">
              <a:alpha val="61960"/>
            </a:srgbClr>
          </a:solidFill>
          <a:ln w="38100">
            <a:solidFill>
              <a:schemeClr val="bg1"/>
            </a:solidFill>
            <a:bevel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>
                <a:solidFill>
                  <a:schemeClr val="bg1"/>
                </a:solidFill>
              </a:rPr>
              <a:t>Block Shear Rupture Strength (Equation </a:t>
            </a:r>
            <a:r>
              <a:rPr lang="en-US" altLang="en-US" dirty="0" smtClean="0">
                <a:solidFill>
                  <a:schemeClr val="bg1"/>
                </a:solidFill>
              </a:rPr>
              <a:t>J4-5),</a:t>
            </a:r>
            <a:endParaRPr lang="en-US" altLang="en-US" dirty="0">
              <a:solidFill>
                <a:schemeClr val="bg1"/>
              </a:solidFill>
            </a:endParaRPr>
          </a:p>
        </p:txBody>
      </p:sp>
      <p:graphicFrame>
        <p:nvGraphicFramePr>
          <p:cNvPr id="186374" name="Object 4"/>
          <p:cNvGraphicFramePr>
            <a:graphicFrameLocks noChangeAspect="1"/>
          </p:cNvGraphicFramePr>
          <p:nvPr/>
        </p:nvGraphicFramePr>
        <p:xfrm>
          <a:off x="1366838" y="2466975"/>
          <a:ext cx="6091237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383" name="Equation" r:id="rId6" imgW="2857500" imgH="241300" progId="Equation.3">
                  <p:embed/>
                </p:oleObj>
              </mc:Choice>
              <mc:Fallback>
                <p:oleObj name="Equation" r:id="rId6" imgW="2857500" imgH="241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6838" y="2466975"/>
                        <a:ext cx="6091237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098550" y="3355975"/>
            <a:ext cx="3836988" cy="790575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/>
          <a:lstStyle/>
          <a:p>
            <a:pPr>
              <a:defRPr/>
            </a:pPr>
            <a:r>
              <a:rPr lang="en-US" sz="2800">
                <a:solidFill>
                  <a:schemeClr val="bg1"/>
                </a:solidFill>
                <a:latin typeface="Symbol" pitchFamily="18" charset="2"/>
              </a:rPr>
              <a:t>f</a:t>
            </a:r>
            <a:r>
              <a:rPr lang="en-US" sz="2800" baseline="-25000">
                <a:solidFill>
                  <a:schemeClr val="bg1"/>
                </a:solidFill>
              </a:rPr>
              <a:t>t </a:t>
            </a:r>
            <a:r>
              <a:rPr lang="en-US" sz="2800">
                <a:solidFill>
                  <a:schemeClr val="bg1"/>
                </a:solidFill>
              </a:rPr>
              <a:t>= 0.75 (</a:t>
            </a:r>
            <a:r>
              <a:rPr lang="en-US" sz="2800">
                <a:solidFill>
                  <a:schemeClr val="bg1"/>
                </a:solidFill>
                <a:latin typeface="Symbol" pitchFamily="18" charset="2"/>
              </a:rPr>
              <a:t>W</a:t>
            </a:r>
            <a:r>
              <a:rPr lang="en-US" sz="2800" baseline="-25000">
                <a:solidFill>
                  <a:schemeClr val="bg1"/>
                </a:solidFill>
              </a:rPr>
              <a:t>t </a:t>
            </a:r>
            <a:r>
              <a:rPr lang="en-US" sz="2800">
                <a:solidFill>
                  <a:schemeClr val="bg1"/>
                </a:solidFill>
              </a:rPr>
              <a:t>= 2.00)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1077913" y="4389438"/>
            <a:ext cx="7896225" cy="177323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/>
          <a:lstStyle/>
          <a:p>
            <a:pPr>
              <a:tabLst>
                <a:tab pos="457200" algn="l"/>
                <a:tab pos="746125" algn="l"/>
              </a:tabLst>
              <a:defRPr/>
            </a:pPr>
            <a:r>
              <a:rPr lang="en-US" i="1">
                <a:solidFill>
                  <a:schemeClr val="bg1"/>
                </a:solidFill>
              </a:rPr>
              <a:t>A</a:t>
            </a:r>
            <a:r>
              <a:rPr lang="en-US" i="1" baseline="-25000">
                <a:solidFill>
                  <a:schemeClr val="bg1"/>
                </a:solidFill>
              </a:rPr>
              <a:t>gv	</a:t>
            </a:r>
            <a:r>
              <a:rPr lang="en-US">
                <a:solidFill>
                  <a:schemeClr val="bg1"/>
                </a:solidFill>
              </a:rPr>
              <a:t>=	gross area subject to shear</a:t>
            </a:r>
          </a:p>
          <a:p>
            <a:pPr>
              <a:tabLst>
                <a:tab pos="457200" algn="l"/>
                <a:tab pos="746125" algn="l"/>
              </a:tabLst>
              <a:defRPr/>
            </a:pPr>
            <a:r>
              <a:rPr lang="en-US" i="1">
                <a:solidFill>
                  <a:schemeClr val="bg1"/>
                </a:solidFill>
              </a:rPr>
              <a:t>A</a:t>
            </a:r>
            <a:r>
              <a:rPr lang="en-US" i="1" baseline="-25000">
                <a:solidFill>
                  <a:schemeClr val="bg1"/>
                </a:solidFill>
              </a:rPr>
              <a:t>nv	</a:t>
            </a:r>
            <a:r>
              <a:rPr lang="en-US">
                <a:solidFill>
                  <a:schemeClr val="bg1"/>
                </a:solidFill>
              </a:rPr>
              <a:t>=	net area subject to shear</a:t>
            </a:r>
          </a:p>
          <a:p>
            <a:pPr>
              <a:tabLst>
                <a:tab pos="457200" algn="l"/>
                <a:tab pos="746125" algn="l"/>
              </a:tabLst>
              <a:defRPr/>
            </a:pPr>
            <a:r>
              <a:rPr lang="en-US" i="1">
                <a:solidFill>
                  <a:schemeClr val="bg1"/>
                </a:solidFill>
              </a:rPr>
              <a:t>A</a:t>
            </a:r>
            <a:r>
              <a:rPr lang="en-US" i="1" baseline="-25000">
                <a:solidFill>
                  <a:schemeClr val="bg1"/>
                </a:solidFill>
              </a:rPr>
              <a:t>nt	</a:t>
            </a:r>
            <a:r>
              <a:rPr lang="en-US">
                <a:solidFill>
                  <a:schemeClr val="bg1"/>
                </a:solidFill>
              </a:rPr>
              <a:t>=	net area subject to tension</a:t>
            </a:r>
          </a:p>
          <a:p>
            <a:pPr>
              <a:tabLst>
                <a:tab pos="457200" algn="l"/>
                <a:tab pos="746125" algn="l"/>
              </a:tabLst>
              <a:defRPr/>
            </a:pPr>
            <a:r>
              <a:rPr lang="en-US" i="1">
                <a:solidFill>
                  <a:schemeClr val="bg1"/>
                </a:solidFill>
              </a:rPr>
              <a:t>U</a:t>
            </a:r>
            <a:r>
              <a:rPr lang="en-US" i="1" baseline="-25000">
                <a:solidFill>
                  <a:schemeClr val="bg1"/>
                </a:solidFill>
              </a:rPr>
              <a:t>bs	</a:t>
            </a:r>
            <a:r>
              <a:rPr lang="en-US">
                <a:solidFill>
                  <a:schemeClr val="bg1"/>
                </a:solidFill>
              </a:rPr>
              <a:t>=	1 or 0.5 (1 for most tension members, see Figure C-J4.2)</a:t>
            </a:r>
          </a:p>
        </p:txBody>
      </p:sp>
      <p:sp>
        <p:nvSpPr>
          <p:cNvPr id="186377" name="Slide Number Placeholder 16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F6ED980-AEEE-4FCF-8A9D-1E731866B3B5}" type="slidenum">
              <a:rPr lang="en-US" altLang="en-US" sz="1200">
                <a:solidFill>
                  <a:srgbClr val="BCBCBC"/>
                </a:solidFill>
              </a:rPr>
              <a:pPr/>
              <a:t>89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0"/>
          </p:nvPr>
        </p:nvSpPr>
        <p:spPr bwMode="auto">
          <a:xfrm>
            <a:off x="3029634" y="6416675"/>
            <a:ext cx="2484304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45720" rIns="0" bIns="45720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1200" dirty="0" smtClean="0">
                <a:solidFill>
                  <a:srgbClr val="BCBCBC"/>
                </a:solidFill>
              </a:rPr>
              <a:t>Tension - AISC </a:t>
            </a:r>
            <a:r>
              <a:rPr lang="en-US" altLang="en-US" sz="1200" i="1" dirty="0" smtClean="0">
                <a:solidFill>
                  <a:srgbClr val="BCBCBC"/>
                </a:solidFill>
              </a:rPr>
              <a:t>Manual</a:t>
            </a:r>
            <a:r>
              <a:rPr lang="en-US" altLang="en-US" sz="1200" dirty="0" smtClean="0">
                <a:solidFill>
                  <a:srgbClr val="BCBCBC"/>
                </a:solidFill>
              </a:rPr>
              <a:t> </a:t>
            </a:r>
            <a:r>
              <a:rPr lang="en-US" altLang="en-US" sz="1200" dirty="0" smtClean="0">
                <a:solidFill>
                  <a:srgbClr val="BCBCBC"/>
                </a:solidFill>
              </a:rPr>
              <a:t>15th </a:t>
            </a:r>
            <a:r>
              <a:rPr lang="en-US" altLang="en-US" sz="1200" dirty="0" smtClean="0">
                <a:solidFill>
                  <a:srgbClr val="BCBCBC"/>
                </a:solidFill>
              </a:rPr>
              <a:t>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33"/>
          <p:cNvSpPr txBox="1">
            <a:spLocks noChangeArrowheads="1"/>
          </p:cNvSpPr>
          <p:nvPr/>
        </p:nvSpPr>
        <p:spPr bwMode="auto">
          <a:xfrm>
            <a:off x="6705600" y="4786313"/>
            <a:ext cx="27432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bg1"/>
                </a:solidFill>
                <a:latin typeface="GreekS" panose="00000400000000000000" pitchFamily="2" charset="0"/>
                <a:cs typeface="Arial" panose="020B0604020202020204" pitchFamily="34" charset="0"/>
              </a:rPr>
              <a:t>  </a:t>
            </a:r>
            <a:r>
              <a:rPr lang="en-US" altLang="en-US">
                <a:solidFill>
                  <a:schemeClr val="bg1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e</a:t>
            </a:r>
            <a:r>
              <a:rPr lang="en-US" altLang="en-US" baseline="-25000">
                <a:solidFill>
                  <a:schemeClr val="bg1"/>
                </a:solidFill>
                <a:latin typeface="CG Times (W1)"/>
                <a:cs typeface="Arial" panose="020B0604020202020204" pitchFamily="34" charset="0"/>
              </a:rPr>
              <a:t>u</a:t>
            </a:r>
          </a:p>
          <a:p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.1 to .2</a:t>
            </a:r>
            <a:endParaRPr lang="en-US" altLang="en-US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054100" y="1649413"/>
            <a:ext cx="7315200" cy="4611687"/>
          </a:xfrm>
          <a:prstGeom prst="rect">
            <a:avLst/>
          </a:prstGeom>
          <a:solidFill>
            <a:schemeClr val="tx1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00" dirty="0">
              <a:solidFill>
                <a:schemeClr val="bg1"/>
              </a:solidFill>
              <a:latin typeface="Symbol" pitchFamily="18" charset="2"/>
            </a:endParaRPr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>
            <a:off x="1782763" y="1806575"/>
            <a:ext cx="0" cy="3657600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3" name="Line 5"/>
          <p:cNvSpPr>
            <a:spLocks noChangeShapeType="1"/>
          </p:cNvSpPr>
          <p:nvPr/>
        </p:nvSpPr>
        <p:spPr bwMode="auto">
          <a:xfrm>
            <a:off x="1758950" y="5464175"/>
            <a:ext cx="6062663" cy="0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4" name="Line 7"/>
          <p:cNvSpPr>
            <a:spLocks noChangeShapeType="1"/>
          </p:cNvSpPr>
          <p:nvPr/>
        </p:nvSpPr>
        <p:spPr bwMode="auto">
          <a:xfrm>
            <a:off x="2209800" y="3208338"/>
            <a:ext cx="0" cy="0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5" name="Line 10"/>
          <p:cNvSpPr>
            <a:spLocks noChangeShapeType="1"/>
          </p:cNvSpPr>
          <p:nvPr/>
        </p:nvSpPr>
        <p:spPr bwMode="auto">
          <a:xfrm>
            <a:off x="2209800" y="3330575"/>
            <a:ext cx="0" cy="2195513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6" name="Line 11"/>
          <p:cNvSpPr>
            <a:spLocks noChangeShapeType="1"/>
          </p:cNvSpPr>
          <p:nvPr/>
        </p:nvSpPr>
        <p:spPr bwMode="auto">
          <a:xfrm>
            <a:off x="3184525" y="3292475"/>
            <a:ext cx="0" cy="2233613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7" name="Line 12"/>
          <p:cNvSpPr>
            <a:spLocks noChangeShapeType="1"/>
          </p:cNvSpPr>
          <p:nvPr/>
        </p:nvSpPr>
        <p:spPr bwMode="auto">
          <a:xfrm>
            <a:off x="6902450" y="2562225"/>
            <a:ext cx="0" cy="3024188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8" name="Line 13"/>
          <p:cNvSpPr>
            <a:spLocks noChangeShapeType="1"/>
          </p:cNvSpPr>
          <p:nvPr/>
        </p:nvSpPr>
        <p:spPr bwMode="auto">
          <a:xfrm>
            <a:off x="7756525" y="2781300"/>
            <a:ext cx="0" cy="2805113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9" name="Line 14"/>
          <p:cNvSpPr>
            <a:spLocks noChangeShapeType="1"/>
          </p:cNvSpPr>
          <p:nvPr/>
        </p:nvSpPr>
        <p:spPr bwMode="auto">
          <a:xfrm>
            <a:off x="1720850" y="3270250"/>
            <a:ext cx="366713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0" name="Line 15"/>
          <p:cNvSpPr>
            <a:spLocks noChangeShapeType="1"/>
          </p:cNvSpPr>
          <p:nvPr/>
        </p:nvSpPr>
        <p:spPr bwMode="auto">
          <a:xfrm>
            <a:off x="1720850" y="2476500"/>
            <a:ext cx="4816475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1" name="Text Box 17"/>
          <p:cNvSpPr txBox="1">
            <a:spLocks noChangeArrowheads="1"/>
          </p:cNvSpPr>
          <p:nvPr/>
        </p:nvSpPr>
        <p:spPr bwMode="auto">
          <a:xfrm>
            <a:off x="4338638" y="5649913"/>
            <a:ext cx="911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bg1"/>
                </a:solidFill>
                <a:cs typeface="Arial" panose="020B0604020202020204" pitchFamily="34" charset="0"/>
              </a:rPr>
              <a:t>Strain</a:t>
            </a:r>
          </a:p>
        </p:txBody>
      </p:sp>
      <p:sp>
        <p:nvSpPr>
          <p:cNvPr id="22542" name="Text Box 21"/>
          <p:cNvSpPr txBox="1">
            <a:spLocks noChangeArrowheads="1"/>
          </p:cNvSpPr>
          <p:nvPr/>
        </p:nvSpPr>
        <p:spPr bwMode="auto">
          <a:xfrm>
            <a:off x="4859338" y="585946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3094" name="Text Box 22"/>
          <p:cNvSpPr txBox="1">
            <a:spLocks noChangeArrowheads="1"/>
          </p:cNvSpPr>
          <p:nvPr/>
        </p:nvSpPr>
        <p:spPr bwMode="auto">
          <a:xfrm>
            <a:off x="1216930" y="2805223"/>
            <a:ext cx="443678" cy="1877748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vert="vert270"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Stress</a:t>
            </a:r>
          </a:p>
        </p:txBody>
      </p:sp>
      <p:sp>
        <p:nvSpPr>
          <p:cNvPr id="22544" name="Text Box 23"/>
          <p:cNvSpPr txBox="1">
            <a:spLocks noChangeArrowheads="1"/>
          </p:cNvSpPr>
          <p:nvPr/>
        </p:nvSpPr>
        <p:spPr bwMode="auto">
          <a:xfrm>
            <a:off x="1416050" y="2293938"/>
            <a:ext cx="4270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solidFill>
                  <a:schemeClr val="bg1"/>
                </a:solidFill>
                <a:cs typeface="Arial" panose="020B0604020202020204" pitchFamily="34" charset="0"/>
              </a:rPr>
              <a:t>F</a:t>
            </a:r>
            <a:r>
              <a:rPr lang="en-US" altLang="en-US" sz="2000" baseline="-25000">
                <a:solidFill>
                  <a:schemeClr val="bg1"/>
                </a:solidFill>
                <a:cs typeface="Arial" panose="020B0604020202020204" pitchFamily="34" charset="0"/>
              </a:rPr>
              <a:t>u</a:t>
            </a:r>
          </a:p>
        </p:txBody>
      </p:sp>
      <p:sp>
        <p:nvSpPr>
          <p:cNvPr id="22545" name="Text Box 24"/>
          <p:cNvSpPr txBox="1">
            <a:spLocks noChangeArrowheads="1"/>
          </p:cNvSpPr>
          <p:nvPr/>
        </p:nvSpPr>
        <p:spPr bwMode="auto">
          <a:xfrm>
            <a:off x="1355725" y="3086100"/>
            <a:ext cx="4270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solidFill>
                  <a:schemeClr val="bg1"/>
                </a:solidFill>
                <a:cs typeface="Arial" panose="020B0604020202020204" pitchFamily="34" charset="0"/>
              </a:rPr>
              <a:t>F</a:t>
            </a:r>
            <a:r>
              <a:rPr lang="en-US" altLang="en-US" sz="2000" baseline="-25000">
                <a:solidFill>
                  <a:schemeClr val="bg1"/>
                </a:solidFill>
                <a:cs typeface="Arial" panose="020B0604020202020204" pitchFamily="34" charset="0"/>
              </a:rPr>
              <a:t>y</a:t>
            </a:r>
          </a:p>
        </p:txBody>
      </p:sp>
      <p:sp>
        <p:nvSpPr>
          <p:cNvPr id="22546" name="Text Box 27"/>
          <p:cNvSpPr txBox="1">
            <a:spLocks noChangeArrowheads="1"/>
          </p:cNvSpPr>
          <p:nvPr/>
        </p:nvSpPr>
        <p:spPr bwMode="auto">
          <a:xfrm>
            <a:off x="1936750" y="4549775"/>
            <a:ext cx="4270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i="1">
                <a:solidFill>
                  <a:schemeClr val="bg1"/>
                </a:solidFill>
                <a:cs typeface="Arial" panose="020B0604020202020204" pitchFamily="34" charset="0"/>
              </a:rPr>
              <a:t>E</a:t>
            </a:r>
            <a:endParaRPr lang="en-US" altLang="en-US" sz="2000" i="1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22547" name="Text Box 30"/>
          <p:cNvSpPr txBox="1">
            <a:spLocks noChangeArrowheads="1"/>
          </p:cNvSpPr>
          <p:nvPr/>
        </p:nvSpPr>
        <p:spPr bwMode="auto">
          <a:xfrm>
            <a:off x="4441825" y="2901950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i="1">
                <a:solidFill>
                  <a:schemeClr val="bg1"/>
                </a:solidFill>
                <a:cs typeface="Arial" panose="020B0604020202020204" pitchFamily="34" charset="0"/>
              </a:rPr>
              <a:t>E</a:t>
            </a:r>
            <a:r>
              <a:rPr lang="en-US" altLang="en-US" sz="2000" i="1" baseline="-25000">
                <a:solidFill>
                  <a:schemeClr val="bg1"/>
                </a:solidFill>
                <a:cs typeface="Arial" panose="020B0604020202020204" pitchFamily="34" charset="0"/>
              </a:rPr>
              <a:t>sh</a:t>
            </a:r>
          </a:p>
        </p:txBody>
      </p:sp>
      <p:sp>
        <p:nvSpPr>
          <p:cNvPr id="22548" name="Text Box 31"/>
          <p:cNvSpPr txBox="1">
            <a:spLocks noChangeArrowheads="1"/>
          </p:cNvSpPr>
          <p:nvPr/>
        </p:nvSpPr>
        <p:spPr bwMode="auto">
          <a:xfrm>
            <a:off x="1720850" y="5461000"/>
            <a:ext cx="219551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bg1"/>
                </a:solidFill>
                <a:latin typeface="GreekS" panose="00000400000000000000" pitchFamily="2" charset="0"/>
                <a:cs typeface="Arial" panose="020B0604020202020204" pitchFamily="34" charset="0"/>
              </a:rPr>
              <a:t>  </a:t>
            </a:r>
            <a:r>
              <a:rPr lang="en-US" altLang="en-US" sz="2000">
                <a:solidFill>
                  <a:schemeClr val="bg1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e</a:t>
            </a:r>
            <a:r>
              <a:rPr lang="en-US" altLang="en-US" sz="2000" baseline="-25000">
                <a:solidFill>
                  <a:schemeClr val="bg1"/>
                </a:solidFill>
                <a:cs typeface="Arial" panose="020B0604020202020204" pitchFamily="34" charset="0"/>
              </a:rPr>
              <a:t>y</a:t>
            </a:r>
          </a:p>
          <a:p>
            <a:r>
              <a:rPr lang="en-US" altLang="en-US" sz="1600">
                <a:solidFill>
                  <a:schemeClr val="bg1"/>
                </a:solidFill>
                <a:cs typeface="Arial" panose="020B0604020202020204" pitchFamily="34" charset="0"/>
              </a:rPr>
              <a:t>.001 to .002</a:t>
            </a:r>
            <a:endParaRPr lang="en-US" altLang="en-US" sz="1600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22549" name="Text Box 34"/>
          <p:cNvSpPr txBox="1">
            <a:spLocks noChangeArrowheads="1"/>
          </p:cNvSpPr>
          <p:nvPr/>
        </p:nvSpPr>
        <p:spPr bwMode="auto">
          <a:xfrm>
            <a:off x="2819400" y="5464175"/>
            <a:ext cx="21939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bg1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     </a:t>
            </a:r>
            <a:r>
              <a:rPr lang="en-US" altLang="en-US" sz="2000">
                <a:solidFill>
                  <a:schemeClr val="bg1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e</a:t>
            </a:r>
            <a:r>
              <a:rPr lang="en-US" altLang="en-US" sz="2000" baseline="-25000">
                <a:solidFill>
                  <a:schemeClr val="bg1"/>
                </a:solidFill>
                <a:cs typeface="Arial" panose="020B0604020202020204" pitchFamily="34" charset="0"/>
              </a:rPr>
              <a:t>sh</a:t>
            </a:r>
          </a:p>
          <a:p>
            <a:r>
              <a:rPr lang="en-US" altLang="en-US" sz="1600">
                <a:solidFill>
                  <a:schemeClr val="bg1"/>
                </a:solidFill>
                <a:cs typeface="Arial" panose="020B0604020202020204" pitchFamily="34" charset="0"/>
              </a:rPr>
              <a:t>.01 to .03</a:t>
            </a:r>
            <a:endParaRPr lang="en-US" altLang="en-US" sz="1600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22550" name="Text Box 35"/>
          <p:cNvSpPr txBox="1">
            <a:spLocks noChangeArrowheads="1"/>
          </p:cNvSpPr>
          <p:nvPr/>
        </p:nvSpPr>
        <p:spPr bwMode="auto">
          <a:xfrm>
            <a:off x="7269163" y="5464175"/>
            <a:ext cx="109696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bg1"/>
                </a:solidFill>
                <a:latin typeface="GreekS" panose="00000400000000000000" pitchFamily="2" charset="0"/>
                <a:cs typeface="Arial" panose="020B0604020202020204" pitchFamily="34" charset="0"/>
              </a:rPr>
              <a:t>  </a:t>
            </a:r>
            <a:r>
              <a:rPr lang="en-US" altLang="en-US" sz="2000">
                <a:solidFill>
                  <a:schemeClr val="bg1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e</a:t>
            </a:r>
            <a:r>
              <a:rPr lang="en-US" altLang="en-US" sz="2000" baseline="-25000">
                <a:solidFill>
                  <a:schemeClr val="bg1"/>
                </a:solidFill>
                <a:latin typeface="CG Times (W1)"/>
                <a:cs typeface="Arial" panose="020B0604020202020204" pitchFamily="34" charset="0"/>
              </a:rPr>
              <a:t>r</a:t>
            </a:r>
          </a:p>
          <a:p>
            <a:r>
              <a:rPr lang="en-US" altLang="en-US" sz="1600">
                <a:solidFill>
                  <a:schemeClr val="bg1"/>
                </a:solidFill>
                <a:cs typeface="Arial" panose="020B0604020202020204" pitchFamily="34" charset="0"/>
              </a:rPr>
              <a:t>  .2 to .3</a:t>
            </a:r>
            <a:endParaRPr lang="en-US" altLang="en-US" sz="1600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22551" name="Text Box 34"/>
          <p:cNvSpPr txBox="1">
            <a:spLocks noChangeArrowheads="1"/>
          </p:cNvSpPr>
          <p:nvPr/>
        </p:nvSpPr>
        <p:spPr bwMode="auto">
          <a:xfrm>
            <a:off x="6586538" y="5464175"/>
            <a:ext cx="13652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bg1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   </a:t>
            </a:r>
            <a:r>
              <a:rPr lang="en-US" altLang="en-US" sz="2000">
                <a:solidFill>
                  <a:schemeClr val="bg1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e</a:t>
            </a:r>
            <a:r>
              <a:rPr lang="en-US" altLang="en-US" sz="2000" baseline="-25000">
                <a:solidFill>
                  <a:schemeClr val="bg1"/>
                </a:solidFill>
                <a:cs typeface="Arial" panose="020B0604020202020204" pitchFamily="34" charset="0"/>
              </a:rPr>
              <a:t>u</a:t>
            </a:r>
          </a:p>
          <a:p>
            <a:r>
              <a:rPr lang="en-US" altLang="en-US" sz="1600">
                <a:solidFill>
                  <a:schemeClr val="bg1"/>
                </a:solidFill>
                <a:cs typeface="Arial" panose="020B0604020202020204" pitchFamily="34" charset="0"/>
              </a:rPr>
              <a:t>.1 to .2</a:t>
            </a:r>
            <a:endParaRPr lang="en-US" altLang="en-US" sz="1600" baseline="-250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22552" name="Slide Number Placeholder 46"/>
          <p:cNvSpPr txBox="1">
            <a:spLocks noGrp="1"/>
          </p:cNvSpPr>
          <p:nvPr/>
        </p:nvSpPr>
        <p:spPr bwMode="auto">
          <a:xfrm>
            <a:off x="7924800" y="6416675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469290CE-7C74-4CCD-A2DC-1731410B3CB5}" type="slidenum">
              <a:rPr lang="en-US" altLang="en-US" sz="1200">
                <a:solidFill>
                  <a:srgbClr val="BCBCBC"/>
                </a:solidFill>
              </a:rPr>
              <a:pPr algn="r"/>
              <a:t>9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48" name="Footer Placeholder 47"/>
          <p:cNvSpPr txBox="1">
            <a:spLocks noGrp="1"/>
          </p:cNvSpPr>
          <p:nvPr/>
        </p:nvSpPr>
        <p:spPr>
          <a:xfrm>
            <a:off x="3124200" y="6416675"/>
            <a:ext cx="2895600" cy="365125"/>
          </a:xfrm>
          <a:prstGeom prst="rect">
            <a:avLst/>
          </a:prstGeom>
          <a:noFill/>
        </p:spPr>
        <p:txBody>
          <a:bodyPr anchor="b"/>
          <a:lstStyle/>
          <a:p>
            <a:pPr algn="ctr">
              <a:defRPr/>
            </a:pPr>
            <a:r>
              <a:rPr lang="en-US" sz="1200">
                <a:solidFill>
                  <a:schemeClr val="tx1">
                    <a:shade val="50000"/>
                  </a:schemeClr>
                </a:solidFill>
              </a:rPr>
              <a:t>Tension Theory</a:t>
            </a:r>
            <a:endParaRPr lang="en-US" sz="1200" dirty="0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22554" name="Freeform 51"/>
          <p:cNvSpPr>
            <a:spLocks/>
          </p:cNvSpPr>
          <p:nvPr/>
        </p:nvSpPr>
        <p:spPr bwMode="auto">
          <a:xfrm>
            <a:off x="1792288" y="3184525"/>
            <a:ext cx="1379537" cy="2255838"/>
          </a:xfrm>
          <a:custGeom>
            <a:avLst/>
            <a:gdLst>
              <a:gd name="T0" fmla="*/ 0 w 869"/>
              <a:gd name="T1" fmla="*/ 2147483646 h 1421"/>
              <a:gd name="T2" fmla="*/ 2147483646 w 869"/>
              <a:gd name="T3" fmla="*/ 0 h 1421"/>
              <a:gd name="T4" fmla="*/ 2147483646 w 869"/>
              <a:gd name="T5" fmla="*/ 2147483646 h 1421"/>
              <a:gd name="T6" fmla="*/ 2147483646 w 869"/>
              <a:gd name="T7" fmla="*/ 2147483646 h 1421"/>
              <a:gd name="T8" fmla="*/ 0 60000 65536"/>
              <a:gd name="T9" fmla="*/ 0 60000 65536"/>
              <a:gd name="T10" fmla="*/ 0 60000 65536"/>
              <a:gd name="T11" fmla="*/ 0 60000 65536"/>
              <a:gd name="T12" fmla="*/ 0 w 869"/>
              <a:gd name="T13" fmla="*/ 0 h 1421"/>
              <a:gd name="T14" fmla="*/ 869 w 869"/>
              <a:gd name="T15" fmla="*/ 1421 h 142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69" h="1421">
                <a:moveTo>
                  <a:pt x="0" y="1421"/>
                </a:moveTo>
                <a:lnTo>
                  <a:pt x="264" y="0"/>
                </a:lnTo>
                <a:lnTo>
                  <a:pt x="317" y="53"/>
                </a:lnTo>
                <a:lnTo>
                  <a:pt x="869" y="24"/>
                </a:ln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5" name="Freeform 59"/>
          <p:cNvSpPr>
            <a:spLocks/>
          </p:cNvSpPr>
          <p:nvPr/>
        </p:nvSpPr>
        <p:spPr bwMode="auto">
          <a:xfrm>
            <a:off x="3151188" y="2487613"/>
            <a:ext cx="4565650" cy="738187"/>
          </a:xfrm>
          <a:custGeom>
            <a:avLst/>
            <a:gdLst>
              <a:gd name="T0" fmla="*/ 0 w 2870"/>
              <a:gd name="T1" fmla="*/ 2147483646 h 465"/>
              <a:gd name="T2" fmla="*/ 2147483646 w 2870"/>
              <a:gd name="T3" fmla="*/ 2147483646 h 465"/>
              <a:gd name="T4" fmla="*/ 2147483646 w 2870"/>
              <a:gd name="T5" fmla="*/ 2147483646 h 465"/>
              <a:gd name="T6" fmla="*/ 2147483646 w 2870"/>
              <a:gd name="T7" fmla="*/ 2147483646 h 465"/>
              <a:gd name="T8" fmla="*/ 2147483646 w 2870"/>
              <a:gd name="T9" fmla="*/ 2147483646 h 465"/>
              <a:gd name="T10" fmla="*/ 2147483646 w 2870"/>
              <a:gd name="T11" fmla="*/ 2147483646 h 465"/>
              <a:gd name="T12" fmla="*/ 2147483646 w 2870"/>
              <a:gd name="T13" fmla="*/ 2147483646 h 465"/>
              <a:gd name="T14" fmla="*/ 2147483646 w 2870"/>
              <a:gd name="T15" fmla="*/ 2147483646 h 465"/>
              <a:gd name="T16" fmla="*/ 2147483646 w 2870"/>
              <a:gd name="T17" fmla="*/ 2147483646 h 465"/>
              <a:gd name="T18" fmla="*/ 2147483646 w 2870"/>
              <a:gd name="T19" fmla="*/ 2147483646 h 465"/>
              <a:gd name="T20" fmla="*/ 2147483646 w 2870"/>
              <a:gd name="T21" fmla="*/ 2147483646 h 46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870"/>
              <a:gd name="T34" fmla="*/ 0 h 465"/>
              <a:gd name="T35" fmla="*/ 2870 w 2870"/>
              <a:gd name="T36" fmla="*/ 465 h 465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870" h="465">
                <a:moveTo>
                  <a:pt x="0" y="465"/>
                </a:moveTo>
                <a:cubicBezTo>
                  <a:pt x="187" y="436"/>
                  <a:pt x="375" y="407"/>
                  <a:pt x="547" y="369"/>
                </a:cubicBezTo>
                <a:cubicBezTo>
                  <a:pt x="719" y="331"/>
                  <a:pt x="889" y="276"/>
                  <a:pt x="1032" y="234"/>
                </a:cubicBezTo>
                <a:cubicBezTo>
                  <a:pt x="1175" y="192"/>
                  <a:pt x="1283" y="148"/>
                  <a:pt x="1406" y="119"/>
                </a:cubicBezTo>
                <a:cubicBezTo>
                  <a:pt x="1529" y="90"/>
                  <a:pt x="1647" y="75"/>
                  <a:pt x="1771" y="57"/>
                </a:cubicBezTo>
                <a:cubicBezTo>
                  <a:pt x="1895" y="39"/>
                  <a:pt x="2052" y="18"/>
                  <a:pt x="2150" y="9"/>
                </a:cubicBezTo>
                <a:cubicBezTo>
                  <a:pt x="2248" y="0"/>
                  <a:pt x="2303" y="4"/>
                  <a:pt x="2361" y="4"/>
                </a:cubicBezTo>
                <a:cubicBezTo>
                  <a:pt x="2419" y="4"/>
                  <a:pt x="2448" y="6"/>
                  <a:pt x="2496" y="9"/>
                </a:cubicBezTo>
                <a:cubicBezTo>
                  <a:pt x="2544" y="12"/>
                  <a:pt x="2601" y="15"/>
                  <a:pt x="2649" y="23"/>
                </a:cubicBezTo>
                <a:cubicBezTo>
                  <a:pt x="2697" y="31"/>
                  <a:pt x="2747" y="34"/>
                  <a:pt x="2784" y="57"/>
                </a:cubicBezTo>
                <a:cubicBezTo>
                  <a:pt x="2821" y="80"/>
                  <a:pt x="2845" y="121"/>
                  <a:pt x="2870" y="162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6" name="Line 25"/>
          <p:cNvSpPr>
            <a:spLocks noChangeShapeType="1"/>
          </p:cNvSpPr>
          <p:nvPr/>
        </p:nvSpPr>
        <p:spPr bwMode="auto">
          <a:xfrm>
            <a:off x="1847850" y="5046663"/>
            <a:ext cx="182563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7" name="Line 26"/>
          <p:cNvSpPr>
            <a:spLocks noChangeShapeType="1"/>
          </p:cNvSpPr>
          <p:nvPr/>
        </p:nvSpPr>
        <p:spPr bwMode="auto">
          <a:xfrm flipV="1">
            <a:off x="2025650" y="4184650"/>
            <a:ext cx="0" cy="871538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8" name="Line 28"/>
          <p:cNvSpPr>
            <a:spLocks noChangeShapeType="1"/>
          </p:cNvSpPr>
          <p:nvPr/>
        </p:nvSpPr>
        <p:spPr bwMode="auto">
          <a:xfrm>
            <a:off x="3779838" y="3157538"/>
            <a:ext cx="679450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9" name="Line 29"/>
          <p:cNvSpPr>
            <a:spLocks noChangeShapeType="1"/>
          </p:cNvSpPr>
          <p:nvPr/>
        </p:nvSpPr>
        <p:spPr bwMode="auto">
          <a:xfrm flipV="1">
            <a:off x="4464050" y="2965450"/>
            <a:ext cx="0" cy="201613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1023938" y="649288"/>
            <a:ext cx="4125912" cy="77628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</a:rPr>
              <a:t>Yield on Gross Area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8419" name="Object 3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8435" name="Equation" r:id="rId4" imgW="114151" imgH="215619" progId="Equation.3">
                  <p:embed/>
                </p:oleObj>
              </mc:Choice>
              <mc:Fallback>
                <p:oleObj name="Equation" r:id="rId4" imgW="114151" imgH="21561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8420" name="TextBox 4"/>
          <p:cNvSpPr txBox="1">
            <a:spLocks noChangeArrowheads="1"/>
          </p:cNvSpPr>
          <p:nvPr/>
        </p:nvSpPr>
        <p:spPr bwMode="auto">
          <a:xfrm>
            <a:off x="1106488" y="868363"/>
            <a:ext cx="5456237" cy="776287"/>
          </a:xfrm>
          <a:prstGeom prst="rect">
            <a:avLst/>
          </a:prstGeom>
          <a:solidFill>
            <a:srgbClr val="F2F2F2">
              <a:alpha val="61960"/>
            </a:srgbClr>
          </a:solidFill>
          <a:ln w="38100">
            <a:solidFill>
              <a:schemeClr val="bg1"/>
            </a:solidFill>
            <a:bevel/>
            <a:headEnd/>
            <a:tailEnd/>
          </a:ln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800" b="1">
                <a:solidFill>
                  <a:schemeClr val="bg1"/>
                </a:solidFill>
              </a:rPr>
              <a:t>Block Shear</a:t>
            </a:r>
          </a:p>
        </p:txBody>
      </p:sp>
      <p:sp>
        <p:nvSpPr>
          <p:cNvPr id="188421" name="TextBox 5"/>
          <p:cNvSpPr txBox="1">
            <a:spLocks noChangeArrowheads="1"/>
          </p:cNvSpPr>
          <p:nvPr/>
        </p:nvSpPr>
        <p:spPr bwMode="auto">
          <a:xfrm>
            <a:off x="1098550" y="1863725"/>
            <a:ext cx="6718300" cy="1184275"/>
          </a:xfrm>
          <a:prstGeom prst="rect">
            <a:avLst/>
          </a:prstGeom>
          <a:solidFill>
            <a:srgbClr val="F2F2F2">
              <a:alpha val="61960"/>
            </a:srgbClr>
          </a:solidFill>
          <a:ln w="38100">
            <a:solidFill>
              <a:schemeClr val="bg1"/>
            </a:solidFill>
            <a:bevel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bg1"/>
                </a:solidFill>
              </a:rPr>
              <a:t>Block Shear Rupture Strength (Equation J4-5),</a:t>
            </a:r>
          </a:p>
        </p:txBody>
      </p:sp>
      <p:graphicFrame>
        <p:nvGraphicFramePr>
          <p:cNvPr id="188422" name="Object 4"/>
          <p:cNvGraphicFramePr>
            <a:graphicFrameLocks noChangeAspect="1"/>
          </p:cNvGraphicFramePr>
          <p:nvPr/>
        </p:nvGraphicFramePr>
        <p:xfrm>
          <a:off x="1366838" y="2466975"/>
          <a:ext cx="6091237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8436" name="Equation" r:id="rId6" imgW="2857500" imgH="241300" progId="Equation.3">
                  <p:embed/>
                </p:oleObj>
              </mc:Choice>
              <mc:Fallback>
                <p:oleObj name="Equation" r:id="rId6" imgW="2857500" imgH="241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6838" y="2466975"/>
                        <a:ext cx="6091237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 bwMode="auto">
          <a:xfrm>
            <a:off x="1077913" y="4389438"/>
            <a:ext cx="7896225" cy="177323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/>
          <a:lstStyle/>
          <a:p>
            <a:pPr>
              <a:tabLst>
                <a:tab pos="457200" algn="l"/>
                <a:tab pos="746125" algn="l"/>
              </a:tabLst>
              <a:defRPr/>
            </a:pPr>
            <a:r>
              <a:rPr lang="en-US" i="1">
                <a:solidFill>
                  <a:schemeClr val="bg1"/>
                </a:solidFill>
              </a:rPr>
              <a:t>A</a:t>
            </a:r>
            <a:r>
              <a:rPr lang="en-US" i="1" baseline="-25000">
                <a:solidFill>
                  <a:schemeClr val="bg1"/>
                </a:solidFill>
              </a:rPr>
              <a:t>gv	</a:t>
            </a:r>
            <a:r>
              <a:rPr lang="en-US">
                <a:solidFill>
                  <a:schemeClr val="bg1"/>
                </a:solidFill>
              </a:rPr>
              <a:t>=	gross area subject to shear</a:t>
            </a:r>
          </a:p>
          <a:p>
            <a:pPr>
              <a:tabLst>
                <a:tab pos="457200" algn="l"/>
                <a:tab pos="746125" algn="l"/>
              </a:tabLst>
              <a:defRPr/>
            </a:pPr>
            <a:r>
              <a:rPr lang="en-US" i="1">
                <a:solidFill>
                  <a:schemeClr val="bg1"/>
                </a:solidFill>
              </a:rPr>
              <a:t>A</a:t>
            </a:r>
            <a:r>
              <a:rPr lang="en-US" i="1" baseline="-25000">
                <a:solidFill>
                  <a:schemeClr val="bg1"/>
                </a:solidFill>
              </a:rPr>
              <a:t>nv	</a:t>
            </a:r>
            <a:r>
              <a:rPr lang="en-US">
                <a:solidFill>
                  <a:schemeClr val="bg1"/>
                </a:solidFill>
              </a:rPr>
              <a:t>=	net area subject to shear</a:t>
            </a:r>
          </a:p>
          <a:p>
            <a:pPr>
              <a:tabLst>
                <a:tab pos="457200" algn="l"/>
                <a:tab pos="746125" algn="l"/>
              </a:tabLst>
              <a:defRPr/>
            </a:pPr>
            <a:r>
              <a:rPr lang="en-US" i="1">
                <a:solidFill>
                  <a:schemeClr val="bg1"/>
                </a:solidFill>
              </a:rPr>
              <a:t>A</a:t>
            </a:r>
            <a:r>
              <a:rPr lang="en-US" i="1" baseline="-25000">
                <a:solidFill>
                  <a:schemeClr val="bg1"/>
                </a:solidFill>
              </a:rPr>
              <a:t>nt	</a:t>
            </a:r>
            <a:r>
              <a:rPr lang="en-US">
                <a:solidFill>
                  <a:schemeClr val="bg1"/>
                </a:solidFill>
              </a:rPr>
              <a:t>=	net area subject to tension</a:t>
            </a:r>
          </a:p>
          <a:p>
            <a:pPr>
              <a:tabLst>
                <a:tab pos="457200" algn="l"/>
                <a:tab pos="746125" algn="l"/>
              </a:tabLst>
              <a:defRPr/>
            </a:pPr>
            <a:r>
              <a:rPr lang="en-US" i="1">
                <a:solidFill>
                  <a:schemeClr val="bg1"/>
                </a:solidFill>
              </a:rPr>
              <a:t>U</a:t>
            </a:r>
            <a:r>
              <a:rPr lang="en-US" i="1" baseline="-25000">
                <a:solidFill>
                  <a:schemeClr val="bg1"/>
                </a:solidFill>
              </a:rPr>
              <a:t>bs	</a:t>
            </a:r>
            <a:r>
              <a:rPr lang="en-US">
                <a:solidFill>
                  <a:schemeClr val="bg1"/>
                </a:solidFill>
              </a:rPr>
              <a:t>=	1 or 0.5 (1 for most tension members, see Figure C-J4.2)</a:t>
            </a:r>
          </a:p>
        </p:txBody>
      </p:sp>
      <p:sp>
        <p:nvSpPr>
          <p:cNvPr id="11" name="Oval 10"/>
          <p:cNvSpPr/>
          <p:nvPr/>
        </p:nvSpPr>
        <p:spPr>
          <a:xfrm>
            <a:off x="1997075" y="2370138"/>
            <a:ext cx="1287463" cy="669925"/>
          </a:xfrm>
          <a:prstGeom prst="ellipse">
            <a:avLst/>
          </a:prstGeom>
          <a:solidFill>
            <a:schemeClr val="accent1">
              <a:alpha val="5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Text Box 37"/>
          <p:cNvSpPr txBox="1">
            <a:spLocks noChangeArrowheads="1"/>
          </p:cNvSpPr>
          <p:nvPr/>
        </p:nvSpPr>
        <p:spPr bwMode="auto">
          <a:xfrm>
            <a:off x="6148388" y="3278188"/>
            <a:ext cx="2535237" cy="822325"/>
          </a:xfrm>
          <a:prstGeom prst="rect">
            <a:avLst/>
          </a:prstGeom>
          <a:solidFill>
            <a:schemeClr val="accent1"/>
          </a:solidFill>
          <a:ln w="508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tx1">
                    <a:lumMod val="95000"/>
                  </a:schemeClr>
                </a:solidFill>
              </a:rPr>
              <a:t>Smaller of two values will control</a:t>
            </a:r>
          </a:p>
        </p:txBody>
      </p:sp>
      <p:sp>
        <p:nvSpPr>
          <p:cNvPr id="13" name="Oval 12"/>
          <p:cNvSpPr/>
          <p:nvPr/>
        </p:nvSpPr>
        <p:spPr bwMode="auto">
          <a:xfrm>
            <a:off x="4832350" y="2393950"/>
            <a:ext cx="1287463" cy="669925"/>
          </a:xfrm>
          <a:prstGeom prst="ellipse">
            <a:avLst/>
          </a:prstGeom>
          <a:solidFill>
            <a:schemeClr val="accent1">
              <a:alpha val="5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88427" name="Straight Connector 14"/>
          <p:cNvCxnSpPr>
            <a:cxnSpLocks noChangeShapeType="1"/>
          </p:cNvCxnSpPr>
          <p:nvPr/>
        </p:nvCxnSpPr>
        <p:spPr bwMode="auto">
          <a:xfrm>
            <a:off x="3111500" y="2928938"/>
            <a:ext cx="3089275" cy="582612"/>
          </a:xfrm>
          <a:prstGeom prst="line">
            <a:avLst/>
          </a:prstGeom>
          <a:noFill/>
          <a:ln w="28575" algn="ctr">
            <a:solidFill>
              <a:srgbClr val="E63F04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8428" name="Straight Connector 15"/>
          <p:cNvCxnSpPr>
            <a:cxnSpLocks noChangeShapeType="1"/>
          </p:cNvCxnSpPr>
          <p:nvPr/>
        </p:nvCxnSpPr>
        <p:spPr bwMode="auto">
          <a:xfrm>
            <a:off x="5657850" y="3040063"/>
            <a:ext cx="500063" cy="396875"/>
          </a:xfrm>
          <a:prstGeom prst="line">
            <a:avLst/>
          </a:prstGeom>
          <a:noFill/>
          <a:ln w="28575" algn="ctr">
            <a:solidFill>
              <a:srgbClr val="E63F04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8429" name="Slide Number Placeholder 16"/>
          <p:cNvSpPr txBox="1">
            <a:spLocks noGrp="1"/>
          </p:cNvSpPr>
          <p:nvPr/>
        </p:nvSpPr>
        <p:spPr bwMode="auto">
          <a:xfrm>
            <a:off x="7924800" y="6416675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/>
            <a:fld id="{1CF1AF17-76B2-439E-9C58-1BD2EF611287}" type="slidenum">
              <a:rPr lang="en-US" altLang="en-US" sz="1200">
                <a:solidFill>
                  <a:srgbClr val="BCBCBC"/>
                </a:solidFill>
              </a:rPr>
              <a:pPr algn="r" eaLnBrk="1" hangingPunct="1"/>
              <a:t>90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98550" y="3355975"/>
            <a:ext cx="3836988" cy="790575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/>
          <a:lstStyle/>
          <a:p>
            <a:pPr>
              <a:defRPr/>
            </a:pPr>
            <a:r>
              <a:rPr lang="en-US" sz="2800">
                <a:solidFill>
                  <a:schemeClr val="bg1"/>
                </a:solidFill>
                <a:latin typeface="Symbol" pitchFamily="18" charset="2"/>
              </a:rPr>
              <a:t>f</a:t>
            </a:r>
            <a:r>
              <a:rPr lang="en-US" sz="2800" baseline="-25000">
                <a:solidFill>
                  <a:schemeClr val="bg1"/>
                </a:solidFill>
              </a:rPr>
              <a:t>t </a:t>
            </a:r>
            <a:r>
              <a:rPr lang="en-US" sz="2800">
                <a:solidFill>
                  <a:schemeClr val="bg1"/>
                </a:solidFill>
              </a:rPr>
              <a:t>= 0.75 (</a:t>
            </a:r>
            <a:r>
              <a:rPr lang="en-US" sz="2800">
                <a:solidFill>
                  <a:schemeClr val="bg1"/>
                </a:solidFill>
                <a:latin typeface="Symbol" pitchFamily="18" charset="2"/>
              </a:rPr>
              <a:t>W</a:t>
            </a:r>
            <a:r>
              <a:rPr lang="en-US" sz="2800" baseline="-25000">
                <a:solidFill>
                  <a:schemeClr val="bg1"/>
                </a:solidFill>
              </a:rPr>
              <a:t>t </a:t>
            </a:r>
            <a:r>
              <a:rPr lang="en-US" sz="2800">
                <a:solidFill>
                  <a:schemeClr val="bg1"/>
                </a:solidFill>
              </a:rPr>
              <a:t>= 2.00)</a:t>
            </a:r>
          </a:p>
        </p:txBody>
      </p:sp>
      <p:sp>
        <p:nvSpPr>
          <p:cNvPr id="15" name="Footer Placeholder 2"/>
          <p:cNvSpPr>
            <a:spLocks noGrp="1"/>
          </p:cNvSpPr>
          <p:nvPr>
            <p:ph type="ftr" sz="quarter" idx="10"/>
          </p:nvPr>
        </p:nvSpPr>
        <p:spPr bwMode="auto">
          <a:xfrm>
            <a:off x="3029634" y="6416675"/>
            <a:ext cx="2484304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45720" rIns="0" bIns="45720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1200" dirty="0" smtClean="0">
                <a:solidFill>
                  <a:srgbClr val="BCBCBC"/>
                </a:solidFill>
              </a:rPr>
              <a:t>Tension - AISC </a:t>
            </a:r>
            <a:r>
              <a:rPr lang="en-US" altLang="en-US" sz="1200" i="1" dirty="0" smtClean="0">
                <a:solidFill>
                  <a:srgbClr val="BCBCBC"/>
                </a:solidFill>
              </a:rPr>
              <a:t>Manual</a:t>
            </a:r>
            <a:r>
              <a:rPr lang="en-US" altLang="en-US" sz="1200" dirty="0" smtClean="0">
                <a:solidFill>
                  <a:srgbClr val="BCBCBC"/>
                </a:solidFill>
              </a:rPr>
              <a:t> </a:t>
            </a:r>
            <a:r>
              <a:rPr lang="en-US" altLang="en-US" sz="1200" dirty="0" smtClean="0">
                <a:solidFill>
                  <a:srgbClr val="BCBCBC"/>
                </a:solidFill>
              </a:rPr>
              <a:t>15th </a:t>
            </a:r>
            <a:r>
              <a:rPr lang="en-US" altLang="en-US" sz="1200" dirty="0" smtClean="0">
                <a:solidFill>
                  <a:srgbClr val="BCBCBC"/>
                </a:solidFill>
              </a:rPr>
              <a:t>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7" name="Content Placeholder 2"/>
          <p:cNvSpPr>
            <a:spLocks noGrp="1"/>
          </p:cNvSpPr>
          <p:nvPr>
            <p:ph idx="1"/>
          </p:nvPr>
        </p:nvSpPr>
        <p:spPr>
          <a:xfrm>
            <a:off x="469900" y="1550988"/>
            <a:ext cx="8229600" cy="4005262"/>
          </a:xfrm>
        </p:spPr>
        <p:txBody>
          <a:bodyPr anchor="ctr" anchorCtr="1"/>
          <a:lstStyle/>
          <a:p>
            <a:pPr>
              <a:buFont typeface="Wingdings 2" panose="05020102010507070707" pitchFamily="18" charset="2"/>
              <a:buNone/>
            </a:pPr>
            <a:r>
              <a:rPr lang="en-US" altLang="en-US" sz="4000" b="1" dirty="0" smtClean="0"/>
              <a:t>Bearing </a:t>
            </a:r>
            <a:r>
              <a:rPr lang="en-US" altLang="en-US" sz="4000" b="1" dirty="0" smtClean="0"/>
              <a:t>and </a:t>
            </a:r>
            <a:r>
              <a:rPr lang="en-US" altLang="en-US" sz="4000" b="1" dirty="0" err="1" smtClean="0"/>
              <a:t>Tearout</a:t>
            </a:r>
            <a:r>
              <a:rPr lang="en-US" altLang="en-US" sz="4000" b="1" dirty="0" smtClean="0"/>
              <a:t> at </a:t>
            </a:r>
            <a:r>
              <a:rPr lang="en-US" altLang="en-US" sz="4000" b="1" dirty="0" smtClean="0"/>
              <a:t>Bolt Holes</a:t>
            </a:r>
          </a:p>
        </p:txBody>
      </p:sp>
      <p:sp>
        <p:nvSpPr>
          <p:cNvPr id="190468" name="Slide Number Placeholder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5EFE2FF-C111-4F42-B7F9-BB16C9944F1C}" type="slidenum">
              <a:rPr lang="en-US" altLang="en-US" sz="1200">
                <a:solidFill>
                  <a:srgbClr val="BCBCBC"/>
                </a:solidFill>
              </a:rPr>
              <a:pPr/>
              <a:t>91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0"/>
          </p:nvPr>
        </p:nvSpPr>
        <p:spPr bwMode="auto">
          <a:xfrm>
            <a:off x="3029634" y="6416675"/>
            <a:ext cx="2484304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45720" rIns="0" bIns="45720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1200" dirty="0" smtClean="0">
                <a:solidFill>
                  <a:srgbClr val="BCBCBC"/>
                </a:solidFill>
              </a:rPr>
              <a:t>Tension - AISC </a:t>
            </a:r>
            <a:r>
              <a:rPr lang="en-US" altLang="en-US" sz="1200" i="1" dirty="0" smtClean="0">
                <a:solidFill>
                  <a:srgbClr val="BCBCBC"/>
                </a:solidFill>
              </a:rPr>
              <a:t>Manual</a:t>
            </a:r>
            <a:r>
              <a:rPr lang="en-US" altLang="en-US" sz="1200" dirty="0" smtClean="0">
                <a:solidFill>
                  <a:srgbClr val="BCBCBC"/>
                </a:solidFill>
              </a:rPr>
              <a:t> </a:t>
            </a:r>
            <a:r>
              <a:rPr lang="en-US" altLang="en-US" sz="1200" dirty="0" smtClean="0">
                <a:solidFill>
                  <a:srgbClr val="BCBCBC"/>
                </a:solidFill>
              </a:rPr>
              <a:t>15th </a:t>
            </a:r>
            <a:r>
              <a:rPr lang="en-US" altLang="en-US" sz="1200" dirty="0" smtClean="0">
                <a:solidFill>
                  <a:srgbClr val="BCBCBC"/>
                </a:solidFill>
              </a:rPr>
              <a:t>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2515" name="Object 3"/>
          <p:cNvGraphicFramePr>
            <a:graphicFrameLocks noChangeAspect="1"/>
          </p:cNvGraphicFramePr>
          <p:nvPr/>
        </p:nvGraphicFramePr>
        <p:xfrm>
          <a:off x="4494213" y="2714625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2528" name="Equation" r:id="rId4" imgW="114151" imgH="215619" progId="Equation.3">
                  <p:embed/>
                </p:oleObj>
              </mc:Choice>
              <mc:Fallback>
                <p:oleObj name="Equation" r:id="rId4" imgW="114151" imgH="21561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4213" y="2714625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2516" name="TextBox 4"/>
          <p:cNvSpPr txBox="1">
            <a:spLocks noChangeArrowheads="1"/>
          </p:cNvSpPr>
          <p:nvPr/>
        </p:nvSpPr>
        <p:spPr bwMode="auto">
          <a:xfrm>
            <a:off x="690563" y="511175"/>
            <a:ext cx="5456237" cy="776288"/>
          </a:xfrm>
          <a:prstGeom prst="rect">
            <a:avLst/>
          </a:prstGeom>
          <a:solidFill>
            <a:srgbClr val="F2F2F2">
              <a:alpha val="61960"/>
            </a:srgbClr>
          </a:solidFill>
          <a:ln w="38100">
            <a:solidFill>
              <a:schemeClr val="bg1"/>
            </a:solidFill>
            <a:bevel/>
            <a:headEnd/>
            <a:tailEnd/>
          </a:ln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800" b="1" dirty="0">
                <a:solidFill>
                  <a:schemeClr val="bg1"/>
                </a:solidFill>
              </a:rPr>
              <a:t>Bearing </a:t>
            </a:r>
            <a:r>
              <a:rPr lang="en-US" altLang="en-US" sz="2800" b="1" dirty="0" smtClean="0">
                <a:solidFill>
                  <a:schemeClr val="bg1"/>
                </a:solidFill>
              </a:rPr>
              <a:t>and </a:t>
            </a:r>
            <a:r>
              <a:rPr lang="en-US" altLang="en-US" sz="2800" b="1" dirty="0" err="1" smtClean="0">
                <a:solidFill>
                  <a:schemeClr val="bg1"/>
                </a:solidFill>
              </a:rPr>
              <a:t>Tearout</a:t>
            </a:r>
            <a:r>
              <a:rPr lang="en-US" altLang="en-US" sz="2800" b="1" dirty="0" smtClean="0">
                <a:solidFill>
                  <a:schemeClr val="bg1"/>
                </a:solidFill>
              </a:rPr>
              <a:t> at </a:t>
            </a:r>
            <a:r>
              <a:rPr lang="en-US" altLang="en-US" sz="2800" b="1" dirty="0">
                <a:solidFill>
                  <a:schemeClr val="bg1"/>
                </a:solidFill>
              </a:rPr>
              <a:t>Bolt Holes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48300" y="2935288"/>
            <a:ext cx="3341688" cy="790575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/>
          <a:lstStyle/>
          <a:p>
            <a:pPr>
              <a:defRPr/>
            </a:pPr>
            <a:r>
              <a:rPr lang="en-US" sz="2800">
                <a:solidFill>
                  <a:schemeClr val="bg1"/>
                </a:solidFill>
                <a:latin typeface="Symbol" pitchFamily="18" charset="2"/>
              </a:rPr>
              <a:t>f</a:t>
            </a:r>
            <a:r>
              <a:rPr lang="en-US" sz="2800" baseline="-25000">
                <a:solidFill>
                  <a:schemeClr val="bg1"/>
                </a:solidFill>
              </a:rPr>
              <a:t>t </a:t>
            </a:r>
            <a:r>
              <a:rPr lang="en-US" sz="2800">
                <a:solidFill>
                  <a:schemeClr val="bg1"/>
                </a:solidFill>
              </a:rPr>
              <a:t>= 0.75 (</a:t>
            </a:r>
            <a:r>
              <a:rPr lang="en-US" sz="2800">
                <a:solidFill>
                  <a:schemeClr val="bg1"/>
                </a:solidFill>
                <a:latin typeface="Symbol" pitchFamily="18" charset="2"/>
              </a:rPr>
              <a:t>W</a:t>
            </a:r>
            <a:r>
              <a:rPr lang="en-US" sz="2800" baseline="-25000">
                <a:solidFill>
                  <a:schemeClr val="bg1"/>
                </a:solidFill>
              </a:rPr>
              <a:t>t </a:t>
            </a:r>
            <a:r>
              <a:rPr lang="en-US" sz="2800">
                <a:solidFill>
                  <a:schemeClr val="bg1"/>
                </a:solidFill>
              </a:rPr>
              <a:t>= 2.00)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701675" y="3956050"/>
            <a:ext cx="8121359" cy="1569660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wrap="square" anchor="ctr">
            <a:spAutoFit/>
          </a:bodyPr>
          <a:lstStyle/>
          <a:p>
            <a:pPr marL="625475" indent="-625475">
              <a:tabLst>
                <a:tab pos="347663" algn="l"/>
                <a:tab pos="625475" algn="l"/>
              </a:tabLst>
              <a:defRPr/>
            </a:pPr>
            <a:r>
              <a:rPr lang="en-US" i="1" dirty="0" smtClean="0">
                <a:solidFill>
                  <a:schemeClr val="bg1"/>
                </a:solidFill>
              </a:rPr>
              <a:t>t</a:t>
            </a:r>
            <a:r>
              <a:rPr lang="en-US" i="1" dirty="0">
                <a:solidFill>
                  <a:schemeClr val="bg1"/>
                </a:solidFill>
              </a:rPr>
              <a:t>	</a:t>
            </a:r>
            <a:r>
              <a:rPr lang="en-US" dirty="0">
                <a:solidFill>
                  <a:schemeClr val="bg1"/>
                </a:solidFill>
              </a:rPr>
              <a:t>=	thickness of connected material</a:t>
            </a:r>
          </a:p>
          <a:p>
            <a:pPr marL="625475" indent="-625475">
              <a:tabLst>
                <a:tab pos="347663" algn="l"/>
                <a:tab pos="625475" algn="l"/>
              </a:tabLst>
              <a:defRPr/>
            </a:pPr>
            <a:r>
              <a:rPr lang="en-US" i="1" dirty="0">
                <a:solidFill>
                  <a:schemeClr val="bg1"/>
                </a:solidFill>
              </a:rPr>
              <a:t>d	</a:t>
            </a:r>
            <a:r>
              <a:rPr lang="en-US" dirty="0">
                <a:solidFill>
                  <a:schemeClr val="bg1"/>
                </a:solidFill>
              </a:rPr>
              <a:t>=	nominal bolt diameter</a:t>
            </a:r>
          </a:p>
          <a:p>
            <a:pPr marL="625475" indent="-625475">
              <a:tabLst>
                <a:tab pos="347663" algn="l"/>
                <a:tab pos="625475" algn="l"/>
              </a:tabLst>
              <a:defRPr/>
            </a:pPr>
            <a:r>
              <a:rPr lang="en-US" i="1" dirty="0">
                <a:solidFill>
                  <a:schemeClr val="bg1"/>
                </a:solidFill>
              </a:rPr>
              <a:t>F</a:t>
            </a:r>
            <a:r>
              <a:rPr lang="en-US" i="1" baseline="-25000" dirty="0">
                <a:solidFill>
                  <a:schemeClr val="bg1"/>
                </a:solidFill>
              </a:rPr>
              <a:t>u	</a:t>
            </a:r>
            <a:r>
              <a:rPr lang="en-US" dirty="0">
                <a:solidFill>
                  <a:schemeClr val="bg1"/>
                </a:solidFill>
              </a:rPr>
              <a:t>=	specified minimum tensile strength of the connected material</a:t>
            </a:r>
          </a:p>
        </p:txBody>
      </p:sp>
      <p:sp>
        <p:nvSpPr>
          <p:cNvPr id="192521" name="Slide Number Placeholder 16"/>
          <p:cNvSpPr>
            <a:spLocks noGrp="1"/>
          </p:cNvSpPr>
          <p:nvPr>
            <p:ph type="sldNum" sz="quarter" idx="11"/>
          </p:nvPr>
        </p:nvSpPr>
        <p:spPr bwMode="auto">
          <a:xfrm>
            <a:off x="7924800" y="6337300"/>
            <a:ext cx="7620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FD32FE0-1136-489E-AC4E-20F08C6E840F}" type="slidenum">
              <a:rPr lang="en-US" altLang="en-US" sz="1200">
                <a:solidFill>
                  <a:srgbClr val="BCBCBC"/>
                </a:solidFill>
              </a:rPr>
              <a:pPr/>
              <a:t>92</a:t>
            </a:fld>
            <a:endParaRPr lang="en-US" altLang="en-US" sz="1200" dirty="0">
              <a:solidFill>
                <a:srgbClr val="BCBCBC"/>
              </a:solidFill>
            </a:endParaRPr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0"/>
          </p:nvPr>
        </p:nvSpPr>
        <p:spPr bwMode="auto">
          <a:xfrm>
            <a:off x="3029634" y="6416675"/>
            <a:ext cx="2484304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45720" rIns="0" bIns="45720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1200" dirty="0" smtClean="0">
                <a:solidFill>
                  <a:srgbClr val="BCBCBC"/>
                </a:solidFill>
              </a:rPr>
              <a:t>Tension - AISC </a:t>
            </a:r>
            <a:r>
              <a:rPr lang="en-US" altLang="en-US" sz="1200" i="1" dirty="0" smtClean="0">
                <a:solidFill>
                  <a:srgbClr val="BCBCBC"/>
                </a:solidFill>
              </a:rPr>
              <a:t>Manual</a:t>
            </a:r>
            <a:r>
              <a:rPr lang="en-US" altLang="en-US" sz="1200" dirty="0" smtClean="0">
                <a:solidFill>
                  <a:srgbClr val="BCBCBC"/>
                </a:solidFill>
              </a:rPr>
              <a:t> </a:t>
            </a:r>
            <a:r>
              <a:rPr lang="en-US" altLang="en-US" sz="1200" dirty="0" smtClean="0">
                <a:solidFill>
                  <a:srgbClr val="BCBCBC"/>
                </a:solidFill>
              </a:rPr>
              <a:t>15th </a:t>
            </a:r>
            <a:r>
              <a:rPr lang="en-US" altLang="en-US" sz="1200" dirty="0" smtClean="0">
                <a:solidFill>
                  <a:srgbClr val="BCBCBC"/>
                </a:solidFill>
              </a:rPr>
              <a:t>Ed</a:t>
            </a:r>
          </a:p>
        </p:txBody>
      </p:sp>
      <p:sp>
        <p:nvSpPr>
          <p:cNvPr id="12" name="TextBox 11"/>
          <p:cNvSpPr txBox="1"/>
          <p:nvPr/>
        </p:nvSpPr>
        <p:spPr bwMode="auto">
          <a:xfrm>
            <a:off x="701675" y="1441450"/>
            <a:ext cx="8035925" cy="1316038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Ctr="1"/>
          <a:lstStyle/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For standard, oversized, and short-slotted holes, or long slotted holes with slots parallel to the direction of </a:t>
            </a:r>
            <a:r>
              <a:rPr lang="en-US" dirty="0" smtClean="0">
                <a:solidFill>
                  <a:schemeClr val="bg1"/>
                </a:solidFill>
              </a:rPr>
              <a:t>loading:  </a:t>
            </a:r>
            <a:endParaRPr lang="en-US" dirty="0">
              <a:solidFill>
                <a:schemeClr val="bg1"/>
              </a:solidFill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			</a:t>
            </a:r>
            <a:r>
              <a:rPr lang="en-US" dirty="0" smtClean="0">
                <a:solidFill>
                  <a:schemeClr val="bg1"/>
                </a:solidFill>
              </a:rPr>
              <a:t>for Bearing</a:t>
            </a:r>
            <a:r>
              <a:rPr lang="en-US" dirty="0">
                <a:solidFill>
                  <a:schemeClr val="bg1"/>
                </a:solidFill>
              </a:rPr>
              <a:t>		(Equation </a:t>
            </a:r>
            <a:r>
              <a:rPr lang="en-US" dirty="0" smtClean="0">
                <a:solidFill>
                  <a:schemeClr val="bg1"/>
                </a:solidFill>
              </a:rPr>
              <a:t>J3-6a)</a:t>
            </a:r>
          </a:p>
          <a:p>
            <a:pPr>
              <a:defRPr/>
            </a:pP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6118803"/>
              </p:ext>
            </p:extLst>
          </p:nvPr>
        </p:nvGraphicFramePr>
        <p:xfrm>
          <a:off x="919125" y="2195513"/>
          <a:ext cx="1706562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2529" name="Equation" r:id="rId6" imgW="799920" imgH="228600" progId="Equation.3">
                  <p:embed/>
                </p:oleObj>
              </mc:Choice>
              <mc:Fallback>
                <p:oleObj name="Equation" r:id="rId6" imgW="79992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9125" y="2195513"/>
                        <a:ext cx="1706562" cy="487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2515" name="Object 3"/>
          <p:cNvGraphicFramePr>
            <a:graphicFrameLocks noChangeAspect="1"/>
          </p:cNvGraphicFramePr>
          <p:nvPr/>
        </p:nvGraphicFramePr>
        <p:xfrm>
          <a:off x="4494213" y="2714625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52" name="Equation" r:id="rId4" imgW="114151" imgH="215619" progId="Equation.3">
                  <p:embed/>
                </p:oleObj>
              </mc:Choice>
              <mc:Fallback>
                <p:oleObj name="Equation" r:id="rId4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4213" y="2714625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2516" name="TextBox 4"/>
          <p:cNvSpPr txBox="1">
            <a:spLocks noChangeArrowheads="1"/>
          </p:cNvSpPr>
          <p:nvPr/>
        </p:nvSpPr>
        <p:spPr bwMode="auto">
          <a:xfrm>
            <a:off x="690563" y="511175"/>
            <a:ext cx="5456237" cy="776288"/>
          </a:xfrm>
          <a:prstGeom prst="rect">
            <a:avLst/>
          </a:prstGeom>
          <a:solidFill>
            <a:srgbClr val="F2F2F2">
              <a:alpha val="61960"/>
            </a:srgbClr>
          </a:solidFill>
          <a:ln w="38100">
            <a:solidFill>
              <a:schemeClr val="bg1"/>
            </a:solidFill>
            <a:bevel/>
            <a:headEnd/>
            <a:tailEnd/>
          </a:ln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800" b="1" dirty="0">
                <a:solidFill>
                  <a:schemeClr val="bg1"/>
                </a:solidFill>
              </a:rPr>
              <a:t>Bearing </a:t>
            </a:r>
            <a:r>
              <a:rPr lang="en-US" altLang="en-US" sz="2800" b="1" dirty="0" smtClean="0">
                <a:solidFill>
                  <a:schemeClr val="bg1"/>
                </a:solidFill>
              </a:rPr>
              <a:t>and </a:t>
            </a:r>
            <a:r>
              <a:rPr lang="en-US" altLang="en-US" sz="2800" b="1" dirty="0" err="1" smtClean="0">
                <a:solidFill>
                  <a:schemeClr val="bg1"/>
                </a:solidFill>
              </a:rPr>
              <a:t>Tearout</a:t>
            </a:r>
            <a:r>
              <a:rPr lang="en-US" altLang="en-US" sz="2800" b="1" dirty="0" smtClean="0">
                <a:solidFill>
                  <a:schemeClr val="bg1"/>
                </a:solidFill>
              </a:rPr>
              <a:t> at </a:t>
            </a:r>
            <a:r>
              <a:rPr lang="en-US" altLang="en-US" sz="2800" b="1" dirty="0">
                <a:solidFill>
                  <a:schemeClr val="bg1"/>
                </a:solidFill>
              </a:rPr>
              <a:t>Bolt Holes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48300" y="2935288"/>
            <a:ext cx="3341688" cy="790575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/>
          <a:lstStyle/>
          <a:p>
            <a:pPr>
              <a:defRPr/>
            </a:pPr>
            <a:r>
              <a:rPr lang="en-US" sz="2800">
                <a:solidFill>
                  <a:schemeClr val="bg1"/>
                </a:solidFill>
                <a:latin typeface="Symbol" pitchFamily="18" charset="2"/>
              </a:rPr>
              <a:t>f</a:t>
            </a:r>
            <a:r>
              <a:rPr lang="en-US" sz="2800" baseline="-25000">
                <a:solidFill>
                  <a:schemeClr val="bg1"/>
                </a:solidFill>
              </a:rPr>
              <a:t>t </a:t>
            </a:r>
            <a:r>
              <a:rPr lang="en-US" sz="2800">
                <a:solidFill>
                  <a:schemeClr val="bg1"/>
                </a:solidFill>
              </a:rPr>
              <a:t>= 0.75 (</a:t>
            </a:r>
            <a:r>
              <a:rPr lang="en-US" sz="2800">
                <a:solidFill>
                  <a:schemeClr val="bg1"/>
                </a:solidFill>
                <a:latin typeface="Symbol" pitchFamily="18" charset="2"/>
              </a:rPr>
              <a:t>W</a:t>
            </a:r>
            <a:r>
              <a:rPr lang="en-US" sz="2800" baseline="-25000">
                <a:solidFill>
                  <a:schemeClr val="bg1"/>
                </a:solidFill>
              </a:rPr>
              <a:t>t </a:t>
            </a:r>
            <a:r>
              <a:rPr lang="en-US" sz="2800">
                <a:solidFill>
                  <a:schemeClr val="bg1"/>
                </a:solidFill>
              </a:rPr>
              <a:t>= 2.00)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701675" y="3898900"/>
            <a:ext cx="8099425" cy="1938992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wrap="square" anchor="ctr">
            <a:spAutoFit/>
          </a:bodyPr>
          <a:lstStyle/>
          <a:p>
            <a:pPr marL="625475" indent="-625475">
              <a:tabLst>
                <a:tab pos="347663" algn="l"/>
                <a:tab pos="625475" algn="l"/>
              </a:tabLst>
              <a:defRPr/>
            </a:pPr>
            <a:r>
              <a:rPr lang="en-US" i="1" dirty="0" err="1">
                <a:solidFill>
                  <a:schemeClr val="bg1"/>
                </a:solidFill>
              </a:rPr>
              <a:t>l</a:t>
            </a:r>
            <a:r>
              <a:rPr lang="en-US" i="1" baseline="-25000" dirty="0" err="1" smtClean="0">
                <a:solidFill>
                  <a:schemeClr val="bg1"/>
                </a:solidFill>
              </a:rPr>
              <a:t>c</a:t>
            </a:r>
            <a:r>
              <a:rPr lang="en-US" i="1" baseline="-25000" dirty="0">
                <a:solidFill>
                  <a:schemeClr val="bg1"/>
                </a:solidFill>
              </a:rPr>
              <a:t>	</a:t>
            </a:r>
            <a:r>
              <a:rPr lang="en-US" dirty="0">
                <a:solidFill>
                  <a:schemeClr val="bg1"/>
                </a:solidFill>
              </a:rPr>
              <a:t>=	clear distance, in the direction of force, between the edge of hole and the edge of adjacent hole or edge of the material.</a:t>
            </a:r>
          </a:p>
          <a:p>
            <a:pPr marL="625475" indent="-625475">
              <a:tabLst>
                <a:tab pos="347663" algn="l"/>
                <a:tab pos="625475" algn="l"/>
              </a:tabLst>
              <a:defRPr/>
            </a:pPr>
            <a:r>
              <a:rPr lang="en-US" i="1" dirty="0">
                <a:solidFill>
                  <a:schemeClr val="bg1"/>
                </a:solidFill>
              </a:rPr>
              <a:t>t	</a:t>
            </a:r>
            <a:r>
              <a:rPr lang="en-US" dirty="0">
                <a:solidFill>
                  <a:schemeClr val="bg1"/>
                </a:solidFill>
              </a:rPr>
              <a:t>=	thickness of connected material</a:t>
            </a:r>
          </a:p>
          <a:p>
            <a:pPr marL="625475" indent="-625475">
              <a:tabLst>
                <a:tab pos="347663" algn="l"/>
                <a:tab pos="625475" algn="l"/>
              </a:tabLst>
              <a:defRPr/>
            </a:pPr>
            <a:r>
              <a:rPr lang="en-US" i="1" dirty="0" smtClean="0">
                <a:solidFill>
                  <a:schemeClr val="bg1"/>
                </a:solidFill>
              </a:rPr>
              <a:t>F</a:t>
            </a:r>
            <a:r>
              <a:rPr lang="en-US" i="1" baseline="-25000" dirty="0" smtClean="0">
                <a:solidFill>
                  <a:schemeClr val="bg1"/>
                </a:solidFill>
              </a:rPr>
              <a:t>u</a:t>
            </a:r>
            <a:r>
              <a:rPr lang="en-US" i="1" baseline="-25000" dirty="0">
                <a:solidFill>
                  <a:schemeClr val="bg1"/>
                </a:solidFill>
              </a:rPr>
              <a:t>	</a:t>
            </a:r>
            <a:r>
              <a:rPr lang="en-US" dirty="0">
                <a:solidFill>
                  <a:schemeClr val="bg1"/>
                </a:solidFill>
              </a:rPr>
              <a:t>=	specified minimum tensile strength of the connected material</a:t>
            </a:r>
          </a:p>
        </p:txBody>
      </p:sp>
      <p:sp>
        <p:nvSpPr>
          <p:cNvPr id="192521" name="Slide Number Placeholder 16"/>
          <p:cNvSpPr>
            <a:spLocks noGrp="1"/>
          </p:cNvSpPr>
          <p:nvPr>
            <p:ph type="sldNum" sz="quarter" idx="11"/>
          </p:nvPr>
        </p:nvSpPr>
        <p:spPr bwMode="auto">
          <a:xfrm>
            <a:off x="7924800" y="6337300"/>
            <a:ext cx="7620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FD32FE0-1136-489E-AC4E-20F08C6E840F}" type="slidenum">
              <a:rPr lang="en-US" altLang="en-US" sz="1200">
                <a:solidFill>
                  <a:srgbClr val="BCBCBC"/>
                </a:solidFill>
              </a:rPr>
              <a:pPr/>
              <a:t>93</a:t>
            </a:fld>
            <a:endParaRPr lang="en-US" altLang="en-US" sz="1200" dirty="0">
              <a:solidFill>
                <a:srgbClr val="BCBCBC"/>
              </a:solidFill>
            </a:endParaRPr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0"/>
          </p:nvPr>
        </p:nvSpPr>
        <p:spPr bwMode="auto">
          <a:xfrm>
            <a:off x="3029634" y="6416675"/>
            <a:ext cx="2484304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45720" rIns="0" bIns="45720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1200" dirty="0" smtClean="0">
                <a:solidFill>
                  <a:srgbClr val="BCBCBC"/>
                </a:solidFill>
              </a:rPr>
              <a:t>Tension - AISC </a:t>
            </a:r>
            <a:r>
              <a:rPr lang="en-US" altLang="en-US" sz="1200" i="1" dirty="0" smtClean="0">
                <a:solidFill>
                  <a:srgbClr val="BCBCBC"/>
                </a:solidFill>
              </a:rPr>
              <a:t>Manual</a:t>
            </a:r>
            <a:r>
              <a:rPr lang="en-US" altLang="en-US" sz="1200" dirty="0" smtClean="0">
                <a:solidFill>
                  <a:srgbClr val="BCBCBC"/>
                </a:solidFill>
              </a:rPr>
              <a:t> </a:t>
            </a:r>
            <a:r>
              <a:rPr lang="en-US" altLang="en-US" sz="1200" dirty="0" smtClean="0">
                <a:solidFill>
                  <a:srgbClr val="BCBCBC"/>
                </a:solidFill>
              </a:rPr>
              <a:t>15th </a:t>
            </a:r>
            <a:r>
              <a:rPr lang="en-US" altLang="en-US" sz="1200" dirty="0" smtClean="0">
                <a:solidFill>
                  <a:srgbClr val="BCBCBC"/>
                </a:solidFill>
              </a:rPr>
              <a:t>Ed</a:t>
            </a:r>
          </a:p>
        </p:txBody>
      </p:sp>
      <p:sp>
        <p:nvSpPr>
          <p:cNvPr id="12" name="TextBox 11"/>
          <p:cNvSpPr txBox="1"/>
          <p:nvPr/>
        </p:nvSpPr>
        <p:spPr bwMode="auto">
          <a:xfrm>
            <a:off x="701675" y="1441450"/>
            <a:ext cx="8035925" cy="1316038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Ctr="1"/>
          <a:lstStyle/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For standard, oversized, and short-slotted holes, or long slotted holes with slots parallel to the direction of </a:t>
            </a:r>
            <a:r>
              <a:rPr lang="en-US" dirty="0" smtClean="0">
                <a:solidFill>
                  <a:schemeClr val="bg1"/>
                </a:solidFill>
              </a:rPr>
              <a:t>loading:  </a:t>
            </a:r>
            <a:endParaRPr lang="en-US" dirty="0">
              <a:solidFill>
                <a:schemeClr val="bg1"/>
              </a:solidFill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			</a:t>
            </a:r>
            <a:r>
              <a:rPr lang="en-US" dirty="0" smtClean="0">
                <a:solidFill>
                  <a:schemeClr val="bg1"/>
                </a:solidFill>
              </a:rPr>
              <a:t>for </a:t>
            </a:r>
            <a:r>
              <a:rPr lang="en-US" dirty="0" err="1" smtClean="0">
                <a:solidFill>
                  <a:schemeClr val="bg1"/>
                </a:solidFill>
              </a:rPr>
              <a:t>Tearout</a:t>
            </a:r>
            <a:r>
              <a:rPr lang="en-US" dirty="0">
                <a:solidFill>
                  <a:schemeClr val="bg1"/>
                </a:solidFill>
              </a:rPr>
              <a:t>		(Equation </a:t>
            </a:r>
            <a:r>
              <a:rPr lang="en-US" dirty="0" smtClean="0">
                <a:solidFill>
                  <a:schemeClr val="bg1"/>
                </a:solidFill>
              </a:rPr>
              <a:t>J3-6c)</a:t>
            </a:r>
          </a:p>
          <a:p>
            <a:pPr>
              <a:defRPr/>
            </a:pP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1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9015370"/>
              </p:ext>
            </p:extLst>
          </p:nvPr>
        </p:nvGraphicFramePr>
        <p:xfrm>
          <a:off x="919125" y="2195513"/>
          <a:ext cx="1677987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53" name="Equation" r:id="rId6" imgW="787320" imgH="228600" progId="Equation.3">
                  <p:embed/>
                </p:oleObj>
              </mc:Choice>
              <mc:Fallback>
                <p:oleObj name="Equation" r:id="rId6" imgW="78732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9125" y="2195513"/>
                        <a:ext cx="1677987" cy="487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00951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6611" name="Object 3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631" name="Equation" r:id="rId4" imgW="114151" imgH="215619" progId="Equation.3">
                  <p:embed/>
                </p:oleObj>
              </mc:Choice>
              <mc:Fallback>
                <p:oleObj name="Equation" r:id="rId4" imgW="114151" imgH="21561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 bwMode="auto">
          <a:xfrm>
            <a:off x="701675" y="1441450"/>
            <a:ext cx="8035925" cy="2337336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Ctr="1"/>
          <a:lstStyle/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For standard, oversized, and short-slotted holes, or long slotted holes with slots parallel to the direction of loading, but when deformation of the bolt hole is not a design consideration:  </a:t>
            </a: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			</a:t>
            </a:r>
            <a:r>
              <a:rPr lang="en-US" dirty="0" smtClean="0">
                <a:solidFill>
                  <a:schemeClr val="bg1"/>
                </a:solidFill>
              </a:rPr>
              <a:t>for Bearing</a:t>
            </a:r>
            <a:r>
              <a:rPr lang="en-US" dirty="0">
                <a:solidFill>
                  <a:schemeClr val="bg1"/>
                </a:solidFill>
              </a:rPr>
              <a:t>		(Equation J3-6b</a:t>
            </a:r>
            <a:r>
              <a:rPr lang="en-US" dirty="0" smtClean="0">
                <a:solidFill>
                  <a:schemeClr val="bg1"/>
                </a:solidFill>
              </a:rPr>
              <a:t>)</a:t>
            </a:r>
          </a:p>
          <a:p>
            <a:pPr>
              <a:defRPr/>
            </a:pPr>
            <a:endParaRPr lang="en-US" dirty="0">
              <a:solidFill>
                <a:schemeClr val="bg1"/>
              </a:solidFill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			</a:t>
            </a:r>
            <a:r>
              <a:rPr lang="en-US" dirty="0" smtClean="0">
                <a:solidFill>
                  <a:schemeClr val="bg1"/>
                </a:solidFill>
              </a:rPr>
              <a:t>for </a:t>
            </a:r>
            <a:r>
              <a:rPr lang="en-US" dirty="0" err="1" smtClean="0">
                <a:solidFill>
                  <a:schemeClr val="bg1"/>
                </a:solidFill>
              </a:rPr>
              <a:t>Tearout</a:t>
            </a:r>
            <a:r>
              <a:rPr lang="en-US" dirty="0" smtClean="0">
                <a:solidFill>
                  <a:schemeClr val="bg1"/>
                </a:solidFill>
              </a:rPr>
              <a:t>	</a:t>
            </a:r>
            <a:r>
              <a:rPr lang="en-US" dirty="0">
                <a:solidFill>
                  <a:schemeClr val="bg1"/>
                </a:solidFill>
              </a:rPr>
              <a:t>	(Equation </a:t>
            </a:r>
            <a:r>
              <a:rPr lang="en-US" dirty="0" smtClean="0">
                <a:solidFill>
                  <a:schemeClr val="bg1"/>
                </a:solidFill>
              </a:rPr>
              <a:t>J3-6d)</a:t>
            </a:r>
            <a:endParaRPr lang="en-US" dirty="0">
              <a:solidFill>
                <a:schemeClr val="bg1"/>
              </a:solidFill>
            </a:endParaRPr>
          </a:p>
          <a:p>
            <a:pPr>
              <a:defRPr/>
            </a:pP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1966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5434315"/>
              </p:ext>
            </p:extLst>
          </p:nvPr>
        </p:nvGraphicFramePr>
        <p:xfrm>
          <a:off x="919125" y="3283161"/>
          <a:ext cx="1677987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632" name="Equation" r:id="rId6" imgW="787320" imgH="228600" progId="Equation.3">
                  <p:embed/>
                </p:oleObj>
              </mc:Choice>
              <mc:Fallback>
                <p:oleObj name="Equation" r:id="rId6" imgW="78732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9125" y="3283161"/>
                        <a:ext cx="1677987" cy="487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6614" name="Slide Number Placeholder 16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E817829-6BEB-4A8D-B2EB-50AADBC31725}" type="slidenum">
              <a:rPr lang="en-US" altLang="en-US" sz="1200">
                <a:solidFill>
                  <a:srgbClr val="BCBCBC"/>
                </a:solidFill>
              </a:rPr>
              <a:pPr/>
              <a:t>94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20" name="TextBox 19"/>
          <p:cNvSpPr txBox="1"/>
          <p:nvPr/>
        </p:nvSpPr>
        <p:spPr bwMode="auto">
          <a:xfrm>
            <a:off x="701675" y="3925352"/>
            <a:ext cx="8034338" cy="2023756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Ctr="1"/>
          <a:lstStyle/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For long-slotted holes with slot perpendicular to the direction of force:  </a:t>
            </a: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			for Bearing		(Equation </a:t>
            </a:r>
            <a:r>
              <a:rPr lang="en-US" dirty="0" smtClean="0">
                <a:solidFill>
                  <a:schemeClr val="bg1"/>
                </a:solidFill>
              </a:rPr>
              <a:t>J3-6e)</a:t>
            </a:r>
            <a:endParaRPr lang="en-US" dirty="0">
              <a:solidFill>
                <a:schemeClr val="bg1"/>
              </a:solidFill>
            </a:endParaRPr>
          </a:p>
          <a:p>
            <a:pPr>
              <a:defRPr/>
            </a:pPr>
            <a:endParaRPr lang="en-US" dirty="0">
              <a:solidFill>
                <a:schemeClr val="bg1"/>
              </a:solidFill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			for </a:t>
            </a:r>
            <a:r>
              <a:rPr lang="en-US" dirty="0" err="1">
                <a:solidFill>
                  <a:schemeClr val="bg1"/>
                </a:solidFill>
              </a:rPr>
              <a:t>Tearout</a:t>
            </a:r>
            <a:r>
              <a:rPr lang="en-US" dirty="0">
                <a:solidFill>
                  <a:schemeClr val="bg1"/>
                </a:solidFill>
              </a:rPr>
              <a:t>		(Equation </a:t>
            </a:r>
            <a:r>
              <a:rPr lang="en-US" dirty="0" smtClean="0">
                <a:solidFill>
                  <a:schemeClr val="bg1"/>
                </a:solidFill>
              </a:rPr>
              <a:t>J3-6f)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9322234"/>
              </p:ext>
            </p:extLst>
          </p:nvPr>
        </p:nvGraphicFramePr>
        <p:xfrm>
          <a:off x="919125" y="2559768"/>
          <a:ext cx="1706562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633" name="Equation" r:id="rId8" imgW="799920" imgH="228600" progId="Equation.3">
                  <p:embed/>
                </p:oleObj>
              </mc:Choice>
              <mc:Fallback>
                <p:oleObj name="Equation" r:id="rId8" imgW="79992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9125" y="2559768"/>
                        <a:ext cx="1706562" cy="487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7671263"/>
              </p:ext>
            </p:extLst>
          </p:nvPr>
        </p:nvGraphicFramePr>
        <p:xfrm>
          <a:off x="890550" y="5333833"/>
          <a:ext cx="1677987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634" name="Equation" r:id="rId10" imgW="787320" imgH="228600" progId="Equation.3">
                  <p:embed/>
                </p:oleObj>
              </mc:Choice>
              <mc:Fallback>
                <p:oleObj name="Equation" r:id="rId10" imgW="78732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0550" y="5333833"/>
                        <a:ext cx="1677987" cy="487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524465"/>
              </p:ext>
            </p:extLst>
          </p:nvPr>
        </p:nvGraphicFramePr>
        <p:xfrm>
          <a:off x="890550" y="4610440"/>
          <a:ext cx="1706562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635" name="Equation" r:id="rId12" imgW="799920" imgH="228600" progId="Equation.3">
                  <p:embed/>
                </p:oleObj>
              </mc:Choice>
              <mc:Fallback>
                <p:oleObj name="Equation" r:id="rId12" imgW="79992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0550" y="4610440"/>
                        <a:ext cx="1706562" cy="487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ooter Placeholder 2"/>
          <p:cNvSpPr>
            <a:spLocks noGrp="1"/>
          </p:cNvSpPr>
          <p:nvPr>
            <p:ph type="ftr" sz="quarter" idx="10"/>
          </p:nvPr>
        </p:nvSpPr>
        <p:spPr bwMode="auto">
          <a:xfrm>
            <a:off x="3029634" y="6416675"/>
            <a:ext cx="2484304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45720" rIns="0" bIns="45720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1200" dirty="0" smtClean="0">
                <a:solidFill>
                  <a:srgbClr val="BCBCBC"/>
                </a:solidFill>
              </a:rPr>
              <a:t>Tension - AISC </a:t>
            </a:r>
            <a:r>
              <a:rPr lang="en-US" altLang="en-US" sz="1200" i="1" dirty="0" smtClean="0">
                <a:solidFill>
                  <a:srgbClr val="BCBCBC"/>
                </a:solidFill>
              </a:rPr>
              <a:t>Manual</a:t>
            </a:r>
            <a:r>
              <a:rPr lang="en-US" altLang="en-US" sz="1200" dirty="0" smtClean="0">
                <a:solidFill>
                  <a:srgbClr val="BCBCBC"/>
                </a:solidFill>
              </a:rPr>
              <a:t> </a:t>
            </a:r>
            <a:r>
              <a:rPr lang="en-US" altLang="en-US" sz="1200" dirty="0" smtClean="0">
                <a:solidFill>
                  <a:srgbClr val="BCBCBC"/>
                </a:solidFill>
              </a:rPr>
              <a:t>15th </a:t>
            </a:r>
            <a:r>
              <a:rPr lang="en-US" altLang="en-US" sz="1200" dirty="0" smtClean="0">
                <a:solidFill>
                  <a:srgbClr val="BCBCBC"/>
                </a:solidFill>
              </a:rPr>
              <a:t>Ed</a:t>
            </a:r>
          </a:p>
        </p:txBody>
      </p:sp>
      <p:sp>
        <p:nvSpPr>
          <p:cNvPr id="14" name="TextBox 4"/>
          <p:cNvSpPr txBox="1">
            <a:spLocks noChangeArrowheads="1"/>
          </p:cNvSpPr>
          <p:nvPr/>
        </p:nvSpPr>
        <p:spPr bwMode="auto">
          <a:xfrm>
            <a:off x="690563" y="511175"/>
            <a:ext cx="5456237" cy="776288"/>
          </a:xfrm>
          <a:prstGeom prst="rect">
            <a:avLst/>
          </a:prstGeom>
          <a:solidFill>
            <a:srgbClr val="F2F2F2">
              <a:alpha val="61960"/>
            </a:srgbClr>
          </a:solidFill>
          <a:ln w="38100">
            <a:solidFill>
              <a:schemeClr val="bg1"/>
            </a:solidFill>
            <a:bevel/>
            <a:headEnd/>
            <a:tailEnd/>
          </a:ln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800" b="1" dirty="0">
                <a:solidFill>
                  <a:schemeClr val="bg1"/>
                </a:solidFill>
              </a:rPr>
              <a:t>Bearing </a:t>
            </a:r>
            <a:r>
              <a:rPr lang="en-US" altLang="en-US" sz="2800" b="1" dirty="0" smtClean="0">
                <a:solidFill>
                  <a:schemeClr val="bg1"/>
                </a:solidFill>
              </a:rPr>
              <a:t>and </a:t>
            </a:r>
            <a:r>
              <a:rPr lang="en-US" altLang="en-US" sz="2800" b="1" dirty="0" err="1" smtClean="0">
                <a:solidFill>
                  <a:schemeClr val="bg1"/>
                </a:solidFill>
              </a:rPr>
              <a:t>Tearout</a:t>
            </a:r>
            <a:r>
              <a:rPr lang="en-US" altLang="en-US" sz="2800" b="1" dirty="0" smtClean="0">
                <a:solidFill>
                  <a:schemeClr val="bg1"/>
                </a:solidFill>
              </a:rPr>
              <a:t> at </a:t>
            </a:r>
            <a:r>
              <a:rPr lang="en-US" altLang="en-US" sz="2800" b="1" dirty="0">
                <a:solidFill>
                  <a:schemeClr val="bg1"/>
                </a:solidFill>
              </a:rPr>
              <a:t>Bolt Holes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9" name="Content Placeholder 2"/>
          <p:cNvSpPr>
            <a:spLocks noGrp="1"/>
          </p:cNvSpPr>
          <p:nvPr>
            <p:ph idx="1"/>
          </p:nvPr>
        </p:nvSpPr>
        <p:spPr>
          <a:xfrm>
            <a:off x="469900" y="1550988"/>
            <a:ext cx="8229600" cy="4005262"/>
          </a:xfrm>
        </p:spPr>
        <p:txBody>
          <a:bodyPr anchor="ctr" anchorCtr="1"/>
          <a:lstStyle/>
          <a:p>
            <a:pPr>
              <a:buFont typeface="Wingdings 2" panose="05020102010507070707" pitchFamily="18" charset="2"/>
              <a:buNone/>
            </a:pPr>
            <a:r>
              <a:rPr lang="en-US" altLang="en-US" sz="4000" b="1" smtClean="0"/>
              <a:t>Design Aids</a:t>
            </a:r>
          </a:p>
        </p:txBody>
      </p:sp>
      <p:sp>
        <p:nvSpPr>
          <p:cNvPr id="198660" name="Slide Number Placeholder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57447CD-7609-4AAA-9EB9-58F1556DECED}" type="slidenum">
              <a:rPr lang="en-US" altLang="en-US" sz="1200">
                <a:solidFill>
                  <a:srgbClr val="BCBCBC"/>
                </a:solidFill>
              </a:rPr>
              <a:pPr/>
              <a:t>95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5" name="Footer Placeholder 2"/>
          <p:cNvSpPr txBox="1">
            <a:spLocks/>
          </p:cNvSpPr>
          <p:nvPr/>
        </p:nvSpPr>
        <p:spPr bwMode="auto">
          <a:xfrm>
            <a:off x="3029634" y="6416675"/>
            <a:ext cx="2484304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eaLnBrk="1" fontAlgn="base" latinLnBrk="0" hangingPunct="1">
              <a:spcBef>
                <a:spcPct val="0"/>
              </a:spcBef>
              <a:spcAft>
                <a:spcPct val="0"/>
              </a:spcAft>
              <a:defRPr kumimoji="0"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algn="r"/>
            <a:r>
              <a:rPr lang="en-US" altLang="en-US" sz="1200" smtClean="0">
                <a:solidFill>
                  <a:srgbClr val="BCBCBC"/>
                </a:solidFill>
              </a:rPr>
              <a:t>Tension - AISC </a:t>
            </a:r>
            <a:r>
              <a:rPr lang="en-US" altLang="en-US" sz="1200" i="1" smtClean="0">
                <a:solidFill>
                  <a:srgbClr val="BCBCBC"/>
                </a:solidFill>
              </a:rPr>
              <a:t>Manual</a:t>
            </a:r>
            <a:r>
              <a:rPr lang="en-US" altLang="en-US" sz="1200" smtClean="0">
                <a:solidFill>
                  <a:srgbClr val="BCBCBC"/>
                </a:solidFill>
              </a:rPr>
              <a:t> 15th Ed</a:t>
            </a:r>
            <a:endParaRPr lang="en-US" altLang="en-US" sz="1200" dirty="0" smtClean="0">
              <a:solidFill>
                <a:srgbClr val="BCBCB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19188" y="1738313"/>
            <a:ext cx="6899275" cy="1430337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/>
          <a:lstStyle/>
          <a:p>
            <a:pPr>
              <a:defRPr/>
            </a:pPr>
            <a:r>
              <a:rPr lang="en-US" sz="2800">
                <a:solidFill>
                  <a:schemeClr val="bg1"/>
                </a:solidFill>
              </a:rPr>
              <a:t>Tables 5-1 to 5-8</a:t>
            </a:r>
          </a:p>
          <a:p>
            <a:pPr>
              <a:defRPr/>
            </a:pPr>
            <a:r>
              <a:rPr lang="en-US" sz="2800">
                <a:solidFill>
                  <a:schemeClr val="bg1"/>
                </a:solidFill>
              </a:rPr>
              <a:t>List available yield and rupture strength for typical sections.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33475" y="3402013"/>
            <a:ext cx="6884988" cy="2603500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/>
          <a:lstStyle/>
          <a:p>
            <a:pPr>
              <a:defRPr/>
            </a:pPr>
            <a:r>
              <a:rPr lang="en-US" sz="2800" dirty="0">
                <a:solidFill>
                  <a:schemeClr val="bg1"/>
                </a:solidFill>
              </a:rPr>
              <a:t>Use care!</a:t>
            </a:r>
          </a:p>
          <a:p>
            <a:pPr>
              <a:defRPr/>
            </a:pPr>
            <a:r>
              <a:rPr lang="en-US" sz="2800" dirty="0">
                <a:solidFill>
                  <a:schemeClr val="bg1"/>
                </a:solidFill>
              </a:rPr>
              <a:t>These tables assume </a:t>
            </a:r>
            <a:r>
              <a:rPr lang="en-US" sz="2800" i="1" dirty="0" err="1">
                <a:solidFill>
                  <a:schemeClr val="bg1"/>
                </a:solidFill>
              </a:rPr>
              <a:t>A</a:t>
            </a:r>
            <a:r>
              <a:rPr lang="en-US" sz="2800" i="1" baseline="-25000" dirty="0" err="1">
                <a:solidFill>
                  <a:schemeClr val="bg1"/>
                </a:solidFill>
              </a:rPr>
              <a:t>e</a:t>
            </a:r>
            <a:r>
              <a:rPr lang="en-US" sz="2800" dirty="0">
                <a:solidFill>
                  <a:schemeClr val="bg1"/>
                </a:solidFill>
              </a:rPr>
              <a:t> = 0.700</a:t>
            </a:r>
            <a:r>
              <a:rPr lang="en-US" sz="2800" i="1" dirty="0">
                <a:solidFill>
                  <a:schemeClr val="bg1"/>
                </a:solidFill>
              </a:rPr>
              <a:t>A</a:t>
            </a:r>
            <a:r>
              <a:rPr lang="en-US" sz="2800" i="1" baseline="-25000" dirty="0">
                <a:solidFill>
                  <a:schemeClr val="bg1"/>
                </a:solidFill>
              </a:rPr>
              <a:t>g</a:t>
            </a:r>
            <a:r>
              <a:rPr lang="en-US" sz="2800" dirty="0">
                <a:solidFill>
                  <a:schemeClr val="bg1"/>
                </a:solidFill>
              </a:rPr>
              <a:t> to 0.952</a:t>
            </a:r>
            <a:r>
              <a:rPr lang="en-US" sz="2800" i="1" dirty="0">
                <a:solidFill>
                  <a:schemeClr val="bg1"/>
                </a:solidFill>
              </a:rPr>
              <a:t>A</a:t>
            </a:r>
            <a:r>
              <a:rPr lang="en-US" sz="2800" i="1" baseline="-25000" dirty="0">
                <a:solidFill>
                  <a:schemeClr val="bg1"/>
                </a:solidFill>
              </a:rPr>
              <a:t>g</a:t>
            </a:r>
            <a:r>
              <a:rPr lang="en-US" sz="2800" i="1" dirty="0">
                <a:solidFill>
                  <a:schemeClr val="bg1"/>
                </a:solidFill>
              </a:rPr>
              <a:t>.</a:t>
            </a:r>
            <a:endParaRPr lang="en-US" sz="2800" i="1" baseline="-25000" dirty="0">
              <a:solidFill>
                <a:schemeClr val="bg1"/>
              </a:solidFill>
            </a:endParaRPr>
          </a:p>
          <a:p>
            <a:pPr>
              <a:defRPr/>
            </a:pPr>
            <a:r>
              <a:rPr lang="en-US" sz="2800" dirty="0">
                <a:solidFill>
                  <a:schemeClr val="bg1"/>
                </a:solidFill>
              </a:rPr>
              <a:t>You must check this is met in the member and connections!</a:t>
            </a:r>
          </a:p>
        </p:txBody>
      </p:sp>
      <p:sp>
        <p:nvSpPr>
          <p:cNvPr id="200709" name="Slide Number Placeholder 5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85F5CFC-9411-4517-B332-E61AA77F8D48}" type="slidenum">
              <a:rPr lang="en-US" altLang="en-US" sz="1200">
                <a:solidFill>
                  <a:srgbClr val="BCBCBC"/>
                </a:solidFill>
              </a:rPr>
              <a:pPr/>
              <a:t>96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93788" y="242888"/>
            <a:ext cx="3082925" cy="914400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3600" b="1">
                <a:solidFill>
                  <a:schemeClr val="bg1"/>
                </a:solidFill>
              </a:rPr>
              <a:t>Design Aids</a:t>
            </a: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0"/>
          </p:nvPr>
        </p:nvSpPr>
        <p:spPr bwMode="auto">
          <a:xfrm>
            <a:off x="3029634" y="6416675"/>
            <a:ext cx="2484304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45720" rIns="0" bIns="45720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1200" dirty="0" smtClean="0">
                <a:solidFill>
                  <a:srgbClr val="BCBCBC"/>
                </a:solidFill>
              </a:rPr>
              <a:t>Tension - AISC </a:t>
            </a:r>
            <a:r>
              <a:rPr lang="en-US" altLang="en-US" sz="1200" i="1" dirty="0" smtClean="0">
                <a:solidFill>
                  <a:srgbClr val="BCBCBC"/>
                </a:solidFill>
              </a:rPr>
              <a:t>Manual</a:t>
            </a:r>
            <a:r>
              <a:rPr lang="en-US" altLang="en-US" sz="1200" dirty="0" smtClean="0">
                <a:solidFill>
                  <a:srgbClr val="BCBCBC"/>
                </a:solidFill>
              </a:rPr>
              <a:t> </a:t>
            </a:r>
            <a:r>
              <a:rPr lang="en-US" altLang="en-US" sz="1200" dirty="0" smtClean="0">
                <a:solidFill>
                  <a:srgbClr val="BCBCBC"/>
                </a:solidFill>
              </a:rPr>
              <a:t>15th </a:t>
            </a:r>
            <a:r>
              <a:rPr lang="en-US" altLang="en-US" sz="1200" dirty="0" smtClean="0">
                <a:solidFill>
                  <a:srgbClr val="BCBCBC"/>
                </a:solidFill>
              </a:rPr>
              <a:t>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/>
          <p:cNvSpPr txBox="1"/>
          <p:nvPr/>
        </p:nvSpPr>
        <p:spPr>
          <a:xfrm>
            <a:off x="1093788" y="242888"/>
            <a:ext cx="3082925" cy="914400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 anchorCtr="1"/>
          <a:lstStyle/>
          <a:p>
            <a:pPr>
              <a:defRPr/>
            </a:pPr>
            <a:r>
              <a:rPr lang="en-US" sz="3600" b="1">
                <a:solidFill>
                  <a:schemeClr val="bg1"/>
                </a:solidFill>
              </a:rPr>
              <a:t>Design Aids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82675" y="1303338"/>
            <a:ext cx="7610475" cy="1192212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/>
          <a:lstStyle/>
          <a:p>
            <a:pPr>
              <a:defRPr/>
            </a:pPr>
            <a:r>
              <a:rPr lang="en-US" sz="2800" dirty="0">
                <a:solidFill>
                  <a:schemeClr val="bg1"/>
                </a:solidFill>
              </a:rPr>
              <a:t>Table 7-4 provides bearing </a:t>
            </a:r>
            <a:r>
              <a:rPr lang="en-US" sz="2800" dirty="0" smtClean="0">
                <a:solidFill>
                  <a:schemeClr val="bg1"/>
                </a:solidFill>
              </a:rPr>
              <a:t>and </a:t>
            </a:r>
            <a:r>
              <a:rPr lang="en-US" sz="2800" dirty="0" err="1" smtClean="0">
                <a:solidFill>
                  <a:schemeClr val="bg1"/>
                </a:solidFill>
              </a:rPr>
              <a:t>tearout</a:t>
            </a:r>
            <a:r>
              <a:rPr lang="en-US" sz="2800" dirty="0" smtClean="0">
                <a:solidFill>
                  <a:schemeClr val="bg1"/>
                </a:solidFill>
              </a:rPr>
              <a:t> strength </a:t>
            </a:r>
            <a:r>
              <a:rPr lang="en-US" sz="2800" dirty="0">
                <a:solidFill>
                  <a:schemeClr val="bg1"/>
                </a:solidFill>
              </a:rPr>
              <a:t>at bolt holes based on bolt spacing.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00138" y="3827463"/>
            <a:ext cx="7593012" cy="2686050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>
            <a:spAutoFit/>
          </a:bodyPr>
          <a:lstStyle/>
          <a:p>
            <a:pPr marL="168275" indent="-168275">
              <a:buFontTx/>
              <a:buChar char="•"/>
              <a:defRPr/>
            </a:pPr>
            <a:r>
              <a:rPr lang="en-US" dirty="0">
                <a:solidFill>
                  <a:schemeClr val="bg1"/>
                </a:solidFill>
              </a:rPr>
              <a:t>These tables check bearing and </a:t>
            </a:r>
            <a:r>
              <a:rPr lang="en-US" dirty="0" err="1">
                <a:solidFill>
                  <a:schemeClr val="bg1"/>
                </a:solidFill>
              </a:rPr>
              <a:t>tearout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  <a:p>
            <a:pPr marL="168275" indent="-168275">
              <a:buFontTx/>
              <a:buChar char="•"/>
              <a:defRPr/>
            </a:pPr>
            <a:r>
              <a:rPr lang="en-US" dirty="0">
                <a:solidFill>
                  <a:schemeClr val="bg1"/>
                </a:solidFill>
              </a:rPr>
              <a:t>Note that edge distance, </a:t>
            </a:r>
            <a:r>
              <a:rPr lang="en-US" i="1" dirty="0">
                <a:solidFill>
                  <a:schemeClr val="bg1"/>
                </a:solidFill>
              </a:rPr>
              <a:t>L</a:t>
            </a:r>
            <a:r>
              <a:rPr lang="en-US" i="1" baseline="-25000" dirty="0">
                <a:solidFill>
                  <a:schemeClr val="bg1"/>
                </a:solidFill>
              </a:rPr>
              <a:t>e</a:t>
            </a:r>
            <a:r>
              <a:rPr lang="en-US" dirty="0">
                <a:solidFill>
                  <a:schemeClr val="bg1"/>
                </a:solidFill>
              </a:rPr>
              <a:t> and bolt spacing, </a:t>
            </a:r>
            <a:r>
              <a:rPr lang="en-US" i="1" dirty="0">
                <a:solidFill>
                  <a:schemeClr val="bg1"/>
                </a:solidFill>
              </a:rPr>
              <a:t>s</a:t>
            </a:r>
            <a:r>
              <a:rPr lang="en-US" dirty="0">
                <a:solidFill>
                  <a:schemeClr val="bg1"/>
                </a:solidFill>
              </a:rPr>
              <a:t> are measured to the centers of bolt holes, rather than the edges of the bolt holes</a:t>
            </a:r>
            <a:r>
              <a:rPr lang="en-US" i="1" dirty="0">
                <a:solidFill>
                  <a:schemeClr val="bg1"/>
                </a:solidFill>
              </a:rPr>
              <a:t>.</a:t>
            </a:r>
          </a:p>
          <a:p>
            <a:pPr marL="168275" indent="-168275">
              <a:buFontTx/>
              <a:buChar char="•"/>
              <a:defRPr/>
            </a:pPr>
            <a:r>
              <a:rPr lang="en-US" dirty="0">
                <a:solidFill>
                  <a:schemeClr val="bg1"/>
                </a:solidFill>
              </a:rPr>
              <a:t>The bearing side of the equation controls when </a:t>
            </a:r>
            <a:r>
              <a:rPr lang="en-US" i="1" dirty="0">
                <a:solidFill>
                  <a:schemeClr val="bg1"/>
                </a:solidFill>
              </a:rPr>
              <a:t>s </a:t>
            </a:r>
            <a:r>
              <a:rPr lang="en-US" dirty="0">
                <a:solidFill>
                  <a:schemeClr val="bg1"/>
                </a:solidFill>
              </a:rPr>
              <a:t>≥ </a:t>
            </a:r>
            <a:r>
              <a:rPr lang="en-US" i="1" dirty="0" err="1">
                <a:solidFill>
                  <a:schemeClr val="bg1"/>
                </a:solidFill>
              </a:rPr>
              <a:t>s</a:t>
            </a:r>
            <a:r>
              <a:rPr lang="en-US" i="1" baseline="-25000" dirty="0" err="1">
                <a:solidFill>
                  <a:schemeClr val="bg1"/>
                </a:solidFill>
              </a:rPr>
              <a:t>full</a:t>
            </a:r>
            <a:r>
              <a:rPr lang="en-US" dirty="0">
                <a:solidFill>
                  <a:schemeClr val="bg1"/>
                </a:solidFill>
              </a:rPr>
              <a:t> or</a:t>
            </a:r>
            <a:r>
              <a:rPr lang="en-US" i="1" dirty="0">
                <a:solidFill>
                  <a:schemeClr val="bg1"/>
                </a:solidFill>
              </a:rPr>
              <a:t>  L</a:t>
            </a:r>
            <a:r>
              <a:rPr lang="en-US" i="1" baseline="-25000" dirty="0">
                <a:solidFill>
                  <a:schemeClr val="bg1"/>
                </a:solidFill>
              </a:rPr>
              <a:t>e </a:t>
            </a:r>
            <a:r>
              <a:rPr lang="en-US" dirty="0">
                <a:solidFill>
                  <a:schemeClr val="bg1"/>
                </a:solidFill>
              </a:rPr>
              <a:t>≥ </a:t>
            </a:r>
            <a:r>
              <a:rPr lang="en-US" i="1" dirty="0" err="1">
                <a:solidFill>
                  <a:schemeClr val="bg1"/>
                </a:solidFill>
              </a:rPr>
              <a:t>L</a:t>
            </a:r>
            <a:r>
              <a:rPr lang="en-US" i="1" baseline="-25000" dirty="0" err="1">
                <a:solidFill>
                  <a:schemeClr val="bg1"/>
                </a:solidFill>
              </a:rPr>
              <a:t>efull</a:t>
            </a:r>
            <a:r>
              <a:rPr lang="en-US" i="1" dirty="0">
                <a:solidFill>
                  <a:schemeClr val="bg1"/>
                </a:solidFill>
              </a:rPr>
              <a:t>.  </a:t>
            </a:r>
            <a:r>
              <a:rPr lang="en-US" b="1" i="1" dirty="0" err="1">
                <a:solidFill>
                  <a:schemeClr val="bg1"/>
                </a:solidFill>
              </a:rPr>
              <a:t>s</a:t>
            </a:r>
            <a:r>
              <a:rPr lang="en-US" b="1" i="1" baseline="-25000" dirty="0" err="1">
                <a:solidFill>
                  <a:schemeClr val="bg1"/>
                </a:solidFill>
              </a:rPr>
              <a:t>full</a:t>
            </a:r>
            <a:r>
              <a:rPr lang="en-US" i="1" dirty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and</a:t>
            </a:r>
            <a:r>
              <a:rPr lang="en-US" i="1" dirty="0">
                <a:solidFill>
                  <a:schemeClr val="bg1"/>
                </a:solidFill>
              </a:rPr>
              <a:t> </a:t>
            </a:r>
            <a:r>
              <a:rPr lang="en-US" b="1" i="1" dirty="0" err="1">
                <a:solidFill>
                  <a:schemeClr val="bg1"/>
                </a:solidFill>
              </a:rPr>
              <a:t>L</a:t>
            </a:r>
            <a:r>
              <a:rPr lang="en-US" b="1" i="1" baseline="-25000" dirty="0" err="1">
                <a:solidFill>
                  <a:schemeClr val="bg1"/>
                </a:solidFill>
              </a:rPr>
              <a:t>efull</a:t>
            </a:r>
            <a:r>
              <a:rPr lang="en-US" i="1" dirty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are the bolt spacing and edge distance, respectively, for full bearing strength.</a:t>
            </a:r>
          </a:p>
        </p:txBody>
      </p:sp>
      <p:sp>
        <p:nvSpPr>
          <p:cNvPr id="202758" name="Slide Number Placeholder 5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AFEA4AE-0A60-4EDF-BB88-7C15DE3C2AB5}" type="slidenum">
              <a:rPr lang="en-US" altLang="en-US" sz="1200">
                <a:solidFill>
                  <a:srgbClr val="BCBCBC"/>
                </a:solidFill>
              </a:rPr>
              <a:pPr/>
              <a:t>97</a:t>
            </a:fld>
            <a:endParaRPr lang="en-US" altLang="en-US" sz="1200">
              <a:solidFill>
                <a:srgbClr val="BCBCBC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81088" y="2571750"/>
            <a:ext cx="7612062" cy="1192213"/>
          </a:xfrm>
          <a:prstGeom prst="rect">
            <a:avLst/>
          </a:prstGeom>
          <a:solidFill>
            <a:schemeClr val="tx1">
              <a:lumMod val="95000"/>
              <a:alpha val="62000"/>
            </a:schemeClr>
          </a:solidFill>
          <a:ln w="38100" cap="flat">
            <a:solidFill>
              <a:schemeClr val="bg1"/>
            </a:solidFill>
            <a:bevel/>
          </a:ln>
        </p:spPr>
        <p:txBody>
          <a:bodyPr anchor="ctr"/>
          <a:lstStyle/>
          <a:p>
            <a:pPr>
              <a:defRPr/>
            </a:pPr>
            <a:r>
              <a:rPr lang="en-US" sz="2800" dirty="0">
                <a:solidFill>
                  <a:schemeClr val="bg1"/>
                </a:solidFill>
              </a:rPr>
              <a:t>Table 7-5 provides bearing </a:t>
            </a:r>
            <a:r>
              <a:rPr lang="en-US" sz="2800" dirty="0" smtClean="0">
                <a:solidFill>
                  <a:schemeClr val="bg1"/>
                </a:solidFill>
              </a:rPr>
              <a:t>and </a:t>
            </a:r>
            <a:r>
              <a:rPr lang="en-US" sz="2800" dirty="0" err="1" smtClean="0">
                <a:solidFill>
                  <a:schemeClr val="bg1"/>
                </a:solidFill>
              </a:rPr>
              <a:t>tearout</a:t>
            </a:r>
            <a:r>
              <a:rPr lang="en-US" sz="2800" dirty="0" smtClean="0">
                <a:solidFill>
                  <a:schemeClr val="bg1"/>
                </a:solidFill>
              </a:rPr>
              <a:t> strength </a:t>
            </a:r>
            <a:r>
              <a:rPr lang="en-US" sz="2800" dirty="0">
                <a:solidFill>
                  <a:schemeClr val="bg1"/>
                </a:solidFill>
              </a:rPr>
              <a:t>at bolt holes based on edge distance.</a:t>
            </a: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0"/>
          </p:nvPr>
        </p:nvSpPr>
        <p:spPr bwMode="auto">
          <a:xfrm>
            <a:off x="3029634" y="6416675"/>
            <a:ext cx="2484304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45720" rIns="0" bIns="45720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1200" dirty="0" smtClean="0">
                <a:solidFill>
                  <a:srgbClr val="BCBCBC"/>
                </a:solidFill>
              </a:rPr>
              <a:t>Tension - AISC </a:t>
            </a:r>
            <a:r>
              <a:rPr lang="en-US" altLang="en-US" sz="1200" i="1" dirty="0" smtClean="0">
                <a:solidFill>
                  <a:srgbClr val="BCBCBC"/>
                </a:solidFill>
              </a:rPr>
              <a:t>Manual</a:t>
            </a:r>
            <a:r>
              <a:rPr lang="en-US" altLang="en-US" sz="1200" dirty="0" smtClean="0">
                <a:solidFill>
                  <a:srgbClr val="BCBCBC"/>
                </a:solidFill>
              </a:rPr>
              <a:t> </a:t>
            </a:r>
            <a:r>
              <a:rPr lang="en-US" altLang="en-US" sz="1200" dirty="0" smtClean="0">
                <a:solidFill>
                  <a:srgbClr val="BCBCBC"/>
                </a:solidFill>
              </a:rPr>
              <a:t>15th </a:t>
            </a:r>
            <a:r>
              <a:rPr lang="en-US" altLang="en-US" sz="1200" dirty="0" smtClean="0">
                <a:solidFill>
                  <a:srgbClr val="BCBCBC"/>
                </a:solidFill>
              </a:rPr>
              <a:t>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1490590399</TotalTime>
  <Pages>1237561</Pages>
  <Words>3921</Words>
  <Application>Microsoft Office PowerPoint</Application>
  <PresentationFormat>On-screen Show (4:3)</PresentationFormat>
  <Paragraphs>974</Paragraphs>
  <Slides>97</Slides>
  <Notes>97</Notes>
  <HiddenSlides>0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97</vt:i4>
      </vt:variant>
    </vt:vector>
  </HeadingPairs>
  <TitlesOfParts>
    <vt:vector size="109" baseType="lpstr">
      <vt:lpstr>Times New Roman</vt:lpstr>
      <vt:lpstr>Arial</vt:lpstr>
      <vt:lpstr>Lucida Sans</vt:lpstr>
      <vt:lpstr>Book Antiqua</vt:lpstr>
      <vt:lpstr>Wingdings 2</vt:lpstr>
      <vt:lpstr>Wingdings</vt:lpstr>
      <vt:lpstr>Wingdings 3</vt:lpstr>
      <vt:lpstr>Symbol</vt:lpstr>
      <vt:lpstr>GreekS</vt:lpstr>
      <vt:lpstr>CG Times (W1)</vt:lpstr>
      <vt:lpstr>Apex</vt:lpstr>
      <vt:lpstr>Microsoft Equation 3.0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Retrofit of Steel Moment Frame Connections: Current Testing Program</dc:title>
  <dc:creator>UT</dc:creator>
  <cp:lastModifiedBy>Civjan</cp:lastModifiedBy>
  <cp:revision>1346190651</cp:revision>
  <cp:lastPrinted>2001-05-09T19:19:51Z</cp:lastPrinted>
  <dcterms:created xsi:type="dcterms:W3CDTF">1998-02-18T16:27:01Z</dcterms:created>
  <dcterms:modified xsi:type="dcterms:W3CDTF">2017-11-13T22:04:13Z</dcterms:modified>
</cp:coreProperties>
</file>