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1"/>
  </p:sldMasterIdLst>
  <p:notesMasterIdLst>
    <p:notesMasterId r:id="rId132"/>
  </p:notesMasterIdLst>
  <p:handoutMasterIdLst>
    <p:handoutMasterId r:id="rId133"/>
  </p:handoutMasterIdLst>
  <p:sldIdLst>
    <p:sldId id="295" r:id="rId2"/>
    <p:sldId id="296" r:id="rId3"/>
    <p:sldId id="421" r:id="rId4"/>
    <p:sldId id="297" r:id="rId5"/>
    <p:sldId id="299" r:id="rId6"/>
    <p:sldId id="307"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55" r:id="rId40"/>
    <p:sldId id="356" r:id="rId41"/>
    <p:sldId id="357" r:id="rId42"/>
    <p:sldId id="425" r:id="rId43"/>
    <p:sldId id="426" r:id="rId44"/>
    <p:sldId id="427" r:id="rId45"/>
    <p:sldId id="428" r:id="rId46"/>
    <p:sldId id="429" r:id="rId47"/>
    <p:sldId id="430" r:id="rId48"/>
    <p:sldId id="431" r:id="rId49"/>
    <p:sldId id="432" r:id="rId50"/>
    <p:sldId id="433" r:id="rId51"/>
    <p:sldId id="434" r:id="rId52"/>
    <p:sldId id="435" r:id="rId53"/>
    <p:sldId id="436" r:id="rId54"/>
    <p:sldId id="437" r:id="rId55"/>
    <p:sldId id="438" r:id="rId56"/>
    <p:sldId id="358" r:id="rId57"/>
    <p:sldId id="359" r:id="rId58"/>
    <p:sldId id="360" r:id="rId59"/>
    <p:sldId id="361" r:id="rId60"/>
    <p:sldId id="362" r:id="rId61"/>
    <p:sldId id="363" r:id="rId62"/>
    <p:sldId id="364" r:id="rId63"/>
    <p:sldId id="422" r:id="rId64"/>
    <p:sldId id="423" r:id="rId65"/>
    <p:sldId id="424" r:id="rId66"/>
    <p:sldId id="443" r:id="rId67"/>
    <p:sldId id="444" r:id="rId68"/>
    <p:sldId id="446" r:id="rId69"/>
    <p:sldId id="447" r:id="rId70"/>
    <p:sldId id="453" r:id="rId71"/>
    <p:sldId id="365" r:id="rId72"/>
    <p:sldId id="366" r:id="rId73"/>
    <p:sldId id="367" r:id="rId74"/>
    <p:sldId id="368" r:id="rId75"/>
    <p:sldId id="369" r:id="rId76"/>
    <p:sldId id="370" r:id="rId77"/>
    <p:sldId id="371" r:id="rId78"/>
    <p:sldId id="372" r:id="rId79"/>
    <p:sldId id="373" r:id="rId80"/>
    <p:sldId id="374" r:id="rId81"/>
    <p:sldId id="375" r:id="rId82"/>
    <p:sldId id="376" r:id="rId83"/>
    <p:sldId id="377" r:id="rId84"/>
    <p:sldId id="378" r:id="rId85"/>
    <p:sldId id="379" r:id="rId86"/>
    <p:sldId id="380" r:id="rId87"/>
    <p:sldId id="381" r:id="rId88"/>
    <p:sldId id="382" r:id="rId89"/>
    <p:sldId id="383" r:id="rId90"/>
    <p:sldId id="384" r:id="rId91"/>
    <p:sldId id="385" r:id="rId92"/>
    <p:sldId id="386" r:id="rId93"/>
    <p:sldId id="387" r:id="rId94"/>
    <p:sldId id="388" r:id="rId95"/>
    <p:sldId id="389" r:id="rId96"/>
    <p:sldId id="390" r:id="rId97"/>
    <p:sldId id="391" r:id="rId98"/>
    <p:sldId id="392" r:id="rId99"/>
    <p:sldId id="393" r:id="rId100"/>
    <p:sldId id="394" r:id="rId101"/>
    <p:sldId id="395" r:id="rId102"/>
    <p:sldId id="396" r:id="rId103"/>
    <p:sldId id="397" r:id="rId104"/>
    <p:sldId id="398" r:id="rId105"/>
    <p:sldId id="399" r:id="rId106"/>
    <p:sldId id="400" r:id="rId107"/>
    <p:sldId id="401" r:id="rId108"/>
    <p:sldId id="402" r:id="rId109"/>
    <p:sldId id="403" r:id="rId110"/>
    <p:sldId id="404" r:id="rId111"/>
    <p:sldId id="405" r:id="rId112"/>
    <p:sldId id="406" r:id="rId113"/>
    <p:sldId id="407" r:id="rId114"/>
    <p:sldId id="408" r:id="rId115"/>
    <p:sldId id="409" r:id="rId116"/>
    <p:sldId id="410" r:id="rId117"/>
    <p:sldId id="411" r:id="rId118"/>
    <p:sldId id="412" r:id="rId119"/>
    <p:sldId id="413" r:id="rId120"/>
    <p:sldId id="414" r:id="rId121"/>
    <p:sldId id="415" r:id="rId122"/>
    <p:sldId id="416" r:id="rId123"/>
    <p:sldId id="417" r:id="rId124"/>
    <p:sldId id="439" r:id="rId125"/>
    <p:sldId id="440" r:id="rId126"/>
    <p:sldId id="441" r:id="rId127"/>
    <p:sldId id="442" r:id="rId128"/>
    <p:sldId id="418" r:id="rId129"/>
    <p:sldId id="419" r:id="rId130"/>
    <p:sldId id="420" r:id="rId131"/>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7B993"/>
    <a:srgbClr val="CCCCFF"/>
    <a:srgbClr val="FF9933"/>
    <a:srgbClr val="FFFF99"/>
    <a:srgbClr val="A9CEEF"/>
    <a:srgbClr val="BBD8F3"/>
    <a:srgbClr val="A2CAEE"/>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83" autoAdjust="0"/>
  </p:normalViewPr>
  <p:slideViewPr>
    <p:cSldViewPr snapToGrid="0">
      <p:cViewPr varScale="1">
        <p:scale>
          <a:sx n="87" d="100"/>
          <a:sy n="87" d="100"/>
        </p:scale>
        <p:origin x="1494" y="78"/>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588"/>
            <a:ext cx="3170238" cy="481013"/>
          </a:xfrm>
          <a:prstGeom prst="rect">
            <a:avLst/>
          </a:prstGeom>
          <a:noFill/>
          <a:ln w="9525">
            <a:noFill/>
            <a:miter lim="800000"/>
            <a:headEnd/>
            <a:tailEnd/>
          </a:ln>
          <a:effectLst/>
        </p:spPr>
        <p:txBody>
          <a:bodyPr vert="horz" wrap="square" lIns="20368" tIns="0" rIns="20368" bIns="0" numCol="1" anchor="t" anchorCtr="0" compatLnSpc="1">
            <a:prstTxWarp prst="textNoShape">
              <a:avLst/>
            </a:prstTxWarp>
          </a:bodyPr>
          <a:lstStyle>
            <a:lvl1pPr>
              <a:defRPr sz="1100" i="1"/>
            </a:lvl1pPr>
          </a:lstStyle>
          <a:p>
            <a:pPr>
              <a:defRPr/>
            </a:pPr>
            <a:endParaRPr lang="en-US"/>
          </a:p>
        </p:txBody>
      </p:sp>
      <p:sp>
        <p:nvSpPr>
          <p:cNvPr id="3075" name="Rectangle 3"/>
          <p:cNvSpPr>
            <a:spLocks noGrp="1" noChangeArrowheads="1"/>
          </p:cNvSpPr>
          <p:nvPr>
            <p:ph type="dt" sz="quarter" idx="1"/>
          </p:nvPr>
        </p:nvSpPr>
        <p:spPr bwMode="auto">
          <a:xfrm>
            <a:off x="4144963" y="-1588"/>
            <a:ext cx="3170237" cy="481013"/>
          </a:xfrm>
          <a:prstGeom prst="rect">
            <a:avLst/>
          </a:prstGeom>
          <a:noFill/>
          <a:ln w="9525">
            <a:noFill/>
            <a:miter lim="800000"/>
            <a:headEnd/>
            <a:tailEnd/>
          </a:ln>
          <a:effectLst/>
        </p:spPr>
        <p:txBody>
          <a:bodyPr vert="horz" wrap="square" lIns="20368" tIns="0" rIns="20368" bIns="0" numCol="1" anchor="t" anchorCtr="0" compatLnSpc="1">
            <a:prstTxWarp prst="textNoShape">
              <a:avLst/>
            </a:prstTxWarp>
          </a:bodyPr>
          <a:lstStyle>
            <a:lvl1pPr algn="r">
              <a:defRPr sz="1100" i="1"/>
            </a:lvl1pPr>
          </a:lstStyle>
          <a:p>
            <a:pPr>
              <a:defRPr/>
            </a:pPr>
            <a:endParaRPr lang="en-US"/>
          </a:p>
        </p:txBody>
      </p:sp>
      <p:sp>
        <p:nvSpPr>
          <p:cNvPr id="3076" name="Rectangle 4"/>
          <p:cNvSpPr>
            <a:spLocks noGrp="1" noChangeArrowheads="1"/>
          </p:cNvSpPr>
          <p:nvPr>
            <p:ph type="ftr" sz="quarter" idx="2"/>
          </p:nvPr>
        </p:nvSpPr>
        <p:spPr bwMode="auto">
          <a:xfrm>
            <a:off x="-1588" y="9120188"/>
            <a:ext cx="3170238" cy="481012"/>
          </a:xfrm>
          <a:prstGeom prst="rect">
            <a:avLst/>
          </a:prstGeom>
          <a:noFill/>
          <a:ln w="9525">
            <a:noFill/>
            <a:miter lim="800000"/>
            <a:headEnd/>
            <a:tailEnd/>
          </a:ln>
          <a:effectLst/>
        </p:spPr>
        <p:txBody>
          <a:bodyPr vert="horz" wrap="square" lIns="20368" tIns="0" rIns="20368" bIns="0" numCol="1" anchor="b" anchorCtr="0" compatLnSpc="1">
            <a:prstTxWarp prst="textNoShape">
              <a:avLst/>
            </a:prstTxWarp>
          </a:bodyPr>
          <a:lstStyle>
            <a:lvl1pPr>
              <a:defRPr sz="1100" i="1"/>
            </a:lvl1pPr>
          </a:lstStyle>
          <a:p>
            <a:pPr>
              <a:defRPr/>
            </a:pPr>
            <a:endParaRPr lang="en-US"/>
          </a:p>
        </p:txBody>
      </p:sp>
      <p:sp>
        <p:nvSpPr>
          <p:cNvPr id="3077"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20368" tIns="0" rIns="20368" bIns="0" numCol="1" anchor="b" anchorCtr="0" compatLnSpc="1">
            <a:prstTxWarp prst="textNoShape">
              <a:avLst/>
            </a:prstTxWarp>
          </a:bodyPr>
          <a:lstStyle>
            <a:lvl1pPr algn="r">
              <a:defRPr sz="1100" i="1"/>
            </a:lvl1pPr>
          </a:lstStyle>
          <a:p>
            <a:fld id="{E95FF95E-D2BF-4C4C-956C-A2A64AD8CFCC}" type="slidenum">
              <a:rPr lang="en-US" altLang="en-US"/>
              <a:pPr/>
              <a:t>‹#›</a:t>
            </a:fld>
            <a:endParaRPr lang="en-US" altLang="en-US"/>
          </a:p>
        </p:txBody>
      </p:sp>
    </p:spTree>
    <p:extLst>
      <p:ext uri="{BB962C8B-B14F-4D97-AF65-F5344CB8AC3E}">
        <p14:creationId xmlns:p14="http://schemas.microsoft.com/office/powerpoint/2010/main" val="4148967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3170238" cy="481013"/>
          </a:xfrm>
          <a:prstGeom prst="rect">
            <a:avLst/>
          </a:prstGeom>
          <a:noFill/>
          <a:ln w="9525">
            <a:noFill/>
            <a:miter lim="800000"/>
            <a:headEnd/>
            <a:tailEnd/>
          </a:ln>
          <a:effectLst/>
        </p:spPr>
        <p:txBody>
          <a:bodyPr vert="horz" wrap="square" lIns="20368" tIns="0" rIns="20368" bIns="0" numCol="1" anchor="t" anchorCtr="0" compatLnSpc="1">
            <a:prstTxWarp prst="textNoShape">
              <a:avLst/>
            </a:prstTxWarp>
          </a:bodyPr>
          <a:lstStyle>
            <a:lvl1pPr>
              <a:defRPr sz="1100" i="1"/>
            </a:lvl1pPr>
          </a:lstStyle>
          <a:p>
            <a:pPr>
              <a:defRPr/>
            </a:pPr>
            <a:endParaRPr lang="en-US"/>
          </a:p>
        </p:txBody>
      </p:sp>
      <p:sp>
        <p:nvSpPr>
          <p:cNvPr id="2051" name="Rectangle 3"/>
          <p:cNvSpPr>
            <a:spLocks noGrp="1" noChangeArrowheads="1"/>
          </p:cNvSpPr>
          <p:nvPr>
            <p:ph type="dt" idx="1"/>
          </p:nvPr>
        </p:nvSpPr>
        <p:spPr bwMode="auto">
          <a:xfrm>
            <a:off x="4144963" y="-1588"/>
            <a:ext cx="3170237" cy="481013"/>
          </a:xfrm>
          <a:prstGeom prst="rect">
            <a:avLst/>
          </a:prstGeom>
          <a:noFill/>
          <a:ln w="9525">
            <a:noFill/>
            <a:miter lim="800000"/>
            <a:headEnd/>
            <a:tailEnd/>
          </a:ln>
          <a:effectLst/>
        </p:spPr>
        <p:txBody>
          <a:bodyPr vert="horz" wrap="square" lIns="20368" tIns="0" rIns="20368" bIns="0" numCol="1" anchor="t" anchorCtr="0" compatLnSpc="1">
            <a:prstTxWarp prst="textNoShape">
              <a:avLst/>
            </a:prstTxWarp>
          </a:bodyPr>
          <a:lstStyle>
            <a:lvl1pPr algn="r">
              <a:defRPr sz="1100" i="1"/>
            </a:lvl1pPr>
          </a:lstStyle>
          <a:p>
            <a:pPr>
              <a:defRPr/>
            </a:pPr>
            <a:endParaRPr lang="en-US"/>
          </a:p>
        </p:txBody>
      </p:sp>
      <p:sp>
        <p:nvSpPr>
          <p:cNvPr id="2052" name="Rectangle 4"/>
          <p:cNvSpPr>
            <a:spLocks noGrp="1" noChangeArrowheads="1"/>
          </p:cNvSpPr>
          <p:nvPr>
            <p:ph type="ftr" sz="quarter" idx="4"/>
          </p:nvPr>
        </p:nvSpPr>
        <p:spPr bwMode="auto">
          <a:xfrm>
            <a:off x="-1588" y="9120188"/>
            <a:ext cx="3170238" cy="481012"/>
          </a:xfrm>
          <a:prstGeom prst="rect">
            <a:avLst/>
          </a:prstGeom>
          <a:noFill/>
          <a:ln w="9525">
            <a:noFill/>
            <a:miter lim="800000"/>
            <a:headEnd/>
            <a:tailEnd/>
          </a:ln>
          <a:effectLst/>
        </p:spPr>
        <p:txBody>
          <a:bodyPr vert="horz" wrap="square" lIns="20368" tIns="0" rIns="20368" bIns="0" numCol="1" anchor="b" anchorCtr="0" compatLnSpc="1">
            <a:prstTxWarp prst="textNoShape">
              <a:avLst/>
            </a:prstTxWarp>
          </a:bodyPr>
          <a:lstStyle>
            <a:lvl1pPr>
              <a:defRPr sz="1100" i="1"/>
            </a:lvl1pPr>
          </a:lstStyle>
          <a:p>
            <a:pPr>
              <a:defRPr/>
            </a:pPr>
            <a:endParaRPr lang="en-US"/>
          </a:p>
        </p:txBody>
      </p:sp>
      <p:sp>
        <p:nvSpPr>
          <p:cNvPr id="2053" name="Rectangle 5"/>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20368" tIns="0" rIns="20368" bIns="0" numCol="1" anchor="b" anchorCtr="0" compatLnSpc="1">
            <a:prstTxWarp prst="textNoShape">
              <a:avLst/>
            </a:prstTxWarp>
          </a:bodyPr>
          <a:lstStyle>
            <a:lvl1pPr algn="r">
              <a:defRPr sz="1100" i="1"/>
            </a:lvl1pPr>
          </a:lstStyle>
          <a:p>
            <a:fld id="{0F07231C-EC78-4174-9E99-3BDDE6EDF30B}" type="slidenum">
              <a:rPr lang="en-US" altLang="en-US"/>
              <a:pPr/>
              <a:t>‹#›</a:t>
            </a:fld>
            <a:endParaRPr lang="en-US" altLang="en-US"/>
          </a:p>
        </p:txBody>
      </p:sp>
      <p:sp>
        <p:nvSpPr>
          <p:cNvPr id="2054" name="Rectangle 6"/>
          <p:cNvSpPr>
            <a:spLocks noGrp="1" noChangeArrowheads="1"/>
          </p:cNvSpPr>
          <p:nvPr>
            <p:ph type="body" sz="quarter" idx="3"/>
          </p:nvPr>
        </p:nvSpPr>
        <p:spPr bwMode="auto">
          <a:xfrm>
            <a:off x="973138" y="4560888"/>
            <a:ext cx="5365750" cy="4319587"/>
          </a:xfrm>
          <a:prstGeom prst="rect">
            <a:avLst/>
          </a:prstGeom>
          <a:noFill/>
          <a:ln w="9525">
            <a:noFill/>
            <a:miter lim="800000"/>
            <a:headEnd/>
            <a:tailEnd/>
          </a:ln>
          <a:effectLst/>
        </p:spPr>
        <p:txBody>
          <a:bodyPr vert="horz" wrap="square" lIns="98447" tIns="49224" rIns="98447" bIns="492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2343" name="Rectangle 7"/>
          <p:cNvSpPr>
            <a:spLocks noGrp="1" noRot="1" noChangeAspect="1" noChangeArrowheads="1" noTextEdit="1"/>
          </p:cNvSpPr>
          <p:nvPr>
            <p:ph type="sldImg" idx="2"/>
          </p:nvPr>
        </p:nvSpPr>
        <p:spPr bwMode="auto">
          <a:xfrm>
            <a:off x="1265238" y="727075"/>
            <a:ext cx="4783137" cy="35861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0585545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5A076B9-4412-4EAF-8D55-CC02278BC5B3}" type="slidenum">
              <a:rPr lang="en-US" altLang="en-US" sz="1100"/>
              <a:pPr/>
              <a:t>1</a:t>
            </a:fld>
            <a:endParaRPr lang="en-US" altLang="en-US" sz="1100"/>
          </a:p>
        </p:txBody>
      </p:sp>
    </p:spTree>
    <p:extLst>
      <p:ext uri="{BB962C8B-B14F-4D97-AF65-F5344CB8AC3E}">
        <p14:creationId xmlns:p14="http://schemas.microsoft.com/office/powerpoint/2010/main" val="921445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D8BE579-324F-4245-ACCC-A4425B0AA4F2}" type="slidenum">
              <a:rPr lang="en-US" altLang="en-US" sz="1100"/>
              <a:pPr/>
              <a:t>10</a:t>
            </a:fld>
            <a:endParaRPr lang="en-US" altLang="en-US" sz="1100"/>
          </a:p>
        </p:txBody>
      </p:sp>
    </p:spTree>
    <p:extLst>
      <p:ext uri="{BB962C8B-B14F-4D97-AF65-F5344CB8AC3E}">
        <p14:creationId xmlns:p14="http://schemas.microsoft.com/office/powerpoint/2010/main" val="388955816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9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26A19B1-9B18-42E1-B839-09A8210DD5A1}" type="slidenum">
              <a:rPr lang="en-US" altLang="en-US" sz="1100"/>
              <a:pPr/>
              <a:t>100</a:t>
            </a:fld>
            <a:endParaRPr lang="en-US" altLang="en-US" sz="1100"/>
          </a:p>
        </p:txBody>
      </p:sp>
    </p:spTree>
    <p:extLst>
      <p:ext uri="{BB962C8B-B14F-4D97-AF65-F5344CB8AC3E}">
        <p14:creationId xmlns:p14="http://schemas.microsoft.com/office/powerpoint/2010/main" val="13225136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0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E76AFD9-7246-4389-ADE2-726F866A6D50}" type="slidenum">
              <a:rPr lang="en-US" altLang="en-US" sz="1100"/>
              <a:pPr/>
              <a:t>101</a:t>
            </a:fld>
            <a:endParaRPr lang="en-US" altLang="en-US" sz="1100"/>
          </a:p>
        </p:txBody>
      </p:sp>
    </p:spTree>
    <p:extLst>
      <p:ext uri="{BB962C8B-B14F-4D97-AF65-F5344CB8AC3E}">
        <p14:creationId xmlns:p14="http://schemas.microsoft.com/office/powerpoint/2010/main" val="268412147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251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1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7C7C24-A699-4DEC-B44D-03631998B15D}" type="slidenum">
              <a:rPr lang="en-US" altLang="en-US" sz="1100"/>
              <a:pPr/>
              <a:t>102</a:t>
            </a:fld>
            <a:endParaRPr lang="en-US" altLang="en-US" sz="1100"/>
          </a:p>
        </p:txBody>
      </p:sp>
    </p:spTree>
    <p:extLst>
      <p:ext uri="{BB962C8B-B14F-4D97-AF65-F5344CB8AC3E}">
        <p14:creationId xmlns:p14="http://schemas.microsoft.com/office/powerpoint/2010/main" val="302533283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2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CEB019F-561A-4596-AF3B-983997782AA3}" type="slidenum">
              <a:rPr lang="en-US" altLang="en-US" sz="1100"/>
              <a:pPr/>
              <a:t>103</a:t>
            </a:fld>
            <a:endParaRPr lang="en-US" altLang="en-US" sz="1100"/>
          </a:p>
        </p:txBody>
      </p:sp>
    </p:spTree>
    <p:extLst>
      <p:ext uri="{BB962C8B-B14F-4D97-AF65-F5344CB8AC3E}">
        <p14:creationId xmlns:p14="http://schemas.microsoft.com/office/powerpoint/2010/main" val="67399223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3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AC33F39-2C0A-4750-8A78-D9AE4FC81CEC}" type="slidenum">
              <a:rPr lang="en-US" altLang="en-US" sz="1100"/>
              <a:pPr/>
              <a:t>104</a:t>
            </a:fld>
            <a:endParaRPr lang="en-US" altLang="en-US" sz="1100"/>
          </a:p>
        </p:txBody>
      </p:sp>
    </p:spTree>
    <p:extLst>
      <p:ext uri="{BB962C8B-B14F-4D97-AF65-F5344CB8AC3E}">
        <p14:creationId xmlns:p14="http://schemas.microsoft.com/office/powerpoint/2010/main" val="90027134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ln/>
        </p:spPr>
      </p:sp>
      <p:sp>
        <p:nvSpPr>
          <p:cNvPr id="254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4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C027622-2FE4-43BA-9CDB-2E49B6E90C13}" type="slidenum">
              <a:rPr lang="en-US" altLang="en-US" sz="1100"/>
              <a:pPr/>
              <a:t>105</a:t>
            </a:fld>
            <a:endParaRPr lang="en-US" altLang="en-US" sz="1100"/>
          </a:p>
        </p:txBody>
      </p:sp>
    </p:spTree>
    <p:extLst>
      <p:ext uri="{BB962C8B-B14F-4D97-AF65-F5344CB8AC3E}">
        <p14:creationId xmlns:p14="http://schemas.microsoft.com/office/powerpoint/2010/main" val="111395303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ln/>
        </p:spPr>
      </p:sp>
      <p:sp>
        <p:nvSpPr>
          <p:cNvPr id="256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6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4EE5D0C-7D6B-4A68-B36D-22172BBEFBBF}" type="slidenum">
              <a:rPr lang="en-US" altLang="en-US" sz="1100"/>
              <a:pPr/>
              <a:t>106</a:t>
            </a:fld>
            <a:endParaRPr lang="en-US" altLang="en-US" sz="1100"/>
          </a:p>
        </p:txBody>
      </p:sp>
    </p:spTree>
    <p:extLst>
      <p:ext uri="{BB962C8B-B14F-4D97-AF65-F5344CB8AC3E}">
        <p14:creationId xmlns:p14="http://schemas.microsoft.com/office/powerpoint/2010/main" val="75012324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7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A96664D-E157-4A44-96F8-C6FCCF198AB0}" type="slidenum">
              <a:rPr lang="en-US" altLang="en-US" sz="1100"/>
              <a:pPr/>
              <a:t>107</a:t>
            </a:fld>
            <a:endParaRPr lang="en-US" altLang="en-US" sz="1100"/>
          </a:p>
        </p:txBody>
      </p:sp>
    </p:spTree>
    <p:extLst>
      <p:ext uri="{BB962C8B-B14F-4D97-AF65-F5344CB8AC3E}">
        <p14:creationId xmlns:p14="http://schemas.microsoft.com/office/powerpoint/2010/main" val="128854270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1B5D8CF-C62A-4916-AAD7-A51F3ABDD17B}" type="slidenum">
              <a:rPr lang="en-US" altLang="en-US" sz="1100"/>
              <a:pPr/>
              <a:t>108</a:t>
            </a:fld>
            <a:endParaRPr lang="en-US" altLang="en-US" sz="1100"/>
          </a:p>
        </p:txBody>
      </p:sp>
    </p:spTree>
    <p:extLst>
      <p:ext uri="{BB962C8B-B14F-4D97-AF65-F5344CB8AC3E}">
        <p14:creationId xmlns:p14="http://schemas.microsoft.com/office/powerpoint/2010/main" val="289076996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9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2611FDB-C56A-4E69-892E-DDE7AB50FF2D}" type="slidenum">
              <a:rPr lang="en-US" altLang="en-US" sz="1100"/>
              <a:pPr/>
              <a:t>109</a:t>
            </a:fld>
            <a:endParaRPr lang="en-US" altLang="en-US" sz="1100"/>
          </a:p>
        </p:txBody>
      </p:sp>
    </p:spTree>
    <p:extLst>
      <p:ext uri="{BB962C8B-B14F-4D97-AF65-F5344CB8AC3E}">
        <p14:creationId xmlns:p14="http://schemas.microsoft.com/office/powerpoint/2010/main" val="3760949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chemeClr val="bg1"/>
                </a:solidFill>
              </a:rPr>
              <a:t>Maximum achieved load is therefore still </a:t>
            </a:r>
            <a:r>
              <a:rPr lang="en-US" altLang="en-US" i="1" smtClean="0">
                <a:solidFill>
                  <a:schemeClr val="bg1"/>
                </a:solidFill>
              </a:rPr>
              <a:t>P=AF</a:t>
            </a:r>
            <a:r>
              <a:rPr lang="en-US" altLang="en-US" i="1" baseline="-25000" smtClean="0">
                <a:solidFill>
                  <a:schemeClr val="bg1"/>
                </a:solidFill>
              </a:rPr>
              <a:t>y</a:t>
            </a:r>
            <a:r>
              <a:rPr lang="en-US" altLang="en-US" i="1" smtClean="0">
                <a:solidFill>
                  <a:schemeClr val="bg1"/>
                </a:solidFill>
              </a:rPr>
              <a:t>,</a:t>
            </a:r>
            <a:r>
              <a:rPr lang="en-US" altLang="en-US" smtClean="0">
                <a:solidFill>
                  <a:schemeClr val="bg1"/>
                </a:solidFill>
              </a:rPr>
              <a:t> but the load deflection curve is very different, stiffness is reduced.</a:t>
            </a:r>
            <a:endParaRPr lang="en-US" altLang="en-US" smtClean="0"/>
          </a:p>
        </p:txBody>
      </p:sp>
      <p:sp>
        <p:nvSpPr>
          <p:cNvPr id="153604"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368" tIns="0" rIns="20368"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02754A6C-AF35-481E-BFA4-5CD3CF959410}" type="slidenum">
              <a:rPr lang="en-US" altLang="en-US" sz="1100" i="1"/>
              <a:pPr algn="r"/>
              <a:t>11</a:t>
            </a:fld>
            <a:endParaRPr lang="en-US" altLang="en-US" sz="1100" i="1"/>
          </a:p>
        </p:txBody>
      </p:sp>
    </p:spTree>
    <p:extLst>
      <p:ext uri="{BB962C8B-B14F-4D97-AF65-F5344CB8AC3E}">
        <p14:creationId xmlns:p14="http://schemas.microsoft.com/office/powerpoint/2010/main" val="426606382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0100"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368" tIns="0" rIns="20368"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AA6D787A-1F16-4174-8843-0C461A339FB9}" type="slidenum">
              <a:rPr lang="en-US" altLang="en-US" sz="1100" i="1"/>
              <a:pPr algn="r"/>
              <a:t>110</a:t>
            </a:fld>
            <a:endParaRPr lang="en-US" altLang="en-US" sz="1100" i="1"/>
          </a:p>
        </p:txBody>
      </p:sp>
    </p:spTree>
    <p:extLst>
      <p:ext uri="{BB962C8B-B14F-4D97-AF65-F5344CB8AC3E}">
        <p14:creationId xmlns:p14="http://schemas.microsoft.com/office/powerpoint/2010/main" val="286235651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1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588C406-C6F0-4C58-827F-667A895DF9F1}" type="slidenum">
              <a:rPr lang="en-US" altLang="en-US" sz="1100"/>
              <a:pPr/>
              <a:t>111</a:t>
            </a:fld>
            <a:endParaRPr lang="en-US" altLang="en-US" sz="1100"/>
          </a:p>
        </p:txBody>
      </p:sp>
    </p:spTree>
    <p:extLst>
      <p:ext uri="{BB962C8B-B14F-4D97-AF65-F5344CB8AC3E}">
        <p14:creationId xmlns:p14="http://schemas.microsoft.com/office/powerpoint/2010/main" val="145489074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ln/>
        </p:spPr>
      </p:sp>
      <p:sp>
        <p:nvSpPr>
          <p:cNvPr id="262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2148"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368" tIns="0" rIns="20368"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C7F7DEE7-FFB1-4C55-9BC0-43379F4408C2}" type="slidenum">
              <a:rPr lang="en-US" altLang="en-US" sz="1100" i="1"/>
              <a:pPr algn="r"/>
              <a:t>112</a:t>
            </a:fld>
            <a:endParaRPr lang="en-US" altLang="en-US" sz="1100" i="1"/>
          </a:p>
        </p:txBody>
      </p:sp>
    </p:spTree>
    <p:extLst>
      <p:ext uri="{BB962C8B-B14F-4D97-AF65-F5344CB8AC3E}">
        <p14:creationId xmlns:p14="http://schemas.microsoft.com/office/powerpoint/2010/main" val="340860493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3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90FFA7F-6E4A-45E0-83D3-01432E26924C}" type="slidenum">
              <a:rPr lang="en-US" altLang="en-US" sz="1100"/>
              <a:pPr/>
              <a:t>113</a:t>
            </a:fld>
            <a:endParaRPr lang="en-US" altLang="en-US" sz="1100"/>
          </a:p>
        </p:txBody>
      </p:sp>
    </p:spTree>
    <p:extLst>
      <p:ext uri="{BB962C8B-B14F-4D97-AF65-F5344CB8AC3E}">
        <p14:creationId xmlns:p14="http://schemas.microsoft.com/office/powerpoint/2010/main" val="148422824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ln/>
        </p:spPr>
      </p:sp>
      <p:sp>
        <p:nvSpPr>
          <p:cNvPr id="264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4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4AACC25-7D12-4AA1-9AB4-C2F00926A443}" type="slidenum">
              <a:rPr lang="en-US" altLang="en-US" sz="1100"/>
              <a:pPr/>
              <a:t>114</a:t>
            </a:fld>
            <a:endParaRPr lang="en-US" altLang="en-US" sz="1100"/>
          </a:p>
        </p:txBody>
      </p:sp>
    </p:spTree>
    <p:extLst>
      <p:ext uri="{BB962C8B-B14F-4D97-AF65-F5344CB8AC3E}">
        <p14:creationId xmlns:p14="http://schemas.microsoft.com/office/powerpoint/2010/main" val="364332803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5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7EB71E5-9DD5-481F-808D-C32928D47A44}" type="slidenum">
              <a:rPr lang="en-US" altLang="en-US" sz="1100"/>
              <a:pPr/>
              <a:t>115</a:t>
            </a:fld>
            <a:endParaRPr lang="en-US" altLang="en-US" sz="1100"/>
          </a:p>
        </p:txBody>
      </p:sp>
    </p:spTree>
    <p:extLst>
      <p:ext uri="{BB962C8B-B14F-4D97-AF65-F5344CB8AC3E}">
        <p14:creationId xmlns:p14="http://schemas.microsoft.com/office/powerpoint/2010/main" val="129830591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ln/>
        </p:spPr>
      </p:sp>
      <p:sp>
        <p:nvSpPr>
          <p:cNvPr id="266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6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832D0F3-0669-4F0E-995F-0B75953606E3}" type="slidenum">
              <a:rPr lang="en-US" altLang="en-US" sz="1100"/>
              <a:pPr/>
              <a:t>116</a:t>
            </a:fld>
            <a:endParaRPr lang="en-US" altLang="en-US" sz="1100"/>
          </a:p>
        </p:txBody>
      </p:sp>
    </p:spTree>
    <p:extLst>
      <p:ext uri="{BB962C8B-B14F-4D97-AF65-F5344CB8AC3E}">
        <p14:creationId xmlns:p14="http://schemas.microsoft.com/office/powerpoint/2010/main" val="174967597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7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C01D228-02C0-4264-9ABE-335CBE0B6CC1}" type="slidenum">
              <a:rPr lang="en-US" altLang="en-US" sz="1100"/>
              <a:pPr/>
              <a:t>117</a:t>
            </a:fld>
            <a:endParaRPr lang="en-US" altLang="en-US" sz="1100"/>
          </a:p>
        </p:txBody>
      </p:sp>
    </p:spTree>
    <p:extLst>
      <p:ext uri="{BB962C8B-B14F-4D97-AF65-F5344CB8AC3E}">
        <p14:creationId xmlns:p14="http://schemas.microsoft.com/office/powerpoint/2010/main" val="349241882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ln/>
        </p:spPr>
      </p:sp>
      <p:sp>
        <p:nvSpPr>
          <p:cNvPr id="268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8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67B8519-7118-485E-82CE-4012DAD6E2AB}" type="slidenum">
              <a:rPr lang="en-US" altLang="en-US" sz="1100"/>
              <a:pPr/>
              <a:t>118</a:t>
            </a:fld>
            <a:endParaRPr lang="en-US" altLang="en-US" sz="1100"/>
          </a:p>
        </p:txBody>
      </p:sp>
    </p:spTree>
    <p:extLst>
      <p:ext uri="{BB962C8B-B14F-4D97-AF65-F5344CB8AC3E}">
        <p14:creationId xmlns:p14="http://schemas.microsoft.com/office/powerpoint/2010/main" val="200459142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9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5300387-44E8-4D61-AB56-454CC5DB1952}" type="slidenum">
              <a:rPr lang="en-US" altLang="en-US" sz="1100"/>
              <a:pPr/>
              <a:t>119</a:t>
            </a:fld>
            <a:endParaRPr lang="en-US" altLang="en-US" sz="1100"/>
          </a:p>
        </p:txBody>
      </p:sp>
    </p:spTree>
    <p:extLst>
      <p:ext uri="{BB962C8B-B14F-4D97-AF65-F5344CB8AC3E}">
        <p14:creationId xmlns:p14="http://schemas.microsoft.com/office/powerpoint/2010/main" val="256870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chemeClr val="bg1"/>
                </a:solidFill>
              </a:rPr>
              <a:t>Maximum achieved load is therefore still </a:t>
            </a:r>
            <a:r>
              <a:rPr lang="en-US" altLang="en-US" i="1" smtClean="0">
                <a:solidFill>
                  <a:schemeClr val="bg1"/>
                </a:solidFill>
              </a:rPr>
              <a:t>P=AF</a:t>
            </a:r>
            <a:r>
              <a:rPr lang="en-US" altLang="en-US" i="1" baseline="-25000" smtClean="0">
                <a:solidFill>
                  <a:schemeClr val="bg1"/>
                </a:solidFill>
              </a:rPr>
              <a:t>y</a:t>
            </a:r>
            <a:r>
              <a:rPr lang="en-US" altLang="en-US" i="1" smtClean="0">
                <a:solidFill>
                  <a:schemeClr val="bg1"/>
                </a:solidFill>
              </a:rPr>
              <a:t>,</a:t>
            </a:r>
            <a:r>
              <a:rPr lang="en-US" altLang="en-US" smtClean="0">
                <a:solidFill>
                  <a:schemeClr val="bg1"/>
                </a:solidFill>
              </a:rPr>
              <a:t> but the load deflection curve is very different, stiffness is reduced.</a:t>
            </a:r>
            <a:endParaRPr lang="en-US" altLang="en-US" smtClean="0"/>
          </a:p>
        </p:txBody>
      </p:sp>
      <p:sp>
        <p:nvSpPr>
          <p:cNvPr id="154628"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368" tIns="0" rIns="20368"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9D849EEC-1501-47EE-A30C-861D9269904F}" type="slidenum">
              <a:rPr lang="en-US" altLang="en-US" sz="1100" i="1"/>
              <a:pPr algn="r"/>
              <a:t>12</a:t>
            </a:fld>
            <a:endParaRPr lang="en-US" altLang="en-US" sz="1100" i="1"/>
          </a:p>
        </p:txBody>
      </p:sp>
    </p:spTree>
    <p:extLst>
      <p:ext uri="{BB962C8B-B14F-4D97-AF65-F5344CB8AC3E}">
        <p14:creationId xmlns:p14="http://schemas.microsoft.com/office/powerpoint/2010/main" val="6068347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70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C753863-4C18-4EF7-A022-4E0836744A10}" type="slidenum">
              <a:rPr lang="en-US" altLang="en-US" sz="1100"/>
              <a:pPr/>
              <a:t>120</a:t>
            </a:fld>
            <a:endParaRPr lang="en-US" altLang="en-US" sz="1100"/>
          </a:p>
        </p:txBody>
      </p:sp>
    </p:spTree>
    <p:extLst>
      <p:ext uri="{BB962C8B-B14F-4D97-AF65-F5344CB8AC3E}">
        <p14:creationId xmlns:p14="http://schemas.microsoft.com/office/powerpoint/2010/main" val="412297052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ln/>
        </p:spPr>
      </p:sp>
      <p:sp>
        <p:nvSpPr>
          <p:cNvPr id="271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71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270313E-0C4F-4F5B-8722-A74F97FEE970}" type="slidenum">
              <a:rPr lang="en-US" altLang="en-US" sz="1100"/>
              <a:pPr/>
              <a:t>121</a:t>
            </a:fld>
            <a:endParaRPr lang="en-US" altLang="en-US" sz="1100"/>
          </a:p>
        </p:txBody>
      </p:sp>
    </p:spTree>
    <p:extLst>
      <p:ext uri="{BB962C8B-B14F-4D97-AF65-F5344CB8AC3E}">
        <p14:creationId xmlns:p14="http://schemas.microsoft.com/office/powerpoint/2010/main" val="261611184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72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E0C77E6-AF5A-4BC4-A7C7-FD44B804BB93}" type="slidenum">
              <a:rPr lang="en-US" altLang="en-US" sz="1100"/>
              <a:pPr/>
              <a:t>122</a:t>
            </a:fld>
            <a:endParaRPr lang="en-US" altLang="en-US" sz="1100"/>
          </a:p>
        </p:txBody>
      </p:sp>
    </p:spTree>
    <p:extLst>
      <p:ext uri="{BB962C8B-B14F-4D97-AF65-F5344CB8AC3E}">
        <p14:creationId xmlns:p14="http://schemas.microsoft.com/office/powerpoint/2010/main" val="320799211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73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5410224-8AAE-4251-A92F-9DA526C6C1A8}" type="slidenum">
              <a:rPr lang="en-US" altLang="en-US" sz="1100"/>
              <a:pPr/>
              <a:t>123</a:t>
            </a:fld>
            <a:endParaRPr lang="en-US" altLang="en-US" sz="1100"/>
          </a:p>
        </p:txBody>
      </p:sp>
    </p:spTree>
    <p:extLst>
      <p:ext uri="{BB962C8B-B14F-4D97-AF65-F5344CB8AC3E}">
        <p14:creationId xmlns:p14="http://schemas.microsoft.com/office/powerpoint/2010/main" val="282675399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ln/>
        </p:spPr>
      </p:sp>
      <p:sp>
        <p:nvSpPr>
          <p:cNvPr id="274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Note KL/r=slenderness parameter</a:t>
            </a:r>
          </a:p>
          <a:p>
            <a:r>
              <a:rPr lang="en-US" altLang="en-US" smtClean="0"/>
              <a:t>This criteria is mostly based on erection and shipping concerns rather than safety issues.</a:t>
            </a:r>
          </a:p>
          <a:p>
            <a:endParaRPr lang="en-US" altLang="en-US" smtClean="0"/>
          </a:p>
        </p:txBody>
      </p:sp>
      <p:sp>
        <p:nvSpPr>
          <p:cNvPr id="274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8B01BB1-366F-4F93-8B6A-4FC33B40DB96}" type="slidenum">
              <a:rPr lang="en-US" altLang="en-US" sz="1100"/>
              <a:pPr/>
              <a:t>124</a:t>
            </a:fld>
            <a:endParaRPr lang="en-US" altLang="en-US" sz="1100"/>
          </a:p>
        </p:txBody>
      </p:sp>
    </p:spTree>
    <p:extLst>
      <p:ext uri="{BB962C8B-B14F-4D97-AF65-F5344CB8AC3E}">
        <p14:creationId xmlns:p14="http://schemas.microsoft.com/office/powerpoint/2010/main" val="206399466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275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75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5E3F4C4-178A-42CB-B0D8-2D9ADAF607A3}" type="slidenum">
              <a:rPr lang="en-US" altLang="en-US" sz="1100"/>
              <a:pPr/>
              <a:t>125</a:t>
            </a:fld>
            <a:endParaRPr lang="en-US" altLang="en-US" sz="1100"/>
          </a:p>
        </p:txBody>
      </p:sp>
    </p:spTree>
    <p:extLst>
      <p:ext uri="{BB962C8B-B14F-4D97-AF65-F5344CB8AC3E}">
        <p14:creationId xmlns:p14="http://schemas.microsoft.com/office/powerpoint/2010/main" val="100387244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a:ln/>
        </p:spPr>
      </p:sp>
      <p:sp>
        <p:nvSpPr>
          <p:cNvPr id="276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76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3AA5A3-22E4-4A6D-9B76-97730E563604}" type="slidenum">
              <a:rPr lang="en-US" altLang="en-US" sz="1100"/>
              <a:pPr/>
              <a:t>126</a:t>
            </a:fld>
            <a:endParaRPr lang="en-US" altLang="en-US" sz="1100"/>
          </a:p>
        </p:txBody>
      </p:sp>
    </p:spTree>
    <p:extLst>
      <p:ext uri="{BB962C8B-B14F-4D97-AF65-F5344CB8AC3E}">
        <p14:creationId xmlns:p14="http://schemas.microsoft.com/office/powerpoint/2010/main" val="250853021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77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1C70B13-8577-47CE-9F12-985829FBAB5C}" type="slidenum">
              <a:rPr lang="en-US" altLang="en-US" sz="1100"/>
              <a:pPr/>
              <a:t>127</a:t>
            </a:fld>
            <a:endParaRPr lang="en-US" altLang="en-US" sz="1100"/>
          </a:p>
        </p:txBody>
      </p:sp>
    </p:spTree>
    <p:extLst>
      <p:ext uri="{BB962C8B-B14F-4D97-AF65-F5344CB8AC3E}">
        <p14:creationId xmlns:p14="http://schemas.microsoft.com/office/powerpoint/2010/main" val="310716666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ln/>
        </p:spPr>
      </p:sp>
      <p:sp>
        <p:nvSpPr>
          <p:cNvPr id="278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78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7A0F07-B375-472B-A3CB-61AE3449863D}" type="slidenum">
              <a:rPr lang="en-US" altLang="en-US" sz="1100"/>
              <a:pPr/>
              <a:t>128</a:t>
            </a:fld>
            <a:endParaRPr lang="en-US" altLang="en-US" sz="1100"/>
          </a:p>
        </p:txBody>
      </p:sp>
    </p:spTree>
    <p:extLst>
      <p:ext uri="{BB962C8B-B14F-4D97-AF65-F5344CB8AC3E}">
        <p14:creationId xmlns:p14="http://schemas.microsoft.com/office/powerpoint/2010/main" val="64287256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a:ln/>
        </p:spPr>
      </p:sp>
      <p:sp>
        <p:nvSpPr>
          <p:cNvPr id="279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Alternatively, Direct Analysis Methods are more common in international codes and are now introduced in AISC publications, with the likelihood of being the dominant design method in the future. This method is also easier to program for analysis and design in typical software packages. In this method, all members are designed as beam-columns with a “K” factor of 1.0. However, to account for structure interaction a series of notional loads are applied to the structure to develop moments in all “columns”, and these combined forces are calibrated to column capacities with K=1. As will be shown in beam-column modules these loads are based on rational principles, but require a slight “leap of faith” from the students to accept their values. If this method is chosen for instruction, it may be preferable to skip to beam-column design directly after addressing single column behavior and design.</a:t>
            </a:r>
          </a:p>
        </p:txBody>
      </p:sp>
      <p:sp>
        <p:nvSpPr>
          <p:cNvPr id="279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FE36171-EDB9-42B5-B8EA-3CFDABB58131}" type="slidenum">
              <a:rPr lang="en-US" altLang="en-US" sz="1100"/>
              <a:pPr/>
              <a:t>129</a:t>
            </a:fld>
            <a:endParaRPr lang="en-US" altLang="en-US" sz="1100"/>
          </a:p>
        </p:txBody>
      </p:sp>
    </p:spTree>
    <p:extLst>
      <p:ext uri="{BB962C8B-B14F-4D97-AF65-F5344CB8AC3E}">
        <p14:creationId xmlns:p14="http://schemas.microsoft.com/office/powerpoint/2010/main" val="584352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chemeClr val="bg1"/>
                </a:solidFill>
              </a:rPr>
              <a:t>Maximum achieved load is therefore still </a:t>
            </a:r>
            <a:r>
              <a:rPr lang="en-US" altLang="en-US" i="1" smtClean="0">
                <a:solidFill>
                  <a:schemeClr val="bg1"/>
                </a:solidFill>
              </a:rPr>
              <a:t>P=AF</a:t>
            </a:r>
            <a:r>
              <a:rPr lang="en-US" altLang="en-US" i="1" baseline="-25000" smtClean="0">
                <a:solidFill>
                  <a:schemeClr val="bg1"/>
                </a:solidFill>
              </a:rPr>
              <a:t>y</a:t>
            </a:r>
            <a:r>
              <a:rPr lang="en-US" altLang="en-US" i="1" smtClean="0">
                <a:solidFill>
                  <a:schemeClr val="bg1"/>
                </a:solidFill>
              </a:rPr>
              <a:t>,</a:t>
            </a:r>
            <a:r>
              <a:rPr lang="en-US" altLang="en-US" smtClean="0">
                <a:solidFill>
                  <a:schemeClr val="bg1"/>
                </a:solidFill>
              </a:rPr>
              <a:t> but the load deflection curve is very different, stiffness is reduced.</a:t>
            </a:r>
            <a:endParaRPr lang="en-US" altLang="en-US" smtClean="0"/>
          </a:p>
        </p:txBody>
      </p:sp>
      <p:sp>
        <p:nvSpPr>
          <p:cNvPr id="155652"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368" tIns="0" rIns="20368"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DFBE7805-59FF-40B0-B8F9-02386F9658F3}" type="slidenum">
              <a:rPr lang="en-US" altLang="en-US" sz="1100" i="1"/>
              <a:pPr algn="r"/>
              <a:t>13</a:t>
            </a:fld>
            <a:endParaRPr lang="en-US" altLang="en-US" sz="1100" i="1"/>
          </a:p>
        </p:txBody>
      </p:sp>
    </p:spTree>
    <p:extLst>
      <p:ext uri="{BB962C8B-B14F-4D97-AF65-F5344CB8AC3E}">
        <p14:creationId xmlns:p14="http://schemas.microsoft.com/office/powerpoint/2010/main" val="197664580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a:ln/>
        </p:spPr>
      </p:sp>
      <p:sp>
        <p:nvSpPr>
          <p:cNvPr id="280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80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6A1A090-E92F-4ACB-A2C8-B32FC0A84C50}" type="slidenum">
              <a:rPr lang="en-US" altLang="en-US" sz="1100"/>
              <a:pPr/>
              <a:t>130</a:t>
            </a:fld>
            <a:endParaRPr lang="en-US" altLang="en-US" sz="1100"/>
          </a:p>
        </p:txBody>
      </p:sp>
    </p:spTree>
    <p:extLst>
      <p:ext uri="{BB962C8B-B14F-4D97-AF65-F5344CB8AC3E}">
        <p14:creationId xmlns:p14="http://schemas.microsoft.com/office/powerpoint/2010/main" val="381636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chemeClr val="bg1"/>
                </a:solidFill>
              </a:rPr>
              <a:t>Maximum achieved load is therefore still </a:t>
            </a:r>
            <a:r>
              <a:rPr lang="en-US" altLang="en-US" i="1" smtClean="0">
                <a:solidFill>
                  <a:schemeClr val="bg1"/>
                </a:solidFill>
              </a:rPr>
              <a:t>P=AF</a:t>
            </a:r>
            <a:r>
              <a:rPr lang="en-US" altLang="en-US" i="1" baseline="-25000" smtClean="0">
                <a:solidFill>
                  <a:schemeClr val="bg1"/>
                </a:solidFill>
              </a:rPr>
              <a:t>y</a:t>
            </a:r>
            <a:r>
              <a:rPr lang="en-US" altLang="en-US" i="1" smtClean="0">
                <a:solidFill>
                  <a:schemeClr val="bg1"/>
                </a:solidFill>
              </a:rPr>
              <a:t>,</a:t>
            </a:r>
            <a:r>
              <a:rPr lang="en-US" altLang="en-US" smtClean="0">
                <a:solidFill>
                  <a:schemeClr val="bg1"/>
                </a:solidFill>
              </a:rPr>
              <a:t> but the load deflection curve is very different, stiffness is reduced.</a:t>
            </a:r>
            <a:endParaRPr lang="en-US" altLang="en-US" smtClean="0"/>
          </a:p>
        </p:txBody>
      </p:sp>
      <p:sp>
        <p:nvSpPr>
          <p:cNvPr id="156676"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368" tIns="0" rIns="20368"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CCC72FC7-E2A3-4B2A-9F09-DE4FF8641EFD}" type="slidenum">
              <a:rPr lang="en-US" altLang="en-US" sz="1100" i="1"/>
              <a:pPr algn="r"/>
              <a:t>14</a:t>
            </a:fld>
            <a:endParaRPr lang="en-US" altLang="en-US" sz="1100" i="1"/>
          </a:p>
        </p:txBody>
      </p:sp>
    </p:spTree>
    <p:extLst>
      <p:ext uri="{BB962C8B-B14F-4D97-AF65-F5344CB8AC3E}">
        <p14:creationId xmlns:p14="http://schemas.microsoft.com/office/powerpoint/2010/main" val="4030758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chemeClr val="bg1"/>
                </a:solidFill>
              </a:rPr>
              <a:t>Maximum achieved load is therefore still </a:t>
            </a:r>
            <a:r>
              <a:rPr lang="en-US" altLang="en-US" i="1" smtClean="0">
                <a:solidFill>
                  <a:schemeClr val="bg1"/>
                </a:solidFill>
              </a:rPr>
              <a:t>P=AF</a:t>
            </a:r>
            <a:r>
              <a:rPr lang="en-US" altLang="en-US" i="1" baseline="-25000" smtClean="0">
                <a:solidFill>
                  <a:schemeClr val="bg1"/>
                </a:solidFill>
              </a:rPr>
              <a:t>y</a:t>
            </a:r>
            <a:r>
              <a:rPr lang="en-US" altLang="en-US" i="1" smtClean="0">
                <a:solidFill>
                  <a:schemeClr val="bg1"/>
                </a:solidFill>
              </a:rPr>
              <a:t>,</a:t>
            </a:r>
            <a:r>
              <a:rPr lang="en-US" altLang="en-US" smtClean="0">
                <a:solidFill>
                  <a:schemeClr val="bg1"/>
                </a:solidFill>
              </a:rPr>
              <a:t> but the load deflection curve is very different, stiffness is reduced.</a:t>
            </a:r>
            <a:endParaRPr lang="en-US" altLang="en-US" smtClean="0"/>
          </a:p>
        </p:txBody>
      </p:sp>
      <p:sp>
        <p:nvSpPr>
          <p:cNvPr id="157700"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368" tIns="0" rIns="20368"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EBF41B68-265F-4CCA-858D-0C6BDF829376}" type="slidenum">
              <a:rPr lang="en-US" altLang="en-US" sz="1100" i="1"/>
              <a:pPr algn="r"/>
              <a:t>15</a:t>
            </a:fld>
            <a:endParaRPr lang="en-US" altLang="en-US" sz="1100" i="1"/>
          </a:p>
        </p:txBody>
      </p:sp>
    </p:spTree>
    <p:extLst>
      <p:ext uri="{BB962C8B-B14F-4D97-AF65-F5344CB8AC3E}">
        <p14:creationId xmlns:p14="http://schemas.microsoft.com/office/powerpoint/2010/main" val="3952483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483484A-5AF8-481B-9466-6FC780882ADC}" type="slidenum">
              <a:rPr lang="en-US" altLang="en-US" sz="1100"/>
              <a:pPr/>
              <a:t>16</a:t>
            </a:fld>
            <a:endParaRPr lang="en-US" altLang="en-US" sz="1100"/>
          </a:p>
        </p:txBody>
      </p:sp>
    </p:spTree>
    <p:extLst>
      <p:ext uri="{BB962C8B-B14F-4D97-AF65-F5344CB8AC3E}">
        <p14:creationId xmlns:p14="http://schemas.microsoft.com/office/powerpoint/2010/main" val="2561388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handout from any structural analysis text is worthwhile to show the derivation of the Euler Buckling Equation.</a:t>
            </a: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9F7359C-4E56-4093-B4B9-C737F6A5F2B5}" type="slidenum">
              <a:rPr lang="en-US" altLang="en-US" sz="1100"/>
              <a:pPr/>
              <a:t>17</a:t>
            </a:fld>
            <a:endParaRPr lang="en-US" altLang="en-US" sz="1100"/>
          </a:p>
        </p:txBody>
      </p:sp>
    </p:spTree>
    <p:extLst>
      <p:ext uri="{BB962C8B-B14F-4D97-AF65-F5344CB8AC3E}">
        <p14:creationId xmlns:p14="http://schemas.microsoft.com/office/powerpoint/2010/main" val="2923523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At the bifurcation point the member is mathematically indifferent between carrying additional load with no deflection or deflecting with no additional load strength. However, any actual member will have some perturbation (slight out of straightness or imperfect end conditions, etc.) which will make additional load impossible. It is also important to note that while the load deflection plots are typically shown as above, the theory is only valid for </a:t>
            </a:r>
            <a:r>
              <a:rPr lang="en-US" altLang="en-US" b="1" i="1" smtClean="0"/>
              <a:t>small</a:t>
            </a:r>
            <a:r>
              <a:rPr lang="en-US" altLang="en-US" smtClean="0"/>
              <a:t> deflections. Therefore the plot does not accurately describe actual column behavior.</a:t>
            </a: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2F09517-1F99-4BB8-AD58-EDE2F4E9A72F}" type="slidenum">
              <a:rPr lang="en-US" altLang="en-US" sz="1100"/>
              <a:pPr/>
              <a:t>18</a:t>
            </a:fld>
            <a:endParaRPr lang="en-US" altLang="en-US" sz="1100"/>
          </a:p>
        </p:txBody>
      </p:sp>
    </p:spTree>
    <p:extLst>
      <p:ext uri="{BB962C8B-B14F-4D97-AF65-F5344CB8AC3E}">
        <p14:creationId xmlns:p14="http://schemas.microsoft.com/office/powerpoint/2010/main" val="1673993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Euler Buckling plot of strength versus column length for a W-shape – note that each axis has a different strength – the lowest controls. Often a demonstration of buckling of an I-shape foam beam or slender ruler is effective. Students intuitively understand the controlling buckling axis-this plot provides a descriptive justification.</a:t>
            </a:r>
          </a:p>
        </p:txBody>
      </p:sp>
      <p:sp>
        <p:nvSpPr>
          <p:cNvPr id="161796"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368" tIns="0" rIns="20368"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E89D3CF6-F191-4C23-A668-1E1431712BF3}" type="slidenum">
              <a:rPr lang="en-US" altLang="en-US" sz="1100" i="1"/>
              <a:pPr algn="r"/>
              <a:t>19</a:t>
            </a:fld>
            <a:endParaRPr lang="en-US" altLang="en-US" sz="1100" i="1"/>
          </a:p>
        </p:txBody>
      </p:sp>
    </p:spTree>
    <p:extLst>
      <p:ext uri="{BB962C8B-B14F-4D97-AF65-F5344CB8AC3E}">
        <p14:creationId xmlns:p14="http://schemas.microsoft.com/office/powerpoint/2010/main" val="1207400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Note that “column” is used in these slides interchangeably for “compression member”. This is not technically correct, but was adopted based on nomenclature in existing modules. Members are designed for the type of force in the member and a “column” in a structure could have compression or tension in the member depending on the load conditions. However, compression members are typically controlled by compression while the connections may require additional attention to tension loads.</a:t>
            </a:r>
          </a:p>
          <a:p>
            <a:endParaRPr lang="en-US" altLang="en-US" smtClean="0"/>
          </a:p>
          <a:p>
            <a:r>
              <a:rPr lang="en-US" altLang="en-US" smtClean="0"/>
              <a:t>If also includes flexural loads – handle as Combined Load – see Module #3</a:t>
            </a:r>
          </a:p>
          <a:p>
            <a:r>
              <a:rPr lang="en-US" altLang="en-US" smtClean="0"/>
              <a:t>Typically vertical members of a frame, such as columns, braces, truss members</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31C3CEA-6512-4176-8F5B-D7FE1409212A}" type="slidenum">
              <a:rPr lang="en-US" altLang="en-US" sz="1100"/>
              <a:pPr/>
              <a:t>2</a:t>
            </a:fld>
            <a:endParaRPr lang="en-US" altLang="en-US" sz="1100"/>
          </a:p>
        </p:txBody>
      </p:sp>
    </p:spTree>
    <p:extLst>
      <p:ext uri="{BB962C8B-B14F-4D97-AF65-F5344CB8AC3E}">
        <p14:creationId xmlns:p14="http://schemas.microsoft.com/office/powerpoint/2010/main" val="1294886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5B9EF3E-D08B-43C6-89B8-D0A905156BEC}" type="slidenum">
              <a:rPr lang="en-US" altLang="en-US" sz="1100"/>
              <a:pPr/>
              <a:t>20</a:t>
            </a:fld>
            <a:endParaRPr lang="en-US" altLang="en-US" sz="1100"/>
          </a:p>
        </p:txBody>
      </p:sp>
    </p:spTree>
    <p:extLst>
      <p:ext uri="{BB962C8B-B14F-4D97-AF65-F5344CB8AC3E}">
        <p14:creationId xmlns:p14="http://schemas.microsoft.com/office/powerpoint/2010/main" val="3069451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For a given column length, the maximum value of </a:t>
            </a:r>
            <a:r>
              <a:rPr lang="en-US" altLang="en-US" i="1" smtClean="0"/>
              <a:t>L/r</a:t>
            </a:r>
            <a:r>
              <a:rPr lang="en-US" altLang="en-US" smtClean="0"/>
              <a:t> will occur when </a:t>
            </a:r>
            <a:r>
              <a:rPr lang="en-US" altLang="en-US" i="1" smtClean="0"/>
              <a:t>r</a:t>
            </a:r>
            <a:r>
              <a:rPr lang="en-US" altLang="en-US" smtClean="0"/>
              <a:t> is a minimum.</a:t>
            </a:r>
          </a:p>
          <a:p>
            <a:r>
              <a:rPr lang="en-US" altLang="en-US" smtClean="0"/>
              <a:t>For a given column shape, the maximum value of </a:t>
            </a:r>
            <a:r>
              <a:rPr lang="en-US" altLang="en-US" i="1" smtClean="0"/>
              <a:t>L/r</a:t>
            </a:r>
            <a:r>
              <a:rPr lang="en-US" altLang="en-US" smtClean="0"/>
              <a:t> will occur when </a:t>
            </a:r>
            <a:r>
              <a:rPr lang="en-US" altLang="en-US" i="1" smtClean="0"/>
              <a:t>L</a:t>
            </a:r>
            <a:r>
              <a:rPr lang="en-US" altLang="en-US" smtClean="0"/>
              <a:t> is a maximum</a:t>
            </a: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012C711-9D4A-407A-85FF-83767737CF54}" type="slidenum">
              <a:rPr lang="en-US" altLang="en-US" sz="1100"/>
              <a:pPr/>
              <a:t>21</a:t>
            </a:fld>
            <a:endParaRPr lang="en-US" altLang="en-US" sz="1100"/>
          </a:p>
        </p:txBody>
      </p:sp>
    </p:spTree>
    <p:extLst>
      <p:ext uri="{BB962C8B-B14F-4D97-AF65-F5344CB8AC3E}">
        <p14:creationId xmlns:p14="http://schemas.microsoft.com/office/powerpoint/2010/main" val="3062120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A6B5591-7E61-4E30-B88E-F9DD45E98B66}" type="slidenum">
              <a:rPr lang="en-US" altLang="en-US" sz="1100"/>
              <a:pPr/>
              <a:t>22</a:t>
            </a:fld>
            <a:endParaRPr lang="en-US" altLang="en-US" sz="1100"/>
          </a:p>
        </p:txBody>
      </p:sp>
    </p:spTree>
    <p:extLst>
      <p:ext uri="{BB962C8B-B14F-4D97-AF65-F5344CB8AC3E}">
        <p14:creationId xmlns:p14="http://schemas.microsoft.com/office/powerpoint/2010/main" val="2682010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First, what are the effects of a column that is not perfectly straight as expected by the Euler Buckling derivation? ASTM limits are noted to show that these are expected in an actual shape. The ASTM limits may change in the future, but the concept is the same regardless of the limiting value. An initial displacement</a:t>
            </a:r>
            <a:r>
              <a:rPr lang="en-US" altLang="en-US" smtClean="0">
                <a:latin typeface="Symbol" panose="05050102010706020507" pitchFamily="18" charset="2"/>
              </a:rPr>
              <a:t> D</a:t>
            </a:r>
            <a:r>
              <a:rPr lang="en-US" altLang="en-US" baseline="-25000" smtClean="0">
                <a:latin typeface="Symbol" panose="05050102010706020507" pitchFamily="18" charset="2"/>
              </a:rPr>
              <a:t>0</a:t>
            </a:r>
            <a:r>
              <a:rPr lang="en-US" altLang="en-US" smtClean="0"/>
              <a:t>, causes an initial moment along the length of the section, P</a:t>
            </a:r>
            <a:r>
              <a:rPr lang="en-US" altLang="en-US" smtClean="0">
                <a:latin typeface="Symbol" panose="05050102010706020507" pitchFamily="18" charset="2"/>
              </a:rPr>
              <a:t>d</a:t>
            </a:r>
            <a:r>
              <a:rPr lang="en-US" altLang="en-US" smtClean="0"/>
              <a:t>. This is greatest at the location of maximum deflection. Elastic theory then predicts the solid line in the plot to the right. Actual behavior, shown as the dashed line, is due to the additional effects of inelastic behavior. Yielding occurs from a combination of stresses due to moment and axial loads.</a:t>
            </a: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9F70E8B-E747-4565-B134-FB5CE5E28459}" type="slidenum">
              <a:rPr lang="en-US" altLang="en-US" sz="1100"/>
              <a:pPr/>
              <a:t>23</a:t>
            </a:fld>
            <a:endParaRPr lang="en-US" altLang="en-US" sz="1100"/>
          </a:p>
        </p:txBody>
      </p:sp>
    </p:spTree>
    <p:extLst>
      <p:ext uri="{BB962C8B-B14F-4D97-AF65-F5344CB8AC3E}">
        <p14:creationId xmlns:p14="http://schemas.microsoft.com/office/powerpoint/2010/main" val="2558592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046C7A5-D179-4DB4-A5A8-A84EDB80ACAA}" type="slidenum">
              <a:rPr lang="en-US" altLang="en-US" sz="1100"/>
              <a:pPr/>
              <a:t>24</a:t>
            </a:fld>
            <a:endParaRPr lang="en-US" altLang="en-US" sz="1100"/>
          </a:p>
        </p:txBody>
      </p:sp>
    </p:spTree>
    <p:extLst>
      <p:ext uri="{BB962C8B-B14F-4D97-AF65-F5344CB8AC3E}">
        <p14:creationId xmlns:p14="http://schemas.microsoft.com/office/powerpoint/2010/main" val="943487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0F22153-71A8-47B8-8A2F-DC453EBCFAA3}" type="slidenum">
              <a:rPr lang="en-US" altLang="en-US" sz="1100"/>
              <a:pPr/>
              <a:t>25</a:t>
            </a:fld>
            <a:endParaRPr lang="en-US" altLang="en-US" sz="1100"/>
          </a:p>
        </p:txBody>
      </p:sp>
    </p:spTree>
    <p:extLst>
      <p:ext uri="{BB962C8B-B14F-4D97-AF65-F5344CB8AC3E}">
        <p14:creationId xmlns:p14="http://schemas.microsoft.com/office/powerpoint/2010/main" val="975358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68964"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368" tIns="0" rIns="20368"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92C0087F-9887-44D1-91C1-9E09B0B5FAA7}" type="slidenum">
              <a:rPr lang="en-US" altLang="en-US" sz="1100" i="1"/>
              <a:pPr algn="r"/>
              <a:t>26</a:t>
            </a:fld>
            <a:endParaRPr lang="en-US" altLang="en-US" sz="1100" i="1"/>
          </a:p>
        </p:txBody>
      </p:sp>
    </p:spTree>
    <p:extLst>
      <p:ext uri="{BB962C8B-B14F-4D97-AF65-F5344CB8AC3E}">
        <p14:creationId xmlns:p14="http://schemas.microsoft.com/office/powerpoint/2010/main" val="3052805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first of these (along with the ductility of steel shapes) usually allows for some warning prior to a column failure. It also means that a column limited by “buckling” does not exhibit the classical instantaneaous buckling “failure” at a bifurcation point.</a:t>
            </a: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3170515-2D51-4B9B-8085-5D014C4556B1}" type="slidenum">
              <a:rPr lang="en-US" altLang="en-US" sz="1100"/>
              <a:pPr/>
              <a:t>27</a:t>
            </a:fld>
            <a:endParaRPr lang="en-US" altLang="en-US" sz="1100"/>
          </a:p>
        </p:txBody>
      </p:sp>
    </p:spTree>
    <p:extLst>
      <p:ext uri="{BB962C8B-B14F-4D97-AF65-F5344CB8AC3E}">
        <p14:creationId xmlns:p14="http://schemas.microsoft.com/office/powerpoint/2010/main" val="1748666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An initial load eccentricity, e, causes an initial moment along the length of the section, (P</a:t>
            </a:r>
            <a:r>
              <a:rPr lang="en-US" altLang="en-US" smtClean="0">
                <a:latin typeface="Symbol" panose="05050102010706020507" pitchFamily="18" charset="2"/>
              </a:rPr>
              <a:t>e at the top)</a:t>
            </a:r>
            <a:r>
              <a:rPr lang="en-US" altLang="en-US" smtClean="0"/>
              <a:t>. This is a similar effect to that of an initial out-of-straightness, namely the introduction of a moment in addition to the purely axial loading. Elastic theory then predicts the solid line in the plot to the right. Actual behavior, shown as the dashed line, is due to the additional effects of inelastic behavior. Yielding occurs from a combination of stresses due to moment and axial loads.</a:t>
            </a:r>
          </a:p>
        </p:txBody>
      </p:sp>
      <p:sp>
        <p:nvSpPr>
          <p:cNvPr id="171012"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368" tIns="0" rIns="20368"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D429B6D-C844-4E4C-AF2E-F7085D32B44F}" type="slidenum">
              <a:rPr lang="en-US" altLang="en-US" sz="1100" i="1"/>
              <a:pPr algn="r"/>
              <a:t>28</a:t>
            </a:fld>
            <a:endParaRPr lang="en-US" altLang="en-US" sz="1100" i="1"/>
          </a:p>
        </p:txBody>
      </p:sp>
    </p:spTree>
    <p:extLst>
      <p:ext uri="{BB962C8B-B14F-4D97-AF65-F5344CB8AC3E}">
        <p14:creationId xmlns:p14="http://schemas.microsoft.com/office/powerpoint/2010/main" val="3604996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An initial load eccentricity, e, causes an initial moment along the length of the section, (P</a:t>
            </a:r>
            <a:r>
              <a:rPr lang="en-US" altLang="en-US" smtClean="0">
                <a:latin typeface="Symbol" panose="05050102010706020507" pitchFamily="18" charset="2"/>
              </a:rPr>
              <a:t>e at the top)</a:t>
            </a:r>
            <a:r>
              <a:rPr lang="en-US" altLang="en-US" smtClean="0"/>
              <a:t>. This is a similar effect to that of an initial out-of-straightness, namely the introduction of a moment in addition to the purely axial loading. Elastic theory then predicts the solid line in the plot to the right. Actual behavior, shown as the dashed line, is due to the additional effects of inelastic behavior. Yielding occurs from a combination of stresses due to moment and axial loads.</a:t>
            </a:r>
          </a:p>
        </p:txBody>
      </p:sp>
      <p:sp>
        <p:nvSpPr>
          <p:cNvPr id="172036"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368" tIns="0" rIns="20368"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BC6E79EE-9A94-464A-AE35-DE13895B7CC9}" type="slidenum">
              <a:rPr lang="en-US" altLang="en-US" sz="1100" i="1"/>
              <a:pPr algn="r"/>
              <a:t>29</a:t>
            </a:fld>
            <a:endParaRPr lang="en-US" altLang="en-US" sz="1100" i="1"/>
          </a:p>
        </p:txBody>
      </p:sp>
    </p:spTree>
    <p:extLst>
      <p:ext uri="{BB962C8B-B14F-4D97-AF65-F5344CB8AC3E}">
        <p14:creationId xmlns:p14="http://schemas.microsoft.com/office/powerpoint/2010/main" val="2173312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5A32A22-7CF8-43D6-8A46-87ADB8DB9389}" type="slidenum">
              <a:rPr lang="en-US" altLang="en-US" sz="1100"/>
              <a:pPr/>
              <a:t>3</a:t>
            </a:fld>
            <a:endParaRPr lang="en-US" altLang="en-US" sz="1100"/>
          </a:p>
        </p:txBody>
      </p:sp>
    </p:spTree>
    <p:extLst>
      <p:ext uri="{BB962C8B-B14F-4D97-AF65-F5344CB8AC3E}">
        <p14:creationId xmlns:p14="http://schemas.microsoft.com/office/powerpoint/2010/main" val="21760478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Note that “significant” moment is difficult to define. Most computer software design all members as beam-columns. The latter slides on columns address analysis methods where sections are analyzed as beam-columns for all cases. It is good to have students start thinking about the effects of moment on axial member design so they understand the concepts when beam-columns are introduced.</a:t>
            </a: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A1E440F-8CF8-41BC-9419-0FF9D6CBECC8}" type="slidenum">
              <a:rPr lang="en-US" altLang="en-US" sz="1100"/>
              <a:pPr/>
              <a:t>30</a:t>
            </a:fld>
            <a:endParaRPr lang="en-US" altLang="en-US" sz="1100"/>
          </a:p>
        </p:txBody>
      </p:sp>
    </p:spTree>
    <p:extLst>
      <p:ext uri="{BB962C8B-B14F-4D97-AF65-F5344CB8AC3E}">
        <p14:creationId xmlns:p14="http://schemas.microsoft.com/office/powerpoint/2010/main" val="10069204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chemeClr val="bg1"/>
                </a:solidFill>
              </a:rPr>
              <a:t>A derivation of the above example is provided in many structural analysis texts subsequent to the Euler Buckling strength derivation, and is found similarly. Charts of effective lengths and K-factors can be found in steel design texts and the AISC code as well. </a:t>
            </a: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A1F41A1-4F90-4027-B697-BF10FB4F0475}" type="slidenum">
              <a:rPr lang="en-US" altLang="en-US" sz="1100"/>
              <a:pPr/>
              <a:t>31</a:t>
            </a:fld>
            <a:endParaRPr lang="en-US" altLang="en-US" sz="1100"/>
          </a:p>
        </p:txBody>
      </p:sp>
    </p:spTree>
    <p:extLst>
      <p:ext uri="{BB962C8B-B14F-4D97-AF65-F5344CB8AC3E}">
        <p14:creationId xmlns:p14="http://schemas.microsoft.com/office/powerpoint/2010/main" val="3318326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6A4A628-96D4-4CB3-B8B0-0AFE62400262}" type="slidenum">
              <a:rPr lang="en-US" altLang="en-US" sz="1100"/>
              <a:pPr/>
              <a:t>32</a:t>
            </a:fld>
            <a:endParaRPr lang="en-US" altLang="en-US" sz="1100"/>
          </a:p>
        </p:txBody>
      </p:sp>
    </p:spTree>
    <p:extLst>
      <p:ext uri="{BB962C8B-B14F-4D97-AF65-F5344CB8AC3E}">
        <p14:creationId xmlns:p14="http://schemas.microsoft.com/office/powerpoint/2010/main" val="11232889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C5B53AB-BF84-483C-9632-4CAB4A3523CB}" type="slidenum">
              <a:rPr lang="en-US" altLang="en-US" sz="1100"/>
              <a:pPr/>
              <a:t>33</a:t>
            </a:fld>
            <a:endParaRPr lang="en-US" altLang="en-US" sz="1100"/>
          </a:p>
        </p:txBody>
      </p:sp>
    </p:spTree>
    <p:extLst>
      <p:ext uri="{BB962C8B-B14F-4D97-AF65-F5344CB8AC3E}">
        <p14:creationId xmlns:p14="http://schemas.microsoft.com/office/powerpoint/2010/main" val="2582356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Inelastic material effects occur whenever axial stress in any portion of the cross section exceeds the first yield of the material (including residual stresses). This also compounds effects of out of straightness and load eccentricity, as the bending moment term introduced also results in longitudinal stresses.</a:t>
            </a: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AF20BFC-09CE-48D5-BE58-33863DAB01C0}" type="slidenum">
              <a:rPr lang="en-US" altLang="en-US" sz="1100"/>
              <a:pPr/>
              <a:t>34</a:t>
            </a:fld>
            <a:endParaRPr lang="en-US" altLang="en-US" sz="1100"/>
          </a:p>
        </p:txBody>
      </p:sp>
    </p:spTree>
    <p:extLst>
      <p:ext uri="{BB962C8B-B14F-4D97-AF65-F5344CB8AC3E}">
        <p14:creationId xmlns:p14="http://schemas.microsoft.com/office/powerpoint/2010/main" val="3873556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Inelastic action reduces column strength for lower values of KL/r. The maximum possible strength is the crushing limit, where all of the cross section attains F</a:t>
            </a:r>
            <a:r>
              <a:rPr lang="en-US" altLang="en-US" baseline="-25000" smtClean="0"/>
              <a:t>y</a:t>
            </a:r>
            <a:r>
              <a:rPr lang="en-US" altLang="en-US" smtClean="0"/>
              <a:t>. Using tangent modulus theory, we can use a reduced modulus of elasticity, E</a:t>
            </a:r>
            <a:r>
              <a:rPr lang="en-US" altLang="en-US" baseline="-25000" smtClean="0"/>
              <a:t>t</a:t>
            </a:r>
            <a:r>
              <a:rPr lang="en-US" altLang="en-US" smtClean="0"/>
              <a:t> in the Euler Buckling equation. E</a:t>
            </a:r>
            <a:r>
              <a:rPr lang="en-US" altLang="en-US" baseline="-25000" smtClean="0"/>
              <a:t>t</a:t>
            </a:r>
            <a:r>
              <a:rPr lang="en-US" altLang="en-US" smtClean="0"/>
              <a:t> is obtained from a “Stub Column” (very short section in compression) test as shown on the previous page. Alternatively, one could assume that the entire cross section continues to have a material property, E, but that all yielded portions of the cross section are no longer effective, reducing I. </a:t>
            </a:r>
            <a:r>
              <a:rPr lang="en-US" altLang="en-US" smtClean="0">
                <a:solidFill>
                  <a:schemeClr val="bg1"/>
                </a:solidFill>
              </a:rPr>
              <a:t>In other words, E</a:t>
            </a:r>
            <a:r>
              <a:rPr lang="en-US" altLang="en-US" baseline="-25000" smtClean="0">
                <a:solidFill>
                  <a:schemeClr val="bg1"/>
                </a:solidFill>
              </a:rPr>
              <a:t>T </a:t>
            </a:r>
            <a:r>
              <a:rPr lang="en-US" altLang="en-US" smtClean="0">
                <a:solidFill>
                  <a:schemeClr val="bg1"/>
                </a:solidFill>
              </a:rPr>
              <a:t>= (I</a:t>
            </a:r>
            <a:r>
              <a:rPr lang="en-US" altLang="en-US" baseline="-25000" smtClean="0">
                <a:solidFill>
                  <a:schemeClr val="bg1"/>
                </a:solidFill>
              </a:rPr>
              <a:t>e</a:t>
            </a:r>
            <a:r>
              <a:rPr lang="en-US" altLang="en-US" smtClean="0">
                <a:solidFill>
                  <a:schemeClr val="bg1"/>
                </a:solidFill>
              </a:rPr>
              <a:t>/I)E where I</a:t>
            </a:r>
            <a:r>
              <a:rPr lang="en-US" altLang="en-US" baseline="-25000" smtClean="0">
                <a:solidFill>
                  <a:schemeClr val="bg1"/>
                </a:solidFill>
              </a:rPr>
              <a:t>e </a:t>
            </a:r>
            <a:r>
              <a:rPr lang="en-US" altLang="en-US" smtClean="0">
                <a:solidFill>
                  <a:schemeClr val="bg1"/>
                </a:solidFill>
              </a:rPr>
              <a:t>= I of non-yielded cross section. </a:t>
            </a:r>
            <a:r>
              <a:rPr lang="en-US" altLang="en-US" smtClean="0"/>
              <a:t>The end result is similar, as it is the combined stiffness parameter EI that controls the buckling strength.</a:t>
            </a:r>
            <a:r>
              <a:rPr lang="en-US" altLang="en-US" smtClean="0">
                <a:solidFill>
                  <a:schemeClr val="bg1"/>
                </a:solidFill>
              </a:rPr>
              <a:t> </a:t>
            </a:r>
            <a:endParaRPr lang="en-US" altLang="en-US" smtClean="0"/>
          </a:p>
        </p:txBody>
      </p:sp>
      <p:sp>
        <p:nvSpPr>
          <p:cNvPr id="178180"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368" tIns="0" rIns="20368"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544E64F-FCC2-4C1E-962A-C56093091FC2}" type="slidenum">
              <a:rPr lang="en-US" altLang="en-US" sz="1100" i="1"/>
              <a:pPr algn="r"/>
              <a:t>35</a:t>
            </a:fld>
            <a:endParaRPr lang="en-US" altLang="en-US" sz="1100" i="1"/>
          </a:p>
        </p:txBody>
      </p:sp>
    </p:spTree>
    <p:extLst>
      <p:ext uri="{BB962C8B-B14F-4D97-AF65-F5344CB8AC3E}">
        <p14:creationId xmlns:p14="http://schemas.microsoft.com/office/powerpoint/2010/main" val="19366882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Inelastic action reduces column strength for lower values of KL/r. The maximum possible strength is the crushing limit, where all of the cross section attains F</a:t>
            </a:r>
            <a:r>
              <a:rPr lang="en-US" altLang="en-US" baseline="-25000" smtClean="0"/>
              <a:t>y</a:t>
            </a:r>
            <a:r>
              <a:rPr lang="en-US" altLang="en-US" smtClean="0"/>
              <a:t>. Using tangent modulus theory, we can use a reduced modulus of elasticity, E</a:t>
            </a:r>
            <a:r>
              <a:rPr lang="en-US" altLang="en-US" baseline="-25000" smtClean="0"/>
              <a:t>t</a:t>
            </a:r>
            <a:r>
              <a:rPr lang="en-US" altLang="en-US" smtClean="0"/>
              <a:t> in the Euler Buckling equation. E</a:t>
            </a:r>
            <a:r>
              <a:rPr lang="en-US" altLang="en-US" baseline="-25000" smtClean="0"/>
              <a:t>t</a:t>
            </a:r>
            <a:r>
              <a:rPr lang="en-US" altLang="en-US" smtClean="0"/>
              <a:t> is obtained from a “Stub Column” (very short section in compression) test as shown on the previous page. Alternatively, one could assume that the entire cross section continues to have a material property, E, but that all yielded portions of the cross section are no longer effective, reducing I. </a:t>
            </a:r>
            <a:r>
              <a:rPr lang="en-US" altLang="en-US" smtClean="0">
                <a:solidFill>
                  <a:schemeClr val="bg1"/>
                </a:solidFill>
              </a:rPr>
              <a:t>In other words, E</a:t>
            </a:r>
            <a:r>
              <a:rPr lang="en-US" altLang="en-US" baseline="-25000" smtClean="0">
                <a:solidFill>
                  <a:schemeClr val="bg1"/>
                </a:solidFill>
              </a:rPr>
              <a:t>T </a:t>
            </a:r>
            <a:r>
              <a:rPr lang="en-US" altLang="en-US" smtClean="0">
                <a:solidFill>
                  <a:schemeClr val="bg1"/>
                </a:solidFill>
              </a:rPr>
              <a:t>= (I</a:t>
            </a:r>
            <a:r>
              <a:rPr lang="en-US" altLang="en-US" baseline="-25000" smtClean="0">
                <a:solidFill>
                  <a:schemeClr val="bg1"/>
                </a:solidFill>
              </a:rPr>
              <a:t>e</a:t>
            </a:r>
            <a:r>
              <a:rPr lang="en-US" altLang="en-US" smtClean="0">
                <a:solidFill>
                  <a:schemeClr val="bg1"/>
                </a:solidFill>
              </a:rPr>
              <a:t>/I)E where I</a:t>
            </a:r>
            <a:r>
              <a:rPr lang="en-US" altLang="en-US" baseline="-25000" smtClean="0">
                <a:solidFill>
                  <a:schemeClr val="bg1"/>
                </a:solidFill>
              </a:rPr>
              <a:t>e </a:t>
            </a:r>
            <a:r>
              <a:rPr lang="en-US" altLang="en-US" smtClean="0">
                <a:solidFill>
                  <a:schemeClr val="bg1"/>
                </a:solidFill>
              </a:rPr>
              <a:t>= I of non-yielded cross section. </a:t>
            </a:r>
            <a:r>
              <a:rPr lang="en-US" altLang="en-US" smtClean="0"/>
              <a:t>The end result is similar, as it is the combined stiffness parameter EI that controls the buckling strength.</a:t>
            </a:r>
            <a:r>
              <a:rPr lang="en-US" altLang="en-US" smtClean="0">
                <a:solidFill>
                  <a:schemeClr val="bg1"/>
                </a:solidFill>
              </a:rPr>
              <a:t> </a:t>
            </a:r>
            <a:endParaRPr lang="en-US" altLang="en-US" smtClean="0"/>
          </a:p>
        </p:txBody>
      </p:sp>
      <p:sp>
        <p:nvSpPr>
          <p:cNvPr id="179204"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368" tIns="0" rIns="20368"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AEB00D4A-93D5-48D7-948A-A7788B840647}" type="slidenum">
              <a:rPr lang="en-US" altLang="en-US" sz="1100" i="1"/>
              <a:pPr algn="r"/>
              <a:t>36</a:t>
            </a:fld>
            <a:endParaRPr lang="en-US" altLang="en-US" sz="1100" i="1"/>
          </a:p>
        </p:txBody>
      </p:sp>
    </p:spTree>
    <p:extLst>
      <p:ext uri="{BB962C8B-B14F-4D97-AF65-F5344CB8AC3E}">
        <p14:creationId xmlns:p14="http://schemas.microsoft.com/office/powerpoint/2010/main" val="34741628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Inelastic action reduces column strength for lower values of KL/r. The maximum possible strength is the crushing limit, where all of the cross section attains F</a:t>
            </a:r>
            <a:r>
              <a:rPr lang="en-US" altLang="en-US" baseline="-25000" smtClean="0"/>
              <a:t>y</a:t>
            </a:r>
            <a:r>
              <a:rPr lang="en-US" altLang="en-US" smtClean="0"/>
              <a:t>. Using tangent modulus theory, we can use a reduced modulus of elasticity, E</a:t>
            </a:r>
            <a:r>
              <a:rPr lang="en-US" altLang="en-US" baseline="-25000" smtClean="0"/>
              <a:t>t</a:t>
            </a:r>
            <a:r>
              <a:rPr lang="en-US" altLang="en-US" smtClean="0"/>
              <a:t> in the Euler Buckling equation. E</a:t>
            </a:r>
            <a:r>
              <a:rPr lang="en-US" altLang="en-US" baseline="-25000" smtClean="0"/>
              <a:t>t</a:t>
            </a:r>
            <a:r>
              <a:rPr lang="en-US" altLang="en-US" smtClean="0"/>
              <a:t> is obtained from a “Stub Column” (very short section in compression) test as shown on the previous page. Alternatively, one could assume that the entire cross section continues to have a material property, E, but that all yielded portions of the cross section are no longer effective, reducing I. </a:t>
            </a:r>
            <a:r>
              <a:rPr lang="en-US" altLang="en-US" smtClean="0">
                <a:solidFill>
                  <a:schemeClr val="bg1"/>
                </a:solidFill>
              </a:rPr>
              <a:t>In other words, E</a:t>
            </a:r>
            <a:r>
              <a:rPr lang="en-US" altLang="en-US" baseline="-25000" smtClean="0">
                <a:solidFill>
                  <a:schemeClr val="bg1"/>
                </a:solidFill>
              </a:rPr>
              <a:t>T </a:t>
            </a:r>
            <a:r>
              <a:rPr lang="en-US" altLang="en-US" smtClean="0">
                <a:solidFill>
                  <a:schemeClr val="bg1"/>
                </a:solidFill>
              </a:rPr>
              <a:t>= (I</a:t>
            </a:r>
            <a:r>
              <a:rPr lang="en-US" altLang="en-US" baseline="-25000" smtClean="0">
                <a:solidFill>
                  <a:schemeClr val="bg1"/>
                </a:solidFill>
              </a:rPr>
              <a:t>e</a:t>
            </a:r>
            <a:r>
              <a:rPr lang="en-US" altLang="en-US" smtClean="0">
                <a:solidFill>
                  <a:schemeClr val="bg1"/>
                </a:solidFill>
              </a:rPr>
              <a:t>/I)E where I</a:t>
            </a:r>
            <a:r>
              <a:rPr lang="en-US" altLang="en-US" baseline="-25000" smtClean="0">
                <a:solidFill>
                  <a:schemeClr val="bg1"/>
                </a:solidFill>
              </a:rPr>
              <a:t>e </a:t>
            </a:r>
            <a:r>
              <a:rPr lang="en-US" altLang="en-US" smtClean="0">
                <a:solidFill>
                  <a:schemeClr val="bg1"/>
                </a:solidFill>
              </a:rPr>
              <a:t>= I of non-yielded cross section. </a:t>
            </a:r>
            <a:r>
              <a:rPr lang="en-US" altLang="en-US" smtClean="0"/>
              <a:t>The end result is similar, as it is the combined stiffness parameter EI that controls the buckling strength.</a:t>
            </a:r>
            <a:r>
              <a:rPr lang="en-US" altLang="en-US" smtClean="0">
                <a:solidFill>
                  <a:schemeClr val="bg1"/>
                </a:solidFill>
              </a:rPr>
              <a:t> </a:t>
            </a:r>
            <a:endParaRPr lang="en-US" altLang="en-US" smtClean="0"/>
          </a:p>
        </p:txBody>
      </p:sp>
      <p:sp>
        <p:nvSpPr>
          <p:cNvPr id="180228"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368" tIns="0" rIns="20368"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21FB631D-2F3C-4FFA-A980-F0CA26C34753}" type="slidenum">
              <a:rPr lang="en-US" altLang="en-US" sz="1100" i="1"/>
              <a:pPr algn="r"/>
              <a:t>37</a:t>
            </a:fld>
            <a:endParaRPr lang="en-US" altLang="en-US" sz="1100" i="1"/>
          </a:p>
        </p:txBody>
      </p:sp>
    </p:spTree>
    <p:extLst>
      <p:ext uri="{BB962C8B-B14F-4D97-AF65-F5344CB8AC3E}">
        <p14:creationId xmlns:p14="http://schemas.microsoft.com/office/powerpoint/2010/main" val="26903715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F3B937-7A13-4857-A468-DADBDBD7D039}" type="slidenum">
              <a:rPr lang="en-US" altLang="en-US" sz="1100"/>
              <a:pPr/>
              <a:t>38</a:t>
            </a:fld>
            <a:endParaRPr lang="en-US" altLang="en-US" sz="1100"/>
          </a:p>
        </p:txBody>
      </p:sp>
    </p:spTree>
    <p:extLst>
      <p:ext uri="{BB962C8B-B14F-4D97-AF65-F5344CB8AC3E}">
        <p14:creationId xmlns:p14="http://schemas.microsoft.com/office/powerpoint/2010/main" val="11466486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general, the differences observed in testing of columns from Euler Buckling predicted capacities are as follows: Columns of low slenderness ratios are governed by inelastic buckling, and limited by crushing capacities. Columns of high slenderness ratios are limited by out of straightness effects. Columns of intermediate slenderness ratios see a combination of these effects.</a:t>
            </a: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357CC9E-5B3F-4F07-9C8A-AD8E9AA2BBE8}" type="slidenum">
              <a:rPr lang="en-US" altLang="en-US" sz="1100"/>
              <a:pPr/>
              <a:t>39</a:t>
            </a:fld>
            <a:endParaRPr lang="en-US" altLang="en-US" sz="1100"/>
          </a:p>
        </p:txBody>
      </p:sp>
    </p:spTree>
    <p:extLst>
      <p:ext uri="{BB962C8B-B14F-4D97-AF65-F5344CB8AC3E}">
        <p14:creationId xmlns:p14="http://schemas.microsoft.com/office/powerpoint/2010/main" val="3636175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Note that subscript u= ultimate foREVISE FOR ASD/LRFD</a:t>
            </a:r>
          </a:p>
          <a:p>
            <a:r>
              <a:rPr lang="en-US" altLang="en-US" smtClean="0"/>
              <a:t>Note that flexure typically controls strength design. Shear can control for shorter length “Deep Beams”</a:t>
            </a:r>
          </a:p>
          <a:p>
            <a:r>
              <a:rPr lang="en-US" altLang="en-US" smtClean="0"/>
              <a:t>Generally design for critical condition independently, check others, revise as needed</a:t>
            </a:r>
          </a:p>
          <a:p>
            <a:r>
              <a:rPr lang="en-US" altLang="en-US" smtClean="0"/>
              <a:t>Design is iterative.</a:t>
            </a:r>
          </a:p>
          <a:p>
            <a:r>
              <a:rPr lang="en-US" altLang="en-US" smtClean="0"/>
              <a:t>Module will address each of these criteria separately (moment, shear, serviceability)</a:t>
            </a: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3F3E466-CC32-4075-8C7E-19B326DA196F}" type="slidenum">
              <a:rPr lang="en-US" altLang="en-US" sz="1100"/>
              <a:pPr/>
              <a:t>4</a:t>
            </a:fld>
            <a:endParaRPr lang="en-US" altLang="en-US" sz="1100"/>
          </a:p>
        </p:txBody>
      </p:sp>
    </p:spTree>
    <p:extLst>
      <p:ext uri="{BB962C8B-B14F-4D97-AF65-F5344CB8AC3E}">
        <p14:creationId xmlns:p14="http://schemas.microsoft.com/office/powerpoint/2010/main" val="14537251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general, the differences observed in testing of columns from Euler Buckling predicted capacities are as follows: Columns of low slenderness ratios are governed by inelastic buckling, and limited by crushing capacities. Columns of high slenderness ratios are limited by out of straightness effects. Columns of intermediate slenderness ratios see a combination of these effects.</a:t>
            </a:r>
          </a:p>
        </p:txBody>
      </p:sp>
      <p:sp>
        <p:nvSpPr>
          <p:cNvPr id="183300"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368" tIns="0" rIns="20368"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20BCCEA-C70B-4661-A4E0-314616113898}" type="slidenum">
              <a:rPr lang="en-US" altLang="en-US" sz="1100" i="1"/>
              <a:pPr algn="r"/>
              <a:t>40</a:t>
            </a:fld>
            <a:endParaRPr lang="en-US" altLang="en-US" sz="1100" i="1"/>
          </a:p>
        </p:txBody>
      </p:sp>
    </p:spTree>
    <p:extLst>
      <p:ext uri="{BB962C8B-B14F-4D97-AF65-F5344CB8AC3E}">
        <p14:creationId xmlns:p14="http://schemas.microsoft.com/office/powerpoint/2010/main" val="3160253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3CAD6C3-6279-4A6C-BC06-021DA3A1E9B0}" type="slidenum">
              <a:rPr lang="en-US" altLang="en-US" sz="1100"/>
              <a:pPr/>
              <a:t>41</a:t>
            </a:fld>
            <a:endParaRPr lang="en-US" altLang="en-US" sz="1100"/>
          </a:p>
        </p:txBody>
      </p:sp>
    </p:spTree>
    <p:extLst>
      <p:ext uri="{BB962C8B-B14F-4D97-AF65-F5344CB8AC3E}">
        <p14:creationId xmlns:p14="http://schemas.microsoft.com/office/powerpoint/2010/main" val="11959163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455B6F0-A47A-4280-8143-BCD9F9FFD842}" type="slidenum">
              <a:rPr lang="en-US" altLang="en-US" sz="1100"/>
              <a:pPr/>
              <a:t>42</a:t>
            </a:fld>
            <a:endParaRPr lang="en-US" altLang="en-US" sz="1100"/>
          </a:p>
        </p:txBody>
      </p:sp>
    </p:spTree>
    <p:extLst>
      <p:ext uri="{BB962C8B-B14F-4D97-AF65-F5344CB8AC3E}">
        <p14:creationId xmlns:p14="http://schemas.microsoft.com/office/powerpoint/2010/main" val="18378282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D0C7D48-02E5-4EE4-B5BD-5A37EABC9ED0}" type="slidenum">
              <a:rPr lang="en-US" altLang="en-US" sz="1100"/>
              <a:pPr/>
              <a:t>43</a:t>
            </a:fld>
            <a:endParaRPr lang="en-US" altLang="en-US" sz="1100"/>
          </a:p>
        </p:txBody>
      </p:sp>
    </p:spTree>
    <p:extLst>
      <p:ext uri="{BB962C8B-B14F-4D97-AF65-F5344CB8AC3E}">
        <p14:creationId xmlns:p14="http://schemas.microsoft.com/office/powerpoint/2010/main" val="12688807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Note that for W-shape and tube members, only global flexural buckling needs to be checked</a:t>
            </a: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B27E6A4-C565-4670-BFDC-D81D51520F68}" type="slidenum">
              <a:rPr lang="en-US" altLang="en-US" sz="1100"/>
              <a:pPr/>
              <a:t>44</a:t>
            </a:fld>
            <a:endParaRPr lang="en-US" altLang="en-US" sz="1100"/>
          </a:p>
        </p:txBody>
      </p:sp>
    </p:spTree>
    <p:extLst>
      <p:ext uri="{BB962C8B-B14F-4D97-AF65-F5344CB8AC3E}">
        <p14:creationId xmlns:p14="http://schemas.microsoft.com/office/powerpoint/2010/main" val="17609087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0860125-FEE4-4CBB-AAE1-37C2F325E84B}" type="slidenum">
              <a:rPr lang="en-US" altLang="en-US" sz="1100"/>
              <a:pPr/>
              <a:t>45</a:t>
            </a:fld>
            <a:endParaRPr lang="en-US" altLang="en-US" sz="1100"/>
          </a:p>
        </p:txBody>
      </p:sp>
    </p:spTree>
    <p:extLst>
      <p:ext uri="{BB962C8B-B14F-4D97-AF65-F5344CB8AC3E}">
        <p14:creationId xmlns:p14="http://schemas.microsoft.com/office/powerpoint/2010/main" val="347131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corresponds to simply supported beams which include a floor slab. The majority of beams fall into this easy to design category.</a:t>
            </a: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E01C0F0-30F2-4FD8-A77E-F59413ABE936}" type="slidenum">
              <a:rPr lang="en-US" altLang="en-US" sz="1100"/>
              <a:pPr/>
              <a:t>46</a:t>
            </a:fld>
            <a:endParaRPr lang="en-US" altLang="en-US" sz="1100"/>
          </a:p>
        </p:txBody>
      </p:sp>
    </p:spTree>
    <p:extLst>
      <p:ext uri="{BB962C8B-B14F-4D97-AF65-F5344CB8AC3E}">
        <p14:creationId xmlns:p14="http://schemas.microsoft.com/office/powerpoint/2010/main" val="6954502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Equation E3-1 defines the strength as an effective critical stress times the gross area of the cross section. </a:t>
            </a:r>
          </a:p>
          <a:p>
            <a:r>
              <a:rPr lang="en-US" altLang="en-US" smtClean="0"/>
              <a:t>F</a:t>
            </a:r>
            <a:r>
              <a:rPr lang="en-US" altLang="en-US" baseline="-25000" smtClean="0"/>
              <a:t>cr</a:t>
            </a:r>
            <a:r>
              <a:rPr lang="en-US" altLang="en-US" smtClean="0"/>
              <a:t> is therefore limited to F</a:t>
            </a:r>
            <a:r>
              <a:rPr lang="en-US" altLang="en-US" baseline="-25000" smtClean="0"/>
              <a:t>y</a:t>
            </a:r>
            <a:r>
              <a:rPr lang="en-US" altLang="en-US" smtClean="0"/>
              <a:t>, which would indicate the squash load.</a:t>
            </a:r>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8B930A8-D49E-45EC-BA40-120562ED82F0}" type="slidenum">
              <a:rPr lang="en-US" altLang="en-US" sz="1100"/>
              <a:pPr/>
              <a:t>47</a:t>
            </a:fld>
            <a:endParaRPr lang="en-US" altLang="en-US" sz="1100"/>
          </a:p>
        </p:txBody>
      </p:sp>
    </p:spTree>
    <p:extLst>
      <p:ext uri="{BB962C8B-B14F-4D97-AF65-F5344CB8AC3E}">
        <p14:creationId xmlns:p14="http://schemas.microsoft.com/office/powerpoint/2010/main" val="40900595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F4A513B-9317-46A0-81E4-787F4E9848D7}" type="slidenum">
              <a:rPr lang="en-US" altLang="en-US" sz="1100"/>
              <a:pPr/>
              <a:t>48</a:t>
            </a:fld>
            <a:endParaRPr lang="en-US" altLang="en-US" sz="1100"/>
          </a:p>
        </p:txBody>
      </p:sp>
    </p:spTree>
    <p:extLst>
      <p:ext uri="{BB962C8B-B14F-4D97-AF65-F5344CB8AC3E}">
        <p14:creationId xmlns:p14="http://schemas.microsoft.com/office/powerpoint/2010/main" val="12486556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Inelastic action reduces column strength for lower values of KL/r. The maximum possible strength is the crushing limit, where all of the cross section attains F</a:t>
            </a:r>
            <a:r>
              <a:rPr lang="en-US" altLang="en-US" baseline="-25000" smtClean="0"/>
              <a:t>y</a:t>
            </a:r>
            <a:r>
              <a:rPr lang="en-US" altLang="en-US" smtClean="0"/>
              <a:t>. Using tangent modulus theory, we can use a reduced modulus of elasticity, E</a:t>
            </a:r>
            <a:r>
              <a:rPr lang="en-US" altLang="en-US" baseline="-25000" smtClean="0"/>
              <a:t>t</a:t>
            </a:r>
            <a:r>
              <a:rPr lang="en-US" altLang="en-US" smtClean="0"/>
              <a:t> in the Euler Buckling equation. E</a:t>
            </a:r>
            <a:r>
              <a:rPr lang="en-US" altLang="en-US" baseline="-25000" smtClean="0"/>
              <a:t>t</a:t>
            </a:r>
            <a:r>
              <a:rPr lang="en-US" altLang="en-US" smtClean="0"/>
              <a:t> is obtained from a “Stub Column” (very short section in compression) test as shown on the previous page. Alternatively, one could assume that the entire cross section continues to have a material property, E, but that all yielded portions of the cross section are no longer effective, reducing I. </a:t>
            </a:r>
            <a:r>
              <a:rPr lang="en-US" altLang="en-US" smtClean="0">
                <a:solidFill>
                  <a:schemeClr val="bg1"/>
                </a:solidFill>
              </a:rPr>
              <a:t>In other words, E</a:t>
            </a:r>
            <a:r>
              <a:rPr lang="en-US" altLang="en-US" baseline="-25000" smtClean="0">
                <a:solidFill>
                  <a:schemeClr val="bg1"/>
                </a:solidFill>
              </a:rPr>
              <a:t>T </a:t>
            </a:r>
            <a:r>
              <a:rPr lang="en-US" altLang="en-US" smtClean="0">
                <a:solidFill>
                  <a:schemeClr val="bg1"/>
                </a:solidFill>
              </a:rPr>
              <a:t>= (I</a:t>
            </a:r>
            <a:r>
              <a:rPr lang="en-US" altLang="en-US" baseline="-25000" smtClean="0">
                <a:solidFill>
                  <a:schemeClr val="bg1"/>
                </a:solidFill>
              </a:rPr>
              <a:t>e</a:t>
            </a:r>
            <a:r>
              <a:rPr lang="en-US" altLang="en-US" smtClean="0">
                <a:solidFill>
                  <a:schemeClr val="bg1"/>
                </a:solidFill>
              </a:rPr>
              <a:t>/I)E where I</a:t>
            </a:r>
            <a:r>
              <a:rPr lang="en-US" altLang="en-US" baseline="-25000" smtClean="0">
                <a:solidFill>
                  <a:schemeClr val="bg1"/>
                </a:solidFill>
              </a:rPr>
              <a:t>e </a:t>
            </a:r>
            <a:r>
              <a:rPr lang="en-US" altLang="en-US" smtClean="0">
                <a:solidFill>
                  <a:schemeClr val="bg1"/>
                </a:solidFill>
              </a:rPr>
              <a:t>= I of non-yielded cross section. </a:t>
            </a:r>
            <a:r>
              <a:rPr lang="en-US" altLang="en-US" smtClean="0"/>
              <a:t>The end result is similar, as it is the combined stiffness parameter EI that controls the buckling strength.</a:t>
            </a:r>
            <a:r>
              <a:rPr lang="en-US" altLang="en-US" smtClean="0">
                <a:solidFill>
                  <a:schemeClr val="bg1"/>
                </a:solidFill>
              </a:rPr>
              <a:t> </a:t>
            </a:r>
            <a:endParaRPr lang="en-US" altLang="en-US" smtClean="0"/>
          </a:p>
        </p:txBody>
      </p:sp>
      <p:sp>
        <p:nvSpPr>
          <p:cNvPr id="192516"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368" tIns="0" rIns="20368"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97D420EC-42B5-4309-AC4F-F6BEAAEE43C9}" type="slidenum">
              <a:rPr lang="en-US" altLang="en-US" sz="1100" i="1"/>
              <a:pPr algn="r"/>
              <a:t>49</a:t>
            </a:fld>
            <a:endParaRPr lang="en-US" altLang="en-US" sz="1100" i="1"/>
          </a:p>
        </p:txBody>
      </p:sp>
    </p:spTree>
    <p:extLst>
      <p:ext uri="{BB962C8B-B14F-4D97-AF65-F5344CB8AC3E}">
        <p14:creationId xmlns:p14="http://schemas.microsoft.com/office/powerpoint/2010/main" val="783866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Each of these limit states will be evaluated individually. The lowest strength will control design strength.</a:t>
            </a:r>
          </a:p>
          <a:p>
            <a:r>
              <a:rPr lang="en-US" altLang="en-US" smtClean="0"/>
              <a:t>Define buckling  is the loss of compressive load carrying capacity resulting from a change in the geometry of the member, this differs somewhat from a classical approach of defining buckling as a bifurcation point, but as we will see a true bifurcation point is generally not realized in an actual member.</a:t>
            </a:r>
          </a:p>
          <a:p>
            <a:r>
              <a:rPr lang="en-US" altLang="en-US" smtClean="0"/>
              <a:t>Global buckling will typically limit strength. For very short “stub” columns, or fully braced sections (such as buckling restrained bracing) reaching the “squash load” can control. Local buckling can control members with slender elements (flange or web)</a:t>
            </a: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073AF11-AD0E-4E53-8BAF-B95C9C93AA0F}" type="slidenum">
              <a:rPr lang="en-US" altLang="en-US" sz="1100"/>
              <a:pPr/>
              <a:t>5</a:t>
            </a:fld>
            <a:endParaRPr lang="en-US" altLang="en-US" sz="1100"/>
          </a:p>
        </p:txBody>
      </p:sp>
    </p:spTree>
    <p:extLst>
      <p:ext uri="{BB962C8B-B14F-4D97-AF65-F5344CB8AC3E}">
        <p14:creationId xmlns:p14="http://schemas.microsoft.com/office/powerpoint/2010/main" val="26179264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Inelastic action reduces column strength for lower values of KL/r. The maximum possible strength is the crushing limit, where all of the cross section attains F</a:t>
            </a:r>
            <a:r>
              <a:rPr lang="en-US" altLang="en-US" baseline="-25000" smtClean="0"/>
              <a:t>y</a:t>
            </a:r>
            <a:r>
              <a:rPr lang="en-US" altLang="en-US" smtClean="0"/>
              <a:t>. Using tangent modulus theory, we can use a reduced modulus of elasticity, E</a:t>
            </a:r>
            <a:r>
              <a:rPr lang="en-US" altLang="en-US" baseline="-25000" smtClean="0"/>
              <a:t>t</a:t>
            </a:r>
            <a:r>
              <a:rPr lang="en-US" altLang="en-US" smtClean="0"/>
              <a:t> in the Euler Buckling equation. E</a:t>
            </a:r>
            <a:r>
              <a:rPr lang="en-US" altLang="en-US" baseline="-25000" smtClean="0"/>
              <a:t>t</a:t>
            </a:r>
            <a:r>
              <a:rPr lang="en-US" altLang="en-US" smtClean="0"/>
              <a:t> is obtained from a “Stub Column” (very short section in compression) test as shown on the previous page. Alternatively, one could assume that the entire cross section continues to have a material property, E, but that all yielded portions of the cross section are no longer effective, reducing I. </a:t>
            </a:r>
            <a:r>
              <a:rPr lang="en-US" altLang="en-US" smtClean="0">
                <a:solidFill>
                  <a:schemeClr val="bg1"/>
                </a:solidFill>
              </a:rPr>
              <a:t>In other words, E</a:t>
            </a:r>
            <a:r>
              <a:rPr lang="en-US" altLang="en-US" baseline="-25000" smtClean="0">
                <a:solidFill>
                  <a:schemeClr val="bg1"/>
                </a:solidFill>
              </a:rPr>
              <a:t>T </a:t>
            </a:r>
            <a:r>
              <a:rPr lang="en-US" altLang="en-US" smtClean="0">
                <a:solidFill>
                  <a:schemeClr val="bg1"/>
                </a:solidFill>
              </a:rPr>
              <a:t>= (I</a:t>
            </a:r>
            <a:r>
              <a:rPr lang="en-US" altLang="en-US" baseline="-25000" smtClean="0">
                <a:solidFill>
                  <a:schemeClr val="bg1"/>
                </a:solidFill>
              </a:rPr>
              <a:t>e</a:t>
            </a:r>
            <a:r>
              <a:rPr lang="en-US" altLang="en-US" smtClean="0">
                <a:solidFill>
                  <a:schemeClr val="bg1"/>
                </a:solidFill>
              </a:rPr>
              <a:t>/I)E where I</a:t>
            </a:r>
            <a:r>
              <a:rPr lang="en-US" altLang="en-US" baseline="-25000" smtClean="0">
                <a:solidFill>
                  <a:schemeClr val="bg1"/>
                </a:solidFill>
              </a:rPr>
              <a:t>e </a:t>
            </a:r>
            <a:r>
              <a:rPr lang="en-US" altLang="en-US" smtClean="0">
                <a:solidFill>
                  <a:schemeClr val="bg1"/>
                </a:solidFill>
              </a:rPr>
              <a:t>= I of non-yielded cross section. </a:t>
            </a:r>
            <a:r>
              <a:rPr lang="en-US" altLang="en-US" smtClean="0"/>
              <a:t>The end result is similar, as it is the combined stiffness parameter EI that controls the buckling strength.</a:t>
            </a:r>
            <a:r>
              <a:rPr lang="en-US" altLang="en-US" smtClean="0">
                <a:solidFill>
                  <a:schemeClr val="bg1"/>
                </a:solidFill>
              </a:rPr>
              <a:t> </a:t>
            </a:r>
            <a:endParaRPr lang="en-US" altLang="en-US" smtClean="0"/>
          </a:p>
        </p:txBody>
      </p:sp>
      <p:sp>
        <p:nvSpPr>
          <p:cNvPr id="193540"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368" tIns="0" rIns="20368"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D85CD365-A30D-44D2-A5BE-F7DA6A873CD1}" type="slidenum">
              <a:rPr lang="en-US" altLang="en-US" sz="1100" i="1"/>
              <a:pPr algn="r"/>
              <a:t>50</a:t>
            </a:fld>
            <a:endParaRPr lang="en-US" altLang="en-US" sz="1100" i="1"/>
          </a:p>
        </p:txBody>
      </p:sp>
    </p:spTree>
    <p:extLst>
      <p:ext uri="{BB962C8B-B14F-4D97-AF65-F5344CB8AC3E}">
        <p14:creationId xmlns:p14="http://schemas.microsoft.com/office/powerpoint/2010/main" val="13107093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Inelastic action reduces column strength for lower values of KL/r. The maximum possible strength is the crushing limit, where all of the cross section attains F</a:t>
            </a:r>
            <a:r>
              <a:rPr lang="en-US" altLang="en-US" baseline="-25000" smtClean="0"/>
              <a:t>y</a:t>
            </a:r>
            <a:r>
              <a:rPr lang="en-US" altLang="en-US" smtClean="0"/>
              <a:t>. Using tangent modulus theory, we can use a reduced modulus of elasticity, E</a:t>
            </a:r>
            <a:r>
              <a:rPr lang="en-US" altLang="en-US" baseline="-25000" smtClean="0"/>
              <a:t>t</a:t>
            </a:r>
            <a:r>
              <a:rPr lang="en-US" altLang="en-US" smtClean="0"/>
              <a:t> in the Euler Buckling equation. E</a:t>
            </a:r>
            <a:r>
              <a:rPr lang="en-US" altLang="en-US" baseline="-25000" smtClean="0"/>
              <a:t>t</a:t>
            </a:r>
            <a:r>
              <a:rPr lang="en-US" altLang="en-US" smtClean="0"/>
              <a:t> is obtained from a “Stub Column” (very short section in compression) test as shown on the previous page. Alternatively, one could assume that the entire cross section continues to have a material property, E, but that all yielded portions of the cross section are no longer effective, reducing I. </a:t>
            </a:r>
            <a:r>
              <a:rPr lang="en-US" altLang="en-US" smtClean="0">
                <a:solidFill>
                  <a:schemeClr val="bg1"/>
                </a:solidFill>
              </a:rPr>
              <a:t>In other words, E</a:t>
            </a:r>
            <a:r>
              <a:rPr lang="en-US" altLang="en-US" baseline="-25000" smtClean="0">
                <a:solidFill>
                  <a:schemeClr val="bg1"/>
                </a:solidFill>
              </a:rPr>
              <a:t>T </a:t>
            </a:r>
            <a:r>
              <a:rPr lang="en-US" altLang="en-US" smtClean="0">
                <a:solidFill>
                  <a:schemeClr val="bg1"/>
                </a:solidFill>
              </a:rPr>
              <a:t>= (I</a:t>
            </a:r>
            <a:r>
              <a:rPr lang="en-US" altLang="en-US" baseline="-25000" smtClean="0">
                <a:solidFill>
                  <a:schemeClr val="bg1"/>
                </a:solidFill>
              </a:rPr>
              <a:t>e</a:t>
            </a:r>
            <a:r>
              <a:rPr lang="en-US" altLang="en-US" smtClean="0">
                <a:solidFill>
                  <a:schemeClr val="bg1"/>
                </a:solidFill>
              </a:rPr>
              <a:t>/I)E where I</a:t>
            </a:r>
            <a:r>
              <a:rPr lang="en-US" altLang="en-US" baseline="-25000" smtClean="0">
                <a:solidFill>
                  <a:schemeClr val="bg1"/>
                </a:solidFill>
              </a:rPr>
              <a:t>e </a:t>
            </a:r>
            <a:r>
              <a:rPr lang="en-US" altLang="en-US" smtClean="0">
                <a:solidFill>
                  <a:schemeClr val="bg1"/>
                </a:solidFill>
              </a:rPr>
              <a:t>= I of non-yielded cross section. </a:t>
            </a:r>
            <a:r>
              <a:rPr lang="en-US" altLang="en-US" smtClean="0"/>
              <a:t>The end result is similar, as it is the combined stiffness parameter EI that controls the buckling strength.</a:t>
            </a:r>
            <a:r>
              <a:rPr lang="en-US" altLang="en-US" smtClean="0">
                <a:solidFill>
                  <a:schemeClr val="bg1"/>
                </a:solidFill>
              </a:rPr>
              <a:t> </a:t>
            </a:r>
            <a:endParaRPr lang="en-US" altLang="en-US" smtClean="0"/>
          </a:p>
        </p:txBody>
      </p:sp>
      <p:sp>
        <p:nvSpPr>
          <p:cNvPr id="194564"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368" tIns="0" rIns="20368"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874E3B6F-D3F4-4FA8-A6E3-053B2BC0B139}" type="slidenum">
              <a:rPr lang="en-US" altLang="en-US" sz="1100" i="1"/>
              <a:pPr algn="r"/>
              <a:t>51</a:t>
            </a:fld>
            <a:endParaRPr lang="en-US" altLang="en-US" sz="1100" i="1"/>
          </a:p>
        </p:txBody>
      </p:sp>
    </p:spTree>
    <p:extLst>
      <p:ext uri="{BB962C8B-B14F-4D97-AF65-F5344CB8AC3E}">
        <p14:creationId xmlns:p14="http://schemas.microsoft.com/office/powerpoint/2010/main" val="33268948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Inelastic action reduces column strength for lower values of KL/r. The maximum possible strength is the crushing limit, where all of the cross section attains F</a:t>
            </a:r>
            <a:r>
              <a:rPr lang="en-US" altLang="en-US" baseline="-25000" smtClean="0"/>
              <a:t>y</a:t>
            </a:r>
            <a:r>
              <a:rPr lang="en-US" altLang="en-US" smtClean="0"/>
              <a:t>. Using tangent modulus theory, we can use a reduced modulus of elasticity, E</a:t>
            </a:r>
            <a:r>
              <a:rPr lang="en-US" altLang="en-US" baseline="-25000" smtClean="0"/>
              <a:t>t</a:t>
            </a:r>
            <a:r>
              <a:rPr lang="en-US" altLang="en-US" smtClean="0"/>
              <a:t> in the Euler Buckling equation. E</a:t>
            </a:r>
            <a:r>
              <a:rPr lang="en-US" altLang="en-US" baseline="-25000" smtClean="0"/>
              <a:t>t</a:t>
            </a:r>
            <a:r>
              <a:rPr lang="en-US" altLang="en-US" smtClean="0"/>
              <a:t> is obtained from a “Stub Column” (very short section in compression) test as shown on the previous page. Alternatively, one could assume that the entire cross section continues to have a material property, E, but that all yielded portions of the cross section are no longer effective, reducing I. </a:t>
            </a:r>
            <a:r>
              <a:rPr lang="en-US" altLang="en-US" smtClean="0">
                <a:solidFill>
                  <a:schemeClr val="bg1"/>
                </a:solidFill>
              </a:rPr>
              <a:t>In other words, E</a:t>
            </a:r>
            <a:r>
              <a:rPr lang="en-US" altLang="en-US" baseline="-25000" smtClean="0">
                <a:solidFill>
                  <a:schemeClr val="bg1"/>
                </a:solidFill>
              </a:rPr>
              <a:t>T </a:t>
            </a:r>
            <a:r>
              <a:rPr lang="en-US" altLang="en-US" smtClean="0">
                <a:solidFill>
                  <a:schemeClr val="bg1"/>
                </a:solidFill>
              </a:rPr>
              <a:t>= (I</a:t>
            </a:r>
            <a:r>
              <a:rPr lang="en-US" altLang="en-US" baseline="-25000" smtClean="0">
                <a:solidFill>
                  <a:schemeClr val="bg1"/>
                </a:solidFill>
              </a:rPr>
              <a:t>e</a:t>
            </a:r>
            <a:r>
              <a:rPr lang="en-US" altLang="en-US" smtClean="0">
                <a:solidFill>
                  <a:schemeClr val="bg1"/>
                </a:solidFill>
              </a:rPr>
              <a:t>/I)E where I</a:t>
            </a:r>
            <a:r>
              <a:rPr lang="en-US" altLang="en-US" baseline="-25000" smtClean="0">
                <a:solidFill>
                  <a:schemeClr val="bg1"/>
                </a:solidFill>
              </a:rPr>
              <a:t>e </a:t>
            </a:r>
            <a:r>
              <a:rPr lang="en-US" altLang="en-US" smtClean="0">
                <a:solidFill>
                  <a:schemeClr val="bg1"/>
                </a:solidFill>
              </a:rPr>
              <a:t>= I of non-yielded cross section. </a:t>
            </a:r>
            <a:r>
              <a:rPr lang="en-US" altLang="en-US" smtClean="0"/>
              <a:t>The end result is similar, as it is the combined stiffness parameter EI that controls the buckling strength.</a:t>
            </a:r>
            <a:r>
              <a:rPr lang="en-US" altLang="en-US" smtClean="0">
                <a:solidFill>
                  <a:schemeClr val="bg1"/>
                </a:solidFill>
              </a:rPr>
              <a:t> </a:t>
            </a:r>
            <a:endParaRPr lang="en-US" altLang="en-US" smtClean="0"/>
          </a:p>
        </p:txBody>
      </p:sp>
      <p:sp>
        <p:nvSpPr>
          <p:cNvPr id="195588"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368" tIns="0" rIns="20368"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2D10D0E-499C-4947-930C-B1A5CF667502}" type="slidenum">
              <a:rPr lang="en-US" altLang="en-US" sz="1100" i="1"/>
              <a:pPr algn="r"/>
              <a:t>52</a:t>
            </a:fld>
            <a:endParaRPr lang="en-US" altLang="en-US" sz="1100" i="1"/>
          </a:p>
        </p:txBody>
      </p:sp>
    </p:spTree>
    <p:extLst>
      <p:ext uri="{BB962C8B-B14F-4D97-AF65-F5344CB8AC3E}">
        <p14:creationId xmlns:p14="http://schemas.microsoft.com/office/powerpoint/2010/main" val="24994715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BDAA87A-AE48-47BB-9687-8362E2459C3C}" type="slidenum">
              <a:rPr lang="en-US" altLang="en-US" sz="1100"/>
              <a:pPr/>
              <a:t>53</a:t>
            </a:fld>
            <a:endParaRPr lang="en-US" altLang="en-US" sz="1100"/>
          </a:p>
        </p:txBody>
      </p:sp>
    </p:spTree>
    <p:extLst>
      <p:ext uri="{BB962C8B-B14F-4D97-AF65-F5344CB8AC3E}">
        <p14:creationId xmlns:p14="http://schemas.microsoft.com/office/powerpoint/2010/main" val="9334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Note KL/r=slenderness parameter</a:t>
            </a:r>
          </a:p>
          <a:p>
            <a:r>
              <a:rPr lang="en-US" altLang="en-US" smtClean="0"/>
              <a:t>This criteria is mostly based on erection and shipping concerns rather than safety issues.</a:t>
            </a:r>
          </a:p>
          <a:p>
            <a:endParaRPr lang="en-US" altLang="en-US" smtClean="0"/>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2B4607E-36FF-4DE1-90C7-2359A3293ED3}" type="slidenum">
              <a:rPr lang="en-US" altLang="en-US" sz="1100"/>
              <a:pPr/>
              <a:t>54</a:t>
            </a:fld>
            <a:endParaRPr lang="en-US" altLang="en-US" sz="1100"/>
          </a:p>
        </p:txBody>
      </p:sp>
    </p:spTree>
    <p:extLst>
      <p:ext uri="{BB962C8B-B14F-4D97-AF65-F5344CB8AC3E}">
        <p14:creationId xmlns:p14="http://schemas.microsoft.com/office/powerpoint/2010/main" val="6695861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F6029EE-B40C-47A2-97DB-2C7F8F54060D}" type="slidenum">
              <a:rPr lang="en-US" altLang="en-US" sz="1100"/>
              <a:pPr/>
              <a:t>55</a:t>
            </a:fld>
            <a:endParaRPr lang="en-US" altLang="en-US" sz="1100"/>
          </a:p>
        </p:txBody>
      </p:sp>
    </p:spTree>
    <p:extLst>
      <p:ext uri="{BB962C8B-B14F-4D97-AF65-F5344CB8AC3E}">
        <p14:creationId xmlns:p14="http://schemas.microsoft.com/office/powerpoint/2010/main" val="5962612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1B18EC4-BF5E-4084-9FCA-C61571CFC1B4}" type="slidenum">
              <a:rPr lang="en-US" altLang="en-US" sz="1100"/>
              <a:pPr/>
              <a:t>56</a:t>
            </a:fld>
            <a:endParaRPr lang="en-US" altLang="en-US" sz="1100"/>
          </a:p>
        </p:txBody>
      </p:sp>
    </p:spTree>
    <p:extLst>
      <p:ext uri="{BB962C8B-B14F-4D97-AF65-F5344CB8AC3E}">
        <p14:creationId xmlns:p14="http://schemas.microsoft.com/office/powerpoint/2010/main" val="18780801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A04B7FF-F644-492F-8139-CC956AE80CF5}" type="slidenum">
              <a:rPr lang="en-US" altLang="en-US" sz="1100"/>
              <a:pPr/>
              <a:t>57</a:t>
            </a:fld>
            <a:endParaRPr lang="en-US" altLang="en-US" sz="1100"/>
          </a:p>
        </p:txBody>
      </p:sp>
    </p:spTree>
    <p:extLst>
      <p:ext uri="{BB962C8B-B14F-4D97-AF65-F5344CB8AC3E}">
        <p14:creationId xmlns:p14="http://schemas.microsoft.com/office/powerpoint/2010/main" val="27684211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1732"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368" tIns="0" rIns="20368"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3F523FF-BA32-47E8-A116-FFBC6550F44C}" type="slidenum">
              <a:rPr lang="en-US" altLang="en-US" sz="1100" i="1"/>
              <a:pPr algn="r"/>
              <a:t>58</a:t>
            </a:fld>
            <a:endParaRPr lang="en-US" altLang="en-US" sz="1100" i="1"/>
          </a:p>
        </p:txBody>
      </p:sp>
    </p:spTree>
    <p:extLst>
      <p:ext uri="{BB962C8B-B14F-4D97-AF65-F5344CB8AC3E}">
        <p14:creationId xmlns:p14="http://schemas.microsoft.com/office/powerpoint/2010/main" val="41188622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2756"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368" tIns="0" rIns="20368"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D4F571BD-FF8A-4212-B4A1-46ED992610C2}" type="slidenum">
              <a:rPr lang="en-US" altLang="en-US" sz="1100" i="1"/>
              <a:pPr algn="r"/>
              <a:t>59</a:t>
            </a:fld>
            <a:endParaRPr lang="en-US" altLang="en-US" sz="1100" i="1"/>
          </a:p>
        </p:txBody>
      </p:sp>
    </p:spTree>
    <p:extLst>
      <p:ext uri="{BB962C8B-B14F-4D97-AF65-F5344CB8AC3E}">
        <p14:creationId xmlns:p14="http://schemas.microsoft.com/office/powerpoint/2010/main" val="2935377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Each of these failure modes will be evaluated individually. The lowest strength will control design strength.</a:t>
            </a:r>
          </a:p>
          <a:p>
            <a:r>
              <a:rPr lang="en-US" altLang="en-US" smtClean="0"/>
              <a:t>Define buckling  is the loss of compressive load carrying capacity resulting from a change in the geometry of the member, this differs somewhat from a classical approach of defining buckling as a bifurcation point, but as we will see a true bifurcation point is generally not realized in an actual member.</a:t>
            </a:r>
          </a:p>
          <a:p>
            <a:r>
              <a:rPr lang="en-US" altLang="en-US" smtClean="0"/>
              <a:t>Global buckling will typically limit strength. For very short “stub” columns, or fully braced sections (such as buckling restrained bracing) crushing can control. Local buckling can control members with slender elements (flange or web)</a:t>
            </a: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8413DE6-E2F7-4351-B085-0C1E70632D44}" type="slidenum">
              <a:rPr lang="en-US" altLang="en-US" sz="1100"/>
              <a:pPr/>
              <a:t>6</a:t>
            </a:fld>
            <a:endParaRPr lang="en-US" altLang="en-US" sz="1100"/>
          </a:p>
        </p:txBody>
      </p:sp>
    </p:spTree>
    <p:extLst>
      <p:ext uri="{BB962C8B-B14F-4D97-AF65-F5344CB8AC3E}">
        <p14:creationId xmlns:p14="http://schemas.microsoft.com/office/powerpoint/2010/main" val="18494985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C3825F0-D0B9-46F3-93CF-E9C79F9B9B12}" type="slidenum">
              <a:rPr lang="en-US" altLang="en-US" sz="1100"/>
              <a:pPr/>
              <a:t>60</a:t>
            </a:fld>
            <a:endParaRPr lang="en-US" altLang="en-US" sz="1100"/>
          </a:p>
        </p:txBody>
      </p:sp>
    </p:spTree>
    <p:extLst>
      <p:ext uri="{BB962C8B-B14F-4D97-AF65-F5344CB8AC3E}">
        <p14:creationId xmlns:p14="http://schemas.microsoft.com/office/powerpoint/2010/main" val="7676196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4804"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368" tIns="0" rIns="20368"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6FAA6F5-F3F9-4484-9B4B-C7F28FF74E31}" type="slidenum">
              <a:rPr lang="en-US" altLang="en-US" sz="1100" i="1"/>
              <a:pPr algn="r"/>
              <a:t>61</a:t>
            </a:fld>
            <a:endParaRPr lang="en-US" altLang="en-US" sz="1100" i="1"/>
          </a:p>
        </p:txBody>
      </p:sp>
    </p:spTree>
    <p:extLst>
      <p:ext uri="{BB962C8B-B14F-4D97-AF65-F5344CB8AC3E}">
        <p14:creationId xmlns:p14="http://schemas.microsoft.com/office/powerpoint/2010/main" val="21657685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5828"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368" tIns="0" rIns="20368"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FBE76E69-4B63-4C50-A130-00E1FA62DB25}" type="slidenum">
              <a:rPr lang="en-US" altLang="en-US" sz="1100" i="1"/>
              <a:pPr algn="r"/>
              <a:t>62</a:t>
            </a:fld>
            <a:endParaRPr lang="en-US" altLang="en-US" sz="1100" i="1"/>
          </a:p>
        </p:txBody>
      </p:sp>
    </p:spTree>
    <p:extLst>
      <p:ext uri="{BB962C8B-B14F-4D97-AF65-F5344CB8AC3E}">
        <p14:creationId xmlns:p14="http://schemas.microsoft.com/office/powerpoint/2010/main" val="10991357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FA3E484-08E1-4F17-ACC7-6EECC02093F6}" type="slidenum">
              <a:rPr lang="en-US" altLang="en-US" sz="1100"/>
              <a:pPr/>
              <a:t>63</a:t>
            </a:fld>
            <a:endParaRPr lang="en-US" altLang="en-US" sz="1100"/>
          </a:p>
        </p:txBody>
      </p:sp>
    </p:spTree>
    <p:extLst>
      <p:ext uri="{BB962C8B-B14F-4D97-AF65-F5344CB8AC3E}">
        <p14:creationId xmlns:p14="http://schemas.microsoft.com/office/powerpoint/2010/main" val="42208347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Depends on 2 variables:1)Width to thickness ratio of flange and/or web and 2)F</a:t>
            </a:r>
            <a:r>
              <a:rPr lang="en-US" altLang="en-US" baseline="-25000" smtClean="0"/>
              <a:t>y</a:t>
            </a:r>
            <a:endParaRPr lang="en-US" altLang="en-US" smtClean="0"/>
          </a:p>
          <a:p>
            <a:r>
              <a:rPr lang="en-US" altLang="en-US" smtClean="0"/>
              <a:t>Values are more stringent from those provided for beams, as the entire section is under full compression, and therefore less likely to provide restraint to the adjacent sections. In a W-shape beam bent about the major axis, only part of the web is in compression, and the value is minimal near the centroid, allowing the web to provide additional restraint to the flanges. Also, the web in such a beam is only partially under compression, so is much less likely to buckle than in a compressive member.</a:t>
            </a:r>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B969DB4-653B-4293-9F15-B633FC949637}" type="slidenum">
              <a:rPr lang="en-US" altLang="en-US" sz="1100"/>
              <a:pPr/>
              <a:t>64</a:t>
            </a:fld>
            <a:endParaRPr lang="en-US" altLang="en-US" sz="1100"/>
          </a:p>
        </p:txBody>
      </p:sp>
    </p:spTree>
    <p:extLst>
      <p:ext uri="{BB962C8B-B14F-4D97-AF65-F5344CB8AC3E}">
        <p14:creationId xmlns:p14="http://schemas.microsoft.com/office/powerpoint/2010/main" val="8025487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general practically all W-shapes are non-slender as compression members, so this is covered as an advanced topic only.</a:t>
            </a:r>
          </a:p>
          <a:p>
            <a:r>
              <a:rPr lang="en-US" altLang="en-US" smtClean="0"/>
              <a:t>May control if high F</a:t>
            </a:r>
            <a:r>
              <a:rPr lang="en-US" altLang="en-US" baseline="-25000" smtClean="0"/>
              <a:t>y</a:t>
            </a:r>
            <a:r>
              <a:rPr lang="en-US" altLang="en-US" smtClean="0"/>
              <a:t>, welded shapes, shapes not generally used for compression (such as angles, WT, etc.)</a:t>
            </a:r>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4288CD0-8BF2-46FB-BA71-2F2D90C608F3}" type="slidenum">
              <a:rPr lang="en-US" altLang="en-US" sz="1100"/>
              <a:pPr/>
              <a:t>65</a:t>
            </a:fld>
            <a:endParaRPr lang="en-US" altLang="en-US" sz="1100"/>
          </a:p>
        </p:txBody>
      </p:sp>
    </p:spTree>
    <p:extLst>
      <p:ext uri="{BB962C8B-B14F-4D97-AF65-F5344CB8AC3E}">
        <p14:creationId xmlns:p14="http://schemas.microsoft.com/office/powerpoint/2010/main" val="9735014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4ADC00F-A8DD-4454-84FC-EF39C49F7F0D}" type="slidenum">
              <a:rPr lang="en-US" altLang="en-US" sz="1100"/>
              <a:pPr/>
              <a:t>66</a:t>
            </a:fld>
            <a:endParaRPr lang="en-US" altLang="en-US" sz="1100"/>
          </a:p>
        </p:txBody>
      </p:sp>
    </p:spTree>
    <p:extLst>
      <p:ext uri="{BB962C8B-B14F-4D97-AF65-F5344CB8AC3E}">
        <p14:creationId xmlns:p14="http://schemas.microsoft.com/office/powerpoint/2010/main" val="1394991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2E0CA26-3220-4C1A-B097-DD917D08D1F9}" type="slidenum">
              <a:rPr lang="en-US" altLang="en-US" sz="1100"/>
              <a:pPr/>
              <a:t>67</a:t>
            </a:fld>
            <a:endParaRPr lang="en-US" altLang="en-US" sz="1100"/>
          </a:p>
        </p:txBody>
      </p:sp>
    </p:spTree>
    <p:extLst>
      <p:ext uri="{BB962C8B-B14F-4D97-AF65-F5344CB8AC3E}">
        <p14:creationId xmlns:p14="http://schemas.microsoft.com/office/powerpoint/2010/main" val="336909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8B46D0D-389C-4A29-924D-318B44AA9CC7}" type="slidenum">
              <a:rPr lang="en-US" altLang="en-US" sz="1100"/>
              <a:pPr/>
              <a:t>68</a:t>
            </a:fld>
            <a:endParaRPr lang="en-US" altLang="en-US" sz="1100"/>
          </a:p>
        </p:txBody>
      </p:sp>
    </p:spTree>
    <p:extLst>
      <p:ext uri="{BB962C8B-B14F-4D97-AF65-F5344CB8AC3E}">
        <p14:creationId xmlns:p14="http://schemas.microsoft.com/office/powerpoint/2010/main" val="19834430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BDD302A-381D-49E8-BE1B-B5987298D182}" type="slidenum">
              <a:rPr lang="en-US" altLang="en-US" sz="1100"/>
              <a:pPr/>
              <a:t>69</a:t>
            </a:fld>
            <a:endParaRPr lang="en-US" altLang="en-US" sz="1100"/>
          </a:p>
        </p:txBody>
      </p:sp>
    </p:spTree>
    <p:extLst>
      <p:ext uri="{BB962C8B-B14F-4D97-AF65-F5344CB8AC3E}">
        <p14:creationId xmlns:p14="http://schemas.microsoft.com/office/powerpoint/2010/main" val="2586599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Initially it’s easiest to describe behavior of an individual column, then introduce the role and analysis of a column within an entire structure. The full structure can be conceptualized as varying the end conditions of individual columns.</a:t>
            </a: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0CDBEDA-29A0-4434-B249-A4CF9236F998}" type="slidenum">
              <a:rPr lang="en-US" altLang="en-US" sz="1100"/>
              <a:pPr/>
              <a:t>7</a:t>
            </a:fld>
            <a:endParaRPr lang="en-US" altLang="en-US" sz="1100"/>
          </a:p>
        </p:txBody>
      </p:sp>
    </p:spTree>
    <p:extLst>
      <p:ext uri="{BB962C8B-B14F-4D97-AF65-F5344CB8AC3E}">
        <p14:creationId xmlns:p14="http://schemas.microsoft.com/office/powerpoint/2010/main" val="30954378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BDD302A-381D-49E8-BE1B-B5987298D182}" type="slidenum">
              <a:rPr lang="en-US" altLang="en-US" sz="1100"/>
              <a:pPr/>
              <a:t>70</a:t>
            </a:fld>
            <a:endParaRPr lang="en-US" altLang="en-US" sz="1100"/>
          </a:p>
        </p:txBody>
      </p:sp>
    </p:spTree>
    <p:extLst>
      <p:ext uri="{BB962C8B-B14F-4D97-AF65-F5344CB8AC3E}">
        <p14:creationId xmlns:p14="http://schemas.microsoft.com/office/powerpoint/2010/main" val="30988725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Column within a full structure will first be described as affecting the end conditions of a single column. Next the approach of full structure behavior including nominal forces (Direct Analysis Method) is introduced. This is covered in more detail in the Beam-Column design module.</a:t>
            </a:r>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487C4A6-387D-4EDA-98AA-5B3E1D9B4848}" type="slidenum">
              <a:rPr lang="en-US" altLang="en-US" sz="1100"/>
              <a:pPr/>
              <a:t>71</a:t>
            </a:fld>
            <a:endParaRPr lang="en-US" altLang="en-US" sz="1100"/>
          </a:p>
        </p:txBody>
      </p:sp>
    </p:spTree>
    <p:extLst>
      <p:ext uri="{BB962C8B-B14F-4D97-AF65-F5344CB8AC3E}">
        <p14:creationId xmlns:p14="http://schemas.microsoft.com/office/powerpoint/2010/main" val="36723099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instructor must decide how they wish to proceed here – both methods are presented and the instructor can select one or the other as their primary method. </a:t>
            </a:r>
          </a:p>
          <a:p>
            <a:r>
              <a:rPr lang="en-US" altLang="en-US" smtClean="0"/>
              <a:t>The alignment chart is a more classical method, wherein structural interactions are included as end restraint on individual columns. Column design then proceeds as for an individual column but with a revised “K” factor. This is the more traditional approach and is covered in most text books.</a:t>
            </a:r>
          </a:p>
          <a:p>
            <a:r>
              <a:rPr lang="en-US" altLang="en-US" smtClean="0"/>
              <a:t>Alternatively, Direct Analysis Methods are more common in international codes and are now introduced in AISC publications, with the likelihood of being the dominant design method in the future. This method is also easier to program for analysis and design in typical software packages. In this method, all members are designed as beam-columns with a “K” factor of 1.0. However, to account for structure interaction a series of notional loads are applied to the structure to develop moments in all “columns”, and these combined forces are calibrated to column capacities with K=1. As will be shown in beam-column modules these loads are based on rational principles, but require a slight “leap of faith” from the students to accept their values. If this method is chosen for instruction, it may be preferable to skip to beam-column design directly after addressing single column behavior and design.</a:t>
            </a:r>
          </a:p>
          <a:p>
            <a:r>
              <a:rPr lang="en-US" altLang="en-US" smtClean="0"/>
              <a:t>Ideally both methods would be introduced, with an assignment comparing results for students to determine acceptability of the notional load values. Alignment chart procedures are often simpler for students to grasp conceptually while Direct Analysis methods easier for them to apply in a design.</a:t>
            </a:r>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986D64E-6A1B-42FE-B39F-1438D7F00202}" type="slidenum">
              <a:rPr lang="en-US" altLang="en-US" sz="1100"/>
              <a:pPr/>
              <a:t>72</a:t>
            </a:fld>
            <a:endParaRPr lang="en-US" altLang="en-US" sz="1100"/>
          </a:p>
        </p:txBody>
      </p:sp>
    </p:spTree>
    <p:extLst>
      <p:ext uri="{BB962C8B-B14F-4D97-AF65-F5344CB8AC3E}">
        <p14:creationId xmlns:p14="http://schemas.microsoft.com/office/powerpoint/2010/main" val="42576691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alignment chart is a more classical method, wherein structural interactions are included as end restraint on individual columns. Column design then proceeds as for an individual column but with a revised “K” factor. This is the more traditional approach and is covered in most text books.</a:t>
            </a:r>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E33267-4AEA-4595-978A-B63B6CF24A75}" type="slidenum">
              <a:rPr lang="en-US" altLang="en-US" sz="1100"/>
              <a:pPr/>
              <a:t>73</a:t>
            </a:fld>
            <a:endParaRPr lang="en-US" altLang="en-US" sz="1100"/>
          </a:p>
        </p:txBody>
      </p:sp>
    </p:spTree>
    <p:extLst>
      <p:ext uri="{BB962C8B-B14F-4D97-AF65-F5344CB8AC3E}">
        <p14:creationId xmlns:p14="http://schemas.microsoft.com/office/powerpoint/2010/main" val="10860006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Alternatively, Direct Analysis Methods are more common in international codes and are now introduced in AISC publications, with the likelihood of being the dominant design method in the future. This method is also easier to program for analysis and design in typical software packages. In this method, all members are designed as beam-columns with a “K” factor of 1.0. However, to account for structure interaction a series of notional loads are applied to the structure to develop moments in all “columns”, and these combined forces are calibrated to column capacities with K=1. As will be shown in beam-column modules these loads are based on rational principles, but require a slight “leap of faith” from the students to accept their values. If this method is chosen for instruction, it may be preferable to skip to beam-column design directly after addressing single column behavior and design.</a:t>
            </a: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C0E4C19-E831-45DD-9F5A-9C6C8228F24A}" type="slidenum">
              <a:rPr lang="en-US" altLang="en-US" sz="1100"/>
              <a:pPr/>
              <a:t>74</a:t>
            </a:fld>
            <a:endParaRPr lang="en-US" altLang="en-US" sz="1100"/>
          </a:p>
        </p:txBody>
      </p:sp>
    </p:spTree>
    <p:extLst>
      <p:ext uri="{BB962C8B-B14F-4D97-AF65-F5344CB8AC3E}">
        <p14:creationId xmlns:p14="http://schemas.microsoft.com/office/powerpoint/2010/main" val="292669342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instructor must decide how they wish to proceed here – both methods are presented and the instructor can select one or the other as their primary method. </a:t>
            </a:r>
          </a:p>
          <a:p>
            <a:r>
              <a:rPr lang="en-US" altLang="en-US" smtClean="0"/>
              <a:t>The alignment chart is a more classical method, wherein structural interactions are included as end restraint on individual columns. Column design then proceeds as for an individual column but with a revised “K” factor. This is the more traditional approach and is covered in most text books.</a:t>
            </a:r>
          </a:p>
          <a:p>
            <a:r>
              <a:rPr lang="en-US" altLang="en-US" smtClean="0"/>
              <a:t>Alternatively, Direct Analysis Methods are more common in international codes and are now introduced in AISC publications, with the likelihood of being the dominant design method in the future. This method is also easier to program for analysis and design in typical software packages. In this method, all members are designed as beam-columns with a “K” factor of 1.0. However, to account for structure interaction a series of notional loads are applied to the structure to develop moments in all “columns”, and these combined forces are calibrated to column capacities with K=1. As will be shown in beam-column modules these loads are based on rational principles, but require a slight “leap of faith” from the students to accept their values. If this method is chosen for instruction, it may be preferable to skip to beam-column design directly after addressing single column behavior and design.</a:t>
            </a:r>
          </a:p>
          <a:p>
            <a:r>
              <a:rPr lang="en-US" altLang="en-US" smtClean="0"/>
              <a:t>Ideally both methods would be introduced, with an assignment comparing results for students to determine acceptability of the notional load values. Alignment chart procedures are often simpler for students to grasp conceptually while Direct Analysis methods easier for them to apply in a design.</a:t>
            </a: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6B55640-E7C6-4CBB-9556-048056982CBB}" type="slidenum">
              <a:rPr lang="en-US" altLang="en-US" sz="1100"/>
              <a:pPr/>
              <a:t>75</a:t>
            </a:fld>
            <a:endParaRPr lang="en-US" altLang="en-US" sz="1100"/>
          </a:p>
        </p:txBody>
      </p:sp>
    </p:spTree>
    <p:extLst>
      <p:ext uri="{BB962C8B-B14F-4D97-AF65-F5344CB8AC3E}">
        <p14:creationId xmlns:p14="http://schemas.microsoft.com/office/powerpoint/2010/main" val="7806218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alignment chart is a more classical method, wherein structural interactions are included as end restraint on individual columns. Column design then proceeds as for an individual column but with a revised “K” factor. This is the more traditional approach and is covered in most text books.</a:t>
            </a:r>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4BA235C-EBD2-4E69-AE9C-53745BE4D41F}" type="slidenum">
              <a:rPr lang="en-US" altLang="en-US" sz="1100"/>
              <a:pPr/>
              <a:t>76</a:t>
            </a:fld>
            <a:endParaRPr lang="en-US" altLang="en-US" sz="1100"/>
          </a:p>
        </p:txBody>
      </p:sp>
    </p:spTree>
    <p:extLst>
      <p:ext uri="{BB962C8B-B14F-4D97-AF65-F5344CB8AC3E}">
        <p14:creationId xmlns:p14="http://schemas.microsoft.com/office/powerpoint/2010/main" val="76372463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46D2399-9B04-4E54-A744-38DF6EC8861A}" type="slidenum">
              <a:rPr lang="en-US" altLang="en-US" sz="1100"/>
              <a:pPr/>
              <a:t>77</a:t>
            </a:fld>
            <a:endParaRPr lang="en-US" altLang="en-US" sz="1100"/>
          </a:p>
        </p:txBody>
      </p:sp>
    </p:spTree>
    <p:extLst>
      <p:ext uri="{BB962C8B-B14F-4D97-AF65-F5344CB8AC3E}">
        <p14:creationId xmlns:p14="http://schemas.microsoft.com/office/powerpoint/2010/main" val="18116389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27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95CBB38-4684-46B4-891F-D54BDE76C374}" type="slidenum">
              <a:rPr lang="en-US" altLang="en-US" sz="1100"/>
              <a:pPr/>
              <a:t>78</a:t>
            </a:fld>
            <a:endParaRPr lang="en-US" altLang="en-US" sz="1100"/>
          </a:p>
        </p:txBody>
      </p:sp>
    </p:spTree>
    <p:extLst>
      <p:ext uri="{BB962C8B-B14F-4D97-AF65-F5344CB8AC3E}">
        <p14:creationId xmlns:p14="http://schemas.microsoft.com/office/powerpoint/2010/main" val="176589398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1B733E2-309C-407B-82CB-4B0CD6255BBE}" type="slidenum">
              <a:rPr lang="en-US" altLang="en-US" sz="1100"/>
              <a:pPr/>
              <a:t>79</a:t>
            </a:fld>
            <a:endParaRPr lang="en-US" altLang="en-US" sz="1100"/>
          </a:p>
        </p:txBody>
      </p:sp>
    </p:spTree>
    <p:extLst>
      <p:ext uri="{BB962C8B-B14F-4D97-AF65-F5344CB8AC3E}">
        <p14:creationId xmlns:p14="http://schemas.microsoft.com/office/powerpoint/2010/main" val="3554398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6D34B63-8C4C-4585-9159-0B0EF1236057}" type="slidenum">
              <a:rPr lang="en-US" altLang="en-US" sz="1100"/>
              <a:pPr/>
              <a:t>8</a:t>
            </a:fld>
            <a:endParaRPr lang="en-US" altLang="en-US" sz="1100"/>
          </a:p>
        </p:txBody>
      </p:sp>
    </p:spTree>
    <p:extLst>
      <p:ext uri="{BB962C8B-B14F-4D97-AF65-F5344CB8AC3E}">
        <p14:creationId xmlns:p14="http://schemas.microsoft.com/office/powerpoint/2010/main" val="381916049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29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15F3484-D517-414F-9FAD-69952D9A969A}" type="slidenum">
              <a:rPr lang="en-US" altLang="en-US" sz="1100"/>
              <a:pPr/>
              <a:t>80</a:t>
            </a:fld>
            <a:endParaRPr lang="en-US" altLang="en-US" sz="1100"/>
          </a:p>
        </p:txBody>
      </p:sp>
    </p:spTree>
    <p:extLst>
      <p:ext uri="{BB962C8B-B14F-4D97-AF65-F5344CB8AC3E}">
        <p14:creationId xmlns:p14="http://schemas.microsoft.com/office/powerpoint/2010/main" val="378726897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Note that even a brace or shear wall braces all attached nodes within the story if they are connected – and therefore act as bracing to linked columns.</a:t>
            </a:r>
          </a:p>
        </p:txBody>
      </p:sp>
      <p:sp>
        <p:nvSpPr>
          <p:cNvPr id="230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7055799-D235-4546-AEA3-B9020679450A}" type="slidenum">
              <a:rPr lang="en-US" altLang="en-US" sz="1100"/>
              <a:pPr/>
              <a:t>81</a:t>
            </a:fld>
            <a:endParaRPr lang="en-US" altLang="en-US" sz="1100"/>
          </a:p>
        </p:txBody>
      </p:sp>
    </p:spTree>
    <p:extLst>
      <p:ext uri="{BB962C8B-B14F-4D97-AF65-F5344CB8AC3E}">
        <p14:creationId xmlns:p14="http://schemas.microsoft.com/office/powerpoint/2010/main" val="420987538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Note that even a brace or shear wall braces all attached nodes within the story if they are connected – and therefore act as bracing to linked columns.</a:t>
            </a:r>
          </a:p>
        </p:txBody>
      </p:sp>
      <p:sp>
        <p:nvSpPr>
          <p:cNvPr id="231428"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368" tIns="0" rIns="20368"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58887DC7-F059-42A6-8112-EDB4C31738D3}" type="slidenum">
              <a:rPr lang="en-US" altLang="en-US" sz="1100" i="1"/>
              <a:pPr algn="r"/>
              <a:t>82</a:t>
            </a:fld>
            <a:endParaRPr lang="en-US" altLang="en-US" sz="1100" i="1"/>
          </a:p>
        </p:txBody>
      </p:sp>
    </p:spTree>
    <p:extLst>
      <p:ext uri="{BB962C8B-B14F-4D97-AF65-F5344CB8AC3E}">
        <p14:creationId xmlns:p14="http://schemas.microsoft.com/office/powerpoint/2010/main" val="336941253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Note that even a brace or shear wall braces all attached nodes within the story if they are connected – and therefore act as bracing to linked columns.</a:t>
            </a:r>
          </a:p>
        </p:txBody>
      </p:sp>
      <p:sp>
        <p:nvSpPr>
          <p:cNvPr id="232452"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368" tIns="0" rIns="20368"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AC20E602-4323-4038-8952-73E6EFC81587}" type="slidenum">
              <a:rPr lang="en-US" altLang="en-US" sz="1100" i="1"/>
              <a:pPr algn="r"/>
              <a:t>83</a:t>
            </a:fld>
            <a:endParaRPr lang="en-US" altLang="en-US" sz="1100" i="1"/>
          </a:p>
        </p:txBody>
      </p:sp>
    </p:spTree>
    <p:extLst>
      <p:ext uri="{BB962C8B-B14F-4D97-AF65-F5344CB8AC3E}">
        <p14:creationId xmlns:p14="http://schemas.microsoft.com/office/powerpoint/2010/main" val="181465658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3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F60F496-3E2F-4011-A1A7-7003D432C900}" type="slidenum">
              <a:rPr lang="en-US" altLang="en-US" sz="1100"/>
              <a:pPr/>
              <a:t>84</a:t>
            </a:fld>
            <a:endParaRPr lang="en-US" altLang="en-US" sz="1100"/>
          </a:p>
        </p:txBody>
      </p:sp>
    </p:spTree>
    <p:extLst>
      <p:ext uri="{BB962C8B-B14F-4D97-AF65-F5344CB8AC3E}">
        <p14:creationId xmlns:p14="http://schemas.microsoft.com/office/powerpoint/2010/main" val="34378278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4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0CF935F-86D2-4324-B886-4535F76E11B1}" type="slidenum">
              <a:rPr lang="en-US" altLang="en-US" sz="1100"/>
              <a:pPr/>
              <a:t>85</a:t>
            </a:fld>
            <a:endParaRPr lang="en-US" altLang="en-US" sz="1100"/>
          </a:p>
        </p:txBody>
      </p:sp>
    </p:spTree>
    <p:extLst>
      <p:ext uri="{BB962C8B-B14F-4D97-AF65-F5344CB8AC3E}">
        <p14:creationId xmlns:p14="http://schemas.microsoft.com/office/powerpoint/2010/main" val="3961205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5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84AAD5B-91EC-4CA5-BB84-08D9D61B54BF}" type="slidenum">
              <a:rPr lang="en-US" altLang="en-US" sz="1100"/>
              <a:pPr/>
              <a:t>86</a:t>
            </a:fld>
            <a:endParaRPr lang="en-US" altLang="en-US" sz="1100"/>
          </a:p>
        </p:txBody>
      </p:sp>
    </p:spTree>
    <p:extLst>
      <p:ext uri="{BB962C8B-B14F-4D97-AF65-F5344CB8AC3E}">
        <p14:creationId xmlns:p14="http://schemas.microsoft.com/office/powerpoint/2010/main" val="149646077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Note that even a single moment frame braces all attached nodes within the story if they are connected – though the rest of the structure is just “along for the ride”.</a:t>
            </a:r>
          </a:p>
        </p:txBody>
      </p:sp>
      <p:sp>
        <p:nvSpPr>
          <p:cNvPr id="236548"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368" tIns="0" rIns="20368"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C80E0EB0-F8E1-453D-857F-305DBB6B9B08}" type="slidenum">
              <a:rPr lang="en-US" altLang="en-US" sz="1100" i="1"/>
              <a:pPr algn="r"/>
              <a:t>87</a:t>
            </a:fld>
            <a:endParaRPr lang="en-US" altLang="en-US" sz="1100" i="1"/>
          </a:p>
        </p:txBody>
      </p:sp>
    </p:spTree>
    <p:extLst>
      <p:ext uri="{BB962C8B-B14F-4D97-AF65-F5344CB8AC3E}">
        <p14:creationId xmlns:p14="http://schemas.microsoft.com/office/powerpoint/2010/main" val="165406145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Note that even a single moment frame braces all attached nodes within the story if they are connected – though the rest of the structure is just “along for the ride”.</a:t>
            </a:r>
          </a:p>
        </p:txBody>
      </p:sp>
      <p:sp>
        <p:nvSpPr>
          <p:cNvPr id="237572"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368" tIns="0" rIns="20368"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FDB7BB71-FB1F-42C0-8DEC-CB049636211C}" type="slidenum">
              <a:rPr lang="en-US" altLang="en-US" sz="1100" i="1"/>
              <a:pPr algn="r"/>
              <a:t>88</a:t>
            </a:fld>
            <a:endParaRPr lang="en-US" altLang="en-US" sz="1100" i="1"/>
          </a:p>
        </p:txBody>
      </p:sp>
    </p:spTree>
    <p:extLst>
      <p:ext uri="{BB962C8B-B14F-4D97-AF65-F5344CB8AC3E}">
        <p14:creationId xmlns:p14="http://schemas.microsoft.com/office/powerpoint/2010/main" val="355522869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Note that even a single moment frame braces all attached nodes within the story if they are connected – though the rest of the structure is just “along for the ride”.</a:t>
            </a:r>
          </a:p>
        </p:txBody>
      </p:sp>
      <p:sp>
        <p:nvSpPr>
          <p:cNvPr id="238596" name="Slide Number Placeholder 3"/>
          <p:cNvSpPr txBox="1">
            <a:spLocks noGrp="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368" tIns="0" rIns="20368"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010DD809-8A61-409C-978E-04CD52472A79}" type="slidenum">
              <a:rPr lang="en-US" altLang="en-US" sz="1100" i="1"/>
              <a:pPr algn="r"/>
              <a:t>89</a:t>
            </a:fld>
            <a:endParaRPr lang="en-US" altLang="en-US" sz="1100" i="1"/>
          </a:p>
        </p:txBody>
      </p:sp>
    </p:spTree>
    <p:extLst>
      <p:ext uri="{BB962C8B-B14F-4D97-AF65-F5344CB8AC3E}">
        <p14:creationId xmlns:p14="http://schemas.microsoft.com/office/powerpoint/2010/main" val="247728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Crushing is often called the “squash load”, the load at which the entire cross section would yield.</a:t>
            </a: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0B16E35-47BB-4093-996B-9E3CCD8F93CD}" type="slidenum">
              <a:rPr lang="en-US" altLang="en-US" sz="1100"/>
              <a:pPr/>
              <a:t>9</a:t>
            </a:fld>
            <a:endParaRPr lang="en-US" altLang="en-US" sz="1100"/>
          </a:p>
        </p:txBody>
      </p:sp>
    </p:spTree>
    <p:extLst>
      <p:ext uri="{BB962C8B-B14F-4D97-AF65-F5344CB8AC3E}">
        <p14:creationId xmlns:p14="http://schemas.microsoft.com/office/powerpoint/2010/main" val="20716793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9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F068A57-E968-474D-8D4C-5524C8F23798}" type="slidenum">
              <a:rPr lang="en-US" altLang="en-US" sz="1100"/>
              <a:pPr/>
              <a:t>90</a:t>
            </a:fld>
            <a:endParaRPr lang="en-US" altLang="en-US" sz="1100"/>
          </a:p>
        </p:txBody>
      </p:sp>
    </p:spTree>
    <p:extLst>
      <p:ext uri="{BB962C8B-B14F-4D97-AF65-F5344CB8AC3E}">
        <p14:creationId xmlns:p14="http://schemas.microsoft.com/office/powerpoint/2010/main" val="178197414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0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9ABC4B3-6B19-4A88-A838-5FC710AB1B17}" type="slidenum">
              <a:rPr lang="en-US" altLang="en-US" sz="1100"/>
              <a:pPr/>
              <a:t>91</a:t>
            </a:fld>
            <a:endParaRPr lang="en-US" altLang="en-US" sz="1100"/>
          </a:p>
        </p:txBody>
      </p:sp>
    </p:spTree>
    <p:extLst>
      <p:ext uri="{BB962C8B-B14F-4D97-AF65-F5344CB8AC3E}">
        <p14:creationId xmlns:p14="http://schemas.microsoft.com/office/powerpoint/2010/main" val="281278383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1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769DFBA-8BD2-4DC4-BAF1-4E17B493BAF3}" type="slidenum">
              <a:rPr lang="en-US" altLang="en-US" sz="1100"/>
              <a:pPr/>
              <a:t>92</a:t>
            </a:fld>
            <a:endParaRPr lang="en-US" altLang="en-US" sz="1100"/>
          </a:p>
        </p:txBody>
      </p:sp>
    </p:spTree>
    <p:extLst>
      <p:ext uri="{BB962C8B-B14F-4D97-AF65-F5344CB8AC3E}">
        <p14:creationId xmlns:p14="http://schemas.microsoft.com/office/powerpoint/2010/main" val="10489281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2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B4CFB20-6360-4741-9333-5CEA3F4CF540}" type="slidenum">
              <a:rPr lang="en-US" altLang="en-US" sz="1100"/>
              <a:pPr/>
              <a:t>93</a:t>
            </a:fld>
            <a:endParaRPr lang="en-US" altLang="en-US" sz="1100"/>
          </a:p>
        </p:txBody>
      </p:sp>
    </p:spTree>
    <p:extLst>
      <p:ext uri="{BB962C8B-B14F-4D97-AF65-F5344CB8AC3E}">
        <p14:creationId xmlns:p14="http://schemas.microsoft.com/office/powerpoint/2010/main" val="12687762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243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3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9D6935D-C3B6-45B8-8AC1-7607303ECD26}" type="slidenum">
              <a:rPr lang="en-US" altLang="en-US" sz="1100"/>
              <a:pPr/>
              <a:t>94</a:t>
            </a:fld>
            <a:endParaRPr lang="en-US" altLang="en-US" sz="1100"/>
          </a:p>
        </p:txBody>
      </p:sp>
    </p:spTree>
    <p:extLst>
      <p:ext uri="{BB962C8B-B14F-4D97-AF65-F5344CB8AC3E}">
        <p14:creationId xmlns:p14="http://schemas.microsoft.com/office/powerpoint/2010/main" val="123945343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4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29D4C34-3477-4569-AB9A-2262CD974E66}" type="slidenum">
              <a:rPr lang="en-US" altLang="en-US" sz="1100"/>
              <a:pPr/>
              <a:t>95</a:t>
            </a:fld>
            <a:endParaRPr lang="en-US" altLang="en-US" sz="1100"/>
          </a:p>
        </p:txBody>
      </p:sp>
    </p:spTree>
    <p:extLst>
      <p:ext uri="{BB962C8B-B14F-4D97-AF65-F5344CB8AC3E}">
        <p14:creationId xmlns:p14="http://schemas.microsoft.com/office/powerpoint/2010/main" val="420496649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5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28268B8-FEAD-4AD9-B800-F324DE810829}" type="slidenum">
              <a:rPr lang="en-US" altLang="en-US" sz="1100"/>
              <a:pPr/>
              <a:t>96</a:t>
            </a:fld>
            <a:endParaRPr lang="en-US" altLang="en-US" sz="1100"/>
          </a:p>
        </p:txBody>
      </p:sp>
    </p:spTree>
    <p:extLst>
      <p:ext uri="{BB962C8B-B14F-4D97-AF65-F5344CB8AC3E}">
        <p14:creationId xmlns:p14="http://schemas.microsoft.com/office/powerpoint/2010/main" val="428262361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6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340B60A-2F5B-4648-902C-96205CB0A687}" type="slidenum">
              <a:rPr lang="en-US" altLang="en-US" sz="1100"/>
              <a:pPr/>
              <a:t>97</a:t>
            </a:fld>
            <a:endParaRPr lang="en-US" altLang="en-US" sz="1100"/>
          </a:p>
        </p:txBody>
      </p:sp>
    </p:spTree>
    <p:extLst>
      <p:ext uri="{BB962C8B-B14F-4D97-AF65-F5344CB8AC3E}">
        <p14:creationId xmlns:p14="http://schemas.microsoft.com/office/powerpoint/2010/main" val="30208027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7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7DAD8AE-B44E-4BB8-911D-09A03A2BA4AB}" type="slidenum">
              <a:rPr lang="en-US" altLang="en-US" sz="1100"/>
              <a:pPr/>
              <a:t>98</a:t>
            </a:fld>
            <a:endParaRPr lang="en-US" altLang="en-US" sz="1100"/>
          </a:p>
        </p:txBody>
      </p:sp>
    </p:spTree>
    <p:extLst>
      <p:ext uri="{BB962C8B-B14F-4D97-AF65-F5344CB8AC3E}">
        <p14:creationId xmlns:p14="http://schemas.microsoft.com/office/powerpoint/2010/main" val="356890913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8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4FF7DB0-C468-46E8-959F-A3F8C45F28FA}" type="slidenum">
              <a:rPr lang="en-US" altLang="en-US" sz="1100"/>
              <a:pPr/>
              <a:t>99</a:t>
            </a:fld>
            <a:endParaRPr lang="en-US" altLang="en-US" sz="1100"/>
          </a:p>
        </p:txBody>
      </p:sp>
    </p:spTree>
    <p:extLst>
      <p:ext uri="{BB962C8B-B14F-4D97-AF65-F5344CB8AC3E}">
        <p14:creationId xmlns:p14="http://schemas.microsoft.com/office/powerpoint/2010/main" val="3261512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r>
              <a:rPr lang="en-US"/>
              <a:t>Compression Module</a:t>
            </a:r>
            <a:endParaRPr lang="en-US" dirty="0"/>
          </a:p>
        </p:txBody>
      </p:sp>
      <p:sp>
        <p:nvSpPr>
          <p:cNvPr id="5" name="Slide Number Placeholder 22"/>
          <p:cNvSpPr>
            <a:spLocks noGrp="1"/>
          </p:cNvSpPr>
          <p:nvPr>
            <p:ph type="sldNum" sz="quarter" idx="11"/>
          </p:nvPr>
        </p:nvSpPr>
        <p:spPr/>
        <p:txBody>
          <a:bodyPr/>
          <a:lstStyle>
            <a:lvl1pPr>
              <a:defRPr/>
            </a:lvl1pPr>
          </a:lstStyle>
          <a:p>
            <a:fld id="{F8A56E9B-1F9F-4BEA-8302-A163D76C7A0F}" type="slidenum">
              <a:rPr lang="en-US" altLang="en-US"/>
              <a:pPr/>
              <a:t>‹#›</a:t>
            </a:fld>
            <a:endParaRPr lang="en-US" altLang="en-US"/>
          </a:p>
        </p:txBody>
      </p:sp>
    </p:spTree>
    <p:extLst>
      <p:ext uri="{BB962C8B-B14F-4D97-AF65-F5344CB8AC3E}">
        <p14:creationId xmlns:p14="http://schemas.microsoft.com/office/powerpoint/2010/main" val="1296627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r>
              <a:rPr lang="en-US"/>
              <a:t>Compression Module</a:t>
            </a:r>
            <a:endParaRPr lang="en-US" dirty="0"/>
          </a:p>
        </p:txBody>
      </p:sp>
      <p:sp>
        <p:nvSpPr>
          <p:cNvPr id="3" name="Slide Number Placeholder 22"/>
          <p:cNvSpPr>
            <a:spLocks noGrp="1"/>
          </p:cNvSpPr>
          <p:nvPr>
            <p:ph type="sldNum" sz="quarter" idx="11"/>
          </p:nvPr>
        </p:nvSpPr>
        <p:spPr/>
        <p:txBody>
          <a:bodyPr/>
          <a:lstStyle>
            <a:lvl1pPr>
              <a:defRPr/>
            </a:lvl1pPr>
          </a:lstStyle>
          <a:p>
            <a:fld id="{346FA287-783F-4BB7-8BB6-6B2505195208}" type="slidenum">
              <a:rPr lang="en-US" altLang="en-US"/>
              <a:pPr/>
              <a:t>‹#›</a:t>
            </a:fld>
            <a:endParaRPr lang="en-US" altLang="en-US"/>
          </a:p>
        </p:txBody>
      </p:sp>
    </p:spTree>
    <p:extLst>
      <p:ext uri="{BB962C8B-B14F-4D97-AF65-F5344CB8AC3E}">
        <p14:creationId xmlns:p14="http://schemas.microsoft.com/office/powerpoint/2010/main" val="36952321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r>
              <a:rPr lang="en-US"/>
              <a:t>Compression Module</a:t>
            </a:r>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a:solidFill>
                  <a:srgbClr val="BCBCBC"/>
                </a:solidFill>
              </a:defRPr>
            </a:lvl1pPr>
          </a:lstStyle>
          <a:p>
            <a:fld id="{7B555B92-3F6E-49C0-871B-49EDB88A7BBE}" type="slidenum">
              <a:rPr lang="en-US" altLang="en-US"/>
              <a:pPr/>
              <a:t>‹#›</a:t>
            </a:fld>
            <a:endParaRPr lang="en-US" altLang="en-US"/>
          </a:p>
        </p:txBody>
      </p:sp>
      <p:sp>
        <p:nvSpPr>
          <p:cNvPr id="9" name="Date Placeholder 13"/>
          <p:cNvSpPr>
            <a:spLocks noGrp="1"/>
          </p:cNvSpPr>
          <p:nvPr>
            <p:ph type="dt" sz="half" idx="2"/>
          </p:nvPr>
        </p:nvSpPr>
        <p:spPr>
          <a:xfrm>
            <a:off x="1025525"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38B98DE4-A9FD-4C46-89FB-E58E052DF99F}" type="datetime1">
              <a:rPr lang="en-US"/>
              <a:pPr>
                <a:defRPr/>
              </a:pPr>
              <a:t>10/13/2017</a:t>
            </a:fld>
            <a:endParaRPr lang="en-US"/>
          </a:p>
        </p:txBody>
      </p:sp>
      <p:pic>
        <p:nvPicPr>
          <p:cNvPr id="1031" name="Picture 5" descr="Logo"/>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050" y="5848350"/>
            <a:ext cx="10096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4295" r:id="rId1"/>
    <p:sldLayoutId id="2147484296" r:id="rId2"/>
  </p:sldLayoutIdLst>
  <p:hf hdr="0" dt="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a:defRPr>
      </a:lvl2pPr>
      <a:lvl3pPr algn="ctr" rtl="0" eaLnBrk="0" fontAlgn="base" hangingPunct="0">
        <a:spcBef>
          <a:spcPct val="0"/>
        </a:spcBef>
        <a:spcAft>
          <a:spcPct val="0"/>
        </a:spcAft>
        <a:defRPr sz="4100" b="1">
          <a:solidFill>
            <a:schemeClr val="tx1"/>
          </a:solidFill>
          <a:latin typeface="Lucida Sans"/>
        </a:defRPr>
      </a:lvl3pPr>
      <a:lvl4pPr algn="ctr" rtl="0" eaLnBrk="0" fontAlgn="base" hangingPunct="0">
        <a:spcBef>
          <a:spcPct val="0"/>
        </a:spcBef>
        <a:spcAft>
          <a:spcPct val="0"/>
        </a:spcAft>
        <a:defRPr sz="4100" b="1">
          <a:solidFill>
            <a:schemeClr val="tx1"/>
          </a:solidFill>
          <a:latin typeface="Lucida Sans"/>
        </a:defRPr>
      </a:lvl4pPr>
      <a:lvl5pPr algn="ctr" rtl="0" eaLnBrk="0" fontAlgn="base" hangingPunct="0">
        <a:spcBef>
          <a:spcPct val="0"/>
        </a:spcBef>
        <a:spcAft>
          <a:spcPct val="0"/>
        </a:spcAft>
        <a:defRPr sz="4100" b="1">
          <a:solidFill>
            <a:schemeClr val="tx1"/>
          </a:solidFill>
          <a:latin typeface="Lucida Sans"/>
        </a:defRPr>
      </a:lvl5pPr>
      <a:lvl6pPr marL="457200" algn="ctr" rtl="0" fontAlgn="base">
        <a:spcBef>
          <a:spcPct val="0"/>
        </a:spcBef>
        <a:spcAft>
          <a:spcPct val="0"/>
        </a:spcAft>
        <a:defRPr sz="4100" b="1">
          <a:solidFill>
            <a:schemeClr val="tx1"/>
          </a:solidFill>
          <a:latin typeface="Lucida Sans"/>
        </a:defRPr>
      </a:lvl6pPr>
      <a:lvl7pPr marL="914400" algn="ctr" rtl="0" fontAlgn="base">
        <a:spcBef>
          <a:spcPct val="0"/>
        </a:spcBef>
        <a:spcAft>
          <a:spcPct val="0"/>
        </a:spcAft>
        <a:defRPr sz="4100" b="1">
          <a:solidFill>
            <a:schemeClr val="tx1"/>
          </a:solidFill>
          <a:latin typeface="Lucida Sans"/>
        </a:defRPr>
      </a:lvl7pPr>
      <a:lvl8pPr marL="1371600" algn="ctr" rtl="0" fontAlgn="base">
        <a:spcBef>
          <a:spcPct val="0"/>
        </a:spcBef>
        <a:spcAft>
          <a:spcPct val="0"/>
        </a:spcAft>
        <a:defRPr sz="4100" b="1">
          <a:solidFill>
            <a:schemeClr val="tx1"/>
          </a:solidFill>
          <a:latin typeface="Lucida Sans"/>
        </a:defRPr>
      </a:lvl8pPr>
      <a:lvl9pPr marL="1828800" algn="ctr" rtl="0" fontAlgn="base">
        <a:spcBef>
          <a:spcPct val="0"/>
        </a:spcBef>
        <a:spcAft>
          <a:spcPct val="0"/>
        </a:spcAft>
        <a:defRPr sz="4100" b="1">
          <a:solidFill>
            <a:schemeClr val="tx1"/>
          </a:solidFill>
          <a:latin typeface="Lucida Sans"/>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49.wmf"/><Relationship Id="rId4" Type="http://schemas.openxmlformats.org/officeDocument/2006/relationships/oleObject" Target="../embeddings/oleObject47.bin"/></Relationships>
</file>

<file path=ppt/slides/_rels/slide103.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notesSlide" Target="../notesSlides/notesSlide103.xml"/><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49.bin"/><Relationship Id="rId5" Type="http://schemas.openxmlformats.org/officeDocument/2006/relationships/image" Target="../media/image50.wmf"/><Relationship Id="rId4" Type="http://schemas.openxmlformats.org/officeDocument/2006/relationships/oleObject" Target="../embeddings/oleObject48.bin"/><Relationship Id="rId9" Type="http://schemas.openxmlformats.org/officeDocument/2006/relationships/image" Target="../media/image52.wmf"/></Relationships>
</file>

<file path=ppt/slides/_rels/slide104.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notesSlide" Target="../notesSlides/notesSlide104.xml"/><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52.bin"/><Relationship Id="rId5" Type="http://schemas.openxmlformats.org/officeDocument/2006/relationships/image" Target="../media/image53.wmf"/><Relationship Id="rId4" Type="http://schemas.openxmlformats.org/officeDocument/2006/relationships/oleObject" Target="../embeddings/oleObject51.bin"/><Relationship Id="rId9" Type="http://schemas.openxmlformats.org/officeDocument/2006/relationships/image" Target="../media/image52.wmf"/></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1.xml"/><Relationship Id="rId1" Type="http://schemas.openxmlformats.org/officeDocument/2006/relationships/vmlDrawing" Target="../drawings/vmlDrawing30.vml"/><Relationship Id="rId5" Type="http://schemas.openxmlformats.org/officeDocument/2006/relationships/image" Target="../media/image34.wmf"/><Relationship Id="rId4" Type="http://schemas.openxmlformats.org/officeDocument/2006/relationships/oleObject" Target="../embeddings/oleObject54.bin"/></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1.xml"/><Relationship Id="rId1" Type="http://schemas.openxmlformats.org/officeDocument/2006/relationships/vmlDrawing" Target="../drawings/vmlDrawing31.vml"/><Relationship Id="rId5" Type="http://schemas.openxmlformats.org/officeDocument/2006/relationships/image" Target="../media/image34.wmf"/><Relationship Id="rId4" Type="http://schemas.openxmlformats.org/officeDocument/2006/relationships/oleObject" Target="../embeddings/oleObject55.bin"/></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7.xml"/><Relationship Id="rId7" Type="http://schemas.openxmlformats.org/officeDocument/2006/relationships/image" Target="../media/image55.wmf"/><Relationship Id="rId2" Type="http://schemas.openxmlformats.org/officeDocument/2006/relationships/slideLayout" Target="../slideLayouts/slideLayout1.xml"/><Relationship Id="rId1" Type="http://schemas.openxmlformats.org/officeDocument/2006/relationships/vmlDrawing" Target="../drawings/vmlDrawing32.vml"/><Relationship Id="rId6" Type="http://schemas.openxmlformats.org/officeDocument/2006/relationships/oleObject" Target="../embeddings/oleObject57.bin"/><Relationship Id="rId5" Type="http://schemas.openxmlformats.org/officeDocument/2006/relationships/image" Target="../media/image34.wmf"/><Relationship Id="rId4" Type="http://schemas.openxmlformats.org/officeDocument/2006/relationships/oleObject" Target="../embeddings/oleObject56.bin"/></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19.xml"/><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0.xml"/><Relationship Id="rId7"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8.wmf"/><Relationship Id="rId4" Type="http://schemas.openxmlformats.org/officeDocument/2006/relationships/oleObject" Target="../embeddings/oleObject4.bin"/><Relationship Id="rId9" Type="http://schemas.openxmlformats.org/officeDocument/2006/relationships/image" Target="../media/image10.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1.wmf"/><Relationship Id="rId5" Type="http://schemas.openxmlformats.org/officeDocument/2006/relationships/oleObject" Target="../embeddings/oleObject7.bin"/><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3.wmf"/><Relationship Id="rId4"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3.wmf"/><Relationship Id="rId4" Type="http://schemas.openxmlformats.org/officeDocument/2006/relationships/oleObject" Target="../embeddings/oleObject9.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3.wmf"/><Relationship Id="rId4" Type="http://schemas.openxmlformats.org/officeDocument/2006/relationships/oleObject" Target="../embeddings/oleObject10.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3.wmf"/><Relationship Id="rId4" Type="http://schemas.openxmlformats.org/officeDocument/2006/relationships/oleObject" Target="../embeddings/oleObject11.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3.wmf"/><Relationship Id="rId4" Type="http://schemas.openxmlformats.org/officeDocument/2006/relationships/oleObject" Target="../embeddings/oleObject1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31.xml"/><Relationship Id="rId7" Type="http://schemas.openxmlformats.org/officeDocument/2006/relationships/image" Target="../media/image15.wmf"/><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oleObject" Target="../embeddings/oleObject14.bin"/><Relationship Id="rId5" Type="http://schemas.openxmlformats.org/officeDocument/2006/relationships/image" Target="../media/image14.wmf"/><Relationship Id="rId4" Type="http://schemas.openxmlformats.org/officeDocument/2006/relationships/oleObject" Target="../embeddings/oleObject13.bin"/><Relationship Id="rId9" Type="http://schemas.openxmlformats.org/officeDocument/2006/relationships/image" Target="../media/image16.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8.wmf"/><Relationship Id="rId4" Type="http://schemas.openxmlformats.org/officeDocument/2006/relationships/oleObject" Target="../embeddings/oleObject16.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19.wmf"/><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oleObject" Target="../embeddings/oleObject18.bin"/><Relationship Id="rId5" Type="http://schemas.openxmlformats.org/officeDocument/2006/relationships/image" Target="../media/image18.wmf"/><Relationship Id="rId4" Type="http://schemas.openxmlformats.org/officeDocument/2006/relationships/oleObject" Target="../embeddings/oleObject17.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19.wmf"/><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oleObject" Target="../embeddings/oleObject20.bin"/><Relationship Id="rId5" Type="http://schemas.openxmlformats.org/officeDocument/2006/relationships/image" Target="../media/image18.wmf"/><Relationship Id="rId4" Type="http://schemas.openxmlformats.org/officeDocument/2006/relationships/oleObject" Target="../embeddings/oleObject19.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0.wmf"/><Relationship Id="rId4" Type="http://schemas.openxmlformats.org/officeDocument/2006/relationships/oleObject" Target="../embeddings/oleObject2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0.wmf"/><Relationship Id="rId4" Type="http://schemas.openxmlformats.org/officeDocument/2006/relationships/oleObject" Target="../embeddings/oleObject22.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48.xml"/><Relationship Id="rId7" Type="http://schemas.openxmlformats.org/officeDocument/2006/relationships/image" Target="../media/image22.wmf"/><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oleObject" Target="../embeddings/oleObject24.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23.wmf"/></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image" Target="../media/image25.wmf"/><Relationship Id="rId4" Type="http://schemas.openxmlformats.org/officeDocument/2006/relationships/oleObject" Target="../embeddings/oleObject27.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27.wmf"/><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oleObject" Target="../embeddings/oleObject29.bin"/><Relationship Id="rId5" Type="http://schemas.openxmlformats.org/officeDocument/2006/relationships/image" Target="../media/image26.wmf"/><Relationship Id="rId4" Type="http://schemas.openxmlformats.org/officeDocument/2006/relationships/oleObject" Target="../embeddings/oleObject28.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29.wmf"/><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oleObject" Target="../embeddings/oleObject31.bin"/><Relationship Id="rId5" Type="http://schemas.openxmlformats.org/officeDocument/2006/relationships/image" Target="../media/image28.wmf"/><Relationship Id="rId4" Type="http://schemas.openxmlformats.org/officeDocument/2006/relationships/oleObject" Target="../embeddings/oleObject30.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52.xml"/><Relationship Id="rId7" Type="http://schemas.openxmlformats.org/officeDocument/2006/relationships/image" Target="../media/image31.wmf"/><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oleObject" Target="../embeddings/oleObject33.bin"/><Relationship Id="rId11" Type="http://schemas.openxmlformats.org/officeDocument/2006/relationships/image" Target="../media/image33.wmf"/><Relationship Id="rId5" Type="http://schemas.openxmlformats.org/officeDocument/2006/relationships/image" Target="../media/image30.w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32.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vmlDrawing" Target="../drawings/vmlDrawing21.vml"/><Relationship Id="rId5" Type="http://schemas.openxmlformats.org/officeDocument/2006/relationships/image" Target="../media/image34.wmf"/><Relationship Id="rId4" Type="http://schemas.openxmlformats.org/officeDocument/2006/relationships/oleObject" Target="../embeddings/oleObject36.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64.xml"/><Relationship Id="rId7" Type="http://schemas.openxmlformats.org/officeDocument/2006/relationships/image" Target="../media/image38.wmf"/><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oleObject" Target="../embeddings/oleObject38.bin"/><Relationship Id="rId5" Type="http://schemas.openxmlformats.org/officeDocument/2006/relationships/image" Target="../media/image34.wmf"/><Relationship Id="rId4" Type="http://schemas.openxmlformats.org/officeDocument/2006/relationships/oleObject" Target="../embeddings/oleObject37.bin"/><Relationship Id="rId9" Type="http://schemas.openxmlformats.org/officeDocument/2006/relationships/image" Target="../media/image39.wmf"/></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xml"/><Relationship Id="rId1" Type="http://schemas.openxmlformats.org/officeDocument/2006/relationships/vmlDrawing" Target="../drawings/vmlDrawing23.vml"/><Relationship Id="rId5" Type="http://schemas.openxmlformats.org/officeDocument/2006/relationships/image" Target="../media/image34.wmf"/><Relationship Id="rId4" Type="http://schemas.openxmlformats.org/officeDocument/2006/relationships/oleObject" Target="../embeddings/oleObject40.bin"/></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69.xml"/><Relationship Id="rId7" Type="http://schemas.openxmlformats.org/officeDocument/2006/relationships/image" Target="../media/image41.wmf"/><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oleObject" Target="../embeddings/oleObject42.bin"/><Relationship Id="rId5" Type="http://schemas.openxmlformats.org/officeDocument/2006/relationships/image" Target="../media/image40.wmf"/><Relationship Id="rId4" Type="http://schemas.openxmlformats.org/officeDocument/2006/relationships/oleObject" Target="../embeddings/oleObject4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notesSlide" Target="../notesSlides/notesSlide70.xml"/><Relationship Id="rId7" Type="http://schemas.openxmlformats.org/officeDocument/2006/relationships/image" Target="../media/image44.wmf"/><Relationship Id="rId2" Type="http://schemas.openxmlformats.org/officeDocument/2006/relationships/slideLayout" Target="../slideLayouts/slideLayout1.xml"/><Relationship Id="rId1" Type="http://schemas.openxmlformats.org/officeDocument/2006/relationships/vmlDrawing" Target="../drawings/vmlDrawing25.vml"/><Relationship Id="rId6" Type="http://schemas.openxmlformats.org/officeDocument/2006/relationships/oleObject" Target="../embeddings/oleObject44.bin"/><Relationship Id="rId5" Type="http://schemas.openxmlformats.org/officeDocument/2006/relationships/image" Target="../media/image43.wmf"/><Relationship Id="rId4" Type="http://schemas.openxmlformats.org/officeDocument/2006/relationships/oleObject" Target="../embeddings/oleObject43.bin"/><Relationship Id="rId9" Type="http://schemas.openxmlformats.org/officeDocument/2006/relationships/image" Target="../media/image45.wm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46.wmf"/><Relationship Id="rId4" Type="http://schemas.openxmlformats.org/officeDocument/2006/relationships/oleObject" Target="../embeddings/oleObject46.bin"/></Relationships>
</file>

<file path=ppt/slides/_rels/slide9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9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9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26473" y="3787697"/>
            <a:ext cx="8243453" cy="1657139"/>
          </a:xfrm>
          <a:prstGeom prst="rect">
            <a:avLst/>
          </a:prstGeom>
          <a:solidFill>
            <a:schemeClr val="bg1">
              <a:lumMod val="65000"/>
              <a:lumOff val="35000"/>
              <a:alpha val="62000"/>
            </a:schemeClr>
          </a:solidFill>
          <a:ln w="101600">
            <a:solidFill>
              <a:schemeClr val="tx1"/>
            </a:solidFill>
          </a:ln>
          <a:effectLst>
            <a:innerShdw blurRad="63500" dist="50800" dir="2700000">
              <a:schemeClr val="tx1">
                <a:lumMod val="50000"/>
                <a:alpha val="50000"/>
              </a:schemeClr>
            </a:innerShdw>
          </a:effectLst>
          <a:scene3d>
            <a:camera prst="orthographicFront"/>
            <a:lightRig rig="soft" dir="t">
              <a:rot lat="0" lon="0" rev="16800000"/>
            </a:lightRig>
          </a:scene3d>
          <a:sp3d prstMaterial="plastic">
            <a:bevelT w="25400"/>
          </a:sp3d>
        </p:spPr>
        <p:txBody>
          <a:bodyPr anchor="ctr">
            <a:sp3d prstMaterial="softEdge">
              <a:bevelT w="38100" h="38100"/>
            </a:sp3d>
          </a:bodyPr>
          <a:lstStyle/>
          <a:p>
            <a:pPr algn="ctr" fontAlgn="auto">
              <a:spcAft>
                <a:spcPts val="0"/>
              </a:spcAft>
              <a:defRPr/>
            </a:pPr>
            <a:r>
              <a:rPr lang="en-US" sz="4800" b="1" dirty="0">
                <a:ln w="6350">
                  <a:noFill/>
                </a:ln>
                <a:solidFill>
                  <a:schemeClr val="tx1">
                    <a:lumMod val="95000"/>
                  </a:schemeClr>
                </a:solidFill>
                <a:effectLst>
                  <a:outerShdw blurRad="114300" dist="101600" dir="2700000" algn="tl" rotWithShape="0">
                    <a:srgbClr val="000000">
                      <a:alpha val="40000"/>
                    </a:srgbClr>
                  </a:outerShdw>
                </a:effectLst>
                <a:latin typeface="+mj-lt"/>
                <a:ea typeface="+mj-ea"/>
                <a:cs typeface="+mj-cs"/>
              </a:rPr>
              <a:t>Compression Member  Design</a:t>
            </a:r>
          </a:p>
        </p:txBody>
      </p:sp>
      <p:sp>
        <p:nvSpPr>
          <p:cNvPr id="5" name="Slide Number Placeholder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110DBBE-57E1-42F0-A7F1-17FFFA00A23E}" type="slidenum">
              <a:rPr lang="en-US" altLang="en-US" sz="1200">
                <a:solidFill>
                  <a:srgbClr val="BCBCBC"/>
                </a:solidFill>
              </a:rPr>
              <a:pPr/>
              <a:t>1</a:t>
            </a:fld>
            <a:endParaRPr lang="en-US" altLang="en-US" sz="1200">
              <a:solidFill>
                <a:srgbClr val="BCBCBC"/>
              </a:solidFill>
            </a:endParaRPr>
          </a:p>
        </p:txBody>
      </p:sp>
      <p:sp>
        <p:nvSpPr>
          <p:cNvPr id="8" name="TextBox 7"/>
          <p:cNvSpPr txBox="1"/>
          <p:nvPr/>
        </p:nvSpPr>
        <p:spPr>
          <a:xfrm>
            <a:off x="6143625" y="5899150"/>
            <a:ext cx="2536825" cy="460375"/>
          </a:xfrm>
          <a:prstGeom prst="rect">
            <a:avLst/>
          </a:prstGeom>
          <a:solidFill>
            <a:schemeClr val="accent3">
              <a:lumMod val="60000"/>
              <a:lumOff val="40000"/>
            </a:schemeClr>
          </a:solidFill>
          <a:ln>
            <a:solidFill>
              <a:schemeClr val="bg1"/>
            </a:solidFill>
          </a:ln>
        </p:spPr>
        <p:txBody>
          <a:bodyPr>
            <a:spAutoFit/>
          </a:bodyPr>
          <a:lstStyle/>
          <a:p>
            <a:pPr>
              <a:defRPr/>
            </a:pPr>
            <a:r>
              <a:rPr lang="en-US" sz="1200" dirty="0">
                <a:solidFill>
                  <a:schemeClr val="bg1"/>
                </a:solidFill>
              </a:rPr>
              <a:t>Developed by Scott Civjan</a:t>
            </a:r>
          </a:p>
          <a:p>
            <a:pPr>
              <a:defRPr/>
            </a:pPr>
            <a:r>
              <a:rPr lang="en-US" sz="1200" dirty="0">
                <a:solidFill>
                  <a:schemeClr val="bg1"/>
                </a:solidFill>
              </a:rPr>
              <a:t>University of Massachusetts, Amherst</a:t>
            </a:r>
          </a:p>
        </p:txBody>
      </p:sp>
      <p:sp>
        <p:nvSpPr>
          <p:cNvPr id="9" name="Rectangle 2"/>
          <p:cNvSpPr txBox="1">
            <a:spLocks noChangeArrowheads="1"/>
          </p:cNvSpPr>
          <p:nvPr/>
        </p:nvSpPr>
        <p:spPr>
          <a:xfrm>
            <a:off x="485221" y="687658"/>
            <a:ext cx="8229600" cy="1828800"/>
          </a:xfrm>
          <a:prstGeom prst="rect">
            <a:avLst/>
          </a:prstGeom>
          <a:noFill/>
          <a:ln>
            <a:solidFill>
              <a:schemeClr val="tx1"/>
            </a:solidFill>
          </a:ln>
          <a:effectLst>
            <a:innerShdw blurRad="63500" dist="50800" dir="2700000">
              <a:schemeClr val="tx1">
                <a:lumMod val="50000"/>
                <a:alpha val="50000"/>
              </a:schemeClr>
            </a:innerShdw>
          </a:effectLst>
          <a:scene3d>
            <a:camera prst="orthographicFront"/>
            <a:lightRig rig="soft" dir="t">
              <a:rot lat="0" lon="0" rev="16800000"/>
            </a:lightRig>
          </a:scene3d>
          <a:sp3d prstMaterial="plastic">
            <a:bevelT w="25400"/>
          </a:sp3d>
        </p:spPr>
        <p:txBody>
          <a:bodyPr anchor="ctr">
            <a:sp3d prstMaterial="softEdge">
              <a:bevelT w="38100" h="38100"/>
            </a:sp3d>
          </a:bodyPr>
          <a:lstStyle/>
          <a:p>
            <a:pPr algn="ctr" fontAlgn="auto">
              <a:spcAft>
                <a:spcPts val="0"/>
              </a:spcAft>
              <a:defRPr/>
            </a:pPr>
            <a:r>
              <a:rPr lang="en-US" sz="4800" b="1" dirty="0">
                <a:ln w="6350">
                  <a:noFill/>
                </a:ln>
                <a:solidFill>
                  <a:schemeClr val="tx1">
                    <a:lumMod val="95000"/>
                  </a:schemeClr>
                </a:solidFill>
                <a:effectLst>
                  <a:outerShdw blurRad="114300" dist="101600" dir="2700000" algn="tl" rotWithShape="0">
                    <a:srgbClr val="000000">
                      <a:alpha val="40000"/>
                    </a:srgbClr>
                  </a:outerShdw>
                </a:effectLst>
                <a:latin typeface="+mj-lt"/>
                <a:ea typeface="+mj-ea"/>
                <a:cs typeface="+mj-cs"/>
              </a:rPr>
              <a:t>Teaching Modules for </a:t>
            </a:r>
          </a:p>
          <a:p>
            <a:pPr algn="ctr" fontAlgn="auto">
              <a:spcAft>
                <a:spcPts val="0"/>
              </a:spcAft>
              <a:defRPr/>
            </a:pPr>
            <a:r>
              <a:rPr lang="en-US" sz="4800" b="1" dirty="0">
                <a:ln w="6350">
                  <a:noFill/>
                </a:ln>
                <a:solidFill>
                  <a:schemeClr val="tx1">
                    <a:lumMod val="95000"/>
                  </a:schemeClr>
                </a:solidFill>
                <a:effectLst>
                  <a:outerShdw blurRad="114300" dist="101600" dir="2700000" algn="tl" rotWithShape="0">
                    <a:srgbClr val="000000">
                      <a:alpha val="40000"/>
                    </a:srgbClr>
                  </a:outerShdw>
                </a:effectLst>
                <a:latin typeface="+mj-lt"/>
                <a:ea typeface="+mj-ea"/>
                <a:cs typeface="+mj-cs"/>
              </a:rPr>
              <a:t>Steel Instruction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2550" y="1422400"/>
            <a:ext cx="5237163" cy="1639888"/>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a:solidFill>
                  <a:schemeClr val="bg1"/>
                </a:solidFill>
              </a:rPr>
              <a:t>Results in a reduction in the effective stiffness of the cross section, but the ultimate squash load is unchanged.</a:t>
            </a:r>
          </a:p>
        </p:txBody>
      </p:sp>
      <p:sp>
        <p:nvSpPr>
          <p:cNvPr id="5" name="TextBox 4"/>
          <p:cNvSpPr txBox="1"/>
          <p:nvPr/>
        </p:nvSpPr>
        <p:spPr>
          <a:xfrm>
            <a:off x="2536825" y="3744913"/>
            <a:ext cx="5257800" cy="1450975"/>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dirty="0">
                <a:solidFill>
                  <a:schemeClr val="bg1"/>
                </a:solidFill>
                <a:cs typeface="Arial" pitchFamily="34" charset="0"/>
              </a:rPr>
              <a:t>Reduction in effective stiffness can influence onset of buckling.</a:t>
            </a:r>
          </a:p>
        </p:txBody>
      </p:sp>
      <p:sp>
        <p:nvSpPr>
          <p:cNvPr id="6" name="Slide Number Placeholder 5"/>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9FB47F3-A2B4-4409-A813-51FBD12D07AB}" type="slidenum">
              <a:rPr lang="en-US" altLang="en-US" sz="1200">
                <a:solidFill>
                  <a:srgbClr val="BCBCBC"/>
                </a:solidFill>
              </a:rPr>
              <a:pPr/>
              <a:t>10</a:t>
            </a:fld>
            <a:endParaRPr lang="en-US" altLang="en-US" sz="1200">
              <a:solidFill>
                <a:srgbClr val="BCBCBC"/>
              </a:solidFill>
            </a:endParaRPr>
          </a:p>
        </p:txBody>
      </p:sp>
      <p:sp>
        <p:nvSpPr>
          <p:cNvPr id="8" name="Footer Placeholder 7"/>
          <p:cNvSpPr>
            <a:spLocks noGrp="1"/>
          </p:cNvSpPr>
          <p:nvPr>
            <p:ph type="ftr" sz="quarter" idx="10"/>
          </p:nvPr>
        </p:nvSpPr>
        <p:spPr/>
        <p:txBody>
          <a:bodyPr/>
          <a:lstStyle/>
          <a:p>
            <a:pPr>
              <a:defRPr/>
            </a:pPr>
            <a:r>
              <a:rPr lang="en-US"/>
              <a:t>Compression Theory</a:t>
            </a:r>
          </a:p>
        </p:txBody>
      </p:sp>
      <p:sp>
        <p:nvSpPr>
          <p:cNvPr id="9" name="TextBox 8"/>
          <p:cNvSpPr txBox="1"/>
          <p:nvPr/>
        </p:nvSpPr>
        <p:spPr>
          <a:xfrm>
            <a:off x="512763" y="339725"/>
            <a:ext cx="4625975" cy="546100"/>
          </a:xfrm>
          <a:prstGeom prst="rect">
            <a:avLst/>
          </a:prstGeom>
          <a:solidFill>
            <a:schemeClr val="tx1">
              <a:lumMod val="95000"/>
              <a:alpha val="62000"/>
            </a:schemeClr>
          </a:solidFill>
          <a:ln w="38100" cap="flat">
            <a:solidFill>
              <a:schemeClr val="bg1"/>
            </a:solidFill>
            <a:bevel/>
          </a:ln>
        </p:spPr>
        <p:txBody>
          <a:bodyPr/>
          <a:lstStyle/>
          <a:p>
            <a:pPr>
              <a:defRPr/>
            </a:pPr>
            <a:r>
              <a:rPr lang="en-US" b="1" dirty="0">
                <a:solidFill>
                  <a:schemeClr val="bg1"/>
                </a:solidFill>
              </a:rPr>
              <a:t>RESIDUAL STRESSES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Box 28"/>
          <p:cNvSpPr txBox="1">
            <a:spLocks noChangeArrowheads="1"/>
          </p:cNvSpPr>
          <p:nvPr/>
        </p:nvSpPr>
        <p:spPr bwMode="auto">
          <a:xfrm>
            <a:off x="3201988" y="5006975"/>
            <a:ext cx="5567362" cy="860425"/>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These conditions can be directly accounted for, but are generally avoided in design.</a:t>
            </a:r>
          </a:p>
        </p:txBody>
      </p:sp>
      <p:sp>
        <p:nvSpPr>
          <p:cNvPr id="110595" name="TextBox 28"/>
          <p:cNvSpPr txBox="1">
            <a:spLocks noChangeArrowheads="1"/>
          </p:cNvSpPr>
          <p:nvPr/>
        </p:nvSpPr>
        <p:spPr bwMode="auto">
          <a:xfrm>
            <a:off x="2162175" y="3141663"/>
            <a:ext cx="5430838" cy="122555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Partial restraint of connections and  non-uniform members effectively change the rotational stiffness at the connections.</a:t>
            </a:r>
          </a:p>
        </p:txBody>
      </p:sp>
      <p:sp>
        <p:nvSpPr>
          <p:cNvPr id="110596" name="TextBox 28"/>
          <p:cNvSpPr txBox="1">
            <a:spLocks noChangeArrowheads="1"/>
          </p:cNvSpPr>
          <p:nvPr/>
        </p:nvSpPr>
        <p:spPr bwMode="auto">
          <a:xfrm>
            <a:off x="1095375" y="1412875"/>
            <a:ext cx="5430838" cy="122555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Only include members RIGIDLY ATTACHED (pin ended members are not included in </a:t>
            </a:r>
            <a:r>
              <a:rPr lang="en-US" altLang="en-US" i="1">
                <a:solidFill>
                  <a:schemeClr val="bg1"/>
                </a:solidFill>
                <a:cs typeface="Arial" panose="020B0604020202020204" pitchFamily="34" charset="0"/>
              </a:rPr>
              <a:t>G</a:t>
            </a:r>
            <a:r>
              <a:rPr lang="en-US" altLang="en-US">
                <a:solidFill>
                  <a:schemeClr val="bg1"/>
                </a:solidFill>
                <a:cs typeface="Arial" panose="020B0604020202020204" pitchFamily="34" charset="0"/>
              </a:rPr>
              <a:t> calculations).</a:t>
            </a:r>
          </a:p>
        </p:txBody>
      </p:sp>
      <p:sp>
        <p:nvSpPr>
          <p:cNvPr id="6" name="Slide Number Placeholder 5"/>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E1DE26E-AC0D-4802-BD56-77829CC22EA2}" type="slidenum">
              <a:rPr lang="en-US" altLang="en-US" sz="1200">
                <a:solidFill>
                  <a:srgbClr val="BCBCBC"/>
                </a:solidFill>
              </a:rPr>
              <a:pPr/>
              <a:t>100</a:t>
            </a:fld>
            <a:endParaRPr lang="en-US" altLang="en-US" sz="1200">
              <a:solidFill>
                <a:srgbClr val="BCBCBC"/>
              </a:solidFill>
            </a:endParaRPr>
          </a:p>
        </p:txBody>
      </p:sp>
      <p:sp>
        <p:nvSpPr>
          <p:cNvPr id="7" name="Footer Placeholder 6"/>
          <p:cNvSpPr>
            <a:spLocks noGrp="1"/>
          </p:cNvSpPr>
          <p:nvPr>
            <p:ph type="ftr" sz="quarter" idx="10"/>
          </p:nvPr>
        </p:nvSpPr>
        <p:spPr/>
        <p:txBody>
          <a:bodyPr/>
          <a:lstStyle/>
          <a:p>
            <a:pPr>
              <a:defRPr/>
            </a:pPr>
            <a:r>
              <a:rPr lang="en-US"/>
              <a:t>Compression Theory</a:t>
            </a:r>
            <a:endParaRPr lang="en-US" dirty="0"/>
          </a:p>
        </p:txBody>
      </p:sp>
      <p:sp>
        <p:nvSpPr>
          <p:cNvPr id="110599" name="TextBox 28"/>
          <p:cNvSpPr txBox="1">
            <a:spLocks noChangeArrowheads="1"/>
          </p:cNvSpPr>
          <p:nvPr/>
        </p:nvSpPr>
        <p:spPr bwMode="auto">
          <a:xfrm>
            <a:off x="2246313" y="88900"/>
            <a:ext cx="4383087" cy="620713"/>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Alignment Charts</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B8180E47-E12A-4AF7-8D3D-760CDCA677F2}" type="slidenum">
              <a:rPr lang="en-US" altLang="en-US" sz="1200">
                <a:solidFill>
                  <a:srgbClr val="BCBCBC"/>
                </a:solidFill>
              </a:rPr>
              <a:pPr algn="r"/>
              <a:t>101</a:t>
            </a:fld>
            <a:endParaRPr lang="en-US" altLang="en-US" sz="1200">
              <a:solidFill>
                <a:srgbClr val="BCBCBC"/>
              </a:solidFill>
            </a:endParaRPr>
          </a:p>
        </p:txBody>
      </p:sp>
      <p:sp>
        <p:nvSpPr>
          <p:cNvPr id="111621" name="TextBox 28"/>
          <p:cNvSpPr txBox="1">
            <a:spLocks noChangeArrowheads="1"/>
          </p:cNvSpPr>
          <p:nvPr/>
        </p:nvSpPr>
        <p:spPr bwMode="auto">
          <a:xfrm>
            <a:off x="2246313" y="88900"/>
            <a:ext cx="4383087" cy="620713"/>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Alignment Charts</a:t>
            </a:r>
          </a:p>
        </p:txBody>
      </p:sp>
      <p:sp>
        <p:nvSpPr>
          <p:cNvPr id="6"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
        <p:nvSpPr>
          <p:cNvPr id="7" name="TextBox 28"/>
          <p:cNvSpPr txBox="1">
            <a:spLocks noChangeArrowheads="1"/>
          </p:cNvSpPr>
          <p:nvPr/>
        </p:nvSpPr>
        <p:spPr bwMode="auto">
          <a:xfrm>
            <a:off x="99152" y="1131918"/>
            <a:ext cx="9044847" cy="4524315"/>
          </a:xfrm>
          <a:prstGeom prst="rect">
            <a:avLst/>
          </a:prstGeom>
          <a:solidFill>
            <a:srgbClr val="F2F2F2">
              <a:alpha val="61960"/>
            </a:srgbClr>
          </a:solidFill>
          <a:ln w="38100">
            <a:solidFill>
              <a:schemeClr val="bg1"/>
            </a:solidFill>
            <a:bevel/>
            <a:headEnd/>
            <a:tailEnd/>
          </a:ln>
        </p:spPr>
        <p:txBody>
          <a:bodyPr wrap="square" anchor="ctr">
            <a:spAutoFit/>
          </a:bodyPr>
          <a:lstStyle>
            <a:lvl1pPr marL="347663" indent="-347663">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a:solidFill>
                  <a:schemeClr val="bg1"/>
                </a:solidFill>
                <a:cs typeface="Arial" panose="020B0604020202020204" pitchFamily="34" charset="0"/>
              </a:rPr>
              <a:t>ALIGNMENT CHART ASSUMPTIONS:</a:t>
            </a:r>
          </a:p>
          <a:p>
            <a:pPr eaLnBrk="1" hangingPunct="1">
              <a:buFontTx/>
              <a:buAutoNum type="arabicParenR"/>
            </a:pPr>
            <a:r>
              <a:rPr lang="en-US" altLang="en-US" dirty="0">
                <a:solidFill>
                  <a:schemeClr val="bg1"/>
                </a:solidFill>
                <a:cs typeface="Arial" panose="020B0604020202020204" pitchFamily="34" charset="0"/>
              </a:rPr>
              <a:t>Behavior is purely elastic.</a:t>
            </a:r>
          </a:p>
          <a:p>
            <a:pPr eaLnBrk="1" hangingPunct="1">
              <a:buFontTx/>
              <a:buAutoNum type="arabicParenR"/>
            </a:pPr>
            <a:r>
              <a:rPr lang="en-US" altLang="en-US" dirty="0">
                <a:solidFill>
                  <a:schemeClr val="bg1"/>
                </a:solidFill>
                <a:cs typeface="Arial" panose="020B0604020202020204" pitchFamily="34" charset="0"/>
              </a:rPr>
              <a:t>All members have constant cross section.</a:t>
            </a:r>
          </a:p>
          <a:p>
            <a:pPr eaLnBrk="1" hangingPunct="1">
              <a:buFontTx/>
              <a:buAutoNum type="arabicParenR"/>
            </a:pPr>
            <a:r>
              <a:rPr lang="en-US" altLang="en-US" dirty="0">
                <a:solidFill>
                  <a:schemeClr val="bg1"/>
                </a:solidFill>
                <a:cs typeface="Arial" panose="020B0604020202020204" pitchFamily="34" charset="0"/>
              </a:rPr>
              <a:t>All joints are rigid.</a:t>
            </a:r>
          </a:p>
          <a:p>
            <a:pPr eaLnBrk="1" hangingPunct="1">
              <a:buFontTx/>
              <a:buAutoNum type="arabicParenR"/>
            </a:pPr>
            <a:r>
              <a:rPr lang="en-US" altLang="en-US" dirty="0" err="1">
                <a:solidFill>
                  <a:srgbClr val="FF0000"/>
                </a:solidFill>
                <a:cs typeface="Arial" panose="020B0604020202020204" pitchFamily="34" charset="0"/>
              </a:rPr>
              <a:t>Sidesway</a:t>
            </a:r>
            <a:r>
              <a:rPr lang="en-US" altLang="en-US" dirty="0">
                <a:solidFill>
                  <a:srgbClr val="FF0000"/>
                </a:solidFill>
                <a:cs typeface="Arial" panose="020B0604020202020204" pitchFamily="34" charset="0"/>
              </a:rPr>
              <a:t> Inhibited (Braced) – single curvature bending of girders.</a:t>
            </a:r>
          </a:p>
          <a:p>
            <a:pPr eaLnBrk="1" hangingPunct="1">
              <a:buFontTx/>
              <a:buAutoNum type="arabicParenR"/>
            </a:pPr>
            <a:r>
              <a:rPr lang="en-US" altLang="en-US" dirty="0" err="1">
                <a:solidFill>
                  <a:srgbClr val="FF0000"/>
                </a:solidFill>
                <a:cs typeface="Arial" panose="020B0604020202020204" pitchFamily="34" charset="0"/>
              </a:rPr>
              <a:t>Sidesway</a:t>
            </a:r>
            <a:r>
              <a:rPr lang="en-US" altLang="en-US" dirty="0">
                <a:solidFill>
                  <a:srgbClr val="FF0000"/>
                </a:solidFill>
                <a:cs typeface="Arial" panose="020B0604020202020204" pitchFamily="34" charset="0"/>
              </a:rPr>
              <a:t> Uninhibited (Sway) – reverse curvature bending of girders.</a:t>
            </a:r>
          </a:p>
          <a:p>
            <a:pPr eaLnBrk="1" hangingPunct="1">
              <a:buFontTx/>
              <a:buAutoNum type="arabicParenR"/>
            </a:pPr>
            <a:r>
              <a:rPr lang="en-US" altLang="en-US" dirty="0">
                <a:solidFill>
                  <a:schemeClr val="bg1"/>
                </a:solidFill>
                <a:cs typeface="Arial" panose="020B0604020202020204" pitchFamily="34" charset="0"/>
              </a:rPr>
              <a:t>Stiffness parameter of all columns is equal.</a:t>
            </a:r>
          </a:p>
          <a:p>
            <a:pPr eaLnBrk="1" hangingPunct="1">
              <a:buFontTx/>
              <a:buAutoNum type="arabicParenR"/>
            </a:pPr>
            <a:r>
              <a:rPr lang="en-US" altLang="en-US" dirty="0">
                <a:solidFill>
                  <a:schemeClr val="bg1"/>
                </a:solidFill>
                <a:cs typeface="Arial" panose="020B0604020202020204" pitchFamily="34" charset="0"/>
              </a:rPr>
              <a:t>Joint restraint is distributed to columns above and below the joint in proportion to </a:t>
            </a:r>
            <a:r>
              <a:rPr lang="en-US" altLang="en-US" i="1" dirty="0">
                <a:solidFill>
                  <a:schemeClr val="bg1"/>
                </a:solidFill>
                <a:cs typeface="Arial" panose="020B0604020202020204" pitchFamily="34" charset="0"/>
              </a:rPr>
              <a:t>EI/L</a:t>
            </a:r>
            <a:r>
              <a:rPr lang="en-US" altLang="en-US" dirty="0">
                <a:solidFill>
                  <a:schemeClr val="bg1"/>
                </a:solidFill>
                <a:cs typeface="Arial" panose="020B0604020202020204" pitchFamily="34" charset="0"/>
              </a:rPr>
              <a:t> of the columns.</a:t>
            </a:r>
          </a:p>
          <a:p>
            <a:pPr eaLnBrk="1" hangingPunct="1">
              <a:buFontTx/>
              <a:buAutoNum type="arabicParenR"/>
            </a:pPr>
            <a:r>
              <a:rPr lang="en-US" altLang="en-US" dirty="0">
                <a:solidFill>
                  <a:schemeClr val="bg1"/>
                </a:solidFill>
                <a:cs typeface="Arial" panose="020B0604020202020204" pitchFamily="34" charset="0"/>
              </a:rPr>
              <a:t>All columns buckle simultaneously.</a:t>
            </a:r>
          </a:p>
          <a:p>
            <a:pPr eaLnBrk="1" hangingPunct="1">
              <a:buFontTx/>
              <a:buAutoNum type="arabicParenR"/>
            </a:pPr>
            <a:r>
              <a:rPr lang="en-US" altLang="en-US" dirty="0">
                <a:solidFill>
                  <a:schemeClr val="bg1"/>
                </a:solidFill>
                <a:cs typeface="Arial" panose="020B0604020202020204" pitchFamily="34" charset="0"/>
              </a:rPr>
              <a:t>No significant axial compression force exists in the girders</a:t>
            </a:r>
            <a:r>
              <a:rPr lang="en-US" altLang="en-US" dirty="0" smtClean="0">
                <a:solidFill>
                  <a:schemeClr val="bg1"/>
                </a:solidFill>
                <a:cs typeface="Arial" panose="020B0604020202020204" pitchFamily="34" charset="0"/>
              </a:rPr>
              <a:t>.</a:t>
            </a:r>
          </a:p>
          <a:p>
            <a:pPr eaLnBrk="1" hangingPunct="1">
              <a:buFontTx/>
              <a:buAutoNum type="arabicParenR"/>
            </a:pPr>
            <a:r>
              <a:rPr lang="en-US" altLang="en-US" dirty="0">
                <a:solidFill>
                  <a:schemeClr val="bg1"/>
                </a:solidFill>
                <a:cs typeface="Arial" panose="020B0604020202020204" pitchFamily="34" charset="0"/>
              </a:rPr>
              <a:t> </a:t>
            </a:r>
            <a:r>
              <a:rPr lang="en-US" altLang="en-US" dirty="0" smtClean="0">
                <a:solidFill>
                  <a:schemeClr val="bg1"/>
                </a:solidFill>
                <a:cs typeface="Arial" panose="020B0604020202020204" pitchFamily="34" charset="0"/>
              </a:rPr>
              <a:t>Shear deformations are neglected.</a:t>
            </a:r>
            <a:endParaRPr lang="en-US" altLang="en-US" dirty="0">
              <a:solidFill>
                <a:schemeClr val="bg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Box 28"/>
          <p:cNvSpPr txBox="1">
            <a:spLocks noChangeArrowheads="1"/>
          </p:cNvSpPr>
          <p:nvPr/>
        </p:nvSpPr>
        <p:spPr bwMode="auto">
          <a:xfrm>
            <a:off x="1400175" y="1744663"/>
            <a:ext cx="6469063" cy="860425"/>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Calculation of </a:t>
            </a:r>
            <a:r>
              <a:rPr lang="en-US" altLang="en-US" i="1">
                <a:solidFill>
                  <a:schemeClr val="bg1"/>
                </a:solidFill>
                <a:cs typeface="Arial" panose="020B0604020202020204" pitchFamily="34" charset="0"/>
              </a:rPr>
              <a:t>G</a:t>
            </a:r>
            <a:r>
              <a:rPr lang="en-US" altLang="en-US">
                <a:solidFill>
                  <a:schemeClr val="bg1"/>
                </a:solidFill>
                <a:cs typeface="Arial" panose="020B0604020202020204" pitchFamily="34" charset="0"/>
              </a:rPr>
              <a:t> accounts for rotational stiffness restraint at each joint based on assumed bending.</a:t>
            </a:r>
          </a:p>
        </p:txBody>
      </p:sp>
      <p:sp>
        <p:nvSpPr>
          <p:cNvPr id="112643" name="TextBox 7"/>
          <p:cNvSpPr txBox="1">
            <a:spLocks noChangeArrowheads="1"/>
          </p:cNvSpPr>
          <p:nvPr/>
        </p:nvSpPr>
        <p:spPr bwMode="auto">
          <a:xfrm>
            <a:off x="3575050" y="4572000"/>
            <a:ext cx="2341563" cy="1690688"/>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chemeClr val="bg1"/>
              </a:solidFill>
              <a:cs typeface="Arial" panose="020B0604020202020204" pitchFamily="34" charset="0"/>
            </a:endParaRPr>
          </a:p>
        </p:txBody>
      </p:sp>
      <p:graphicFrame>
        <p:nvGraphicFramePr>
          <p:cNvPr id="112644" name="Object 2"/>
          <p:cNvGraphicFramePr>
            <a:graphicFrameLocks noChangeAspect="1"/>
          </p:cNvGraphicFramePr>
          <p:nvPr/>
        </p:nvGraphicFramePr>
        <p:xfrm>
          <a:off x="3690938" y="4637088"/>
          <a:ext cx="2249487" cy="1560512"/>
        </p:xfrm>
        <a:graphic>
          <a:graphicData uri="http://schemas.openxmlformats.org/presentationml/2006/ole">
            <mc:AlternateContent xmlns:mc="http://schemas.openxmlformats.org/markup-compatibility/2006">
              <mc:Choice xmlns:v="urn:schemas-microsoft-com:vml" Requires="v">
                <p:oleObj spid="_x0000_s112658" name="Equation" r:id="rId4" imgW="1270000" imgH="876300" progId="Equation.3">
                  <p:embed/>
                </p:oleObj>
              </mc:Choice>
              <mc:Fallback>
                <p:oleObj name="Equation" r:id="rId4" imgW="1270000" imgH="8763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0938" y="4637088"/>
                        <a:ext cx="2249487"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45" name="TextBox 28"/>
          <p:cNvSpPr txBox="1">
            <a:spLocks noChangeArrowheads="1"/>
          </p:cNvSpPr>
          <p:nvPr/>
        </p:nvSpPr>
        <p:spPr bwMode="auto">
          <a:xfrm>
            <a:off x="1428750" y="2994025"/>
            <a:ext cx="6381750" cy="122555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For other conditions include a correction factor “</a:t>
            </a:r>
            <a:r>
              <a:rPr lang="en-US" altLang="en-US" i="1">
                <a:solidFill>
                  <a:schemeClr val="bg1"/>
                </a:solidFill>
                <a:cs typeface="Arial" panose="020B0604020202020204" pitchFamily="34" charset="0"/>
              </a:rPr>
              <a:t>m</a:t>
            </a:r>
            <a:r>
              <a:rPr lang="en-US" altLang="en-US">
                <a:solidFill>
                  <a:schemeClr val="bg1"/>
                </a:solidFill>
                <a:cs typeface="Arial" panose="020B0604020202020204" pitchFamily="34" charset="0"/>
              </a:rPr>
              <a:t>” to account for actual rotational stiffness of the girder at the joint.</a:t>
            </a:r>
          </a:p>
        </p:txBody>
      </p:sp>
      <p:sp>
        <p:nvSpPr>
          <p:cNvPr id="7" name="Slide Number Placeholder 6"/>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5C6802-F92A-4167-9ADF-CE29563AC55F}" type="slidenum">
              <a:rPr lang="en-US" altLang="en-US" sz="1200">
                <a:solidFill>
                  <a:srgbClr val="BCBCBC"/>
                </a:solidFill>
              </a:rPr>
              <a:pPr/>
              <a:t>102</a:t>
            </a:fld>
            <a:endParaRPr lang="en-US" altLang="en-US" sz="1200">
              <a:solidFill>
                <a:srgbClr val="BCBCBC"/>
              </a:solidFill>
            </a:endParaRPr>
          </a:p>
        </p:txBody>
      </p:sp>
      <p:sp>
        <p:nvSpPr>
          <p:cNvPr id="8" name="Footer Placeholder 7"/>
          <p:cNvSpPr>
            <a:spLocks noGrp="1"/>
          </p:cNvSpPr>
          <p:nvPr>
            <p:ph type="ftr" sz="quarter" idx="10"/>
          </p:nvPr>
        </p:nvSpPr>
        <p:spPr/>
        <p:txBody>
          <a:bodyPr/>
          <a:lstStyle/>
          <a:p>
            <a:pPr>
              <a:defRPr/>
            </a:pPr>
            <a:r>
              <a:rPr lang="en-US"/>
              <a:t>Compression Theory</a:t>
            </a:r>
            <a:endParaRPr lang="en-US" dirty="0"/>
          </a:p>
        </p:txBody>
      </p:sp>
      <p:sp>
        <p:nvSpPr>
          <p:cNvPr id="112648" name="TextBox 28"/>
          <p:cNvSpPr txBox="1">
            <a:spLocks noChangeArrowheads="1"/>
          </p:cNvSpPr>
          <p:nvPr/>
        </p:nvSpPr>
        <p:spPr bwMode="auto">
          <a:xfrm>
            <a:off x="2246313" y="88900"/>
            <a:ext cx="4383087" cy="620713"/>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Alignment Charts</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2344738" y="3054350"/>
            <a:ext cx="4264025" cy="1598613"/>
          </a:xfrm>
          <a:prstGeom prst="rect">
            <a:avLst/>
          </a:prstGeom>
          <a:solidFill>
            <a:schemeClr val="tx1">
              <a:lumMod val="95000"/>
              <a:alpha val="62000"/>
            </a:schemeClr>
          </a:solidFill>
          <a:ln w="38100" cap="flat">
            <a:solidFill>
              <a:schemeClr val="bg1"/>
            </a:solidFill>
            <a:bevel/>
          </a:ln>
        </p:spPr>
        <p:txBody>
          <a:bodyPr anchor="ctr" anchorCtr="1"/>
          <a:lstStyle/>
          <a:p>
            <a:pPr>
              <a:defRPr/>
            </a:pPr>
            <a:endParaRPr lang="en-US">
              <a:solidFill>
                <a:schemeClr val="bg1"/>
              </a:solidFill>
              <a:cs typeface="Arial" pitchFamily="34" charset="0"/>
            </a:endParaRPr>
          </a:p>
        </p:txBody>
      </p:sp>
      <p:sp>
        <p:nvSpPr>
          <p:cNvPr id="113667" name="TextBox 28"/>
          <p:cNvSpPr txBox="1">
            <a:spLocks noChangeArrowheads="1"/>
          </p:cNvSpPr>
          <p:nvPr/>
        </p:nvSpPr>
        <p:spPr bwMode="auto">
          <a:xfrm>
            <a:off x="6608763" y="3614738"/>
            <a:ext cx="2162175" cy="461962"/>
          </a:xfrm>
          <a:prstGeom prst="rect">
            <a:avLst/>
          </a:prstGeom>
          <a:solidFill>
            <a:schemeClr val="tx1"/>
          </a:solidFill>
          <a:ln w="38100">
            <a:solidFill>
              <a:schemeClr val="bg1"/>
            </a:solidFill>
            <a:bevel/>
            <a:headEnd/>
            <a:tailEnd/>
          </a:ln>
        </p:spPr>
        <p:txBody>
          <a:bodyPr anchor="ct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rgbClr val="FF0000"/>
                </a:solidFill>
                <a:cs typeface="Arial" panose="020B0604020202020204" pitchFamily="34" charset="0"/>
              </a:rPr>
              <a:t>Far end pinned</a:t>
            </a:r>
          </a:p>
        </p:txBody>
      </p:sp>
      <p:sp>
        <p:nvSpPr>
          <p:cNvPr id="68" name="TextBox 67"/>
          <p:cNvSpPr txBox="1"/>
          <p:nvPr/>
        </p:nvSpPr>
        <p:spPr>
          <a:xfrm>
            <a:off x="2311400" y="4841875"/>
            <a:ext cx="4311650" cy="1612900"/>
          </a:xfrm>
          <a:prstGeom prst="rect">
            <a:avLst/>
          </a:prstGeom>
          <a:solidFill>
            <a:schemeClr val="tx1">
              <a:lumMod val="95000"/>
              <a:alpha val="62000"/>
            </a:schemeClr>
          </a:solidFill>
          <a:ln w="38100" cap="flat">
            <a:solidFill>
              <a:schemeClr val="bg1"/>
            </a:solidFill>
            <a:bevel/>
          </a:ln>
        </p:spPr>
        <p:txBody>
          <a:bodyPr anchor="ctr" anchorCtr="1"/>
          <a:lstStyle/>
          <a:p>
            <a:pPr>
              <a:defRPr/>
            </a:pPr>
            <a:endParaRPr lang="en-US">
              <a:solidFill>
                <a:schemeClr val="bg1"/>
              </a:solidFill>
              <a:cs typeface="Arial" pitchFamily="34" charset="0"/>
            </a:endParaRPr>
          </a:p>
        </p:txBody>
      </p:sp>
      <p:sp>
        <p:nvSpPr>
          <p:cNvPr id="58" name="TextBox 57"/>
          <p:cNvSpPr txBox="1"/>
          <p:nvPr/>
        </p:nvSpPr>
        <p:spPr>
          <a:xfrm>
            <a:off x="484188" y="1089025"/>
            <a:ext cx="4168775" cy="1792288"/>
          </a:xfrm>
          <a:prstGeom prst="rect">
            <a:avLst/>
          </a:prstGeom>
          <a:solidFill>
            <a:schemeClr val="tx1">
              <a:lumMod val="95000"/>
              <a:alpha val="62000"/>
            </a:schemeClr>
          </a:solidFill>
          <a:ln w="38100" cap="flat">
            <a:solidFill>
              <a:schemeClr val="bg1"/>
            </a:solidFill>
            <a:bevel/>
          </a:ln>
        </p:spPr>
        <p:txBody>
          <a:bodyPr anchor="ctr" anchorCtr="1"/>
          <a:lstStyle/>
          <a:p>
            <a:pPr>
              <a:defRPr/>
            </a:pPr>
            <a:endParaRPr lang="en-US">
              <a:solidFill>
                <a:schemeClr val="bg1"/>
              </a:solidFill>
              <a:cs typeface="Arial" pitchFamily="34" charset="0"/>
            </a:endParaRPr>
          </a:p>
        </p:txBody>
      </p:sp>
      <p:sp>
        <p:nvSpPr>
          <p:cNvPr id="113670" name="AutoShape 6"/>
          <p:cNvSpPr>
            <a:spLocks noChangeArrowheads="1"/>
          </p:cNvSpPr>
          <p:nvPr/>
        </p:nvSpPr>
        <p:spPr bwMode="auto">
          <a:xfrm>
            <a:off x="758825" y="2401888"/>
            <a:ext cx="152400" cy="152400"/>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671" name="AutoShape 7"/>
          <p:cNvSpPr>
            <a:spLocks noChangeArrowheads="1"/>
          </p:cNvSpPr>
          <p:nvPr/>
        </p:nvSpPr>
        <p:spPr bwMode="auto">
          <a:xfrm>
            <a:off x="1673225" y="2401888"/>
            <a:ext cx="152400" cy="152400"/>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672" name="Freeform 10"/>
          <p:cNvSpPr>
            <a:spLocks/>
          </p:cNvSpPr>
          <p:nvPr/>
        </p:nvSpPr>
        <p:spPr bwMode="auto">
          <a:xfrm>
            <a:off x="1749425" y="1497013"/>
            <a:ext cx="119063" cy="889000"/>
          </a:xfrm>
          <a:custGeom>
            <a:avLst/>
            <a:gdLst>
              <a:gd name="T0" fmla="*/ 0 w 75"/>
              <a:gd name="T1" fmla="*/ 2147483647 h 560"/>
              <a:gd name="T2" fmla="*/ 2147483647 w 75"/>
              <a:gd name="T3" fmla="*/ 2147483647 h 560"/>
              <a:gd name="T4" fmla="*/ 2147483647 w 75"/>
              <a:gd name="T5" fmla="*/ 2147483647 h 560"/>
              <a:gd name="T6" fmla="*/ 0 w 75"/>
              <a:gd name="T7" fmla="*/ 0 h 560"/>
              <a:gd name="T8" fmla="*/ 0 60000 65536"/>
              <a:gd name="T9" fmla="*/ 0 60000 65536"/>
              <a:gd name="T10" fmla="*/ 0 60000 65536"/>
              <a:gd name="T11" fmla="*/ 0 60000 65536"/>
              <a:gd name="T12" fmla="*/ 0 w 75"/>
              <a:gd name="T13" fmla="*/ 0 h 560"/>
              <a:gd name="T14" fmla="*/ 75 w 75"/>
              <a:gd name="T15" fmla="*/ 560 h 560"/>
            </a:gdLst>
            <a:ahLst/>
            <a:cxnLst>
              <a:cxn ang="T8">
                <a:pos x="T0" y="T1"/>
              </a:cxn>
              <a:cxn ang="T9">
                <a:pos x="T2" y="T3"/>
              </a:cxn>
              <a:cxn ang="T10">
                <a:pos x="T4" y="T5"/>
              </a:cxn>
              <a:cxn ang="T11">
                <a:pos x="T6" y="T7"/>
              </a:cxn>
            </a:cxnLst>
            <a:rect l="T12" t="T13" r="T14" b="T15"/>
            <a:pathLst>
              <a:path w="75" h="560">
                <a:moveTo>
                  <a:pt x="0" y="560"/>
                </a:moveTo>
                <a:cubicBezTo>
                  <a:pt x="11" y="528"/>
                  <a:pt x="57" y="433"/>
                  <a:pt x="66" y="368"/>
                </a:cubicBezTo>
                <a:cubicBezTo>
                  <a:pt x="75" y="303"/>
                  <a:pt x="68" y="230"/>
                  <a:pt x="57" y="169"/>
                </a:cubicBezTo>
                <a:cubicBezTo>
                  <a:pt x="46" y="108"/>
                  <a:pt x="12" y="35"/>
                  <a:pt x="0"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673" name="Line 13"/>
          <p:cNvSpPr>
            <a:spLocks noChangeShapeType="1"/>
          </p:cNvSpPr>
          <p:nvPr/>
        </p:nvSpPr>
        <p:spPr bwMode="auto">
          <a:xfrm>
            <a:off x="2206625" y="1563688"/>
            <a:ext cx="1981200" cy="0"/>
          </a:xfrm>
          <a:prstGeom prst="line">
            <a:avLst/>
          </a:prstGeom>
          <a:noFill/>
          <a:ln w="3810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3674" name="Text Box 17"/>
          <p:cNvSpPr txBox="1">
            <a:spLocks noChangeArrowheads="1"/>
          </p:cNvSpPr>
          <p:nvPr/>
        </p:nvSpPr>
        <p:spPr bwMode="auto">
          <a:xfrm>
            <a:off x="2092325" y="1868488"/>
            <a:ext cx="2667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solidFill>
                  <a:schemeClr val="bg1"/>
                </a:solidFill>
                <a:cs typeface="Arial" panose="020B0604020202020204" pitchFamily="34" charset="0"/>
              </a:rPr>
              <a:t>Bending Stiffness =</a:t>
            </a:r>
            <a:endParaRPr lang="en-US" altLang="en-US" sz="1800" i="1">
              <a:solidFill>
                <a:schemeClr val="bg1"/>
              </a:solidFill>
              <a:cs typeface="Arial" panose="020B0604020202020204" pitchFamily="34" charset="0"/>
            </a:endParaRPr>
          </a:p>
        </p:txBody>
      </p:sp>
      <p:sp>
        <p:nvSpPr>
          <p:cNvPr id="113675" name="AutoShape 19"/>
          <p:cNvSpPr>
            <a:spLocks noChangeArrowheads="1"/>
          </p:cNvSpPr>
          <p:nvPr/>
        </p:nvSpPr>
        <p:spPr bwMode="auto">
          <a:xfrm rot="-5400000">
            <a:off x="1749425" y="1411288"/>
            <a:ext cx="152400" cy="152400"/>
          </a:xfrm>
          <a:prstGeom prst="triangle">
            <a:avLst>
              <a:gd name="adj" fmla="val 50000"/>
            </a:avLst>
          </a:prstGeom>
          <a:solidFill>
            <a:schemeClr val="accent1"/>
          </a:solidFill>
          <a:ln w="38100">
            <a:solidFill>
              <a:schemeClr val="bg1"/>
            </a:solidFill>
            <a:miter lim="800000"/>
            <a:headEnd/>
            <a:tailEnd/>
          </a:ln>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676" name="Line 20"/>
          <p:cNvSpPr>
            <a:spLocks noChangeShapeType="1"/>
          </p:cNvSpPr>
          <p:nvPr/>
        </p:nvSpPr>
        <p:spPr bwMode="auto">
          <a:xfrm>
            <a:off x="1901825" y="1335088"/>
            <a:ext cx="0" cy="3048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77" name="AutoShape 25"/>
          <p:cNvSpPr>
            <a:spLocks noChangeArrowheads="1"/>
          </p:cNvSpPr>
          <p:nvPr/>
        </p:nvSpPr>
        <p:spPr bwMode="auto">
          <a:xfrm>
            <a:off x="2544763" y="4230688"/>
            <a:ext cx="152400" cy="152400"/>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678" name="AutoShape 26"/>
          <p:cNvSpPr>
            <a:spLocks noChangeArrowheads="1"/>
          </p:cNvSpPr>
          <p:nvPr/>
        </p:nvSpPr>
        <p:spPr bwMode="auto">
          <a:xfrm>
            <a:off x="3459163" y="4230688"/>
            <a:ext cx="152400" cy="152400"/>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679" name="Line 32"/>
          <p:cNvSpPr>
            <a:spLocks noChangeShapeType="1"/>
          </p:cNvSpPr>
          <p:nvPr/>
        </p:nvSpPr>
        <p:spPr bwMode="auto">
          <a:xfrm>
            <a:off x="4087813" y="3392488"/>
            <a:ext cx="1676400" cy="0"/>
          </a:xfrm>
          <a:prstGeom prst="line">
            <a:avLst/>
          </a:prstGeom>
          <a:noFill/>
          <a:ln w="3810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3680" name="Text Box 36"/>
          <p:cNvSpPr txBox="1">
            <a:spLocks noChangeArrowheads="1"/>
          </p:cNvSpPr>
          <p:nvPr/>
        </p:nvSpPr>
        <p:spPr bwMode="auto">
          <a:xfrm>
            <a:off x="3854450" y="3649663"/>
            <a:ext cx="2768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solidFill>
                  <a:schemeClr val="bg1"/>
                </a:solidFill>
                <a:cs typeface="Arial" panose="020B0604020202020204" pitchFamily="34" charset="0"/>
              </a:rPr>
              <a:t>Bending Stiffness =</a:t>
            </a:r>
            <a:endParaRPr lang="en-US" altLang="en-US" sz="1800" i="1">
              <a:solidFill>
                <a:schemeClr val="bg1"/>
              </a:solidFill>
              <a:cs typeface="Arial" panose="020B0604020202020204" pitchFamily="34" charset="0"/>
            </a:endParaRPr>
          </a:p>
        </p:txBody>
      </p:sp>
      <p:sp>
        <p:nvSpPr>
          <p:cNvPr id="113681" name="AutoShape 38"/>
          <p:cNvSpPr>
            <a:spLocks noChangeArrowheads="1"/>
          </p:cNvSpPr>
          <p:nvPr/>
        </p:nvSpPr>
        <p:spPr bwMode="auto">
          <a:xfrm rot="-5400000">
            <a:off x="3535363" y="3240088"/>
            <a:ext cx="152400" cy="152400"/>
          </a:xfrm>
          <a:prstGeom prst="triangle">
            <a:avLst>
              <a:gd name="adj" fmla="val 50000"/>
            </a:avLst>
          </a:prstGeom>
          <a:solidFill>
            <a:schemeClr val="accent1"/>
          </a:solidFill>
          <a:ln w="38100">
            <a:solidFill>
              <a:schemeClr val="bg1"/>
            </a:solidFill>
            <a:miter lim="800000"/>
            <a:headEnd/>
            <a:tailEnd/>
          </a:ln>
        </p:spPr>
        <p:txBody>
          <a:bodyPr rot="10800000"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682" name="Line 39"/>
          <p:cNvSpPr>
            <a:spLocks noChangeShapeType="1"/>
          </p:cNvSpPr>
          <p:nvPr/>
        </p:nvSpPr>
        <p:spPr bwMode="auto">
          <a:xfrm>
            <a:off x="3687763" y="3163888"/>
            <a:ext cx="0" cy="3048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83" name="Oval 59"/>
          <p:cNvSpPr>
            <a:spLocks noChangeArrowheads="1"/>
          </p:cNvSpPr>
          <p:nvPr/>
        </p:nvSpPr>
        <p:spPr bwMode="auto">
          <a:xfrm>
            <a:off x="3459163" y="3240088"/>
            <a:ext cx="152400" cy="152400"/>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684" name="AutoShape 44"/>
          <p:cNvSpPr>
            <a:spLocks noChangeArrowheads="1"/>
          </p:cNvSpPr>
          <p:nvPr/>
        </p:nvSpPr>
        <p:spPr bwMode="auto">
          <a:xfrm>
            <a:off x="2592388" y="5957888"/>
            <a:ext cx="152400" cy="152400"/>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685" name="Line 51"/>
          <p:cNvSpPr>
            <a:spLocks noChangeShapeType="1"/>
          </p:cNvSpPr>
          <p:nvPr/>
        </p:nvSpPr>
        <p:spPr bwMode="auto">
          <a:xfrm>
            <a:off x="4116388" y="5110163"/>
            <a:ext cx="1666875" cy="0"/>
          </a:xfrm>
          <a:prstGeom prst="line">
            <a:avLst/>
          </a:prstGeom>
          <a:noFill/>
          <a:ln w="3810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3686" name="Text Box 55"/>
          <p:cNvSpPr txBox="1">
            <a:spLocks noChangeArrowheads="1"/>
          </p:cNvSpPr>
          <p:nvPr/>
        </p:nvSpPr>
        <p:spPr bwMode="auto">
          <a:xfrm>
            <a:off x="3811588" y="5414963"/>
            <a:ext cx="2717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solidFill>
                  <a:schemeClr val="bg1"/>
                </a:solidFill>
                <a:cs typeface="Arial" panose="020B0604020202020204" pitchFamily="34" charset="0"/>
              </a:rPr>
              <a:t>Bending Stiffness =</a:t>
            </a:r>
            <a:endParaRPr lang="en-US" altLang="en-US" sz="1800" i="1">
              <a:solidFill>
                <a:schemeClr val="bg1"/>
              </a:solidFill>
              <a:cs typeface="Arial" panose="020B0604020202020204" pitchFamily="34" charset="0"/>
            </a:endParaRPr>
          </a:p>
        </p:txBody>
      </p:sp>
      <p:sp>
        <p:nvSpPr>
          <p:cNvPr id="113687" name="Line 58"/>
          <p:cNvSpPr>
            <a:spLocks noChangeShapeType="1"/>
          </p:cNvSpPr>
          <p:nvPr/>
        </p:nvSpPr>
        <p:spPr bwMode="auto">
          <a:xfrm>
            <a:off x="3735388" y="4891088"/>
            <a:ext cx="0" cy="3048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88" name="Rectangle 60"/>
          <p:cNvSpPr>
            <a:spLocks noChangeArrowheads="1"/>
          </p:cNvSpPr>
          <p:nvPr/>
        </p:nvSpPr>
        <p:spPr bwMode="auto">
          <a:xfrm>
            <a:off x="3582988" y="4967288"/>
            <a:ext cx="152400" cy="152400"/>
          </a:xfrm>
          <a:prstGeom prst="rect">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689" name="TextBox 28"/>
          <p:cNvSpPr txBox="1">
            <a:spLocks noChangeArrowheads="1"/>
          </p:cNvSpPr>
          <p:nvPr/>
        </p:nvSpPr>
        <p:spPr bwMode="auto">
          <a:xfrm>
            <a:off x="4876800" y="1271588"/>
            <a:ext cx="3879850" cy="1225550"/>
          </a:xfrm>
          <a:prstGeom prst="rect">
            <a:avLst/>
          </a:prstGeom>
          <a:solidFill>
            <a:schemeClr val="tx1"/>
          </a:solidFill>
          <a:ln w="38100">
            <a:solidFill>
              <a:schemeClr val="bg1"/>
            </a:solidFill>
            <a:bevel/>
            <a:headEnd/>
            <a:tailEnd/>
          </a:ln>
        </p:spPr>
        <p:txBody>
          <a:bodyPr anchor="ct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rgbClr val="FF0000"/>
                </a:solidFill>
                <a:cs typeface="Arial" panose="020B0604020202020204" pitchFamily="34" charset="0"/>
              </a:rPr>
              <a:t>Sidesway Inhibited (Braced)</a:t>
            </a:r>
          </a:p>
          <a:p>
            <a:pPr eaLnBrk="1" hangingPunct="1"/>
            <a:r>
              <a:rPr lang="en-US" altLang="en-US">
                <a:solidFill>
                  <a:srgbClr val="FF0000"/>
                </a:solidFill>
                <a:cs typeface="Arial" panose="020B0604020202020204" pitchFamily="34" charset="0"/>
              </a:rPr>
              <a:t>Assumption: single curvature bending of girder.</a:t>
            </a:r>
          </a:p>
        </p:txBody>
      </p:sp>
      <p:sp>
        <p:nvSpPr>
          <p:cNvPr id="113690" name="TextBox 28"/>
          <p:cNvSpPr txBox="1">
            <a:spLocks noChangeArrowheads="1"/>
          </p:cNvSpPr>
          <p:nvPr/>
        </p:nvSpPr>
        <p:spPr bwMode="auto">
          <a:xfrm>
            <a:off x="6623050" y="5373688"/>
            <a:ext cx="2160588" cy="461962"/>
          </a:xfrm>
          <a:prstGeom prst="rect">
            <a:avLst/>
          </a:prstGeom>
          <a:solidFill>
            <a:schemeClr val="tx1"/>
          </a:solidFill>
          <a:ln w="38100">
            <a:solidFill>
              <a:schemeClr val="bg1"/>
            </a:solidFill>
            <a:bevel/>
            <a:headEnd/>
            <a:tailEnd/>
          </a:ln>
        </p:spPr>
        <p:txBody>
          <a:bodyPr anchor="ct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rgbClr val="FF0000"/>
                </a:solidFill>
                <a:cs typeface="Arial" panose="020B0604020202020204" pitchFamily="34" charset="0"/>
              </a:rPr>
              <a:t>Far end fixed</a:t>
            </a:r>
          </a:p>
        </p:txBody>
      </p:sp>
      <p:sp>
        <p:nvSpPr>
          <p:cNvPr id="113691" name="Rectangle 86"/>
          <p:cNvSpPr>
            <a:spLocks noChangeArrowheads="1"/>
          </p:cNvSpPr>
          <p:nvPr/>
        </p:nvSpPr>
        <p:spPr bwMode="auto">
          <a:xfrm>
            <a:off x="5283200" y="5027613"/>
            <a:ext cx="228600" cy="152400"/>
          </a:xfrm>
          <a:prstGeom prst="rect">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3692" name="Oval 85"/>
          <p:cNvSpPr>
            <a:spLocks noChangeArrowheads="1"/>
          </p:cNvSpPr>
          <p:nvPr/>
        </p:nvSpPr>
        <p:spPr bwMode="auto">
          <a:xfrm>
            <a:off x="5354638" y="3298825"/>
            <a:ext cx="152400" cy="152400"/>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 name="Curved Right Arrow 70"/>
          <p:cNvSpPr>
            <a:spLocks noChangeArrowheads="1"/>
          </p:cNvSpPr>
          <p:nvPr/>
        </p:nvSpPr>
        <p:spPr bwMode="auto">
          <a:xfrm flipV="1">
            <a:off x="2351088" y="1398588"/>
            <a:ext cx="180975" cy="360362"/>
          </a:xfrm>
          <a:prstGeom prst="curvedRightArrow">
            <a:avLst>
              <a:gd name="adj1" fmla="val 25001"/>
              <a:gd name="adj2" fmla="val 50002"/>
              <a:gd name="adj3" fmla="val 25000"/>
            </a:avLst>
          </a:prstGeom>
          <a:solidFill>
            <a:schemeClr val="accent1"/>
          </a:solidFill>
          <a:ln w="25400" algn="ctr">
            <a:solidFill>
              <a:srgbClr val="9B320E"/>
            </a:solidFill>
            <a:miter lim="800000"/>
            <a:headEnd/>
            <a:tailEnd/>
          </a:ln>
        </p:spPr>
        <p:txBody>
          <a:bodyPr rot="10800000" anchor="ctr"/>
          <a:lstStyle/>
          <a:p>
            <a:pPr>
              <a:defRPr/>
            </a:pPr>
            <a:endParaRPr lang="en-US">
              <a:latin typeface="+mn-lt"/>
            </a:endParaRPr>
          </a:p>
        </p:txBody>
      </p:sp>
      <p:sp>
        <p:nvSpPr>
          <p:cNvPr id="73" name="Curved Right Arrow 72"/>
          <p:cNvSpPr>
            <a:spLocks noChangeArrowheads="1"/>
          </p:cNvSpPr>
          <p:nvPr/>
        </p:nvSpPr>
        <p:spPr bwMode="auto">
          <a:xfrm flipV="1">
            <a:off x="4340225" y="3165475"/>
            <a:ext cx="180975" cy="360363"/>
          </a:xfrm>
          <a:prstGeom prst="curvedRightArrow">
            <a:avLst>
              <a:gd name="adj1" fmla="val 25001"/>
              <a:gd name="adj2" fmla="val 50002"/>
              <a:gd name="adj3" fmla="val 25000"/>
            </a:avLst>
          </a:prstGeom>
          <a:solidFill>
            <a:schemeClr val="accent1"/>
          </a:solidFill>
          <a:ln w="25400" algn="ctr">
            <a:solidFill>
              <a:srgbClr val="9B320E"/>
            </a:solidFill>
            <a:miter lim="800000"/>
            <a:headEnd/>
            <a:tailEnd/>
          </a:ln>
        </p:spPr>
        <p:txBody>
          <a:bodyPr rot="10800000" anchor="ctr"/>
          <a:lstStyle/>
          <a:p>
            <a:pPr>
              <a:defRPr/>
            </a:pPr>
            <a:endParaRPr lang="en-US">
              <a:latin typeface="+mn-lt"/>
            </a:endParaRPr>
          </a:p>
        </p:txBody>
      </p:sp>
      <p:sp>
        <p:nvSpPr>
          <p:cNvPr id="75" name="Curved Right Arrow 74"/>
          <p:cNvSpPr>
            <a:spLocks noChangeArrowheads="1"/>
          </p:cNvSpPr>
          <p:nvPr/>
        </p:nvSpPr>
        <p:spPr bwMode="auto">
          <a:xfrm flipV="1">
            <a:off x="4252913" y="4914900"/>
            <a:ext cx="180975" cy="360363"/>
          </a:xfrm>
          <a:prstGeom prst="curvedRightArrow">
            <a:avLst>
              <a:gd name="adj1" fmla="val 25001"/>
              <a:gd name="adj2" fmla="val 50002"/>
              <a:gd name="adj3" fmla="val 25000"/>
            </a:avLst>
          </a:prstGeom>
          <a:solidFill>
            <a:schemeClr val="accent1"/>
          </a:solidFill>
          <a:ln w="25400" algn="ctr">
            <a:solidFill>
              <a:srgbClr val="9B320E"/>
            </a:solidFill>
            <a:miter lim="800000"/>
            <a:headEnd/>
            <a:tailEnd/>
          </a:ln>
        </p:spPr>
        <p:txBody>
          <a:bodyPr rot="10800000" anchor="ctr"/>
          <a:lstStyle/>
          <a:p>
            <a:pPr>
              <a:defRPr/>
            </a:pPr>
            <a:endParaRPr lang="en-US">
              <a:latin typeface="+mn-lt"/>
            </a:endParaRPr>
          </a:p>
        </p:txBody>
      </p:sp>
      <p:sp>
        <p:nvSpPr>
          <p:cNvPr id="59" name="Slide Number Placeholder 58"/>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A1831F9-C90B-4B8A-B827-D1EE2C5B8C9C}" type="slidenum">
              <a:rPr lang="en-US" altLang="en-US" sz="1200">
                <a:solidFill>
                  <a:srgbClr val="BCBCBC"/>
                </a:solidFill>
              </a:rPr>
              <a:pPr/>
              <a:t>103</a:t>
            </a:fld>
            <a:endParaRPr lang="en-US" altLang="en-US" sz="1200">
              <a:solidFill>
                <a:srgbClr val="BCBCBC"/>
              </a:solidFill>
            </a:endParaRPr>
          </a:p>
        </p:txBody>
      </p:sp>
      <p:sp>
        <p:nvSpPr>
          <p:cNvPr id="60" name="Footer Placeholder 59"/>
          <p:cNvSpPr>
            <a:spLocks noGrp="1"/>
          </p:cNvSpPr>
          <p:nvPr>
            <p:ph type="ftr" sz="quarter" idx="10"/>
          </p:nvPr>
        </p:nvSpPr>
        <p:spPr/>
        <p:txBody>
          <a:bodyPr/>
          <a:lstStyle/>
          <a:p>
            <a:pPr>
              <a:defRPr/>
            </a:pPr>
            <a:r>
              <a:rPr lang="en-US"/>
              <a:t>Compression Theory</a:t>
            </a:r>
            <a:endParaRPr lang="en-US" dirty="0"/>
          </a:p>
        </p:txBody>
      </p:sp>
      <p:sp>
        <p:nvSpPr>
          <p:cNvPr id="113698" name="TextBox 28"/>
          <p:cNvSpPr txBox="1">
            <a:spLocks noChangeArrowheads="1"/>
          </p:cNvSpPr>
          <p:nvPr/>
        </p:nvSpPr>
        <p:spPr bwMode="auto">
          <a:xfrm>
            <a:off x="2246313" y="88900"/>
            <a:ext cx="4383087" cy="620713"/>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Alignment Charts</a:t>
            </a:r>
          </a:p>
        </p:txBody>
      </p:sp>
      <p:sp>
        <p:nvSpPr>
          <p:cNvPr id="113699" name="Freeform 63"/>
          <p:cNvSpPr>
            <a:spLocks/>
          </p:cNvSpPr>
          <p:nvPr/>
        </p:nvSpPr>
        <p:spPr bwMode="auto">
          <a:xfrm>
            <a:off x="835025" y="1479550"/>
            <a:ext cx="911225" cy="936625"/>
          </a:xfrm>
          <a:custGeom>
            <a:avLst/>
            <a:gdLst>
              <a:gd name="T0" fmla="*/ 0 w 574"/>
              <a:gd name="T1" fmla="*/ 1486892188 h 590"/>
              <a:gd name="T2" fmla="*/ 0 w 574"/>
              <a:gd name="T3" fmla="*/ 0 h 590"/>
              <a:gd name="T4" fmla="*/ 1446569688 w 574"/>
              <a:gd name="T5" fmla="*/ 0 h 590"/>
              <a:gd name="T6" fmla="*/ 1446569688 w 574"/>
              <a:gd name="T7" fmla="*/ 1476811563 h 590"/>
              <a:gd name="T8" fmla="*/ 0 60000 65536"/>
              <a:gd name="T9" fmla="*/ 0 60000 65536"/>
              <a:gd name="T10" fmla="*/ 0 60000 65536"/>
              <a:gd name="T11" fmla="*/ 0 60000 65536"/>
              <a:gd name="T12" fmla="*/ 0 w 574"/>
              <a:gd name="T13" fmla="*/ 0 h 590"/>
              <a:gd name="T14" fmla="*/ 574 w 574"/>
              <a:gd name="T15" fmla="*/ 590 h 590"/>
            </a:gdLst>
            <a:ahLst/>
            <a:cxnLst>
              <a:cxn ang="T8">
                <a:pos x="T0" y="T1"/>
              </a:cxn>
              <a:cxn ang="T9">
                <a:pos x="T2" y="T3"/>
              </a:cxn>
              <a:cxn ang="T10">
                <a:pos x="T4" y="T5"/>
              </a:cxn>
              <a:cxn ang="T11">
                <a:pos x="T6" y="T7"/>
              </a:cxn>
            </a:cxnLst>
            <a:rect l="T12" t="T13" r="T14" b="T15"/>
            <a:pathLst>
              <a:path w="574" h="590">
                <a:moveTo>
                  <a:pt x="0" y="590"/>
                </a:moveTo>
                <a:lnTo>
                  <a:pt x="0" y="0"/>
                </a:lnTo>
                <a:lnTo>
                  <a:pt x="574" y="0"/>
                </a:lnTo>
                <a:lnTo>
                  <a:pt x="574" y="586"/>
                </a:lnTo>
              </a:path>
            </a:pathLst>
          </a:custGeom>
          <a:noFill/>
          <a:ln w="38100" cap="flat" cmpd="sng">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13700" name="Freeform 65"/>
          <p:cNvSpPr>
            <a:spLocks/>
          </p:cNvSpPr>
          <p:nvPr/>
        </p:nvSpPr>
        <p:spPr bwMode="auto">
          <a:xfrm>
            <a:off x="835025" y="1479550"/>
            <a:ext cx="917575" cy="149225"/>
          </a:xfrm>
          <a:custGeom>
            <a:avLst/>
            <a:gdLst>
              <a:gd name="T0" fmla="*/ 0 w 578"/>
              <a:gd name="T1" fmla="*/ 0 h 94"/>
              <a:gd name="T2" fmla="*/ 307459063 w 578"/>
              <a:gd name="T3" fmla="*/ 131048125 h 94"/>
              <a:gd name="T4" fmla="*/ 761087188 w 578"/>
              <a:gd name="T5" fmla="*/ 216733438 h 94"/>
              <a:gd name="T6" fmla="*/ 1456650313 w 578"/>
              <a:gd name="T7" fmla="*/ 5040313 h 94"/>
              <a:gd name="T8" fmla="*/ 0 60000 65536"/>
              <a:gd name="T9" fmla="*/ 0 60000 65536"/>
              <a:gd name="T10" fmla="*/ 0 60000 65536"/>
              <a:gd name="T11" fmla="*/ 0 60000 65536"/>
              <a:gd name="T12" fmla="*/ 0 w 578"/>
              <a:gd name="T13" fmla="*/ 0 h 94"/>
              <a:gd name="T14" fmla="*/ 578 w 578"/>
              <a:gd name="T15" fmla="*/ 94 h 94"/>
            </a:gdLst>
            <a:ahLst/>
            <a:cxnLst>
              <a:cxn ang="T8">
                <a:pos x="T0" y="T1"/>
              </a:cxn>
              <a:cxn ang="T9">
                <a:pos x="T2" y="T3"/>
              </a:cxn>
              <a:cxn ang="T10">
                <a:pos x="T4" y="T5"/>
              </a:cxn>
              <a:cxn ang="T11">
                <a:pos x="T6" y="T7"/>
              </a:cxn>
            </a:cxnLst>
            <a:rect l="T12" t="T13" r="T14" b="T15"/>
            <a:pathLst>
              <a:path w="578" h="94">
                <a:moveTo>
                  <a:pt x="0" y="0"/>
                </a:moveTo>
                <a:cubicBezTo>
                  <a:pt x="36" y="19"/>
                  <a:pt x="72" y="38"/>
                  <a:pt x="122" y="52"/>
                </a:cubicBezTo>
                <a:cubicBezTo>
                  <a:pt x="172" y="66"/>
                  <a:pt x="226" y="94"/>
                  <a:pt x="302" y="86"/>
                </a:cubicBezTo>
                <a:cubicBezTo>
                  <a:pt x="378" y="78"/>
                  <a:pt x="478" y="40"/>
                  <a:pt x="578" y="2"/>
                </a:cubicBezTo>
              </a:path>
            </a:pathLst>
          </a:custGeom>
          <a:noFill/>
          <a:ln w="3810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13701" name="Freeform 68"/>
          <p:cNvSpPr>
            <a:spLocks/>
          </p:cNvSpPr>
          <p:nvPr/>
        </p:nvSpPr>
        <p:spPr bwMode="auto">
          <a:xfrm>
            <a:off x="2622550" y="3314700"/>
            <a:ext cx="911225" cy="936625"/>
          </a:xfrm>
          <a:custGeom>
            <a:avLst/>
            <a:gdLst>
              <a:gd name="T0" fmla="*/ 0 w 574"/>
              <a:gd name="T1" fmla="*/ 1486892188 h 590"/>
              <a:gd name="T2" fmla="*/ 0 w 574"/>
              <a:gd name="T3" fmla="*/ 0 h 590"/>
              <a:gd name="T4" fmla="*/ 1446569688 w 574"/>
              <a:gd name="T5" fmla="*/ 0 h 590"/>
              <a:gd name="T6" fmla="*/ 1446569688 w 574"/>
              <a:gd name="T7" fmla="*/ 1476811563 h 590"/>
              <a:gd name="T8" fmla="*/ 0 60000 65536"/>
              <a:gd name="T9" fmla="*/ 0 60000 65536"/>
              <a:gd name="T10" fmla="*/ 0 60000 65536"/>
              <a:gd name="T11" fmla="*/ 0 60000 65536"/>
              <a:gd name="T12" fmla="*/ 0 w 574"/>
              <a:gd name="T13" fmla="*/ 0 h 590"/>
              <a:gd name="T14" fmla="*/ 574 w 574"/>
              <a:gd name="T15" fmla="*/ 590 h 590"/>
            </a:gdLst>
            <a:ahLst/>
            <a:cxnLst>
              <a:cxn ang="T8">
                <a:pos x="T0" y="T1"/>
              </a:cxn>
              <a:cxn ang="T9">
                <a:pos x="T2" y="T3"/>
              </a:cxn>
              <a:cxn ang="T10">
                <a:pos x="T4" y="T5"/>
              </a:cxn>
              <a:cxn ang="T11">
                <a:pos x="T6" y="T7"/>
              </a:cxn>
            </a:cxnLst>
            <a:rect l="T12" t="T13" r="T14" b="T15"/>
            <a:pathLst>
              <a:path w="574" h="590">
                <a:moveTo>
                  <a:pt x="0" y="590"/>
                </a:moveTo>
                <a:lnTo>
                  <a:pt x="0" y="0"/>
                </a:lnTo>
                <a:lnTo>
                  <a:pt x="574" y="0"/>
                </a:lnTo>
                <a:lnTo>
                  <a:pt x="574" y="586"/>
                </a:lnTo>
              </a:path>
            </a:pathLst>
          </a:custGeom>
          <a:noFill/>
          <a:ln w="38100" cap="flat" cmpd="sng">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13702" name="Freeform 74"/>
          <p:cNvSpPr>
            <a:spLocks/>
          </p:cNvSpPr>
          <p:nvPr/>
        </p:nvSpPr>
        <p:spPr bwMode="auto">
          <a:xfrm>
            <a:off x="2616200" y="1552575"/>
            <a:ext cx="882650" cy="165100"/>
          </a:xfrm>
          <a:custGeom>
            <a:avLst/>
            <a:gdLst>
              <a:gd name="T0" fmla="*/ 0 w 556"/>
              <a:gd name="T1" fmla="*/ 0 h 104"/>
              <a:gd name="T2" fmla="*/ 191531875 w 556"/>
              <a:gd name="T3" fmla="*/ 120967500 h 104"/>
              <a:gd name="T4" fmla="*/ 413305625 w 556"/>
              <a:gd name="T5" fmla="*/ 211693125 h 104"/>
              <a:gd name="T6" fmla="*/ 655240625 w 556"/>
              <a:gd name="T7" fmla="*/ 262096250 h 104"/>
              <a:gd name="T8" fmla="*/ 977820625 w 556"/>
              <a:gd name="T9" fmla="*/ 206652813 h 104"/>
              <a:gd name="T10" fmla="*/ 1401206875 w 556"/>
              <a:gd name="T11" fmla="*/ 5040313 h 104"/>
              <a:gd name="T12" fmla="*/ 0 60000 65536"/>
              <a:gd name="T13" fmla="*/ 0 60000 65536"/>
              <a:gd name="T14" fmla="*/ 0 60000 65536"/>
              <a:gd name="T15" fmla="*/ 0 60000 65536"/>
              <a:gd name="T16" fmla="*/ 0 60000 65536"/>
              <a:gd name="T17" fmla="*/ 0 60000 65536"/>
              <a:gd name="T18" fmla="*/ 0 w 556"/>
              <a:gd name="T19" fmla="*/ 0 h 104"/>
              <a:gd name="T20" fmla="*/ 556 w 556"/>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556" h="104">
                <a:moveTo>
                  <a:pt x="0" y="0"/>
                </a:moveTo>
                <a:cubicBezTo>
                  <a:pt x="24" y="17"/>
                  <a:pt x="49" y="34"/>
                  <a:pt x="76" y="48"/>
                </a:cubicBezTo>
                <a:cubicBezTo>
                  <a:pt x="103" y="62"/>
                  <a:pt x="133" y="75"/>
                  <a:pt x="164" y="84"/>
                </a:cubicBezTo>
                <a:cubicBezTo>
                  <a:pt x="195" y="93"/>
                  <a:pt x="223" y="104"/>
                  <a:pt x="260" y="104"/>
                </a:cubicBezTo>
                <a:cubicBezTo>
                  <a:pt x="297" y="104"/>
                  <a:pt x="339" y="99"/>
                  <a:pt x="388" y="82"/>
                </a:cubicBezTo>
                <a:cubicBezTo>
                  <a:pt x="437" y="65"/>
                  <a:pt x="496" y="33"/>
                  <a:pt x="556" y="2"/>
                </a:cubicBezTo>
              </a:path>
            </a:pathLst>
          </a:custGeom>
          <a:noFill/>
          <a:ln w="38100" cap="flat"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13703" name="Freeform 75"/>
          <p:cNvSpPr>
            <a:spLocks/>
          </p:cNvSpPr>
          <p:nvPr/>
        </p:nvSpPr>
        <p:spPr bwMode="auto">
          <a:xfrm>
            <a:off x="4540250" y="3384550"/>
            <a:ext cx="882650" cy="165100"/>
          </a:xfrm>
          <a:custGeom>
            <a:avLst/>
            <a:gdLst>
              <a:gd name="T0" fmla="*/ 0 w 556"/>
              <a:gd name="T1" fmla="*/ 0 h 104"/>
              <a:gd name="T2" fmla="*/ 191531875 w 556"/>
              <a:gd name="T3" fmla="*/ 120967500 h 104"/>
              <a:gd name="T4" fmla="*/ 413305625 w 556"/>
              <a:gd name="T5" fmla="*/ 211693125 h 104"/>
              <a:gd name="T6" fmla="*/ 655240625 w 556"/>
              <a:gd name="T7" fmla="*/ 262096250 h 104"/>
              <a:gd name="T8" fmla="*/ 977820625 w 556"/>
              <a:gd name="T9" fmla="*/ 206652813 h 104"/>
              <a:gd name="T10" fmla="*/ 1401206875 w 556"/>
              <a:gd name="T11" fmla="*/ 5040313 h 104"/>
              <a:gd name="T12" fmla="*/ 0 60000 65536"/>
              <a:gd name="T13" fmla="*/ 0 60000 65536"/>
              <a:gd name="T14" fmla="*/ 0 60000 65536"/>
              <a:gd name="T15" fmla="*/ 0 60000 65536"/>
              <a:gd name="T16" fmla="*/ 0 60000 65536"/>
              <a:gd name="T17" fmla="*/ 0 60000 65536"/>
              <a:gd name="T18" fmla="*/ 0 w 556"/>
              <a:gd name="T19" fmla="*/ 0 h 104"/>
              <a:gd name="T20" fmla="*/ 556 w 556"/>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556" h="104">
                <a:moveTo>
                  <a:pt x="0" y="0"/>
                </a:moveTo>
                <a:cubicBezTo>
                  <a:pt x="24" y="17"/>
                  <a:pt x="49" y="34"/>
                  <a:pt x="76" y="48"/>
                </a:cubicBezTo>
                <a:cubicBezTo>
                  <a:pt x="103" y="62"/>
                  <a:pt x="133" y="75"/>
                  <a:pt x="164" y="84"/>
                </a:cubicBezTo>
                <a:cubicBezTo>
                  <a:pt x="195" y="93"/>
                  <a:pt x="223" y="104"/>
                  <a:pt x="260" y="104"/>
                </a:cubicBezTo>
                <a:cubicBezTo>
                  <a:pt x="297" y="104"/>
                  <a:pt x="339" y="99"/>
                  <a:pt x="388" y="82"/>
                </a:cubicBezTo>
                <a:cubicBezTo>
                  <a:pt x="437" y="65"/>
                  <a:pt x="496" y="33"/>
                  <a:pt x="556" y="2"/>
                </a:cubicBezTo>
              </a:path>
            </a:pathLst>
          </a:custGeom>
          <a:noFill/>
          <a:ln w="38100" cap="flat"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13704" name="Freeform 77"/>
          <p:cNvSpPr>
            <a:spLocks/>
          </p:cNvSpPr>
          <p:nvPr/>
        </p:nvSpPr>
        <p:spPr bwMode="auto">
          <a:xfrm>
            <a:off x="2625725" y="3327400"/>
            <a:ext cx="917575" cy="149225"/>
          </a:xfrm>
          <a:custGeom>
            <a:avLst/>
            <a:gdLst>
              <a:gd name="T0" fmla="*/ 0 w 578"/>
              <a:gd name="T1" fmla="*/ 0 h 94"/>
              <a:gd name="T2" fmla="*/ 307459063 w 578"/>
              <a:gd name="T3" fmla="*/ 131048125 h 94"/>
              <a:gd name="T4" fmla="*/ 761087188 w 578"/>
              <a:gd name="T5" fmla="*/ 216733438 h 94"/>
              <a:gd name="T6" fmla="*/ 1456650313 w 578"/>
              <a:gd name="T7" fmla="*/ 5040313 h 94"/>
              <a:gd name="T8" fmla="*/ 0 60000 65536"/>
              <a:gd name="T9" fmla="*/ 0 60000 65536"/>
              <a:gd name="T10" fmla="*/ 0 60000 65536"/>
              <a:gd name="T11" fmla="*/ 0 60000 65536"/>
              <a:gd name="T12" fmla="*/ 0 w 578"/>
              <a:gd name="T13" fmla="*/ 0 h 94"/>
              <a:gd name="T14" fmla="*/ 578 w 578"/>
              <a:gd name="T15" fmla="*/ 94 h 94"/>
            </a:gdLst>
            <a:ahLst/>
            <a:cxnLst>
              <a:cxn ang="T8">
                <a:pos x="T0" y="T1"/>
              </a:cxn>
              <a:cxn ang="T9">
                <a:pos x="T2" y="T3"/>
              </a:cxn>
              <a:cxn ang="T10">
                <a:pos x="T4" y="T5"/>
              </a:cxn>
              <a:cxn ang="T11">
                <a:pos x="T6" y="T7"/>
              </a:cxn>
            </a:cxnLst>
            <a:rect l="T12" t="T13" r="T14" b="T15"/>
            <a:pathLst>
              <a:path w="578" h="94">
                <a:moveTo>
                  <a:pt x="0" y="0"/>
                </a:moveTo>
                <a:cubicBezTo>
                  <a:pt x="36" y="19"/>
                  <a:pt x="72" y="38"/>
                  <a:pt x="122" y="52"/>
                </a:cubicBezTo>
                <a:cubicBezTo>
                  <a:pt x="172" y="66"/>
                  <a:pt x="226" y="94"/>
                  <a:pt x="302" y="86"/>
                </a:cubicBezTo>
                <a:cubicBezTo>
                  <a:pt x="378" y="78"/>
                  <a:pt x="478" y="40"/>
                  <a:pt x="578" y="2"/>
                </a:cubicBezTo>
              </a:path>
            </a:pathLst>
          </a:custGeom>
          <a:noFill/>
          <a:ln w="3810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13705" name="Freeform 79"/>
          <p:cNvSpPr>
            <a:spLocks/>
          </p:cNvSpPr>
          <p:nvPr/>
        </p:nvSpPr>
        <p:spPr bwMode="auto">
          <a:xfrm>
            <a:off x="2667000" y="5029200"/>
            <a:ext cx="914400" cy="939800"/>
          </a:xfrm>
          <a:custGeom>
            <a:avLst/>
            <a:gdLst>
              <a:gd name="T0" fmla="*/ 0 w 576"/>
              <a:gd name="T1" fmla="*/ 1491932500 h 592"/>
              <a:gd name="T2" fmla="*/ 0 w 576"/>
              <a:gd name="T3" fmla="*/ 0 h 592"/>
              <a:gd name="T4" fmla="*/ 1451610000 w 576"/>
              <a:gd name="T5" fmla="*/ 0 h 592"/>
              <a:gd name="T6" fmla="*/ 0 60000 65536"/>
              <a:gd name="T7" fmla="*/ 0 60000 65536"/>
              <a:gd name="T8" fmla="*/ 0 60000 65536"/>
              <a:gd name="T9" fmla="*/ 0 w 576"/>
              <a:gd name="T10" fmla="*/ 0 h 592"/>
              <a:gd name="T11" fmla="*/ 576 w 576"/>
              <a:gd name="T12" fmla="*/ 592 h 592"/>
            </a:gdLst>
            <a:ahLst/>
            <a:cxnLst>
              <a:cxn ang="T6">
                <a:pos x="T0" y="T1"/>
              </a:cxn>
              <a:cxn ang="T7">
                <a:pos x="T2" y="T3"/>
              </a:cxn>
              <a:cxn ang="T8">
                <a:pos x="T4" y="T5"/>
              </a:cxn>
            </a:cxnLst>
            <a:rect l="T9" t="T10" r="T11" b="T12"/>
            <a:pathLst>
              <a:path w="576" h="592">
                <a:moveTo>
                  <a:pt x="0" y="592"/>
                </a:moveTo>
                <a:lnTo>
                  <a:pt x="0" y="0"/>
                </a:lnTo>
                <a:lnTo>
                  <a:pt x="576" y="0"/>
                </a:lnTo>
              </a:path>
            </a:pathLst>
          </a:custGeom>
          <a:noFill/>
          <a:ln w="38100" cap="flat" cmpd="sng">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13706" name="Freeform 84"/>
          <p:cNvSpPr>
            <a:spLocks/>
          </p:cNvSpPr>
          <p:nvPr/>
        </p:nvSpPr>
        <p:spPr bwMode="auto">
          <a:xfrm>
            <a:off x="2670175" y="5029200"/>
            <a:ext cx="917575" cy="125413"/>
          </a:xfrm>
          <a:custGeom>
            <a:avLst/>
            <a:gdLst>
              <a:gd name="T0" fmla="*/ 0 w 578"/>
              <a:gd name="T1" fmla="*/ 0 h 79"/>
              <a:gd name="T2" fmla="*/ 151209375 w 578"/>
              <a:gd name="T3" fmla="*/ 95766319 h 79"/>
              <a:gd name="T4" fmla="*/ 393144375 w 578"/>
              <a:gd name="T5" fmla="*/ 186492306 h 79"/>
              <a:gd name="T6" fmla="*/ 720764688 w 578"/>
              <a:gd name="T7" fmla="*/ 166330976 h 79"/>
              <a:gd name="T8" fmla="*/ 1018143125 w 578"/>
              <a:gd name="T9" fmla="*/ 75604989 h 79"/>
              <a:gd name="T10" fmla="*/ 1249997500 w 578"/>
              <a:gd name="T11" fmla="*/ 20161330 h 79"/>
              <a:gd name="T12" fmla="*/ 1456650313 w 578"/>
              <a:gd name="T13" fmla="*/ 20161330 h 79"/>
              <a:gd name="T14" fmla="*/ 0 60000 65536"/>
              <a:gd name="T15" fmla="*/ 0 60000 65536"/>
              <a:gd name="T16" fmla="*/ 0 60000 65536"/>
              <a:gd name="T17" fmla="*/ 0 60000 65536"/>
              <a:gd name="T18" fmla="*/ 0 60000 65536"/>
              <a:gd name="T19" fmla="*/ 0 60000 65536"/>
              <a:gd name="T20" fmla="*/ 0 60000 65536"/>
              <a:gd name="T21" fmla="*/ 0 w 578"/>
              <a:gd name="T22" fmla="*/ 0 h 79"/>
              <a:gd name="T23" fmla="*/ 578 w 578"/>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8" h="79">
                <a:moveTo>
                  <a:pt x="0" y="0"/>
                </a:moveTo>
                <a:cubicBezTo>
                  <a:pt x="17" y="13"/>
                  <a:pt x="34" y="26"/>
                  <a:pt x="60" y="38"/>
                </a:cubicBezTo>
                <a:cubicBezTo>
                  <a:pt x="86" y="50"/>
                  <a:pt x="118" y="69"/>
                  <a:pt x="156" y="74"/>
                </a:cubicBezTo>
                <a:cubicBezTo>
                  <a:pt x="194" y="79"/>
                  <a:pt x="245" y="73"/>
                  <a:pt x="286" y="66"/>
                </a:cubicBezTo>
                <a:cubicBezTo>
                  <a:pt x="327" y="59"/>
                  <a:pt x="369" y="40"/>
                  <a:pt x="404" y="30"/>
                </a:cubicBezTo>
                <a:cubicBezTo>
                  <a:pt x="439" y="20"/>
                  <a:pt x="467" y="12"/>
                  <a:pt x="496" y="8"/>
                </a:cubicBezTo>
                <a:cubicBezTo>
                  <a:pt x="525" y="4"/>
                  <a:pt x="551" y="6"/>
                  <a:pt x="578" y="8"/>
                </a:cubicBezTo>
              </a:path>
            </a:pathLst>
          </a:custGeom>
          <a:noFill/>
          <a:ln w="3810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13707" name="Freeform 85"/>
          <p:cNvSpPr>
            <a:spLocks/>
          </p:cNvSpPr>
          <p:nvPr/>
        </p:nvSpPr>
        <p:spPr bwMode="auto">
          <a:xfrm>
            <a:off x="4362450" y="5099050"/>
            <a:ext cx="917575" cy="125413"/>
          </a:xfrm>
          <a:custGeom>
            <a:avLst/>
            <a:gdLst>
              <a:gd name="T0" fmla="*/ 0 w 578"/>
              <a:gd name="T1" fmla="*/ 0 h 79"/>
              <a:gd name="T2" fmla="*/ 151209375 w 578"/>
              <a:gd name="T3" fmla="*/ 95766319 h 79"/>
              <a:gd name="T4" fmla="*/ 393144375 w 578"/>
              <a:gd name="T5" fmla="*/ 186492306 h 79"/>
              <a:gd name="T6" fmla="*/ 720764688 w 578"/>
              <a:gd name="T7" fmla="*/ 166330976 h 79"/>
              <a:gd name="T8" fmla="*/ 1018143125 w 578"/>
              <a:gd name="T9" fmla="*/ 75604989 h 79"/>
              <a:gd name="T10" fmla="*/ 1249997500 w 578"/>
              <a:gd name="T11" fmla="*/ 20161330 h 79"/>
              <a:gd name="T12" fmla="*/ 1456650313 w 578"/>
              <a:gd name="T13" fmla="*/ 20161330 h 79"/>
              <a:gd name="T14" fmla="*/ 0 60000 65536"/>
              <a:gd name="T15" fmla="*/ 0 60000 65536"/>
              <a:gd name="T16" fmla="*/ 0 60000 65536"/>
              <a:gd name="T17" fmla="*/ 0 60000 65536"/>
              <a:gd name="T18" fmla="*/ 0 60000 65536"/>
              <a:gd name="T19" fmla="*/ 0 60000 65536"/>
              <a:gd name="T20" fmla="*/ 0 60000 65536"/>
              <a:gd name="T21" fmla="*/ 0 w 578"/>
              <a:gd name="T22" fmla="*/ 0 h 79"/>
              <a:gd name="T23" fmla="*/ 578 w 578"/>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8" h="79">
                <a:moveTo>
                  <a:pt x="0" y="0"/>
                </a:moveTo>
                <a:cubicBezTo>
                  <a:pt x="17" y="13"/>
                  <a:pt x="34" y="26"/>
                  <a:pt x="60" y="38"/>
                </a:cubicBezTo>
                <a:cubicBezTo>
                  <a:pt x="86" y="50"/>
                  <a:pt x="118" y="69"/>
                  <a:pt x="156" y="74"/>
                </a:cubicBezTo>
                <a:cubicBezTo>
                  <a:pt x="194" y="79"/>
                  <a:pt x="245" y="73"/>
                  <a:pt x="286" y="66"/>
                </a:cubicBezTo>
                <a:cubicBezTo>
                  <a:pt x="327" y="59"/>
                  <a:pt x="369" y="40"/>
                  <a:pt x="404" y="30"/>
                </a:cubicBezTo>
                <a:cubicBezTo>
                  <a:pt x="439" y="20"/>
                  <a:pt x="467" y="12"/>
                  <a:pt x="496" y="8"/>
                </a:cubicBezTo>
                <a:cubicBezTo>
                  <a:pt x="525" y="4"/>
                  <a:pt x="551" y="6"/>
                  <a:pt x="578" y="8"/>
                </a:cubicBezTo>
              </a:path>
            </a:pathLst>
          </a:custGeom>
          <a:noFill/>
          <a:ln w="38100" cap="flat" cmpd="sng">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graphicFrame>
        <p:nvGraphicFramePr>
          <p:cNvPr id="113708" name="Object 87"/>
          <p:cNvGraphicFramePr>
            <a:graphicFrameLocks noChangeAspect="1"/>
          </p:cNvGraphicFramePr>
          <p:nvPr/>
        </p:nvGraphicFramePr>
        <p:xfrm>
          <a:off x="4044950" y="1773238"/>
          <a:ext cx="474663" cy="590550"/>
        </p:xfrm>
        <a:graphic>
          <a:graphicData uri="http://schemas.openxmlformats.org/presentationml/2006/ole">
            <mc:AlternateContent xmlns:mc="http://schemas.openxmlformats.org/markup-compatibility/2006">
              <mc:Choice xmlns:v="urn:schemas-microsoft-com:vml" Requires="v">
                <p:oleObj spid="_x0000_s113749" name="Equation" r:id="rId4" imgW="317225" imgH="393359" progId="Equation.DSMT4">
                  <p:embed/>
                </p:oleObj>
              </mc:Choice>
              <mc:Fallback>
                <p:oleObj name="Equation" r:id="rId4" imgW="317225" imgH="393359" progId="Equation.DSMT4">
                  <p:embed/>
                  <p:pic>
                    <p:nvPicPr>
                      <p:cNvPr id="0" name="Object 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4950" y="1773238"/>
                        <a:ext cx="474663"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709" name="Object 88"/>
          <p:cNvGraphicFramePr>
            <a:graphicFrameLocks noChangeAspect="1"/>
          </p:cNvGraphicFramePr>
          <p:nvPr/>
        </p:nvGraphicFramePr>
        <p:xfrm>
          <a:off x="5842000" y="3573463"/>
          <a:ext cx="457200" cy="588962"/>
        </p:xfrm>
        <a:graphic>
          <a:graphicData uri="http://schemas.openxmlformats.org/presentationml/2006/ole">
            <mc:AlternateContent xmlns:mc="http://schemas.openxmlformats.org/markup-compatibility/2006">
              <mc:Choice xmlns:v="urn:schemas-microsoft-com:vml" Requires="v">
                <p:oleObj spid="_x0000_s113750" name="Equation" r:id="rId6" imgW="304536" imgH="393359" progId="Equation.DSMT4">
                  <p:embed/>
                </p:oleObj>
              </mc:Choice>
              <mc:Fallback>
                <p:oleObj name="Equation" r:id="rId6" imgW="304536" imgH="393359" progId="Equation.DSMT4">
                  <p:embed/>
                  <p:pic>
                    <p:nvPicPr>
                      <p:cNvPr id="0" name="Object 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2000" y="3573463"/>
                        <a:ext cx="457200" cy="58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710" name="Text Box 36"/>
          <p:cNvSpPr txBox="1">
            <a:spLocks noChangeArrowheads="1"/>
          </p:cNvSpPr>
          <p:nvPr/>
        </p:nvSpPr>
        <p:spPr bwMode="auto">
          <a:xfrm>
            <a:off x="3835400" y="4144963"/>
            <a:ext cx="2768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i="1">
                <a:solidFill>
                  <a:schemeClr val="bg1"/>
                </a:solidFill>
                <a:cs typeface="Arial" panose="020B0604020202020204" pitchFamily="34" charset="0"/>
              </a:rPr>
              <a:t>m </a:t>
            </a:r>
            <a:r>
              <a:rPr lang="en-US" altLang="en-US" sz="1800">
                <a:solidFill>
                  <a:schemeClr val="bg1"/>
                </a:solidFill>
                <a:cs typeface="Arial" panose="020B0604020202020204" pitchFamily="34" charset="0"/>
              </a:rPr>
              <a:t>= (3</a:t>
            </a:r>
            <a:r>
              <a:rPr lang="en-US" altLang="en-US" sz="1800" i="1">
                <a:solidFill>
                  <a:schemeClr val="bg1"/>
                </a:solidFill>
                <a:cs typeface="Arial" panose="020B0604020202020204" pitchFamily="34" charset="0"/>
              </a:rPr>
              <a:t>EI/L</a:t>
            </a:r>
            <a:r>
              <a:rPr lang="en-US" altLang="en-US" sz="1800">
                <a:solidFill>
                  <a:schemeClr val="bg1"/>
                </a:solidFill>
                <a:cs typeface="Arial" panose="020B0604020202020204" pitchFamily="34" charset="0"/>
              </a:rPr>
              <a:t>)/(2</a:t>
            </a:r>
            <a:r>
              <a:rPr lang="en-US" altLang="en-US" sz="1800" i="1">
                <a:solidFill>
                  <a:schemeClr val="bg1"/>
                </a:solidFill>
                <a:cs typeface="Arial" panose="020B0604020202020204" pitchFamily="34" charset="0"/>
              </a:rPr>
              <a:t>EI/L</a:t>
            </a:r>
            <a:r>
              <a:rPr lang="en-US" altLang="en-US" sz="1800">
                <a:solidFill>
                  <a:schemeClr val="bg1"/>
                </a:solidFill>
                <a:cs typeface="Arial" panose="020B0604020202020204" pitchFamily="34" charset="0"/>
              </a:rPr>
              <a:t>) = 1.5</a:t>
            </a:r>
          </a:p>
        </p:txBody>
      </p:sp>
      <p:sp>
        <p:nvSpPr>
          <p:cNvPr id="113711" name="Text Box 55"/>
          <p:cNvSpPr txBox="1">
            <a:spLocks noChangeArrowheads="1"/>
          </p:cNvSpPr>
          <p:nvPr/>
        </p:nvSpPr>
        <p:spPr bwMode="auto">
          <a:xfrm>
            <a:off x="3836988" y="5888038"/>
            <a:ext cx="2717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i="1">
                <a:solidFill>
                  <a:schemeClr val="bg1"/>
                </a:solidFill>
                <a:cs typeface="Arial" panose="020B0604020202020204" pitchFamily="34" charset="0"/>
              </a:rPr>
              <a:t>m </a:t>
            </a:r>
            <a:r>
              <a:rPr lang="en-US" altLang="en-US" sz="1800">
                <a:solidFill>
                  <a:schemeClr val="bg1"/>
                </a:solidFill>
                <a:cs typeface="Arial" panose="020B0604020202020204" pitchFamily="34" charset="0"/>
              </a:rPr>
              <a:t>= (4</a:t>
            </a:r>
            <a:r>
              <a:rPr lang="en-US" altLang="en-US" sz="1800" i="1">
                <a:solidFill>
                  <a:schemeClr val="bg1"/>
                </a:solidFill>
                <a:cs typeface="Arial" panose="020B0604020202020204" pitchFamily="34" charset="0"/>
              </a:rPr>
              <a:t>EI/L</a:t>
            </a:r>
            <a:r>
              <a:rPr lang="en-US" altLang="en-US" sz="1800">
                <a:solidFill>
                  <a:schemeClr val="bg1"/>
                </a:solidFill>
                <a:cs typeface="Arial" panose="020B0604020202020204" pitchFamily="34" charset="0"/>
              </a:rPr>
              <a:t>)/(2</a:t>
            </a:r>
            <a:r>
              <a:rPr lang="en-US" altLang="en-US" sz="1800" i="1">
                <a:solidFill>
                  <a:schemeClr val="bg1"/>
                </a:solidFill>
                <a:cs typeface="Arial" panose="020B0604020202020204" pitchFamily="34" charset="0"/>
              </a:rPr>
              <a:t>EI/L</a:t>
            </a:r>
            <a:r>
              <a:rPr lang="en-US" altLang="en-US" sz="1800">
                <a:solidFill>
                  <a:schemeClr val="bg1"/>
                </a:solidFill>
                <a:cs typeface="Arial" panose="020B0604020202020204" pitchFamily="34" charset="0"/>
              </a:rPr>
              <a:t>) = 2</a:t>
            </a:r>
          </a:p>
        </p:txBody>
      </p:sp>
      <p:graphicFrame>
        <p:nvGraphicFramePr>
          <p:cNvPr id="113712" name="Object 92"/>
          <p:cNvGraphicFramePr>
            <a:graphicFrameLocks noChangeAspect="1"/>
          </p:cNvGraphicFramePr>
          <p:nvPr/>
        </p:nvGraphicFramePr>
        <p:xfrm>
          <a:off x="5813425" y="5278438"/>
          <a:ext cx="476250" cy="588962"/>
        </p:xfrm>
        <a:graphic>
          <a:graphicData uri="http://schemas.openxmlformats.org/presentationml/2006/ole">
            <mc:AlternateContent xmlns:mc="http://schemas.openxmlformats.org/markup-compatibility/2006">
              <mc:Choice xmlns:v="urn:schemas-microsoft-com:vml" Requires="v">
                <p:oleObj spid="_x0000_s113751" name="Equation" r:id="rId8" imgW="317225" imgH="393359" progId="Equation.DSMT4">
                  <p:embed/>
                </p:oleObj>
              </mc:Choice>
              <mc:Fallback>
                <p:oleObj name="Equation" r:id="rId8" imgW="317225" imgH="393359" progId="Equation.DSMT4">
                  <p:embed/>
                  <p:pic>
                    <p:nvPicPr>
                      <p:cNvPr id="0" name="Object 9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13425" y="5278438"/>
                        <a:ext cx="476250" cy="58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713" name="Freeform 103"/>
          <p:cNvSpPr>
            <a:spLocks/>
          </p:cNvSpPr>
          <p:nvPr/>
        </p:nvSpPr>
        <p:spPr bwMode="auto">
          <a:xfrm>
            <a:off x="639763" y="1479550"/>
            <a:ext cx="198437" cy="936625"/>
          </a:xfrm>
          <a:custGeom>
            <a:avLst/>
            <a:gdLst>
              <a:gd name="T0" fmla="*/ 315017944 w 125"/>
              <a:gd name="T1" fmla="*/ 0 h 590"/>
              <a:gd name="T2" fmla="*/ 234373147 w 125"/>
              <a:gd name="T3" fmla="*/ 161290000 h 590"/>
              <a:gd name="T4" fmla="*/ 98285052 w 125"/>
              <a:gd name="T5" fmla="*/ 342741250 h 590"/>
              <a:gd name="T6" fmla="*/ 22680555 w 125"/>
              <a:gd name="T7" fmla="*/ 529232813 h 590"/>
              <a:gd name="T8" fmla="*/ 12599956 w 125"/>
              <a:gd name="T9" fmla="*/ 725805000 h 590"/>
              <a:gd name="T10" fmla="*/ 98285052 w 125"/>
              <a:gd name="T11" fmla="*/ 1003022188 h 590"/>
              <a:gd name="T12" fmla="*/ 309977644 w 125"/>
              <a:gd name="T13" fmla="*/ 1486892188 h 590"/>
              <a:gd name="T14" fmla="*/ 0 60000 65536"/>
              <a:gd name="T15" fmla="*/ 0 60000 65536"/>
              <a:gd name="T16" fmla="*/ 0 60000 65536"/>
              <a:gd name="T17" fmla="*/ 0 60000 65536"/>
              <a:gd name="T18" fmla="*/ 0 60000 65536"/>
              <a:gd name="T19" fmla="*/ 0 60000 65536"/>
              <a:gd name="T20" fmla="*/ 0 60000 65536"/>
              <a:gd name="T21" fmla="*/ 0 w 125"/>
              <a:gd name="T22" fmla="*/ 0 h 590"/>
              <a:gd name="T23" fmla="*/ 125 w 125"/>
              <a:gd name="T24" fmla="*/ 590 h 5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590">
                <a:moveTo>
                  <a:pt x="125" y="0"/>
                </a:moveTo>
                <a:cubicBezTo>
                  <a:pt x="116" y="21"/>
                  <a:pt x="107" y="42"/>
                  <a:pt x="93" y="64"/>
                </a:cubicBezTo>
                <a:cubicBezTo>
                  <a:pt x="79" y="86"/>
                  <a:pt x="53" y="112"/>
                  <a:pt x="39" y="136"/>
                </a:cubicBezTo>
                <a:cubicBezTo>
                  <a:pt x="25" y="160"/>
                  <a:pt x="15" y="185"/>
                  <a:pt x="9" y="210"/>
                </a:cubicBezTo>
                <a:cubicBezTo>
                  <a:pt x="3" y="235"/>
                  <a:pt x="0" y="257"/>
                  <a:pt x="5" y="288"/>
                </a:cubicBezTo>
                <a:cubicBezTo>
                  <a:pt x="10" y="319"/>
                  <a:pt x="19" y="348"/>
                  <a:pt x="39" y="398"/>
                </a:cubicBezTo>
                <a:cubicBezTo>
                  <a:pt x="59" y="448"/>
                  <a:pt x="91" y="519"/>
                  <a:pt x="123" y="590"/>
                </a:cubicBezTo>
              </a:path>
            </a:pathLst>
          </a:custGeom>
          <a:noFill/>
          <a:ln w="3810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13714" name="Freeform 104"/>
          <p:cNvSpPr>
            <a:spLocks/>
          </p:cNvSpPr>
          <p:nvPr/>
        </p:nvSpPr>
        <p:spPr bwMode="auto">
          <a:xfrm>
            <a:off x="2424113" y="3317875"/>
            <a:ext cx="198437" cy="936625"/>
          </a:xfrm>
          <a:custGeom>
            <a:avLst/>
            <a:gdLst>
              <a:gd name="T0" fmla="*/ 315017944 w 125"/>
              <a:gd name="T1" fmla="*/ 0 h 590"/>
              <a:gd name="T2" fmla="*/ 234373147 w 125"/>
              <a:gd name="T3" fmla="*/ 161290000 h 590"/>
              <a:gd name="T4" fmla="*/ 98285052 w 125"/>
              <a:gd name="T5" fmla="*/ 342741250 h 590"/>
              <a:gd name="T6" fmla="*/ 22680555 w 125"/>
              <a:gd name="T7" fmla="*/ 529232813 h 590"/>
              <a:gd name="T8" fmla="*/ 12599956 w 125"/>
              <a:gd name="T9" fmla="*/ 725805000 h 590"/>
              <a:gd name="T10" fmla="*/ 98285052 w 125"/>
              <a:gd name="T11" fmla="*/ 1003022188 h 590"/>
              <a:gd name="T12" fmla="*/ 309977644 w 125"/>
              <a:gd name="T13" fmla="*/ 1486892188 h 590"/>
              <a:gd name="T14" fmla="*/ 0 60000 65536"/>
              <a:gd name="T15" fmla="*/ 0 60000 65536"/>
              <a:gd name="T16" fmla="*/ 0 60000 65536"/>
              <a:gd name="T17" fmla="*/ 0 60000 65536"/>
              <a:gd name="T18" fmla="*/ 0 60000 65536"/>
              <a:gd name="T19" fmla="*/ 0 60000 65536"/>
              <a:gd name="T20" fmla="*/ 0 60000 65536"/>
              <a:gd name="T21" fmla="*/ 0 w 125"/>
              <a:gd name="T22" fmla="*/ 0 h 590"/>
              <a:gd name="T23" fmla="*/ 125 w 125"/>
              <a:gd name="T24" fmla="*/ 590 h 5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590">
                <a:moveTo>
                  <a:pt x="125" y="0"/>
                </a:moveTo>
                <a:cubicBezTo>
                  <a:pt x="116" y="21"/>
                  <a:pt x="107" y="42"/>
                  <a:pt x="93" y="64"/>
                </a:cubicBezTo>
                <a:cubicBezTo>
                  <a:pt x="79" y="86"/>
                  <a:pt x="53" y="112"/>
                  <a:pt x="39" y="136"/>
                </a:cubicBezTo>
                <a:cubicBezTo>
                  <a:pt x="25" y="160"/>
                  <a:pt x="15" y="185"/>
                  <a:pt x="9" y="210"/>
                </a:cubicBezTo>
                <a:cubicBezTo>
                  <a:pt x="3" y="235"/>
                  <a:pt x="0" y="257"/>
                  <a:pt x="5" y="288"/>
                </a:cubicBezTo>
                <a:cubicBezTo>
                  <a:pt x="10" y="319"/>
                  <a:pt x="19" y="348"/>
                  <a:pt x="39" y="398"/>
                </a:cubicBezTo>
                <a:cubicBezTo>
                  <a:pt x="59" y="448"/>
                  <a:pt x="91" y="519"/>
                  <a:pt x="123" y="590"/>
                </a:cubicBezTo>
              </a:path>
            </a:pathLst>
          </a:custGeom>
          <a:noFill/>
          <a:ln w="3810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13715" name="Freeform 105"/>
          <p:cNvSpPr>
            <a:spLocks/>
          </p:cNvSpPr>
          <p:nvPr/>
        </p:nvSpPr>
        <p:spPr bwMode="auto">
          <a:xfrm>
            <a:off x="2468563" y="5035550"/>
            <a:ext cx="198437" cy="936625"/>
          </a:xfrm>
          <a:custGeom>
            <a:avLst/>
            <a:gdLst>
              <a:gd name="T0" fmla="*/ 315017944 w 125"/>
              <a:gd name="T1" fmla="*/ 0 h 590"/>
              <a:gd name="T2" fmla="*/ 234373147 w 125"/>
              <a:gd name="T3" fmla="*/ 161290000 h 590"/>
              <a:gd name="T4" fmla="*/ 98285052 w 125"/>
              <a:gd name="T5" fmla="*/ 342741250 h 590"/>
              <a:gd name="T6" fmla="*/ 22680555 w 125"/>
              <a:gd name="T7" fmla="*/ 529232813 h 590"/>
              <a:gd name="T8" fmla="*/ 12599956 w 125"/>
              <a:gd name="T9" fmla="*/ 725805000 h 590"/>
              <a:gd name="T10" fmla="*/ 98285052 w 125"/>
              <a:gd name="T11" fmla="*/ 1003022188 h 590"/>
              <a:gd name="T12" fmla="*/ 309977644 w 125"/>
              <a:gd name="T13" fmla="*/ 1486892188 h 590"/>
              <a:gd name="T14" fmla="*/ 0 60000 65536"/>
              <a:gd name="T15" fmla="*/ 0 60000 65536"/>
              <a:gd name="T16" fmla="*/ 0 60000 65536"/>
              <a:gd name="T17" fmla="*/ 0 60000 65536"/>
              <a:gd name="T18" fmla="*/ 0 60000 65536"/>
              <a:gd name="T19" fmla="*/ 0 60000 65536"/>
              <a:gd name="T20" fmla="*/ 0 60000 65536"/>
              <a:gd name="T21" fmla="*/ 0 w 125"/>
              <a:gd name="T22" fmla="*/ 0 h 590"/>
              <a:gd name="T23" fmla="*/ 125 w 125"/>
              <a:gd name="T24" fmla="*/ 590 h 5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590">
                <a:moveTo>
                  <a:pt x="125" y="0"/>
                </a:moveTo>
                <a:cubicBezTo>
                  <a:pt x="116" y="21"/>
                  <a:pt x="107" y="42"/>
                  <a:pt x="93" y="64"/>
                </a:cubicBezTo>
                <a:cubicBezTo>
                  <a:pt x="79" y="86"/>
                  <a:pt x="53" y="112"/>
                  <a:pt x="39" y="136"/>
                </a:cubicBezTo>
                <a:cubicBezTo>
                  <a:pt x="25" y="160"/>
                  <a:pt x="15" y="185"/>
                  <a:pt x="9" y="210"/>
                </a:cubicBezTo>
                <a:cubicBezTo>
                  <a:pt x="3" y="235"/>
                  <a:pt x="0" y="257"/>
                  <a:pt x="5" y="288"/>
                </a:cubicBezTo>
                <a:cubicBezTo>
                  <a:pt x="10" y="319"/>
                  <a:pt x="19" y="348"/>
                  <a:pt x="39" y="398"/>
                </a:cubicBezTo>
                <a:cubicBezTo>
                  <a:pt x="59" y="448"/>
                  <a:pt x="91" y="519"/>
                  <a:pt x="123" y="590"/>
                </a:cubicBezTo>
              </a:path>
            </a:pathLst>
          </a:custGeom>
          <a:noFill/>
          <a:ln w="3810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13716" name="Freeform 110"/>
          <p:cNvSpPr>
            <a:spLocks/>
          </p:cNvSpPr>
          <p:nvPr/>
        </p:nvSpPr>
        <p:spPr bwMode="auto">
          <a:xfrm>
            <a:off x="2049463" y="1654175"/>
            <a:ext cx="246062" cy="390525"/>
          </a:xfrm>
          <a:custGeom>
            <a:avLst/>
            <a:gdLst>
              <a:gd name="T0" fmla="*/ 390622631 w 155"/>
              <a:gd name="T1" fmla="*/ 0 h 246"/>
              <a:gd name="T2" fmla="*/ 32761171 w 155"/>
              <a:gd name="T3" fmla="*/ 191531875 h 246"/>
              <a:gd name="T4" fmla="*/ 199091145 w 155"/>
              <a:gd name="T5" fmla="*/ 619958438 h 246"/>
              <a:gd name="T6" fmla="*/ 0 60000 65536"/>
              <a:gd name="T7" fmla="*/ 0 60000 65536"/>
              <a:gd name="T8" fmla="*/ 0 60000 65536"/>
              <a:gd name="T9" fmla="*/ 0 w 155"/>
              <a:gd name="T10" fmla="*/ 0 h 246"/>
              <a:gd name="T11" fmla="*/ 155 w 155"/>
              <a:gd name="T12" fmla="*/ 246 h 246"/>
            </a:gdLst>
            <a:ahLst/>
            <a:cxnLst>
              <a:cxn ang="T6">
                <a:pos x="T0" y="T1"/>
              </a:cxn>
              <a:cxn ang="T7">
                <a:pos x="T2" y="T3"/>
              </a:cxn>
              <a:cxn ang="T8">
                <a:pos x="T4" y="T5"/>
              </a:cxn>
            </a:cxnLst>
            <a:rect l="T9" t="T10" r="T11" b="T12"/>
            <a:pathLst>
              <a:path w="155" h="246">
                <a:moveTo>
                  <a:pt x="155" y="0"/>
                </a:moveTo>
                <a:cubicBezTo>
                  <a:pt x="90" y="17"/>
                  <a:pt x="26" y="35"/>
                  <a:pt x="13" y="76"/>
                </a:cubicBezTo>
                <a:cubicBezTo>
                  <a:pt x="0" y="117"/>
                  <a:pt x="39" y="181"/>
                  <a:pt x="79" y="246"/>
                </a:cubicBezTo>
              </a:path>
            </a:pathLst>
          </a:custGeom>
          <a:noFill/>
          <a:ln w="19050" cap="flat" cmpd="sng">
            <a:solidFill>
              <a:schemeClr val="accent1"/>
            </a:solidFill>
            <a:prstDash val="solid"/>
            <a:round/>
            <a:headEnd type="arrow" w="med" len="med"/>
            <a:tailEnd type="none" w="med" len="me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13717" name="Freeform 112"/>
          <p:cNvSpPr>
            <a:spLocks/>
          </p:cNvSpPr>
          <p:nvPr/>
        </p:nvSpPr>
        <p:spPr bwMode="auto">
          <a:xfrm>
            <a:off x="3752850" y="3448050"/>
            <a:ext cx="523875" cy="396875"/>
          </a:xfrm>
          <a:custGeom>
            <a:avLst/>
            <a:gdLst>
              <a:gd name="T0" fmla="*/ 831651563 w 330"/>
              <a:gd name="T1" fmla="*/ 0 h 250"/>
              <a:gd name="T2" fmla="*/ 90725625 w 330"/>
              <a:gd name="T3" fmla="*/ 332660625 h 250"/>
              <a:gd name="T4" fmla="*/ 282257500 w 330"/>
              <a:gd name="T5" fmla="*/ 630039063 h 250"/>
              <a:gd name="T6" fmla="*/ 0 60000 65536"/>
              <a:gd name="T7" fmla="*/ 0 60000 65536"/>
              <a:gd name="T8" fmla="*/ 0 60000 65536"/>
              <a:gd name="T9" fmla="*/ 0 w 330"/>
              <a:gd name="T10" fmla="*/ 0 h 250"/>
              <a:gd name="T11" fmla="*/ 330 w 330"/>
              <a:gd name="T12" fmla="*/ 250 h 250"/>
            </a:gdLst>
            <a:ahLst/>
            <a:cxnLst>
              <a:cxn ang="T6">
                <a:pos x="T0" y="T1"/>
              </a:cxn>
              <a:cxn ang="T7">
                <a:pos x="T2" y="T3"/>
              </a:cxn>
              <a:cxn ang="T8">
                <a:pos x="T4" y="T5"/>
              </a:cxn>
            </a:cxnLst>
            <a:rect l="T9" t="T10" r="T11" b="T12"/>
            <a:pathLst>
              <a:path w="330" h="250">
                <a:moveTo>
                  <a:pt x="330" y="0"/>
                </a:moveTo>
                <a:cubicBezTo>
                  <a:pt x="201" y="45"/>
                  <a:pt x="72" y="90"/>
                  <a:pt x="36" y="132"/>
                </a:cubicBezTo>
                <a:cubicBezTo>
                  <a:pt x="0" y="174"/>
                  <a:pt x="56" y="212"/>
                  <a:pt x="112" y="250"/>
                </a:cubicBezTo>
              </a:path>
            </a:pathLst>
          </a:custGeom>
          <a:noFill/>
          <a:ln w="19050" cap="flat" cmpd="sng">
            <a:solidFill>
              <a:schemeClr val="accent1"/>
            </a:solidFill>
            <a:prstDash val="solid"/>
            <a:round/>
            <a:headEnd type="arrow" w="med" len="med"/>
            <a:tailEnd type="none" w="med" len="me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13718" name="Freeform 113"/>
          <p:cNvSpPr>
            <a:spLocks/>
          </p:cNvSpPr>
          <p:nvPr/>
        </p:nvSpPr>
        <p:spPr bwMode="auto">
          <a:xfrm>
            <a:off x="3692525" y="5175250"/>
            <a:ext cx="523875" cy="396875"/>
          </a:xfrm>
          <a:custGeom>
            <a:avLst/>
            <a:gdLst>
              <a:gd name="T0" fmla="*/ 831651563 w 330"/>
              <a:gd name="T1" fmla="*/ 0 h 250"/>
              <a:gd name="T2" fmla="*/ 90725625 w 330"/>
              <a:gd name="T3" fmla="*/ 332660625 h 250"/>
              <a:gd name="T4" fmla="*/ 282257500 w 330"/>
              <a:gd name="T5" fmla="*/ 630039063 h 250"/>
              <a:gd name="T6" fmla="*/ 0 60000 65536"/>
              <a:gd name="T7" fmla="*/ 0 60000 65536"/>
              <a:gd name="T8" fmla="*/ 0 60000 65536"/>
              <a:gd name="T9" fmla="*/ 0 w 330"/>
              <a:gd name="T10" fmla="*/ 0 h 250"/>
              <a:gd name="T11" fmla="*/ 330 w 330"/>
              <a:gd name="T12" fmla="*/ 250 h 250"/>
            </a:gdLst>
            <a:ahLst/>
            <a:cxnLst>
              <a:cxn ang="T6">
                <a:pos x="T0" y="T1"/>
              </a:cxn>
              <a:cxn ang="T7">
                <a:pos x="T2" y="T3"/>
              </a:cxn>
              <a:cxn ang="T8">
                <a:pos x="T4" y="T5"/>
              </a:cxn>
            </a:cxnLst>
            <a:rect l="T9" t="T10" r="T11" b="T12"/>
            <a:pathLst>
              <a:path w="330" h="250">
                <a:moveTo>
                  <a:pt x="330" y="0"/>
                </a:moveTo>
                <a:cubicBezTo>
                  <a:pt x="201" y="45"/>
                  <a:pt x="72" y="90"/>
                  <a:pt x="36" y="132"/>
                </a:cubicBezTo>
                <a:cubicBezTo>
                  <a:pt x="0" y="174"/>
                  <a:pt x="56" y="212"/>
                  <a:pt x="112" y="250"/>
                </a:cubicBezTo>
              </a:path>
            </a:pathLst>
          </a:custGeom>
          <a:noFill/>
          <a:ln w="19050" cap="flat" cmpd="sng">
            <a:solidFill>
              <a:schemeClr val="accent1"/>
            </a:solidFill>
            <a:prstDash val="solid"/>
            <a:round/>
            <a:headEnd type="arrow" w="med" len="med"/>
            <a:tailEnd type="none" w="med" len="me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13719" name="Line 114"/>
          <p:cNvSpPr>
            <a:spLocks noChangeShapeType="1"/>
          </p:cNvSpPr>
          <p:nvPr/>
        </p:nvSpPr>
        <p:spPr bwMode="auto">
          <a:xfrm>
            <a:off x="644525" y="2562225"/>
            <a:ext cx="1336675"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113720" name="Line 115"/>
          <p:cNvSpPr>
            <a:spLocks noChangeShapeType="1"/>
          </p:cNvSpPr>
          <p:nvPr/>
        </p:nvSpPr>
        <p:spPr bwMode="auto">
          <a:xfrm>
            <a:off x="2425700" y="4394200"/>
            <a:ext cx="1336675"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113721" name="Line 116"/>
          <p:cNvSpPr>
            <a:spLocks noChangeShapeType="1"/>
          </p:cNvSpPr>
          <p:nvPr/>
        </p:nvSpPr>
        <p:spPr bwMode="auto">
          <a:xfrm>
            <a:off x="2425700" y="6121400"/>
            <a:ext cx="1336675"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rot="10800000" wrap="none"/>
          <a:lstStyle/>
          <a:p>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2363788" y="3063875"/>
            <a:ext cx="4254500" cy="1598613"/>
          </a:xfrm>
          <a:prstGeom prst="rect">
            <a:avLst/>
          </a:prstGeom>
          <a:solidFill>
            <a:schemeClr val="tx1">
              <a:lumMod val="95000"/>
              <a:alpha val="62000"/>
            </a:schemeClr>
          </a:solidFill>
          <a:ln w="38100" cap="flat">
            <a:solidFill>
              <a:schemeClr val="bg1"/>
            </a:solidFill>
            <a:bevel/>
          </a:ln>
        </p:spPr>
        <p:txBody>
          <a:bodyPr anchor="ctr" anchorCtr="1"/>
          <a:lstStyle/>
          <a:p>
            <a:pPr>
              <a:defRPr/>
            </a:pPr>
            <a:endParaRPr lang="en-US">
              <a:solidFill>
                <a:schemeClr val="bg1"/>
              </a:solidFill>
              <a:cs typeface="Arial" pitchFamily="34" charset="0"/>
            </a:endParaRPr>
          </a:p>
        </p:txBody>
      </p:sp>
      <p:sp>
        <p:nvSpPr>
          <p:cNvPr id="114691" name="TextBox 28"/>
          <p:cNvSpPr txBox="1">
            <a:spLocks noChangeArrowheads="1"/>
          </p:cNvSpPr>
          <p:nvPr/>
        </p:nvSpPr>
        <p:spPr bwMode="auto">
          <a:xfrm>
            <a:off x="6608763" y="3614738"/>
            <a:ext cx="2162175" cy="461962"/>
          </a:xfrm>
          <a:prstGeom prst="rect">
            <a:avLst/>
          </a:prstGeom>
          <a:solidFill>
            <a:schemeClr val="tx1"/>
          </a:solidFill>
          <a:ln w="38100">
            <a:solidFill>
              <a:schemeClr val="bg1"/>
            </a:solidFill>
            <a:bevel/>
            <a:headEnd/>
            <a:tailEnd/>
          </a:ln>
        </p:spPr>
        <p:txBody>
          <a:bodyPr anchor="ct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rgbClr val="FF0000"/>
                </a:solidFill>
                <a:cs typeface="Arial" panose="020B0604020202020204" pitchFamily="34" charset="0"/>
              </a:rPr>
              <a:t>Far end pinned</a:t>
            </a:r>
          </a:p>
        </p:txBody>
      </p:sp>
      <p:sp>
        <p:nvSpPr>
          <p:cNvPr id="60" name="TextBox 59"/>
          <p:cNvSpPr txBox="1"/>
          <p:nvPr/>
        </p:nvSpPr>
        <p:spPr>
          <a:xfrm>
            <a:off x="2368550" y="4841875"/>
            <a:ext cx="4254500" cy="1612900"/>
          </a:xfrm>
          <a:prstGeom prst="rect">
            <a:avLst/>
          </a:prstGeom>
          <a:solidFill>
            <a:schemeClr val="tx1">
              <a:lumMod val="95000"/>
              <a:alpha val="62000"/>
            </a:schemeClr>
          </a:solidFill>
          <a:ln w="38100" cap="flat">
            <a:solidFill>
              <a:schemeClr val="bg1"/>
            </a:solidFill>
            <a:bevel/>
          </a:ln>
        </p:spPr>
        <p:txBody>
          <a:bodyPr anchor="ctr" anchorCtr="1"/>
          <a:lstStyle/>
          <a:p>
            <a:pPr>
              <a:defRPr/>
            </a:pPr>
            <a:endParaRPr lang="en-US">
              <a:solidFill>
                <a:schemeClr val="bg1"/>
              </a:solidFill>
              <a:cs typeface="Arial" pitchFamily="34" charset="0"/>
            </a:endParaRPr>
          </a:p>
        </p:txBody>
      </p:sp>
      <p:sp>
        <p:nvSpPr>
          <p:cNvPr id="61" name="TextBox 60"/>
          <p:cNvSpPr txBox="1"/>
          <p:nvPr/>
        </p:nvSpPr>
        <p:spPr>
          <a:xfrm>
            <a:off x="541338" y="1089025"/>
            <a:ext cx="4349750" cy="1792288"/>
          </a:xfrm>
          <a:prstGeom prst="rect">
            <a:avLst/>
          </a:prstGeom>
          <a:solidFill>
            <a:schemeClr val="tx1">
              <a:lumMod val="95000"/>
              <a:alpha val="62000"/>
            </a:schemeClr>
          </a:solidFill>
          <a:ln w="38100" cap="flat">
            <a:solidFill>
              <a:schemeClr val="bg1"/>
            </a:solidFill>
            <a:bevel/>
          </a:ln>
        </p:spPr>
        <p:txBody>
          <a:bodyPr anchor="ctr" anchorCtr="1"/>
          <a:lstStyle/>
          <a:p>
            <a:pPr>
              <a:defRPr/>
            </a:pPr>
            <a:endParaRPr lang="en-US">
              <a:solidFill>
                <a:schemeClr val="bg1"/>
              </a:solidFill>
              <a:cs typeface="Arial" pitchFamily="34" charset="0"/>
            </a:endParaRPr>
          </a:p>
        </p:txBody>
      </p:sp>
      <p:sp>
        <p:nvSpPr>
          <p:cNvPr id="114694" name="TextBox 28"/>
          <p:cNvSpPr txBox="1">
            <a:spLocks noChangeArrowheads="1"/>
          </p:cNvSpPr>
          <p:nvPr/>
        </p:nvSpPr>
        <p:spPr bwMode="auto">
          <a:xfrm>
            <a:off x="4876800" y="1271588"/>
            <a:ext cx="4010025" cy="1225550"/>
          </a:xfrm>
          <a:prstGeom prst="rect">
            <a:avLst/>
          </a:prstGeom>
          <a:solidFill>
            <a:schemeClr val="tx1"/>
          </a:solidFill>
          <a:ln w="38100">
            <a:solidFill>
              <a:schemeClr val="bg1"/>
            </a:solidFill>
            <a:bevel/>
            <a:headEnd/>
            <a:tailEnd/>
          </a:ln>
        </p:spPr>
        <p:txBody>
          <a:bodyPr anchor="ct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rgbClr val="FF0000"/>
                </a:solidFill>
                <a:cs typeface="Arial" panose="020B0604020202020204" pitchFamily="34" charset="0"/>
              </a:rPr>
              <a:t>Sidesway Uninhibited (Sway)</a:t>
            </a:r>
          </a:p>
          <a:p>
            <a:pPr eaLnBrk="1" hangingPunct="1"/>
            <a:r>
              <a:rPr lang="en-US" altLang="en-US">
                <a:solidFill>
                  <a:srgbClr val="FF0000"/>
                </a:solidFill>
                <a:cs typeface="Arial" panose="020B0604020202020204" pitchFamily="34" charset="0"/>
              </a:rPr>
              <a:t>Assumption: reverse curvature bending of girder.</a:t>
            </a:r>
          </a:p>
        </p:txBody>
      </p:sp>
      <p:sp>
        <p:nvSpPr>
          <p:cNvPr id="114695" name="TextBox 28"/>
          <p:cNvSpPr txBox="1">
            <a:spLocks noChangeArrowheads="1"/>
          </p:cNvSpPr>
          <p:nvPr/>
        </p:nvSpPr>
        <p:spPr bwMode="auto">
          <a:xfrm>
            <a:off x="6623050" y="5373688"/>
            <a:ext cx="2160588" cy="461962"/>
          </a:xfrm>
          <a:prstGeom prst="rect">
            <a:avLst/>
          </a:prstGeom>
          <a:solidFill>
            <a:schemeClr val="tx1"/>
          </a:solidFill>
          <a:ln w="38100">
            <a:solidFill>
              <a:schemeClr val="bg1"/>
            </a:solidFill>
            <a:bevel/>
            <a:headEnd/>
            <a:tailEnd/>
          </a:ln>
        </p:spPr>
        <p:txBody>
          <a:bodyPr anchor="ct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rgbClr val="FF0000"/>
                </a:solidFill>
                <a:cs typeface="Arial" panose="020B0604020202020204" pitchFamily="34" charset="0"/>
              </a:rPr>
              <a:t>Far end fixed</a:t>
            </a:r>
          </a:p>
        </p:txBody>
      </p:sp>
      <p:sp>
        <p:nvSpPr>
          <p:cNvPr id="114696" name="AutoShape 8"/>
          <p:cNvSpPr>
            <a:spLocks noChangeArrowheads="1"/>
          </p:cNvSpPr>
          <p:nvPr/>
        </p:nvSpPr>
        <p:spPr bwMode="auto">
          <a:xfrm>
            <a:off x="847725" y="2452688"/>
            <a:ext cx="152400" cy="152400"/>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4697" name="AutoShape 9"/>
          <p:cNvSpPr>
            <a:spLocks noChangeArrowheads="1"/>
          </p:cNvSpPr>
          <p:nvPr/>
        </p:nvSpPr>
        <p:spPr bwMode="auto">
          <a:xfrm>
            <a:off x="1762125" y="2452688"/>
            <a:ext cx="152400" cy="152400"/>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4698" name="Line 20"/>
          <p:cNvSpPr>
            <a:spLocks noChangeShapeType="1"/>
          </p:cNvSpPr>
          <p:nvPr/>
        </p:nvSpPr>
        <p:spPr bwMode="auto">
          <a:xfrm>
            <a:off x="2295525" y="1614488"/>
            <a:ext cx="1609725" cy="0"/>
          </a:xfrm>
          <a:prstGeom prst="line">
            <a:avLst/>
          </a:prstGeom>
          <a:noFill/>
          <a:ln w="3810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4699" name="Text Box 25"/>
          <p:cNvSpPr txBox="1">
            <a:spLocks noChangeArrowheads="1"/>
          </p:cNvSpPr>
          <p:nvPr/>
        </p:nvSpPr>
        <p:spPr bwMode="auto">
          <a:xfrm>
            <a:off x="2257425" y="1919288"/>
            <a:ext cx="2676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solidFill>
                  <a:schemeClr val="bg1"/>
                </a:solidFill>
                <a:cs typeface="Arial" panose="020B0604020202020204" pitchFamily="34" charset="0"/>
              </a:rPr>
              <a:t>Bending Stiffness =</a:t>
            </a:r>
            <a:endParaRPr lang="en-US" altLang="en-US" sz="1800" i="1">
              <a:solidFill>
                <a:schemeClr val="bg1"/>
              </a:solidFill>
              <a:cs typeface="Arial" panose="020B0604020202020204" pitchFamily="34" charset="0"/>
            </a:endParaRPr>
          </a:p>
        </p:txBody>
      </p:sp>
      <p:sp>
        <p:nvSpPr>
          <p:cNvPr id="114700" name="AutoShape 52"/>
          <p:cNvSpPr>
            <a:spLocks noChangeArrowheads="1"/>
          </p:cNvSpPr>
          <p:nvPr/>
        </p:nvSpPr>
        <p:spPr bwMode="auto">
          <a:xfrm>
            <a:off x="2614613" y="4198938"/>
            <a:ext cx="152400" cy="152400"/>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4701" name="AutoShape 53"/>
          <p:cNvSpPr>
            <a:spLocks noChangeArrowheads="1"/>
          </p:cNvSpPr>
          <p:nvPr/>
        </p:nvSpPr>
        <p:spPr bwMode="auto">
          <a:xfrm>
            <a:off x="3529013" y="4198938"/>
            <a:ext cx="152400" cy="152400"/>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4702" name="Line 83"/>
          <p:cNvSpPr>
            <a:spLocks noChangeShapeType="1"/>
          </p:cNvSpPr>
          <p:nvPr/>
        </p:nvSpPr>
        <p:spPr bwMode="auto">
          <a:xfrm flipV="1">
            <a:off x="3605213" y="3284538"/>
            <a:ext cx="301625" cy="914400"/>
          </a:xfrm>
          <a:prstGeom prst="line">
            <a:avLst/>
          </a:prstGeom>
          <a:noFill/>
          <a:ln w="3810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4703" name="Line 59"/>
          <p:cNvSpPr>
            <a:spLocks noChangeShapeType="1"/>
          </p:cNvSpPr>
          <p:nvPr/>
        </p:nvSpPr>
        <p:spPr bwMode="auto">
          <a:xfrm>
            <a:off x="4214813" y="3360738"/>
            <a:ext cx="1981200" cy="0"/>
          </a:xfrm>
          <a:prstGeom prst="line">
            <a:avLst/>
          </a:prstGeom>
          <a:noFill/>
          <a:ln w="3810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4704" name="Text Box 64"/>
          <p:cNvSpPr txBox="1">
            <a:spLocks noChangeArrowheads="1"/>
          </p:cNvSpPr>
          <p:nvPr/>
        </p:nvSpPr>
        <p:spPr bwMode="auto">
          <a:xfrm>
            <a:off x="3979863" y="3656013"/>
            <a:ext cx="2568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solidFill>
                  <a:schemeClr val="bg1"/>
                </a:solidFill>
                <a:cs typeface="Arial" panose="020B0604020202020204" pitchFamily="34" charset="0"/>
              </a:rPr>
              <a:t>Bending Stiffness = </a:t>
            </a:r>
          </a:p>
        </p:txBody>
      </p:sp>
      <p:sp>
        <p:nvSpPr>
          <p:cNvPr id="114705" name="AutoShape 69"/>
          <p:cNvSpPr>
            <a:spLocks noChangeArrowheads="1"/>
          </p:cNvSpPr>
          <p:nvPr/>
        </p:nvSpPr>
        <p:spPr bwMode="auto">
          <a:xfrm>
            <a:off x="2624138" y="6073775"/>
            <a:ext cx="152400" cy="152400"/>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4706" name="AutoShape 70"/>
          <p:cNvSpPr>
            <a:spLocks noChangeArrowheads="1"/>
          </p:cNvSpPr>
          <p:nvPr/>
        </p:nvSpPr>
        <p:spPr bwMode="auto">
          <a:xfrm>
            <a:off x="3538538" y="6073775"/>
            <a:ext cx="152400" cy="152400"/>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4707" name="Line 76"/>
          <p:cNvSpPr>
            <a:spLocks noChangeShapeType="1"/>
          </p:cNvSpPr>
          <p:nvPr/>
        </p:nvSpPr>
        <p:spPr bwMode="auto">
          <a:xfrm>
            <a:off x="4486275" y="5221288"/>
            <a:ext cx="1838325" cy="0"/>
          </a:xfrm>
          <a:prstGeom prst="line">
            <a:avLst/>
          </a:prstGeom>
          <a:noFill/>
          <a:ln w="3810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4708" name="Text Box 84"/>
          <p:cNvSpPr txBox="1">
            <a:spLocks noChangeArrowheads="1"/>
          </p:cNvSpPr>
          <p:nvPr/>
        </p:nvSpPr>
        <p:spPr bwMode="auto">
          <a:xfrm>
            <a:off x="4064000" y="5502275"/>
            <a:ext cx="2741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solidFill>
                  <a:schemeClr val="bg1"/>
                </a:solidFill>
                <a:cs typeface="Arial" panose="020B0604020202020204" pitchFamily="34" charset="0"/>
              </a:rPr>
              <a:t>Bending Stiffness =</a:t>
            </a:r>
          </a:p>
        </p:txBody>
      </p:sp>
      <p:sp>
        <p:nvSpPr>
          <p:cNvPr id="114709" name="Rectangle 86"/>
          <p:cNvSpPr>
            <a:spLocks noChangeArrowheads="1"/>
          </p:cNvSpPr>
          <p:nvPr/>
        </p:nvSpPr>
        <p:spPr bwMode="auto">
          <a:xfrm>
            <a:off x="5892800" y="5149850"/>
            <a:ext cx="228600" cy="152400"/>
          </a:xfrm>
          <a:prstGeom prst="rect">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4710" name="Rectangle 87"/>
          <p:cNvSpPr>
            <a:spLocks noChangeArrowheads="1"/>
          </p:cNvSpPr>
          <p:nvPr/>
        </p:nvSpPr>
        <p:spPr bwMode="auto">
          <a:xfrm>
            <a:off x="3890963" y="5089525"/>
            <a:ext cx="457200" cy="152400"/>
          </a:xfrm>
          <a:prstGeom prst="rect">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4" name="Curved Right Arrow 63"/>
          <p:cNvSpPr>
            <a:spLocks noChangeArrowheads="1"/>
          </p:cNvSpPr>
          <p:nvPr/>
        </p:nvSpPr>
        <p:spPr bwMode="auto">
          <a:xfrm flipV="1">
            <a:off x="2452688" y="1417638"/>
            <a:ext cx="179387" cy="360362"/>
          </a:xfrm>
          <a:prstGeom prst="curvedRightArrow">
            <a:avLst>
              <a:gd name="adj1" fmla="val 24999"/>
              <a:gd name="adj2" fmla="val 49998"/>
              <a:gd name="adj3" fmla="val 25000"/>
            </a:avLst>
          </a:prstGeom>
          <a:solidFill>
            <a:schemeClr val="accent1"/>
          </a:solidFill>
          <a:ln w="25400" algn="ctr">
            <a:solidFill>
              <a:srgbClr val="9B320E"/>
            </a:solidFill>
            <a:miter lim="800000"/>
            <a:headEnd/>
            <a:tailEnd/>
          </a:ln>
        </p:spPr>
        <p:txBody>
          <a:bodyPr rot="10800000" anchor="ctr"/>
          <a:lstStyle/>
          <a:p>
            <a:pPr>
              <a:defRPr/>
            </a:pPr>
            <a:endParaRPr lang="en-US">
              <a:latin typeface="+mn-lt"/>
            </a:endParaRPr>
          </a:p>
        </p:txBody>
      </p:sp>
      <p:sp>
        <p:nvSpPr>
          <p:cNvPr id="69" name="Curved Right Arrow 68"/>
          <p:cNvSpPr>
            <a:spLocks noChangeArrowheads="1"/>
          </p:cNvSpPr>
          <p:nvPr/>
        </p:nvSpPr>
        <p:spPr bwMode="auto">
          <a:xfrm flipV="1">
            <a:off x="4406900" y="3194050"/>
            <a:ext cx="180975" cy="360363"/>
          </a:xfrm>
          <a:prstGeom prst="curvedRightArrow">
            <a:avLst>
              <a:gd name="adj1" fmla="val 25001"/>
              <a:gd name="adj2" fmla="val 50002"/>
              <a:gd name="adj3" fmla="val 25000"/>
            </a:avLst>
          </a:prstGeom>
          <a:solidFill>
            <a:schemeClr val="accent1"/>
          </a:solidFill>
          <a:ln w="25400" algn="ctr">
            <a:solidFill>
              <a:srgbClr val="9B320E"/>
            </a:solidFill>
            <a:miter lim="800000"/>
            <a:headEnd/>
            <a:tailEnd/>
          </a:ln>
        </p:spPr>
        <p:txBody>
          <a:bodyPr rot="10800000" anchor="ctr"/>
          <a:lstStyle/>
          <a:p>
            <a:pPr>
              <a:defRPr/>
            </a:pPr>
            <a:endParaRPr lang="en-US">
              <a:latin typeface="+mn-lt"/>
            </a:endParaRPr>
          </a:p>
        </p:txBody>
      </p:sp>
      <p:sp>
        <p:nvSpPr>
          <p:cNvPr id="72" name="Curved Right Arrow 71"/>
          <p:cNvSpPr>
            <a:spLocks noChangeArrowheads="1"/>
          </p:cNvSpPr>
          <p:nvPr/>
        </p:nvSpPr>
        <p:spPr bwMode="auto">
          <a:xfrm flipV="1">
            <a:off x="4705350" y="5010150"/>
            <a:ext cx="179388" cy="360363"/>
          </a:xfrm>
          <a:prstGeom prst="curvedRightArrow">
            <a:avLst>
              <a:gd name="adj1" fmla="val 24999"/>
              <a:gd name="adj2" fmla="val 49998"/>
              <a:gd name="adj3" fmla="val 25000"/>
            </a:avLst>
          </a:prstGeom>
          <a:solidFill>
            <a:schemeClr val="accent1"/>
          </a:solidFill>
          <a:ln w="25400" algn="ctr">
            <a:solidFill>
              <a:srgbClr val="9B320E"/>
            </a:solidFill>
            <a:miter lim="800000"/>
            <a:headEnd/>
            <a:tailEnd/>
          </a:ln>
        </p:spPr>
        <p:txBody>
          <a:bodyPr rot="10800000" anchor="ctr"/>
          <a:lstStyle/>
          <a:p>
            <a:pPr>
              <a:defRPr/>
            </a:pPr>
            <a:endParaRPr lang="en-US">
              <a:latin typeface="+mn-lt"/>
            </a:endParaRPr>
          </a:p>
        </p:txBody>
      </p:sp>
      <p:sp>
        <p:nvSpPr>
          <p:cNvPr id="59" name="Slide Number Placeholder 58"/>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9B1B429-A9DB-4080-A33D-071A0C2B2604}" type="slidenum">
              <a:rPr lang="en-US" altLang="en-US" sz="1200">
                <a:solidFill>
                  <a:srgbClr val="BCBCBC"/>
                </a:solidFill>
              </a:rPr>
              <a:pPr/>
              <a:t>104</a:t>
            </a:fld>
            <a:endParaRPr lang="en-US" altLang="en-US" sz="1200">
              <a:solidFill>
                <a:srgbClr val="BCBCBC"/>
              </a:solidFill>
            </a:endParaRPr>
          </a:p>
        </p:txBody>
      </p:sp>
      <p:sp>
        <p:nvSpPr>
          <p:cNvPr id="114716" name="TextBox 28"/>
          <p:cNvSpPr txBox="1">
            <a:spLocks noChangeArrowheads="1"/>
          </p:cNvSpPr>
          <p:nvPr/>
        </p:nvSpPr>
        <p:spPr bwMode="auto">
          <a:xfrm>
            <a:off x="2246313" y="88900"/>
            <a:ext cx="4383087" cy="620713"/>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Alignment Charts</a:t>
            </a:r>
          </a:p>
        </p:txBody>
      </p:sp>
      <p:sp>
        <p:nvSpPr>
          <p:cNvPr id="114717" name="Freeform 63"/>
          <p:cNvSpPr>
            <a:spLocks/>
          </p:cNvSpPr>
          <p:nvPr/>
        </p:nvSpPr>
        <p:spPr bwMode="auto">
          <a:xfrm>
            <a:off x="923925" y="1546225"/>
            <a:ext cx="911225" cy="936625"/>
          </a:xfrm>
          <a:custGeom>
            <a:avLst/>
            <a:gdLst>
              <a:gd name="T0" fmla="*/ 0 w 574"/>
              <a:gd name="T1" fmla="*/ 1486892188 h 590"/>
              <a:gd name="T2" fmla="*/ 0 w 574"/>
              <a:gd name="T3" fmla="*/ 0 h 590"/>
              <a:gd name="T4" fmla="*/ 1446569688 w 574"/>
              <a:gd name="T5" fmla="*/ 0 h 590"/>
              <a:gd name="T6" fmla="*/ 1446569688 w 574"/>
              <a:gd name="T7" fmla="*/ 1476811563 h 590"/>
              <a:gd name="T8" fmla="*/ 0 60000 65536"/>
              <a:gd name="T9" fmla="*/ 0 60000 65536"/>
              <a:gd name="T10" fmla="*/ 0 60000 65536"/>
              <a:gd name="T11" fmla="*/ 0 60000 65536"/>
              <a:gd name="T12" fmla="*/ 0 w 574"/>
              <a:gd name="T13" fmla="*/ 0 h 590"/>
              <a:gd name="T14" fmla="*/ 574 w 574"/>
              <a:gd name="T15" fmla="*/ 590 h 590"/>
            </a:gdLst>
            <a:ahLst/>
            <a:cxnLst>
              <a:cxn ang="T8">
                <a:pos x="T0" y="T1"/>
              </a:cxn>
              <a:cxn ang="T9">
                <a:pos x="T2" y="T3"/>
              </a:cxn>
              <a:cxn ang="T10">
                <a:pos x="T4" y="T5"/>
              </a:cxn>
              <a:cxn ang="T11">
                <a:pos x="T6" y="T7"/>
              </a:cxn>
            </a:cxnLst>
            <a:rect l="T12" t="T13" r="T14" b="T15"/>
            <a:pathLst>
              <a:path w="574" h="590">
                <a:moveTo>
                  <a:pt x="0" y="590"/>
                </a:moveTo>
                <a:lnTo>
                  <a:pt x="0" y="0"/>
                </a:lnTo>
                <a:lnTo>
                  <a:pt x="574" y="0"/>
                </a:lnTo>
                <a:lnTo>
                  <a:pt x="574" y="586"/>
                </a:lnTo>
              </a:path>
            </a:pathLst>
          </a:custGeom>
          <a:noFill/>
          <a:ln w="38100" cap="flat" cmpd="sng">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14718" name="Freeform 64"/>
          <p:cNvSpPr>
            <a:spLocks/>
          </p:cNvSpPr>
          <p:nvPr/>
        </p:nvSpPr>
        <p:spPr bwMode="auto">
          <a:xfrm>
            <a:off x="2686050" y="3279775"/>
            <a:ext cx="911225" cy="936625"/>
          </a:xfrm>
          <a:custGeom>
            <a:avLst/>
            <a:gdLst>
              <a:gd name="T0" fmla="*/ 0 w 574"/>
              <a:gd name="T1" fmla="*/ 1486892188 h 590"/>
              <a:gd name="T2" fmla="*/ 0 w 574"/>
              <a:gd name="T3" fmla="*/ 0 h 590"/>
              <a:gd name="T4" fmla="*/ 1446569688 w 574"/>
              <a:gd name="T5" fmla="*/ 0 h 590"/>
              <a:gd name="T6" fmla="*/ 1446569688 w 574"/>
              <a:gd name="T7" fmla="*/ 1476811563 h 590"/>
              <a:gd name="T8" fmla="*/ 0 60000 65536"/>
              <a:gd name="T9" fmla="*/ 0 60000 65536"/>
              <a:gd name="T10" fmla="*/ 0 60000 65536"/>
              <a:gd name="T11" fmla="*/ 0 60000 65536"/>
              <a:gd name="T12" fmla="*/ 0 w 574"/>
              <a:gd name="T13" fmla="*/ 0 h 590"/>
              <a:gd name="T14" fmla="*/ 574 w 574"/>
              <a:gd name="T15" fmla="*/ 590 h 590"/>
            </a:gdLst>
            <a:ahLst/>
            <a:cxnLst>
              <a:cxn ang="T8">
                <a:pos x="T0" y="T1"/>
              </a:cxn>
              <a:cxn ang="T9">
                <a:pos x="T2" y="T3"/>
              </a:cxn>
              <a:cxn ang="T10">
                <a:pos x="T4" y="T5"/>
              </a:cxn>
              <a:cxn ang="T11">
                <a:pos x="T6" y="T7"/>
              </a:cxn>
            </a:cxnLst>
            <a:rect l="T12" t="T13" r="T14" b="T15"/>
            <a:pathLst>
              <a:path w="574" h="590">
                <a:moveTo>
                  <a:pt x="0" y="590"/>
                </a:moveTo>
                <a:lnTo>
                  <a:pt x="0" y="0"/>
                </a:lnTo>
                <a:lnTo>
                  <a:pt x="574" y="0"/>
                </a:lnTo>
                <a:lnTo>
                  <a:pt x="574" y="586"/>
                </a:lnTo>
              </a:path>
            </a:pathLst>
          </a:custGeom>
          <a:noFill/>
          <a:ln w="38100" cap="flat" cmpd="sng">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14719" name="Freeform 65"/>
          <p:cNvSpPr>
            <a:spLocks/>
          </p:cNvSpPr>
          <p:nvPr/>
        </p:nvSpPr>
        <p:spPr bwMode="auto">
          <a:xfrm>
            <a:off x="2705100" y="5168900"/>
            <a:ext cx="911225" cy="936625"/>
          </a:xfrm>
          <a:custGeom>
            <a:avLst/>
            <a:gdLst>
              <a:gd name="T0" fmla="*/ 0 w 574"/>
              <a:gd name="T1" fmla="*/ 1486892188 h 590"/>
              <a:gd name="T2" fmla="*/ 0 w 574"/>
              <a:gd name="T3" fmla="*/ 0 h 590"/>
              <a:gd name="T4" fmla="*/ 1446569688 w 574"/>
              <a:gd name="T5" fmla="*/ 0 h 590"/>
              <a:gd name="T6" fmla="*/ 1446569688 w 574"/>
              <a:gd name="T7" fmla="*/ 1476811563 h 590"/>
              <a:gd name="T8" fmla="*/ 0 60000 65536"/>
              <a:gd name="T9" fmla="*/ 0 60000 65536"/>
              <a:gd name="T10" fmla="*/ 0 60000 65536"/>
              <a:gd name="T11" fmla="*/ 0 60000 65536"/>
              <a:gd name="T12" fmla="*/ 0 w 574"/>
              <a:gd name="T13" fmla="*/ 0 h 590"/>
              <a:gd name="T14" fmla="*/ 574 w 574"/>
              <a:gd name="T15" fmla="*/ 590 h 590"/>
            </a:gdLst>
            <a:ahLst/>
            <a:cxnLst>
              <a:cxn ang="T8">
                <a:pos x="T0" y="T1"/>
              </a:cxn>
              <a:cxn ang="T9">
                <a:pos x="T2" y="T3"/>
              </a:cxn>
              <a:cxn ang="T10">
                <a:pos x="T4" y="T5"/>
              </a:cxn>
              <a:cxn ang="T11">
                <a:pos x="T6" y="T7"/>
              </a:cxn>
            </a:cxnLst>
            <a:rect l="T12" t="T13" r="T14" b="T15"/>
            <a:pathLst>
              <a:path w="574" h="590">
                <a:moveTo>
                  <a:pt x="0" y="590"/>
                </a:moveTo>
                <a:lnTo>
                  <a:pt x="0" y="0"/>
                </a:lnTo>
                <a:lnTo>
                  <a:pt x="574" y="0"/>
                </a:lnTo>
                <a:lnTo>
                  <a:pt x="574" y="586"/>
                </a:lnTo>
              </a:path>
            </a:pathLst>
          </a:custGeom>
          <a:noFill/>
          <a:ln w="38100" cap="flat" cmpd="sng">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14720" name="Freeform 70"/>
          <p:cNvSpPr>
            <a:spLocks/>
          </p:cNvSpPr>
          <p:nvPr/>
        </p:nvSpPr>
        <p:spPr bwMode="auto">
          <a:xfrm>
            <a:off x="3622675" y="5153025"/>
            <a:ext cx="266700" cy="923925"/>
          </a:xfrm>
          <a:custGeom>
            <a:avLst/>
            <a:gdLst>
              <a:gd name="T0" fmla="*/ 0 w 186"/>
              <a:gd name="T1" fmla="*/ 1466730938 h 582"/>
              <a:gd name="T2" fmla="*/ 94575261 w 186"/>
              <a:gd name="T3" fmla="*/ 1290320000 h 582"/>
              <a:gd name="T4" fmla="*/ 230271074 w 186"/>
              <a:gd name="T5" fmla="*/ 937498125 h 582"/>
              <a:gd name="T6" fmla="*/ 357742203 w 186"/>
              <a:gd name="T7" fmla="*/ 473789375 h 582"/>
              <a:gd name="T8" fmla="*/ 374190137 w 186"/>
              <a:gd name="T9" fmla="*/ 0 h 582"/>
              <a:gd name="T10" fmla="*/ 0 60000 65536"/>
              <a:gd name="T11" fmla="*/ 0 60000 65536"/>
              <a:gd name="T12" fmla="*/ 0 60000 65536"/>
              <a:gd name="T13" fmla="*/ 0 60000 65536"/>
              <a:gd name="T14" fmla="*/ 0 60000 65536"/>
              <a:gd name="T15" fmla="*/ 0 w 186"/>
              <a:gd name="T16" fmla="*/ 0 h 582"/>
              <a:gd name="T17" fmla="*/ 186 w 186"/>
              <a:gd name="T18" fmla="*/ 582 h 582"/>
            </a:gdLst>
            <a:ahLst/>
            <a:cxnLst>
              <a:cxn ang="T10">
                <a:pos x="T0" y="T1"/>
              </a:cxn>
              <a:cxn ang="T11">
                <a:pos x="T2" y="T3"/>
              </a:cxn>
              <a:cxn ang="T12">
                <a:pos x="T4" y="T5"/>
              </a:cxn>
              <a:cxn ang="T13">
                <a:pos x="T6" y="T7"/>
              </a:cxn>
              <a:cxn ang="T14">
                <a:pos x="T8" y="T9"/>
              </a:cxn>
            </a:cxnLst>
            <a:rect l="T15" t="T16" r="T17" b="T18"/>
            <a:pathLst>
              <a:path w="186" h="582">
                <a:moveTo>
                  <a:pt x="0" y="582"/>
                </a:moveTo>
                <a:cubicBezTo>
                  <a:pt x="13" y="564"/>
                  <a:pt x="27" y="547"/>
                  <a:pt x="46" y="512"/>
                </a:cubicBezTo>
                <a:cubicBezTo>
                  <a:pt x="65" y="477"/>
                  <a:pt x="91" y="426"/>
                  <a:pt x="112" y="372"/>
                </a:cubicBezTo>
                <a:cubicBezTo>
                  <a:pt x="133" y="318"/>
                  <a:pt x="162" y="250"/>
                  <a:pt x="174" y="188"/>
                </a:cubicBezTo>
                <a:cubicBezTo>
                  <a:pt x="186" y="126"/>
                  <a:pt x="184" y="63"/>
                  <a:pt x="182" y="0"/>
                </a:cubicBezTo>
              </a:path>
            </a:pathLst>
          </a:custGeom>
          <a:noFill/>
          <a:ln w="3810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14721" name="Freeform 74"/>
          <p:cNvSpPr>
            <a:spLocks/>
          </p:cNvSpPr>
          <p:nvPr/>
        </p:nvSpPr>
        <p:spPr bwMode="auto">
          <a:xfrm>
            <a:off x="4932363" y="5214938"/>
            <a:ext cx="949325" cy="111125"/>
          </a:xfrm>
          <a:custGeom>
            <a:avLst/>
            <a:gdLst>
              <a:gd name="T0" fmla="*/ 0 w 576"/>
              <a:gd name="T1" fmla="*/ 2147483647 h 44"/>
              <a:gd name="T2" fmla="*/ 2147483647 w 576"/>
              <a:gd name="T3" fmla="*/ 2147483647 h 44"/>
              <a:gd name="T4" fmla="*/ 2147483647 w 576"/>
              <a:gd name="T5" fmla="*/ 2147483647 h 44"/>
              <a:gd name="T6" fmla="*/ 2147483647 w 576"/>
              <a:gd name="T7" fmla="*/ 2147483647 h 44"/>
              <a:gd name="T8" fmla="*/ 2147483647 w 576"/>
              <a:gd name="T9" fmla="*/ 2147483647 h 44"/>
              <a:gd name="T10" fmla="*/ 0 60000 65536"/>
              <a:gd name="T11" fmla="*/ 0 60000 65536"/>
              <a:gd name="T12" fmla="*/ 0 60000 65536"/>
              <a:gd name="T13" fmla="*/ 0 60000 65536"/>
              <a:gd name="T14" fmla="*/ 0 60000 65536"/>
              <a:gd name="T15" fmla="*/ 0 w 576"/>
              <a:gd name="T16" fmla="*/ 0 h 44"/>
              <a:gd name="T17" fmla="*/ 576 w 576"/>
              <a:gd name="T18" fmla="*/ 44 h 44"/>
            </a:gdLst>
            <a:ahLst/>
            <a:cxnLst>
              <a:cxn ang="T10">
                <a:pos x="T0" y="T1"/>
              </a:cxn>
              <a:cxn ang="T11">
                <a:pos x="T2" y="T3"/>
              </a:cxn>
              <a:cxn ang="T12">
                <a:pos x="T4" y="T5"/>
              </a:cxn>
              <a:cxn ang="T13">
                <a:pos x="T6" y="T7"/>
              </a:cxn>
              <a:cxn ang="T14">
                <a:pos x="T8" y="T9"/>
              </a:cxn>
            </a:cxnLst>
            <a:rect l="T15" t="T16" r="T17" b="T18"/>
            <a:pathLst>
              <a:path w="576" h="44">
                <a:moveTo>
                  <a:pt x="0" y="1"/>
                </a:moveTo>
                <a:cubicBezTo>
                  <a:pt x="24" y="7"/>
                  <a:pt x="93" y="34"/>
                  <a:pt x="144" y="39"/>
                </a:cubicBezTo>
                <a:cubicBezTo>
                  <a:pt x="195" y="44"/>
                  <a:pt x="259" y="39"/>
                  <a:pt x="308" y="33"/>
                </a:cubicBezTo>
                <a:cubicBezTo>
                  <a:pt x="357" y="27"/>
                  <a:pt x="396" y="10"/>
                  <a:pt x="441" y="5"/>
                </a:cubicBezTo>
                <a:cubicBezTo>
                  <a:pt x="486" y="0"/>
                  <a:pt x="548" y="2"/>
                  <a:pt x="576" y="1"/>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722" name="Freeform 57"/>
          <p:cNvSpPr>
            <a:spLocks/>
          </p:cNvSpPr>
          <p:nvPr/>
        </p:nvSpPr>
        <p:spPr bwMode="auto">
          <a:xfrm>
            <a:off x="4621213" y="3355975"/>
            <a:ext cx="946150" cy="128588"/>
          </a:xfrm>
          <a:custGeom>
            <a:avLst/>
            <a:gdLst>
              <a:gd name="T0" fmla="*/ 0 w 576"/>
              <a:gd name="T1" fmla="*/ 0 h 51"/>
              <a:gd name="T2" fmla="*/ 2147483647 w 576"/>
              <a:gd name="T3" fmla="*/ 2147483647 h 51"/>
              <a:gd name="T4" fmla="*/ 2147483647 w 576"/>
              <a:gd name="T5" fmla="*/ 2147483647 h 51"/>
              <a:gd name="T6" fmla="*/ 2147483647 w 576"/>
              <a:gd name="T7" fmla="*/ 2147483647 h 51"/>
              <a:gd name="T8" fmla="*/ 2147483647 w 576"/>
              <a:gd name="T9" fmla="*/ 0 h 51"/>
              <a:gd name="T10" fmla="*/ 0 60000 65536"/>
              <a:gd name="T11" fmla="*/ 0 60000 65536"/>
              <a:gd name="T12" fmla="*/ 0 60000 65536"/>
              <a:gd name="T13" fmla="*/ 0 60000 65536"/>
              <a:gd name="T14" fmla="*/ 0 60000 65536"/>
              <a:gd name="T15" fmla="*/ 0 w 576"/>
              <a:gd name="T16" fmla="*/ 0 h 51"/>
              <a:gd name="T17" fmla="*/ 576 w 576"/>
              <a:gd name="T18" fmla="*/ 51 h 51"/>
            </a:gdLst>
            <a:ahLst/>
            <a:cxnLst>
              <a:cxn ang="T10">
                <a:pos x="T0" y="T1"/>
              </a:cxn>
              <a:cxn ang="T11">
                <a:pos x="T2" y="T3"/>
              </a:cxn>
              <a:cxn ang="T12">
                <a:pos x="T4" y="T5"/>
              </a:cxn>
              <a:cxn ang="T13">
                <a:pos x="T6" y="T7"/>
              </a:cxn>
              <a:cxn ang="T14">
                <a:pos x="T8" y="T9"/>
              </a:cxn>
            </a:cxnLst>
            <a:rect l="T15" t="T16" r="T17" b="T18"/>
            <a:pathLst>
              <a:path w="576" h="51">
                <a:moveTo>
                  <a:pt x="0" y="0"/>
                </a:moveTo>
                <a:cubicBezTo>
                  <a:pt x="24" y="6"/>
                  <a:pt x="94" y="30"/>
                  <a:pt x="144" y="38"/>
                </a:cubicBezTo>
                <a:cubicBezTo>
                  <a:pt x="194" y="46"/>
                  <a:pt x="245" y="51"/>
                  <a:pt x="299" y="50"/>
                </a:cubicBezTo>
                <a:cubicBezTo>
                  <a:pt x="353" y="49"/>
                  <a:pt x="423" y="39"/>
                  <a:pt x="469" y="31"/>
                </a:cubicBezTo>
                <a:cubicBezTo>
                  <a:pt x="515" y="23"/>
                  <a:pt x="554" y="6"/>
                  <a:pt x="576" y="0"/>
                </a:cubicBezTo>
              </a:path>
            </a:pathLst>
          </a:custGeom>
          <a:noFill/>
          <a:ln w="381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723" name="Oval 85"/>
          <p:cNvSpPr>
            <a:spLocks noChangeArrowheads="1"/>
          </p:cNvSpPr>
          <p:nvPr/>
        </p:nvSpPr>
        <p:spPr bwMode="auto">
          <a:xfrm>
            <a:off x="5519738" y="3286125"/>
            <a:ext cx="152400" cy="152400"/>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4724" name="Freeform 14"/>
          <p:cNvSpPr>
            <a:spLocks/>
          </p:cNvSpPr>
          <p:nvPr/>
        </p:nvSpPr>
        <p:spPr bwMode="auto">
          <a:xfrm>
            <a:off x="2635250" y="1536700"/>
            <a:ext cx="933450" cy="166688"/>
          </a:xfrm>
          <a:custGeom>
            <a:avLst/>
            <a:gdLst>
              <a:gd name="T0" fmla="*/ 0 w 576"/>
              <a:gd name="T1" fmla="*/ 2147483647 h 71"/>
              <a:gd name="T2" fmla="*/ 2147483647 w 576"/>
              <a:gd name="T3" fmla="*/ 2147483647 h 71"/>
              <a:gd name="T4" fmla="*/ 2147483647 w 576"/>
              <a:gd name="T5" fmla="*/ 2147483647 h 71"/>
              <a:gd name="T6" fmla="*/ 2147483647 w 576"/>
              <a:gd name="T7" fmla="*/ 2147483647 h 71"/>
              <a:gd name="T8" fmla="*/ 2147483647 w 576"/>
              <a:gd name="T9" fmla="*/ 2147483647 h 71"/>
              <a:gd name="T10" fmla="*/ 0 60000 65536"/>
              <a:gd name="T11" fmla="*/ 0 60000 65536"/>
              <a:gd name="T12" fmla="*/ 0 60000 65536"/>
              <a:gd name="T13" fmla="*/ 0 60000 65536"/>
              <a:gd name="T14" fmla="*/ 0 60000 65536"/>
              <a:gd name="T15" fmla="*/ 0 w 576"/>
              <a:gd name="T16" fmla="*/ 0 h 71"/>
              <a:gd name="T17" fmla="*/ 576 w 576"/>
              <a:gd name="T18" fmla="*/ 71 h 71"/>
            </a:gdLst>
            <a:ahLst/>
            <a:cxnLst>
              <a:cxn ang="T10">
                <a:pos x="T0" y="T1"/>
              </a:cxn>
              <a:cxn ang="T11">
                <a:pos x="T2" y="T3"/>
              </a:cxn>
              <a:cxn ang="T12">
                <a:pos x="T4" y="T5"/>
              </a:cxn>
              <a:cxn ang="T13">
                <a:pos x="T6" y="T7"/>
              </a:cxn>
              <a:cxn ang="T14">
                <a:pos x="T8" y="T9"/>
              </a:cxn>
            </a:cxnLst>
            <a:rect l="T15" t="T16" r="T17" b="T18"/>
            <a:pathLst>
              <a:path w="576" h="71">
                <a:moveTo>
                  <a:pt x="0" y="31"/>
                </a:moveTo>
                <a:cubicBezTo>
                  <a:pt x="24" y="37"/>
                  <a:pt x="96" y="67"/>
                  <a:pt x="144" y="69"/>
                </a:cubicBezTo>
                <a:cubicBezTo>
                  <a:pt x="192" y="71"/>
                  <a:pt x="240" y="52"/>
                  <a:pt x="288" y="41"/>
                </a:cubicBezTo>
                <a:cubicBezTo>
                  <a:pt x="336" y="30"/>
                  <a:pt x="384" y="4"/>
                  <a:pt x="432" y="2"/>
                </a:cubicBezTo>
                <a:cubicBezTo>
                  <a:pt x="480" y="0"/>
                  <a:pt x="546" y="25"/>
                  <a:pt x="576" y="31"/>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725" name="Freeform 90"/>
          <p:cNvSpPr>
            <a:spLocks/>
          </p:cNvSpPr>
          <p:nvPr/>
        </p:nvSpPr>
        <p:spPr bwMode="auto">
          <a:xfrm>
            <a:off x="914400" y="1517650"/>
            <a:ext cx="285750" cy="949325"/>
          </a:xfrm>
          <a:custGeom>
            <a:avLst/>
            <a:gdLst>
              <a:gd name="T0" fmla="*/ 453628125 w 180"/>
              <a:gd name="T1" fmla="*/ 0 h 584"/>
              <a:gd name="T2" fmla="*/ 408265313 w 180"/>
              <a:gd name="T3" fmla="*/ 243103601 h 584"/>
              <a:gd name="T4" fmla="*/ 347781563 w 180"/>
              <a:gd name="T5" fmla="*/ 623613868 h 584"/>
              <a:gd name="T6" fmla="*/ 236894688 w 180"/>
              <a:gd name="T7" fmla="*/ 1009410445 h 584"/>
              <a:gd name="T8" fmla="*/ 0 w 180"/>
              <a:gd name="T9" fmla="*/ 1543181431 h 584"/>
              <a:gd name="T10" fmla="*/ 0 60000 65536"/>
              <a:gd name="T11" fmla="*/ 0 60000 65536"/>
              <a:gd name="T12" fmla="*/ 0 60000 65536"/>
              <a:gd name="T13" fmla="*/ 0 60000 65536"/>
              <a:gd name="T14" fmla="*/ 0 60000 65536"/>
              <a:gd name="T15" fmla="*/ 0 w 180"/>
              <a:gd name="T16" fmla="*/ 0 h 584"/>
              <a:gd name="T17" fmla="*/ 180 w 180"/>
              <a:gd name="T18" fmla="*/ 584 h 584"/>
            </a:gdLst>
            <a:ahLst/>
            <a:cxnLst>
              <a:cxn ang="T10">
                <a:pos x="T0" y="T1"/>
              </a:cxn>
              <a:cxn ang="T11">
                <a:pos x="T2" y="T3"/>
              </a:cxn>
              <a:cxn ang="T12">
                <a:pos x="T4" y="T5"/>
              </a:cxn>
              <a:cxn ang="T13">
                <a:pos x="T6" y="T7"/>
              </a:cxn>
              <a:cxn ang="T14">
                <a:pos x="T8" y="T9"/>
              </a:cxn>
            </a:cxnLst>
            <a:rect l="T15" t="T16" r="T17" b="T18"/>
            <a:pathLst>
              <a:path w="180" h="584">
                <a:moveTo>
                  <a:pt x="180" y="0"/>
                </a:moveTo>
                <a:cubicBezTo>
                  <a:pt x="174" y="26"/>
                  <a:pt x="169" y="53"/>
                  <a:pt x="162" y="92"/>
                </a:cubicBezTo>
                <a:cubicBezTo>
                  <a:pt x="155" y="131"/>
                  <a:pt x="149" y="188"/>
                  <a:pt x="138" y="236"/>
                </a:cubicBezTo>
                <a:cubicBezTo>
                  <a:pt x="127" y="284"/>
                  <a:pt x="117" y="324"/>
                  <a:pt x="94" y="382"/>
                </a:cubicBezTo>
                <a:cubicBezTo>
                  <a:pt x="71" y="440"/>
                  <a:pt x="17" y="549"/>
                  <a:pt x="0" y="584"/>
                </a:cubicBezTo>
              </a:path>
            </a:pathLst>
          </a:custGeom>
          <a:noFill/>
          <a:ln w="3810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14726" name="Freeform 91"/>
          <p:cNvSpPr>
            <a:spLocks/>
          </p:cNvSpPr>
          <p:nvPr/>
        </p:nvSpPr>
        <p:spPr bwMode="auto">
          <a:xfrm>
            <a:off x="1822450" y="1527175"/>
            <a:ext cx="295275" cy="942975"/>
          </a:xfrm>
          <a:custGeom>
            <a:avLst/>
            <a:gdLst>
              <a:gd name="T0" fmla="*/ 484374031 w 180"/>
              <a:gd name="T1" fmla="*/ 0 h 584"/>
              <a:gd name="T2" fmla="*/ 435937448 w 180"/>
              <a:gd name="T3" fmla="*/ 239862807 h 584"/>
              <a:gd name="T4" fmla="*/ 371354244 w 180"/>
              <a:gd name="T5" fmla="*/ 615299261 h 584"/>
              <a:gd name="T6" fmla="*/ 252950610 w 180"/>
              <a:gd name="T7" fmla="*/ 995951142 h 584"/>
              <a:gd name="T8" fmla="*/ 0 w 180"/>
              <a:gd name="T9" fmla="*/ 1522605909 h 584"/>
              <a:gd name="T10" fmla="*/ 0 60000 65536"/>
              <a:gd name="T11" fmla="*/ 0 60000 65536"/>
              <a:gd name="T12" fmla="*/ 0 60000 65536"/>
              <a:gd name="T13" fmla="*/ 0 60000 65536"/>
              <a:gd name="T14" fmla="*/ 0 60000 65536"/>
              <a:gd name="T15" fmla="*/ 0 w 180"/>
              <a:gd name="T16" fmla="*/ 0 h 584"/>
              <a:gd name="T17" fmla="*/ 180 w 180"/>
              <a:gd name="T18" fmla="*/ 584 h 584"/>
            </a:gdLst>
            <a:ahLst/>
            <a:cxnLst>
              <a:cxn ang="T10">
                <a:pos x="T0" y="T1"/>
              </a:cxn>
              <a:cxn ang="T11">
                <a:pos x="T2" y="T3"/>
              </a:cxn>
              <a:cxn ang="T12">
                <a:pos x="T4" y="T5"/>
              </a:cxn>
              <a:cxn ang="T13">
                <a:pos x="T6" y="T7"/>
              </a:cxn>
              <a:cxn ang="T14">
                <a:pos x="T8" y="T9"/>
              </a:cxn>
            </a:cxnLst>
            <a:rect l="T15" t="T16" r="T17" b="T18"/>
            <a:pathLst>
              <a:path w="180" h="584">
                <a:moveTo>
                  <a:pt x="180" y="0"/>
                </a:moveTo>
                <a:cubicBezTo>
                  <a:pt x="174" y="26"/>
                  <a:pt x="169" y="53"/>
                  <a:pt x="162" y="92"/>
                </a:cubicBezTo>
                <a:cubicBezTo>
                  <a:pt x="155" y="131"/>
                  <a:pt x="149" y="188"/>
                  <a:pt x="138" y="236"/>
                </a:cubicBezTo>
                <a:cubicBezTo>
                  <a:pt x="127" y="284"/>
                  <a:pt x="117" y="324"/>
                  <a:pt x="94" y="382"/>
                </a:cubicBezTo>
                <a:cubicBezTo>
                  <a:pt x="71" y="440"/>
                  <a:pt x="17" y="549"/>
                  <a:pt x="0" y="584"/>
                </a:cubicBezTo>
              </a:path>
            </a:pathLst>
          </a:custGeom>
          <a:noFill/>
          <a:ln w="3810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14727" name="Freeform 94"/>
          <p:cNvSpPr>
            <a:spLocks/>
          </p:cNvSpPr>
          <p:nvPr/>
        </p:nvSpPr>
        <p:spPr bwMode="auto">
          <a:xfrm>
            <a:off x="1206500" y="1495425"/>
            <a:ext cx="901700" cy="95250"/>
          </a:xfrm>
          <a:custGeom>
            <a:avLst/>
            <a:gdLst>
              <a:gd name="T0" fmla="*/ 0 w 568"/>
              <a:gd name="T1" fmla="*/ 65524063 h 60"/>
              <a:gd name="T2" fmla="*/ 211693125 w 568"/>
              <a:gd name="T3" fmla="*/ 120967500 h 60"/>
              <a:gd name="T4" fmla="*/ 458668438 w 568"/>
              <a:gd name="T5" fmla="*/ 151209375 h 60"/>
              <a:gd name="T6" fmla="*/ 685482500 w 568"/>
              <a:gd name="T7" fmla="*/ 126007813 h 60"/>
              <a:gd name="T8" fmla="*/ 907256250 w 568"/>
              <a:gd name="T9" fmla="*/ 30241875 h 60"/>
              <a:gd name="T10" fmla="*/ 1088707500 w 568"/>
              <a:gd name="T11" fmla="*/ 5040313 h 60"/>
              <a:gd name="T12" fmla="*/ 1360884375 w 568"/>
              <a:gd name="T13" fmla="*/ 60483750 h 60"/>
              <a:gd name="T14" fmla="*/ 1431448750 w 568"/>
              <a:gd name="T15" fmla="*/ 80645000 h 60"/>
              <a:gd name="T16" fmla="*/ 0 60000 65536"/>
              <a:gd name="T17" fmla="*/ 0 60000 65536"/>
              <a:gd name="T18" fmla="*/ 0 60000 65536"/>
              <a:gd name="T19" fmla="*/ 0 60000 65536"/>
              <a:gd name="T20" fmla="*/ 0 60000 65536"/>
              <a:gd name="T21" fmla="*/ 0 60000 65536"/>
              <a:gd name="T22" fmla="*/ 0 60000 65536"/>
              <a:gd name="T23" fmla="*/ 0 60000 65536"/>
              <a:gd name="T24" fmla="*/ 0 w 568"/>
              <a:gd name="T25" fmla="*/ 0 h 60"/>
              <a:gd name="T26" fmla="*/ 568 w 568"/>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8" h="60">
                <a:moveTo>
                  <a:pt x="0" y="26"/>
                </a:moveTo>
                <a:cubicBezTo>
                  <a:pt x="27" y="34"/>
                  <a:pt x="54" y="42"/>
                  <a:pt x="84" y="48"/>
                </a:cubicBezTo>
                <a:cubicBezTo>
                  <a:pt x="114" y="54"/>
                  <a:pt x="151" y="60"/>
                  <a:pt x="182" y="60"/>
                </a:cubicBezTo>
                <a:cubicBezTo>
                  <a:pt x="213" y="60"/>
                  <a:pt x="242" y="58"/>
                  <a:pt x="272" y="50"/>
                </a:cubicBezTo>
                <a:cubicBezTo>
                  <a:pt x="302" y="42"/>
                  <a:pt x="333" y="20"/>
                  <a:pt x="360" y="12"/>
                </a:cubicBezTo>
                <a:cubicBezTo>
                  <a:pt x="387" y="4"/>
                  <a:pt x="402" y="0"/>
                  <a:pt x="432" y="2"/>
                </a:cubicBezTo>
                <a:cubicBezTo>
                  <a:pt x="462" y="4"/>
                  <a:pt x="517" y="19"/>
                  <a:pt x="540" y="24"/>
                </a:cubicBezTo>
                <a:cubicBezTo>
                  <a:pt x="563" y="29"/>
                  <a:pt x="563" y="31"/>
                  <a:pt x="568" y="32"/>
                </a:cubicBezTo>
              </a:path>
            </a:pathLst>
          </a:custGeom>
          <a:noFill/>
          <a:ln w="3810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14728" name="Freeform 95"/>
          <p:cNvSpPr>
            <a:spLocks/>
          </p:cNvSpPr>
          <p:nvPr/>
        </p:nvSpPr>
        <p:spPr bwMode="auto">
          <a:xfrm>
            <a:off x="2676525" y="3270250"/>
            <a:ext cx="285750" cy="949325"/>
          </a:xfrm>
          <a:custGeom>
            <a:avLst/>
            <a:gdLst>
              <a:gd name="T0" fmla="*/ 453628125 w 180"/>
              <a:gd name="T1" fmla="*/ 0 h 584"/>
              <a:gd name="T2" fmla="*/ 408265313 w 180"/>
              <a:gd name="T3" fmla="*/ 243103601 h 584"/>
              <a:gd name="T4" fmla="*/ 347781563 w 180"/>
              <a:gd name="T5" fmla="*/ 623613868 h 584"/>
              <a:gd name="T6" fmla="*/ 236894688 w 180"/>
              <a:gd name="T7" fmla="*/ 1009410445 h 584"/>
              <a:gd name="T8" fmla="*/ 0 w 180"/>
              <a:gd name="T9" fmla="*/ 1543181431 h 584"/>
              <a:gd name="T10" fmla="*/ 0 60000 65536"/>
              <a:gd name="T11" fmla="*/ 0 60000 65536"/>
              <a:gd name="T12" fmla="*/ 0 60000 65536"/>
              <a:gd name="T13" fmla="*/ 0 60000 65536"/>
              <a:gd name="T14" fmla="*/ 0 60000 65536"/>
              <a:gd name="T15" fmla="*/ 0 w 180"/>
              <a:gd name="T16" fmla="*/ 0 h 584"/>
              <a:gd name="T17" fmla="*/ 180 w 180"/>
              <a:gd name="T18" fmla="*/ 584 h 584"/>
            </a:gdLst>
            <a:ahLst/>
            <a:cxnLst>
              <a:cxn ang="T10">
                <a:pos x="T0" y="T1"/>
              </a:cxn>
              <a:cxn ang="T11">
                <a:pos x="T2" y="T3"/>
              </a:cxn>
              <a:cxn ang="T12">
                <a:pos x="T4" y="T5"/>
              </a:cxn>
              <a:cxn ang="T13">
                <a:pos x="T6" y="T7"/>
              </a:cxn>
              <a:cxn ang="T14">
                <a:pos x="T8" y="T9"/>
              </a:cxn>
            </a:cxnLst>
            <a:rect l="T15" t="T16" r="T17" b="T18"/>
            <a:pathLst>
              <a:path w="180" h="584">
                <a:moveTo>
                  <a:pt x="180" y="0"/>
                </a:moveTo>
                <a:cubicBezTo>
                  <a:pt x="174" y="26"/>
                  <a:pt x="169" y="53"/>
                  <a:pt x="162" y="92"/>
                </a:cubicBezTo>
                <a:cubicBezTo>
                  <a:pt x="155" y="131"/>
                  <a:pt x="149" y="188"/>
                  <a:pt x="138" y="236"/>
                </a:cubicBezTo>
                <a:cubicBezTo>
                  <a:pt x="127" y="284"/>
                  <a:pt x="117" y="324"/>
                  <a:pt x="94" y="382"/>
                </a:cubicBezTo>
                <a:cubicBezTo>
                  <a:pt x="71" y="440"/>
                  <a:pt x="17" y="549"/>
                  <a:pt x="0" y="584"/>
                </a:cubicBezTo>
              </a:path>
            </a:pathLst>
          </a:custGeom>
          <a:noFill/>
          <a:ln w="3810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14729" name="Freeform 97"/>
          <p:cNvSpPr>
            <a:spLocks/>
          </p:cNvSpPr>
          <p:nvPr/>
        </p:nvSpPr>
        <p:spPr bwMode="auto">
          <a:xfrm>
            <a:off x="2955925" y="3263900"/>
            <a:ext cx="952500" cy="96838"/>
          </a:xfrm>
          <a:custGeom>
            <a:avLst/>
            <a:gdLst>
              <a:gd name="T0" fmla="*/ 0 w 600"/>
              <a:gd name="T1" fmla="*/ 0 h 61"/>
              <a:gd name="T2" fmla="*/ 231854375 w 600"/>
              <a:gd name="T3" fmla="*/ 60484062 h 61"/>
              <a:gd name="T4" fmla="*/ 529232813 w 600"/>
              <a:gd name="T5" fmla="*/ 120968125 h 61"/>
              <a:gd name="T6" fmla="*/ 937498125 w 600"/>
              <a:gd name="T7" fmla="*/ 151210156 h 61"/>
              <a:gd name="T8" fmla="*/ 1280239375 w 600"/>
              <a:gd name="T9" fmla="*/ 110887448 h 61"/>
              <a:gd name="T10" fmla="*/ 1512093750 w 600"/>
              <a:gd name="T11" fmla="*/ 35282370 h 61"/>
              <a:gd name="T12" fmla="*/ 0 60000 65536"/>
              <a:gd name="T13" fmla="*/ 0 60000 65536"/>
              <a:gd name="T14" fmla="*/ 0 60000 65536"/>
              <a:gd name="T15" fmla="*/ 0 60000 65536"/>
              <a:gd name="T16" fmla="*/ 0 60000 65536"/>
              <a:gd name="T17" fmla="*/ 0 60000 65536"/>
              <a:gd name="T18" fmla="*/ 0 w 600"/>
              <a:gd name="T19" fmla="*/ 0 h 61"/>
              <a:gd name="T20" fmla="*/ 600 w 600"/>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00" h="61">
                <a:moveTo>
                  <a:pt x="0" y="0"/>
                </a:moveTo>
                <a:cubicBezTo>
                  <a:pt x="28" y="8"/>
                  <a:pt x="57" y="16"/>
                  <a:pt x="92" y="24"/>
                </a:cubicBezTo>
                <a:cubicBezTo>
                  <a:pt x="127" y="32"/>
                  <a:pt x="163" y="42"/>
                  <a:pt x="210" y="48"/>
                </a:cubicBezTo>
                <a:cubicBezTo>
                  <a:pt x="257" y="54"/>
                  <a:pt x="322" y="61"/>
                  <a:pt x="372" y="60"/>
                </a:cubicBezTo>
                <a:cubicBezTo>
                  <a:pt x="422" y="59"/>
                  <a:pt x="470" y="52"/>
                  <a:pt x="508" y="44"/>
                </a:cubicBezTo>
                <a:cubicBezTo>
                  <a:pt x="546" y="36"/>
                  <a:pt x="573" y="25"/>
                  <a:pt x="600" y="14"/>
                </a:cubicBezTo>
              </a:path>
            </a:pathLst>
          </a:custGeom>
          <a:noFill/>
          <a:ln w="3810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14730" name="Oval 82"/>
          <p:cNvSpPr>
            <a:spLocks noChangeArrowheads="1"/>
          </p:cNvSpPr>
          <p:nvPr/>
        </p:nvSpPr>
        <p:spPr bwMode="auto">
          <a:xfrm>
            <a:off x="3833813" y="3208338"/>
            <a:ext cx="152400" cy="152400"/>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4731" name="Freeform 98"/>
          <p:cNvSpPr>
            <a:spLocks/>
          </p:cNvSpPr>
          <p:nvPr/>
        </p:nvSpPr>
        <p:spPr bwMode="auto">
          <a:xfrm>
            <a:off x="2692400" y="5156200"/>
            <a:ext cx="285750" cy="949325"/>
          </a:xfrm>
          <a:custGeom>
            <a:avLst/>
            <a:gdLst>
              <a:gd name="T0" fmla="*/ 453628125 w 180"/>
              <a:gd name="T1" fmla="*/ 0 h 584"/>
              <a:gd name="T2" fmla="*/ 408265313 w 180"/>
              <a:gd name="T3" fmla="*/ 243103601 h 584"/>
              <a:gd name="T4" fmla="*/ 347781563 w 180"/>
              <a:gd name="T5" fmla="*/ 623613868 h 584"/>
              <a:gd name="T6" fmla="*/ 236894688 w 180"/>
              <a:gd name="T7" fmla="*/ 1009410445 h 584"/>
              <a:gd name="T8" fmla="*/ 0 w 180"/>
              <a:gd name="T9" fmla="*/ 1543181431 h 584"/>
              <a:gd name="T10" fmla="*/ 0 60000 65536"/>
              <a:gd name="T11" fmla="*/ 0 60000 65536"/>
              <a:gd name="T12" fmla="*/ 0 60000 65536"/>
              <a:gd name="T13" fmla="*/ 0 60000 65536"/>
              <a:gd name="T14" fmla="*/ 0 60000 65536"/>
              <a:gd name="T15" fmla="*/ 0 w 180"/>
              <a:gd name="T16" fmla="*/ 0 h 584"/>
              <a:gd name="T17" fmla="*/ 180 w 180"/>
              <a:gd name="T18" fmla="*/ 584 h 584"/>
            </a:gdLst>
            <a:ahLst/>
            <a:cxnLst>
              <a:cxn ang="T10">
                <a:pos x="T0" y="T1"/>
              </a:cxn>
              <a:cxn ang="T11">
                <a:pos x="T2" y="T3"/>
              </a:cxn>
              <a:cxn ang="T12">
                <a:pos x="T4" y="T5"/>
              </a:cxn>
              <a:cxn ang="T13">
                <a:pos x="T6" y="T7"/>
              </a:cxn>
              <a:cxn ang="T14">
                <a:pos x="T8" y="T9"/>
              </a:cxn>
            </a:cxnLst>
            <a:rect l="T15" t="T16" r="T17" b="T18"/>
            <a:pathLst>
              <a:path w="180" h="584">
                <a:moveTo>
                  <a:pt x="180" y="0"/>
                </a:moveTo>
                <a:cubicBezTo>
                  <a:pt x="174" y="26"/>
                  <a:pt x="169" y="53"/>
                  <a:pt x="162" y="92"/>
                </a:cubicBezTo>
                <a:cubicBezTo>
                  <a:pt x="155" y="131"/>
                  <a:pt x="149" y="188"/>
                  <a:pt x="138" y="236"/>
                </a:cubicBezTo>
                <a:cubicBezTo>
                  <a:pt x="127" y="284"/>
                  <a:pt x="117" y="324"/>
                  <a:pt x="94" y="382"/>
                </a:cubicBezTo>
                <a:cubicBezTo>
                  <a:pt x="71" y="440"/>
                  <a:pt x="17" y="549"/>
                  <a:pt x="0" y="584"/>
                </a:cubicBezTo>
              </a:path>
            </a:pathLst>
          </a:custGeom>
          <a:noFill/>
          <a:ln w="3810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14732" name="Freeform 102"/>
          <p:cNvSpPr>
            <a:spLocks/>
          </p:cNvSpPr>
          <p:nvPr/>
        </p:nvSpPr>
        <p:spPr bwMode="auto">
          <a:xfrm>
            <a:off x="2971800" y="5156200"/>
            <a:ext cx="920750" cy="69850"/>
          </a:xfrm>
          <a:custGeom>
            <a:avLst/>
            <a:gdLst>
              <a:gd name="T0" fmla="*/ 0 w 580"/>
              <a:gd name="T1" fmla="*/ 10080625 h 44"/>
              <a:gd name="T2" fmla="*/ 181451250 w 580"/>
              <a:gd name="T3" fmla="*/ 50403125 h 44"/>
              <a:gd name="T4" fmla="*/ 352821875 w 580"/>
              <a:gd name="T5" fmla="*/ 85685313 h 44"/>
              <a:gd name="T6" fmla="*/ 574595625 w 580"/>
              <a:gd name="T7" fmla="*/ 110886875 h 44"/>
              <a:gd name="T8" fmla="*/ 836691875 w 580"/>
              <a:gd name="T9" fmla="*/ 85685313 h 44"/>
              <a:gd name="T10" fmla="*/ 1028223750 w 580"/>
              <a:gd name="T11" fmla="*/ 25201563 h 44"/>
              <a:gd name="T12" fmla="*/ 1164312188 w 580"/>
              <a:gd name="T13" fmla="*/ 5040313 h 44"/>
              <a:gd name="T14" fmla="*/ 1461690625 w 580"/>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580"/>
              <a:gd name="T25" fmla="*/ 0 h 44"/>
              <a:gd name="T26" fmla="*/ 580 w 580"/>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0" h="44">
                <a:moveTo>
                  <a:pt x="0" y="4"/>
                </a:moveTo>
                <a:cubicBezTo>
                  <a:pt x="24" y="9"/>
                  <a:pt x="49" y="15"/>
                  <a:pt x="72" y="20"/>
                </a:cubicBezTo>
                <a:cubicBezTo>
                  <a:pt x="95" y="25"/>
                  <a:pt x="114" y="30"/>
                  <a:pt x="140" y="34"/>
                </a:cubicBezTo>
                <a:cubicBezTo>
                  <a:pt x="166" y="38"/>
                  <a:pt x="196" y="44"/>
                  <a:pt x="228" y="44"/>
                </a:cubicBezTo>
                <a:cubicBezTo>
                  <a:pt x="260" y="44"/>
                  <a:pt x="302" y="40"/>
                  <a:pt x="332" y="34"/>
                </a:cubicBezTo>
                <a:cubicBezTo>
                  <a:pt x="362" y="28"/>
                  <a:pt x="386" y="15"/>
                  <a:pt x="408" y="10"/>
                </a:cubicBezTo>
                <a:cubicBezTo>
                  <a:pt x="430" y="5"/>
                  <a:pt x="433" y="4"/>
                  <a:pt x="462" y="2"/>
                </a:cubicBezTo>
                <a:cubicBezTo>
                  <a:pt x="491" y="0"/>
                  <a:pt x="535" y="0"/>
                  <a:pt x="580" y="0"/>
                </a:cubicBezTo>
              </a:path>
            </a:pathLst>
          </a:custGeom>
          <a:noFill/>
          <a:ln w="3810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graphicFrame>
        <p:nvGraphicFramePr>
          <p:cNvPr id="114733" name="Object 103"/>
          <p:cNvGraphicFramePr>
            <a:graphicFrameLocks noChangeAspect="1"/>
          </p:cNvGraphicFramePr>
          <p:nvPr/>
        </p:nvGraphicFramePr>
        <p:xfrm>
          <a:off x="4283075" y="1849438"/>
          <a:ext cx="474663" cy="590550"/>
        </p:xfrm>
        <a:graphic>
          <a:graphicData uri="http://schemas.openxmlformats.org/presentationml/2006/ole">
            <mc:AlternateContent xmlns:mc="http://schemas.openxmlformats.org/markup-compatibility/2006">
              <mc:Choice xmlns:v="urn:schemas-microsoft-com:vml" Requires="v">
                <p:oleObj spid="_x0000_s114771" name="Equation" r:id="rId4" imgW="317225" imgH="393359" progId="Equation.DSMT4">
                  <p:embed/>
                </p:oleObj>
              </mc:Choice>
              <mc:Fallback>
                <p:oleObj name="Equation" r:id="rId4" imgW="317225" imgH="393359" progId="Equation.DSMT4">
                  <p:embed/>
                  <p:pic>
                    <p:nvPicPr>
                      <p:cNvPr id="0" name="Object 1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075" y="1849438"/>
                        <a:ext cx="474663"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734" name="Object 104"/>
          <p:cNvGraphicFramePr>
            <a:graphicFrameLocks noChangeAspect="1"/>
          </p:cNvGraphicFramePr>
          <p:nvPr/>
        </p:nvGraphicFramePr>
        <p:xfrm>
          <a:off x="5994400" y="3535363"/>
          <a:ext cx="457200" cy="588962"/>
        </p:xfrm>
        <a:graphic>
          <a:graphicData uri="http://schemas.openxmlformats.org/presentationml/2006/ole">
            <mc:AlternateContent xmlns:mc="http://schemas.openxmlformats.org/markup-compatibility/2006">
              <mc:Choice xmlns:v="urn:schemas-microsoft-com:vml" Requires="v">
                <p:oleObj spid="_x0000_s114772" name="Equation" r:id="rId6" imgW="304536" imgH="393359" progId="Equation.DSMT4">
                  <p:embed/>
                </p:oleObj>
              </mc:Choice>
              <mc:Fallback>
                <p:oleObj name="Equation" r:id="rId6" imgW="304536" imgH="393359" progId="Equation.DSMT4">
                  <p:embed/>
                  <p:pic>
                    <p:nvPicPr>
                      <p:cNvPr id="0" name="Object 1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4400" y="3535363"/>
                        <a:ext cx="457200" cy="58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4735" name="Text Box 64"/>
          <p:cNvSpPr txBox="1">
            <a:spLocks noChangeArrowheads="1"/>
          </p:cNvSpPr>
          <p:nvPr/>
        </p:nvSpPr>
        <p:spPr bwMode="auto">
          <a:xfrm>
            <a:off x="3989388" y="4094163"/>
            <a:ext cx="2568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i="1">
                <a:solidFill>
                  <a:schemeClr val="bg1"/>
                </a:solidFill>
                <a:cs typeface="Arial" panose="020B0604020202020204" pitchFamily="34" charset="0"/>
              </a:rPr>
              <a:t>m </a:t>
            </a:r>
            <a:r>
              <a:rPr lang="en-US" altLang="en-US" sz="1800">
                <a:solidFill>
                  <a:schemeClr val="bg1"/>
                </a:solidFill>
                <a:cs typeface="Arial" panose="020B0604020202020204" pitchFamily="34" charset="0"/>
              </a:rPr>
              <a:t>= (3</a:t>
            </a:r>
            <a:r>
              <a:rPr lang="en-US" altLang="en-US" sz="1800" i="1">
                <a:solidFill>
                  <a:schemeClr val="bg1"/>
                </a:solidFill>
                <a:cs typeface="Arial" panose="020B0604020202020204" pitchFamily="34" charset="0"/>
              </a:rPr>
              <a:t>EI/L</a:t>
            </a:r>
            <a:r>
              <a:rPr lang="en-US" altLang="en-US" sz="1800">
                <a:solidFill>
                  <a:schemeClr val="bg1"/>
                </a:solidFill>
                <a:cs typeface="Arial" panose="020B0604020202020204" pitchFamily="34" charset="0"/>
              </a:rPr>
              <a:t>)/(6</a:t>
            </a:r>
            <a:r>
              <a:rPr lang="en-US" altLang="en-US" sz="1800" i="1">
                <a:solidFill>
                  <a:schemeClr val="bg1"/>
                </a:solidFill>
                <a:cs typeface="Arial" panose="020B0604020202020204" pitchFamily="34" charset="0"/>
              </a:rPr>
              <a:t>EI/L</a:t>
            </a:r>
            <a:r>
              <a:rPr lang="en-US" altLang="en-US" sz="1800">
                <a:solidFill>
                  <a:schemeClr val="bg1"/>
                </a:solidFill>
                <a:cs typeface="Arial" panose="020B0604020202020204" pitchFamily="34" charset="0"/>
              </a:rPr>
              <a:t>) = 1/2</a:t>
            </a:r>
          </a:p>
        </p:txBody>
      </p:sp>
      <p:sp>
        <p:nvSpPr>
          <p:cNvPr id="114736" name="Line 106"/>
          <p:cNvSpPr>
            <a:spLocks noChangeShapeType="1"/>
          </p:cNvSpPr>
          <p:nvPr/>
        </p:nvSpPr>
        <p:spPr bwMode="auto">
          <a:xfrm>
            <a:off x="758825" y="2613025"/>
            <a:ext cx="13081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114737" name="Line 107"/>
          <p:cNvSpPr>
            <a:spLocks noChangeShapeType="1"/>
          </p:cNvSpPr>
          <p:nvPr/>
        </p:nvSpPr>
        <p:spPr bwMode="auto">
          <a:xfrm>
            <a:off x="2492375" y="4365625"/>
            <a:ext cx="13081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114738" name="Line 108"/>
          <p:cNvSpPr>
            <a:spLocks noChangeShapeType="1"/>
          </p:cNvSpPr>
          <p:nvPr/>
        </p:nvSpPr>
        <p:spPr bwMode="auto">
          <a:xfrm>
            <a:off x="2501900" y="6235700"/>
            <a:ext cx="13081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rot="10800000" wrap="none"/>
          <a:lstStyle/>
          <a:p>
            <a:endParaRPr lang="en-US"/>
          </a:p>
        </p:txBody>
      </p:sp>
      <p:graphicFrame>
        <p:nvGraphicFramePr>
          <p:cNvPr id="114739" name="Object 109"/>
          <p:cNvGraphicFramePr>
            <a:graphicFrameLocks noChangeAspect="1"/>
          </p:cNvGraphicFramePr>
          <p:nvPr/>
        </p:nvGraphicFramePr>
        <p:xfrm>
          <a:off x="6026150" y="5357813"/>
          <a:ext cx="476250" cy="588962"/>
        </p:xfrm>
        <a:graphic>
          <a:graphicData uri="http://schemas.openxmlformats.org/presentationml/2006/ole">
            <mc:AlternateContent xmlns:mc="http://schemas.openxmlformats.org/markup-compatibility/2006">
              <mc:Choice xmlns:v="urn:schemas-microsoft-com:vml" Requires="v">
                <p:oleObj spid="_x0000_s114773" name="Equation" r:id="rId8" imgW="317225" imgH="393359" progId="Equation.DSMT4">
                  <p:embed/>
                </p:oleObj>
              </mc:Choice>
              <mc:Fallback>
                <p:oleObj name="Equation" r:id="rId8" imgW="317225" imgH="393359" progId="Equation.DSMT4">
                  <p:embed/>
                  <p:pic>
                    <p:nvPicPr>
                      <p:cNvPr id="0" name="Object 10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26150" y="5357813"/>
                        <a:ext cx="476250" cy="58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4740" name="Text Box 84"/>
          <p:cNvSpPr txBox="1">
            <a:spLocks noChangeArrowheads="1"/>
          </p:cNvSpPr>
          <p:nvPr/>
        </p:nvSpPr>
        <p:spPr bwMode="auto">
          <a:xfrm>
            <a:off x="3994150" y="5918200"/>
            <a:ext cx="2741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i="1">
                <a:solidFill>
                  <a:schemeClr val="bg1"/>
                </a:solidFill>
                <a:cs typeface="Arial" panose="020B0604020202020204" pitchFamily="34" charset="0"/>
              </a:rPr>
              <a:t>m </a:t>
            </a:r>
            <a:r>
              <a:rPr lang="en-US" altLang="en-US" sz="1800">
                <a:solidFill>
                  <a:schemeClr val="bg1"/>
                </a:solidFill>
                <a:cs typeface="Arial" panose="020B0604020202020204" pitchFamily="34" charset="0"/>
              </a:rPr>
              <a:t>= (4</a:t>
            </a:r>
            <a:r>
              <a:rPr lang="en-US" altLang="en-US" sz="1800" i="1">
                <a:solidFill>
                  <a:schemeClr val="bg1"/>
                </a:solidFill>
                <a:cs typeface="Arial" panose="020B0604020202020204" pitchFamily="34" charset="0"/>
              </a:rPr>
              <a:t>EI/L</a:t>
            </a:r>
            <a:r>
              <a:rPr lang="en-US" altLang="en-US" sz="1800">
                <a:solidFill>
                  <a:schemeClr val="bg1"/>
                </a:solidFill>
                <a:cs typeface="Arial" panose="020B0604020202020204" pitchFamily="34" charset="0"/>
              </a:rPr>
              <a:t>)/(6</a:t>
            </a:r>
            <a:r>
              <a:rPr lang="en-US" altLang="en-US" sz="1800" i="1">
                <a:solidFill>
                  <a:schemeClr val="bg1"/>
                </a:solidFill>
                <a:cs typeface="Arial" panose="020B0604020202020204" pitchFamily="34" charset="0"/>
              </a:rPr>
              <a:t>EI/L</a:t>
            </a:r>
            <a:r>
              <a:rPr lang="en-US" altLang="en-US" sz="1800">
                <a:solidFill>
                  <a:schemeClr val="bg1"/>
                </a:solidFill>
                <a:cs typeface="Arial" panose="020B0604020202020204" pitchFamily="34" charset="0"/>
              </a:rPr>
              <a:t>) = 2/3</a:t>
            </a:r>
          </a:p>
        </p:txBody>
      </p:sp>
      <p:sp>
        <p:nvSpPr>
          <p:cNvPr id="114741" name="Freeform 111"/>
          <p:cNvSpPr>
            <a:spLocks/>
          </p:cNvSpPr>
          <p:nvPr/>
        </p:nvSpPr>
        <p:spPr bwMode="auto">
          <a:xfrm>
            <a:off x="2190750" y="1704975"/>
            <a:ext cx="215900" cy="396875"/>
          </a:xfrm>
          <a:custGeom>
            <a:avLst/>
            <a:gdLst>
              <a:gd name="T0" fmla="*/ 342741250 w 136"/>
              <a:gd name="T1" fmla="*/ 0 h 250"/>
              <a:gd name="T2" fmla="*/ 20161250 w 136"/>
              <a:gd name="T3" fmla="*/ 413305625 h 250"/>
              <a:gd name="T4" fmla="*/ 216733438 w 136"/>
              <a:gd name="T5" fmla="*/ 630039063 h 250"/>
              <a:gd name="T6" fmla="*/ 0 60000 65536"/>
              <a:gd name="T7" fmla="*/ 0 60000 65536"/>
              <a:gd name="T8" fmla="*/ 0 60000 65536"/>
              <a:gd name="T9" fmla="*/ 0 w 136"/>
              <a:gd name="T10" fmla="*/ 0 h 250"/>
              <a:gd name="T11" fmla="*/ 136 w 136"/>
              <a:gd name="T12" fmla="*/ 250 h 250"/>
            </a:gdLst>
            <a:ahLst/>
            <a:cxnLst>
              <a:cxn ang="T6">
                <a:pos x="T0" y="T1"/>
              </a:cxn>
              <a:cxn ang="T7">
                <a:pos x="T2" y="T3"/>
              </a:cxn>
              <a:cxn ang="T8">
                <a:pos x="T4" y="T5"/>
              </a:cxn>
            </a:cxnLst>
            <a:rect l="T9" t="T10" r="T11" b="T12"/>
            <a:pathLst>
              <a:path w="136" h="250">
                <a:moveTo>
                  <a:pt x="136" y="0"/>
                </a:moveTo>
                <a:cubicBezTo>
                  <a:pt x="76" y="61"/>
                  <a:pt x="16" y="122"/>
                  <a:pt x="8" y="164"/>
                </a:cubicBezTo>
                <a:cubicBezTo>
                  <a:pt x="0" y="206"/>
                  <a:pt x="43" y="228"/>
                  <a:pt x="86" y="250"/>
                </a:cubicBezTo>
              </a:path>
            </a:pathLst>
          </a:custGeom>
          <a:noFill/>
          <a:ln w="19050" cap="flat" cmpd="sng">
            <a:solidFill>
              <a:schemeClr val="accent1"/>
            </a:solidFill>
            <a:prstDash val="solid"/>
            <a:round/>
            <a:headEnd type="arrow" w="med" len="med"/>
            <a:tailEnd type="none" w="med" len="me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14742" name="Freeform 112"/>
          <p:cNvSpPr>
            <a:spLocks/>
          </p:cNvSpPr>
          <p:nvPr/>
        </p:nvSpPr>
        <p:spPr bwMode="auto">
          <a:xfrm>
            <a:off x="3895725" y="3441700"/>
            <a:ext cx="454025" cy="409575"/>
          </a:xfrm>
          <a:custGeom>
            <a:avLst/>
            <a:gdLst>
              <a:gd name="T0" fmla="*/ 720764688 w 286"/>
              <a:gd name="T1" fmla="*/ 0 h 258"/>
              <a:gd name="T2" fmla="*/ 75604688 w 286"/>
              <a:gd name="T3" fmla="*/ 463708750 h 258"/>
              <a:gd name="T4" fmla="*/ 267136563 w 286"/>
              <a:gd name="T5" fmla="*/ 650200313 h 258"/>
              <a:gd name="T6" fmla="*/ 0 60000 65536"/>
              <a:gd name="T7" fmla="*/ 0 60000 65536"/>
              <a:gd name="T8" fmla="*/ 0 60000 65536"/>
              <a:gd name="T9" fmla="*/ 0 w 286"/>
              <a:gd name="T10" fmla="*/ 0 h 258"/>
              <a:gd name="T11" fmla="*/ 286 w 286"/>
              <a:gd name="T12" fmla="*/ 258 h 258"/>
            </a:gdLst>
            <a:ahLst/>
            <a:cxnLst>
              <a:cxn ang="T6">
                <a:pos x="T0" y="T1"/>
              </a:cxn>
              <a:cxn ang="T7">
                <a:pos x="T2" y="T3"/>
              </a:cxn>
              <a:cxn ang="T8">
                <a:pos x="T4" y="T5"/>
              </a:cxn>
            </a:cxnLst>
            <a:rect l="T9" t="T10" r="T11" b="T12"/>
            <a:pathLst>
              <a:path w="286" h="258">
                <a:moveTo>
                  <a:pt x="286" y="0"/>
                </a:moveTo>
                <a:cubicBezTo>
                  <a:pt x="173" y="70"/>
                  <a:pt x="60" y="141"/>
                  <a:pt x="30" y="184"/>
                </a:cubicBezTo>
                <a:cubicBezTo>
                  <a:pt x="0" y="227"/>
                  <a:pt x="53" y="242"/>
                  <a:pt x="106" y="258"/>
                </a:cubicBezTo>
              </a:path>
            </a:pathLst>
          </a:custGeom>
          <a:noFill/>
          <a:ln w="19050" cap="flat" cmpd="sng">
            <a:solidFill>
              <a:schemeClr val="accent1"/>
            </a:solidFill>
            <a:prstDash val="solid"/>
            <a:round/>
            <a:headEnd type="arrow" w="med" len="med"/>
            <a:tailEnd type="none" w="med" len="me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14743" name="Freeform 113"/>
          <p:cNvSpPr>
            <a:spLocks/>
          </p:cNvSpPr>
          <p:nvPr/>
        </p:nvSpPr>
        <p:spPr bwMode="auto">
          <a:xfrm>
            <a:off x="3938588" y="5276850"/>
            <a:ext cx="719137" cy="419100"/>
          </a:xfrm>
          <a:custGeom>
            <a:avLst/>
            <a:gdLst>
              <a:gd name="T0" fmla="*/ 1141629194 w 453"/>
              <a:gd name="T1" fmla="*/ 0 h 264"/>
              <a:gd name="T2" fmla="*/ 133567395 w 453"/>
              <a:gd name="T3" fmla="*/ 463708750 h 264"/>
              <a:gd name="T4" fmla="*/ 340220063 w 453"/>
              <a:gd name="T5" fmla="*/ 665321250 h 264"/>
              <a:gd name="T6" fmla="*/ 0 60000 65536"/>
              <a:gd name="T7" fmla="*/ 0 60000 65536"/>
              <a:gd name="T8" fmla="*/ 0 60000 65536"/>
              <a:gd name="T9" fmla="*/ 0 w 453"/>
              <a:gd name="T10" fmla="*/ 0 h 264"/>
              <a:gd name="T11" fmla="*/ 453 w 453"/>
              <a:gd name="T12" fmla="*/ 264 h 264"/>
            </a:gdLst>
            <a:ahLst/>
            <a:cxnLst>
              <a:cxn ang="T6">
                <a:pos x="T0" y="T1"/>
              </a:cxn>
              <a:cxn ang="T7">
                <a:pos x="T2" y="T3"/>
              </a:cxn>
              <a:cxn ang="T8">
                <a:pos x="T4" y="T5"/>
              </a:cxn>
            </a:cxnLst>
            <a:rect l="T9" t="T10" r="T11" b="T12"/>
            <a:pathLst>
              <a:path w="453" h="264">
                <a:moveTo>
                  <a:pt x="453" y="0"/>
                </a:moveTo>
                <a:cubicBezTo>
                  <a:pt x="279" y="70"/>
                  <a:pt x="106" y="140"/>
                  <a:pt x="53" y="184"/>
                </a:cubicBezTo>
                <a:cubicBezTo>
                  <a:pt x="0" y="228"/>
                  <a:pt x="67" y="246"/>
                  <a:pt x="135" y="264"/>
                </a:cubicBezTo>
              </a:path>
            </a:pathLst>
          </a:custGeom>
          <a:noFill/>
          <a:ln w="19050" cap="flat" cmpd="sng">
            <a:solidFill>
              <a:schemeClr val="accent1"/>
            </a:solidFill>
            <a:prstDash val="solid"/>
            <a:round/>
            <a:headEnd type="arrow" w="med" len="med"/>
            <a:tailEnd type="none" w="med" len="me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56"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58E72E89-DE2D-4BA9-8B3A-1C124F45E82B}" type="slidenum">
              <a:rPr lang="en-US" altLang="en-US" sz="1200">
                <a:solidFill>
                  <a:srgbClr val="BCBCBC"/>
                </a:solidFill>
              </a:rPr>
              <a:pPr algn="r"/>
              <a:t>105</a:t>
            </a:fld>
            <a:endParaRPr lang="en-US" altLang="en-US" sz="1200">
              <a:solidFill>
                <a:srgbClr val="BCBCBC"/>
              </a:solidFill>
            </a:endParaRPr>
          </a:p>
        </p:txBody>
      </p:sp>
      <p:sp>
        <p:nvSpPr>
          <p:cNvPr id="115717" name="TextBox 28"/>
          <p:cNvSpPr txBox="1">
            <a:spLocks noChangeArrowheads="1"/>
          </p:cNvSpPr>
          <p:nvPr/>
        </p:nvSpPr>
        <p:spPr bwMode="auto">
          <a:xfrm>
            <a:off x="2246313" y="88900"/>
            <a:ext cx="4383087" cy="620713"/>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Alignment Charts</a:t>
            </a:r>
          </a:p>
        </p:txBody>
      </p:sp>
      <p:sp>
        <p:nvSpPr>
          <p:cNvPr id="6"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
        <p:nvSpPr>
          <p:cNvPr id="7" name="TextBox 28"/>
          <p:cNvSpPr txBox="1">
            <a:spLocks noChangeArrowheads="1"/>
          </p:cNvSpPr>
          <p:nvPr/>
        </p:nvSpPr>
        <p:spPr bwMode="auto">
          <a:xfrm>
            <a:off x="99152" y="1131918"/>
            <a:ext cx="9044847" cy="4524315"/>
          </a:xfrm>
          <a:prstGeom prst="rect">
            <a:avLst/>
          </a:prstGeom>
          <a:solidFill>
            <a:srgbClr val="F2F2F2">
              <a:alpha val="61960"/>
            </a:srgbClr>
          </a:solidFill>
          <a:ln w="38100">
            <a:solidFill>
              <a:schemeClr val="bg1"/>
            </a:solidFill>
            <a:bevel/>
            <a:headEnd/>
            <a:tailEnd/>
          </a:ln>
        </p:spPr>
        <p:txBody>
          <a:bodyPr wrap="square" anchor="ctr">
            <a:spAutoFit/>
          </a:bodyPr>
          <a:lstStyle>
            <a:lvl1pPr marL="347663" indent="-347663">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a:solidFill>
                  <a:schemeClr val="bg1"/>
                </a:solidFill>
                <a:cs typeface="Arial" panose="020B0604020202020204" pitchFamily="34" charset="0"/>
              </a:rPr>
              <a:t>ALIGNMENT CHART ASSUMPTIONS:</a:t>
            </a:r>
          </a:p>
          <a:p>
            <a:pPr eaLnBrk="1" hangingPunct="1">
              <a:buFontTx/>
              <a:buAutoNum type="arabicParenR"/>
            </a:pPr>
            <a:r>
              <a:rPr lang="en-US" altLang="en-US" dirty="0">
                <a:solidFill>
                  <a:schemeClr val="bg1"/>
                </a:solidFill>
                <a:cs typeface="Arial" panose="020B0604020202020204" pitchFamily="34" charset="0"/>
              </a:rPr>
              <a:t>Behavior is purely elastic.</a:t>
            </a:r>
          </a:p>
          <a:p>
            <a:pPr eaLnBrk="1" hangingPunct="1">
              <a:buFontTx/>
              <a:buAutoNum type="arabicParenR"/>
            </a:pPr>
            <a:r>
              <a:rPr lang="en-US" altLang="en-US" dirty="0">
                <a:solidFill>
                  <a:schemeClr val="bg1"/>
                </a:solidFill>
                <a:cs typeface="Arial" panose="020B0604020202020204" pitchFamily="34" charset="0"/>
              </a:rPr>
              <a:t>All members have constant cross section.</a:t>
            </a:r>
          </a:p>
          <a:p>
            <a:pPr eaLnBrk="1" hangingPunct="1">
              <a:buFontTx/>
              <a:buAutoNum type="arabicParenR"/>
            </a:pPr>
            <a:r>
              <a:rPr lang="en-US" altLang="en-US" dirty="0">
                <a:solidFill>
                  <a:schemeClr val="bg1"/>
                </a:solidFill>
                <a:cs typeface="Arial" panose="020B0604020202020204" pitchFamily="34" charset="0"/>
              </a:rPr>
              <a:t>All joints are rigid.</a:t>
            </a:r>
          </a:p>
          <a:p>
            <a:pPr eaLnBrk="1" hangingPunct="1">
              <a:buFontTx/>
              <a:buAutoNum type="arabicParenR"/>
            </a:pPr>
            <a:r>
              <a:rPr lang="en-US" altLang="en-US" dirty="0" err="1">
                <a:solidFill>
                  <a:schemeClr val="bg1"/>
                </a:solidFill>
                <a:cs typeface="Arial" panose="020B0604020202020204" pitchFamily="34" charset="0"/>
              </a:rPr>
              <a:t>Sidesway</a:t>
            </a:r>
            <a:r>
              <a:rPr lang="en-US" altLang="en-US" dirty="0">
                <a:solidFill>
                  <a:schemeClr val="bg1"/>
                </a:solidFill>
                <a:cs typeface="Arial" panose="020B0604020202020204" pitchFamily="34" charset="0"/>
              </a:rPr>
              <a:t> Inhibited (Braced) – single curvature bending of girders.</a:t>
            </a:r>
          </a:p>
          <a:p>
            <a:pPr eaLnBrk="1" hangingPunct="1">
              <a:buFontTx/>
              <a:buAutoNum type="arabicParenR"/>
            </a:pPr>
            <a:r>
              <a:rPr lang="en-US" altLang="en-US" dirty="0" err="1">
                <a:solidFill>
                  <a:schemeClr val="bg1"/>
                </a:solidFill>
                <a:cs typeface="Arial" panose="020B0604020202020204" pitchFamily="34" charset="0"/>
              </a:rPr>
              <a:t>Sidesway</a:t>
            </a:r>
            <a:r>
              <a:rPr lang="en-US" altLang="en-US" dirty="0">
                <a:solidFill>
                  <a:schemeClr val="bg1"/>
                </a:solidFill>
                <a:cs typeface="Arial" panose="020B0604020202020204" pitchFamily="34" charset="0"/>
              </a:rPr>
              <a:t> Uninhibited (Sway) – reverse curvature bending of girders.</a:t>
            </a:r>
          </a:p>
          <a:p>
            <a:pPr eaLnBrk="1" hangingPunct="1">
              <a:buFontTx/>
              <a:buAutoNum type="arabicParenR"/>
            </a:pPr>
            <a:r>
              <a:rPr lang="en-US" altLang="en-US" dirty="0">
                <a:solidFill>
                  <a:srgbClr val="FF0000"/>
                </a:solidFill>
                <a:cs typeface="Arial" panose="020B0604020202020204" pitchFamily="34" charset="0"/>
              </a:rPr>
              <a:t>Stiffness parameter of all columns is equal.</a:t>
            </a:r>
          </a:p>
          <a:p>
            <a:pPr eaLnBrk="1" hangingPunct="1">
              <a:buFontTx/>
              <a:buAutoNum type="arabicParenR"/>
            </a:pPr>
            <a:r>
              <a:rPr lang="en-US" altLang="en-US" dirty="0">
                <a:solidFill>
                  <a:srgbClr val="FF0000"/>
                </a:solidFill>
                <a:cs typeface="Arial" panose="020B0604020202020204" pitchFamily="34" charset="0"/>
              </a:rPr>
              <a:t>Joint restraint is distributed to columns above and below the joint in proportion to </a:t>
            </a:r>
            <a:r>
              <a:rPr lang="en-US" altLang="en-US" i="1" dirty="0">
                <a:solidFill>
                  <a:srgbClr val="FF0000"/>
                </a:solidFill>
                <a:cs typeface="Arial" panose="020B0604020202020204" pitchFamily="34" charset="0"/>
              </a:rPr>
              <a:t>EI/L</a:t>
            </a:r>
            <a:r>
              <a:rPr lang="en-US" altLang="en-US" dirty="0">
                <a:solidFill>
                  <a:srgbClr val="FF0000"/>
                </a:solidFill>
                <a:cs typeface="Arial" panose="020B0604020202020204" pitchFamily="34" charset="0"/>
              </a:rPr>
              <a:t> of the columns.</a:t>
            </a:r>
          </a:p>
          <a:p>
            <a:pPr eaLnBrk="1" hangingPunct="1">
              <a:buFontTx/>
              <a:buAutoNum type="arabicParenR"/>
            </a:pPr>
            <a:r>
              <a:rPr lang="en-US" altLang="en-US" dirty="0">
                <a:solidFill>
                  <a:schemeClr val="bg1"/>
                </a:solidFill>
                <a:cs typeface="Arial" panose="020B0604020202020204" pitchFamily="34" charset="0"/>
              </a:rPr>
              <a:t>All columns buckle simultaneously.</a:t>
            </a:r>
          </a:p>
          <a:p>
            <a:pPr eaLnBrk="1" hangingPunct="1">
              <a:buFontTx/>
              <a:buAutoNum type="arabicParenR"/>
            </a:pPr>
            <a:r>
              <a:rPr lang="en-US" altLang="en-US" dirty="0">
                <a:solidFill>
                  <a:schemeClr val="bg1"/>
                </a:solidFill>
                <a:cs typeface="Arial" panose="020B0604020202020204" pitchFamily="34" charset="0"/>
              </a:rPr>
              <a:t>No significant axial compression force exists in the girders</a:t>
            </a:r>
            <a:r>
              <a:rPr lang="en-US" altLang="en-US" dirty="0" smtClean="0">
                <a:solidFill>
                  <a:schemeClr val="bg1"/>
                </a:solidFill>
                <a:cs typeface="Arial" panose="020B0604020202020204" pitchFamily="34" charset="0"/>
              </a:rPr>
              <a:t>.</a:t>
            </a:r>
          </a:p>
          <a:p>
            <a:pPr eaLnBrk="1" hangingPunct="1">
              <a:buFontTx/>
              <a:buAutoNum type="arabicParenR"/>
            </a:pPr>
            <a:r>
              <a:rPr lang="en-US" altLang="en-US" dirty="0">
                <a:solidFill>
                  <a:schemeClr val="bg1"/>
                </a:solidFill>
                <a:cs typeface="Arial" panose="020B0604020202020204" pitchFamily="34" charset="0"/>
              </a:rPr>
              <a:t> </a:t>
            </a:r>
            <a:r>
              <a:rPr lang="en-US" altLang="en-US" dirty="0" smtClean="0">
                <a:solidFill>
                  <a:schemeClr val="bg1"/>
                </a:solidFill>
                <a:cs typeface="Arial" panose="020B0604020202020204" pitchFamily="34" charset="0"/>
              </a:rPr>
              <a:t>Shear deformations are neglected.</a:t>
            </a:r>
            <a:endParaRPr lang="en-US" altLang="en-US" dirty="0">
              <a:solidFill>
                <a:schemeClr val="bg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Box 28"/>
          <p:cNvSpPr txBox="1">
            <a:spLocks noChangeArrowheads="1"/>
          </p:cNvSpPr>
          <p:nvPr/>
        </p:nvSpPr>
        <p:spPr bwMode="auto">
          <a:xfrm>
            <a:off x="2578100" y="3629025"/>
            <a:ext cx="5692775" cy="860425"/>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Design typically checks each story independently, based on these assumptions.</a:t>
            </a:r>
          </a:p>
        </p:txBody>
      </p:sp>
      <p:sp>
        <p:nvSpPr>
          <p:cNvPr id="116739" name="TextBox 28"/>
          <p:cNvSpPr txBox="1">
            <a:spLocks noChangeArrowheads="1"/>
          </p:cNvSpPr>
          <p:nvPr/>
        </p:nvSpPr>
        <p:spPr bwMode="auto">
          <a:xfrm>
            <a:off x="457200" y="1804988"/>
            <a:ext cx="7799388" cy="1590675"/>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In general, columns are chosen to be a similar size for more than one story. For each column section this results in sections with extra strength in upper floors, and close to their strength in lower floors.</a:t>
            </a:r>
          </a:p>
        </p:txBody>
      </p:sp>
      <p:sp>
        <p:nvSpPr>
          <p:cNvPr id="116740" name="TextBox 28"/>
          <p:cNvSpPr txBox="1">
            <a:spLocks noChangeArrowheads="1"/>
          </p:cNvSpPr>
          <p:nvPr/>
        </p:nvSpPr>
        <p:spPr bwMode="auto">
          <a:xfrm>
            <a:off x="2605088" y="4738688"/>
            <a:ext cx="5665787" cy="860425"/>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Actual conditions can be directly accounted for, but are generally ignored in design.</a:t>
            </a:r>
          </a:p>
        </p:txBody>
      </p:sp>
      <p:sp>
        <p:nvSpPr>
          <p:cNvPr id="6" name="Slide Number Placeholder 5"/>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B2DF3F3-A352-4816-B95D-408FAC8ADCB3}" type="slidenum">
              <a:rPr lang="en-US" altLang="en-US" sz="1200">
                <a:solidFill>
                  <a:srgbClr val="BCBCBC"/>
                </a:solidFill>
              </a:rPr>
              <a:pPr/>
              <a:t>106</a:t>
            </a:fld>
            <a:endParaRPr lang="en-US" altLang="en-US" sz="1200">
              <a:solidFill>
                <a:srgbClr val="BCBCBC"/>
              </a:solidFill>
            </a:endParaRPr>
          </a:p>
        </p:txBody>
      </p:sp>
      <p:sp>
        <p:nvSpPr>
          <p:cNvPr id="7" name="Footer Placeholder 6"/>
          <p:cNvSpPr>
            <a:spLocks noGrp="1"/>
          </p:cNvSpPr>
          <p:nvPr>
            <p:ph type="ftr" sz="quarter" idx="10"/>
          </p:nvPr>
        </p:nvSpPr>
        <p:spPr/>
        <p:txBody>
          <a:bodyPr/>
          <a:lstStyle/>
          <a:p>
            <a:pPr>
              <a:defRPr/>
            </a:pPr>
            <a:r>
              <a:rPr lang="en-US"/>
              <a:t>Compression Theory</a:t>
            </a:r>
            <a:endParaRPr lang="en-US" dirty="0"/>
          </a:p>
        </p:txBody>
      </p:sp>
      <p:sp>
        <p:nvSpPr>
          <p:cNvPr id="116743" name="TextBox 28"/>
          <p:cNvSpPr txBox="1">
            <a:spLocks noChangeArrowheads="1"/>
          </p:cNvSpPr>
          <p:nvPr/>
        </p:nvSpPr>
        <p:spPr bwMode="auto">
          <a:xfrm>
            <a:off x="2246313" y="88900"/>
            <a:ext cx="4383087" cy="620713"/>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Alignment Charts</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057C3AA-71EF-4D79-9F55-F4745D715586}" type="slidenum">
              <a:rPr lang="en-US" altLang="en-US" sz="1200">
                <a:solidFill>
                  <a:srgbClr val="BCBCBC"/>
                </a:solidFill>
              </a:rPr>
              <a:pPr algn="r"/>
              <a:t>107</a:t>
            </a:fld>
            <a:endParaRPr lang="en-US" altLang="en-US" sz="1200">
              <a:solidFill>
                <a:srgbClr val="BCBCBC"/>
              </a:solidFill>
            </a:endParaRPr>
          </a:p>
        </p:txBody>
      </p:sp>
      <p:sp>
        <p:nvSpPr>
          <p:cNvPr id="117765" name="TextBox 28"/>
          <p:cNvSpPr txBox="1">
            <a:spLocks noChangeArrowheads="1"/>
          </p:cNvSpPr>
          <p:nvPr/>
        </p:nvSpPr>
        <p:spPr bwMode="auto">
          <a:xfrm>
            <a:off x="2246313" y="88900"/>
            <a:ext cx="4383087" cy="620713"/>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Alignment Charts</a:t>
            </a:r>
          </a:p>
        </p:txBody>
      </p:sp>
      <p:sp>
        <p:nvSpPr>
          <p:cNvPr id="6"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
        <p:nvSpPr>
          <p:cNvPr id="7" name="TextBox 28"/>
          <p:cNvSpPr txBox="1">
            <a:spLocks noChangeArrowheads="1"/>
          </p:cNvSpPr>
          <p:nvPr/>
        </p:nvSpPr>
        <p:spPr bwMode="auto">
          <a:xfrm>
            <a:off x="99152" y="1131918"/>
            <a:ext cx="9044847" cy="4524315"/>
          </a:xfrm>
          <a:prstGeom prst="rect">
            <a:avLst/>
          </a:prstGeom>
          <a:solidFill>
            <a:srgbClr val="F2F2F2">
              <a:alpha val="61960"/>
            </a:srgbClr>
          </a:solidFill>
          <a:ln w="38100">
            <a:solidFill>
              <a:schemeClr val="bg1"/>
            </a:solidFill>
            <a:bevel/>
            <a:headEnd/>
            <a:tailEnd/>
          </a:ln>
        </p:spPr>
        <p:txBody>
          <a:bodyPr wrap="square" anchor="ctr">
            <a:spAutoFit/>
          </a:bodyPr>
          <a:lstStyle>
            <a:lvl1pPr marL="347663" indent="-347663">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a:solidFill>
                  <a:schemeClr val="bg1"/>
                </a:solidFill>
                <a:cs typeface="Arial" panose="020B0604020202020204" pitchFamily="34" charset="0"/>
              </a:rPr>
              <a:t>ALIGNMENT CHART ASSUMPTIONS:</a:t>
            </a:r>
          </a:p>
          <a:p>
            <a:pPr eaLnBrk="1" hangingPunct="1">
              <a:buFontTx/>
              <a:buAutoNum type="arabicParenR"/>
            </a:pPr>
            <a:r>
              <a:rPr lang="en-US" altLang="en-US" dirty="0">
                <a:solidFill>
                  <a:schemeClr val="bg1"/>
                </a:solidFill>
                <a:cs typeface="Arial" panose="020B0604020202020204" pitchFamily="34" charset="0"/>
              </a:rPr>
              <a:t>Behavior is purely elastic.</a:t>
            </a:r>
          </a:p>
          <a:p>
            <a:pPr eaLnBrk="1" hangingPunct="1">
              <a:buFontTx/>
              <a:buAutoNum type="arabicParenR"/>
            </a:pPr>
            <a:r>
              <a:rPr lang="en-US" altLang="en-US" dirty="0">
                <a:solidFill>
                  <a:schemeClr val="bg1"/>
                </a:solidFill>
                <a:cs typeface="Arial" panose="020B0604020202020204" pitchFamily="34" charset="0"/>
              </a:rPr>
              <a:t>All members have constant cross section.</a:t>
            </a:r>
          </a:p>
          <a:p>
            <a:pPr eaLnBrk="1" hangingPunct="1">
              <a:buFontTx/>
              <a:buAutoNum type="arabicParenR"/>
            </a:pPr>
            <a:r>
              <a:rPr lang="en-US" altLang="en-US" dirty="0">
                <a:solidFill>
                  <a:schemeClr val="bg1"/>
                </a:solidFill>
                <a:cs typeface="Arial" panose="020B0604020202020204" pitchFamily="34" charset="0"/>
              </a:rPr>
              <a:t>All joints are rigid.</a:t>
            </a:r>
          </a:p>
          <a:p>
            <a:pPr eaLnBrk="1" hangingPunct="1">
              <a:buFontTx/>
              <a:buAutoNum type="arabicParenR"/>
            </a:pPr>
            <a:r>
              <a:rPr lang="en-US" altLang="en-US" dirty="0" err="1">
                <a:solidFill>
                  <a:schemeClr val="bg1"/>
                </a:solidFill>
                <a:cs typeface="Arial" panose="020B0604020202020204" pitchFamily="34" charset="0"/>
              </a:rPr>
              <a:t>Sidesway</a:t>
            </a:r>
            <a:r>
              <a:rPr lang="en-US" altLang="en-US" dirty="0">
                <a:solidFill>
                  <a:schemeClr val="bg1"/>
                </a:solidFill>
                <a:cs typeface="Arial" panose="020B0604020202020204" pitchFamily="34" charset="0"/>
              </a:rPr>
              <a:t> Inhibited (Braced) – single curvature bending of girders.</a:t>
            </a:r>
          </a:p>
          <a:p>
            <a:pPr eaLnBrk="1" hangingPunct="1">
              <a:buFontTx/>
              <a:buAutoNum type="arabicParenR"/>
            </a:pPr>
            <a:r>
              <a:rPr lang="en-US" altLang="en-US" dirty="0" err="1">
                <a:solidFill>
                  <a:schemeClr val="bg1"/>
                </a:solidFill>
                <a:cs typeface="Arial" panose="020B0604020202020204" pitchFamily="34" charset="0"/>
              </a:rPr>
              <a:t>Sidesway</a:t>
            </a:r>
            <a:r>
              <a:rPr lang="en-US" altLang="en-US" dirty="0">
                <a:solidFill>
                  <a:schemeClr val="bg1"/>
                </a:solidFill>
                <a:cs typeface="Arial" panose="020B0604020202020204" pitchFamily="34" charset="0"/>
              </a:rPr>
              <a:t> Uninhibited (Sway) – reverse curvature bending of girders.</a:t>
            </a:r>
          </a:p>
          <a:p>
            <a:pPr eaLnBrk="1" hangingPunct="1">
              <a:buFontTx/>
              <a:buAutoNum type="arabicParenR"/>
            </a:pPr>
            <a:r>
              <a:rPr lang="en-US" altLang="en-US" dirty="0">
                <a:solidFill>
                  <a:schemeClr val="bg1"/>
                </a:solidFill>
                <a:cs typeface="Arial" panose="020B0604020202020204" pitchFamily="34" charset="0"/>
              </a:rPr>
              <a:t>Stiffness parameter of all columns is equal.</a:t>
            </a:r>
          </a:p>
          <a:p>
            <a:pPr eaLnBrk="1" hangingPunct="1">
              <a:buFontTx/>
              <a:buAutoNum type="arabicParenR"/>
            </a:pPr>
            <a:r>
              <a:rPr lang="en-US" altLang="en-US" dirty="0">
                <a:solidFill>
                  <a:schemeClr val="bg1"/>
                </a:solidFill>
                <a:cs typeface="Arial" panose="020B0604020202020204" pitchFamily="34" charset="0"/>
              </a:rPr>
              <a:t>Joint restraint is distributed to columns above and below the joint in proportion to </a:t>
            </a:r>
            <a:r>
              <a:rPr lang="en-US" altLang="en-US" i="1" dirty="0">
                <a:solidFill>
                  <a:schemeClr val="bg1"/>
                </a:solidFill>
                <a:cs typeface="Arial" panose="020B0604020202020204" pitchFamily="34" charset="0"/>
              </a:rPr>
              <a:t>EI/L</a:t>
            </a:r>
            <a:r>
              <a:rPr lang="en-US" altLang="en-US" dirty="0">
                <a:solidFill>
                  <a:schemeClr val="bg1"/>
                </a:solidFill>
                <a:cs typeface="Arial" panose="020B0604020202020204" pitchFamily="34" charset="0"/>
              </a:rPr>
              <a:t> of the columns.</a:t>
            </a:r>
          </a:p>
          <a:p>
            <a:pPr eaLnBrk="1" hangingPunct="1">
              <a:buFontTx/>
              <a:buAutoNum type="arabicParenR"/>
            </a:pPr>
            <a:r>
              <a:rPr lang="en-US" altLang="en-US" dirty="0">
                <a:solidFill>
                  <a:srgbClr val="FF0000"/>
                </a:solidFill>
                <a:cs typeface="Arial" panose="020B0604020202020204" pitchFamily="34" charset="0"/>
              </a:rPr>
              <a:t>All columns buckle simultaneously.</a:t>
            </a:r>
          </a:p>
          <a:p>
            <a:pPr eaLnBrk="1" hangingPunct="1">
              <a:buFontTx/>
              <a:buAutoNum type="arabicParenR"/>
            </a:pPr>
            <a:r>
              <a:rPr lang="en-US" altLang="en-US" dirty="0">
                <a:solidFill>
                  <a:schemeClr val="bg1"/>
                </a:solidFill>
                <a:cs typeface="Arial" panose="020B0604020202020204" pitchFamily="34" charset="0"/>
              </a:rPr>
              <a:t>No significant axial compression force exists in the girders</a:t>
            </a:r>
            <a:r>
              <a:rPr lang="en-US" altLang="en-US" dirty="0" smtClean="0">
                <a:solidFill>
                  <a:schemeClr val="bg1"/>
                </a:solidFill>
                <a:cs typeface="Arial" panose="020B0604020202020204" pitchFamily="34" charset="0"/>
              </a:rPr>
              <a:t>.</a:t>
            </a:r>
          </a:p>
          <a:p>
            <a:pPr eaLnBrk="1" hangingPunct="1">
              <a:buFontTx/>
              <a:buAutoNum type="arabicParenR"/>
            </a:pPr>
            <a:r>
              <a:rPr lang="en-US" altLang="en-US" dirty="0">
                <a:solidFill>
                  <a:schemeClr val="bg1"/>
                </a:solidFill>
                <a:cs typeface="Arial" panose="020B0604020202020204" pitchFamily="34" charset="0"/>
              </a:rPr>
              <a:t> </a:t>
            </a:r>
            <a:r>
              <a:rPr lang="en-US" altLang="en-US" dirty="0" smtClean="0">
                <a:solidFill>
                  <a:schemeClr val="bg1"/>
                </a:solidFill>
                <a:cs typeface="Arial" panose="020B0604020202020204" pitchFamily="34" charset="0"/>
              </a:rPr>
              <a:t>Shear deformations are neglected.</a:t>
            </a:r>
            <a:endParaRPr lang="en-US" altLang="en-US" dirty="0">
              <a:solidFill>
                <a:schemeClr val="bg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Box 28"/>
          <p:cNvSpPr txBox="1">
            <a:spLocks noChangeArrowheads="1"/>
          </p:cNvSpPr>
          <p:nvPr/>
        </p:nvSpPr>
        <p:spPr bwMode="auto">
          <a:xfrm>
            <a:off x="2232025" y="4543425"/>
            <a:ext cx="5803900" cy="860425"/>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This case will be addressed first, with the concept valid for general conditions as well.</a:t>
            </a:r>
          </a:p>
        </p:txBody>
      </p:sp>
      <p:sp>
        <p:nvSpPr>
          <p:cNvPr id="118787" name="TextBox 28"/>
          <p:cNvSpPr txBox="1">
            <a:spLocks noChangeArrowheads="1"/>
          </p:cNvSpPr>
          <p:nvPr/>
        </p:nvSpPr>
        <p:spPr bwMode="auto">
          <a:xfrm>
            <a:off x="234950" y="1571625"/>
            <a:ext cx="8132763" cy="860425"/>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In a story not all columns will be loaded to their full strength.</a:t>
            </a:r>
          </a:p>
          <a:p>
            <a:pPr eaLnBrk="1" hangingPunct="1"/>
            <a:r>
              <a:rPr lang="en-US" altLang="en-US">
                <a:solidFill>
                  <a:schemeClr val="bg1"/>
                </a:solidFill>
                <a:cs typeface="Arial" panose="020B0604020202020204" pitchFamily="34" charset="0"/>
              </a:rPr>
              <a:t>Some are ready to buckle, while others have additional strength.</a:t>
            </a:r>
          </a:p>
        </p:txBody>
      </p:sp>
      <p:sp>
        <p:nvSpPr>
          <p:cNvPr id="118788" name="TextBox 28"/>
          <p:cNvSpPr txBox="1">
            <a:spLocks noChangeArrowheads="1"/>
          </p:cNvSpPr>
          <p:nvPr/>
        </p:nvSpPr>
        <p:spPr bwMode="auto">
          <a:xfrm>
            <a:off x="2217738" y="3198813"/>
            <a:ext cx="5818187" cy="49530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An extreme case of this is a “leaner” column.</a:t>
            </a:r>
          </a:p>
        </p:txBody>
      </p:sp>
      <p:sp>
        <p:nvSpPr>
          <p:cNvPr id="6" name="Slide Number Placeholder 5"/>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7D8919A-0CA8-4457-B0EC-4A3D7C515307}" type="slidenum">
              <a:rPr lang="en-US" altLang="en-US" sz="1200">
                <a:solidFill>
                  <a:srgbClr val="BCBCBC"/>
                </a:solidFill>
              </a:rPr>
              <a:pPr/>
              <a:t>108</a:t>
            </a:fld>
            <a:endParaRPr lang="en-US" altLang="en-US" sz="1200">
              <a:solidFill>
                <a:srgbClr val="BCBCBC"/>
              </a:solidFill>
            </a:endParaRPr>
          </a:p>
        </p:txBody>
      </p:sp>
      <p:sp>
        <p:nvSpPr>
          <p:cNvPr id="7" name="Footer Placeholder 6"/>
          <p:cNvSpPr>
            <a:spLocks noGrp="1"/>
          </p:cNvSpPr>
          <p:nvPr>
            <p:ph type="ftr" sz="quarter" idx="10"/>
          </p:nvPr>
        </p:nvSpPr>
        <p:spPr/>
        <p:txBody>
          <a:bodyPr/>
          <a:lstStyle/>
          <a:p>
            <a:pPr>
              <a:defRPr/>
            </a:pPr>
            <a:r>
              <a:rPr lang="en-US"/>
              <a:t>Compression Theory</a:t>
            </a:r>
            <a:endParaRPr lang="en-US" dirty="0"/>
          </a:p>
        </p:txBody>
      </p:sp>
      <p:sp>
        <p:nvSpPr>
          <p:cNvPr id="118791" name="TextBox 28"/>
          <p:cNvSpPr txBox="1">
            <a:spLocks noChangeArrowheads="1"/>
          </p:cNvSpPr>
          <p:nvPr/>
        </p:nvSpPr>
        <p:spPr bwMode="auto">
          <a:xfrm>
            <a:off x="2246313" y="88900"/>
            <a:ext cx="4383087" cy="620713"/>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Alignment Charts</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504825" y="636588"/>
            <a:ext cx="8140700" cy="502920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a:solidFill>
                  <a:schemeClr val="bg1"/>
                </a:solidFill>
              </a:rPr>
              <a:t>“LEANER” COLUMNS</a:t>
            </a:r>
            <a:endParaRPr lang="en-US" b="1">
              <a:solidFill>
                <a:schemeClr val="bg1"/>
              </a:solidFill>
            </a:endParaRPr>
          </a:p>
        </p:txBody>
      </p:sp>
      <p:sp>
        <p:nvSpPr>
          <p:cNvPr id="3" name="Slide Number Placeholder 2"/>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468B545-A058-4C30-8A2B-DD9866E3337C}" type="slidenum">
              <a:rPr lang="en-US" altLang="en-US" sz="1200">
                <a:solidFill>
                  <a:srgbClr val="BCBCBC"/>
                </a:solidFill>
              </a:rPr>
              <a:pPr/>
              <a:t>109</a:t>
            </a:fld>
            <a:endParaRPr lang="en-US" altLang="en-US" sz="1200">
              <a:solidFill>
                <a:srgbClr val="BCBCBC"/>
              </a:solidFill>
            </a:endParaRPr>
          </a:p>
        </p:txBody>
      </p:sp>
      <p:sp>
        <p:nvSpPr>
          <p:cNvPr id="4" name="Footer Placeholder 3"/>
          <p:cNvSpPr>
            <a:spLocks noGrp="1"/>
          </p:cNvSpPr>
          <p:nvPr>
            <p:ph type="ftr" sz="quarter" idx="10"/>
          </p:nvPr>
        </p:nvSpPr>
        <p:spPr/>
        <p:txBody>
          <a:bodyPr/>
          <a:lstStyle/>
          <a:p>
            <a:pPr>
              <a:defRPr/>
            </a:pPr>
            <a:r>
              <a:rPr lang="en-US"/>
              <a:t>Compression Theory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67"/>
          <p:cNvSpPr txBox="1">
            <a:spLocks noChangeArrowheads="1"/>
          </p:cNvSpPr>
          <p:nvPr/>
        </p:nvSpPr>
        <p:spPr bwMode="auto">
          <a:xfrm>
            <a:off x="1233488" y="2932113"/>
            <a:ext cx="5661025" cy="3122612"/>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14339" name="Line 5"/>
          <p:cNvSpPr>
            <a:spLocks noChangeShapeType="1"/>
          </p:cNvSpPr>
          <p:nvPr/>
        </p:nvSpPr>
        <p:spPr bwMode="auto">
          <a:xfrm>
            <a:off x="2978150" y="3041650"/>
            <a:ext cx="0" cy="245268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0" name="Line 6"/>
          <p:cNvSpPr>
            <a:spLocks noChangeShapeType="1"/>
          </p:cNvSpPr>
          <p:nvPr/>
        </p:nvSpPr>
        <p:spPr bwMode="auto">
          <a:xfrm>
            <a:off x="2963863" y="5480050"/>
            <a:ext cx="3214687"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1" name="Text Box 7"/>
          <p:cNvSpPr txBox="1">
            <a:spLocks noChangeArrowheads="1"/>
          </p:cNvSpPr>
          <p:nvPr/>
        </p:nvSpPr>
        <p:spPr bwMode="auto">
          <a:xfrm>
            <a:off x="4425950" y="5480050"/>
            <a:ext cx="685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D</a:t>
            </a:r>
          </a:p>
        </p:txBody>
      </p:sp>
      <p:sp>
        <p:nvSpPr>
          <p:cNvPr id="14342" name="Text Box 8"/>
          <p:cNvSpPr txBox="1">
            <a:spLocks noChangeArrowheads="1"/>
          </p:cNvSpPr>
          <p:nvPr/>
        </p:nvSpPr>
        <p:spPr bwMode="auto">
          <a:xfrm>
            <a:off x="1939925" y="3546475"/>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P=F</a:t>
            </a:r>
            <a:r>
              <a:rPr lang="en-US" altLang="en-US" i="1" baseline="-25000">
                <a:solidFill>
                  <a:schemeClr val="bg1"/>
                </a:solidFill>
                <a:cs typeface="Arial" panose="020B0604020202020204" pitchFamily="34" charset="0"/>
              </a:rPr>
              <a:t>y</a:t>
            </a:r>
            <a:r>
              <a:rPr lang="en-US" altLang="en-US" i="1">
                <a:solidFill>
                  <a:schemeClr val="bg1"/>
                </a:solidFill>
                <a:cs typeface="Arial" panose="020B0604020202020204" pitchFamily="34" charset="0"/>
              </a:rPr>
              <a:t>A</a:t>
            </a:r>
            <a:endParaRPr lang="en-US" altLang="en-US" i="1" baseline="-25000">
              <a:solidFill>
                <a:schemeClr val="bg1"/>
              </a:solidFill>
              <a:cs typeface="Arial" panose="020B0604020202020204" pitchFamily="34" charset="0"/>
            </a:endParaRPr>
          </a:p>
        </p:txBody>
      </p:sp>
      <p:sp>
        <p:nvSpPr>
          <p:cNvPr id="14343" name="Text Box 15"/>
          <p:cNvSpPr txBox="1">
            <a:spLocks noChangeArrowheads="1"/>
          </p:cNvSpPr>
          <p:nvPr/>
        </p:nvSpPr>
        <p:spPr bwMode="auto">
          <a:xfrm>
            <a:off x="3359150" y="5480050"/>
            <a:ext cx="1219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e</a:t>
            </a:r>
            <a:r>
              <a:rPr lang="en-US" altLang="en-US" baseline="-25000">
                <a:solidFill>
                  <a:schemeClr val="bg1"/>
                </a:solidFill>
                <a:cs typeface="Arial" panose="020B0604020202020204" pitchFamily="34" charset="0"/>
              </a:rPr>
              <a:t>y</a:t>
            </a:r>
            <a:r>
              <a:rPr lang="en-US" altLang="en-US" i="1">
                <a:solidFill>
                  <a:schemeClr val="bg1"/>
                </a:solidFill>
                <a:cs typeface="Arial" panose="020B0604020202020204" pitchFamily="34" charset="0"/>
              </a:rPr>
              <a:t>L</a:t>
            </a:r>
            <a:r>
              <a:rPr lang="en-US" altLang="en-US" i="1" baseline="-25000">
                <a:solidFill>
                  <a:schemeClr val="bg1"/>
                </a:solidFill>
                <a:cs typeface="Arial" panose="020B0604020202020204" pitchFamily="34" charset="0"/>
              </a:rPr>
              <a:t>0</a:t>
            </a:r>
            <a:endParaRPr lang="en-US" altLang="en-US" i="1">
              <a:solidFill>
                <a:schemeClr val="bg1"/>
              </a:solidFill>
              <a:cs typeface="Arial" panose="020B0604020202020204" pitchFamily="34" charset="0"/>
            </a:endParaRPr>
          </a:p>
        </p:txBody>
      </p:sp>
      <p:sp>
        <p:nvSpPr>
          <p:cNvPr id="14344" name="Text Box 17"/>
          <p:cNvSpPr txBox="1">
            <a:spLocks noChangeArrowheads="1"/>
          </p:cNvSpPr>
          <p:nvPr/>
        </p:nvSpPr>
        <p:spPr bwMode="auto">
          <a:xfrm>
            <a:off x="4117975" y="3159125"/>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No Residual Stress</a:t>
            </a:r>
          </a:p>
        </p:txBody>
      </p:sp>
      <p:sp>
        <p:nvSpPr>
          <p:cNvPr id="14345" name="Line 22"/>
          <p:cNvSpPr>
            <a:spLocks noChangeShapeType="1"/>
          </p:cNvSpPr>
          <p:nvPr/>
        </p:nvSpPr>
        <p:spPr bwMode="auto">
          <a:xfrm flipH="1">
            <a:off x="3816350" y="3400425"/>
            <a:ext cx="314325" cy="327025"/>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4346" name="Line 23"/>
          <p:cNvSpPr>
            <a:spLocks noChangeShapeType="1"/>
          </p:cNvSpPr>
          <p:nvPr/>
        </p:nvSpPr>
        <p:spPr bwMode="auto">
          <a:xfrm>
            <a:off x="3587750" y="3814763"/>
            <a:ext cx="0" cy="1665287"/>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347" name="Line 24"/>
          <p:cNvSpPr>
            <a:spLocks noChangeShapeType="1"/>
          </p:cNvSpPr>
          <p:nvPr/>
        </p:nvSpPr>
        <p:spPr bwMode="auto">
          <a:xfrm>
            <a:off x="2978150" y="3727450"/>
            <a:ext cx="541338" cy="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Slide Number Placeholder 69"/>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F1087C7-16AA-4563-8B5E-DFF821E1228B}" type="slidenum">
              <a:rPr lang="en-US" altLang="en-US" sz="1200">
                <a:solidFill>
                  <a:srgbClr val="BCBCBC"/>
                </a:solidFill>
              </a:rPr>
              <a:pPr algn="r"/>
              <a:t>11</a:t>
            </a:fld>
            <a:endParaRPr lang="en-US" altLang="en-US" sz="1200">
              <a:solidFill>
                <a:srgbClr val="BCBCBC"/>
              </a:solidFill>
            </a:endParaRPr>
          </a:p>
        </p:txBody>
      </p:sp>
      <p:sp>
        <p:nvSpPr>
          <p:cNvPr id="14350" name="Freeform 24"/>
          <p:cNvSpPr>
            <a:spLocks/>
          </p:cNvSpPr>
          <p:nvPr/>
        </p:nvSpPr>
        <p:spPr bwMode="auto">
          <a:xfrm>
            <a:off x="2981325" y="3724275"/>
            <a:ext cx="2771775" cy="1752600"/>
          </a:xfrm>
          <a:custGeom>
            <a:avLst/>
            <a:gdLst>
              <a:gd name="T0" fmla="*/ 0 w 1746"/>
              <a:gd name="T1" fmla="*/ 2147483647 h 1104"/>
              <a:gd name="T2" fmla="*/ 937498125 w 1746"/>
              <a:gd name="T3" fmla="*/ 0 h 1104"/>
              <a:gd name="T4" fmla="*/ 2147483647 w 1746"/>
              <a:gd name="T5" fmla="*/ 0 h 1104"/>
              <a:gd name="T6" fmla="*/ 0 60000 65536"/>
              <a:gd name="T7" fmla="*/ 0 60000 65536"/>
              <a:gd name="T8" fmla="*/ 0 60000 65536"/>
              <a:gd name="T9" fmla="*/ 0 w 1746"/>
              <a:gd name="T10" fmla="*/ 0 h 1104"/>
              <a:gd name="T11" fmla="*/ 1746 w 1746"/>
              <a:gd name="T12" fmla="*/ 1104 h 1104"/>
            </a:gdLst>
            <a:ahLst/>
            <a:cxnLst>
              <a:cxn ang="T6">
                <a:pos x="T0" y="T1"/>
              </a:cxn>
              <a:cxn ang="T7">
                <a:pos x="T2" y="T3"/>
              </a:cxn>
              <a:cxn ang="T8">
                <a:pos x="T4" y="T5"/>
              </a:cxn>
            </a:cxnLst>
            <a:rect l="T9" t="T10" r="T11" b="T12"/>
            <a:pathLst>
              <a:path w="1746" h="1104">
                <a:moveTo>
                  <a:pt x="0" y="1104"/>
                </a:moveTo>
                <a:lnTo>
                  <a:pt x="372" y="0"/>
                </a:lnTo>
                <a:lnTo>
                  <a:pt x="1746" y="0"/>
                </a:lnTo>
              </a:path>
            </a:pathLst>
          </a:custGeom>
          <a:noFill/>
          <a:ln w="38100" cap="flat" cmpd="sng">
            <a:solidFill>
              <a:schemeClr val="bg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29" name="TextBox 28"/>
          <p:cNvSpPr txBox="1"/>
          <p:nvPr/>
        </p:nvSpPr>
        <p:spPr>
          <a:xfrm>
            <a:off x="504825" y="1001713"/>
            <a:ext cx="6665913" cy="1865312"/>
          </a:xfrm>
          <a:prstGeom prst="rect">
            <a:avLst/>
          </a:prstGeom>
          <a:solidFill>
            <a:schemeClr val="tx1">
              <a:lumMod val="95000"/>
              <a:alpha val="62000"/>
            </a:schemeClr>
          </a:solidFill>
          <a:ln w="38100" cap="flat">
            <a:solidFill>
              <a:schemeClr val="bg1"/>
            </a:solidFill>
            <a:bevel/>
          </a:ln>
        </p:spPr>
        <p:txBody>
          <a:bodyPr>
            <a:spAutoFit/>
          </a:bodyPr>
          <a:lstStyle/>
          <a:p>
            <a:pPr>
              <a:defRPr/>
            </a:pPr>
            <a:r>
              <a:rPr lang="en-US">
                <a:solidFill>
                  <a:schemeClr val="bg1"/>
                </a:solidFill>
              </a:rPr>
              <a:t>With residual stresses, flange tips yield first at </a:t>
            </a:r>
          </a:p>
          <a:p>
            <a:pPr>
              <a:defRPr/>
            </a:pPr>
            <a:r>
              <a:rPr lang="en-US">
                <a:solidFill>
                  <a:schemeClr val="bg1"/>
                </a:solidFill>
              </a:rPr>
              <a:t>	</a:t>
            </a:r>
            <a:r>
              <a:rPr lang="en-US" i="1">
                <a:solidFill>
                  <a:schemeClr val="bg1"/>
                </a:solidFill>
              </a:rPr>
              <a:t>P/A </a:t>
            </a:r>
            <a:r>
              <a:rPr lang="en-US">
                <a:solidFill>
                  <a:schemeClr val="bg1"/>
                </a:solidFill>
              </a:rPr>
              <a:t>+ residual stress = </a:t>
            </a:r>
            <a:r>
              <a:rPr lang="en-US" i="1">
                <a:solidFill>
                  <a:schemeClr val="bg1"/>
                </a:solidFill>
              </a:rPr>
              <a:t>F</a:t>
            </a:r>
            <a:r>
              <a:rPr lang="en-US" i="1" baseline="-25000">
                <a:solidFill>
                  <a:schemeClr val="bg1"/>
                </a:solidFill>
              </a:rPr>
              <a:t>y</a:t>
            </a:r>
            <a:endParaRPr lang="en-US" i="1">
              <a:solidFill>
                <a:schemeClr val="bg1"/>
              </a:solidFill>
            </a:endParaRPr>
          </a:p>
          <a:p>
            <a:pPr>
              <a:defRPr/>
            </a:pPr>
            <a:r>
              <a:rPr lang="en-US">
                <a:solidFill>
                  <a:schemeClr val="bg1"/>
                </a:solidFill>
              </a:rPr>
              <a:t>Gradually get yield of entire cross section.</a:t>
            </a:r>
          </a:p>
          <a:p>
            <a:pPr>
              <a:defRPr/>
            </a:pPr>
            <a:endParaRPr lang="en-US" sz="1800">
              <a:solidFill>
                <a:schemeClr val="bg1"/>
              </a:solidFill>
            </a:endParaRPr>
          </a:p>
          <a:p>
            <a:pPr>
              <a:defRPr/>
            </a:pPr>
            <a:r>
              <a:rPr lang="en-US">
                <a:solidFill>
                  <a:schemeClr val="bg1"/>
                </a:solidFill>
              </a:rPr>
              <a:t>Stiffness is reduced after 1</a:t>
            </a:r>
            <a:r>
              <a:rPr lang="en-US" baseline="30000">
                <a:solidFill>
                  <a:schemeClr val="bg1"/>
                </a:solidFill>
              </a:rPr>
              <a:t>st</a:t>
            </a:r>
            <a:r>
              <a:rPr lang="en-US">
                <a:solidFill>
                  <a:schemeClr val="bg1"/>
                </a:solidFill>
              </a:rPr>
              <a:t> yield.</a:t>
            </a:r>
          </a:p>
        </p:txBody>
      </p:sp>
      <p:sp>
        <p:nvSpPr>
          <p:cNvPr id="69" name="TextBox 68"/>
          <p:cNvSpPr txBox="1"/>
          <p:nvPr/>
        </p:nvSpPr>
        <p:spPr>
          <a:xfrm>
            <a:off x="512763" y="339725"/>
            <a:ext cx="4625975" cy="546100"/>
          </a:xfrm>
          <a:prstGeom prst="rect">
            <a:avLst/>
          </a:prstGeom>
          <a:solidFill>
            <a:schemeClr val="tx1">
              <a:lumMod val="95000"/>
              <a:alpha val="62000"/>
            </a:schemeClr>
          </a:solidFill>
          <a:ln w="38100" cap="flat">
            <a:solidFill>
              <a:schemeClr val="bg1"/>
            </a:solidFill>
            <a:bevel/>
          </a:ln>
        </p:spPr>
        <p:txBody>
          <a:bodyPr/>
          <a:lstStyle/>
          <a:p>
            <a:pPr>
              <a:defRPr/>
            </a:pPr>
            <a:r>
              <a:rPr lang="en-US" b="1" dirty="0">
                <a:solidFill>
                  <a:schemeClr val="bg1"/>
                </a:solidFill>
              </a:rPr>
              <a:t>RESIDUAL STRESSES</a:t>
            </a:r>
          </a:p>
        </p:txBody>
      </p:sp>
      <p:sp>
        <p:nvSpPr>
          <p:cNvPr id="17"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2147888" y="1200150"/>
            <a:ext cx="4586287" cy="3841750"/>
          </a:xfrm>
          <a:prstGeom prst="rect">
            <a:avLst/>
          </a:prstGeom>
          <a:solidFill>
            <a:schemeClr val="tx1">
              <a:lumMod val="95000"/>
              <a:alpha val="62000"/>
            </a:schemeClr>
          </a:solidFill>
          <a:ln w="38100" cap="flat">
            <a:solidFill>
              <a:schemeClr val="bg1"/>
            </a:solidFill>
            <a:bevel/>
          </a:ln>
        </p:spPr>
        <p:txBody>
          <a:bodyPr anchor="ctr" anchorCtr="1"/>
          <a:lstStyle/>
          <a:p>
            <a:pPr>
              <a:defRPr/>
            </a:pPr>
            <a:endParaRPr lang="en-US">
              <a:solidFill>
                <a:schemeClr val="bg1"/>
              </a:solidFill>
              <a:cs typeface="Arial" pitchFamily="34" charset="0"/>
            </a:endParaRPr>
          </a:p>
        </p:txBody>
      </p:sp>
      <p:sp>
        <p:nvSpPr>
          <p:cNvPr id="120835" name="Line 5"/>
          <p:cNvSpPr>
            <a:spLocks noChangeShapeType="1"/>
          </p:cNvSpPr>
          <p:nvPr/>
        </p:nvSpPr>
        <p:spPr bwMode="auto">
          <a:xfrm flipV="1">
            <a:off x="2574925" y="2081213"/>
            <a:ext cx="0" cy="18113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36" name="Line 6"/>
          <p:cNvSpPr>
            <a:spLocks noChangeShapeType="1"/>
          </p:cNvSpPr>
          <p:nvPr/>
        </p:nvSpPr>
        <p:spPr bwMode="auto">
          <a:xfrm flipV="1">
            <a:off x="4281488" y="2081213"/>
            <a:ext cx="0" cy="18113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37" name="Line 7"/>
          <p:cNvSpPr>
            <a:spLocks noChangeShapeType="1"/>
          </p:cNvSpPr>
          <p:nvPr/>
        </p:nvSpPr>
        <p:spPr bwMode="auto">
          <a:xfrm flipV="1">
            <a:off x="5989638" y="2081213"/>
            <a:ext cx="0" cy="18113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38" name="Line 8"/>
          <p:cNvSpPr>
            <a:spLocks noChangeShapeType="1"/>
          </p:cNvSpPr>
          <p:nvPr/>
        </p:nvSpPr>
        <p:spPr bwMode="auto">
          <a:xfrm>
            <a:off x="2555875" y="2081213"/>
            <a:ext cx="3433763"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39" name="Oval 11"/>
          <p:cNvSpPr>
            <a:spLocks noChangeArrowheads="1"/>
          </p:cNvSpPr>
          <p:nvPr/>
        </p:nvSpPr>
        <p:spPr bwMode="auto">
          <a:xfrm>
            <a:off x="4305300" y="1958975"/>
            <a:ext cx="284163" cy="301625"/>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0840" name="Line 109"/>
          <p:cNvSpPr>
            <a:spLocks noChangeShapeType="1"/>
          </p:cNvSpPr>
          <p:nvPr/>
        </p:nvSpPr>
        <p:spPr bwMode="auto">
          <a:xfrm>
            <a:off x="2574925" y="2986088"/>
            <a:ext cx="3414713"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41" name="Oval 111"/>
          <p:cNvSpPr>
            <a:spLocks noChangeArrowheads="1"/>
          </p:cNvSpPr>
          <p:nvPr/>
        </p:nvSpPr>
        <p:spPr bwMode="auto">
          <a:xfrm>
            <a:off x="5846763" y="2835275"/>
            <a:ext cx="284162" cy="303213"/>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0842" name="Oval 112"/>
          <p:cNvSpPr>
            <a:spLocks noChangeArrowheads="1"/>
          </p:cNvSpPr>
          <p:nvPr/>
        </p:nvSpPr>
        <p:spPr bwMode="auto">
          <a:xfrm>
            <a:off x="4291013" y="2863850"/>
            <a:ext cx="284162" cy="301625"/>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0843" name="Oval 10"/>
          <p:cNvSpPr>
            <a:spLocks noChangeArrowheads="1"/>
          </p:cNvSpPr>
          <p:nvPr/>
        </p:nvSpPr>
        <p:spPr bwMode="auto">
          <a:xfrm>
            <a:off x="5846763" y="1930400"/>
            <a:ext cx="284162" cy="301625"/>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 name="TextBox 105"/>
          <p:cNvSpPr txBox="1"/>
          <p:nvPr/>
        </p:nvSpPr>
        <p:spPr>
          <a:xfrm>
            <a:off x="2147888" y="1200150"/>
            <a:ext cx="4586287" cy="3841750"/>
          </a:xfrm>
          <a:prstGeom prst="rect">
            <a:avLst/>
          </a:prstGeom>
          <a:solidFill>
            <a:schemeClr val="tx1">
              <a:lumMod val="95000"/>
              <a:alpha val="62000"/>
            </a:schemeClr>
          </a:solidFill>
          <a:ln w="38100" cap="flat">
            <a:solidFill>
              <a:schemeClr val="bg1"/>
            </a:solidFill>
            <a:bevel/>
          </a:ln>
        </p:spPr>
        <p:txBody>
          <a:bodyPr anchor="ctr" anchorCtr="1"/>
          <a:lstStyle/>
          <a:p>
            <a:pPr>
              <a:defRPr/>
            </a:pPr>
            <a:endParaRPr lang="en-US">
              <a:solidFill>
                <a:schemeClr val="bg1"/>
              </a:solidFill>
              <a:cs typeface="Arial" pitchFamily="34" charset="0"/>
            </a:endParaRPr>
          </a:p>
        </p:txBody>
      </p:sp>
      <p:sp>
        <p:nvSpPr>
          <p:cNvPr id="120845" name="TextBox 28"/>
          <p:cNvSpPr txBox="1">
            <a:spLocks noChangeArrowheads="1"/>
          </p:cNvSpPr>
          <p:nvPr/>
        </p:nvSpPr>
        <p:spPr bwMode="auto">
          <a:xfrm>
            <a:off x="2605088" y="319088"/>
            <a:ext cx="3671887" cy="603250"/>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Leaner Columns</a:t>
            </a:r>
          </a:p>
        </p:txBody>
      </p:sp>
      <p:sp>
        <p:nvSpPr>
          <p:cNvPr id="120846" name="TextBox 28"/>
          <p:cNvSpPr txBox="1">
            <a:spLocks noChangeArrowheads="1"/>
          </p:cNvSpPr>
          <p:nvPr/>
        </p:nvSpPr>
        <p:spPr bwMode="auto">
          <a:xfrm>
            <a:off x="1111250" y="5043488"/>
            <a:ext cx="7229475" cy="1225550"/>
          </a:xfrm>
          <a:prstGeom prst="rect">
            <a:avLst/>
          </a:prstGeom>
          <a:solidFill>
            <a:srgbClr val="F2F2F2">
              <a:alpha val="61960"/>
            </a:srgbClr>
          </a:solidFill>
          <a:ln w="38100">
            <a:solidFill>
              <a:schemeClr val="bg1"/>
            </a:solidFill>
            <a:bevel/>
            <a:headEnd/>
            <a:tailEnd/>
          </a:ln>
        </p:spPr>
        <p:txBody>
          <a:bodyPr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For this structure note that the right columns are pinned at each connection, and provide no bending restraint.</a:t>
            </a:r>
          </a:p>
          <a:p>
            <a:pPr eaLnBrk="1" hangingPunct="1"/>
            <a:r>
              <a:rPr lang="en-US" altLang="en-US">
                <a:solidFill>
                  <a:schemeClr val="bg1"/>
                </a:solidFill>
                <a:cs typeface="Arial" panose="020B0604020202020204" pitchFamily="34" charset="0"/>
              </a:rPr>
              <a:t>Theoretically </a:t>
            </a:r>
            <a:r>
              <a:rPr lang="en-US" altLang="en-US" i="1">
                <a:solidFill>
                  <a:schemeClr val="bg1"/>
                </a:solidFill>
                <a:cs typeface="Arial" panose="020B0604020202020204" pitchFamily="34" charset="0"/>
              </a:rPr>
              <a:t>G</a:t>
            </a:r>
            <a:r>
              <a:rPr lang="en-US" altLang="en-US">
                <a:solidFill>
                  <a:schemeClr val="bg1"/>
                </a:solidFill>
                <a:cs typeface="Arial" panose="020B0604020202020204" pitchFamily="34" charset="0"/>
              </a:rPr>
              <a:t> at top and bottom is infinite.</a:t>
            </a:r>
          </a:p>
        </p:txBody>
      </p:sp>
      <p:sp>
        <p:nvSpPr>
          <p:cNvPr id="39" name="Slide Number Placeholder 38"/>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A471EFF2-E84B-4F85-95E7-502F2C8E3830}" type="slidenum">
              <a:rPr lang="en-US" altLang="en-US" sz="1200">
                <a:solidFill>
                  <a:srgbClr val="BCBCBC"/>
                </a:solidFill>
              </a:rPr>
              <a:pPr algn="r"/>
              <a:t>110</a:t>
            </a:fld>
            <a:endParaRPr lang="en-US" altLang="en-US" sz="1200">
              <a:solidFill>
                <a:srgbClr val="BCBCBC"/>
              </a:solidFill>
            </a:endParaRPr>
          </a:p>
        </p:txBody>
      </p:sp>
      <p:sp>
        <p:nvSpPr>
          <p:cNvPr id="120849" name="AutoShape 12"/>
          <p:cNvSpPr>
            <a:spLocks noChangeArrowheads="1"/>
          </p:cNvSpPr>
          <p:nvPr/>
        </p:nvSpPr>
        <p:spPr bwMode="auto">
          <a:xfrm>
            <a:off x="2432050" y="3892550"/>
            <a:ext cx="284163" cy="301625"/>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0850" name="AutoShape 13"/>
          <p:cNvSpPr>
            <a:spLocks noChangeArrowheads="1"/>
          </p:cNvSpPr>
          <p:nvPr/>
        </p:nvSpPr>
        <p:spPr bwMode="auto">
          <a:xfrm>
            <a:off x="4140200" y="3892550"/>
            <a:ext cx="284163" cy="301625"/>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0851" name="AutoShape 14"/>
          <p:cNvSpPr>
            <a:spLocks noChangeArrowheads="1"/>
          </p:cNvSpPr>
          <p:nvPr/>
        </p:nvSpPr>
        <p:spPr bwMode="auto">
          <a:xfrm>
            <a:off x="5846763" y="3892550"/>
            <a:ext cx="284162" cy="301625"/>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0852" name="Line 17"/>
          <p:cNvSpPr>
            <a:spLocks noChangeShapeType="1"/>
          </p:cNvSpPr>
          <p:nvPr/>
        </p:nvSpPr>
        <p:spPr bwMode="auto">
          <a:xfrm>
            <a:off x="2262188" y="4194175"/>
            <a:ext cx="405765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53" name="Line 106"/>
          <p:cNvSpPr>
            <a:spLocks noChangeShapeType="1"/>
          </p:cNvSpPr>
          <p:nvPr/>
        </p:nvSpPr>
        <p:spPr bwMode="auto">
          <a:xfrm>
            <a:off x="2573338" y="1635125"/>
            <a:ext cx="0" cy="433388"/>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0854" name="Line 106"/>
          <p:cNvSpPr>
            <a:spLocks noChangeShapeType="1"/>
          </p:cNvSpPr>
          <p:nvPr/>
        </p:nvSpPr>
        <p:spPr bwMode="auto">
          <a:xfrm>
            <a:off x="4683125" y="1624013"/>
            <a:ext cx="0" cy="433387"/>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0855" name="Line 106"/>
          <p:cNvSpPr>
            <a:spLocks noChangeShapeType="1"/>
          </p:cNvSpPr>
          <p:nvPr/>
        </p:nvSpPr>
        <p:spPr bwMode="auto">
          <a:xfrm>
            <a:off x="6443663" y="1630363"/>
            <a:ext cx="0" cy="433387"/>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0856" name="Freeform 125"/>
          <p:cNvSpPr>
            <a:spLocks/>
          </p:cNvSpPr>
          <p:nvPr/>
        </p:nvSpPr>
        <p:spPr bwMode="auto">
          <a:xfrm>
            <a:off x="2574925" y="3036888"/>
            <a:ext cx="201613" cy="869950"/>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857" name="Freeform 127"/>
          <p:cNvSpPr>
            <a:spLocks/>
          </p:cNvSpPr>
          <p:nvPr/>
        </p:nvSpPr>
        <p:spPr bwMode="auto">
          <a:xfrm>
            <a:off x="2760663" y="2884488"/>
            <a:ext cx="1725612" cy="252412"/>
          </a:xfrm>
          <a:custGeom>
            <a:avLst/>
            <a:gdLst>
              <a:gd name="T0" fmla="*/ 0 w 576"/>
              <a:gd name="T1" fmla="*/ 2147483647 h 71"/>
              <a:gd name="T2" fmla="*/ 2147483647 w 576"/>
              <a:gd name="T3" fmla="*/ 2147483647 h 71"/>
              <a:gd name="T4" fmla="*/ 2147483647 w 576"/>
              <a:gd name="T5" fmla="*/ 2147483647 h 71"/>
              <a:gd name="T6" fmla="*/ 2147483647 w 576"/>
              <a:gd name="T7" fmla="*/ 2147483647 h 71"/>
              <a:gd name="T8" fmla="*/ 2147483647 w 576"/>
              <a:gd name="T9" fmla="*/ 2147483647 h 71"/>
              <a:gd name="T10" fmla="*/ 0 60000 65536"/>
              <a:gd name="T11" fmla="*/ 0 60000 65536"/>
              <a:gd name="T12" fmla="*/ 0 60000 65536"/>
              <a:gd name="T13" fmla="*/ 0 60000 65536"/>
              <a:gd name="T14" fmla="*/ 0 60000 65536"/>
              <a:gd name="T15" fmla="*/ 0 w 576"/>
              <a:gd name="T16" fmla="*/ 0 h 71"/>
              <a:gd name="T17" fmla="*/ 576 w 576"/>
              <a:gd name="T18" fmla="*/ 71 h 71"/>
            </a:gdLst>
            <a:ahLst/>
            <a:cxnLst>
              <a:cxn ang="T10">
                <a:pos x="T0" y="T1"/>
              </a:cxn>
              <a:cxn ang="T11">
                <a:pos x="T2" y="T3"/>
              </a:cxn>
              <a:cxn ang="T12">
                <a:pos x="T4" y="T5"/>
              </a:cxn>
              <a:cxn ang="T13">
                <a:pos x="T6" y="T7"/>
              </a:cxn>
              <a:cxn ang="T14">
                <a:pos x="T8" y="T9"/>
              </a:cxn>
            </a:cxnLst>
            <a:rect l="T15" t="T16" r="T17" b="T18"/>
            <a:pathLst>
              <a:path w="576" h="71">
                <a:moveTo>
                  <a:pt x="0" y="31"/>
                </a:moveTo>
                <a:cubicBezTo>
                  <a:pt x="24" y="37"/>
                  <a:pt x="96" y="67"/>
                  <a:pt x="144" y="69"/>
                </a:cubicBezTo>
                <a:cubicBezTo>
                  <a:pt x="192" y="71"/>
                  <a:pt x="240" y="52"/>
                  <a:pt x="288" y="41"/>
                </a:cubicBezTo>
                <a:cubicBezTo>
                  <a:pt x="336" y="30"/>
                  <a:pt x="384" y="4"/>
                  <a:pt x="432" y="2"/>
                </a:cubicBezTo>
                <a:cubicBezTo>
                  <a:pt x="480" y="0"/>
                  <a:pt x="546" y="25"/>
                  <a:pt x="576" y="31"/>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858" name="Line 129"/>
          <p:cNvSpPr>
            <a:spLocks noChangeShapeType="1"/>
          </p:cNvSpPr>
          <p:nvPr/>
        </p:nvSpPr>
        <p:spPr bwMode="auto">
          <a:xfrm flipV="1">
            <a:off x="5992813" y="2105025"/>
            <a:ext cx="441325" cy="1795463"/>
          </a:xfrm>
          <a:prstGeom prst="line">
            <a:avLst/>
          </a:prstGeom>
          <a:noFill/>
          <a:ln w="3810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0859" name="Freeform 125"/>
          <p:cNvSpPr>
            <a:spLocks/>
          </p:cNvSpPr>
          <p:nvPr/>
        </p:nvSpPr>
        <p:spPr bwMode="auto">
          <a:xfrm>
            <a:off x="4292600" y="3038475"/>
            <a:ext cx="201613" cy="860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860" name="Freeform 125"/>
          <p:cNvSpPr>
            <a:spLocks/>
          </p:cNvSpPr>
          <p:nvPr/>
        </p:nvSpPr>
        <p:spPr bwMode="auto">
          <a:xfrm flipH="1" flipV="1">
            <a:off x="2778125" y="2076450"/>
            <a:ext cx="187325" cy="903288"/>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120861" name="Freeform 125"/>
          <p:cNvSpPr>
            <a:spLocks/>
          </p:cNvSpPr>
          <p:nvPr/>
        </p:nvSpPr>
        <p:spPr bwMode="auto">
          <a:xfrm flipH="1" flipV="1">
            <a:off x="4500563" y="2071688"/>
            <a:ext cx="184150" cy="91757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120862" name="Line 109"/>
          <p:cNvSpPr>
            <a:spLocks noChangeShapeType="1"/>
          </p:cNvSpPr>
          <p:nvPr/>
        </p:nvSpPr>
        <p:spPr bwMode="auto">
          <a:xfrm flipV="1">
            <a:off x="4492625" y="2973388"/>
            <a:ext cx="1722438" cy="15875"/>
          </a:xfrm>
          <a:prstGeom prst="line">
            <a:avLst/>
          </a:prstGeom>
          <a:noFill/>
          <a:ln w="3810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0863" name="Line 109"/>
          <p:cNvSpPr>
            <a:spLocks noChangeShapeType="1"/>
          </p:cNvSpPr>
          <p:nvPr/>
        </p:nvSpPr>
        <p:spPr bwMode="auto">
          <a:xfrm flipV="1">
            <a:off x="4689475" y="2073275"/>
            <a:ext cx="1739900" cy="6350"/>
          </a:xfrm>
          <a:prstGeom prst="line">
            <a:avLst/>
          </a:prstGeom>
          <a:noFill/>
          <a:ln w="3810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0864" name="Oval 11"/>
          <p:cNvSpPr>
            <a:spLocks noChangeArrowheads="1"/>
          </p:cNvSpPr>
          <p:nvPr/>
        </p:nvSpPr>
        <p:spPr bwMode="auto">
          <a:xfrm>
            <a:off x="4699000" y="1987550"/>
            <a:ext cx="284163" cy="301625"/>
          </a:xfrm>
          <a:prstGeom prst="ellipse">
            <a:avLst/>
          </a:pr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0865" name="Oval 11"/>
          <p:cNvSpPr>
            <a:spLocks noChangeArrowheads="1"/>
          </p:cNvSpPr>
          <p:nvPr/>
        </p:nvSpPr>
        <p:spPr bwMode="auto">
          <a:xfrm>
            <a:off x="4559300" y="2873375"/>
            <a:ext cx="284163" cy="301625"/>
          </a:xfrm>
          <a:prstGeom prst="ellipse">
            <a:avLst/>
          </a:pr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0866" name="Oval 11"/>
          <p:cNvSpPr>
            <a:spLocks noChangeArrowheads="1"/>
          </p:cNvSpPr>
          <p:nvPr/>
        </p:nvSpPr>
        <p:spPr bwMode="auto">
          <a:xfrm>
            <a:off x="6245225" y="1930400"/>
            <a:ext cx="284163" cy="301625"/>
          </a:xfrm>
          <a:prstGeom prst="ellipse">
            <a:avLst/>
          </a:pr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0867" name="Oval 11"/>
          <p:cNvSpPr>
            <a:spLocks noChangeArrowheads="1"/>
          </p:cNvSpPr>
          <p:nvPr/>
        </p:nvSpPr>
        <p:spPr bwMode="auto">
          <a:xfrm>
            <a:off x="6037263" y="2830513"/>
            <a:ext cx="284162" cy="303212"/>
          </a:xfrm>
          <a:prstGeom prst="ellipse">
            <a:avLst/>
          </a:pr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0868" name="Freeform 127"/>
          <p:cNvSpPr>
            <a:spLocks/>
          </p:cNvSpPr>
          <p:nvPr/>
        </p:nvSpPr>
        <p:spPr bwMode="auto">
          <a:xfrm>
            <a:off x="2998788" y="1993900"/>
            <a:ext cx="1685925" cy="193675"/>
          </a:xfrm>
          <a:custGeom>
            <a:avLst/>
            <a:gdLst>
              <a:gd name="T0" fmla="*/ 0 w 576"/>
              <a:gd name="T1" fmla="*/ 2147483647 h 71"/>
              <a:gd name="T2" fmla="*/ 2147483647 w 576"/>
              <a:gd name="T3" fmla="*/ 2147483647 h 71"/>
              <a:gd name="T4" fmla="*/ 2147483647 w 576"/>
              <a:gd name="T5" fmla="*/ 2147483647 h 71"/>
              <a:gd name="T6" fmla="*/ 2147483647 w 576"/>
              <a:gd name="T7" fmla="*/ 2147483647 h 71"/>
              <a:gd name="T8" fmla="*/ 2147483647 w 576"/>
              <a:gd name="T9" fmla="*/ 2147483647 h 71"/>
              <a:gd name="T10" fmla="*/ 0 60000 65536"/>
              <a:gd name="T11" fmla="*/ 0 60000 65536"/>
              <a:gd name="T12" fmla="*/ 0 60000 65536"/>
              <a:gd name="T13" fmla="*/ 0 60000 65536"/>
              <a:gd name="T14" fmla="*/ 0 60000 65536"/>
              <a:gd name="T15" fmla="*/ 0 w 576"/>
              <a:gd name="T16" fmla="*/ 0 h 71"/>
              <a:gd name="T17" fmla="*/ 576 w 576"/>
              <a:gd name="T18" fmla="*/ 71 h 71"/>
            </a:gdLst>
            <a:ahLst/>
            <a:cxnLst>
              <a:cxn ang="T10">
                <a:pos x="T0" y="T1"/>
              </a:cxn>
              <a:cxn ang="T11">
                <a:pos x="T2" y="T3"/>
              </a:cxn>
              <a:cxn ang="T12">
                <a:pos x="T4" y="T5"/>
              </a:cxn>
              <a:cxn ang="T13">
                <a:pos x="T6" y="T7"/>
              </a:cxn>
              <a:cxn ang="T14">
                <a:pos x="T8" y="T9"/>
              </a:cxn>
            </a:cxnLst>
            <a:rect l="T15" t="T16" r="T17" b="T18"/>
            <a:pathLst>
              <a:path w="576" h="71">
                <a:moveTo>
                  <a:pt x="0" y="31"/>
                </a:moveTo>
                <a:cubicBezTo>
                  <a:pt x="24" y="37"/>
                  <a:pt x="96" y="67"/>
                  <a:pt x="144" y="69"/>
                </a:cubicBezTo>
                <a:cubicBezTo>
                  <a:pt x="192" y="71"/>
                  <a:pt x="240" y="52"/>
                  <a:pt x="288" y="41"/>
                </a:cubicBezTo>
                <a:cubicBezTo>
                  <a:pt x="336" y="30"/>
                  <a:pt x="384" y="4"/>
                  <a:pt x="432" y="2"/>
                </a:cubicBezTo>
                <a:cubicBezTo>
                  <a:pt x="480" y="0"/>
                  <a:pt x="546" y="25"/>
                  <a:pt x="576" y="31"/>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869" name="TextBox 28"/>
          <p:cNvSpPr txBox="1">
            <a:spLocks noChangeArrowheads="1"/>
          </p:cNvSpPr>
          <p:nvPr/>
        </p:nvSpPr>
        <p:spPr bwMode="auto">
          <a:xfrm>
            <a:off x="2500313" y="4298950"/>
            <a:ext cx="1809750" cy="547688"/>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solidFill>
                  <a:schemeClr val="bg1"/>
                </a:solidFill>
                <a:cs typeface="Arial" panose="020B0604020202020204" pitchFamily="34" charset="0"/>
              </a:rPr>
              <a:t>Moment Frame</a:t>
            </a:r>
          </a:p>
        </p:txBody>
      </p:sp>
      <p:sp>
        <p:nvSpPr>
          <p:cNvPr id="120870" name="TextBox 28"/>
          <p:cNvSpPr txBox="1">
            <a:spLocks noChangeArrowheads="1"/>
          </p:cNvSpPr>
          <p:nvPr/>
        </p:nvSpPr>
        <p:spPr bwMode="auto">
          <a:xfrm>
            <a:off x="5341938" y="4200525"/>
            <a:ext cx="1397000" cy="820738"/>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Leaner Columns</a:t>
            </a:r>
          </a:p>
        </p:txBody>
      </p:sp>
      <p:sp>
        <p:nvSpPr>
          <p:cNvPr id="41"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Box 11"/>
          <p:cNvSpPr txBox="1">
            <a:spLocks noChangeArrowheads="1"/>
          </p:cNvSpPr>
          <p:nvPr/>
        </p:nvSpPr>
        <p:spPr bwMode="auto">
          <a:xfrm>
            <a:off x="679450" y="946150"/>
            <a:ext cx="7886700" cy="4603750"/>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chemeClr val="bg1"/>
              </a:solidFill>
              <a:cs typeface="Arial" panose="020B0604020202020204" pitchFamily="34" charset="0"/>
            </a:endParaRPr>
          </a:p>
        </p:txBody>
      </p:sp>
      <p:sp>
        <p:nvSpPr>
          <p:cNvPr id="121859" name="TextBox 28"/>
          <p:cNvSpPr txBox="1">
            <a:spLocks noChangeArrowheads="1"/>
          </p:cNvSpPr>
          <p:nvPr/>
        </p:nvSpPr>
        <p:spPr bwMode="auto">
          <a:xfrm>
            <a:off x="1635125" y="5537200"/>
            <a:ext cx="6553200" cy="860425"/>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solidFill>
                  <a:schemeClr val="bg1"/>
                </a:solidFill>
                <a:cs typeface="Arial" panose="020B0604020202020204" pitchFamily="34" charset="0"/>
              </a:rPr>
              <a:t>Theoretically the column has an infinite </a:t>
            </a:r>
            <a:r>
              <a:rPr lang="en-US" altLang="en-US" i="1" dirty="0" smtClean="0">
                <a:solidFill>
                  <a:schemeClr val="bg1"/>
                </a:solidFill>
                <a:cs typeface="Arial" panose="020B0604020202020204" pitchFamily="34" charset="0"/>
              </a:rPr>
              <a:t>KL.</a:t>
            </a:r>
            <a:endParaRPr lang="en-US" altLang="en-US" i="1" dirty="0">
              <a:solidFill>
                <a:schemeClr val="bg1"/>
              </a:solidFill>
              <a:cs typeface="Arial" panose="020B0604020202020204" pitchFamily="34" charset="0"/>
            </a:endParaRPr>
          </a:p>
          <a:p>
            <a:pPr eaLnBrk="1" hangingPunct="1"/>
            <a:r>
              <a:rPr lang="en-US" altLang="en-US" dirty="0">
                <a:solidFill>
                  <a:schemeClr val="bg1"/>
                </a:solidFill>
                <a:cs typeface="Arial" panose="020B0604020202020204" pitchFamily="34" charset="0"/>
              </a:rPr>
              <a:t>Therefore, the strength should be zero.</a:t>
            </a:r>
          </a:p>
        </p:txBody>
      </p:sp>
      <p:sp>
        <p:nvSpPr>
          <p:cNvPr id="12186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pic>
        <p:nvPicPr>
          <p:cNvPr id="12186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946150"/>
            <a:ext cx="5937250"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2147888" y="1484313"/>
            <a:ext cx="2230437" cy="1587"/>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21863" name="TextBox 12"/>
          <p:cNvSpPr txBox="1">
            <a:spLocks noChangeArrowheads="1"/>
          </p:cNvSpPr>
          <p:nvPr/>
        </p:nvSpPr>
        <p:spPr bwMode="auto">
          <a:xfrm>
            <a:off x="4843463" y="1382713"/>
            <a:ext cx="3268662" cy="34163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solidFill>
                  <a:schemeClr val="bg1"/>
                </a:solidFill>
                <a:cs typeface="Arial" panose="020B0604020202020204" pitchFamily="34" charset="0"/>
              </a:rPr>
              <a:t>For  Leaner Columns:</a:t>
            </a:r>
          </a:p>
          <a:p>
            <a:pPr eaLnBrk="1" hangingPunct="1"/>
            <a:r>
              <a:rPr lang="en-US" altLang="en-US" sz="1800" i="1">
                <a:solidFill>
                  <a:schemeClr val="bg1"/>
                </a:solidFill>
                <a:cs typeface="Arial" panose="020B0604020202020204" pitchFamily="34" charset="0"/>
              </a:rPr>
              <a:t>G </a:t>
            </a:r>
            <a:r>
              <a:rPr lang="en-US" altLang="en-US" sz="1800" i="1" baseline="-25000">
                <a:solidFill>
                  <a:schemeClr val="bg1"/>
                </a:solidFill>
                <a:cs typeface="Arial" panose="020B0604020202020204" pitchFamily="34" charset="0"/>
              </a:rPr>
              <a:t>top</a:t>
            </a:r>
            <a:r>
              <a:rPr lang="en-US" altLang="en-US" sz="1800">
                <a:solidFill>
                  <a:schemeClr val="bg1"/>
                </a:solidFill>
                <a:cs typeface="Arial" panose="020B0604020202020204" pitchFamily="34" charset="0"/>
              </a:rPr>
              <a:t>=  Infinity</a:t>
            </a:r>
          </a:p>
          <a:p>
            <a:pPr eaLnBrk="1" hangingPunct="1"/>
            <a:r>
              <a:rPr lang="en-US" altLang="en-US" sz="1800" i="1">
                <a:solidFill>
                  <a:schemeClr val="bg1"/>
                </a:solidFill>
                <a:cs typeface="Arial" panose="020B0604020202020204" pitchFamily="34" charset="0"/>
              </a:rPr>
              <a:t>G </a:t>
            </a:r>
            <a:r>
              <a:rPr lang="en-US" altLang="en-US" sz="1800" i="1" baseline="-25000">
                <a:solidFill>
                  <a:schemeClr val="bg1"/>
                </a:solidFill>
                <a:cs typeface="Arial" panose="020B0604020202020204" pitchFamily="34" charset="0"/>
              </a:rPr>
              <a:t>bottom</a:t>
            </a:r>
            <a:r>
              <a:rPr lang="en-US" altLang="en-US" sz="1800">
                <a:solidFill>
                  <a:schemeClr val="bg1"/>
                </a:solidFill>
                <a:cs typeface="Arial" panose="020B0604020202020204" pitchFamily="34" charset="0"/>
              </a:rPr>
              <a:t>=  Infinity</a:t>
            </a:r>
          </a:p>
          <a:p>
            <a:pPr eaLnBrk="1" hangingPunct="1"/>
            <a:r>
              <a:rPr lang="en-US" altLang="en-US" sz="1800">
                <a:solidFill>
                  <a:schemeClr val="bg1"/>
                </a:solidFill>
                <a:cs typeface="Arial" panose="020B0604020202020204" pitchFamily="34" charset="0"/>
              </a:rPr>
              <a:t>Therefore </a:t>
            </a:r>
            <a:r>
              <a:rPr lang="en-US" altLang="en-US" sz="1800" i="1">
                <a:solidFill>
                  <a:schemeClr val="bg1"/>
                </a:solidFill>
                <a:cs typeface="Arial" panose="020B0604020202020204" pitchFamily="34" charset="0"/>
              </a:rPr>
              <a:t>K</a:t>
            </a:r>
            <a:r>
              <a:rPr lang="en-US" altLang="en-US" sz="1800">
                <a:solidFill>
                  <a:schemeClr val="bg1"/>
                </a:solidFill>
                <a:cs typeface="Arial" panose="020B0604020202020204" pitchFamily="34" charset="0"/>
              </a:rPr>
              <a:t>= Infinity</a:t>
            </a:r>
          </a:p>
          <a:p>
            <a:pPr eaLnBrk="1" hangingPunct="1"/>
            <a:endParaRPr lang="en-US" altLang="en-US" sz="1800">
              <a:solidFill>
                <a:schemeClr val="bg1"/>
              </a:solidFill>
              <a:cs typeface="Arial" panose="020B0604020202020204" pitchFamily="34" charset="0"/>
            </a:endParaRPr>
          </a:p>
          <a:p>
            <a:pPr eaLnBrk="1" hangingPunct="1"/>
            <a:r>
              <a:rPr lang="en-US" altLang="en-US" sz="1800" i="1">
                <a:solidFill>
                  <a:schemeClr val="bg1"/>
                </a:solidFill>
                <a:cs typeface="Arial" panose="020B0604020202020204" pitchFamily="34" charset="0"/>
              </a:rPr>
              <a:t>KL</a:t>
            </a:r>
            <a:r>
              <a:rPr lang="en-US" altLang="en-US" sz="1800">
                <a:solidFill>
                  <a:schemeClr val="bg1"/>
                </a:solidFill>
                <a:cs typeface="Arial" panose="020B0604020202020204" pitchFamily="34" charset="0"/>
              </a:rPr>
              <a:t>= Infinite</a:t>
            </a:r>
          </a:p>
          <a:p>
            <a:pPr eaLnBrk="1" hangingPunct="1"/>
            <a:endParaRPr lang="en-US" altLang="en-US" sz="1800">
              <a:solidFill>
                <a:schemeClr val="bg1"/>
              </a:solidFill>
              <a:cs typeface="Arial" panose="020B0604020202020204" pitchFamily="34" charset="0"/>
            </a:endParaRPr>
          </a:p>
          <a:p>
            <a:pPr eaLnBrk="1" hangingPunct="1"/>
            <a:r>
              <a:rPr lang="en-US" altLang="en-US" sz="1800">
                <a:solidFill>
                  <a:schemeClr val="bg1"/>
                </a:solidFill>
                <a:cs typeface="Arial" panose="020B0604020202020204" pitchFamily="34" charset="0"/>
              </a:rPr>
              <a:t>So the column has no strength according to the alignment chart</a:t>
            </a:r>
          </a:p>
          <a:p>
            <a:pPr eaLnBrk="1" hangingPunct="1"/>
            <a:endParaRPr lang="en-US" altLang="en-US" sz="1800">
              <a:solidFill>
                <a:schemeClr val="bg1"/>
              </a:solidFill>
              <a:cs typeface="Arial" panose="020B0604020202020204" pitchFamily="34" charset="0"/>
            </a:endParaRPr>
          </a:p>
          <a:p>
            <a:pPr eaLnBrk="1" hangingPunct="1"/>
            <a:endParaRPr lang="en-US" altLang="en-US" sz="1800">
              <a:solidFill>
                <a:schemeClr val="bg1"/>
              </a:solidFill>
              <a:cs typeface="Arial" panose="020B0604020202020204" pitchFamily="34" charset="0"/>
            </a:endParaRPr>
          </a:p>
          <a:p>
            <a:pPr eaLnBrk="1" hangingPunct="1"/>
            <a:endParaRPr lang="en-US" altLang="en-US" sz="1800">
              <a:solidFill>
                <a:schemeClr val="bg1"/>
              </a:solidFill>
              <a:cs typeface="Arial" panose="020B0604020202020204" pitchFamily="34" charset="0"/>
            </a:endParaRPr>
          </a:p>
        </p:txBody>
      </p:sp>
      <p:sp>
        <p:nvSpPr>
          <p:cNvPr id="9" name="Slide Number Placeholder 8"/>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5017B2A-6C7B-411E-A809-C454A55A09F5}" type="slidenum">
              <a:rPr lang="en-US" altLang="en-US" sz="1200">
                <a:solidFill>
                  <a:srgbClr val="BCBCBC"/>
                </a:solidFill>
              </a:rPr>
              <a:pPr/>
              <a:t>111</a:t>
            </a:fld>
            <a:endParaRPr lang="en-US" altLang="en-US" sz="1200">
              <a:solidFill>
                <a:srgbClr val="BCBCBC"/>
              </a:solidFill>
            </a:endParaRPr>
          </a:p>
        </p:txBody>
      </p:sp>
      <p:sp>
        <p:nvSpPr>
          <p:cNvPr id="11" name="Footer Placeholder 10"/>
          <p:cNvSpPr>
            <a:spLocks noGrp="1"/>
          </p:cNvSpPr>
          <p:nvPr>
            <p:ph type="ftr" sz="quarter" idx="10"/>
          </p:nvPr>
        </p:nvSpPr>
        <p:spPr/>
        <p:txBody>
          <a:bodyPr/>
          <a:lstStyle/>
          <a:p>
            <a:pPr>
              <a:defRPr/>
            </a:pPr>
            <a:r>
              <a:rPr lang="en-US"/>
              <a:t>Compression Theory</a:t>
            </a:r>
            <a:endParaRPr lang="en-US" dirty="0"/>
          </a:p>
        </p:txBody>
      </p:sp>
      <p:sp>
        <p:nvSpPr>
          <p:cNvPr id="121866" name="TextBox 28"/>
          <p:cNvSpPr txBox="1">
            <a:spLocks noChangeArrowheads="1"/>
          </p:cNvSpPr>
          <p:nvPr/>
        </p:nvSpPr>
        <p:spPr bwMode="auto">
          <a:xfrm>
            <a:off x="2605088" y="319088"/>
            <a:ext cx="3671887" cy="603250"/>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Leaner Columns</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2147888" y="1714500"/>
            <a:ext cx="4724400" cy="3841750"/>
          </a:xfrm>
          <a:prstGeom prst="rect">
            <a:avLst/>
          </a:prstGeom>
          <a:solidFill>
            <a:schemeClr val="tx1">
              <a:lumMod val="95000"/>
              <a:alpha val="62000"/>
            </a:schemeClr>
          </a:solidFill>
          <a:ln w="38100" cap="flat">
            <a:solidFill>
              <a:schemeClr val="bg1"/>
            </a:solidFill>
            <a:bevel/>
          </a:ln>
        </p:spPr>
        <p:txBody>
          <a:bodyPr anchor="ctr" anchorCtr="1"/>
          <a:lstStyle/>
          <a:p>
            <a:pPr>
              <a:defRPr/>
            </a:pPr>
            <a:endParaRPr lang="en-US">
              <a:solidFill>
                <a:schemeClr val="bg1"/>
              </a:solidFill>
              <a:cs typeface="Arial" pitchFamily="34" charset="0"/>
            </a:endParaRPr>
          </a:p>
        </p:txBody>
      </p:sp>
      <p:grpSp>
        <p:nvGrpSpPr>
          <p:cNvPr id="122883" name="Group 115"/>
          <p:cNvGrpSpPr>
            <a:grpSpLocks/>
          </p:cNvGrpSpPr>
          <p:nvPr/>
        </p:nvGrpSpPr>
        <p:grpSpPr bwMode="auto">
          <a:xfrm>
            <a:off x="2147888" y="2444750"/>
            <a:ext cx="4410075" cy="2263775"/>
            <a:chOff x="432" y="384"/>
            <a:chExt cx="1488" cy="720"/>
          </a:xfrm>
        </p:grpSpPr>
        <p:sp>
          <p:nvSpPr>
            <p:cNvPr id="122890" name="Line 5"/>
            <p:cNvSpPr>
              <a:spLocks noChangeShapeType="1"/>
            </p:cNvSpPr>
            <p:nvPr/>
          </p:nvSpPr>
          <p:spPr bwMode="auto">
            <a:xfrm flipV="1">
              <a:off x="576" y="432"/>
              <a:ext cx="0" cy="57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91" name="Line 6"/>
            <p:cNvSpPr>
              <a:spLocks noChangeShapeType="1"/>
            </p:cNvSpPr>
            <p:nvPr/>
          </p:nvSpPr>
          <p:spPr bwMode="auto">
            <a:xfrm flipV="1">
              <a:off x="1152" y="432"/>
              <a:ext cx="0" cy="57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92" name="Line 7"/>
            <p:cNvSpPr>
              <a:spLocks noChangeShapeType="1"/>
            </p:cNvSpPr>
            <p:nvPr/>
          </p:nvSpPr>
          <p:spPr bwMode="auto">
            <a:xfrm flipV="1">
              <a:off x="1728" y="432"/>
              <a:ext cx="0" cy="57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93" name="Line 8"/>
            <p:cNvSpPr>
              <a:spLocks noChangeShapeType="1"/>
            </p:cNvSpPr>
            <p:nvPr/>
          </p:nvSpPr>
          <p:spPr bwMode="auto">
            <a:xfrm>
              <a:off x="576" y="432"/>
              <a:ext cx="1152"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Oval 10"/>
            <p:cNvSpPr>
              <a:spLocks noChangeArrowheads="1"/>
            </p:cNvSpPr>
            <p:nvPr/>
          </p:nvSpPr>
          <p:spPr bwMode="auto">
            <a:xfrm>
              <a:off x="1680" y="384"/>
              <a:ext cx="96" cy="96"/>
            </a:xfrm>
            <a:prstGeom prst="ellipse">
              <a:avLst/>
            </a:prstGeom>
            <a:solidFill>
              <a:schemeClr val="bg2">
                <a:lumMod val="60000"/>
                <a:lumOff val="40000"/>
              </a:schemeClr>
            </a:solidFill>
            <a:ln w="38100">
              <a:solidFill>
                <a:schemeClr val="bg1"/>
              </a:solidFill>
              <a:round/>
              <a:headEnd/>
              <a:tailEnd/>
            </a:ln>
          </p:spPr>
          <p:txBody>
            <a:bodyPr wrap="none" anchor="ctr"/>
            <a:lstStyle/>
            <a:p>
              <a:pPr>
                <a:defRPr/>
              </a:pPr>
              <a:endParaRPr lang="en-US">
                <a:cs typeface="Arial" pitchFamily="34" charset="0"/>
              </a:endParaRPr>
            </a:p>
          </p:txBody>
        </p:sp>
        <p:sp>
          <p:nvSpPr>
            <p:cNvPr id="90" name="Oval 11"/>
            <p:cNvSpPr>
              <a:spLocks noChangeArrowheads="1"/>
            </p:cNvSpPr>
            <p:nvPr/>
          </p:nvSpPr>
          <p:spPr bwMode="auto">
            <a:xfrm>
              <a:off x="1160" y="393"/>
              <a:ext cx="96" cy="96"/>
            </a:xfrm>
            <a:prstGeom prst="ellipse">
              <a:avLst/>
            </a:prstGeom>
            <a:solidFill>
              <a:schemeClr val="bg2">
                <a:lumMod val="60000"/>
                <a:lumOff val="40000"/>
              </a:schemeClr>
            </a:solidFill>
            <a:ln w="38100">
              <a:solidFill>
                <a:schemeClr val="bg1"/>
              </a:solidFill>
              <a:round/>
              <a:headEnd/>
              <a:tailEnd/>
            </a:ln>
          </p:spPr>
          <p:txBody>
            <a:bodyPr wrap="none" anchor="ctr"/>
            <a:lstStyle/>
            <a:p>
              <a:pPr>
                <a:defRPr/>
              </a:pPr>
              <a:endParaRPr lang="en-US">
                <a:cs typeface="Arial" pitchFamily="34" charset="0"/>
              </a:endParaRPr>
            </a:p>
          </p:txBody>
        </p:sp>
        <p:sp>
          <p:nvSpPr>
            <p:cNvPr id="122896" name="AutoShape 12"/>
            <p:cNvSpPr>
              <a:spLocks noChangeArrowheads="1"/>
            </p:cNvSpPr>
            <p:nvPr/>
          </p:nvSpPr>
          <p:spPr bwMode="auto">
            <a:xfrm>
              <a:off x="528" y="1008"/>
              <a:ext cx="96" cy="96"/>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2897" name="AutoShape 13"/>
            <p:cNvSpPr>
              <a:spLocks noChangeArrowheads="1"/>
            </p:cNvSpPr>
            <p:nvPr/>
          </p:nvSpPr>
          <p:spPr bwMode="auto">
            <a:xfrm>
              <a:off x="1104" y="1008"/>
              <a:ext cx="96" cy="96"/>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2898" name="AutoShape 14"/>
            <p:cNvSpPr>
              <a:spLocks noChangeArrowheads="1"/>
            </p:cNvSpPr>
            <p:nvPr/>
          </p:nvSpPr>
          <p:spPr bwMode="auto">
            <a:xfrm>
              <a:off x="1680" y="1008"/>
              <a:ext cx="96" cy="96"/>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2899" name="Line 17"/>
            <p:cNvSpPr>
              <a:spLocks noChangeShapeType="1"/>
            </p:cNvSpPr>
            <p:nvPr/>
          </p:nvSpPr>
          <p:spPr bwMode="auto">
            <a:xfrm>
              <a:off x="432" y="1104"/>
              <a:ext cx="148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00" name="Line 109"/>
            <p:cNvSpPr>
              <a:spLocks noChangeShapeType="1"/>
            </p:cNvSpPr>
            <p:nvPr/>
          </p:nvSpPr>
          <p:spPr bwMode="auto">
            <a:xfrm>
              <a:off x="576" y="720"/>
              <a:ext cx="1152"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Oval 111"/>
            <p:cNvSpPr>
              <a:spLocks noChangeArrowheads="1"/>
            </p:cNvSpPr>
            <p:nvPr/>
          </p:nvSpPr>
          <p:spPr bwMode="auto">
            <a:xfrm>
              <a:off x="1680" y="672"/>
              <a:ext cx="96" cy="96"/>
            </a:xfrm>
            <a:prstGeom prst="ellipse">
              <a:avLst/>
            </a:prstGeom>
            <a:solidFill>
              <a:schemeClr val="bg2">
                <a:lumMod val="60000"/>
                <a:lumOff val="40000"/>
              </a:schemeClr>
            </a:solidFill>
            <a:ln w="38100">
              <a:solidFill>
                <a:schemeClr val="bg1"/>
              </a:solidFill>
              <a:round/>
              <a:headEnd/>
              <a:tailEnd/>
            </a:ln>
          </p:spPr>
          <p:txBody>
            <a:bodyPr wrap="none" anchor="ctr"/>
            <a:lstStyle/>
            <a:p>
              <a:pPr>
                <a:defRPr/>
              </a:pPr>
              <a:endParaRPr lang="en-US">
                <a:cs typeface="Arial" pitchFamily="34" charset="0"/>
              </a:endParaRPr>
            </a:p>
          </p:txBody>
        </p:sp>
        <p:sp>
          <p:nvSpPr>
            <p:cNvPr id="101" name="Oval 112"/>
            <p:cNvSpPr>
              <a:spLocks noChangeArrowheads="1"/>
            </p:cNvSpPr>
            <p:nvPr/>
          </p:nvSpPr>
          <p:spPr bwMode="auto">
            <a:xfrm>
              <a:off x="1155" y="681"/>
              <a:ext cx="96" cy="96"/>
            </a:xfrm>
            <a:prstGeom prst="ellipse">
              <a:avLst/>
            </a:prstGeom>
            <a:solidFill>
              <a:schemeClr val="bg2">
                <a:lumMod val="60000"/>
                <a:lumOff val="40000"/>
              </a:schemeClr>
            </a:solidFill>
            <a:ln w="38100">
              <a:solidFill>
                <a:schemeClr val="bg1"/>
              </a:solidFill>
              <a:round/>
              <a:headEnd/>
              <a:tailEnd/>
            </a:ln>
          </p:spPr>
          <p:txBody>
            <a:bodyPr wrap="none" anchor="ctr"/>
            <a:lstStyle/>
            <a:p>
              <a:pPr>
                <a:defRPr/>
              </a:pPr>
              <a:endParaRPr lang="en-US">
                <a:cs typeface="Arial" pitchFamily="34" charset="0"/>
              </a:endParaRPr>
            </a:p>
          </p:txBody>
        </p:sp>
      </p:grpSp>
      <p:sp>
        <p:nvSpPr>
          <p:cNvPr id="122884" name="TextBox 28"/>
          <p:cNvSpPr txBox="1">
            <a:spLocks noChangeArrowheads="1"/>
          </p:cNvSpPr>
          <p:nvPr/>
        </p:nvSpPr>
        <p:spPr bwMode="auto">
          <a:xfrm>
            <a:off x="2719388" y="4722813"/>
            <a:ext cx="1395412" cy="819150"/>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Moment</a:t>
            </a:r>
          </a:p>
          <a:p>
            <a:pPr eaLnBrk="1" hangingPunct="1"/>
            <a:r>
              <a:rPr lang="en-US" altLang="en-US">
                <a:solidFill>
                  <a:schemeClr val="bg1"/>
                </a:solidFill>
                <a:cs typeface="Arial" panose="020B0604020202020204" pitchFamily="34" charset="0"/>
              </a:rPr>
              <a:t>Frame</a:t>
            </a:r>
          </a:p>
        </p:txBody>
      </p:sp>
      <p:sp>
        <p:nvSpPr>
          <p:cNvPr id="122885" name="TextBox 28"/>
          <p:cNvSpPr txBox="1">
            <a:spLocks noChangeArrowheads="1"/>
          </p:cNvSpPr>
          <p:nvPr/>
        </p:nvSpPr>
        <p:spPr bwMode="auto">
          <a:xfrm>
            <a:off x="5475288" y="4719638"/>
            <a:ext cx="1397000" cy="820737"/>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Leaner Columns</a:t>
            </a:r>
          </a:p>
        </p:txBody>
      </p:sp>
      <p:sp>
        <p:nvSpPr>
          <p:cNvPr id="122886" name="TextBox 28"/>
          <p:cNvSpPr txBox="1">
            <a:spLocks noChangeArrowheads="1"/>
          </p:cNvSpPr>
          <p:nvPr/>
        </p:nvSpPr>
        <p:spPr bwMode="auto">
          <a:xfrm>
            <a:off x="1139825" y="1093788"/>
            <a:ext cx="7227888" cy="461962"/>
          </a:xfrm>
          <a:prstGeom prst="rect">
            <a:avLst/>
          </a:prstGeom>
          <a:solidFill>
            <a:srgbClr val="F2F2F2">
              <a:alpha val="61960"/>
            </a:srgbClr>
          </a:solidFill>
          <a:ln w="38100">
            <a:solidFill>
              <a:schemeClr val="bg1"/>
            </a:solidFill>
            <a:bevel/>
            <a:headEnd/>
            <a:tailEnd/>
          </a:ln>
        </p:spPr>
        <p:txBody>
          <a:bodyPr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Consider only applying a small load to the right columns</a:t>
            </a:r>
          </a:p>
        </p:txBody>
      </p:sp>
      <p:sp>
        <p:nvSpPr>
          <p:cNvPr id="23" name="Slide Number Placeholder 22"/>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35B3632-FA42-4816-85B0-1888FA55476F}" type="slidenum">
              <a:rPr lang="en-US" altLang="en-US" sz="1200">
                <a:solidFill>
                  <a:srgbClr val="BCBCBC"/>
                </a:solidFill>
              </a:rPr>
              <a:pPr algn="r"/>
              <a:t>112</a:t>
            </a:fld>
            <a:endParaRPr lang="en-US" altLang="en-US" sz="1200">
              <a:solidFill>
                <a:srgbClr val="BCBCBC"/>
              </a:solidFill>
            </a:endParaRPr>
          </a:p>
        </p:txBody>
      </p:sp>
      <p:sp>
        <p:nvSpPr>
          <p:cNvPr id="122889" name="TextBox 28"/>
          <p:cNvSpPr txBox="1">
            <a:spLocks noChangeArrowheads="1"/>
          </p:cNvSpPr>
          <p:nvPr/>
        </p:nvSpPr>
        <p:spPr bwMode="auto">
          <a:xfrm>
            <a:off x="2605088" y="319088"/>
            <a:ext cx="3671887" cy="603250"/>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Leaner Columns</a:t>
            </a:r>
          </a:p>
        </p:txBody>
      </p:sp>
      <p:sp>
        <p:nvSpPr>
          <p:cNvPr id="25"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2147888" y="1714500"/>
            <a:ext cx="4724400" cy="3841750"/>
          </a:xfrm>
          <a:prstGeom prst="rect">
            <a:avLst/>
          </a:prstGeom>
          <a:solidFill>
            <a:schemeClr val="tx1">
              <a:lumMod val="95000"/>
              <a:alpha val="62000"/>
            </a:schemeClr>
          </a:solidFill>
          <a:ln w="38100" cap="flat">
            <a:solidFill>
              <a:schemeClr val="bg1"/>
            </a:solidFill>
            <a:bevel/>
          </a:ln>
        </p:spPr>
        <p:txBody>
          <a:bodyPr anchor="ctr" anchorCtr="1"/>
          <a:lstStyle/>
          <a:p>
            <a:pPr>
              <a:defRPr/>
            </a:pPr>
            <a:endParaRPr lang="en-US">
              <a:solidFill>
                <a:schemeClr val="bg1"/>
              </a:solidFill>
              <a:cs typeface="Arial" pitchFamily="34" charset="0"/>
            </a:endParaRPr>
          </a:p>
        </p:txBody>
      </p:sp>
      <p:grpSp>
        <p:nvGrpSpPr>
          <p:cNvPr id="123907" name="Group 115"/>
          <p:cNvGrpSpPr>
            <a:grpSpLocks/>
          </p:cNvGrpSpPr>
          <p:nvPr/>
        </p:nvGrpSpPr>
        <p:grpSpPr bwMode="auto">
          <a:xfrm>
            <a:off x="2147888" y="2444750"/>
            <a:ext cx="4410075" cy="2263775"/>
            <a:chOff x="432" y="384"/>
            <a:chExt cx="1488" cy="720"/>
          </a:xfrm>
        </p:grpSpPr>
        <p:sp>
          <p:nvSpPr>
            <p:cNvPr id="123916" name="Line 5"/>
            <p:cNvSpPr>
              <a:spLocks noChangeShapeType="1"/>
            </p:cNvSpPr>
            <p:nvPr/>
          </p:nvSpPr>
          <p:spPr bwMode="auto">
            <a:xfrm flipV="1">
              <a:off x="576" y="432"/>
              <a:ext cx="0" cy="57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17" name="Line 6"/>
            <p:cNvSpPr>
              <a:spLocks noChangeShapeType="1"/>
            </p:cNvSpPr>
            <p:nvPr/>
          </p:nvSpPr>
          <p:spPr bwMode="auto">
            <a:xfrm flipV="1">
              <a:off x="1152" y="432"/>
              <a:ext cx="0" cy="57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18" name="Line 7"/>
            <p:cNvSpPr>
              <a:spLocks noChangeShapeType="1"/>
            </p:cNvSpPr>
            <p:nvPr/>
          </p:nvSpPr>
          <p:spPr bwMode="auto">
            <a:xfrm flipV="1">
              <a:off x="1728" y="432"/>
              <a:ext cx="0" cy="57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19" name="Line 8"/>
            <p:cNvSpPr>
              <a:spLocks noChangeShapeType="1"/>
            </p:cNvSpPr>
            <p:nvPr/>
          </p:nvSpPr>
          <p:spPr bwMode="auto">
            <a:xfrm>
              <a:off x="576" y="432"/>
              <a:ext cx="1152"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Oval 10"/>
            <p:cNvSpPr>
              <a:spLocks noChangeArrowheads="1"/>
            </p:cNvSpPr>
            <p:nvPr/>
          </p:nvSpPr>
          <p:spPr bwMode="auto">
            <a:xfrm>
              <a:off x="1680" y="384"/>
              <a:ext cx="96" cy="96"/>
            </a:xfrm>
            <a:prstGeom prst="ellipse">
              <a:avLst/>
            </a:prstGeom>
            <a:solidFill>
              <a:schemeClr val="bg2">
                <a:lumMod val="60000"/>
                <a:lumOff val="40000"/>
              </a:schemeClr>
            </a:solidFill>
            <a:ln w="38100">
              <a:solidFill>
                <a:schemeClr val="bg1"/>
              </a:solidFill>
              <a:round/>
              <a:headEnd/>
              <a:tailEnd/>
            </a:ln>
          </p:spPr>
          <p:txBody>
            <a:bodyPr wrap="none" anchor="ctr"/>
            <a:lstStyle/>
            <a:p>
              <a:pPr>
                <a:defRPr/>
              </a:pPr>
              <a:endParaRPr lang="en-US">
                <a:cs typeface="Arial" pitchFamily="34" charset="0"/>
              </a:endParaRPr>
            </a:p>
          </p:txBody>
        </p:sp>
        <p:sp>
          <p:nvSpPr>
            <p:cNvPr id="90" name="Oval 11"/>
            <p:cNvSpPr>
              <a:spLocks noChangeArrowheads="1"/>
            </p:cNvSpPr>
            <p:nvPr/>
          </p:nvSpPr>
          <p:spPr bwMode="auto">
            <a:xfrm>
              <a:off x="1160" y="393"/>
              <a:ext cx="96" cy="96"/>
            </a:xfrm>
            <a:prstGeom prst="ellipse">
              <a:avLst/>
            </a:prstGeom>
            <a:solidFill>
              <a:schemeClr val="bg2">
                <a:lumMod val="60000"/>
                <a:lumOff val="40000"/>
              </a:schemeClr>
            </a:solidFill>
            <a:ln w="38100">
              <a:solidFill>
                <a:schemeClr val="bg1"/>
              </a:solidFill>
              <a:round/>
              <a:headEnd/>
              <a:tailEnd/>
            </a:ln>
          </p:spPr>
          <p:txBody>
            <a:bodyPr wrap="none" anchor="ctr"/>
            <a:lstStyle/>
            <a:p>
              <a:pPr>
                <a:defRPr/>
              </a:pPr>
              <a:endParaRPr lang="en-US">
                <a:cs typeface="Arial" pitchFamily="34" charset="0"/>
              </a:endParaRPr>
            </a:p>
          </p:txBody>
        </p:sp>
        <p:sp>
          <p:nvSpPr>
            <p:cNvPr id="123922" name="AutoShape 12"/>
            <p:cNvSpPr>
              <a:spLocks noChangeArrowheads="1"/>
            </p:cNvSpPr>
            <p:nvPr/>
          </p:nvSpPr>
          <p:spPr bwMode="auto">
            <a:xfrm>
              <a:off x="528" y="1008"/>
              <a:ext cx="96" cy="96"/>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3923" name="AutoShape 13"/>
            <p:cNvSpPr>
              <a:spLocks noChangeArrowheads="1"/>
            </p:cNvSpPr>
            <p:nvPr/>
          </p:nvSpPr>
          <p:spPr bwMode="auto">
            <a:xfrm>
              <a:off x="1104" y="1008"/>
              <a:ext cx="96" cy="96"/>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3924" name="AutoShape 14"/>
            <p:cNvSpPr>
              <a:spLocks noChangeArrowheads="1"/>
            </p:cNvSpPr>
            <p:nvPr/>
          </p:nvSpPr>
          <p:spPr bwMode="auto">
            <a:xfrm>
              <a:off x="1680" y="1008"/>
              <a:ext cx="96" cy="96"/>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3925" name="Line 17"/>
            <p:cNvSpPr>
              <a:spLocks noChangeShapeType="1"/>
            </p:cNvSpPr>
            <p:nvPr/>
          </p:nvSpPr>
          <p:spPr bwMode="auto">
            <a:xfrm>
              <a:off x="432" y="1104"/>
              <a:ext cx="148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26" name="Line 109"/>
            <p:cNvSpPr>
              <a:spLocks noChangeShapeType="1"/>
            </p:cNvSpPr>
            <p:nvPr/>
          </p:nvSpPr>
          <p:spPr bwMode="auto">
            <a:xfrm>
              <a:off x="576" y="720"/>
              <a:ext cx="1152"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Oval 111"/>
            <p:cNvSpPr>
              <a:spLocks noChangeArrowheads="1"/>
            </p:cNvSpPr>
            <p:nvPr/>
          </p:nvSpPr>
          <p:spPr bwMode="auto">
            <a:xfrm>
              <a:off x="1680" y="672"/>
              <a:ext cx="96" cy="96"/>
            </a:xfrm>
            <a:prstGeom prst="ellipse">
              <a:avLst/>
            </a:prstGeom>
            <a:solidFill>
              <a:schemeClr val="bg2">
                <a:lumMod val="60000"/>
                <a:lumOff val="40000"/>
              </a:schemeClr>
            </a:solidFill>
            <a:ln w="38100">
              <a:solidFill>
                <a:schemeClr val="bg1"/>
              </a:solidFill>
              <a:round/>
              <a:headEnd/>
              <a:tailEnd/>
            </a:ln>
          </p:spPr>
          <p:txBody>
            <a:bodyPr wrap="none" anchor="ctr"/>
            <a:lstStyle/>
            <a:p>
              <a:pPr>
                <a:defRPr/>
              </a:pPr>
              <a:endParaRPr lang="en-US">
                <a:cs typeface="Arial" pitchFamily="34" charset="0"/>
              </a:endParaRPr>
            </a:p>
          </p:txBody>
        </p:sp>
        <p:sp>
          <p:nvSpPr>
            <p:cNvPr id="101" name="Oval 112"/>
            <p:cNvSpPr>
              <a:spLocks noChangeArrowheads="1"/>
            </p:cNvSpPr>
            <p:nvPr/>
          </p:nvSpPr>
          <p:spPr bwMode="auto">
            <a:xfrm>
              <a:off x="1155" y="681"/>
              <a:ext cx="96" cy="96"/>
            </a:xfrm>
            <a:prstGeom prst="ellipse">
              <a:avLst/>
            </a:prstGeom>
            <a:solidFill>
              <a:schemeClr val="bg2">
                <a:lumMod val="60000"/>
                <a:lumOff val="40000"/>
              </a:schemeClr>
            </a:solidFill>
            <a:ln w="38100">
              <a:solidFill>
                <a:schemeClr val="bg1"/>
              </a:solidFill>
              <a:round/>
              <a:headEnd/>
              <a:tailEnd/>
            </a:ln>
          </p:spPr>
          <p:txBody>
            <a:bodyPr wrap="none" anchor="ctr"/>
            <a:lstStyle/>
            <a:p>
              <a:pPr>
                <a:defRPr/>
              </a:pPr>
              <a:endParaRPr lang="en-US">
                <a:cs typeface="Arial" pitchFamily="34" charset="0"/>
              </a:endParaRPr>
            </a:p>
          </p:txBody>
        </p:sp>
      </p:grpSp>
      <p:sp>
        <p:nvSpPr>
          <p:cNvPr id="123908" name="TextBox 28"/>
          <p:cNvSpPr txBox="1">
            <a:spLocks noChangeArrowheads="1"/>
          </p:cNvSpPr>
          <p:nvPr/>
        </p:nvSpPr>
        <p:spPr bwMode="auto">
          <a:xfrm>
            <a:off x="2719388" y="4722813"/>
            <a:ext cx="1395412" cy="819150"/>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Moment</a:t>
            </a:r>
          </a:p>
          <a:p>
            <a:pPr eaLnBrk="1" hangingPunct="1"/>
            <a:r>
              <a:rPr lang="en-US" altLang="en-US">
                <a:solidFill>
                  <a:schemeClr val="bg1"/>
                </a:solidFill>
                <a:cs typeface="Arial" panose="020B0604020202020204" pitchFamily="34" charset="0"/>
              </a:rPr>
              <a:t>Frame</a:t>
            </a:r>
          </a:p>
        </p:txBody>
      </p:sp>
      <p:sp>
        <p:nvSpPr>
          <p:cNvPr id="123909" name="TextBox 28"/>
          <p:cNvSpPr txBox="1">
            <a:spLocks noChangeArrowheads="1"/>
          </p:cNvSpPr>
          <p:nvPr/>
        </p:nvSpPr>
        <p:spPr bwMode="auto">
          <a:xfrm>
            <a:off x="1096963" y="5559425"/>
            <a:ext cx="7475537" cy="914400"/>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Surely a small load could be applied without causing instability! (Due to connection to the rest of the structure)</a:t>
            </a:r>
          </a:p>
        </p:txBody>
      </p:sp>
      <p:sp>
        <p:nvSpPr>
          <p:cNvPr id="123910" name="TextBox 28"/>
          <p:cNvSpPr txBox="1">
            <a:spLocks noChangeArrowheads="1"/>
          </p:cNvSpPr>
          <p:nvPr/>
        </p:nvSpPr>
        <p:spPr bwMode="auto">
          <a:xfrm>
            <a:off x="5475288" y="4719638"/>
            <a:ext cx="1397000" cy="820737"/>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Leaner Columns</a:t>
            </a:r>
          </a:p>
        </p:txBody>
      </p:sp>
      <p:sp>
        <p:nvSpPr>
          <p:cNvPr id="123911" name="TextBox 28"/>
          <p:cNvSpPr txBox="1">
            <a:spLocks noChangeArrowheads="1"/>
          </p:cNvSpPr>
          <p:nvPr/>
        </p:nvSpPr>
        <p:spPr bwMode="auto">
          <a:xfrm>
            <a:off x="1139825" y="1093788"/>
            <a:ext cx="7227888" cy="461962"/>
          </a:xfrm>
          <a:prstGeom prst="rect">
            <a:avLst/>
          </a:prstGeom>
          <a:solidFill>
            <a:srgbClr val="F2F2F2">
              <a:alpha val="61960"/>
            </a:srgbClr>
          </a:solidFill>
          <a:ln w="38100">
            <a:solidFill>
              <a:schemeClr val="bg1"/>
            </a:solidFill>
            <a:bevel/>
            <a:headEnd/>
            <a:tailEnd/>
          </a:ln>
        </p:spPr>
        <p:txBody>
          <a:bodyPr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Consider only applying a small load to the right columns</a:t>
            </a:r>
          </a:p>
        </p:txBody>
      </p:sp>
      <p:cxnSp>
        <p:nvCxnSpPr>
          <p:cNvPr id="42" name="Straight Arrow Connector 41"/>
          <p:cNvCxnSpPr/>
          <p:nvPr/>
        </p:nvCxnSpPr>
        <p:spPr>
          <a:xfrm rot="16200000" flipH="1">
            <a:off x="5672137" y="2265363"/>
            <a:ext cx="652463" cy="1588"/>
          </a:xfrm>
          <a:prstGeom prst="straightConnector1">
            <a:avLst/>
          </a:prstGeom>
          <a:ln w="1016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laceholder 22"/>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BA028B8-48C0-4EA1-A36F-73C075758170}" type="slidenum">
              <a:rPr lang="en-US" altLang="en-US" sz="1200">
                <a:solidFill>
                  <a:srgbClr val="BCBCBC"/>
                </a:solidFill>
              </a:rPr>
              <a:pPr/>
              <a:t>113</a:t>
            </a:fld>
            <a:endParaRPr lang="en-US" altLang="en-US" sz="1200">
              <a:solidFill>
                <a:srgbClr val="BCBCBC"/>
              </a:solidFill>
            </a:endParaRPr>
          </a:p>
        </p:txBody>
      </p:sp>
      <p:sp>
        <p:nvSpPr>
          <p:cNvPr id="24" name="Footer Placeholder 23"/>
          <p:cNvSpPr>
            <a:spLocks noGrp="1"/>
          </p:cNvSpPr>
          <p:nvPr>
            <p:ph type="ftr" sz="quarter" idx="10"/>
          </p:nvPr>
        </p:nvSpPr>
        <p:spPr/>
        <p:txBody>
          <a:bodyPr/>
          <a:lstStyle/>
          <a:p>
            <a:pPr>
              <a:defRPr/>
            </a:pPr>
            <a:r>
              <a:rPr lang="en-US"/>
              <a:t>Compression Theory</a:t>
            </a:r>
            <a:endParaRPr lang="en-US" dirty="0"/>
          </a:p>
        </p:txBody>
      </p:sp>
      <p:sp>
        <p:nvSpPr>
          <p:cNvPr id="123915" name="TextBox 28"/>
          <p:cNvSpPr txBox="1">
            <a:spLocks noChangeArrowheads="1"/>
          </p:cNvSpPr>
          <p:nvPr/>
        </p:nvSpPr>
        <p:spPr bwMode="auto">
          <a:xfrm>
            <a:off x="2605088" y="319088"/>
            <a:ext cx="3671887" cy="603250"/>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Leaner Columns</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41400" y="1047750"/>
            <a:ext cx="7519988" cy="3940175"/>
          </a:xfrm>
          <a:prstGeom prst="rect">
            <a:avLst/>
          </a:prstGeom>
          <a:solidFill>
            <a:schemeClr val="tx1">
              <a:lumMod val="95000"/>
              <a:alpha val="62000"/>
            </a:schemeClr>
          </a:solidFill>
          <a:ln w="38100" cap="flat">
            <a:solidFill>
              <a:schemeClr val="bg1"/>
            </a:solidFill>
            <a:bevel/>
          </a:ln>
        </p:spPr>
        <p:txBody>
          <a:bodyPr anchor="ctr" anchorCtr="1"/>
          <a:lstStyle/>
          <a:p>
            <a:pPr>
              <a:defRPr/>
            </a:pPr>
            <a:endParaRPr lang="en-US">
              <a:solidFill>
                <a:schemeClr val="bg1"/>
              </a:solidFill>
              <a:cs typeface="Arial" pitchFamily="34" charset="0"/>
            </a:endParaRPr>
          </a:p>
        </p:txBody>
      </p:sp>
      <p:grpSp>
        <p:nvGrpSpPr>
          <p:cNvPr id="124931" name="Group 53"/>
          <p:cNvGrpSpPr>
            <a:grpSpLocks/>
          </p:cNvGrpSpPr>
          <p:nvPr/>
        </p:nvGrpSpPr>
        <p:grpSpPr bwMode="auto">
          <a:xfrm>
            <a:off x="2052638" y="1206500"/>
            <a:ext cx="6510337" cy="3635375"/>
            <a:chOff x="440" y="2256"/>
            <a:chExt cx="2101" cy="1173"/>
          </a:xfrm>
        </p:grpSpPr>
        <p:sp>
          <p:nvSpPr>
            <p:cNvPr id="124936" name="Line 29"/>
            <p:cNvSpPr>
              <a:spLocks noChangeShapeType="1"/>
            </p:cNvSpPr>
            <p:nvPr/>
          </p:nvSpPr>
          <p:spPr bwMode="auto">
            <a:xfrm flipV="1">
              <a:off x="576" y="2613"/>
              <a:ext cx="0" cy="57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37" name="AutoShape 30"/>
            <p:cNvSpPr>
              <a:spLocks noChangeArrowheads="1"/>
            </p:cNvSpPr>
            <p:nvPr/>
          </p:nvSpPr>
          <p:spPr bwMode="auto">
            <a:xfrm>
              <a:off x="528" y="3189"/>
              <a:ext cx="96" cy="96"/>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4938" name="Oval 31"/>
            <p:cNvSpPr>
              <a:spLocks noChangeArrowheads="1"/>
            </p:cNvSpPr>
            <p:nvPr/>
          </p:nvSpPr>
          <p:spPr bwMode="auto">
            <a:xfrm>
              <a:off x="528" y="2565"/>
              <a:ext cx="96" cy="96"/>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4939" name="Line 32"/>
            <p:cNvSpPr>
              <a:spLocks noChangeShapeType="1"/>
            </p:cNvSpPr>
            <p:nvPr/>
          </p:nvSpPr>
          <p:spPr bwMode="auto">
            <a:xfrm>
              <a:off x="576" y="2373"/>
              <a:ext cx="0" cy="192"/>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4940" name="Text Box 33"/>
            <p:cNvSpPr txBox="1">
              <a:spLocks noChangeArrowheads="1"/>
            </p:cNvSpPr>
            <p:nvPr/>
          </p:nvSpPr>
          <p:spPr bwMode="auto">
            <a:xfrm>
              <a:off x="528" y="2277"/>
              <a:ext cx="28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i="1">
                  <a:solidFill>
                    <a:schemeClr val="bg1"/>
                  </a:solidFill>
                  <a:cs typeface="Arial" panose="020B0604020202020204" pitchFamily="34" charset="0"/>
                </a:rPr>
                <a:t>P</a:t>
              </a:r>
              <a:r>
                <a:rPr lang="en-US" altLang="en-US" sz="1800" i="1" baseline="-25000">
                  <a:solidFill>
                    <a:schemeClr val="bg1"/>
                  </a:solidFill>
                  <a:cs typeface="Arial" panose="020B0604020202020204" pitchFamily="34" charset="0"/>
                </a:rPr>
                <a:t>A</a:t>
              </a:r>
            </a:p>
          </p:txBody>
        </p:sp>
        <p:sp>
          <p:nvSpPr>
            <p:cNvPr id="124941" name="Text Box 35"/>
            <p:cNvSpPr txBox="1">
              <a:spLocks noChangeArrowheads="1"/>
            </p:cNvSpPr>
            <p:nvPr/>
          </p:nvSpPr>
          <p:spPr bwMode="auto">
            <a:xfrm>
              <a:off x="626" y="2702"/>
              <a:ext cx="768"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tabLst>
                  <a:tab pos="457200" algn="l"/>
                  <a:tab pos="685800" algn="l"/>
                </a:tabLst>
                <a:defRPr sz="2400">
                  <a:solidFill>
                    <a:schemeClr val="tx1"/>
                  </a:solidFill>
                  <a:latin typeface="Times New Roman" panose="02020603050405020304" pitchFamily="18" charset="0"/>
                </a:defRPr>
              </a:lvl1pPr>
              <a:lvl2pPr marL="742950" indent="-285750">
                <a:tabLst>
                  <a:tab pos="457200" algn="l"/>
                  <a:tab pos="685800" algn="l"/>
                </a:tabLst>
                <a:defRPr sz="2400">
                  <a:solidFill>
                    <a:schemeClr val="tx1"/>
                  </a:solidFill>
                  <a:latin typeface="Times New Roman" panose="02020603050405020304" pitchFamily="18" charset="0"/>
                </a:defRPr>
              </a:lvl2pPr>
              <a:lvl3pPr marL="1143000" indent="-228600">
                <a:tabLst>
                  <a:tab pos="457200" algn="l"/>
                  <a:tab pos="685800" algn="l"/>
                </a:tabLst>
                <a:defRPr sz="2400">
                  <a:solidFill>
                    <a:schemeClr val="tx1"/>
                  </a:solidFill>
                  <a:latin typeface="Times New Roman" panose="02020603050405020304" pitchFamily="18" charset="0"/>
                </a:defRPr>
              </a:lvl3pPr>
              <a:lvl4pPr marL="1600200" indent="-228600">
                <a:tabLst>
                  <a:tab pos="457200" algn="l"/>
                  <a:tab pos="685800" algn="l"/>
                </a:tabLst>
                <a:defRPr sz="2400">
                  <a:solidFill>
                    <a:schemeClr val="tx1"/>
                  </a:solidFill>
                  <a:latin typeface="Times New Roman" panose="02020603050405020304" pitchFamily="18" charset="0"/>
                </a:defRPr>
              </a:lvl4pPr>
              <a:lvl5pPr marL="2057400" indent="-228600">
                <a:tabLst>
                  <a:tab pos="457200" algn="l"/>
                  <a:tab pos="6858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57200" algn="l"/>
                  <a:tab pos="6858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57200" algn="l"/>
                  <a:tab pos="6858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57200" algn="l"/>
                  <a:tab pos="6858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57200" algn="l"/>
                  <a:tab pos="685800" algn="l"/>
                </a:tabLs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  K 	</a:t>
              </a:r>
              <a:r>
                <a:rPr lang="en-US" altLang="en-US">
                  <a:solidFill>
                    <a:schemeClr val="bg1"/>
                  </a:solidFill>
                  <a:cs typeface="Arial" panose="020B0604020202020204" pitchFamily="34" charset="0"/>
                </a:rPr>
                <a:t>= infinity</a:t>
              </a:r>
            </a:p>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f</a:t>
              </a: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n	</a:t>
              </a:r>
              <a:r>
                <a:rPr lang="en-US" altLang="en-US">
                  <a:solidFill>
                    <a:schemeClr val="bg1"/>
                  </a:solidFill>
                  <a:cs typeface="Arial" panose="020B0604020202020204" pitchFamily="34" charset="0"/>
                </a:rPr>
                <a:t>=	zero</a:t>
              </a:r>
            </a:p>
          </p:txBody>
        </p:sp>
        <p:grpSp>
          <p:nvGrpSpPr>
            <p:cNvPr id="124942" name="Group 50"/>
            <p:cNvGrpSpPr>
              <a:grpSpLocks/>
            </p:cNvGrpSpPr>
            <p:nvPr/>
          </p:nvGrpSpPr>
          <p:grpSpPr bwMode="auto">
            <a:xfrm>
              <a:off x="1248" y="2256"/>
              <a:ext cx="1293" cy="1008"/>
              <a:chOff x="1296" y="2304"/>
              <a:chExt cx="1293" cy="1008"/>
            </a:xfrm>
          </p:grpSpPr>
          <p:sp>
            <p:nvSpPr>
              <p:cNvPr id="124945" name="Line 36"/>
              <p:cNvSpPr>
                <a:spLocks noChangeShapeType="1"/>
              </p:cNvSpPr>
              <p:nvPr/>
            </p:nvSpPr>
            <p:spPr bwMode="auto">
              <a:xfrm flipV="1">
                <a:off x="1728" y="2640"/>
                <a:ext cx="0" cy="57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46" name="AutoShape 37"/>
              <p:cNvSpPr>
                <a:spLocks noChangeArrowheads="1"/>
              </p:cNvSpPr>
              <p:nvPr/>
            </p:nvSpPr>
            <p:spPr bwMode="auto">
              <a:xfrm>
                <a:off x="1680" y="3216"/>
                <a:ext cx="96" cy="96"/>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4947" name="Oval 38"/>
              <p:cNvSpPr>
                <a:spLocks noChangeArrowheads="1"/>
              </p:cNvSpPr>
              <p:nvPr/>
            </p:nvSpPr>
            <p:spPr bwMode="auto">
              <a:xfrm>
                <a:off x="1680" y="2592"/>
                <a:ext cx="96" cy="96"/>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4948" name="Line 39"/>
              <p:cNvSpPr>
                <a:spLocks noChangeShapeType="1"/>
              </p:cNvSpPr>
              <p:nvPr/>
            </p:nvSpPr>
            <p:spPr bwMode="auto">
              <a:xfrm>
                <a:off x="1728" y="2400"/>
                <a:ext cx="0" cy="192"/>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4949" name="Text Box 40"/>
              <p:cNvSpPr txBox="1">
                <a:spLocks noChangeArrowheads="1"/>
              </p:cNvSpPr>
              <p:nvPr/>
            </p:nvSpPr>
            <p:spPr bwMode="auto">
              <a:xfrm>
                <a:off x="1680" y="2304"/>
                <a:ext cx="28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i="1">
                    <a:solidFill>
                      <a:schemeClr val="bg1"/>
                    </a:solidFill>
                    <a:cs typeface="Arial" panose="020B0604020202020204" pitchFamily="34" charset="0"/>
                  </a:rPr>
                  <a:t>P</a:t>
                </a:r>
                <a:r>
                  <a:rPr lang="en-US" altLang="en-US" sz="1800" i="1" baseline="-25000">
                    <a:solidFill>
                      <a:schemeClr val="bg1"/>
                    </a:solidFill>
                    <a:cs typeface="Arial" panose="020B0604020202020204" pitchFamily="34" charset="0"/>
                  </a:rPr>
                  <a:t>A</a:t>
                </a:r>
              </a:p>
            </p:txBody>
          </p:sp>
          <p:sp>
            <p:nvSpPr>
              <p:cNvPr id="124950" name="Text Box 41"/>
              <p:cNvSpPr txBox="1">
                <a:spLocks noChangeArrowheads="1"/>
              </p:cNvSpPr>
              <p:nvPr/>
            </p:nvSpPr>
            <p:spPr bwMode="auto">
              <a:xfrm>
                <a:off x="1821" y="2743"/>
                <a:ext cx="768"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tabLst>
                    <a:tab pos="457200" algn="l"/>
                    <a:tab pos="685800" algn="l"/>
                  </a:tabLst>
                  <a:defRPr sz="2400">
                    <a:solidFill>
                      <a:schemeClr val="tx1"/>
                    </a:solidFill>
                    <a:latin typeface="Times New Roman" panose="02020603050405020304" pitchFamily="18" charset="0"/>
                  </a:defRPr>
                </a:lvl1pPr>
                <a:lvl2pPr marL="742950" indent="-285750">
                  <a:tabLst>
                    <a:tab pos="457200" algn="l"/>
                    <a:tab pos="685800" algn="l"/>
                  </a:tabLst>
                  <a:defRPr sz="2400">
                    <a:solidFill>
                      <a:schemeClr val="tx1"/>
                    </a:solidFill>
                    <a:latin typeface="Times New Roman" panose="02020603050405020304" pitchFamily="18" charset="0"/>
                  </a:defRPr>
                </a:lvl2pPr>
                <a:lvl3pPr marL="1143000" indent="-228600">
                  <a:tabLst>
                    <a:tab pos="457200" algn="l"/>
                    <a:tab pos="685800" algn="l"/>
                  </a:tabLst>
                  <a:defRPr sz="2400">
                    <a:solidFill>
                      <a:schemeClr val="tx1"/>
                    </a:solidFill>
                    <a:latin typeface="Times New Roman" panose="02020603050405020304" pitchFamily="18" charset="0"/>
                  </a:defRPr>
                </a:lvl3pPr>
                <a:lvl4pPr marL="1600200" indent="-228600">
                  <a:tabLst>
                    <a:tab pos="457200" algn="l"/>
                    <a:tab pos="685800" algn="l"/>
                  </a:tabLst>
                  <a:defRPr sz="2400">
                    <a:solidFill>
                      <a:schemeClr val="tx1"/>
                    </a:solidFill>
                    <a:latin typeface="Times New Roman" panose="02020603050405020304" pitchFamily="18" charset="0"/>
                  </a:defRPr>
                </a:lvl4pPr>
                <a:lvl5pPr marL="2057400" indent="-228600">
                  <a:tabLst>
                    <a:tab pos="457200" algn="l"/>
                    <a:tab pos="6858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57200" algn="l"/>
                    <a:tab pos="6858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57200" algn="l"/>
                    <a:tab pos="6858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57200" algn="l"/>
                    <a:tab pos="6858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57200" algn="l"/>
                    <a:tab pos="685800" algn="l"/>
                  </a:tabLs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  K	</a:t>
                </a:r>
                <a:r>
                  <a:rPr lang="en-US" altLang="en-US">
                    <a:solidFill>
                      <a:schemeClr val="bg1"/>
                    </a:solidFill>
                    <a:cs typeface="Arial" panose="020B0604020202020204" pitchFamily="34" charset="0"/>
                  </a:rPr>
                  <a:t>&lt; infinity</a:t>
                </a:r>
              </a:p>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f</a:t>
                </a: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n	</a:t>
                </a:r>
                <a:r>
                  <a:rPr lang="en-US" altLang="en-US">
                    <a:solidFill>
                      <a:schemeClr val="bg1"/>
                    </a:solidFill>
                    <a:cs typeface="Arial" panose="020B0604020202020204" pitchFamily="34" charset="0"/>
                  </a:rPr>
                  <a:t>&gt;	zero</a:t>
                </a:r>
              </a:p>
            </p:txBody>
          </p:sp>
          <p:sp>
            <p:nvSpPr>
              <p:cNvPr id="124951" name="Rectangle 42"/>
              <p:cNvSpPr>
                <a:spLocks noChangeArrowheads="1"/>
              </p:cNvSpPr>
              <p:nvPr/>
            </p:nvSpPr>
            <p:spPr bwMode="auto">
              <a:xfrm>
                <a:off x="1296" y="2496"/>
                <a:ext cx="144" cy="240"/>
              </a:xfrm>
              <a:prstGeom prst="rect">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4952" name="Line 43"/>
              <p:cNvSpPr>
                <a:spLocks noChangeShapeType="1"/>
              </p:cNvSpPr>
              <p:nvPr/>
            </p:nvSpPr>
            <p:spPr bwMode="auto">
              <a:xfrm>
                <a:off x="1440" y="2640"/>
                <a:ext cx="4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53" name="Line 44"/>
              <p:cNvSpPr>
                <a:spLocks noChangeShapeType="1"/>
              </p:cNvSpPr>
              <p:nvPr/>
            </p:nvSpPr>
            <p:spPr bwMode="auto">
              <a:xfrm flipV="1">
                <a:off x="1488" y="2592"/>
                <a:ext cx="48" cy="4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54" name="Line 45"/>
              <p:cNvSpPr>
                <a:spLocks noChangeShapeType="1"/>
              </p:cNvSpPr>
              <p:nvPr/>
            </p:nvSpPr>
            <p:spPr bwMode="auto">
              <a:xfrm flipV="1">
                <a:off x="1536" y="2640"/>
                <a:ext cx="48" cy="4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55" name="Line 46"/>
              <p:cNvSpPr>
                <a:spLocks noChangeShapeType="1"/>
              </p:cNvSpPr>
              <p:nvPr/>
            </p:nvSpPr>
            <p:spPr bwMode="auto">
              <a:xfrm flipV="1">
                <a:off x="1488" y="2592"/>
                <a:ext cx="96" cy="9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56" name="Line 47"/>
              <p:cNvSpPr>
                <a:spLocks noChangeShapeType="1"/>
              </p:cNvSpPr>
              <p:nvPr/>
            </p:nvSpPr>
            <p:spPr bwMode="auto">
              <a:xfrm flipH="1">
                <a:off x="1488" y="2592"/>
                <a:ext cx="48" cy="9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57" name="Line 48"/>
              <p:cNvSpPr>
                <a:spLocks noChangeShapeType="1"/>
              </p:cNvSpPr>
              <p:nvPr/>
            </p:nvSpPr>
            <p:spPr bwMode="auto">
              <a:xfrm flipH="1">
                <a:off x="1536" y="2592"/>
                <a:ext cx="48" cy="9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58" name="Line 49"/>
              <p:cNvSpPr>
                <a:spLocks noChangeShapeType="1"/>
              </p:cNvSpPr>
              <p:nvPr/>
            </p:nvSpPr>
            <p:spPr bwMode="auto">
              <a:xfrm>
                <a:off x="1584" y="2640"/>
                <a:ext cx="9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4943" name="Text Box 51"/>
            <p:cNvSpPr txBox="1">
              <a:spLocks noChangeArrowheads="1"/>
            </p:cNvSpPr>
            <p:nvPr/>
          </p:nvSpPr>
          <p:spPr bwMode="auto">
            <a:xfrm>
              <a:off x="1362" y="3280"/>
              <a:ext cx="799"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Actual Condition</a:t>
              </a:r>
            </a:p>
          </p:txBody>
        </p:sp>
        <p:sp>
          <p:nvSpPr>
            <p:cNvPr id="124944" name="Text Box 52"/>
            <p:cNvSpPr txBox="1">
              <a:spLocks noChangeArrowheads="1"/>
            </p:cNvSpPr>
            <p:nvPr/>
          </p:nvSpPr>
          <p:spPr bwMode="auto">
            <a:xfrm>
              <a:off x="440" y="3278"/>
              <a:ext cx="32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Chart</a:t>
              </a:r>
            </a:p>
          </p:txBody>
        </p:sp>
      </p:grpSp>
      <p:sp>
        <p:nvSpPr>
          <p:cNvPr id="124932" name="TextBox 28"/>
          <p:cNvSpPr txBox="1">
            <a:spLocks noChangeArrowheads="1"/>
          </p:cNvSpPr>
          <p:nvPr/>
        </p:nvSpPr>
        <p:spPr bwMode="auto">
          <a:xfrm>
            <a:off x="1039813" y="4981575"/>
            <a:ext cx="7521575" cy="1590675"/>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Provided that the moment frame is not loaded to its full strength, it can provide some lateral restraint to the leaner columns. This is indicated by the spring in the figure above.</a:t>
            </a:r>
          </a:p>
        </p:txBody>
      </p:sp>
      <p:sp>
        <p:nvSpPr>
          <p:cNvPr id="29" name="Slide Number Placeholder 28"/>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33F7DE3-619B-4FEA-A240-AFA914BEA6B9}" type="slidenum">
              <a:rPr lang="en-US" altLang="en-US" sz="1200">
                <a:solidFill>
                  <a:srgbClr val="BCBCBC"/>
                </a:solidFill>
              </a:rPr>
              <a:pPr/>
              <a:t>114</a:t>
            </a:fld>
            <a:endParaRPr lang="en-US" altLang="en-US" sz="1200">
              <a:solidFill>
                <a:srgbClr val="BCBCBC"/>
              </a:solidFill>
            </a:endParaRPr>
          </a:p>
        </p:txBody>
      </p:sp>
      <p:sp>
        <p:nvSpPr>
          <p:cNvPr id="30" name="Footer Placeholder 29"/>
          <p:cNvSpPr>
            <a:spLocks noGrp="1"/>
          </p:cNvSpPr>
          <p:nvPr>
            <p:ph type="ftr" sz="quarter" idx="10"/>
          </p:nvPr>
        </p:nvSpPr>
        <p:spPr/>
        <p:txBody>
          <a:bodyPr/>
          <a:lstStyle/>
          <a:p>
            <a:pPr>
              <a:defRPr/>
            </a:pPr>
            <a:r>
              <a:rPr lang="en-US"/>
              <a:t>Compression Theory</a:t>
            </a:r>
            <a:endParaRPr lang="en-US" dirty="0"/>
          </a:p>
        </p:txBody>
      </p:sp>
      <p:sp>
        <p:nvSpPr>
          <p:cNvPr id="124935" name="TextBox 28"/>
          <p:cNvSpPr txBox="1">
            <a:spLocks noChangeArrowheads="1"/>
          </p:cNvSpPr>
          <p:nvPr/>
        </p:nvSpPr>
        <p:spPr bwMode="auto">
          <a:xfrm>
            <a:off x="2605088" y="319088"/>
            <a:ext cx="3671887" cy="603250"/>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Leaner Columns</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535238" y="1047750"/>
            <a:ext cx="3795712" cy="3940175"/>
          </a:xfrm>
          <a:prstGeom prst="rect">
            <a:avLst/>
          </a:prstGeom>
          <a:solidFill>
            <a:schemeClr val="tx1">
              <a:lumMod val="95000"/>
              <a:alpha val="62000"/>
            </a:schemeClr>
          </a:solidFill>
          <a:ln w="38100" cap="flat">
            <a:solidFill>
              <a:schemeClr val="bg1"/>
            </a:solidFill>
            <a:bevel/>
          </a:ln>
        </p:spPr>
        <p:txBody>
          <a:bodyPr anchor="ctr" anchorCtr="1"/>
          <a:lstStyle/>
          <a:p>
            <a:pPr>
              <a:defRPr/>
            </a:pPr>
            <a:endParaRPr lang="en-US" dirty="0">
              <a:solidFill>
                <a:schemeClr val="bg1"/>
              </a:solidFill>
              <a:cs typeface="Arial" pitchFamily="34" charset="0"/>
            </a:endParaRPr>
          </a:p>
        </p:txBody>
      </p:sp>
      <p:sp>
        <p:nvSpPr>
          <p:cNvPr id="125955" name="Line 29"/>
          <p:cNvSpPr>
            <a:spLocks noChangeShapeType="1"/>
          </p:cNvSpPr>
          <p:nvPr/>
        </p:nvSpPr>
        <p:spPr bwMode="auto">
          <a:xfrm flipV="1">
            <a:off x="4579938" y="2078038"/>
            <a:ext cx="0" cy="178435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956" name="AutoShape 30"/>
          <p:cNvSpPr>
            <a:spLocks noChangeArrowheads="1"/>
          </p:cNvSpPr>
          <p:nvPr/>
        </p:nvSpPr>
        <p:spPr bwMode="auto">
          <a:xfrm>
            <a:off x="4430713" y="3862388"/>
            <a:ext cx="298450" cy="296862"/>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5957" name="Text Box 33"/>
          <p:cNvSpPr txBox="1">
            <a:spLocks noChangeArrowheads="1"/>
          </p:cNvSpPr>
          <p:nvPr/>
        </p:nvSpPr>
        <p:spPr bwMode="auto">
          <a:xfrm>
            <a:off x="4875213" y="1244600"/>
            <a:ext cx="892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i="1">
                <a:solidFill>
                  <a:schemeClr val="bg1"/>
                </a:solidFill>
                <a:cs typeface="Arial" panose="020B0604020202020204" pitchFamily="34" charset="0"/>
              </a:rPr>
              <a:t>P</a:t>
            </a:r>
            <a:endParaRPr lang="en-US" altLang="en-US" sz="2000" i="1" baseline="-25000">
              <a:solidFill>
                <a:schemeClr val="bg1"/>
              </a:solidFill>
              <a:cs typeface="Arial" panose="020B0604020202020204" pitchFamily="34" charset="0"/>
            </a:endParaRPr>
          </a:p>
        </p:txBody>
      </p:sp>
      <p:sp>
        <p:nvSpPr>
          <p:cNvPr id="125958" name="TextBox 28"/>
          <p:cNvSpPr txBox="1">
            <a:spLocks noChangeArrowheads="1"/>
          </p:cNvSpPr>
          <p:nvPr/>
        </p:nvSpPr>
        <p:spPr bwMode="auto">
          <a:xfrm>
            <a:off x="1039813" y="4975225"/>
            <a:ext cx="7521575" cy="122555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Note that the result of a vertical force trying to translate through displacement, </a:t>
            </a:r>
            <a:r>
              <a:rPr lang="en-US" altLang="en-US">
                <a:solidFill>
                  <a:schemeClr val="bg1"/>
                </a:solidFill>
                <a:latin typeface="Symbol" panose="05050102010706020507" pitchFamily="18" charset="2"/>
                <a:cs typeface="Arial" panose="020B0604020202020204" pitchFamily="34" charset="0"/>
              </a:rPr>
              <a:t>D,</a:t>
            </a:r>
            <a:r>
              <a:rPr lang="en-US" altLang="en-US">
                <a:solidFill>
                  <a:schemeClr val="bg1"/>
                </a:solidFill>
                <a:cs typeface="Arial" panose="020B0604020202020204" pitchFamily="34" charset="0"/>
              </a:rPr>
              <a:t> is a lateral load of value </a:t>
            </a:r>
            <a:r>
              <a:rPr lang="en-US" altLang="en-US" i="1">
                <a:solidFill>
                  <a:schemeClr val="bg1"/>
                </a:solidFill>
                <a:cs typeface="Arial" panose="020B0604020202020204" pitchFamily="34" charset="0"/>
              </a:rPr>
              <a:t>P</a:t>
            </a:r>
            <a:r>
              <a:rPr lang="en-US" altLang="en-US">
                <a:solidFill>
                  <a:schemeClr val="bg1"/>
                </a:solidFill>
                <a:latin typeface="Symbol" panose="05050102010706020507" pitchFamily="18" charset="2"/>
                <a:cs typeface="Arial" panose="020B0604020202020204" pitchFamily="34" charset="0"/>
              </a:rPr>
              <a:t>D</a:t>
            </a:r>
            <a:r>
              <a:rPr lang="en-US" altLang="en-US">
                <a:solidFill>
                  <a:schemeClr val="bg1"/>
                </a:solidFill>
                <a:cs typeface="Arial" panose="020B0604020202020204" pitchFamily="34" charset="0"/>
              </a:rPr>
              <a:t>/</a:t>
            </a:r>
            <a:r>
              <a:rPr lang="en-US" altLang="en-US" i="1">
                <a:solidFill>
                  <a:schemeClr val="bg1"/>
                </a:solidFill>
                <a:cs typeface="Arial" panose="020B0604020202020204" pitchFamily="34" charset="0"/>
              </a:rPr>
              <a:t>H</a:t>
            </a:r>
            <a:r>
              <a:rPr lang="en-US" altLang="en-US">
                <a:solidFill>
                  <a:schemeClr val="bg1"/>
                </a:solidFill>
                <a:cs typeface="Arial" panose="020B0604020202020204" pitchFamily="34" charset="0"/>
              </a:rPr>
              <a:t> applied to the system.</a:t>
            </a:r>
            <a:endParaRPr lang="en-US" altLang="en-US">
              <a:solidFill>
                <a:schemeClr val="bg1"/>
              </a:solidFill>
              <a:latin typeface="Symbol" panose="05050102010706020507" pitchFamily="18" charset="2"/>
              <a:cs typeface="Arial" panose="020B0604020202020204" pitchFamily="34" charset="0"/>
            </a:endParaRPr>
          </a:p>
        </p:txBody>
      </p:sp>
      <p:sp>
        <p:nvSpPr>
          <p:cNvPr id="125959" name="Line 29"/>
          <p:cNvSpPr>
            <a:spLocks noChangeShapeType="1"/>
          </p:cNvSpPr>
          <p:nvPr/>
        </p:nvSpPr>
        <p:spPr bwMode="auto">
          <a:xfrm flipV="1">
            <a:off x="4579938" y="2036763"/>
            <a:ext cx="282575" cy="18113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960" name="Line 32"/>
          <p:cNvSpPr>
            <a:spLocks noChangeShapeType="1"/>
          </p:cNvSpPr>
          <p:nvPr/>
        </p:nvSpPr>
        <p:spPr bwMode="auto">
          <a:xfrm>
            <a:off x="4870450" y="1347788"/>
            <a:ext cx="0" cy="595312"/>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5961" name="TextBox 30"/>
          <p:cNvSpPr txBox="1">
            <a:spLocks noChangeArrowheads="1"/>
          </p:cNvSpPr>
          <p:nvPr/>
        </p:nvSpPr>
        <p:spPr bwMode="auto">
          <a:xfrm>
            <a:off x="4532313" y="1273175"/>
            <a:ext cx="49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latin typeface="Symbol" panose="05050102010706020507" pitchFamily="18" charset="2"/>
                <a:cs typeface="Arial" panose="020B0604020202020204" pitchFamily="34" charset="0"/>
              </a:rPr>
              <a:t>D</a:t>
            </a:r>
            <a:endParaRPr lang="en-US" altLang="en-US">
              <a:cs typeface="Arial" panose="020B0604020202020204" pitchFamily="34" charset="0"/>
            </a:endParaRPr>
          </a:p>
        </p:txBody>
      </p:sp>
      <p:sp>
        <p:nvSpPr>
          <p:cNvPr id="125962" name="Text Box 33"/>
          <p:cNvSpPr txBox="1">
            <a:spLocks noChangeArrowheads="1"/>
          </p:cNvSpPr>
          <p:nvPr/>
        </p:nvSpPr>
        <p:spPr bwMode="auto">
          <a:xfrm>
            <a:off x="4679950" y="3475038"/>
            <a:ext cx="893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i="1">
                <a:solidFill>
                  <a:schemeClr val="bg1"/>
                </a:solidFill>
                <a:cs typeface="Arial" panose="020B0604020202020204" pitchFamily="34" charset="0"/>
              </a:rPr>
              <a:t>P</a:t>
            </a:r>
            <a:r>
              <a:rPr lang="en-US" altLang="en-US" sz="2000">
                <a:solidFill>
                  <a:schemeClr val="bg1"/>
                </a:solidFill>
                <a:latin typeface="Symbol" panose="05050102010706020507" pitchFamily="18" charset="2"/>
                <a:cs typeface="Arial" panose="020B0604020202020204" pitchFamily="34" charset="0"/>
              </a:rPr>
              <a:t>D</a:t>
            </a:r>
            <a:r>
              <a:rPr lang="en-US" altLang="en-US" sz="2000">
                <a:solidFill>
                  <a:schemeClr val="bg1"/>
                </a:solidFill>
                <a:cs typeface="Arial" panose="020B0604020202020204" pitchFamily="34" charset="0"/>
              </a:rPr>
              <a:t>/</a:t>
            </a:r>
            <a:r>
              <a:rPr lang="en-US" altLang="en-US" sz="2000" i="1">
                <a:solidFill>
                  <a:schemeClr val="bg1"/>
                </a:solidFill>
                <a:cs typeface="Arial" panose="020B0604020202020204" pitchFamily="34" charset="0"/>
              </a:rPr>
              <a:t>H</a:t>
            </a:r>
            <a:endParaRPr lang="en-US" altLang="en-US" sz="2000" i="1" baseline="-25000">
              <a:solidFill>
                <a:schemeClr val="bg1"/>
              </a:solidFill>
              <a:cs typeface="Arial" panose="020B0604020202020204" pitchFamily="34" charset="0"/>
            </a:endParaRPr>
          </a:p>
        </p:txBody>
      </p:sp>
      <p:sp>
        <p:nvSpPr>
          <p:cNvPr id="125963" name="Text Box 33"/>
          <p:cNvSpPr txBox="1">
            <a:spLocks noChangeArrowheads="1"/>
          </p:cNvSpPr>
          <p:nvPr/>
        </p:nvSpPr>
        <p:spPr bwMode="auto">
          <a:xfrm>
            <a:off x="4181475" y="2671763"/>
            <a:ext cx="892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i="1">
                <a:solidFill>
                  <a:schemeClr val="bg1"/>
                </a:solidFill>
                <a:cs typeface="Arial" panose="020B0604020202020204" pitchFamily="34" charset="0"/>
              </a:rPr>
              <a:t>H</a:t>
            </a:r>
            <a:endParaRPr lang="en-US" altLang="en-US" sz="2000" i="1" baseline="-25000">
              <a:solidFill>
                <a:schemeClr val="bg1"/>
              </a:solidFill>
              <a:cs typeface="Arial" panose="020B0604020202020204" pitchFamily="34" charset="0"/>
            </a:endParaRPr>
          </a:p>
        </p:txBody>
      </p:sp>
      <p:sp>
        <p:nvSpPr>
          <p:cNvPr id="125964" name="Text Box 33"/>
          <p:cNvSpPr txBox="1">
            <a:spLocks noChangeArrowheads="1"/>
          </p:cNvSpPr>
          <p:nvPr/>
        </p:nvSpPr>
        <p:spPr bwMode="auto">
          <a:xfrm>
            <a:off x="3121025" y="1368425"/>
            <a:ext cx="892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i="1">
                <a:solidFill>
                  <a:schemeClr val="bg1"/>
                </a:solidFill>
                <a:cs typeface="Arial" panose="020B0604020202020204" pitchFamily="34" charset="0"/>
              </a:rPr>
              <a:t>P</a:t>
            </a:r>
            <a:r>
              <a:rPr lang="en-US" altLang="en-US" sz="2000">
                <a:solidFill>
                  <a:schemeClr val="bg1"/>
                </a:solidFill>
                <a:latin typeface="Symbol" panose="05050102010706020507" pitchFamily="18" charset="2"/>
                <a:cs typeface="Arial" panose="020B0604020202020204" pitchFamily="34" charset="0"/>
              </a:rPr>
              <a:t>D</a:t>
            </a:r>
            <a:r>
              <a:rPr lang="en-US" altLang="en-US" sz="2000">
                <a:solidFill>
                  <a:schemeClr val="bg1"/>
                </a:solidFill>
                <a:cs typeface="Arial" panose="020B0604020202020204" pitchFamily="34" charset="0"/>
              </a:rPr>
              <a:t>/</a:t>
            </a:r>
            <a:r>
              <a:rPr lang="en-US" altLang="en-US" sz="2000" i="1">
                <a:solidFill>
                  <a:schemeClr val="bg1"/>
                </a:solidFill>
                <a:cs typeface="Arial" panose="020B0604020202020204" pitchFamily="34" charset="0"/>
              </a:rPr>
              <a:t>H</a:t>
            </a:r>
            <a:endParaRPr lang="en-US" altLang="en-US" sz="2000" i="1" baseline="-25000">
              <a:solidFill>
                <a:schemeClr val="bg1"/>
              </a:solidFill>
              <a:cs typeface="Arial" panose="020B0604020202020204" pitchFamily="34" charset="0"/>
            </a:endParaRPr>
          </a:p>
        </p:txBody>
      </p:sp>
      <p:sp>
        <p:nvSpPr>
          <p:cNvPr id="125965" name="Line 32"/>
          <p:cNvSpPr>
            <a:spLocks noChangeShapeType="1"/>
          </p:cNvSpPr>
          <p:nvPr/>
        </p:nvSpPr>
        <p:spPr bwMode="auto">
          <a:xfrm rot="-5400000">
            <a:off x="4926807" y="3591718"/>
            <a:ext cx="0" cy="59531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5966" name="Line 32"/>
          <p:cNvSpPr>
            <a:spLocks noChangeShapeType="1"/>
          </p:cNvSpPr>
          <p:nvPr/>
        </p:nvSpPr>
        <p:spPr bwMode="auto">
          <a:xfrm flipV="1">
            <a:off x="4579938" y="4160838"/>
            <a:ext cx="0" cy="593725"/>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5967" name="Text Box 33"/>
          <p:cNvSpPr txBox="1">
            <a:spLocks noChangeArrowheads="1"/>
          </p:cNvSpPr>
          <p:nvPr/>
        </p:nvSpPr>
        <p:spPr bwMode="auto">
          <a:xfrm>
            <a:off x="4597400" y="4208463"/>
            <a:ext cx="892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i="1">
                <a:solidFill>
                  <a:schemeClr val="bg1"/>
                </a:solidFill>
                <a:cs typeface="Arial" panose="020B0604020202020204" pitchFamily="34" charset="0"/>
              </a:rPr>
              <a:t>P</a:t>
            </a:r>
            <a:endParaRPr lang="en-US" altLang="en-US" sz="2000" i="1" baseline="-25000">
              <a:solidFill>
                <a:schemeClr val="bg1"/>
              </a:solidFill>
              <a:cs typeface="Arial" panose="020B0604020202020204" pitchFamily="34" charset="0"/>
            </a:endParaRPr>
          </a:p>
        </p:txBody>
      </p:sp>
      <p:sp>
        <p:nvSpPr>
          <p:cNvPr id="125968" name="Line 43"/>
          <p:cNvSpPr>
            <a:spLocks noChangeShapeType="1"/>
          </p:cNvSpPr>
          <p:nvPr/>
        </p:nvSpPr>
        <p:spPr bwMode="auto">
          <a:xfrm>
            <a:off x="3811588" y="2095500"/>
            <a:ext cx="161925"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969" name="Line 44"/>
          <p:cNvSpPr>
            <a:spLocks noChangeShapeType="1"/>
          </p:cNvSpPr>
          <p:nvPr/>
        </p:nvSpPr>
        <p:spPr bwMode="auto">
          <a:xfrm flipV="1">
            <a:off x="3960813" y="1946275"/>
            <a:ext cx="147637" cy="14922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970" name="Line 45"/>
          <p:cNvSpPr>
            <a:spLocks noChangeShapeType="1"/>
          </p:cNvSpPr>
          <p:nvPr/>
        </p:nvSpPr>
        <p:spPr bwMode="auto">
          <a:xfrm flipV="1">
            <a:off x="4108450" y="2095500"/>
            <a:ext cx="149225" cy="14922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971" name="Line 46"/>
          <p:cNvSpPr>
            <a:spLocks noChangeShapeType="1"/>
          </p:cNvSpPr>
          <p:nvPr/>
        </p:nvSpPr>
        <p:spPr bwMode="auto">
          <a:xfrm flipV="1">
            <a:off x="3960813" y="1946275"/>
            <a:ext cx="296862" cy="29845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972" name="Line 47"/>
          <p:cNvSpPr>
            <a:spLocks noChangeShapeType="1"/>
          </p:cNvSpPr>
          <p:nvPr/>
        </p:nvSpPr>
        <p:spPr bwMode="auto">
          <a:xfrm flipH="1">
            <a:off x="3960813" y="1946275"/>
            <a:ext cx="147637" cy="29845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973" name="Line 48"/>
          <p:cNvSpPr>
            <a:spLocks noChangeShapeType="1"/>
          </p:cNvSpPr>
          <p:nvPr/>
        </p:nvSpPr>
        <p:spPr bwMode="auto">
          <a:xfrm flipH="1">
            <a:off x="4108450" y="1946275"/>
            <a:ext cx="149225" cy="29845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974" name="Line 49"/>
          <p:cNvSpPr>
            <a:spLocks noChangeShapeType="1"/>
          </p:cNvSpPr>
          <p:nvPr/>
        </p:nvSpPr>
        <p:spPr bwMode="auto">
          <a:xfrm>
            <a:off x="4241800" y="2095500"/>
            <a:ext cx="328613"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Slide Number Placeholder 27"/>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2F4B877-6704-4DD4-9027-27F1503BF4E9}" type="slidenum">
              <a:rPr lang="en-US" altLang="en-US" sz="1200">
                <a:solidFill>
                  <a:srgbClr val="BCBCBC"/>
                </a:solidFill>
              </a:rPr>
              <a:pPr/>
              <a:t>115</a:t>
            </a:fld>
            <a:endParaRPr lang="en-US" altLang="en-US" sz="1200">
              <a:solidFill>
                <a:srgbClr val="BCBCBC"/>
              </a:solidFill>
            </a:endParaRPr>
          </a:p>
        </p:txBody>
      </p:sp>
      <p:sp>
        <p:nvSpPr>
          <p:cNvPr id="29" name="Footer Placeholder 28"/>
          <p:cNvSpPr>
            <a:spLocks noGrp="1"/>
          </p:cNvSpPr>
          <p:nvPr>
            <p:ph type="ftr" sz="quarter" idx="10"/>
          </p:nvPr>
        </p:nvSpPr>
        <p:spPr/>
        <p:txBody>
          <a:bodyPr/>
          <a:lstStyle/>
          <a:p>
            <a:pPr>
              <a:defRPr/>
            </a:pPr>
            <a:r>
              <a:rPr lang="en-US"/>
              <a:t>Compression Theory</a:t>
            </a:r>
            <a:endParaRPr lang="en-US" dirty="0"/>
          </a:p>
        </p:txBody>
      </p:sp>
      <p:sp>
        <p:nvSpPr>
          <p:cNvPr id="125977" name="Line 31"/>
          <p:cNvSpPr>
            <a:spLocks noChangeShapeType="1"/>
          </p:cNvSpPr>
          <p:nvPr/>
        </p:nvSpPr>
        <p:spPr bwMode="auto">
          <a:xfrm flipV="1">
            <a:off x="4584700" y="1479550"/>
            <a:ext cx="0" cy="53657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125978" name="Line 32"/>
          <p:cNvSpPr>
            <a:spLocks noChangeShapeType="1"/>
          </p:cNvSpPr>
          <p:nvPr/>
        </p:nvSpPr>
        <p:spPr bwMode="auto">
          <a:xfrm>
            <a:off x="4578350" y="1711325"/>
            <a:ext cx="295275" cy="0"/>
          </a:xfrm>
          <a:prstGeom prst="line">
            <a:avLst/>
          </a:prstGeom>
          <a:noFill/>
          <a:ln w="19050">
            <a:solidFill>
              <a:schemeClr val="accent1"/>
            </a:solidFill>
            <a:round/>
            <a:headEnd type="arrow" w="med" len="med"/>
            <a:tailEnd type="arrow" w="med" len="med"/>
          </a:ln>
          <a:extLst>
            <a:ext uri="{909E8E84-426E-40DD-AFC4-6F175D3DCCD1}">
              <a14:hiddenFill xmlns:a14="http://schemas.microsoft.com/office/drawing/2010/main">
                <a:noFill/>
              </a14:hiddenFill>
            </a:ext>
          </a:extLst>
        </p:spPr>
        <p:txBody>
          <a:bodyPr rot="10800000" wrap="none"/>
          <a:lstStyle/>
          <a:p>
            <a:endParaRPr lang="en-US"/>
          </a:p>
        </p:txBody>
      </p:sp>
      <p:sp>
        <p:nvSpPr>
          <p:cNvPr id="125979" name="Line 33"/>
          <p:cNvSpPr>
            <a:spLocks noChangeShapeType="1"/>
          </p:cNvSpPr>
          <p:nvPr/>
        </p:nvSpPr>
        <p:spPr bwMode="auto">
          <a:xfrm flipH="1">
            <a:off x="3387725" y="2095500"/>
            <a:ext cx="425450"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rot="10800000" wrap="none"/>
          <a:lstStyle/>
          <a:p>
            <a:endParaRPr lang="en-US"/>
          </a:p>
        </p:txBody>
      </p:sp>
      <p:sp>
        <p:nvSpPr>
          <p:cNvPr id="125980" name="TextBox 28"/>
          <p:cNvSpPr txBox="1">
            <a:spLocks noChangeArrowheads="1"/>
          </p:cNvSpPr>
          <p:nvPr/>
        </p:nvSpPr>
        <p:spPr bwMode="auto">
          <a:xfrm>
            <a:off x="2605088" y="319088"/>
            <a:ext cx="3671887" cy="603250"/>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Leaner Columns</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a:off x="1011238" y="914400"/>
            <a:ext cx="7537450" cy="4619625"/>
          </a:xfrm>
          <a:prstGeom prst="rect">
            <a:avLst/>
          </a:prstGeom>
          <a:solidFill>
            <a:schemeClr val="tx1">
              <a:lumMod val="95000"/>
              <a:alpha val="62000"/>
            </a:schemeClr>
          </a:solidFill>
          <a:ln w="38100" cap="flat">
            <a:solidFill>
              <a:schemeClr val="bg1"/>
            </a:solidFill>
            <a:bevel/>
          </a:ln>
        </p:spPr>
        <p:txBody>
          <a:bodyPr anchor="ctr" anchorCtr="1"/>
          <a:lstStyle/>
          <a:p>
            <a:pPr>
              <a:defRPr/>
            </a:pPr>
            <a:endParaRPr lang="en-US">
              <a:solidFill>
                <a:schemeClr val="bg1"/>
              </a:solidFill>
              <a:cs typeface="Arial" pitchFamily="34" charset="0"/>
            </a:endParaRPr>
          </a:p>
        </p:txBody>
      </p:sp>
      <p:sp>
        <p:nvSpPr>
          <p:cNvPr id="126979" name="Text Box 91"/>
          <p:cNvSpPr txBox="1">
            <a:spLocks noChangeArrowheads="1"/>
          </p:cNvSpPr>
          <p:nvPr/>
        </p:nvSpPr>
        <p:spPr bwMode="auto">
          <a:xfrm>
            <a:off x="4030663" y="3255963"/>
            <a:ext cx="92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leaner</a:t>
            </a:r>
          </a:p>
        </p:txBody>
      </p:sp>
      <p:sp>
        <p:nvSpPr>
          <p:cNvPr id="126980" name="Line 55"/>
          <p:cNvSpPr>
            <a:spLocks noChangeShapeType="1"/>
          </p:cNvSpPr>
          <p:nvPr/>
        </p:nvSpPr>
        <p:spPr bwMode="auto">
          <a:xfrm flipV="1">
            <a:off x="2466975" y="2092325"/>
            <a:ext cx="0" cy="15113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981" name="Line 56"/>
          <p:cNvSpPr>
            <a:spLocks noChangeShapeType="1"/>
          </p:cNvSpPr>
          <p:nvPr/>
        </p:nvSpPr>
        <p:spPr bwMode="auto">
          <a:xfrm flipV="1">
            <a:off x="3797300" y="2092325"/>
            <a:ext cx="0" cy="15113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982" name="Line 57"/>
          <p:cNvSpPr>
            <a:spLocks noChangeShapeType="1"/>
          </p:cNvSpPr>
          <p:nvPr/>
        </p:nvSpPr>
        <p:spPr bwMode="auto">
          <a:xfrm flipV="1">
            <a:off x="5127625" y="2092325"/>
            <a:ext cx="0" cy="15113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983" name="Line 58"/>
          <p:cNvSpPr>
            <a:spLocks noChangeShapeType="1"/>
          </p:cNvSpPr>
          <p:nvPr/>
        </p:nvSpPr>
        <p:spPr bwMode="auto">
          <a:xfrm>
            <a:off x="2466975" y="2092325"/>
            <a:ext cx="3992563"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984" name="Oval 60"/>
          <p:cNvSpPr>
            <a:spLocks noChangeArrowheads="1"/>
          </p:cNvSpPr>
          <p:nvPr/>
        </p:nvSpPr>
        <p:spPr bwMode="auto">
          <a:xfrm>
            <a:off x="5018088" y="1965325"/>
            <a:ext cx="220662" cy="252413"/>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6985" name="Oval 61"/>
          <p:cNvSpPr>
            <a:spLocks noChangeArrowheads="1"/>
          </p:cNvSpPr>
          <p:nvPr/>
        </p:nvSpPr>
        <p:spPr bwMode="auto">
          <a:xfrm>
            <a:off x="3686175" y="1965325"/>
            <a:ext cx="222250" cy="252413"/>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6986" name="AutoShape 63"/>
          <p:cNvSpPr>
            <a:spLocks noChangeArrowheads="1"/>
          </p:cNvSpPr>
          <p:nvPr/>
        </p:nvSpPr>
        <p:spPr bwMode="auto">
          <a:xfrm>
            <a:off x="3686175" y="3603625"/>
            <a:ext cx="222250" cy="252413"/>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6987" name="AutoShape 64"/>
          <p:cNvSpPr>
            <a:spLocks noChangeArrowheads="1"/>
          </p:cNvSpPr>
          <p:nvPr/>
        </p:nvSpPr>
        <p:spPr bwMode="auto">
          <a:xfrm>
            <a:off x="5018088" y="3603625"/>
            <a:ext cx="220662" cy="252413"/>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6988" name="Line 67"/>
          <p:cNvSpPr>
            <a:spLocks noChangeShapeType="1"/>
          </p:cNvSpPr>
          <p:nvPr/>
        </p:nvSpPr>
        <p:spPr bwMode="auto">
          <a:xfrm>
            <a:off x="2133600" y="3856038"/>
            <a:ext cx="4657725"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989" name="Line 75"/>
          <p:cNvSpPr>
            <a:spLocks noChangeShapeType="1"/>
          </p:cNvSpPr>
          <p:nvPr/>
        </p:nvSpPr>
        <p:spPr bwMode="auto">
          <a:xfrm flipV="1">
            <a:off x="6459538" y="2092325"/>
            <a:ext cx="0" cy="15113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990" name="Rectangle 77"/>
          <p:cNvSpPr>
            <a:spLocks noChangeArrowheads="1"/>
          </p:cNvSpPr>
          <p:nvPr/>
        </p:nvSpPr>
        <p:spPr bwMode="auto">
          <a:xfrm>
            <a:off x="6237288" y="3603625"/>
            <a:ext cx="554037" cy="252413"/>
          </a:xfrm>
          <a:prstGeom prst="rect">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6991" name="Rectangle 78"/>
          <p:cNvSpPr>
            <a:spLocks noChangeArrowheads="1"/>
          </p:cNvSpPr>
          <p:nvPr/>
        </p:nvSpPr>
        <p:spPr bwMode="auto">
          <a:xfrm>
            <a:off x="2133600" y="3603625"/>
            <a:ext cx="554038" cy="252413"/>
          </a:xfrm>
          <a:prstGeom prst="rect">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6992" name="Text Box 79"/>
          <p:cNvSpPr txBox="1">
            <a:spLocks noChangeArrowheads="1"/>
          </p:cNvSpPr>
          <p:nvPr/>
        </p:nvSpPr>
        <p:spPr bwMode="auto">
          <a:xfrm>
            <a:off x="2466975" y="2722563"/>
            <a:ext cx="554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solidFill>
                  <a:schemeClr val="bg1"/>
                </a:solidFill>
                <a:cs typeface="Arial" panose="020B0604020202020204" pitchFamily="34" charset="0"/>
              </a:rPr>
              <a:t>1</a:t>
            </a:r>
          </a:p>
        </p:txBody>
      </p:sp>
      <p:sp>
        <p:nvSpPr>
          <p:cNvPr id="126993" name="Text Box 80"/>
          <p:cNvSpPr txBox="1">
            <a:spLocks noChangeArrowheads="1"/>
          </p:cNvSpPr>
          <p:nvPr/>
        </p:nvSpPr>
        <p:spPr bwMode="auto">
          <a:xfrm>
            <a:off x="3813175" y="2690813"/>
            <a:ext cx="555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solidFill>
                  <a:schemeClr val="bg1"/>
                </a:solidFill>
                <a:cs typeface="Arial" panose="020B0604020202020204" pitchFamily="34" charset="0"/>
              </a:rPr>
              <a:t>2</a:t>
            </a:r>
          </a:p>
        </p:txBody>
      </p:sp>
      <p:sp>
        <p:nvSpPr>
          <p:cNvPr id="126994" name="Text Box 81"/>
          <p:cNvSpPr txBox="1">
            <a:spLocks noChangeArrowheads="1"/>
          </p:cNvSpPr>
          <p:nvPr/>
        </p:nvSpPr>
        <p:spPr bwMode="auto">
          <a:xfrm>
            <a:off x="5095875" y="2690813"/>
            <a:ext cx="554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solidFill>
                  <a:schemeClr val="bg1"/>
                </a:solidFill>
                <a:cs typeface="Arial" panose="020B0604020202020204" pitchFamily="34" charset="0"/>
              </a:rPr>
              <a:t>3</a:t>
            </a:r>
          </a:p>
        </p:txBody>
      </p:sp>
      <p:sp>
        <p:nvSpPr>
          <p:cNvPr id="126995" name="Text Box 82"/>
          <p:cNvSpPr txBox="1">
            <a:spLocks noChangeArrowheads="1"/>
          </p:cNvSpPr>
          <p:nvPr/>
        </p:nvSpPr>
        <p:spPr bwMode="auto">
          <a:xfrm>
            <a:off x="6443663" y="2722563"/>
            <a:ext cx="554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solidFill>
                  <a:schemeClr val="bg1"/>
                </a:solidFill>
                <a:cs typeface="Arial" panose="020B0604020202020204" pitchFamily="34" charset="0"/>
              </a:rPr>
              <a:t>4</a:t>
            </a:r>
          </a:p>
        </p:txBody>
      </p:sp>
      <p:sp>
        <p:nvSpPr>
          <p:cNvPr id="126996" name="Line 83"/>
          <p:cNvSpPr>
            <a:spLocks noChangeShapeType="1"/>
          </p:cNvSpPr>
          <p:nvPr/>
        </p:nvSpPr>
        <p:spPr bwMode="auto">
          <a:xfrm>
            <a:off x="2466975" y="1462088"/>
            <a:ext cx="0" cy="630237"/>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6997" name="Line 84"/>
          <p:cNvSpPr>
            <a:spLocks noChangeShapeType="1"/>
          </p:cNvSpPr>
          <p:nvPr/>
        </p:nvSpPr>
        <p:spPr bwMode="auto">
          <a:xfrm>
            <a:off x="3797300" y="1336675"/>
            <a:ext cx="0" cy="62865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6998" name="Line 85"/>
          <p:cNvSpPr>
            <a:spLocks noChangeShapeType="1"/>
          </p:cNvSpPr>
          <p:nvPr/>
        </p:nvSpPr>
        <p:spPr bwMode="auto">
          <a:xfrm>
            <a:off x="5127625" y="1336675"/>
            <a:ext cx="0" cy="62865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6999" name="Line 86"/>
          <p:cNvSpPr>
            <a:spLocks noChangeShapeType="1"/>
          </p:cNvSpPr>
          <p:nvPr/>
        </p:nvSpPr>
        <p:spPr bwMode="auto">
          <a:xfrm>
            <a:off x="6459538" y="1462088"/>
            <a:ext cx="0" cy="630237"/>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7000" name="Text Box 87"/>
          <p:cNvSpPr txBox="1">
            <a:spLocks noChangeArrowheads="1"/>
          </p:cNvSpPr>
          <p:nvPr/>
        </p:nvSpPr>
        <p:spPr bwMode="auto">
          <a:xfrm>
            <a:off x="2244725" y="1063625"/>
            <a:ext cx="776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i="1">
                <a:solidFill>
                  <a:schemeClr val="bg1"/>
                </a:solidFill>
                <a:cs typeface="Arial" panose="020B0604020202020204" pitchFamily="34" charset="0"/>
              </a:rPr>
              <a:t>P</a:t>
            </a:r>
            <a:r>
              <a:rPr lang="en-US" altLang="en-US" sz="1800" i="1" baseline="-25000">
                <a:solidFill>
                  <a:schemeClr val="bg1"/>
                </a:solidFill>
                <a:cs typeface="Arial" panose="020B0604020202020204" pitchFamily="34" charset="0"/>
              </a:rPr>
              <a:t>1</a:t>
            </a:r>
          </a:p>
        </p:txBody>
      </p:sp>
      <p:sp>
        <p:nvSpPr>
          <p:cNvPr id="127001" name="Text Box 88"/>
          <p:cNvSpPr txBox="1">
            <a:spLocks noChangeArrowheads="1"/>
          </p:cNvSpPr>
          <p:nvPr/>
        </p:nvSpPr>
        <p:spPr bwMode="auto">
          <a:xfrm>
            <a:off x="3575050" y="958850"/>
            <a:ext cx="776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i="1">
                <a:solidFill>
                  <a:schemeClr val="bg1"/>
                </a:solidFill>
                <a:cs typeface="Arial" panose="020B0604020202020204" pitchFamily="34" charset="0"/>
              </a:rPr>
              <a:t>P</a:t>
            </a:r>
            <a:r>
              <a:rPr lang="en-US" altLang="en-US" sz="1800" i="1" baseline="-25000">
                <a:solidFill>
                  <a:schemeClr val="bg1"/>
                </a:solidFill>
                <a:cs typeface="Arial" panose="020B0604020202020204" pitchFamily="34" charset="0"/>
              </a:rPr>
              <a:t>2</a:t>
            </a:r>
          </a:p>
        </p:txBody>
      </p:sp>
      <p:sp>
        <p:nvSpPr>
          <p:cNvPr id="127002" name="Text Box 89"/>
          <p:cNvSpPr txBox="1">
            <a:spLocks noChangeArrowheads="1"/>
          </p:cNvSpPr>
          <p:nvPr/>
        </p:nvSpPr>
        <p:spPr bwMode="auto">
          <a:xfrm>
            <a:off x="4857750" y="931863"/>
            <a:ext cx="776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i="1">
                <a:solidFill>
                  <a:schemeClr val="bg1"/>
                </a:solidFill>
                <a:cs typeface="Arial" panose="020B0604020202020204" pitchFamily="34" charset="0"/>
              </a:rPr>
              <a:t>P</a:t>
            </a:r>
            <a:r>
              <a:rPr lang="en-US" altLang="en-US" sz="1800" i="1" baseline="-25000">
                <a:solidFill>
                  <a:schemeClr val="bg1"/>
                </a:solidFill>
                <a:cs typeface="Arial" panose="020B0604020202020204" pitchFamily="34" charset="0"/>
              </a:rPr>
              <a:t>3</a:t>
            </a:r>
          </a:p>
        </p:txBody>
      </p:sp>
      <p:sp>
        <p:nvSpPr>
          <p:cNvPr id="127003" name="Text Box 90"/>
          <p:cNvSpPr txBox="1">
            <a:spLocks noChangeArrowheads="1"/>
          </p:cNvSpPr>
          <p:nvPr/>
        </p:nvSpPr>
        <p:spPr bwMode="auto">
          <a:xfrm>
            <a:off x="6205538" y="1036638"/>
            <a:ext cx="7762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i="1">
                <a:solidFill>
                  <a:schemeClr val="bg1"/>
                </a:solidFill>
                <a:cs typeface="Arial" panose="020B0604020202020204" pitchFamily="34" charset="0"/>
              </a:rPr>
              <a:t>P</a:t>
            </a:r>
            <a:r>
              <a:rPr lang="en-US" altLang="en-US" sz="1800" i="1" baseline="-25000">
                <a:solidFill>
                  <a:schemeClr val="bg1"/>
                </a:solidFill>
                <a:cs typeface="Arial" panose="020B0604020202020204" pitchFamily="34" charset="0"/>
              </a:rPr>
              <a:t>4</a:t>
            </a:r>
          </a:p>
        </p:txBody>
      </p:sp>
      <p:sp>
        <p:nvSpPr>
          <p:cNvPr id="127004" name="Text Box 94"/>
          <p:cNvSpPr txBox="1">
            <a:spLocks noChangeArrowheads="1"/>
          </p:cNvSpPr>
          <p:nvPr/>
        </p:nvSpPr>
        <p:spPr bwMode="auto">
          <a:xfrm>
            <a:off x="3255963" y="3917950"/>
            <a:ext cx="418941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tabLst>
                <a:tab pos="514350" algn="l"/>
                <a:tab pos="742950" algn="l"/>
              </a:tabLst>
              <a:defRPr sz="2400">
                <a:solidFill>
                  <a:schemeClr val="tx1"/>
                </a:solidFill>
                <a:latin typeface="Times New Roman" panose="02020603050405020304" pitchFamily="18" charset="0"/>
              </a:defRPr>
            </a:lvl1pPr>
            <a:lvl2pPr marL="742950" indent="-285750">
              <a:tabLst>
                <a:tab pos="514350" algn="l"/>
                <a:tab pos="742950" algn="l"/>
              </a:tabLst>
              <a:defRPr sz="2400">
                <a:solidFill>
                  <a:schemeClr val="tx1"/>
                </a:solidFill>
                <a:latin typeface="Times New Roman" panose="02020603050405020304" pitchFamily="18" charset="0"/>
              </a:defRPr>
            </a:lvl2pPr>
            <a:lvl3pPr marL="1143000" indent="-228600">
              <a:tabLst>
                <a:tab pos="514350" algn="l"/>
                <a:tab pos="742950" algn="l"/>
              </a:tabLst>
              <a:defRPr sz="2400">
                <a:solidFill>
                  <a:schemeClr val="tx1"/>
                </a:solidFill>
                <a:latin typeface="Times New Roman" panose="02020603050405020304" pitchFamily="18" charset="0"/>
              </a:defRPr>
            </a:lvl3pPr>
            <a:lvl4pPr marL="1600200" indent="-228600">
              <a:tabLst>
                <a:tab pos="514350" algn="l"/>
                <a:tab pos="742950" algn="l"/>
              </a:tabLst>
              <a:defRPr sz="2400">
                <a:solidFill>
                  <a:schemeClr val="tx1"/>
                </a:solidFill>
                <a:latin typeface="Times New Roman" panose="02020603050405020304" pitchFamily="18" charset="0"/>
              </a:defRPr>
            </a:lvl4pPr>
            <a:lvl5pPr marL="2057400" indent="-228600">
              <a:tabLst>
                <a:tab pos="514350" algn="l"/>
                <a:tab pos="74295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514350" algn="l"/>
                <a:tab pos="74295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514350" algn="l"/>
                <a:tab pos="74295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514350" algn="l"/>
                <a:tab pos="74295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514350" algn="l"/>
                <a:tab pos="742950" algn="l"/>
              </a:tabLst>
              <a:defRPr sz="2400">
                <a:solidFill>
                  <a:schemeClr val="tx1"/>
                </a:solidFill>
                <a:latin typeface="Times New Roman" panose="02020603050405020304" pitchFamily="18" charset="0"/>
              </a:defRPr>
            </a:lvl9pPr>
          </a:lstStyle>
          <a:p>
            <a:pPr eaLnBrk="1" hangingPunct="1">
              <a:spcBef>
                <a:spcPct val="50000"/>
              </a:spcBef>
            </a:pPr>
            <a:r>
              <a:rPr lang="el-GR" altLang="en-US">
                <a:solidFill>
                  <a:schemeClr val="bg1"/>
                </a:solidFill>
                <a:cs typeface="Arial" panose="020B0604020202020204" pitchFamily="34" charset="0"/>
              </a:rPr>
              <a:t>Σ</a:t>
            </a:r>
            <a:r>
              <a:rPr lang="en-US" altLang="en-US" i="1">
                <a:solidFill>
                  <a:schemeClr val="bg1"/>
                </a:solidFill>
                <a:cs typeface="Arial" panose="020B0604020202020204" pitchFamily="34" charset="0"/>
              </a:rPr>
              <a:t>P 	</a:t>
            </a:r>
            <a:r>
              <a:rPr lang="en-US" altLang="en-US">
                <a:solidFill>
                  <a:schemeClr val="bg1"/>
                </a:solidFill>
                <a:cs typeface="Arial" panose="020B0604020202020204" pitchFamily="34" charset="0"/>
              </a:rPr>
              <a:t>= </a:t>
            </a:r>
            <a:r>
              <a:rPr lang="el-GR" altLang="en-US">
                <a:solidFill>
                  <a:schemeClr val="bg1"/>
                </a:solidFill>
                <a:cs typeface="Arial" panose="020B0604020202020204" pitchFamily="34" charset="0"/>
              </a:rPr>
              <a:t>Σ</a:t>
            </a: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e</a:t>
            </a:r>
          </a:p>
          <a:p>
            <a:pPr eaLnBrk="1" hangingPunct="1">
              <a:spcBef>
                <a:spcPct val="50000"/>
              </a:spcBef>
            </a:pPr>
            <a:r>
              <a:rPr lang="el-GR" altLang="en-US">
                <a:solidFill>
                  <a:schemeClr val="bg1"/>
                </a:solidFill>
                <a:cs typeface="Arial" panose="020B0604020202020204" pitchFamily="34" charset="0"/>
              </a:rPr>
              <a:t>Σ</a:t>
            </a:r>
            <a:r>
              <a:rPr lang="en-US" altLang="en-US" i="1">
                <a:solidFill>
                  <a:schemeClr val="bg1"/>
                </a:solidFill>
                <a:cs typeface="Arial" panose="020B0604020202020204" pitchFamily="34" charset="0"/>
              </a:rPr>
              <a:t>P	</a:t>
            </a:r>
            <a:r>
              <a:rPr lang="en-US" altLang="en-US">
                <a:solidFill>
                  <a:schemeClr val="bg1"/>
                </a:solidFill>
                <a:cs typeface="Arial" panose="020B0604020202020204" pitchFamily="34" charset="0"/>
              </a:rPr>
              <a:t>=	</a:t>
            </a: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1</a:t>
            </a:r>
            <a:r>
              <a:rPr lang="en-US" altLang="en-US">
                <a:solidFill>
                  <a:schemeClr val="bg1"/>
                </a:solidFill>
                <a:cs typeface="Arial" panose="020B0604020202020204" pitchFamily="34" charset="0"/>
              </a:rPr>
              <a:t>+</a:t>
            </a: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2</a:t>
            </a:r>
            <a:r>
              <a:rPr lang="en-US" altLang="en-US">
                <a:solidFill>
                  <a:schemeClr val="bg1"/>
                </a:solidFill>
                <a:cs typeface="Arial" panose="020B0604020202020204" pitchFamily="34" charset="0"/>
              </a:rPr>
              <a:t>+</a:t>
            </a: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3</a:t>
            </a:r>
            <a:r>
              <a:rPr lang="en-US" altLang="en-US">
                <a:solidFill>
                  <a:schemeClr val="bg1"/>
                </a:solidFill>
                <a:cs typeface="Arial" panose="020B0604020202020204" pitchFamily="34" charset="0"/>
              </a:rPr>
              <a:t>+</a:t>
            </a: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4</a:t>
            </a:r>
          </a:p>
          <a:p>
            <a:pPr eaLnBrk="1" hangingPunct="1">
              <a:spcBef>
                <a:spcPct val="50000"/>
              </a:spcBef>
            </a:pPr>
            <a:r>
              <a:rPr lang="el-GR" altLang="en-US">
                <a:solidFill>
                  <a:schemeClr val="bg1"/>
                </a:solidFill>
                <a:cs typeface="Arial" panose="020B0604020202020204" pitchFamily="34" charset="0"/>
              </a:rPr>
              <a:t>Σ</a:t>
            </a: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e	</a:t>
            </a:r>
            <a:r>
              <a:rPr lang="en-US" altLang="en-US">
                <a:solidFill>
                  <a:schemeClr val="bg1"/>
                </a:solidFill>
                <a:cs typeface="Arial" panose="020B0604020202020204" pitchFamily="34" charset="0"/>
              </a:rPr>
              <a:t>=	</a:t>
            </a: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1e</a:t>
            </a:r>
            <a:r>
              <a:rPr lang="en-US" altLang="en-US">
                <a:solidFill>
                  <a:schemeClr val="bg1"/>
                </a:solidFill>
                <a:cs typeface="Arial" panose="020B0604020202020204" pitchFamily="34" charset="0"/>
              </a:rPr>
              <a:t>+</a:t>
            </a: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2e</a:t>
            </a:r>
            <a:r>
              <a:rPr lang="en-US" altLang="en-US">
                <a:solidFill>
                  <a:schemeClr val="bg1"/>
                </a:solidFill>
                <a:cs typeface="Arial" panose="020B0604020202020204" pitchFamily="34" charset="0"/>
              </a:rPr>
              <a:t>+</a:t>
            </a: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3e</a:t>
            </a:r>
            <a:r>
              <a:rPr lang="en-US" altLang="en-US">
                <a:solidFill>
                  <a:schemeClr val="bg1"/>
                </a:solidFill>
                <a:cs typeface="Arial" panose="020B0604020202020204" pitchFamily="34" charset="0"/>
              </a:rPr>
              <a:t>+</a:t>
            </a: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4e</a:t>
            </a:r>
            <a:r>
              <a:rPr lang="en-US" altLang="en-US">
                <a:solidFill>
                  <a:schemeClr val="bg1"/>
                </a:solidFill>
                <a:cs typeface="Arial" panose="020B0604020202020204" pitchFamily="34" charset="0"/>
              </a:rPr>
              <a:t>=</a:t>
            </a: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1e</a:t>
            </a:r>
            <a:r>
              <a:rPr lang="en-US" altLang="en-US">
                <a:solidFill>
                  <a:schemeClr val="bg1"/>
                </a:solidFill>
                <a:cs typeface="Arial" panose="020B0604020202020204" pitchFamily="34" charset="0"/>
              </a:rPr>
              <a:t>+</a:t>
            </a: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4</a:t>
            </a:r>
            <a:r>
              <a:rPr lang="en-US" altLang="en-US" baseline="-25000">
                <a:solidFill>
                  <a:schemeClr val="bg1"/>
                </a:solidFill>
                <a:cs typeface="Arial" panose="020B0604020202020204" pitchFamily="34" charset="0"/>
              </a:rPr>
              <a:t>e</a:t>
            </a:r>
            <a:endParaRPr lang="el-GR" altLang="en-US">
              <a:solidFill>
                <a:schemeClr val="bg1"/>
              </a:solidFill>
              <a:cs typeface="Arial" panose="020B0604020202020204" pitchFamily="34" charset="0"/>
            </a:endParaRPr>
          </a:p>
        </p:txBody>
      </p:sp>
      <p:sp>
        <p:nvSpPr>
          <p:cNvPr id="127005" name="TextBox 28"/>
          <p:cNvSpPr txBox="1">
            <a:spLocks noChangeArrowheads="1"/>
          </p:cNvSpPr>
          <p:nvPr/>
        </p:nvSpPr>
        <p:spPr bwMode="auto">
          <a:xfrm>
            <a:off x="1019175" y="5514975"/>
            <a:ext cx="7529513" cy="860425"/>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In the </a:t>
            </a:r>
            <a:r>
              <a:rPr lang="en-US" altLang="en-US" b="1" i="1">
                <a:solidFill>
                  <a:schemeClr val="bg1"/>
                </a:solidFill>
                <a:cs typeface="Arial" panose="020B0604020202020204" pitchFamily="34" charset="0"/>
              </a:rPr>
              <a:t>elastic range</a:t>
            </a:r>
            <a:r>
              <a:rPr lang="en-US" altLang="en-US">
                <a:solidFill>
                  <a:schemeClr val="bg1"/>
                </a:solidFill>
                <a:cs typeface="Arial" panose="020B0604020202020204" pitchFamily="34" charset="0"/>
              </a:rPr>
              <a:t>, the “Sum of Forces” concept states that the total column capacities can be re-distributed </a:t>
            </a:r>
          </a:p>
        </p:txBody>
      </p:sp>
      <p:grpSp>
        <p:nvGrpSpPr>
          <p:cNvPr id="127006" name="Group 64"/>
          <p:cNvGrpSpPr>
            <a:grpSpLocks/>
          </p:cNvGrpSpPr>
          <p:nvPr/>
        </p:nvGrpSpPr>
        <p:grpSpPr bwMode="auto">
          <a:xfrm>
            <a:off x="2482850" y="1935163"/>
            <a:ext cx="4416425" cy="1695450"/>
            <a:chOff x="2482773" y="2207980"/>
            <a:chExt cx="4416536" cy="1696466"/>
          </a:xfrm>
        </p:grpSpPr>
        <p:grpSp>
          <p:nvGrpSpPr>
            <p:cNvPr id="127012" name="Group 62"/>
            <p:cNvGrpSpPr>
              <a:grpSpLocks/>
            </p:cNvGrpSpPr>
            <p:nvPr/>
          </p:nvGrpSpPr>
          <p:grpSpPr bwMode="auto">
            <a:xfrm>
              <a:off x="2482773" y="2207980"/>
              <a:ext cx="4416536" cy="1696466"/>
              <a:chOff x="2482773" y="2207980"/>
              <a:chExt cx="4416536" cy="1696466"/>
            </a:xfrm>
          </p:grpSpPr>
          <p:sp>
            <p:nvSpPr>
              <p:cNvPr id="127014" name="Freeform 139"/>
              <p:cNvSpPr>
                <a:spLocks/>
              </p:cNvSpPr>
              <p:nvPr/>
            </p:nvSpPr>
            <p:spPr bwMode="auto">
              <a:xfrm>
                <a:off x="2482773" y="2318033"/>
                <a:ext cx="440282" cy="1545856"/>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5" y="537"/>
                      <a:pt x="10" y="466"/>
                      <a:pt x="29" y="394"/>
                    </a:cubicBezTo>
                    <a:cubicBezTo>
                      <a:pt x="48" y="322"/>
                      <a:pt x="91" y="200"/>
                      <a:pt x="115" y="134"/>
                    </a:cubicBezTo>
                    <a:cubicBezTo>
                      <a:pt x="139" y="68"/>
                      <a:pt x="161" y="28"/>
                      <a:pt x="173" y="0"/>
                    </a:cubicBezTo>
                  </a:path>
                </a:pathLst>
              </a:custGeom>
              <a:noFill/>
              <a:ln w="381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015" name="Freeform 30"/>
              <p:cNvSpPr>
                <a:spLocks/>
              </p:cNvSpPr>
              <p:nvPr/>
            </p:nvSpPr>
            <p:spPr bwMode="auto">
              <a:xfrm>
                <a:off x="2960447" y="2360381"/>
                <a:ext cx="1320608" cy="161146"/>
              </a:xfrm>
              <a:custGeom>
                <a:avLst/>
                <a:gdLst>
                  <a:gd name="T0" fmla="*/ 0 w 548"/>
                  <a:gd name="T1" fmla="*/ 2147483647 h 64"/>
                  <a:gd name="T2" fmla="*/ 2147483647 w 548"/>
                  <a:gd name="T3" fmla="*/ 2147483647 h 64"/>
                  <a:gd name="T4" fmla="*/ 2147483647 w 548"/>
                  <a:gd name="T5" fmla="*/ 2147483647 h 64"/>
                  <a:gd name="T6" fmla="*/ 2147483647 w 548"/>
                  <a:gd name="T7" fmla="*/ 2147483647 h 64"/>
                  <a:gd name="T8" fmla="*/ 2147483647 w 548"/>
                  <a:gd name="T9" fmla="*/ 0 h 64"/>
                  <a:gd name="T10" fmla="*/ 0 60000 65536"/>
                  <a:gd name="T11" fmla="*/ 0 60000 65536"/>
                  <a:gd name="T12" fmla="*/ 0 60000 65536"/>
                  <a:gd name="T13" fmla="*/ 0 60000 65536"/>
                  <a:gd name="T14" fmla="*/ 0 60000 65536"/>
                  <a:gd name="T15" fmla="*/ 0 w 548"/>
                  <a:gd name="T16" fmla="*/ 0 h 64"/>
                  <a:gd name="T17" fmla="*/ 548 w 548"/>
                  <a:gd name="T18" fmla="*/ 64 h 64"/>
                </a:gdLst>
                <a:ahLst/>
                <a:cxnLst>
                  <a:cxn ang="T10">
                    <a:pos x="T0" y="T1"/>
                  </a:cxn>
                  <a:cxn ang="T11">
                    <a:pos x="T2" y="T3"/>
                  </a:cxn>
                  <a:cxn ang="T12">
                    <a:pos x="T4" y="T5"/>
                  </a:cxn>
                  <a:cxn ang="T13">
                    <a:pos x="T6" y="T7"/>
                  </a:cxn>
                  <a:cxn ang="T14">
                    <a:pos x="T8" y="T9"/>
                  </a:cxn>
                </a:cxnLst>
                <a:rect l="T15" t="T16" r="T17" b="T18"/>
                <a:pathLst>
                  <a:path w="548" h="64">
                    <a:moveTo>
                      <a:pt x="0" y="9"/>
                    </a:moveTo>
                    <a:cubicBezTo>
                      <a:pt x="24" y="17"/>
                      <a:pt x="90" y="48"/>
                      <a:pt x="142" y="56"/>
                    </a:cubicBezTo>
                    <a:cubicBezTo>
                      <a:pt x="194" y="64"/>
                      <a:pt x="259" y="61"/>
                      <a:pt x="312" y="55"/>
                    </a:cubicBezTo>
                    <a:cubicBezTo>
                      <a:pt x="365" y="49"/>
                      <a:pt x="424" y="26"/>
                      <a:pt x="463" y="17"/>
                    </a:cubicBezTo>
                    <a:cubicBezTo>
                      <a:pt x="502" y="8"/>
                      <a:pt x="530" y="4"/>
                      <a:pt x="548" y="0"/>
                    </a:cubicBezTo>
                  </a:path>
                </a:pathLst>
              </a:custGeom>
              <a:noFill/>
              <a:ln w="381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016" name="Freeform 139"/>
              <p:cNvSpPr>
                <a:spLocks/>
              </p:cNvSpPr>
              <p:nvPr/>
            </p:nvSpPr>
            <p:spPr bwMode="auto">
              <a:xfrm>
                <a:off x="6459027" y="2318033"/>
                <a:ext cx="440282" cy="1545856"/>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5" y="537"/>
                      <a:pt x="10" y="466"/>
                      <a:pt x="29" y="394"/>
                    </a:cubicBezTo>
                    <a:cubicBezTo>
                      <a:pt x="48" y="322"/>
                      <a:pt x="91" y="200"/>
                      <a:pt x="115" y="134"/>
                    </a:cubicBezTo>
                    <a:cubicBezTo>
                      <a:pt x="139" y="68"/>
                      <a:pt x="161" y="28"/>
                      <a:pt x="173" y="0"/>
                    </a:cubicBezTo>
                  </a:path>
                </a:pathLst>
              </a:custGeom>
              <a:noFill/>
              <a:ln w="381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017" name="Freeform 30"/>
              <p:cNvSpPr>
                <a:spLocks/>
              </p:cNvSpPr>
              <p:nvPr/>
            </p:nvSpPr>
            <p:spPr bwMode="auto">
              <a:xfrm flipH="1" flipV="1">
                <a:off x="5551247" y="2207980"/>
                <a:ext cx="1320608" cy="161146"/>
              </a:xfrm>
              <a:custGeom>
                <a:avLst/>
                <a:gdLst>
                  <a:gd name="T0" fmla="*/ 0 w 548"/>
                  <a:gd name="T1" fmla="*/ 2147483647 h 64"/>
                  <a:gd name="T2" fmla="*/ 2147483647 w 548"/>
                  <a:gd name="T3" fmla="*/ 2147483647 h 64"/>
                  <a:gd name="T4" fmla="*/ 2147483647 w 548"/>
                  <a:gd name="T5" fmla="*/ 2147483647 h 64"/>
                  <a:gd name="T6" fmla="*/ 2147483647 w 548"/>
                  <a:gd name="T7" fmla="*/ 2147483647 h 64"/>
                  <a:gd name="T8" fmla="*/ 2147483647 w 548"/>
                  <a:gd name="T9" fmla="*/ 0 h 64"/>
                  <a:gd name="T10" fmla="*/ 0 60000 65536"/>
                  <a:gd name="T11" fmla="*/ 0 60000 65536"/>
                  <a:gd name="T12" fmla="*/ 0 60000 65536"/>
                  <a:gd name="T13" fmla="*/ 0 60000 65536"/>
                  <a:gd name="T14" fmla="*/ 0 60000 65536"/>
                  <a:gd name="T15" fmla="*/ 0 w 548"/>
                  <a:gd name="T16" fmla="*/ 0 h 64"/>
                  <a:gd name="T17" fmla="*/ 548 w 548"/>
                  <a:gd name="T18" fmla="*/ 64 h 64"/>
                </a:gdLst>
                <a:ahLst/>
                <a:cxnLst>
                  <a:cxn ang="T10">
                    <a:pos x="T0" y="T1"/>
                  </a:cxn>
                  <a:cxn ang="T11">
                    <a:pos x="T2" y="T3"/>
                  </a:cxn>
                  <a:cxn ang="T12">
                    <a:pos x="T4" y="T5"/>
                  </a:cxn>
                  <a:cxn ang="T13">
                    <a:pos x="T6" y="T7"/>
                  </a:cxn>
                  <a:cxn ang="T14">
                    <a:pos x="T8" y="T9"/>
                  </a:cxn>
                </a:cxnLst>
                <a:rect l="T15" t="T16" r="T17" b="T18"/>
                <a:pathLst>
                  <a:path w="548" h="64">
                    <a:moveTo>
                      <a:pt x="0" y="9"/>
                    </a:moveTo>
                    <a:cubicBezTo>
                      <a:pt x="24" y="17"/>
                      <a:pt x="90" y="48"/>
                      <a:pt x="142" y="56"/>
                    </a:cubicBezTo>
                    <a:cubicBezTo>
                      <a:pt x="194" y="64"/>
                      <a:pt x="259" y="61"/>
                      <a:pt x="312" y="55"/>
                    </a:cubicBezTo>
                    <a:cubicBezTo>
                      <a:pt x="365" y="49"/>
                      <a:pt x="424" y="26"/>
                      <a:pt x="463" y="17"/>
                    </a:cubicBezTo>
                    <a:cubicBezTo>
                      <a:pt x="502" y="8"/>
                      <a:pt x="530" y="4"/>
                      <a:pt x="548" y="0"/>
                    </a:cubicBezTo>
                  </a:path>
                </a:pathLst>
              </a:custGeom>
              <a:noFill/>
              <a:ln w="381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018" name="Oval 60"/>
              <p:cNvSpPr>
                <a:spLocks noChangeArrowheads="1"/>
              </p:cNvSpPr>
              <p:nvPr/>
            </p:nvSpPr>
            <p:spPr bwMode="auto">
              <a:xfrm>
                <a:off x="5488810" y="2266972"/>
                <a:ext cx="221858" cy="251919"/>
              </a:xfrm>
              <a:prstGeom prst="ellipse">
                <a:avLst/>
              </a:prstGeom>
              <a:noFill/>
              <a:ln w="3810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7019" name="Oval 60"/>
              <p:cNvSpPr>
                <a:spLocks noChangeArrowheads="1"/>
              </p:cNvSpPr>
              <p:nvPr/>
            </p:nvSpPr>
            <p:spPr bwMode="auto">
              <a:xfrm>
                <a:off x="4158773" y="2253118"/>
                <a:ext cx="221858" cy="251919"/>
              </a:xfrm>
              <a:prstGeom prst="ellipse">
                <a:avLst/>
              </a:prstGeom>
              <a:noFill/>
              <a:ln w="3810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7020" name="Line 57"/>
              <p:cNvSpPr>
                <a:spLocks noChangeShapeType="1"/>
              </p:cNvSpPr>
              <p:nvPr/>
            </p:nvSpPr>
            <p:spPr bwMode="auto">
              <a:xfrm flipV="1">
                <a:off x="5142539" y="2521527"/>
                <a:ext cx="413133" cy="1382919"/>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7021" name="Line 57"/>
              <p:cNvSpPr>
                <a:spLocks noChangeShapeType="1"/>
              </p:cNvSpPr>
              <p:nvPr/>
            </p:nvSpPr>
            <p:spPr bwMode="auto">
              <a:xfrm flipV="1">
                <a:off x="3812502" y="2479963"/>
                <a:ext cx="413133" cy="1382919"/>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7013" name="Line 57"/>
            <p:cNvSpPr>
              <a:spLocks noChangeShapeType="1"/>
            </p:cNvSpPr>
            <p:nvPr/>
          </p:nvSpPr>
          <p:spPr bwMode="auto">
            <a:xfrm>
              <a:off x="4419601" y="2355272"/>
              <a:ext cx="1025235" cy="45719"/>
            </a:xfrm>
            <a:prstGeom prst="line">
              <a:avLst/>
            </a:prstGeom>
            <a:noFill/>
            <a:ln w="38100">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5" name="Slide Number Placeholder 4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9851EAB-E320-4F1C-8BE3-256DC26ADB08}" type="slidenum">
              <a:rPr lang="en-US" altLang="en-US" sz="1200">
                <a:solidFill>
                  <a:srgbClr val="BCBCBC"/>
                </a:solidFill>
              </a:rPr>
              <a:pPr/>
              <a:t>116</a:t>
            </a:fld>
            <a:endParaRPr lang="en-US" altLang="en-US" sz="1200">
              <a:solidFill>
                <a:srgbClr val="BCBCBC"/>
              </a:solidFill>
            </a:endParaRPr>
          </a:p>
        </p:txBody>
      </p:sp>
      <p:sp>
        <p:nvSpPr>
          <p:cNvPr id="46" name="Footer Placeholder 45"/>
          <p:cNvSpPr>
            <a:spLocks noGrp="1"/>
          </p:cNvSpPr>
          <p:nvPr>
            <p:ph type="ftr" sz="quarter" idx="10"/>
          </p:nvPr>
        </p:nvSpPr>
        <p:spPr/>
        <p:txBody>
          <a:bodyPr/>
          <a:lstStyle/>
          <a:p>
            <a:pPr>
              <a:defRPr/>
            </a:pPr>
            <a:r>
              <a:rPr lang="en-US"/>
              <a:t>Compression Theory</a:t>
            </a:r>
            <a:endParaRPr lang="en-US" dirty="0"/>
          </a:p>
        </p:txBody>
      </p:sp>
      <p:sp>
        <p:nvSpPr>
          <p:cNvPr id="127009" name="Freeform 49"/>
          <p:cNvSpPr>
            <a:spLocks/>
          </p:cNvSpPr>
          <p:nvPr/>
        </p:nvSpPr>
        <p:spPr bwMode="auto">
          <a:xfrm>
            <a:off x="4876800" y="3178175"/>
            <a:ext cx="234950" cy="349250"/>
          </a:xfrm>
          <a:custGeom>
            <a:avLst/>
            <a:gdLst>
              <a:gd name="T0" fmla="*/ 0 w 148"/>
              <a:gd name="T1" fmla="*/ 554434375 h 220"/>
              <a:gd name="T2" fmla="*/ 206652813 w 148"/>
              <a:gd name="T3" fmla="*/ 478829688 h 220"/>
              <a:gd name="T4" fmla="*/ 110886875 w 148"/>
              <a:gd name="T5" fmla="*/ 342741250 h 220"/>
              <a:gd name="T6" fmla="*/ 372983125 w 148"/>
              <a:gd name="T7" fmla="*/ 0 h 220"/>
              <a:gd name="T8" fmla="*/ 0 60000 65536"/>
              <a:gd name="T9" fmla="*/ 0 60000 65536"/>
              <a:gd name="T10" fmla="*/ 0 60000 65536"/>
              <a:gd name="T11" fmla="*/ 0 60000 65536"/>
              <a:gd name="T12" fmla="*/ 0 w 148"/>
              <a:gd name="T13" fmla="*/ 0 h 220"/>
              <a:gd name="T14" fmla="*/ 148 w 148"/>
              <a:gd name="T15" fmla="*/ 220 h 220"/>
            </a:gdLst>
            <a:ahLst/>
            <a:cxnLst>
              <a:cxn ang="T8">
                <a:pos x="T0" y="T1"/>
              </a:cxn>
              <a:cxn ang="T9">
                <a:pos x="T2" y="T3"/>
              </a:cxn>
              <a:cxn ang="T10">
                <a:pos x="T4" y="T5"/>
              </a:cxn>
              <a:cxn ang="T11">
                <a:pos x="T6" y="T7"/>
              </a:cxn>
            </a:cxnLst>
            <a:rect l="T12" t="T13" r="T14" b="T15"/>
            <a:pathLst>
              <a:path w="148" h="220">
                <a:moveTo>
                  <a:pt x="0" y="220"/>
                </a:moveTo>
                <a:cubicBezTo>
                  <a:pt x="37" y="212"/>
                  <a:pt x="75" y="204"/>
                  <a:pt x="82" y="190"/>
                </a:cubicBezTo>
                <a:cubicBezTo>
                  <a:pt x="89" y="176"/>
                  <a:pt x="33" y="168"/>
                  <a:pt x="44" y="136"/>
                </a:cubicBezTo>
                <a:cubicBezTo>
                  <a:pt x="55" y="104"/>
                  <a:pt x="101" y="52"/>
                  <a:pt x="148" y="0"/>
                </a:cubicBezTo>
              </a:path>
            </a:pathLst>
          </a:custGeom>
          <a:noFill/>
          <a:ln w="19050" cap="flat" cmpd="sng">
            <a:solidFill>
              <a:schemeClr val="bg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27010" name="Freeform 50"/>
          <p:cNvSpPr>
            <a:spLocks/>
          </p:cNvSpPr>
          <p:nvPr/>
        </p:nvSpPr>
        <p:spPr bwMode="auto">
          <a:xfrm>
            <a:off x="3803650" y="3101975"/>
            <a:ext cx="314325" cy="438150"/>
          </a:xfrm>
          <a:custGeom>
            <a:avLst/>
            <a:gdLst>
              <a:gd name="T0" fmla="*/ 498990938 w 198"/>
              <a:gd name="T1" fmla="*/ 665321250 h 276"/>
              <a:gd name="T2" fmla="*/ 241935000 w 198"/>
              <a:gd name="T3" fmla="*/ 635079375 h 276"/>
              <a:gd name="T4" fmla="*/ 408265313 w 198"/>
              <a:gd name="T5" fmla="*/ 297378438 h 276"/>
              <a:gd name="T6" fmla="*/ 0 w 198"/>
              <a:gd name="T7" fmla="*/ 0 h 276"/>
              <a:gd name="T8" fmla="*/ 0 60000 65536"/>
              <a:gd name="T9" fmla="*/ 0 60000 65536"/>
              <a:gd name="T10" fmla="*/ 0 60000 65536"/>
              <a:gd name="T11" fmla="*/ 0 60000 65536"/>
              <a:gd name="T12" fmla="*/ 0 w 198"/>
              <a:gd name="T13" fmla="*/ 0 h 276"/>
              <a:gd name="T14" fmla="*/ 198 w 198"/>
              <a:gd name="T15" fmla="*/ 276 h 276"/>
            </a:gdLst>
            <a:ahLst/>
            <a:cxnLst>
              <a:cxn ang="T8">
                <a:pos x="T0" y="T1"/>
              </a:cxn>
              <a:cxn ang="T9">
                <a:pos x="T2" y="T3"/>
              </a:cxn>
              <a:cxn ang="T10">
                <a:pos x="T4" y="T5"/>
              </a:cxn>
              <a:cxn ang="T11">
                <a:pos x="T6" y="T7"/>
              </a:cxn>
            </a:cxnLst>
            <a:rect l="T12" t="T13" r="T14" b="T15"/>
            <a:pathLst>
              <a:path w="198" h="276">
                <a:moveTo>
                  <a:pt x="198" y="264"/>
                </a:moveTo>
                <a:cubicBezTo>
                  <a:pt x="150" y="270"/>
                  <a:pt x="102" y="276"/>
                  <a:pt x="96" y="252"/>
                </a:cubicBezTo>
                <a:cubicBezTo>
                  <a:pt x="90" y="228"/>
                  <a:pt x="178" y="160"/>
                  <a:pt x="162" y="118"/>
                </a:cubicBezTo>
                <a:cubicBezTo>
                  <a:pt x="146" y="76"/>
                  <a:pt x="73" y="38"/>
                  <a:pt x="0" y="0"/>
                </a:cubicBezTo>
              </a:path>
            </a:pathLst>
          </a:custGeom>
          <a:noFill/>
          <a:ln w="19050" cap="flat" cmpd="sng">
            <a:solidFill>
              <a:schemeClr val="bg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27011" name="TextBox 28"/>
          <p:cNvSpPr txBox="1">
            <a:spLocks noChangeArrowheads="1"/>
          </p:cNvSpPr>
          <p:nvPr/>
        </p:nvSpPr>
        <p:spPr bwMode="auto">
          <a:xfrm>
            <a:off x="2605088" y="319088"/>
            <a:ext cx="3671887" cy="603250"/>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Leaner Columns</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a:off x="1041400" y="898525"/>
            <a:ext cx="7537450" cy="4670425"/>
          </a:xfrm>
          <a:prstGeom prst="rect">
            <a:avLst/>
          </a:prstGeom>
          <a:solidFill>
            <a:schemeClr val="tx1">
              <a:lumMod val="95000"/>
              <a:alpha val="62000"/>
            </a:schemeClr>
          </a:solidFill>
          <a:ln w="38100" cap="flat">
            <a:solidFill>
              <a:schemeClr val="bg1"/>
            </a:solidFill>
            <a:bevel/>
          </a:ln>
        </p:spPr>
        <p:txBody>
          <a:bodyPr anchor="ctr" anchorCtr="1"/>
          <a:lstStyle/>
          <a:p>
            <a:pPr>
              <a:defRPr/>
            </a:pPr>
            <a:endParaRPr lang="en-US">
              <a:solidFill>
                <a:schemeClr val="bg1"/>
              </a:solidFill>
              <a:cs typeface="Arial" pitchFamily="34" charset="0"/>
            </a:endParaRPr>
          </a:p>
        </p:txBody>
      </p:sp>
      <p:sp>
        <p:nvSpPr>
          <p:cNvPr id="128003" name="Text Box 91"/>
          <p:cNvSpPr txBox="1">
            <a:spLocks noChangeArrowheads="1"/>
          </p:cNvSpPr>
          <p:nvPr/>
        </p:nvSpPr>
        <p:spPr bwMode="auto">
          <a:xfrm>
            <a:off x="4030663" y="3255963"/>
            <a:ext cx="92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leaner</a:t>
            </a:r>
          </a:p>
        </p:txBody>
      </p:sp>
      <p:sp>
        <p:nvSpPr>
          <p:cNvPr id="128004" name="Line 55"/>
          <p:cNvSpPr>
            <a:spLocks noChangeShapeType="1"/>
          </p:cNvSpPr>
          <p:nvPr/>
        </p:nvSpPr>
        <p:spPr bwMode="auto">
          <a:xfrm flipV="1">
            <a:off x="2466975" y="2092325"/>
            <a:ext cx="0" cy="15113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005" name="Line 56"/>
          <p:cNvSpPr>
            <a:spLocks noChangeShapeType="1"/>
          </p:cNvSpPr>
          <p:nvPr/>
        </p:nvSpPr>
        <p:spPr bwMode="auto">
          <a:xfrm flipV="1">
            <a:off x="3797300" y="2092325"/>
            <a:ext cx="0" cy="15113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006" name="Line 57"/>
          <p:cNvSpPr>
            <a:spLocks noChangeShapeType="1"/>
          </p:cNvSpPr>
          <p:nvPr/>
        </p:nvSpPr>
        <p:spPr bwMode="auto">
          <a:xfrm flipV="1">
            <a:off x="5127625" y="2092325"/>
            <a:ext cx="0" cy="15113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007" name="Line 58"/>
          <p:cNvSpPr>
            <a:spLocks noChangeShapeType="1"/>
          </p:cNvSpPr>
          <p:nvPr/>
        </p:nvSpPr>
        <p:spPr bwMode="auto">
          <a:xfrm>
            <a:off x="2466975" y="2092325"/>
            <a:ext cx="3992563"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008" name="Oval 60"/>
          <p:cNvSpPr>
            <a:spLocks noChangeArrowheads="1"/>
          </p:cNvSpPr>
          <p:nvPr/>
        </p:nvSpPr>
        <p:spPr bwMode="auto">
          <a:xfrm>
            <a:off x="5018088" y="1965325"/>
            <a:ext cx="220662" cy="252413"/>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8009" name="Oval 61"/>
          <p:cNvSpPr>
            <a:spLocks noChangeArrowheads="1"/>
          </p:cNvSpPr>
          <p:nvPr/>
        </p:nvSpPr>
        <p:spPr bwMode="auto">
          <a:xfrm>
            <a:off x="3686175" y="1965325"/>
            <a:ext cx="222250" cy="252413"/>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8010" name="AutoShape 63"/>
          <p:cNvSpPr>
            <a:spLocks noChangeArrowheads="1"/>
          </p:cNvSpPr>
          <p:nvPr/>
        </p:nvSpPr>
        <p:spPr bwMode="auto">
          <a:xfrm>
            <a:off x="3686175" y="3603625"/>
            <a:ext cx="222250" cy="252413"/>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8011" name="AutoShape 64"/>
          <p:cNvSpPr>
            <a:spLocks noChangeArrowheads="1"/>
          </p:cNvSpPr>
          <p:nvPr/>
        </p:nvSpPr>
        <p:spPr bwMode="auto">
          <a:xfrm>
            <a:off x="5018088" y="3603625"/>
            <a:ext cx="220662" cy="252413"/>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8012" name="Line 67"/>
          <p:cNvSpPr>
            <a:spLocks noChangeShapeType="1"/>
          </p:cNvSpPr>
          <p:nvPr/>
        </p:nvSpPr>
        <p:spPr bwMode="auto">
          <a:xfrm>
            <a:off x="2133600" y="3856038"/>
            <a:ext cx="4657725"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013" name="Line 75"/>
          <p:cNvSpPr>
            <a:spLocks noChangeShapeType="1"/>
          </p:cNvSpPr>
          <p:nvPr/>
        </p:nvSpPr>
        <p:spPr bwMode="auto">
          <a:xfrm flipV="1">
            <a:off x="6459538" y="2092325"/>
            <a:ext cx="0" cy="15113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014" name="Rectangle 77"/>
          <p:cNvSpPr>
            <a:spLocks noChangeArrowheads="1"/>
          </p:cNvSpPr>
          <p:nvPr/>
        </p:nvSpPr>
        <p:spPr bwMode="auto">
          <a:xfrm>
            <a:off x="6237288" y="3603625"/>
            <a:ext cx="554037" cy="252413"/>
          </a:xfrm>
          <a:prstGeom prst="rect">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8015" name="Rectangle 78"/>
          <p:cNvSpPr>
            <a:spLocks noChangeArrowheads="1"/>
          </p:cNvSpPr>
          <p:nvPr/>
        </p:nvSpPr>
        <p:spPr bwMode="auto">
          <a:xfrm>
            <a:off x="2133600" y="3603625"/>
            <a:ext cx="554038" cy="252413"/>
          </a:xfrm>
          <a:prstGeom prst="rect">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28016" name="Text Box 79"/>
          <p:cNvSpPr txBox="1">
            <a:spLocks noChangeArrowheads="1"/>
          </p:cNvSpPr>
          <p:nvPr/>
        </p:nvSpPr>
        <p:spPr bwMode="auto">
          <a:xfrm>
            <a:off x="2466975" y="2722563"/>
            <a:ext cx="554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solidFill>
                  <a:schemeClr val="bg1"/>
                </a:solidFill>
                <a:cs typeface="Arial" panose="020B0604020202020204" pitchFamily="34" charset="0"/>
              </a:rPr>
              <a:t>1</a:t>
            </a:r>
          </a:p>
        </p:txBody>
      </p:sp>
      <p:sp>
        <p:nvSpPr>
          <p:cNvPr id="128017" name="Text Box 80"/>
          <p:cNvSpPr txBox="1">
            <a:spLocks noChangeArrowheads="1"/>
          </p:cNvSpPr>
          <p:nvPr/>
        </p:nvSpPr>
        <p:spPr bwMode="auto">
          <a:xfrm>
            <a:off x="3813175" y="2690813"/>
            <a:ext cx="555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solidFill>
                  <a:schemeClr val="bg1"/>
                </a:solidFill>
                <a:cs typeface="Arial" panose="020B0604020202020204" pitchFamily="34" charset="0"/>
              </a:rPr>
              <a:t>2</a:t>
            </a:r>
          </a:p>
        </p:txBody>
      </p:sp>
      <p:sp>
        <p:nvSpPr>
          <p:cNvPr id="128018" name="Text Box 81"/>
          <p:cNvSpPr txBox="1">
            <a:spLocks noChangeArrowheads="1"/>
          </p:cNvSpPr>
          <p:nvPr/>
        </p:nvSpPr>
        <p:spPr bwMode="auto">
          <a:xfrm>
            <a:off x="5095875" y="2690813"/>
            <a:ext cx="554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solidFill>
                  <a:schemeClr val="bg1"/>
                </a:solidFill>
                <a:cs typeface="Arial" panose="020B0604020202020204" pitchFamily="34" charset="0"/>
              </a:rPr>
              <a:t>3</a:t>
            </a:r>
          </a:p>
        </p:txBody>
      </p:sp>
      <p:sp>
        <p:nvSpPr>
          <p:cNvPr id="128019" name="Text Box 82"/>
          <p:cNvSpPr txBox="1">
            <a:spLocks noChangeArrowheads="1"/>
          </p:cNvSpPr>
          <p:nvPr/>
        </p:nvSpPr>
        <p:spPr bwMode="auto">
          <a:xfrm>
            <a:off x="6443663" y="2722563"/>
            <a:ext cx="554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solidFill>
                  <a:schemeClr val="bg1"/>
                </a:solidFill>
                <a:cs typeface="Arial" panose="020B0604020202020204" pitchFamily="34" charset="0"/>
              </a:rPr>
              <a:t>4</a:t>
            </a:r>
          </a:p>
        </p:txBody>
      </p:sp>
      <p:sp>
        <p:nvSpPr>
          <p:cNvPr id="128020" name="Line 83"/>
          <p:cNvSpPr>
            <a:spLocks noChangeShapeType="1"/>
          </p:cNvSpPr>
          <p:nvPr/>
        </p:nvSpPr>
        <p:spPr bwMode="auto">
          <a:xfrm>
            <a:off x="2466975" y="1462088"/>
            <a:ext cx="0" cy="630237"/>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8021" name="Line 84"/>
          <p:cNvSpPr>
            <a:spLocks noChangeShapeType="1"/>
          </p:cNvSpPr>
          <p:nvPr/>
        </p:nvSpPr>
        <p:spPr bwMode="auto">
          <a:xfrm>
            <a:off x="3797300" y="1336675"/>
            <a:ext cx="0" cy="62865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8022" name="Line 85"/>
          <p:cNvSpPr>
            <a:spLocks noChangeShapeType="1"/>
          </p:cNvSpPr>
          <p:nvPr/>
        </p:nvSpPr>
        <p:spPr bwMode="auto">
          <a:xfrm>
            <a:off x="5127625" y="1336675"/>
            <a:ext cx="0" cy="62865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8023" name="Line 86"/>
          <p:cNvSpPr>
            <a:spLocks noChangeShapeType="1"/>
          </p:cNvSpPr>
          <p:nvPr/>
        </p:nvSpPr>
        <p:spPr bwMode="auto">
          <a:xfrm>
            <a:off x="6459538" y="1462088"/>
            <a:ext cx="0" cy="630237"/>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8024" name="Text Box 87"/>
          <p:cNvSpPr txBox="1">
            <a:spLocks noChangeArrowheads="1"/>
          </p:cNvSpPr>
          <p:nvPr/>
        </p:nvSpPr>
        <p:spPr bwMode="auto">
          <a:xfrm>
            <a:off x="2244725" y="1063625"/>
            <a:ext cx="776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i="1">
                <a:solidFill>
                  <a:schemeClr val="bg1"/>
                </a:solidFill>
                <a:cs typeface="Arial" panose="020B0604020202020204" pitchFamily="34" charset="0"/>
              </a:rPr>
              <a:t>P</a:t>
            </a:r>
            <a:r>
              <a:rPr lang="en-US" altLang="en-US" sz="1800" i="1" baseline="-25000">
                <a:solidFill>
                  <a:schemeClr val="bg1"/>
                </a:solidFill>
                <a:cs typeface="Arial" panose="020B0604020202020204" pitchFamily="34" charset="0"/>
              </a:rPr>
              <a:t>1</a:t>
            </a:r>
          </a:p>
        </p:txBody>
      </p:sp>
      <p:sp>
        <p:nvSpPr>
          <p:cNvPr id="128025" name="Text Box 88"/>
          <p:cNvSpPr txBox="1">
            <a:spLocks noChangeArrowheads="1"/>
          </p:cNvSpPr>
          <p:nvPr/>
        </p:nvSpPr>
        <p:spPr bwMode="auto">
          <a:xfrm>
            <a:off x="3575050" y="958850"/>
            <a:ext cx="776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i="1">
                <a:solidFill>
                  <a:schemeClr val="bg1"/>
                </a:solidFill>
                <a:cs typeface="Arial" panose="020B0604020202020204" pitchFamily="34" charset="0"/>
              </a:rPr>
              <a:t>P</a:t>
            </a:r>
            <a:r>
              <a:rPr lang="en-US" altLang="en-US" sz="1800" i="1" baseline="-25000">
                <a:solidFill>
                  <a:schemeClr val="bg1"/>
                </a:solidFill>
                <a:cs typeface="Arial" panose="020B0604020202020204" pitchFamily="34" charset="0"/>
              </a:rPr>
              <a:t>2</a:t>
            </a:r>
          </a:p>
        </p:txBody>
      </p:sp>
      <p:sp>
        <p:nvSpPr>
          <p:cNvPr id="128026" name="Text Box 89"/>
          <p:cNvSpPr txBox="1">
            <a:spLocks noChangeArrowheads="1"/>
          </p:cNvSpPr>
          <p:nvPr/>
        </p:nvSpPr>
        <p:spPr bwMode="auto">
          <a:xfrm>
            <a:off x="4857750" y="931863"/>
            <a:ext cx="776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i="1">
                <a:solidFill>
                  <a:schemeClr val="bg1"/>
                </a:solidFill>
                <a:cs typeface="Arial" panose="020B0604020202020204" pitchFamily="34" charset="0"/>
              </a:rPr>
              <a:t>P</a:t>
            </a:r>
            <a:r>
              <a:rPr lang="en-US" altLang="en-US" sz="1800" i="1" baseline="-25000">
                <a:solidFill>
                  <a:schemeClr val="bg1"/>
                </a:solidFill>
                <a:cs typeface="Arial" panose="020B0604020202020204" pitchFamily="34" charset="0"/>
              </a:rPr>
              <a:t>3</a:t>
            </a:r>
          </a:p>
        </p:txBody>
      </p:sp>
      <p:sp>
        <p:nvSpPr>
          <p:cNvPr id="128027" name="Text Box 90"/>
          <p:cNvSpPr txBox="1">
            <a:spLocks noChangeArrowheads="1"/>
          </p:cNvSpPr>
          <p:nvPr/>
        </p:nvSpPr>
        <p:spPr bwMode="auto">
          <a:xfrm>
            <a:off x="6205538" y="1036638"/>
            <a:ext cx="7762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i="1">
                <a:solidFill>
                  <a:schemeClr val="bg1"/>
                </a:solidFill>
                <a:cs typeface="Arial" panose="020B0604020202020204" pitchFamily="34" charset="0"/>
              </a:rPr>
              <a:t>P</a:t>
            </a:r>
            <a:r>
              <a:rPr lang="en-US" altLang="en-US" sz="1800" i="1" baseline="-25000">
                <a:solidFill>
                  <a:schemeClr val="bg1"/>
                </a:solidFill>
                <a:cs typeface="Arial" panose="020B0604020202020204" pitchFamily="34" charset="0"/>
              </a:rPr>
              <a:t>4</a:t>
            </a:r>
          </a:p>
        </p:txBody>
      </p:sp>
      <p:sp>
        <p:nvSpPr>
          <p:cNvPr id="128028" name="Text Box 94"/>
          <p:cNvSpPr txBox="1">
            <a:spLocks noChangeArrowheads="1"/>
          </p:cNvSpPr>
          <p:nvPr/>
        </p:nvSpPr>
        <p:spPr bwMode="auto">
          <a:xfrm>
            <a:off x="3255963" y="3917950"/>
            <a:ext cx="3865562"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If </a:t>
            </a: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2 </a:t>
            </a:r>
            <a:r>
              <a:rPr lang="en-US" altLang="en-US">
                <a:solidFill>
                  <a:schemeClr val="bg1"/>
                </a:solidFill>
                <a:cs typeface="Arial" panose="020B0604020202020204" pitchFamily="34" charset="0"/>
              </a:rPr>
              <a:t>= </a:t>
            </a: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2e</a:t>
            </a:r>
            <a:endParaRPr lang="en-US" altLang="en-US" i="1">
              <a:solidFill>
                <a:schemeClr val="bg1"/>
              </a:solidFill>
              <a:cs typeface="Arial" panose="020B0604020202020204" pitchFamily="34" charset="0"/>
            </a:endParaRPr>
          </a:p>
          <a:p>
            <a:pPr eaLnBrk="1" hangingPunct="1">
              <a:spcBef>
                <a:spcPct val="50000"/>
              </a:spcBef>
            </a:pPr>
            <a:r>
              <a:rPr lang="en-US" altLang="en-US">
                <a:solidFill>
                  <a:schemeClr val="bg1"/>
                </a:solidFill>
                <a:cs typeface="Arial" panose="020B0604020202020204" pitchFamily="34" charset="0"/>
              </a:rPr>
              <a:t>Reach failure even if</a:t>
            </a:r>
          </a:p>
          <a:p>
            <a:pPr eaLnBrk="1" hangingPunct="1">
              <a:spcBef>
                <a:spcPct val="50000"/>
              </a:spcBef>
            </a:pPr>
            <a:r>
              <a:rPr lang="el-GR" altLang="en-US">
                <a:solidFill>
                  <a:schemeClr val="bg1"/>
                </a:solidFill>
                <a:cs typeface="Arial" panose="020B0604020202020204" pitchFamily="34" charset="0"/>
              </a:rPr>
              <a:t>Σ</a:t>
            </a:r>
            <a:r>
              <a:rPr lang="en-US" altLang="en-US" i="1">
                <a:solidFill>
                  <a:schemeClr val="bg1"/>
                </a:solidFill>
                <a:cs typeface="Arial" panose="020B0604020202020204" pitchFamily="34" charset="0"/>
              </a:rPr>
              <a:t>P </a:t>
            </a:r>
            <a:r>
              <a:rPr lang="en-US" altLang="en-US">
                <a:solidFill>
                  <a:schemeClr val="bg1"/>
                </a:solidFill>
                <a:cs typeface="Arial" panose="020B0604020202020204" pitchFamily="34" charset="0"/>
              </a:rPr>
              <a:t>&lt; </a:t>
            </a:r>
            <a:r>
              <a:rPr lang="el-GR" altLang="en-US">
                <a:solidFill>
                  <a:schemeClr val="bg1"/>
                </a:solidFill>
                <a:cs typeface="Arial" panose="020B0604020202020204" pitchFamily="34" charset="0"/>
              </a:rPr>
              <a:t>Σ</a:t>
            </a: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e</a:t>
            </a:r>
          </a:p>
          <a:p>
            <a:pPr eaLnBrk="1" hangingPunct="1">
              <a:spcBef>
                <a:spcPct val="50000"/>
              </a:spcBef>
            </a:pPr>
            <a:r>
              <a:rPr lang="en-US" altLang="en-US">
                <a:solidFill>
                  <a:schemeClr val="bg1"/>
                </a:solidFill>
                <a:cs typeface="Arial" panose="020B0604020202020204" pitchFamily="34" charset="0"/>
              </a:rPr>
              <a:t> </a:t>
            </a:r>
            <a:endParaRPr lang="en-US" altLang="en-US" baseline="-25000">
              <a:solidFill>
                <a:schemeClr val="bg1"/>
              </a:solidFill>
              <a:cs typeface="Arial" panose="020B0604020202020204" pitchFamily="34" charset="0"/>
            </a:endParaRPr>
          </a:p>
        </p:txBody>
      </p:sp>
      <p:sp>
        <p:nvSpPr>
          <p:cNvPr id="128029" name="TextBox 28"/>
          <p:cNvSpPr txBox="1">
            <a:spLocks noChangeArrowheads="1"/>
          </p:cNvSpPr>
          <p:nvPr/>
        </p:nvSpPr>
        <p:spPr bwMode="auto">
          <a:xfrm>
            <a:off x="1041400" y="5556250"/>
            <a:ext cx="7550150" cy="860425"/>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However, the total load on a leaner column still must not exceed the non-sway strength.</a:t>
            </a:r>
          </a:p>
        </p:txBody>
      </p:sp>
      <p:sp>
        <p:nvSpPr>
          <p:cNvPr id="128030" name="Freeform 28"/>
          <p:cNvSpPr>
            <a:spLocks/>
          </p:cNvSpPr>
          <p:nvPr/>
        </p:nvSpPr>
        <p:spPr bwMode="auto">
          <a:xfrm>
            <a:off x="3602038" y="2151063"/>
            <a:ext cx="131762" cy="1425575"/>
          </a:xfrm>
          <a:custGeom>
            <a:avLst/>
            <a:gdLst>
              <a:gd name="T0" fmla="*/ 2147483647 w 65"/>
              <a:gd name="T1" fmla="*/ 2147483647 h 580"/>
              <a:gd name="T2" fmla="*/ 2147483647 w 65"/>
              <a:gd name="T3" fmla="*/ 2147483647 h 580"/>
              <a:gd name="T4" fmla="*/ 2147483647 w 65"/>
              <a:gd name="T5" fmla="*/ 2147483647 h 580"/>
              <a:gd name="T6" fmla="*/ 2147483647 w 65"/>
              <a:gd name="T7" fmla="*/ 0 h 580"/>
              <a:gd name="T8" fmla="*/ 0 60000 65536"/>
              <a:gd name="T9" fmla="*/ 0 60000 65536"/>
              <a:gd name="T10" fmla="*/ 0 60000 65536"/>
              <a:gd name="T11" fmla="*/ 0 60000 65536"/>
              <a:gd name="T12" fmla="*/ 0 w 65"/>
              <a:gd name="T13" fmla="*/ 0 h 580"/>
              <a:gd name="T14" fmla="*/ 65 w 65"/>
              <a:gd name="T15" fmla="*/ 580 h 580"/>
            </a:gdLst>
            <a:ahLst/>
            <a:cxnLst>
              <a:cxn ang="T8">
                <a:pos x="T0" y="T1"/>
              </a:cxn>
              <a:cxn ang="T9">
                <a:pos x="T2" y="T3"/>
              </a:cxn>
              <a:cxn ang="T10">
                <a:pos x="T4" y="T5"/>
              </a:cxn>
              <a:cxn ang="T11">
                <a:pos x="T6" y="T7"/>
              </a:cxn>
            </a:cxnLst>
            <a:rect l="T12" t="T13" r="T14" b="T15"/>
            <a:pathLst>
              <a:path w="65" h="580">
                <a:moveTo>
                  <a:pt x="65" y="580"/>
                </a:moveTo>
                <a:cubicBezTo>
                  <a:pt x="56" y="545"/>
                  <a:pt x="16" y="439"/>
                  <a:pt x="8" y="368"/>
                </a:cubicBezTo>
                <a:cubicBezTo>
                  <a:pt x="0" y="297"/>
                  <a:pt x="8" y="212"/>
                  <a:pt x="18" y="151"/>
                </a:cubicBezTo>
                <a:cubicBezTo>
                  <a:pt x="28" y="90"/>
                  <a:pt x="55" y="31"/>
                  <a:pt x="65" y="0"/>
                </a:cubicBezTo>
              </a:path>
            </a:pathLst>
          </a:custGeom>
          <a:noFill/>
          <a:ln w="635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Slide Number Placeholder 3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1E3AE00-87BA-464D-8802-C13D91AA0DA4}" type="slidenum">
              <a:rPr lang="en-US" altLang="en-US" sz="1200">
                <a:solidFill>
                  <a:srgbClr val="BCBCBC"/>
                </a:solidFill>
              </a:rPr>
              <a:pPr/>
              <a:t>117</a:t>
            </a:fld>
            <a:endParaRPr lang="en-US" altLang="en-US" sz="1200">
              <a:solidFill>
                <a:srgbClr val="BCBCBC"/>
              </a:solidFill>
            </a:endParaRPr>
          </a:p>
        </p:txBody>
      </p:sp>
      <p:sp>
        <p:nvSpPr>
          <p:cNvPr id="36" name="Footer Placeholder 35"/>
          <p:cNvSpPr>
            <a:spLocks noGrp="1"/>
          </p:cNvSpPr>
          <p:nvPr>
            <p:ph type="ftr" sz="quarter" idx="10"/>
          </p:nvPr>
        </p:nvSpPr>
        <p:spPr/>
        <p:txBody>
          <a:bodyPr/>
          <a:lstStyle/>
          <a:p>
            <a:pPr>
              <a:defRPr/>
            </a:pPr>
            <a:r>
              <a:rPr lang="en-US"/>
              <a:t>Compression Theory</a:t>
            </a:r>
            <a:endParaRPr lang="en-US" dirty="0"/>
          </a:p>
        </p:txBody>
      </p:sp>
      <p:sp>
        <p:nvSpPr>
          <p:cNvPr id="128033" name="Freeform 38"/>
          <p:cNvSpPr>
            <a:spLocks/>
          </p:cNvSpPr>
          <p:nvPr/>
        </p:nvSpPr>
        <p:spPr bwMode="auto">
          <a:xfrm>
            <a:off x="4876800" y="3178175"/>
            <a:ext cx="234950" cy="349250"/>
          </a:xfrm>
          <a:custGeom>
            <a:avLst/>
            <a:gdLst>
              <a:gd name="T0" fmla="*/ 0 w 148"/>
              <a:gd name="T1" fmla="*/ 554434375 h 220"/>
              <a:gd name="T2" fmla="*/ 206652813 w 148"/>
              <a:gd name="T3" fmla="*/ 478829688 h 220"/>
              <a:gd name="T4" fmla="*/ 110886875 w 148"/>
              <a:gd name="T5" fmla="*/ 342741250 h 220"/>
              <a:gd name="T6" fmla="*/ 372983125 w 148"/>
              <a:gd name="T7" fmla="*/ 0 h 220"/>
              <a:gd name="T8" fmla="*/ 0 60000 65536"/>
              <a:gd name="T9" fmla="*/ 0 60000 65536"/>
              <a:gd name="T10" fmla="*/ 0 60000 65536"/>
              <a:gd name="T11" fmla="*/ 0 60000 65536"/>
              <a:gd name="T12" fmla="*/ 0 w 148"/>
              <a:gd name="T13" fmla="*/ 0 h 220"/>
              <a:gd name="T14" fmla="*/ 148 w 148"/>
              <a:gd name="T15" fmla="*/ 220 h 220"/>
            </a:gdLst>
            <a:ahLst/>
            <a:cxnLst>
              <a:cxn ang="T8">
                <a:pos x="T0" y="T1"/>
              </a:cxn>
              <a:cxn ang="T9">
                <a:pos x="T2" y="T3"/>
              </a:cxn>
              <a:cxn ang="T10">
                <a:pos x="T4" y="T5"/>
              </a:cxn>
              <a:cxn ang="T11">
                <a:pos x="T6" y="T7"/>
              </a:cxn>
            </a:cxnLst>
            <a:rect l="T12" t="T13" r="T14" b="T15"/>
            <a:pathLst>
              <a:path w="148" h="220">
                <a:moveTo>
                  <a:pt x="0" y="220"/>
                </a:moveTo>
                <a:cubicBezTo>
                  <a:pt x="37" y="212"/>
                  <a:pt x="75" y="204"/>
                  <a:pt x="82" y="190"/>
                </a:cubicBezTo>
                <a:cubicBezTo>
                  <a:pt x="89" y="176"/>
                  <a:pt x="33" y="168"/>
                  <a:pt x="44" y="136"/>
                </a:cubicBezTo>
                <a:cubicBezTo>
                  <a:pt x="55" y="104"/>
                  <a:pt x="101" y="52"/>
                  <a:pt x="148" y="0"/>
                </a:cubicBezTo>
              </a:path>
            </a:pathLst>
          </a:custGeom>
          <a:noFill/>
          <a:ln w="19050" cap="flat" cmpd="sng">
            <a:solidFill>
              <a:schemeClr val="bg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28034" name="Freeform 39"/>
          <p:cNvSpPr>
            <a:spLocks/>
          </p:cNvSpPr>
          <p:nvPr/>
        </p:nvSpPr>
        <p:spPr bwMode="auto">
          <a:xfrm>
            <a:off x="3803650" y="3101975"/>
            <a:ext cx="314325" cy="438150"/>
          </a:xfrm>
          <a:custGeom>
            <a:avLst/>
            <a:gdLst>
              <a:gd name="T0" fmla="*/ 498990938 w 198"/>
              <a:gd name="T1" fmla="*/ 665321250 h 276"/>
              <a:gd name="T2" fmla="*/ 241935000 w 198"/>
              <a:gd name="T3" fmla="*/ 635079375 h 276"/>
              <a:gd name="T4" fmla="*/ 408265313 w 198"/>
              <a:gd name="T5" fmla="*/ 297378438 h 276"/>
              <a:gd name="T6" fmla="*/ 0 w 198"/>
              <a:gd name="T7" fmla="*/ 0 h 276"/>
              <a:gd name="T8" fmla="*/ 0 60000 65536"/>
              <a:gd name="T9" fmla="*/ 0 60000 65536"/>
              <a:gd name="T10" fmla="*/ 0 60000 65536"/>
              <a:gd name="T11" fmla="*/ 0 60000 65536"/>
              <a:gd name="T12" fmla="*/ 0 w 198"/>
              <a:gd name="T13" fmla="*/ 0 h 276"/>
              <a:gd name="T14" fmla="*/ 198 w 198"/>
              <a:gd name="T15" fmla="*/ 276 h 276"/>
            </a:gdLst>
            <a:ahLst/>
            <a:cxnLst>
              <a:cxn ang="T8">
                <a:pos x="T0" y="T1"/>
              </a:cxn>
              <a:cxn ang="T9">
                <a:pos x="T2" y="T3"/>
              </a:cxn>
              <a:cxn ang="T10">
                <a:pos x="T4" y="T5"/>
              </a:cxn>
              <a:cxn ang="T11">
                <a:pos x="T6" y="T7"/>
              </a:cxn>
            </a:cxnLst>
            <a:rect l="T12" t="T13" r="T14" b="T15"/>
            <a:pathLst>
              <a:path w="198" h="276">
                <a:moveTo>
                  <a:pt x="198" y="264"/>
                </a:moveTo>
                <a:cubicBezTo>
                  <a:pt x="150" y="270"/>
                  <a:pt x="102" y="276"/>
                  <a:pt x="96" y="252"/>
                </a:cubicBezTo>
                <a:cubicBezTo>
                  <a:pt x="90" y="228"/>
                  <a:pt x="178" y="160"/>
                  <a:pt x="162" y="118"/>
                </a:cubicBezTo>
                <a:cubicBezTo>
                  <a:pt x="146" y="76"/>
                  <a:pt x="73" y="38"/>
                  <a:pt x="0" y="0"/>
                </a:cubicBezTo>
              </a:path>
            </a:pathLst>
          </a:custGeom>
          <a:noFill/>
          <a:ln w="19050" cap="flat" cmpd="sng">
            <a:solidFill>
              <a:schemeClr val="bg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28035" name="TextBox 28"/>
          <p:cNvSpPr txBox="1">
            <a:spLocks noChangeArrowheads="1"/>
          </p:cNvSpPr>
          <p:nvPr/>
        </p:nvSpPr>
        <p:spPr bwMode="auto">
          <a:xfrm>
            <a:off x="2605088" y="319088"/>
            <a:ext cx="3671887" cy="603250"/>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Leaner Columns</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Box 28"/>
          <p:cNvSpPr txBox="1">
            <a:spLocks noChangeArrowheads="1"/>
          </p:cNvSpPr>
          <p:nvPr/>
        </p:nvSpPr>
        <p:spPr bwMode="auto">
          <a:xfrm>
            <a:off x="995363" y="2603500"/>
            <a:ext cx="7372350" cy="49530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A system of columns for each story should be considered.</a:t>
            </a:r>
          </a:p>
        </p:txBody>
      </p:sp>
      <p:sp>
        <p:nvSpPr>
          <p:cNvPr id="129027" name="TextBox 28"/>
          <p:cNvSpPr txBox="1">
            <a:spLocks noChangeArrowheads="1"/>
          </p:cNvSpPr>
          <p:nvPr/>
        </p:nvSpPr>
        <p:spPr bwMode="auto">
          <a:xfrm>
            <a:off x="965200" y="1398588"/>
            <a:ext cx="7402513" cy="860425"/>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Actual design considers </a:t>
            </a:r>
            <a:r>
              <a:rPr lang="en-US" altLang="en-US" b="1" i="1">
                <a:solidFill>
                  <a:schemeClr val="bg1"/>
                </a:solidFill>
                <a:cs typeface="Arial" panose="020B0604020202020204" pitchFamily="34" charset="0"/>
              </a:rPr>
              <a:t>inelastic behavior </a:t>
            </a:r>
            <a:r>
              <a:rPr lang="en-US" altLang="en-US">
                <a:solidFill>
                  <a:schemeClr val="bg1"/>
                </a:solidFill>
                <a:cs typeface="Arial" panose="020B0604020202020204" pitchFamily="34" charset="0"/>
              </a:rPr>
              <a:t>of the sections, but the basic concept is the same.</a:t>
            </a:r>
          </a:p>
        </p:txBody>
      </p:sp>
      <p:sp>
        <p:nvSpPr>
          <p:cNvPr id="129028" name="TextBox 28"/>
          <p:cNvSpPr txBox="1">
            <a:spLocks noChangeArrowheads="1"/>
          </p:cNvSpPr>
          <p:nvPr/>
        </p:nvSpPr>
        <p:spPr bwMode="auto">
          <a:xfrm>
            <a:off x="3051175" y="3505200"/>
            <a:ext cx="5233988" cy="860425"/>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The strength of the story is the load which would cause all columns to sway.</a:t>
            </a:r>
          </a:p>
        </p:txBody>
      </p:sp>
      <p:sp>
        <p:nvSpPr>
          <p:cNvPr id="129029" name="TextBox 28"/>
          <p:cNvSpPr txBox="1">
            <a:spLocks noChangeArrowheads="1"/>
          </p:cNvSpPr>
          <p:nvPr/>
        </p:nvSpPr>
        <p:spPr bwMode="auto">
          <a:xfrm>
            <a:off x="3078163" y="4652963"/>
            <a:ext cx="5207000" cy="122555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The strength of an individual column is the load which would cause it to buckle in the non-sway mode (</a:t>
            </a:r>
            <a:r>
              <a:rPr lang="en-US" altLang="en-US" i="1">
                <a:solidFill>
                  <a:schemeClr val="bg1"/>
                </a:solidFill>
                <a:cs typeface="Arial" panose="020B0604020202020204" pitchFamily="34" charset="0"/>
              </a:rPr>
              <a:t>K</a:t>
            </a:r>
            <a:r>
              <a:rPr lang="en-US" altLang="en-US">
                <a:solidFill>
                  <a:schemeClr val="bg1"/>
                </a:solidFill>
                <a:cs typeface="Arial" panose="020B0604020202020204" pitchFamily="34" charset="0"/>
              </a:rPr>
              <a:t>=1).</a:t>
            </a:r>
          </a:p>
        </p:txBody>
      </p:sp>
      <p:sp>
        <p:nvSpPr>
          <p:cNvPr id="7" name="Slide Number Placeholder 6"/>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2ADD39E-F26A-48DA-9DFD-EA1F19513659}" type="slidenum">
              <a:rPr lang="en-US" altLang="en-US" sz="1200">
                <a:solidFill>
                  <a:srgbClr val="BCBCBC"/>
                </a:solidFill>
              </a:rPr>
              <a:pPr/>
              <a:t>118</a:t>
            </a:fld>
            <a:endParaRPr lang="en-US" altLang="en-US" sz="1200">
              <a:solidFill>
                <a:srgbClr val="BCBCBC"/>
              </a:solidFill>
            </a:endParaRPr>
          </a:p>
        </p:txBody>
      </p:sp>
      <p:sp>
        <p:nvSpPr>
          <p:cNvPr id="8" name="Footer Placeholder 7"/>
          <p:cNvSpPr>
            <a:spLocks noGrp="1"/>
          </p:cNvSpPr>
          <p:nvPr>
            <p:ph type="ftr" sz="quarter" idx="10"/>
          </p:nvPr>
        </p:nvSpPr>
        <p:spPr/>
        <p:txBody>
          <a:bodyPr/>
          <a:lstStyle/>
          <a:p>
            <a:pPr>
              <a:defRPr/>
            </a:pPr>
            <a:r>
              <a:rPr lang="en-US"/>
              <a:t>Compression Theory</a:t>
            </a:r>
            <a:endParaRPr lang="en-US" dirty="0"/>
          </a:p>
        </p:txBody>
      </p:sp>
      <p:sp>
        <p:nvSpPr>
          <p:cNvPr id="129032" name="TextBox 28"/>
          <p:cNvSpPr txBox="1">
            <a:spLocks noChangeArrowheads="1"/>
          </p:cNvSpPr>
          <p:nvPr/>
        </p:nvSpPr>
        <p:spPr bwMode="auto">
          <a:xfrm>
            <a:off x="2605088" y="319088"/>
            <a:ext cx="3671887" cy="603250"/>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Leaner Columns</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Box 28"/>
          <p:cNvSpPr txBox="1">
            <a:spLocks noChangeArrowheads="1"/>
          </p:cNvSpPr>
          <p:nvPr/>
        </p:nvSpPr>
        <p:spPr bwMode="auto">
          <a:xfrm>
            <a:off x="446088" y="1309688"/>
            <a:ext cx="8140700" cy="4106862"/>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600">
                <a:solidFill>
                  <a:srgbClr val="FF0000"/>
                </a:solidFill>
                <a:cs typeface="Arial" panose="020B0604020202020204" pitchFamily="34" charset="0"/>
              </a:rPr>
              <a:t>EXAMPLE DEMONSTRATION –</a:t>
            </a:r>
          </a:p>
          <a:p>
            <a:r>
              <a:rPr lang="en-US" altLang="en-US" sz="3600">
                <a:solidFill>
                  <a:srgbClr val="FF0000"/>
                </a:solidFill>
                <a:cs typeface="Arial" panose="020B0604020202020204" pitchFamily="34" charset="0"/>
              </a:rPr>
              <a:t>SEE YURA VIDEOS</a:t>
            </a:r>
          </a:p>
        </p:txBody>
      </p:sp>
      <p:sp>
        <p:nvSpPr>
          <p:cNvPr id="4" name="Slide Number Placeholder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B40B690-282F-463F-B0C6-21E3160CAB9E}" type="slidenum">
              <a:rPr lang="en-US" altLang="en-US" sz="1200">
                <a:solidFill>
                  <a:srgbClr val="BCBCBC"/>
                </a:solidFill>
              </a:rPr>
              <a:pPr/>
              <a:t>119</a:t>
            </a:fld>
            <a:endParaRPr lang="en-US" altLang="en-US" sz="1200">
              <a:solidFill>
                <a:srgbClr val="BCBCBC"/>
              </a:solidFill>
            </a:endParaRPr>
          </a:p>
        </p:txBody>
      </p:sp>
      <p:sp>
        <p:nvSpPr>
          <p:cNvPr id="5" name="Footer Placeholder 4"/>
          <p:cNvSpPr>
            <a:spLocks noGrp="1"/>
          </p:cNvSpPr>
          <p:nvPr>
            <p:ph type="ftr" sz="quarter" idx="10"/>
          </p:nvPr>
        </p:nvSpPr>
        <p:spPr/>
        <p:txBody>
          <a:bodyPr/>
          <a:lstStyle/>
          <a:p>
            <a:pPr>
              <a:defRPr/>
            </a:pPr>
            <a:r>
              <a:rPr lang="en-US"/>
              <a:t>Compression Theory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7191375" y="0"/>
            <a:ext cx="19526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3" name="Rectangle 62"/>
          <p:cNvSpPr/>
          <p:nvPr/>
        </p:nvSpPr>
        <p:spPr>
          <a:xfrm>
            <a:off x="5618163" y="0"/>
            <a:ext cx="1919287"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5364" name="TextBox 67"/>
          <p:cNvSpPr txBox="1">
            <a:spLocks noChangeArrowheads="1"/>
          </p:cNvSpPr>
          <p:nvPr/>
        </p:nvSpPr>
        <p:spPr bwMode="auto">
          <a:xfrm>
            <a:off x="1233488" y="2932113"/>
            <a:ext cx="5661025" cy="3122612"/>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29" name="TextBox 28"/>
          <p:cNvSpPr txBox="1"/>
          <p:nvPr/>
        </p:nvSpPr>
        <p:spPr>
          <a:xfrm>
            <a:off x="504825" y="1001713"/>
            <a:ext cx="6665913" cy="1865312"/>
          </a:xfrm>
          <a:prstGeom prst="rect">
            <a:avLst/>
          </a:prstGeom>
          <a:solidFill>
            <a:schemeClr val="tx1">
              <a:lumMod val="95000"/>
              <a:alpha val="62000"/>
            </a:schemeClr>
          </a:solidFill>
          <a:ln w="38100" cap="flat">
            <a:solidFill>
              <a:schemeClr val="bg1"/>
            </a:solidFill>
            <a:bevel/>
          </a:ln>
        </p:spPr>
        <p:txBody>
          <a:bodyPr>
            <a:spAutoFit/>
          </a:bodyPr>
          <a:lstStyle/>
          <a:p>
            <a:pPr>
              <a:defRPr/>
            </a:pPr>
            <a:r>
              <a:rPr lang="en-US">
                <a:solidFill>
                  <a:schemeClr val="bg1"/>
                </a:solidFill>
              </a:rPr>
              <a:t>With residual stresses, flange tips yield first at </a:t>
            </a:r>
          </a:p>
          <a:p>
            <a:pPr>
              <a:defRPr/>
            </a:pPr>
            <a:r>
              <a:rPr lang="en-US">
                <a:solidFill>
                  <a:schemeClr val="bg1"/>
                </a:solidFill>
              </a:rPr>
              <a:t>	</a:t>
            </a:r>
            <a:r>
              <a:rPr lang="en-US" i="1">
                <a:solidFill>
                  <a:schemeClr val="bg1"/>
                </a:solidFill>
              </a:rPr>
              <a:t>P/A </a:t>
            </a:r>
            <a:r>
              <a:rPr lang="en-US">
                <a:solidFill>
                  <a:schemeClr val="bg1"/>
                </a:solidFill>
              </a:rPr>
              <a:t>+ residual stress = </a:t>
            </a:r>
            <a:r>
              <a:rPr lang="en-US" i="1">
                <a:solidFill>
                  <a:schemeClr val="bg1"/>
                </a:solidFill>
              </a:rPr>
              <a:t>F</a:t>
            </a:r>
            <a:r>
              <a:rPr lang="en-US" i="1" baseline="-25000">
                <a:solidFill>
                  <a:schemeClr val="bg1"/>
                </a:solidFill>
              </a:rPr>
              <a:t>y</a:t>
            </a:r>
            <a:endParaRPr lang="en-US" i="1">
              <a:solidFill>
                <a:schemeClr val="bg1"/>
              </a:solidFill>
            </a:endParaRPr>
          </a:p>
          <a:p>
            <a:pPr>
              <a:defRPr/>
            </a:pPr>
            <a:r>
              <a:rPr lang="en-US">
                <a:solidFill>
                  <a:schemeClr val="bg1"/>
                </a:solidFill>
              </a:rPr>
              <a:t>Gradually get yield of entire cross section.</a:t>
            </a:r>
          </a:p>
          <a:p>
            <a:pPr>
              <a:defRPr/>
            </a:pPr>
            <a:endParaRPr lang="en-US" sz="1800">
              <a:solidFill>
                <a:schemeClr val="bg1"/>
              </a:solidFill>
            </a:endParaRPr>
          </a:p>
          <a:p>
            <a:pPr>
              <a:defRPr/>
            </a:pPr>
            <a:r>
              <a:rPr lang="en-US">
                <a:solidFill>
                  <a:schemeClr val="bg1"/>
                </a:solidFill>
              </a:rPr>
              <a:t>Stiffness is reduced after 1</a:t>
            </a:r>
            <a:r>
              <a:rPr lang="en-US" baseline="30000">
                <a:solidFill>
                  <a:schemeClr val="bg1"/>
                </a:solidFill>
              </a:rPr>
              <a:t>st</a:t>
            </a:r>
            <a:r>
              <a:rPr lang="en-US">
                <a:solidFill>
                  <a:schemeClr val="bg1"/>
                </a:solidFill>
              </a:rPr>
              <a:t> yield.</a:t>
            </a:r>
          </a:p>
        </p:txBody>
      </p:sp>
      <p:sp>
        <p:nvSpPr>
          <p:cNvPr id="15366" name="Line 5"/>
          <p:cNvSpPr>
            <a:spLocks noChangeShapeType="1"/>
          </p:cNvSpPr>
          <p:nvPr/>
        </p:nvSpPr>
        <p:spPr bwMode="auto">
          <a:xfrm>
            <a:off x="2978150" y="3041650"/>
            <a:ext cx="0" cy="245268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7" name="Line 6"/>
          <p:cNvSpPr>
            <a:spLocks noChangeShapeType="1"/>
          </p:cNvSpPr>
          <p:nvPr/>
        </p:nvSpPr>
        <p:spPr bwMode="auto">
          <a:xfrm>
            <a:off x="2963863" y="5480050"/>
            <a:ext cx="3214687"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8" name="Text Box 7"/>
          <p:cNvSpPr txBox="1">
            <a:spLocks noChangeArrowheads="1"/>
          </p:cNvSpPr>
          <p:nvPr/>
        </p:nvSpPr>
        <p:spPr bwMode="auto">
          <a:xfrm>
            <a:off x="4425950" y="5480050"/>
            <a:ext cx="685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D</a:t>
            </a:r>
          </a:p>
        </p:txBody>
      </p:sp>
      <p:sp>
        <p:nvSpPr>
          <p:cNvPr id="15369" name="Text Box 8"/>
          <p:cNvSpPr txBox="1">
            <a:spLocks noChangeArrowheads="1"/>
          </p:cNvSpPr>
          <p:nvPr/>
        </p:nvSpPr>
        <p:spPr bwMode="auto">
          <a:xfrm>
            <a:off x="1939925" y="3546475"/>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P=F</a:t>
            </a:r>
            <a:r>
              <a:rPr lang="en-US" altLang="en-US" i="1" baseline="-25000">
                <a:solidFill>
                  <a:schemeClr val="bg1"/>
                </a:solidFill>
                <a:cs typeface="Arial" panose="020B0604020202020204" pitchFamily="34" charset="0"/>
              </a:rPr>
              <a:t>y</a:t>
            </a:r>
            <a:r>
              <a:rPr lang="en-US" altLang="en-US" i="1">
                <a:solidFill>
                  <a:schemeClr val="bg1"/>
                </a:solidFill>
                <a:cs typeface="Arial" panose="020B0604020202020204" pitchFamily="34" charset="0"/>
              </a:rPr>
              <a:t>A</a:t>
            </a:r>
            <a:endParaRPr lang="en-US" altLang="en-US" i="1" baseline="-25000">
              <a:solidFill>
                <a:schemeClr val="bg1"/>
              </a:solidFill>
              <a:cs typeface="Arial" panose="020B0604020202020204" pitchFamily="34" charset="0"/>
            </a:endParaRPr>
          </a:p>
        </p:txBody>
      </p:sp>
      <p:sp>
        <p:nvSpPr>
          <p:cNvPr id="15370" name="Text Box 15"/>
          <p:cNvSpPr txBox="1">
            <a:spLocks noChangeArrowheads="1"/>
          </p:cNvSpPr>
          <p:nvPr/>
        </p:nvSpPr>
        <p:spPr bwMode="auto">
          <a:xfrm>
            <a:off x="3359150" y="5480050"/>
            <a:ext cx="1219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e</a:t>
            </a:r>
            <a:r>
              <a:rPr lang="en-US" altLang="en-US" baseline="-25000">
                <a:solidFill>
                  <a:schemeClr val="bg1"/>
                </a:solidFill>
                <a:cs typeface="Arial" panose="020B0604020202020204" pitchFamily="34" charset="0"/>
              </a:rPr>
              <a:t>y</a:t>
            </a:r>
            <a:r>
              <a:rPr lang="en-US" altLang="en-US" i="1">
                <a:solidFill>
                  <a:schemeClr val="bg1"/>
                </a:solidFill>
                <a:cs typeface="Arial" panose="020B0604020202020204" pitchFamily="34" charset="0"/>
              </a:rPr>
              <a:t>L</a:t>
            </a:r>
            <a:r>
              <a:rPr lang="en-US" altLang="en-US" i="1" baseline="-25000">
                <a:solidFill>
                  <a:schemeClr val="bg1"/>
                </a:solidFill>
                <a:cs typeface="Arial" panose="020B0604020202020204" pitchFamily="34" charset="0"/>
              </a:rPr>
              <a:t>0</a:t>
            </a:r>
            <a:endParaRPr lang="en-US" altLang="en-US" i="1">
              <a:solidFill>
                <a:schemeClr val="bg1"/>
              </a:solidFill>
              <a:cs typeface="Arial" panose="020B0604020202020204" pitchFamily="34" charset="0"/>
            </a:endParaRPr>
          </a:p>
        </p:txBody>
      </p:sp>
      <p:sp>
        <p:nvSpPr>
          <p:cNvPr id="15371" name="Line 23"/>
          <p:cNvSpPr>
            <a:spLocks noChangeShapeType="1"/>
          </p:cNvSpPr>
          <p:nvPr/>
        </p:nvSpPr>
        <p:spPr bwMode="auto">
          <a:xfrm>
            <a:off x="3587750" y="3727450"/>
            <a:ext cx="0" cy="175260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TextBox 68"/>
          <p:cNvSpPr txBox="1"/>
          <p:nvPr/>
        </p:nvSpPr>
        <p:spPr>
          <a:xfrm>
            <a:off x="512763" y="339725"/>
            <a:ext cx="4625975" cy="546100"/>
          </a:xfrm>
          <a:prstGeom prst="rect">
            <a:avLst/>
          </a:prstGeom>
          <a:solidFill>
            <a:schemeClr val="tx1">
              <a:lumMod val="95000"/>
              <a:alpha val="62000"/>
            </a:schemeClr>
          </a:solidFill>
          <a:ln w="38100" cap="flat">
            <a:solidFill>
              <a:schemeClr val="bg1"/>
            </a:solidFill>
            <a:bevel/>
          </a:ln>
        </p:spPr>
        <p:txBody>
          <a:bodyPr/>
          <a:lstStyle/>
          <a:p>
            <a:pPr>
              <a:defRPr/>
            </a:pPr>
            <a:r>
              <a:rPr lang="en-US" b="1">
                <a:solidFill>
                  <a:schemeClr val="bg1"/>
                </a:solidFill>
              </a:rPr>
              <a:t>RESIDUAL STRESSES</a:t>
            </a:r>
          </a:p>
        </p:txBody>
      </p:sp>
      <p:sp>
        <p:nvSpPr>
          <p:cNvPr id="70" name="Slide Number Placeholder 69"/>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5DE5C06-DF9A-4C0D-9DE1-D78BD31A30AB}" type="slidenum">
              <a:rPr lang="en-US" altLang="en-US" sz="1200">
                <a:solidFill>
                  <a:srgbClr val="BCBCBC"/>
                </a:solidFill>
              </a:rPr>
              <a:pPr algn="r"/>
              <a:t>12</a:t>
            </a:fld>
            <a:endParaRPr lang="en-US" altLang="en-US" sz="1200">
              <a:solidFill>
                <a:srgbClr val="BCBCBC"/>
              </a:solidFill>
            </a:endParaRPr>
          </a:p>
        </p:txBody>
      </p:sp>
      <p:sp>
        <p:nvSpPr>
          <p:cNvPr id="15375" name="Text Box 26"/>
          <p:cNvSpPr txBox="1">
            <a:spLocks noChangeArrowheads="1"/>
          </p:cNvSpPr>
          <p:nvPr/>
        </p:nvSpPr>
        <p:spPr bwMode="auto">
          <a:xfrm>
            <a:off x="1220788" y="43275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P=(F</a:t>
            </a:r>
            <a:r>
              <a:rPr lang="en-US" altLang="en-US" i="1" baseline="-25000">
                <a:solidFill>
                  <a:schemeClr val="bg1"/>
                </a:solidFill>
                <a:cs typeface="Arial" panose="020B0604020202020204" pitchFamily="34" charset="0"/>
              </a:rPr>
              <a:t>y</a:t>
            </a:r>
            <a:r>
              <a:rPr lang="en-US" altLang="en-US" i="1">
                <a:solidFill>
                  <a:schemeClr val="bg1"/>
                </a:solidFill>
                <a:cs typeface="Arial" panose="020B0604020202020204" pitchFamily="34" charset="0"/>
              </a:rPr>
              <a:t>-F</a:t>
            </a:r>
            <a:r>
              <a:rPr lang="en-US" altLang="en-US" i="1" baseline="-25000">
                <a:solidFill>
                  <a:schemeClr val="bg1"/>
                </a:solidFill>
                <a:cs typeface="Arial" panose="020B0604020202020204" pitchFamily="34" charset="0"/>
              </a:rPr>
              <a:t>res</a:t>
            </a:r>
            <a:r>
              <a:rPr lang="en-US" altLang="en-US" i="1">
                <a:solidFill>
                  <a:schemeClr val="bg1"/>
                </a:solidFill>
                <a:cs typeface="Arial" panose="020B0604020202020204" pitchFamily="34" charset="0"/>
              </a:rPr>
              <a:t>)A</a:t>
            </a:r>
          </a:p>
        </p:txBody>
      </p:sp>
      <p:sp>
        <p:nvSpPr>
          <p:cNvPr id="15376" name="Line 25"/>
          <p:cNvSpPr>
            <a:spLocks noChangeShapeType="1"/>
          </p:cNvSpPr>
          <p:nvPr/>
        </p:nvSpPr>
        <p:spPr bwMode="auto">
          <a:xfrm>
            <a:off x="2979738" y="4565650"/>
            <a:ext cx="334962" cy="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377" name="Oval 19"/>
          <p:cNvSpPr>
            <a:spLocks noChangeArrowheads="1"/>
          </p:cNvSpPr>
          <p:nvPr/>
        </p:nvSpPr>
        <p:spPr bwMode="auto">
          <a:xfrm>
            <a:off x="3208338" y="4489450"/>
            <a:ext cx="152400" cy="152400"/>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15378" name="Text Box 31"/>
          <p:cNvSpPr txBox="1">
            <a:spLocks noChangeArrowheads="1"/>
          </p:cNvSpPr>
          <p:nvPr/>
        </p:nvSpPr>
        <p:spPr bwMode="auto">
          <a:xfrm>
            <a:off x="3263900" y="4516438"/>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1</a:t>
            </a:r>
          </a:p>
        </p:txBody>
      </p:sp>
      <p:sp>
        <p:nvSpPr>
          <p:cNvPr id="15379" name="Text Box 17"/>
          <p:cNvSpPr txBox="1">
            <a:spLocks noChangeArrowheads="1"/>
          </p:cNvSpPr>
          <p:nvPr/>
        </p:nvSpPr>
        <p:spPr bwMode="auto">
          <a:xfrm>
            <a:off x="4117975" y="3159125"/>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No Residual Stress</a:t>
            </a:r>
          </a:p>
        </p:txBody>
      </p:sp>
      <p:sp>
        <p:nvSpPr>
          <p:cNvPr id="15380" name="Line 22"/>
          <p:cNvSpPr>
            <a:spLocks noChangeShapeType="1"/>
          </p:cNvSpPr>
          <p:nvPr/>
        </p:nvSpPr>
        <p:spPr bwMode="auto">
          <a:xfrm flipH="1">
            <a:off x="3816350" y="3400425"/>
            <a:ext cx="314325" cy="327025"/>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5381" name="Line 24"/>
          <p:cNvSpPr>
            <a:spLocks noChangeShapeType="1"/>
          </p:cNvSpPr>
          <p:nvPr/>
        </p:nvSpPr>
        <p:spPr bwMode="auto">
          <a:xfrm>
            <a:off x="2978150" y="3727450"/>
            <a:ext cx="541338" cy="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382" name="Freeform 33"/>
          <p:cNvSpPr>
            <a:spLocks/>
          </p:cNvSpPr>
          <p:nvPr/>
        </p:nvSpPr>
        <p:spPr bwMode="auto">
          <a:xfrm>
            <a:off x="2981325" y="3724275"/>
            <a:ext cx="2771775" cy="1752600"/>
          </a:xfrm>
          <a:custGeom>
            <a:avLst/>
            <a:gdLst>
              <a:gd name="T0" fmla="*/ 0 w 1746"/>
              <a:gd name="T1" fmla="*/ 2147483647 h 1104"/>
              <a:gd name="T2" fmla="*/ 937498125 w 1746"/>
              <a:gd name="T3" fmla="*/ 0 h 1104"/>
              <a:gd name="T4" fmla="*/ 2147483647 w 1746"/>
              <a:gd name="T5" fmla="*/ 0 h 1104"/>
              <a:gd name="T6" fmla="*/ 0 60000 65536"/>
              <a:gd name="T7" fmla="*/ 0 60000 65536"/>
              <a:gd name="T8" fmla="*/ 0 60000 65536"/>
              <a:gd name="T9" fmla="*/ 0 w 1746"/>
              <a:gd name="T10" fmla="*/ 0 h 1104"/>
              <a:gd name="T11" fmla="*/ 1746 w 1746"/>
              <a:gd name="T12" fmla="*/ 1104 h 1104"/>
            </a:gdLst>
            <a:ahLst/>
            <a:cxnLst>
              <a:cxn ang="T6">
                <a:pos x="T0" y="T1"/>
              </a:cxn>
              <a:cxn ang="T7">
                <a:pos x="T2" y="T3"/>
              </a:cxn>
              <a:cxn ang="T8">
                <a:pos x="T4" y="T5"/>
              </a:cxn>
            </a:cxnLst>
            <a:rect l="T9" t="T10" r="T11" b="T12"/>
            <a:pathLst>
              <a:path w="1746" h="1104">
                <a:moveTo>
                  <a:pt x="0" y="1104"/>
                </a:moveTo>
                <a:lnTo>
                  <a:pt x="372" y="0"/>
                </a:lnTo>
                <a:lnTo>
                  <a:pt x="1746" y="0"/>
                </a:lnTo>
              </a:path>
            </a:pathLst>
          </a:custGeom>
          <a:noFill/>
          <a:ln w="38100" cap="flat" cmpd="sng">
            <a:solidFill>
              <a:schemeClr val="bg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5383" name="Freeform 3"/>
          <p:cNvSpPr>
            <a:spLocks/>
          </p:cNvSpPr>
          <p:nvPr/>
        </p:nvSpPr>
        <p:spPr bwMode="auto">
          <a:xfrm>
            <a:off x="7556500" y="158750"/>
            <a:ext cx="942975" cy="1301750"/>
          </a:xfrm>
          <a:custGeom>
            <a:avLst/>
            <a:gdLst>
              <a:gd name="T0" fmla="*/ 2147483647 w 594"/>
              <a:gd name="T1" fmla="*/ 0 h 820"/>
              <a:gd name="T2" fmla="*/ 2147483647 w 594"/>
              <a:gd name="T3" fmla="*/ 0 h 820"/>
              <a:gd name="T4" fmla="*/ 2147483647 w 594"/>
              <a:gd name="T5" fmla="*/ 2147483647 h 820"/>
              <a:gd name="T6" fmla="*/ 2147483647 w 594"/>
              <a:gd name="T7" fmla="*/ 2147483647 h 820"/>
              <a:gd name="T8" fmla="*/ 2147483647 w 594"/>
              <a:gd name="T9" fmla="*/ 2147483647 h 820"/>
              <a:gd name="T10" fmla="*/ 2147483647 w 594"/>
              <a:gd name="T11" fmla="*/ 2147483647 h 820"/>
              <a:gd name="T12" fmla="*/ 2147483647 w 594"/>
              <a:gd name="T13" fmla="*/ 2147483647 h 820"/>
              <a:gd name="T14" fmla="*/ 0 w 594"/>
              <a:gd name="T15" fmla="*/ 2147483647 h 820"/>
              <a:gd name="T16" fmla="*/ 0 w 594"/>
              <a:gd name="T17" fmla="*/ 2147483647 h 820"/>
              <a:gd name="T18" fmla="*/ 2147483647 w 594"/>
              <a:gd name="T19" fmla="*/ 2147483647 h 820"/>
              <a:gd name="T20" fmla="*/ 2147483647 w 594"/>
              <a:gd name="T21" fmla="*/ 2147483647 h 820"/>
              <a:gd name="T22" fmla="*/ 2147483647 w 594"/>
              <a:gd name="T23" fmla="*/ 2147483647 h 820"/>
              <a:gd name="T24" fmla="*/ 2147483647 w 594"/>
              <a:gd name="T25" fmla="*/ 0 h 8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4"/>
              <a:gd name="T40" fmla="*/ 0 h 820"/>
              <a:gd name="T41" fmla="*/ 594 w 594"/>
              <a:gd name="T42" fmla="*/ 820 h 8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4" h="820">
                <a:moveTo>
                  <a:pt x="10" y="0"/>
                </a:moveTo>
                <a:lnTo>
                  <a:pt x="594" y="0"/>
                </a:lnTo>
                <a:lnTo>
                  <a:pt x="594" y="148"/>
                </a:lnTo>
                <a:lnTo>
                  <a:pt x="344" y="148"/>
                </a:lnTo>
                <a:lnTo>
                  <a:pt x="344" y="670"/>
                </a:lnTo>
                <a:lnTo>
                  <a:pt x="590" y="670"/>
                </a:lnTo>
                <a:lnTo>
                  <a:pt x="590" y="820"/>
                </a:lnTo>
                <a:lnTo>
                  <a:pt x="0" y="820"/>
                </a:lnTo>
                <a:lnTo>
                  <a:pt x="0" y="670"/>
                </a:lnTo>
                <a:lnTo>
                  <a:pt x="254" y="670"/>
                </a:lnTo>
                <a:lnTo>
                  <a:pt x="254" y="152"/>
                </a:lnTo>
                <a:lnTo>
                  <a:pt x="10" y="152"/>
                </a:lnTo>
                <a:lnTo>
                  <a:pt x="10" y="0"/>
                </a:lnTo>
                <a:close/>
              </a:path>
            </a:pathLst>
          </a:custGeom>
          <a:solidFill>
            <a:schemeClr val="accent1"/>
          </a:solidFill>
          <a:ln w="44450">
            <a:solidFill>
              <a:schemeClr val="bg1"/>
            </a:solidFill>
            <a:round/>
            <a:headEnd/>
            <a:tailEnd/>
          </a:ln>
        </p:spPr>
        <p:txBody>
          <a:bodyPr/>
          <a:lstStyle/>
          <a:p>
            <a:endParaRPr lang="en-US"/>
          </a:p>
        </p:txBody>
      </p:sp>
      <p:sp>
        <p:nvSpPr>
          <p:cNvPr id="2" name="Rectangle 62"/>
          <p:cNvSpPr/>
          <p:nvPr/>
        </p:nvSpPr>
        <p:spPr>
          <a:xfrm>
            <a:off x="5618163" y="0"/>
            <a:ext cx="1919287"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5385" name="Rectangle 94" descr="Small checker board"/>
          <p:cNvSpPr>
            <a:spLocks noChangeArrowheads="1"/>
          </p:cNvSpPr>
          <p:nvPr/>
        </p:nvSpPr>
        <p:spPr bwMode="auto">
          <a:xfrm>
            <a:off x="5722938" y="100013"/>
            <a:ext cx="228600" cy="228600"/>
          </a:xfrm>
          <a:prstGeom prst="rect">
            <a:avLst/>
          </a:prstGeom>
          <a:pattFill prst="smCheck">
            <a:fgClr>
              <a:schemeClr val="tx1"/>
            </a:fgClr>
            <a:bgClr>
              <a:schemeClr val="bg1"/>
            </a:bgClr>
          </a:patt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15386" name="Text Box 95"/>
          <p:cNvSpPr txBox="1">
            <a:spLocks noChangeArrowheads="1"/>
          </p:cNvSpPr>
          <p:nvPr/>
        </p:nvSpPr>
        <p:spPr bwMode="auto">
          <a:xfrm>
            <a:off x="6002338" y="-53975"/>
            <a:ext cx="13954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231775" algn="l"/>
              </a:tabLst>
              <a:defRPr sz="2400">
                <a:solidFill>
                  <a:schemeClr val="tx1"/>
                </a:solidFill>
                <a:latin typeface="Times New Roman" panose="02020603050405020304" pitchFamily="18" charset="0"/>
              </a:defRPr>
            </a:lvl1pPr>
            <a:lvl2pPr marL="742950" indent="-285750">
              <a:tabLst>
                <a:tab pos="231775" algn="l"/>
              </a:tabLst>
              <a:defRPr sz="2400">
                <a:solidFill>
                  <a:schemeClr val="tx1"/>
                </a:solidFill>
                <a:latin typeface="Times New Roman" panose="02020603050405020304" pitchFamily="18" charset="0"/>
              </a:defRPr>
            </a:lvl2pPr>
            <a:lvl3pPr marL="1143000" indent="-228600">
              <a:tabLst>
                <a:tab pos="231775" algn="l"/>
              </a:tabLst>
              <a:defRPr sz="2400">
                <a:solidFill>
                  <a:schemeClr val="tx1"/>
                </a:solidFill>
                <a:latin typeface="Times New Roman" panose="02020603050405020304" pitchFamily="18" charset="0"/>
              </a:defRPr>
            </a:lvl3pPr>
            <a:lvl4pPr marL="1600200" indent="-228600">
              <a:tabLst>
                <a:tab pos="231775" algn="l"/>
              </a:tabLst>
              <a:defRPr sz="2400">
                <a:solidFill>
                  <a:schemeClr val="tx1"/>
                </a:solidFill>
                <a:latin typeface="Times New Roman" panose="02020603050405020304" pitchFamily="18" charset="0"/>
              </a:defRPr>
            </a:lvl4pPr>
            <a:lvl5pPr marL="2057400" indent="-228600">
              <a:tabLst>
                <a:tab pos="231775"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231775"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231775"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231775"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231775" algn="l"/>
              </a:tabLs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 Yielded</a:t>
            </a:r>
          </a:p>
          <a:p>
            <a:pPr eaLnBrk="1" hangingPunct="1"/>
            <a:r>
              <a:rPr lang="en-US" altLang="en-US">
                <a:solidFill>
                  <a:schemeClr val="bg1"/>
                </a:solidFill>
                <a:cs typeface="Arial" panose="020B0604020202020204" pitchFamily="34" charset="0"/>
              </a:rPr>
              <a:t>	Steel</a:t>
            </a:r>
          </a:p>
        </p:txBody>
      </p:sp>
      <p:sp>
        <p:nvSpPr>
          <p:cNvPr id="15387" name="Text Box 51"/>
          <p:cNvSpPr txBox="1">
            <a:spLocks noChangeArrowheads="1"/>
          </p:cNvSpPr>
          <p:nvPr/>
        </p:nvSpPr>
        <p:spPr bwMode="auto">
          <a:xfrm>
            <a:off x="7862888" y="1450975"/>
            <a:ext cx="468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sz="2000">
              <a:solidFill>
                <a:schemeClr val="bg1"/>
              </a:solidFill>
              <a:cs typeface="Arial" panose="020B0604020202020204" pitchFamily="34" charset="0"/>
            </a:endParaRPr>
          </a:p>
        </p:txBody>
      </p:sp>
      <p:sp>
        <p:nvSpPr>
          <p:cNvPr id="15388" name="Rectangle 53" descr="Small checker board"/>
          <p:cNvSpPr>
            <a:spLocks noChangeArrowheads="1"/>
          </p:cNvSpPr>
          <p:nvPr/>
        </p:nvSpPr>
        <p:spPr bwMode="auto">
          <a:xfrm>
            <a:off x="8404225" y="177800"/>
            <a:ext cx="76200" cy="193675"/>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5389" name="Rectangle 55" descr="Small checker board"/>
          <p:cNvSpPr>
            <a:spLocks noChangeArrowheads="1"/>
          </p:cNvSpPr>
          <p:nvPr/>
        </p:nvSpPr>
        <p:spPr bwMode="auto">
          <a:xfrm>
            <a:off x="7585075" y="180975"/>
            <a:ext cx="76200" cy="196850"/>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5390" name="Rectangle 53" descr="Small checker board"/>
          <p:cNvSpPr>
            <a:spLocks noChangeArrowheads="1"/>
          </p:cNvSpPr>
          <p:nvPr/>
        </p:nvSpPr>
        <p:spPr bwMode="auto">
          <a:xfrm>
            <a:off x="8397875" y="1244600"/>
            <a:ext cx="76200" cy="196850"/>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5391" name="Rectangle 55" descr="Small checker board"/>
          <p:cNvSpPr>
            <a:spLocks noChangeArrowheads="1"/>
          </p:cNvSpPr>
          <p:nvPr/>
        </p:nvSpPr>
        <p:spPr bwMode="auto">
          <a:xfrm>
            <a:off x="7578725" y="1244600"/>
            <a:ext cx="76200" cy="196850"/>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5392" name="Text Box 51"/>
          <p:cNvSpPr txBox="1">
            <a:spLocks noChangeArrowheads="1"/>
          </p:cNvSpPr>
          <p:nvPr/>
        </p:nvSpPr>
        <p:spPr bwMode="auto">
          <a:xfrm>
            <a:off x="7891463" y="1479550"/>
            <a:ext cx="468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solidFill>
                  <a:schemeClr val="bg1"/>
                </a:solidFill>
                <a:cs typeface="Arial" panose="020B0604020202020204" pitchFamily="34" charset="0"/>
              </a:rPr>
              <a:t>1</a:t>
            </a:r>
          </a:p>
        </p:txBody>
      </p:sp>
      <p:sp>
        <p:nvSpPr>
          <p:cNvPr id="33"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Box 28"/>
          <p:cNvSpPr txBox="1">
            <a:spLocks noChangeArrowheads="1"/>
          </p:cNvSpPr>
          <p:nvPr/>
        </p:nvSpPr>
        <p:spPr bwMode="auto">
          <a:xfrm>
            <a:off x="2232025" y="4573588"/>
            <a:ext cx="5803900" cy="122555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Once the limit against lateral buckling and lateral restraint is reached, the entire story will exhibit sidesway buckling.</a:t>
            </a:r>
          </a:p>
        </p:txBody>
      </p:sp>
      <p:sp>
        <p:nvSpPr>
          <p:cNvPr id="131075" name="TextBox 28"/>
          <p:cNvSpPr txBox="1">
            <a:spLocks noChangeArrowheads="1"/>
          </p:cNvSpPr>
          <p:nvPr/>
        </p:nvSpPr>
        <p:spPr bwMode="auto">
          <a:xfrm>
            <a:off x="234950" y="1571625"/>
            <a:ext cx="8132763" cy="860425"/>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In general, each story is a system of columns which are loaded to varying degrees of their limiting strength.</a:t>
            </a:r>
          </a:p>
        </p:txBody>
      </p:sp>
      <p:sp>
        <p:nvSpPr>
          <p:cNvPr id="131076" name="TextBox 28"/>
          <p:cNvSpPr txBox="1">
            <a:spLocks noChangeArrowheads="1"/>
          </p:cNvSpPr>
          <p:nvPr/>
        </p:nvSpPr>
        <p:spPr bwMode="auto">
          <a:xfrm>
            <a:off x="2217738" y="2952750"/>
            <a:ext cx="5818187" cy="122555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Those with additional strength can provide lateral support to those which are at their sidesway buckling strength.</a:t>
            </a:r>
          </a:p>
        </p:txBody>
      </p:sp>
      <p:sp>
        <p:nvSpPr>
          <p:cNvPr id="6" name="Slide Number Placeholder 5"/>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F55633F-69C3-4ACF-8BA1-221D196A78DE}" type="slidenum">
              <a:rPr lang="en-US" altLang="en-US" sz="1200">
                <a:solidFill>
                  <a:srgbClr val="BCBCBC"/>
                </a:solidFill>
              </a:rPr>
              <a:pPr/>
              <a:t>120</a:t>
            </a:fld>
            <a:endParaRPr lang="en-US" altLang="en-US" sz="1200">
              <a:solidFill>
                <a:srgbClr val="BCBCBC"/>
              </a:solidFill>
            </a:endParaRPr>
          </a:p>
        </p:txBody>
      </p:sp>
      <p:sp>
        <p:nvSpPr>
          <p:cNvPr id="7" name="Footer Placeholder 6"/>
          <p:cNvSpPr>
            <a:spLocks noGrp="1"/>
          </p:cNvSpPr>
          <p:nvPr>
            <p:ph type="ftr" sz="quarter" idx="10"/>
          </p:nvPr>
        </p:nvSpPr>
        <p:spPr/>
        <p:txBody>
          <a:bodyPr/>
          <a:lstStyle/>
          <a:p>
            <a:pPr>
              <a:defRPr/>
            </a:pPr>
            <a:r>
              <a:rPr lang="en-US"/>
              <a:t>Compression Theory</a:t>
            </a:r>
            <a:endParaRPr lang="en-US" dirty="0"/>
          </a:p>
        </p:txBody>
      </p:sp>
      <p:sp>
        <p:nvSpPr>
          <p:cNvPr id="131079" name="TextBox 28"/>
          <p:cNvSpPr txBox="1">
            <a:spLocks noChangeArrowheads="1"/>
          </p:cNvSpPr>
          <p:nvPr/>
        </p:nvSpPr>
        <p:spPr bwMode="auto">
          <a:xfrm>
            <a:off x="2246313" y="88900"/>
            <a:ext cx="4383087" cy="828675"/>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Alignment Chart</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Box 28"/>
          <p:cNvSpPr txBox="1">
            <a:spLocks noChangeArrowheads="1"/>
          </p:cNvSpPr>
          <p:nvPr/>
        </p:nvSpPr>
        <p:spPr bwMode="auto">
          <a:xfrm>
            <a:off x="2246313" y="88900"/>
            <a:ext cx="4383087" cy="828675"/>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Alignment Chart</a:t>
            </a:r>
          </a:p>
        </p:txBody>
      </p:sp>
      <p:sp>
        <p:nvSpPr>
          <p:cNvPr id="4" name="Slide Number Placeholder 3"/>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9D68027-2314-46BC-968A-6A94DBF857C6}" type="slidenum">
              <a:rPr lang="en-US" altLang="en-US" sz="1200">
                <a:solidFill>
                  <a:srgbClr val="BCBCBC"/>
                </a:solidFill>
              </a:rPr>
              <a:pPr algn="r"/>
              <a:t>121</a:t>
            </a:fld>
            <a:endParaRPr lang="en-US" altLang="en-US" sz="1200">
              <a:solidFill>
                <a:srgbClr val="BCBCBC"/>
              </a:solidFill>
            </a:endParaRPr>
          </a:p>
        </p:txBody>
      </p:sp>
      <p:sp>
        <p:nvSpPr>
          <p:cNvPr id="6"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
        <p:nvSpPr>
          <p:cNvPr id="7" name="TextBox 28"/>
          <p:cNvSpPr txBox="1">
            <a:spLocks noChangeArrowheads="1"/>
          </p:cNvSpPr>
          <p:nvPr/>
        </p:nvSpPr>
        <p:spPr bwMode="auto">
          <a:xfrm>
            <a:off x="99152" y="1131918"/>
            <a:ext cx="9044847" cy="4524315"/>
          </a:xfrm>
          <a:prstGeom prst="rect">
            <a:avLst/>
          </a:prstGeom>
          <a:solidFill>
            <a:srgbClr val="F2F2F2">
              <a:alpha val="61960"/>
            </a:srgbClr>
          </a:solidFill>
          <a:ln w="38100">
            <a:solidFill>
              <a:schemeClr val="bg1"/>
            </a:solidFill>
            <a:bevel/>
            <a:headEnd/>
            <a:tailEnd/>
          </a:ln>
        </p:spPr>
        <p:txBody>
          <a:bodyPr wrap="square" anchor="ctr">
            <a:spAutoFit/>
          </a:bodyPr>
          <a:lstStyle>
            <a:lvl1pPr marL="347663" indent="-347663">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a:solidFill>
                  <a:schemeClr val="bg1"/>
                </a:solidFill>
                <a:cs typeface="Arial" panose="020B0604020202020204" pitchFamily="34" charset="0"/>
              </a:rPr>
              <a:t>ALIGNMENT CHART ASSUMPTIONS:</a:t>
            </a:r>
          </a:p>
          <a:p>
            <a:pPr eaLnBrk="1" hangingPunct="1">
              <a:buFontTx/>
              <a:buAutoNum type="arabicParenR"/>
            </a:pPr>
            <a:r>
              <a:rPr lang="en-US" altLang="en-US" dirty="0">
                <a:solidFill>
                  <a:schemeClr val="bg1"/>
                </a:solidFill>
                <a:cs typeface="Arial" panose="020B0604020202020204" pitchFamily="34" charset="0"/>
              </a:rPr>
              <a:t>Behavior is purely elastic.</a:t>
            </a:r>
          </a:p>
          <a:p>
            <a:pPr eaLnBrk="1" hangingPunct="1">
              <a:buFontTx/>
              <a:buAutoNum type="arabicParenR"/>
            </a:pPr>
            <a:r>
              <a:rPr lang="en-US" altLang="en-US" dirty="0">
                <a:solidFill>
                  <a:schemeClr val="bg1"/>
                </a:solidFill>
                <a:cs typeface="Arial" panose="020B0604020202020204" pitchFamily="34" charset="0"/>
              </a:rPr>
              <a:t>All members have constant cross section.</a:t>
            </a:r>
          </a:p>
          <a:p>
            <a:pPr eaLnBrk="1" hangingPunct="1">
              <a:buFontTx/>
              <a:buAutoNum type="arabicParenR"/>
            </a:pPr>
            <a:r>
              <a:rPr lang="en-US" altLang="en-US" dirty="0">
                <a:solidFill>
                  <a:schemeClr val="bg1"/>
                </a:solidFill>
                <a:cs typeface="Arial" panose="020B0604020202020204" pitchFamily="34" charset="0"/>
              </a:rPr>
              <a:t>All joints are rigid.</a:t>
            </a:r>
          </a:p>
          <a:p>
            <a:pPr eaLnBrk="1" hangingPunct="1">
              <a:buFontTx/>
              <a:buAutoNum type="arabicParenR"/>
            </a:pPr>
            <a:r>
              <a:rPr lang="en-US" altLang="en-US" dirty="0" err="1">
                <a:solidFill>
                  <a:schemeClr val="bg1"/>
                </a:solidFill>
                <a:cs typeface="Arial" panose="020B0604020202020204" pitchFamily="34" charset="0"/>
              </a:rPr>
              <a:t>Sidesway</a:t>
            </a:r>
            <a:r>
              <a:rPr lang="en-US" altLang="en-US" dirty="0">
                <a:solidFill>
                  <a:schemeClr val="bg1"/>
                </a:solidFill>
                <a:cs typeface="Arial" panose="020B0604020202020204" pitchFamily="34" charset="0"/>
              </a:rPr>
              <a:t> Inhibited (Braced) – single curvature bending of girders.</a:t>
            </a:r>
          </a:p>
          <a:p>
            <a:pPr eaLnBrk="1" hangingPunct="1">
              <a:buFontTx/>
              <a:buAutoNum type="arabicParenR"/>
            </a:pPr>
            <a:r>
              <a:rPr lang="en-US" altLang="en-US" dirty="0" err="1">
                <a:solidFill>
                  <a:schemeClr val="bg1"/>
                </a:solidFill>
                <a:cs typeface="Arial" panose="020B0604020202020204" pitchFamily="34" charset="0"/>
              </a:rPr>
              <a:t>Sidesway</a:t>
            </a:r>
            <a:r>
              <a:rPr lang="en-US" altLang="en-US" dirty="0">
                <a:solidFill>
                  <a:schemeClr val="bg1"/>
                </a:solidFill>
                <a:cs typeface="Arial" panose="020B0604020202020204" pitchFamily="34" charset="0"/>
              </a:rPr>
              <a:t> Uninhibited (Sway) – reverse curvature bending of girders.</a:t>
            </a:r>
          </a:p>
          <a:p>
            <a:pPr eaLnBrk="1" hangingPunct="1">
              <a:buFontTx/>
              <a:buAutoNum type="arabicParenR"/>
            </a:pPr>
            <a:r>
              <a:rPr lang="en-US" altLang="en-US" dirty="0">
                <a:solidFill>
                  <a:schemeClr val="bg1"/>
                </a:solidFill>
                <a:cs typeface="Arial" panose="020B0604020202020204" pitchFamily="34" charset="0"/>
              </a:rPr>
              <a:t>Stiffness parameter of all columns is equal.</a:t>
            </a:r>
          </a:p>
          <a:p>
            <a:pPr eaLnBrk="1" hangingPunct="1">
              <a:buFontTx/>
              <a:buAutoNum type="arabicParenR"/>
            </a:pPr>
            <a:r>
              <a:rPr lang="en-US" altLang="en-US" dirty="0">
                <a:solidFill>
                  <a:schemeClr val="bg1"/>
                </a:solidFill>
                <a:cs typeface="Arial" panose="020B0604020202020204" pitchFamily="34" charset="0"/>
              </a:rPr>
              <a:t>Joint restraint is distributed to columns above and below the joint in proportion to </a:t>
            </a:r>
            <a:r>
              <a:rPr lang="en-US" altLang="en-US" i="1" dirty="0">
                <a:solidFill>
                  <a:schemeClr val="bg1"/>
                </a:solidFill>
                <a:cs typeface="Arial" panose="020B0604020202020204" pitchFamily="34" charset="0"/>
              </a:rPr>
              <a:t>EI/L</a:t>
            </a:r>
            <a:r>
              <a:rPr lang="en-US" altLang="en-US" dirty="0">
                <a:solidFill>
                  <a:schemeClr val="bg1"/>
                </a:solidFill>
                <a:cs typeface="Arial" panose="020B0604020202020204" pitchFamily="34" charset="0"/>
              </a:rPr>
              <a:t> of the columns.</a:t>
            </a:r>
          </a:p>
          <a:p>
            <a:pPr eaLnBrk="1" hangingPunct="1">
              <a:buFontTx/>
              <a:buAutoNum type="arabicParenR"/>
            </a:pPr>
            <a:r>
              <a:rPr lang="en-US" altLang="en-US" dirty="0">
                <a:solidFill>
                  <a:schemeClr val="bg1"/>
                </a:solidFill>
                <a:cs typeface="Arial" panose="020B0604020202020204" pitchFamily="34" charset="0"/>
              </a:rPr>
              <a:t>All columns buckle simultaneously.</a:t>
            </a:r>
          </a:p>
          <a:p>
            <a:pPr eaLnBrk="1" hangingPunct="1">
              <a:buFontTx/>
              <a:buAutoNum type="arabicParenR"/>
            </a:pPr>
            <a:r>
              <a:rPr lang="en-US" altLang="en-US" dirty="0">
                <a:solidFill>
                  <a:srgbClr val="FF0000"/>
                </a:solidFill>
                <a:cs typeface="Arial" panose="020B0604020202020204" pitchFamily="34" charset="0"/>
              </a:rPr>
              <a:t>No significant axial compression force exists in the girders</a:t>
            </a:r>
            <a:r>
              <a:rPr lang="en-US" altLang="en-US" dirty="0" smtClean="0">
                <a:solidFill>
                  <a:srgbClr val="FF0000"/>
                </a:solidFill>
                <a:cs typeface="Arial" panose="020B0604020202020204" pitchFamily="34" charset="0"/>
              </a:rPr>
              <a:t>.</a:t>
            </a:r>
          </a:p>
          <a:p>
            <a:pPr eaLnBrk="1" hangingPunct="1">
              <a:buFontTx/>
              <a:buAutoNum type="arabicParenR"/>
            </a:pPr>
            <a:r>
              <a:rPr lang="en-US" altLang="en-US" dirty="0">
                <a:solidFill>
                  <a:schemeClr val="bg1"/>
                </a:solidFill>
                <a:cs typeface="Arial" panose="020B0604020202020204" pitchFamily="34" charset="0"/>
              </a:rPr>
              <a:t> </a:t>
            </a:r>
            <a:r>
              <a:rPr lang="en-US" altLang="en-US" dirty="0" smtClean="0">
                <a:solidFill>
                  <a:schemeClr val="bg1"/>
                </a:solidFill>
                <a:cs typeface="Arial" panose="020B0604020202020204" pitchFamily="34" charset="0"/>
              </a:rPr>
              <a:t>Shear deformations are neglected.</a:t>
            </a:r>
            <a:endParaRPr lang="en-US" altLang="en-US" dirty="0">
              <a:solidFill>
                <a:schemeClr val="bg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Box 28"/>
          <p:cNvSpPr txBox="1">
            <a:spLocks noChangeArrowheads="1"/>
          </p:cNvSpPr>
          <p:nvPr/>
        </p:nvSpPr>
        <p:spPr bwMode="auto">
          <a:xfrm>
            <a:off x="430213" y="2200275"/>
            <a:ext cx="6580187" cy="49530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Axial load reduces bending stiffness of a section.</a:t>
            </a:r>
          </a:p>
        </p:txBody>
      </p:sp>
      <p:sp>
        <p:nvSpPr>
          <p:cNvPr id="133123" name="TextBox 4"/>
          <p:cNvSpPr txBox="1">
            <a:spLocks noChangeArrowheads="1"/>
          </p:cNvSpPr>
          <p:nvPr/>
        </p:nvSpPr>
        <p:spPr bwMode="auto">
          <a:xfrm>
            <a:off x="887413" y="4433888"/>
            <a:ext cx="38782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chemeClr val="bg1"/>
              </a:solidFill>
              <a:cs typeface="Arial" panose="020B0604020202020204" pitchFamily="34" charset="0"/>
            </a:endParaRPr>
          </a:p>
          <a:p>
            <a:pPr eaLnBrk="1" hangingPunct="1"/>
            <a:endParaRPr lang="en-US" altLang="en-US">
              <a:solidFill>
                <a:schemeClr val="bg1"/>
              </a:solidFill>
              <a:cs typeface="Arial" panose="020B0604020202020204" pitchFamily="34" charset="0"/>
            </a:endParaRPr>
          </a:p>
        </p:txBody>
      </p:sp>
      <p:sp>
        <p:nvSpPr>
          <p:cNvPr id="133124" name="TextBox 28"/>
          <p:cNvSpPr txBox="1">
            <a:spLocks noChangeArrowheads="1"/>
          </p:cNvSpPr>
          <p:nvPr/>
        </p:nvSpPr>
        <p:spPr bwMode="auto">
          <a:xfrm>
            <a:off x="1033463" y="3406775"/>
            <a:ext cx="7459662" cy="49530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In girders, account for this with reduction factor on </a:t>
            </a:r>
            <a:r>
              <a:rPr lang="en-US" altLang="en-US" i="1">
                <a:solidFill>
                  <a:schemeClr val="bg1"/>
                </a:solidFill>
                <a:cs typeface="Arial" panose="020B0604020202020204" pitchFamily="34" charset="0"/>
              </a:rPr>
              <a:t>EI/L.</a:t>
            </a:r>
            <a:r>
              <a:rPr lang="en-US" altLang="en-US">
                <a:solidFill>
                  <a:schemeClr val="bg1"/>
                </a:solidFill>
                <a:cs typeface="Arial" panose="020B0604020202020204" pitchFamily="34" charset="0"/>
              </a:rPr>
              <a:t> </a:t>
            </a:r>
          </a:p>
        </p:txBody>
      </p:sp>
      <p:sp>
        <p:nvSpPr>
          <p:cNvPr id="6" name="Slide Number Placeholder 5"/>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C22DBA-B94C-46BD-897E-C7FD74F78216}" type="slidenum">
              <a:rPr lang="en-US" altLang="en-US" sz="1200">
                <a:solidFill>
                  <a:srgbClr val="BCBCBC"/>
                </a:solidFill>
              </a:rPr>
              <a:pPr/>
              <a:t>122</a:t>
            </a:fld>
            <a:endParaRPr lang="en-US" altLang="en-US" sz="1200">
              <a:solidFill>
                <a:srgbClr val="BCBCBC"/>
              </a:solidFill>
            </a:endParaRPr>
          </a:p>
        </p:txBody>
      </p:sp>
      <p:sp>
        <p:nvSpPr>
          <p:cNvPr id="7" name="Footer Placeholder 6"/>
          <p:cNvSpPr>
            <a:spLocks noGrp="1"/>
          </p:cNvSpPr>
          <p:nvPr>
            <p:ph type="ftr" sz="quarter" idx="10"/>
          </p:nvPr>
        </p:nvSpPr>
        <p:spPr/>
        <p:txBody>
          <a:bodyPr/>
          <a:lstStyle/>
          <a:p>
            <a:pPr>
              <a:defRPr/>
            </a:pPr>
            <a:r>
              <a:rPr lang="en-US"/>
              <a:t>Compression Theory</a:t>
            </a:r>
            <a:endParaRPr lang="en-US" dirty="0"/>
          </a:p>
        </p:txBody>
      </p:sp>
      <p:sp>
        <p:nvSpPr>
          <p:cNvPr id="133127" name="TextBox 28"/>
          <p:cNvSpPr txBox="1">
            <a:spLocks noChangeArrowheads="1"/>
          </p:cNvSpPr>
          <p:nvPr/>
        </p:nvSpPr>
        <p:spPr bwMode="auto">
          <a:xfrm>
            <a:off x="2246313" y="88900"/>
            <a:ext cx="4383087" cy="828675"/>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Alignment Chart</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Box 28"/>
          <p:cNvSpPr txBox="1">
            <a:spLocks noChangeArrowheads="1"/>
          </p:cNvSpPr>
          <p:nvPr/>
        </p:nvSpPr>
        <p:spPr bwMode="auto">
          <a:xfrm>
            <a:off x="2232025" y="4573588"/>
            <a:ext cx="5956300" cy="122555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If bending load dominates, consider the member a “girder” with reduced rotational stiffness at the joint (axial load reduction).</a:t>
            </a:r>
          </a:p>
        </p:txBody>
      </p:sp>
      <p:sp>
        <p:nvSpPr>
          <p:cNvPr id="134147" name="TextBox 28"/>
          <p:cNvSpPr txBox="1">
            <a:spLocks noChangeArrowheads="1"/>
          </p:cNvSpPr>
          <p:nvPr/>
        </p:nvSpPr>
        <p:spPr bwMode="auto">
          <a:xfrm>
            <a:off x="2190750" y="2786063"/>
            <a:ext cx="5983288" cy="122555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If axial load dominates, consider member a “column” with extra strength to prevent the story from buckling (sum of forces approach).</a:t>
            </a:r>
          </a:p>
        </p:txBody>
      </p:sp>
      <p:sp>
        <p:nvSpPr>
          <p:cNvPr id="134148" name="TextBox 28"/>
          <p:cNvSpPr txBox="1">
            <a:spLocks noChangeArrowheads="1"/>
          </p:cNvSpPr>
          <p:nvPr/>
        </p:nvSpPr>
        <p:spPr bwMode="auto">
          <a:xfrm>
            <a:off x="430213" y="1398588"/>
            <a:ext cx="7729537" cy="860425"/>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It is helpful to think in terms of members controlled by axial force or bending, rather than “girders” and “columns.”</a:t>
            </a:r>
          </a:p>
        </p:txBody>
      </p:sp>
      <p:sp>
        <p:nvSpPr>
          <p:cNvPr id="6" name="Slide Number Placeholder 5"/>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5630B97-BD8A-4BE3-8669-2C11BAB53F21}" type="slidenum">
              <a:rPr lang="en-US" altLang="en-US" sz="1200">
                <a:solidFill>
                  <a:srgbClr val="BCBCBC"/>
                </a:solidFill>
              </a:rPr>
              <a:pPr/>
              <a:t>123</a:t>
            </a:fld>
            <a:endParaRPr lang="en-US" altLang="en-US" sz="1200">
              <a:solidFill>
                <a:srgbClr val="BCBCBC"/>
              </a:solidFill>
            </a:endParaRPr>
          </a:p>
        </p:txBody>
      </p:sp>
      <p:sp>
        <p:nvSpPr>
          <p:cNvPr id="7" name="Footer Placeholder 6"/>
          <p:cNvSpPr>
            <a:spLocks noGrp="1"/>
          </p:cNvSpPr>
          <p:nvPr>
            <p:ph type="ftr" sz="quarter" idx="10"/>
          </p:nvPr>
        </p:nvSpPr>
        <p:spPr/>
        <p:txBody>
          <a:bodyPr/>
          <a:lstStyle/>
          <a:p>
            <a:pPr>
              <a:defRPr/>
            </a:pPr>
            <a:r>
              <a:rPr lang="en-US"/>
              <a:t>Compression Theory</a:t>
            </a:r>
            <a:endParaRPr lang="en-US" dirty="0"/>
          </a:p>
        </p:txBody>
      </p:sp>
      <p:sp>
        <p:nvSpPr>
          <p:cNvPr id="134151" name="TextBox 28"/>
          <p:cNvSpPr txBox="1">
            <a:spLocks noChangeArrowheads="1"/>
          </p:cNvSpPr>
          <p:nvPr/>
        </p:nvSpPr>
        <p:spPr bwMode="auto">
          <a:xfrm>
            <a:off x="2246313" y="88900"/>
            <a:ext cx="4383087" cy="828675"/>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Alignment Chart</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956050"/>
          </a:xfrm>
          <a:solidFill>
            <a:schemeClr val="accent1">
              <a:lumMod val="20000"/>
              <a:lumOff val="80000"/>
            </a:schemeClr>
          </a:solidFill>
        </p:spPr>
        <p:txBody>
          <a:bodyPr anchor="ctr" anchorCtr="1"/>
          <a:lstStyle/>
          <a:p>
            <a:pPr>
              <a:buFont typeface="Wingdings 2" panose="05020102010507070707" pitchFamily="18" charset="2"/>
              <a:buNone/>
              <a:defRPr/>
            </a:pPr>
            <a:r>
              <a:rPr lang="en-US" sz="4000" b="1" smtClean="0">
                <a:solidFill>
                  <a:schemeClr val="bg1"/>
                </a:solidFill>
                <a:cs typeface="Times New Roman" pitchFamily="18" charset="0"/>
              </a:rPr>
              <a:t>Alignment Chart Issues</a:t>
            </a:r>
          </a:p>
          <a:p>
            <a:pPr>
              <a:defRPr/>
            </a:pPr>
            <a:endParaRPr lang="en-US" sz="4000" b="1" smtClean="0">
              <a:solidFill>
                <a:schemeClr val="bg1"/>
              </a:solidFill>
              <a:cs typeface="Times New Roman" pitchFamily="18" charset="0"/>
            </a:endParaRPr>
          </a:p>
        </p:txBody>
      </p:sp>
      <p:sp>
        <p:nvSpPr>
          <p:cNvPr id="4" name="Slide Number Placeholder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2921CDF-A142-4750-9006-D34FA5D30310}" type="slidenum">
              <a:rPr lang="en-US" altLang="en-US" sz="1200">
                <a:solidFill>
                  <a:srgbClr val="BCBCBC"/>
                </a:solidFill>
              </a:rPr>
              <a:pPr/>
              <a:t>124</a:t>
            </a:fld>
            <a:endParaRPr lang="en-US" altLang="en-US" sz="1200">
              <a:solidFill>
                <a:srgbClr val="BCBCBC"/>
              </a:solidFill>
            </a:endParaRPr>
          </a:p>
        </p:txBody>
      </p:sp>
      <p:sp>
        <p:nvSpPr>
          <p:cNvPr id="135172"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Compression – AISC </a:t>
            </a:r>
            <a:r>
              <a:rPr lang="en-US" altLang="en-US" sz="1200" i="1" dirty="0" smtClean="0">
                <a:solidFill>
                  <a:srgbClr val="BCBCBC"/>
                </a:solidFill>
              </a:rPr>
              <a:t>Manual</a:t>
            </a:r>
            <a:r>
              <a:rPr lang="en-US" altLang="en-US" sz="1200" dirty="0" smtClean="0">
                <a:solidFill>
                  <a:srgbClr val="BCBCBC"/>
                </a:solidFill>
              </a:rPr>
              <a:t> 15th Ed</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194"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36210" name="Equation" r:id="rId4" imgW="114151" imgH="215619" progId="Equation.3">
                  <p:embed/>
                </p:oleObj>
              </mc:Choice>
              <mc:Fallback>
                <p:oleObj name="Equation" r:id="rId4" imgW="114151" imgH="215619"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6195" name="TextBox 28"/>
          <p:cNvSpPr txBox="1">
            <a:spLocks noChangeArrowheads="1"/>
          </p:cNvSpPr>
          <p:nvPr/>
        </p:nvSpPr>
        <p:spPr bwMode="auto">
          <a:xfrm>
            <a:off x="2032000" y="2116138"/>
            <a:ext cx="5192713" cy="1406525"/>
          </a:xfrm>
          <a:prstGeom prst="rect">
            <a:avLst/>
          </a:prstGeom>
          <a:solidFill>
            <a:srgbClr val="F2F2F2">
              <a:alpha val="61960"/>
            </a:srgbClr>
          </a:solidFill>
          <a:ln w="38100">
            <a:solidFill>
              <a:schemeClr val="bg1"/>
            </a:solidFill>
            <a:bevel/>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rPr>
              <a:t>To account for inelastic column effects,</a:t>
            </a:r>
          </a:p>
          <a:p>
            <a:r>
              <a:rPr lang="en-US" altLang="en-US">
                <a:solidFill>
                  <a:schemeClr val="bg1"/>
                </a:solidFill>
              </a:rPr>
              <a:t>stiffness reduction factors, </a:t>
            </a:r>
            <a:r>
              <a:rPr lang="en-US" altLang="en-US">
                <a:solidFill>
                  <a:schemeClr val="bg1"/>
                </a:solidFill>
                <a:latin typeface="Symbol" panose="05050102010706020507" pitchFamily="18" charset="2"/>
              </a:rPr>
              <a:t>t</a:t>
            </a:r>
            <a:r>
              <a:rPr lang="en-US" altLang="en-US" baseline="-25000">
                <a:solidFill>
                  <a:schemeClr val="bg1"/>
                </a:solidFill>
              </a:rPr>
              <a:t>a</a:t>
            </a:r>
            <a:r>
              <a:rPr lang="en-US" altLang="en-US">
                <a:solidFill>
                  <a:schemeClr val="bg1"/>
                </a:solidFill>
              </a:rPr>
              <a:t>,</a:t>
            </a:r>
          </a:p>
          <a:p>
            <a:r>
              <a:rPr lang="en-US" altLang="en-US">
                <a:solidFill>
                  <a:schemeClr val="bg1"/>
                </a:solidFill>
              </a:rPr>
              <a:t>used to reduce EI of the columns.</a:t>
            </a:r>
          </a:p>
        </p:txBody>
      </p:sp>
      <p:sp>
        <p:nvSpPr>
          <p:cNvPr id="136196" name="TextBox 28"/>
          <p:cNvSpPr txBox="1">
            <a:spLocks noChangeArrowheads="1"/>
          </p:cNvSpPr>
          <p:nvPr/>
        </p:nvSpPr>
        <p:spPr bwMode="auto">
          <a:xfrm>
            <a:off x="2660650" y="3722688"/>
            <a:ext cx="3624263" cy="952500"/>
          </a:xfrm>
          <a:prstGeom prst="rect">
            <a:avLst/>
          </a:prstGeom>
          <a:solidFill>
            <a:srgbClr val="F2F2F2">
              <a:alpha val="61960"/>
            </a:srgbClr>
          </a:solidFill>
          <a:ln w="38100">
            <a:solidFill>
              <a:schemeClr val="bg1"/>
            </a:solidFill>
            <a:bevel/>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solidFill>
                  <a:schemeClr val="bg1"/>
                </a:solidFill>
              </a:rPr>
              <a:t>Stiffness Reduction Factors</a:t>
            </a:r>
          </a:p>
          <a:p>
            <a:pPr algn="ctr"/>
            <a:r>
              <a:rPr lang="en-US" altLang="en-US" dirty="0">
                <a:solidFill>
                  <a:schemeClr val="bg1"/>
                </a:solidFill>
              </a:rPr>
              <a:t>Table </a:t>
            </a:r>
            <a:r>
              <a:rPr lang="en-US" altLang="en-US" dirty="0" smtClean="0">
                <a:solidFill>
                  <a:schemeClr val="bg1"/>
                </a:solidFill>
              </a:rPr>
              <a:t>4-13</a:t>
            </a:r>
            <a:endParaRPr lang="en-US" altLang="en-US" dirty="0">
              <a:solidFill>
                <a:schemeClr val="bg1"/>
              </a:solidFill>
            </a:endParaRPr>
          </a:p>
        </p:txBody>
      </p:sp>
      <p:sp>
        <p:nvSpPr>
          <p:cNvPr id="136197" name="TextBox 28"/>
          <p:cNvSpPr txBox="1">
            <a:spLocks noChangeArrowheads="1"/>
          </p:cNvSpPr>
          <p:nvPr/>
        </p:nvSpPr>
        <p:spPr bwMode="auto">
          <a:xfrm>
            <a:off x="2246313" y="88900"/>
            <a:ext cx="4383087" cy="915988"/>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600" b="1">
                <a:solidFill>
                  <a:schemeClr val="bg1"/>
                </a:solidFill>
              </a:rPr>
              <a:t>Alignment Chart</a:t>
            </a:r>
          </a:p>
        </p:txBody>
      </p:sp>
      <p:sp>
        <p:nvSpPr>
          <p:cNvPr id="6" name="Slide Number Placeholder 5"/>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7FCFB26-C158-40F2-A438-5F65EC2C503F}" type="slidenum">
              <a:rPr lang="en-US" altLang="en-US" sz="1200">
                <a:solidFill>
                  <a:srgbClr val="BCBCBC"/>
                </a:solidFill>
              </a:rPr>
              <a:pPr/>
              <a:t>125</a:t>
            </a:fld>
            <a:endParaRPr lang="en-US" altLang="en-US" sz="1200">
              <a:solidFill>
                <a:srgbClr val="BCBCBC"/>
              </a:solidFill>
            </a:endParaRPr>
          </a:p>
        </p:txBody>
      </p:sp>
      <p:sp>
        <p:nvSpPr>
          <p:cNvPr id="136199"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Compression – AISC </a:t>
            </a:r>
            <a:r>
              <a:rPr lang="en-US" altLang="en-US" sz="1200" i="1" dirty="0" smtClean="0">
                <a:solidFill>
                  <a:srgbClr val="BCBCBC"/>
                </a:solidFill>
              </a:rPr>
              <a:t>Manual</a:t>
            </a:r>
            <a:r>
              <a:rPr lang="en-US" altLang="en-US" sz="1200" dirty="0" smtClean="0">
                <a:solidFill>
                  <a:srgbClr val="BCBCBC"/>
                </a:solidFill>
              </a:rPr>
              <a:t> 15th Ed</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218"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37236" name="Equation" r:id="rId4" imgW="114151" imgH="215619" progId="Equation.3">
                  <p:embed/>
                </p:oleObj>
              </mc:Choice>
              <mc:Fallback>
                <p:oleObj name="Equation" r:id="rId4" imgW="114151" imgH="215619"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7219" name="TextBox 28"/>
          <p:cNvSpPr txBox="1">
            <a:spLocks noChangeArrowheads="1"/>
          </p:cNvSpPr>
          <p:nvPr/>
        </p:nvSpPr>
        <p:spPr bwMode="auto">
          <a:xfrm>
            <a:off x="1016000" y="1663700"/>
            <a:ext cx="5018088" cy="889000"/>
          </a:xfrm>
          <a:prstGeom prst="rect">
            <a:avLst/>
          </a:prstGeom>
          <a:solidFill>
            <a:srgbClr val="F2F2F2">
              <a:alpha val="61960"/>
            </a:srgbClr>
          </a:solidFill>
          <a:ln w="38100">
            <a:solidFill>
              <a:schemeClr val="bg1"/>
            </a:solidFill>
            <a:bevel/>
            <a:headEnd/>
            <a:tailEnd/>
          </a:ln>
        </p:spPr>
        <p:txBody>
          <a:bodyPr anchor="ct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rPr>
              <a:t>If beams have significant axial load, </a:t>
            </a:r>
          </a:p>
          <a:p>
            <a:r>
              <a:rPr lang="en-US" altLang="en-US">
                <a:solidFill>
                  <a:schemeClr val="bg1"/>
                </a:solidFill>
              </a:rPr>
              <a:t>they provide less rotational restraint.</a:t>
            </a:r>
          </a:p>
        </p:txBody>
      </p:sp>
      <p:sp>
        <p:nvSpPr>
          <p:cNvPr id="137220" name="TextBox 28"/>
          <p:cNvSpPr txBox="1">
            <a:spLocks noChangeArrowheads="1"/>
          </p:cNvSpPr>
          <p:nvPr/>
        </p:nvSpPr>
        <p:spPr bwMode="auto">
          <a:xfrm>
            <a:off x="2379663" y="3670300"/>
            <a:ext cx="1535112" cy="866775"/>
          </a:xfrm>
          <a:prstGeom prst="rect">
            <a:avLst/>
          </a:prstGeom>
          <a:solidFill>
            <a:schemeClr val="tx1"/>
          </a:solidFill>
          <a:ln w="38100">
            <a:solidFill>
              <a:schemeClr val="bg1"/>
            </a:solidFill>
            <a:bevel/>
            <a:headEnd/>
            <a:tailEnd/>
          </a:ln>
        </p:spPr>
        <p:txBody>
          <a:bodyPr anchor="ct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solidFill>
                  <a:schemeClr val="bg1"/>
                </a:solidFill>
              </a:rPr>
              <a:t>1-</a:t>
            </a:r>
            <a:r>
              <a:rPr lang="en-US" altLang="en-US" sz="2800" i="1">
                <a:solidFill>
                  <a:schemeClr val="bg1"/>
                </a:solidFill>
              </a:rPr>
              <a:t>Q/Q</a:t>
            </a:r>
            <a:r>
              <a:rPr lang="en-US" altLang="en-US" sz="2800" i="1" baseline="-25000">
                <a:solidFill>
                  <a:schemeClr val="bg1"/>
                </a:solidFill>
              </a:rPr>
              <a:t>cr</a:t>
            </a:r>
          </a:p>
        </p:txBody>
      </p:sp>
      <p:sp>
        <p:nvSpPr>
          <p:cNvPr id="137221" name="TextBox 28"/>
          <p:cNvSpPr txBox="1">
            <a:spLocks noChangeArrowheads="1"/>
          </p:cNvSpPr>
          <p:nvPr/>
        </p:nvSpPr>
        <p:spPr bwMode="auto">
          <a:xfrm>
            <a:off x="2378075" y="4521200"/>
            <a:ext cx="6494463" cy="900113"/>
          </a:xfrm>
          <a:prstGeom prst="rect">
            <a:avLst/>
          </a:prstGeom>
          <a:solidFill>
            <a:srgbClr val="F2F2F2">
              <a:alpha val="61960"/>
            </a:srgbClr>
          </a:solidFill>
          <a:ln w="38100">
            <a:solidFill>
              <a:schemeClr val="bg1"/>
            </a:solidFill>
            <a:bevel/>
            <a:headEnd/>
            <a:tailEnd/>
          </a:ln>
        </p:spPr>
        <p:txBody>
          <a:bodyPr anchor="ctr"/>
          <a:lstStyle>
            <a:lvl1pPr>
              <a:tabLst>
                <a:tab pos="461963" algn="l"/>
                <a:tab pos="738188" algn="l"/>
              </a:tabLst>
              <a:defRPr sz="2400">
                <a:solidFill>
                  <a:schemeClr val="tx1"/>
                </a:solidFill>
                <a:latin typeface="Times New Roman" panose="02020603050405020304" pitchFamily="18" charset="0"/>
              </a:defRPr>
            </a:lvl1pPr>
            <a:lvl2pPr marL="742950" indent="-285750">
              <a:tabLst>
                <a:tab pos="461963" algn="l"/>
                <a:tab pos="738188" algn="l"/>
              </a:tabLst>
              <a:defRPr sz="2400">
                <a:solidFill>
                  <a:schemeClr val="tx1"/>
                </a:solidFill>
                <a:latin typeface="Times New Roman" panose="02020603050405020304" pitchFamily="18" charset="0"/>
              </a:defRPr>
            </a:lvl2pPr>
            <a:lvl3pPr marL="1143000" indent="-228600">
              <a:tabLst>
                <a:tab pos="461963" algn="l"/>
                <a:tab pos="738188" algn="l"/>
              </a:tabLst>
              <a:defRPr sz="2400">
                <a:solidFill>
                  <a:schemeClr val="tx1"/>
                </a:solidFill>
                <a:latin typeface="Times New Roman" panose="02020603050405020304" pitchFamily="18" charset="0"/>
              </a:defRPr>
            </a:lvl3pPr>
            <a:lvl4pPr marL="1600200" indent="-228600">
              <a:tabLst>
                <a:tab pos="461963" algn="l"/>
                <a:tab pos="738188" algn="l"/>
              </a:tabLst>
              <a:defRPr sz="2400">
                <a:solidFill>
                  <a:schemeClr val="tx1"/>
                </a:solidFill>
                <a:latin typeface="Times New Roman" panose="02020603050405020304" pitchFamily="18" charset="0"/>
              </a:defRPr>
            </a:lvl4pPr>
            <a:lvl5pPr marL="2057400" indent="-228600">
              <a:tabLst>
                <a:tab pos="461963" algn="l"/>
                <a:tab pos="738188"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61963" algn="l"/>
                <a:tab pos="738188"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61963" algn="l"/>
                <a:tab pos="738188"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61963" algn="l"/>
                <a:tab pos="738188"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61963" algn="l"/>
                <a:tab pos="738188" algn="l"/>
              </a:tabLst>
              <a:defRPr sz="2400">
                <a:solidFill>
                  <a:schemeClr val="tx1"/>
                </a:solidFill>
                <a:latin typeface="Times New Roman" panose="02020603050405020304" pitchFamily="18" charset="0"/>
              </a:defRPr>
            </a:lvl9pPr>
          </a:lstStyle>
          <a:p>
            <a:r>
              <a:rPr lang="en-US" altLang="en-US" i="1">
                <a:solidFill>
                  <a:schemeClr val="bg1"/>
                </a:solidFill>
              </a:rPr>
              <a:t>Q	</a:t>
            </a:r>
            <a:r>
              <a:rPr lang="en-US" altLang="en-US">
                <a:solidFill>
                  <a:schemeClr val="bg1"/>
                </a:solidFill>
              </a:rPr>
              <a:t>=	 axial load</a:t>
            </a:r>
          </a:p>
          <a:p>
            <a:r>
              <a:rPr lang="en-US" altLang="en-US" i="1">
                <a:solidFill>
                  <a:schemeClr val="bg1"/>
                </a:solidFill>
              </a:rPr>
              <a:t>Q</a:t>
            </a:r>
            <a:r>
              <a:rPr lang="en-US" altLang="en-US" i="1" baseline="-25000">
                <a:solidFill>
                  <a:schemeClr val="bg1"/>
                </a:solidFill>
              </a:rPr>
              <a:t>cr	</a:t>
            </a:r>
            <a:r>
              <a:rPr lang="en-US" altLang="en-US">
                <a:solidFill>
                  <a:schemeClr val="bg1"/>
                </a:solidFill>
              </a:rPr>
              <a:t>=	 axial in-plane buckling strength with </a:t>
            </a:r>
            <a:r>
              <a:rPr lang="en-US" altLang="en-US" i="1">
                <a:solidFill>
                  <a:schemeClr val="bg1"/>
                </a:solidFill>
              </a:rPr>
              <a:t>K</a:t>
            </a:r>
            <a:r>
              <a:rPr lang="en-US" altLang="en-US">
                <a:solidFill>
                  <a:schemeClr val="bg1"/>
                </a:solidFill>
              </a:rPr>
              <a:t>=1</a:t>
            </a:r>
          </a:p>
        </p:txBody>
      </p:sp>
      <p:sp>
        <p:nvSpPr>
          <p:cNvPr id="137222" name="TextBox 28"/>
          <p:cNvSpPr txBox="1">
            <a:spLocks noChangeArrowheads="1"/>
          </p:cNvSpPr>
          <p:nvPr/>
        </p:nvSpPr>
        <p:spPr bwMode="auto">
          <a:xfrm>
            <a:off x="1030288" y="2784475"/>
            <a:ext cx="7454900" cy="801688"/>
          </a:xfrm>
          <a:prstGeom prst="rect">
            <a:avLst/>
          </a:prstGeom>
          <a:solidFill>
            <a:srgbClr val="F2F2F2">
              <a:alpha val="61960"/>
            </a:srgbClr>
          </a:solidFill>
          <a:ln w="38100">
            <a:solidFill>
              <a:schemeClr val="bg1"/>
            </a:solidFill>
            <a:bevel/>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rPr>
              <a:t>Reduce rotational stiffness component (</a:t>
            </a:r>
            <a:r>
              <a:rPr lang="en-US" altLang="en-US" i="1">
                <a:solidFill>
                  <a:schemeClr val="bg1"/>
                </a:solidFill>
              </a:rPr>
              <a:t>EI/L</a:t>
            </a:r>
            <a:r>
              <a:rPr lang="en-US" altLang="en-US">
                <a:solidFill>
                  <a:schemeClr val="bg1"/>
                </a:solidFill>
              </a:rPr>
              <a:t>) of beams with modification,</a:t>
            </a:r>
          </a:p>
        </p:txBody>
      </p:sp>
      <p:sp>
        <p:nvSpPr>
          <p:cNvPr id="137223" name="TextBox 28"/>
          <p:cNvSpPr txBox="1">
            <a:spLocks noChangeArrowheads="1"/>
          </p:cNvSpPr>
          <p:nvPr/>
        </p:nvSpPr>
        <p:spPr bwMode="auto">
          <a:xfrm>
            <a:off x="1036638" y="5595938"/>
            <a:ext cx="7862887" cy="849312"/>
          </a:xfrm>
          <a:prstGeom prst="rect">
            <a:avLst/>
          </a:prstGeom>
          <a:solidFill>
            <a:srgbClr val="F2F2F2">
              <a:alpha val="61960"/>
            </a:srgbClr>
          </a:solidFill>
          <a:ln w="38100">
            <a:solidFill>
              <a:schemeClr val="bg1"/>
            </a:solidFill>
            <a:bevel/>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rPr>
              <a:t>This is also valid for “columns” at a joint (multiple stories), which carry minimal axial load compared to their strengths.</a:t>
            </a:r>
          </a:p>
        </p:txBody>
      </p:sp>
      <p:sp>
        <p:nvSpPr>
          <p:cNvPr id="137224" name="TextBox 28"/>
          <p:cNvSpPr txBox="1">
            <a:spLocks noChangeArrowheads="1"/>
          </p:cNvSpPr>
          <p:nvPr/>
        </p:nvSpPr>
        <p:spPr bwMode="auto">
          <a:xfrm>
            <a:off x="2246313" y="88900"/>
            <a:ext cx="4383087" cy="915988"/>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600" b="1">
                <a:solidFill>
                  <a:schemeClr val="bg1"/>
                </a:solidFill>
              </a:rPr>
              <a:t>Alignment Chart</a:t>
            </a:r>
          </a:p>
        </p:txBody>
      </p:sp>
      <p:sp>
        <p:nvSpPr>
          <p:cNvPr id="9" name="Slide Number Placeholder 8"/>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5FA45D6-34D1-4920-9274-B3A4357657BE}" type="slidenum">
              <a:rPr lang="en-US" altLang="en-US" sz="1200">
                <a:solidFill>
                  <a:srgbClr val="BCBCBC"/>
                </a:solidFill>
              </a:rPr>
              <a:pPr/>
              <a:t>126</a:t>
            </a:fld>
            <a:endParaRPr lang="en-US" altLang="en-US" sz="1200">
              <a:solidFill>
                <a:srgbClr val="BCBCBC"/>
              </a:solidFill>
            </a:endParaRPr>
          </a:p>
        </p:txBody>
      </p:sp>
      <p:sp>
        <p:nvSpPr>
          <p:cNvPr id="137226"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Compression – AISC </a:t>
            </a:r>
            <a:r>
              <a:rPr lang="en-US" altLang="en-US" sz="1200" i="1" dirty="0" smtClean="0">
                <a:solidFill>
                  <a:srgbClr val="BCBCBC"/>
                </a:solidFill>
              </a:rPr>
              <a:t>Manual</a:t>
            </a:r>
            <a:r>
              <a:rPr lang="en-US" altLang="en-US" sz="1200" dirty="0" smtClean="0">
                <a:solidFill>
                  <a:srgbClr val="BCBCBC"/>
                </a:solidFill>
              </a:rPr>
              <a:t> 15th Ed</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Box 28"/>
          <p:cNvSpPr txBox="1">
            <a:spLocks noChangeArrowheads="1"/>
          </p:cNvSpPr>
          <p:nvPr/>
        </p:nvSpPr>
        <p:spPr bwMode="auto">
          <a:xfrm>
            <a:off x="2009775" y="3103563"/>
            <a:ext cx="5103813" cy="1957387"/>
          </a:xfrm>
          <a:prstGeom prst="rect">
            <a:avLst/>
          </a:prstGeom>
          <a:solidFill>
            <a:schemeClr val="tx1"/>
          </a:solidFill>
          <a:ln w="38100">
            <a:solidFill>
              <a:schemeClr val="bg1"/>
            </a:solidFill>
            <a:bevel/>
            <a:headEnd/>
            <a:tailEnd/>
          </a:ln>
        </p:spPr>
        <p:txBody>
          <a:bodyPr anchor="ct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800" baseline="-25000">
              <a:solidFill>
                <a:schemeClr val="bg1"/>
              </a:solidFill>
            </a:endParaRPr>
          </a:p>
        </p:txBody>
      </p:sp>
      <p:graphicFrame>
        <p:nvGraphicFramePr>
          <p:cNvPr id="138243"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38269" name="Equation" r:id="rId4" imgW="114151" imgH="215619" progId="Equation.3">
                  <p:embed/>
                </p:oleObj>
              </mc:Choice>
              <mc:Fallback>
                <p:oleObj name="Equation" r:id="rId4" imgW="114151" imgH="215619"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8244" name="TextBox 28"/>
          <p:cNvSpPr txBox="1">
            <a:spLocks noChangeArrowheads="1"/>
          </p:cNvSpPr>
          <p:nvPr/>
        </p:nvSpPr>
        <p:spPr bwMode="auto">
          <a:xfrm>
            <a:off x="1066800" y="1150938"/>
            <a:ext cx="6492875" cy="1141412"/>
          </a:xfrm>
          <a:prstGeom prst="rect">
            <a:avLst/>
          </a:prstGeom>
          <a:solidFill>
            <a:srgbClr val="F2F2F2">
              <a:alpha val="61960"/>
            </a:srgbClr>
          </a:solidFill>
          <a:ln w="38100">
            <a:solidFill>
              <a:schemeClr val="bg1"/>
            </a:solidFill>
            <a:bevel/>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rPr>
              <a:t>To account for story buckling concept, all columns must reach their capacity to allow for story failure.</a:t>
            </a:r>
          </a:p>
          <a:p>
            <a:r>
              <a:rPr lang="en-US" altLang="en-US">
                <a:solidFill>
                  <a:schemeClr val="bg1"/>
                </a:solidFill>
              </a:rPr>
              <a:t>Revise </a:t>
            </a:r>
            <a:r>
              <a:rPr lang="en-US" altLang="en-US" i="1">
                <a:solidFill>
                  <a:schemeClr val="bg1"/>
                </a:solidFill>
              </a:rPr>
              <a:t>K</a:t>
            </a:r>
            <a:r>
              <a:rPr lang="en-US" altLang="en-US">
                <a:solidFill>
                  <a:schemeClr val="bg1"/>
                </a:solidFill>
              </a:rPr>
              <a:t> to account for story effects. </a:t>
            </a:r>
          </a:p>
        </p:txBody>
      </p:sp>
      <p:sp>
        <p:nvSpPr>
          <p:cNvPr id="138245" name="TextBox 28"/>
          <p:cNvSpPr txBox="1">
            <a:spLocks noChangeArrowheads="1"/>
          </p:cNvSpPr>
          <p:nvPr/>
        </p:nvSpPr>
        <p:spPr bwMode="auto">
          <a:xfrm>
            <a:off x="2246313" y="88900"/>
            <a:ext cx="4383087" cy="915988"/>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600" b="1">
                <a:solidFill>
                  <a:schemeClr val="bg1"/>
                </a:solidFill>
              </a:rPr>
              <a:t>Alignment Chart</a:t>
            </a:r>
          </a:p>
        </p:txBody>
      </p:sp>
      <p:graphicFrame>
        <p:nvGraphicFramePr>
          <p:cNvPr id="138246" name="Object 5"/>
          <p:cNvGraphicFramePr>
            <a:graphicFrameLocks noChangeAspect="1"/>
          </p:cNvGraphicFramePr>
          <p:nvPr/>
        </p:nvGraphicFramePr>
        <p:xfrm>
          <a:off x="2203450" y="3138488"/>
          <a:ext cx="4541838" cy="1846262"/>
        </p:xfrm>
        <a:graphic>
          <a:graphicData uri="http://schemas.openxmlformats.org/presentationml/2006/ole">
            <mc:AlternateContent xmlns:mc="http://schemas.openxmlformats.org/markup-compatibility/2006">
              <mc:Choice xmlns:v="urn:schemas-microsoft-com:vml" Requires="v">
                <p:oleObj spid="_x0000_s138270" name="Equation" r:id="rId6" imgW="2374900" imgH="965200" progId="Equation.3">
                  <p:embed/>
                </p:oleObj>
              </mc:Choice>
              <mc:Fallback>
                <p:oleObj name="Equation" r:id="rId6" imgW="2374900" imgH="9652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3450" y="3138488"/>
                        <a:ext cx="4541838" cy="184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8247" name="TextBox 28"/>
          <p:cNvSpPr txBox="1">
            <a:spLocks noChangeArrowheads="1"/>
          </p:cNvSpPr>
          <p:nvPr/>
        </p:nvSpPr>
        <p:spPr bwMode="auto">
          <a:xfrm>
            <a:off x="1219200" y="5226050"/>
            <a:ext cx="6530975" cy="1266825"/>
          </a:xfrm>
          <a:prstGeom prst="rect">
            <a:avLst/>
          </a:prstGeom>
          <a:solidFill>
            <a:srgbClr val="F2F2F2">
              <a:alpha val="61960"/>
            </a:srgbClr>
          </a:solidFill>
          <a:ln w="38100">
            <a:solidFill>
              <a:schemeClr val="bg1"/>
            </a:solidFill>
            <a:bevel/>
            <a:headEnd/>
            <a:tailEnd/>
          </a:ln>
        </p:spPr>
        <p:txBody>
          <a:bodyPr anchor="ctr"/>
          <a:lstStyle>
            <a:lvl1pPr>
              <a:tabLst>
                <a:tab pos="461963" algn="l"/>
                <a:tab pos="800100" algn="l"/>
              </a:tabLst>
              <a:defRPr sz="2400">
                <a:solidFill>
                  <a:schemeClr val="tx1"/>
                </a:solidFill>
                <a:latin typeface="Times New Roman" panose="02020603050405020304" pitchFamily="18" charset="0"/>
              </a:defRPr>
            </a:lvl1pPr>
            <a:lvl2pPr marL="742950" indent="-285750">
              <a:tabLst>
                <a:tab pos="461963" algn="l"/>
                <a:tab pos="800100" algn="l"/>
              </a:tabLst>
              <a:defRPr sz="2400">
                <a:solidFill>
                  <a:schemeClr val="tx1"/>
                </a:solidFill>
                <a:latin typeface="Times New Roman" panose="02020603050405020304" pitchFamily="18" charset="0"/>
              </a:defRPr>
            </a:lvl2pPr>
            <a:lvl3pPr marL="1143000" indent="-228600">
              <a:tabLst>
                <a:tab pos="461963" algn="l"/>
                <a:tab pos="800100" algn="l"/>
              </a:tabLst>
              <a:defRPr sz="2400">
                <a:solidFill>
                  <a:schemeClr val="tx1"/>
                </a:solidFill>
                <a:latin typeface="Times New Roman" panose="02020603050405020304" pitchFamily="18" charset="0"/>
              </a:defRPr>
            </a:lvl3pPr>
            <a:lvl4pPr marL="1600200" indent="-228600">
              <a:tabLst>
                <a:tab pos="461963" algn="l"/>
                <a:tab pos="800100" algn="l"/>
              </a:tabLst>
              <a:defRPr sz="2400">
                <a:solidFill>
                  <a:schemeClr val="tx1"/>
                </a:solidFill>
                <a:latin typeface="Times New Roman" panose="02020603050405020304" pitchFamily="18" charset="0"/>
              </a:defRPr>
            </a:lvl4pPr>
            <a:lvl5pPr marL="2057400" indent="-228600">
              <a:tabLst>
                <a:tab pos="461963" algn="l"/>
                <a:tab pos="8001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61963" algn="l"/>
                <a:tab pos="8001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61963" algn="l"/>
                <a:tab pos="8001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61963" algn="l"/>
                <a:tab pos="8001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61963" algn="l"/>
                <a:tab pos="800100" algn="l"/>
              </a:tabLst>
              <a:defRPr sz="2400">
                <a:solidFill>
                  <a:schemeClr val="tx1"/>
                </a:solidFill>
                <a:latin typeface="Times New Roman" panose="02020603050405020304" pitchFamily="18" charset="0"/>
              </a:defRPr>
            </a:lvl9pPr>
          </a:lstStyle>
          <a:p>
            <a:r>
              <a:rPr lang="en-US" altLang="en-US" i="1">
                <a:solidFill>
                  <a:schemeClr val="bg1"/>
                </a:solidFill>
              </a:rPr>
              <a:t>K</a:t>
            </a:r>
            <a:r>
              <a:rPr lang="en-US" altLang="en-US" i="1" baseline="-25000">
                <a:solidFill>
                  <a:schemeClr val="bg1"/>
                </a:solidFill>
              </a:rPr>
              <a:t>n2	</a:t>
            </a:r>
            <a:r>
              <a:rPr lang="en-US" altLang="en-US">
                <a:solidFill>
                  <a:schemeClr val="bg1"/>
                </a:solidFill>
              </a:rPr>
              <a:t>=	</a:t>
            </a:r>
            <a:r>
              <a:rPr lang="en-US" altLang="en-US" i="1">
                <a:solidFill>
                  <a:schemeClr val="bg1"/>
                </a:solidFill>
              </a:rPr>
              <a:t>K</a:t>
            </a:r>
            <a:r>
              <a:rPr lang="en-US" altLang="en-US">
                <a:solidFill>
                  <a:schemeClr val="bg1"/>
                </a:solidFill>
              </a:rPr>
              <a:t> factor directly from the alignment chart</a:t>
            </a:r>
          </a:p>
          <a:p>
            <a:r>
              <a:rPr lang="en-US" altLang="en-US" i="1">
                <a:solidFill>
                  <a:schemeClr val="bg1"/>
                </a:solidFill>
              </a:rPr>
              <a:t>P</a:t>
            </a:r>
            <a:r>
              <a:rPr lang="en-US" altLang="en-US" i="1" baseline="-25000">
                <a:solidFill>
                  <a:schemeClr val="bg1"/>
                </a:solidFill>
              </a:rPr>
              <a:t>r	</a:t>
            </a:r>
            <a:r>
              <a:rPr lang="en-US" altLang="en-US">
                <a:solidFill>
                  <a:schemeClr val="bg1"/>
                </a:solidFill>
              </a:rPr>
              <a:t>=	Load on the column (factored for LRFD)</a:t>
            </a:r>
          </a:p>
        </p:txBody>
      </p:sp>
      <p:sp>
        <p:nvSpPr>
          <p:cNvPr id="138248" name="TextBox 28"/>
          <p:cNvSpPr txBox="1">
            <a:spLocks noChangeArrowheads="1"/>
          </p:cNvSpPr>
          <p:nvPr/>
        </p:nvSpPr>
        <p:spPr bwMode="auto">
          <a:xfrm>
            <a:off x="2511425" y="2420938"/>
            <a:ext cx="3863975" cy="665162"/>
          </a:xfrm>
          <a:prstGeom prst="rect">
            <a:avLst/>
          </a:prstGeom>
          <a:solidFill>
            <a:srgbClr val="F2F2F2">
              <a:alpha val="61960"/>
            </a:srgbClr>
          </a:solidFill>
          <a:ln w="38100">
            <a:solidFill>
              <a:schemeClr val="bg1"/>
            </a:solidFill>
            <a:bevel/>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i="1">
                <a:solidFill>
                  <a:schemeClr val="bg1"/>
                </a:solidFill>
              </a:rPr>
              <a:t>K</a:t>
            </a:r>
            <a:r>
              <a:rPr lang="en-US" altLang="en-US" i="1" baseline="-25000">
                <a:solidFill>
                  <a:schemeClr val="bg1"/>
                </a:solidFill>
              </a:rPr>
              <a:t>2</a:t>
            </a:r>
            <a:r>
              <a:rPr lang="en-US" altLang="en-US">
                <a:solidFill>
                  <a:schemeClr val="bg1"/>
                </a:solidFill>
              </a:rPr>
              <a:t>  from Equation C-A-7-8</a:t>
            </a:r>
          </a:p>
        </p:txBody>
      </p:sp>
      <p:sp>
        <p:nvSpPr>
          <p:cNvPr id="9" name="Slide Number Placeholder 8"/>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3D841F-F231-4DFB-82D9-415DB4402DE7}" type="slidenum">
              <a:rPr lang="en-US" altLang="en-US" sz="1200">
                <a:solidFill>
                  <a:srgbClr val="BCBCBC"/>
                </a:solidFill>
              </a:rPr>
              <a:pPr/>
              <a:t>127</a:t>
            </a:fld>
            <a:endParaRPr lang="en-US" altLang="en-US" sz="1200">
              <a:solidFill>
                <a:srgbClr val="BCBCBC"/>
              </a:solidFill>
            </a:endParaRPr>
          </a:p>
        </p:txBody>
      </p:sp>
      <p:sp>
        <p:nvSpPr>
          <p:cNvPr id="138250"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Compression – AISC </a:t>
            </a:r>
            <a:r>
              <a:rPr lang="en-US" altLang="en-US" sz="1200" i="1" dirty="0" smtClean="0">
                <a:solidFill>
                  <a:srgbClr val="BCBCBC"/>
                </a:solidFill>
              </a:rPr>
              <a:t>Manual</a:t>
            </a:r>
            <a:r>
              <a:rPr lang="en-US" altLang="en-US" sz="1200" dirty="0" smtClean="0">
                <a:solidFill>
                  <a:srgbClr val="BCBCBC"/>
                </a:solidFill>
              </a:rPr>
              <a:t> 15th Ed</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Box 28"/>
          <p:cNvSpPr txBox="1">
            <a:spLocks noChangeArrowheads="1"/>
          </p:cNvSpPr>
          <p:nvPr/>
        </p:nvSpPr>
        <p:spPr bwMode="auto">
          <a:xfrm>
            <a:off x="504825" y="636588"/>
            <a:ext cx="8140700" cy="5029200"/>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600">
                <a:solidFill>
                  <a:schemeClr val="bg1"/>
                </a:solidFill>
              </a:rPr>
              <a:t>DIRECT ANALYSIS METHOD</a:t>
            </a:r>
          </a:p>
          <a:p>
            <a:r>
              <a:rPr lang="en-US" altLang="en-US" sz="3600">
                <a:solidFill>
                  <a:schemeClr val="bg1"/>
                </a:solidFill>
              </a:rPr>
              <a:t>IS USED FOR THE FOLLOWING SLIDES</a:t>
            </a:r>
            <a:endParaRPr lang="en-US" altLang="en-US">
              <a:solidFill>
                <a:schemeClr val="bg1"/>
              </a:solidFill>
            </a:endParaRPr>
          </a:p>
        </p:txBody>
      </p:sp>
      <p:sp>
        <p:nvSpPr>
          <p:cNvPr id="3" name="Slide Number Placeholder 2"/>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B1956C7-1EEC-4245-B831-A84976078711}" type="slidenum">
              <a:rPr lang="en-US" altLang="en-US" sz="1200">
                <a:solidFill>
                  <a:srgbClr val="BCBCBC"/>
                </a:solidFill>
              </a:rPr>
              <a:pPr/>
              <a:t>128</a:t>
            </a:fld>
            <a:endParaRPr lang="en-US" altLang="en-US" sz="1200">
              <a:solidFill>
                <a:srgbClr val="BCBCBC"/>
              </a:solidFill>
            </a:endParaRPr>
          </a:p>
        </p:txBody>
      </p:sp>
      <p:sp>
        <p:nvSpPr>
          <p:cNvPr id="4" name="Footer Placeholder 3"/>
          <p:cNvSpPr>
            <a:spLocks noGrp="1"/>
          </p:cNvSpPr>
          <p:nvPr>
            <p:ph type="ftr" sz="quarter" idx="10"/>
          </p:nvPr>
        </p:nvSpPr>
        <p:spPr/>
        <p:txBody>
          <a:bodyPr/>
          <a:lstStyle/>
          <a:p>
            <a:pPr>
              <a:defRPr/>
            </a:pPr>
            <a:r>
              <a:rPr lang="en-US"/>
              <a:t>Compression Theory</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504825" y="636588"/>
            <a:ext cx="8140700" cy="1147762"/>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a:solidFill>
                  <a:schemeClr val="bg1"/>
                </a:solidFill>
              </a:rPr>
              <a:t>DIRECT ANALYSIS METHOD</a:t>
            </a:r>
          </a:p>
        </p:txBody>
      </p:sp>
      <p:sp>
        <p:nvSpPr>
          <p:cNvPr id="5" name="TextBox 4"/>
          <p:cNvSpPr txBox="1"/>
          <p:nvPr/>
        </p:nvSpPr>
        <p:spPr>
          <a:xfrm>
            <a:off x="1587500" y="2090738"/>
            <a:ext cx="5310188" cy="49530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rPr>
              <a:t>Analysis of entire structure interaction.</a:t>
            </a:r>
          </a:p>
        </p:txBody>
      </p:sp>
      <p:sp>
        <p:nvSpPr>
          <p:cNvPr id="6" name="TextBox 5"/>
          <p:cNvSpPr txBox="1"/>
          <p:nvPr/>
        </p:nvSpPr>
        <p:spPr>
          <a:xfrm>
            <a:off x="2366963" y="2932113"/>
            <a:ext cx="4521200" cy="49530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rPr>
              <a:t>Include lateral “Notional” loads.</a:t>
            </a:r>
          </a:p>
        </p:txBody>
      </p:sp>
      <p:sp>
        <p:nvSpPr>
          <p:cNvPr id="8" name="TextBox 7"/>
          <p:cNvSpPr txBox="1"/>
          <p:nvPr/>
        </p:nvSpPr>
        <p:spPr>
          <a:xfrm>
            <a:off x="3557588" y="4443413"/>
            <a:ext cx="3286125" cy="49530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rPr>
              <a:t>No </a:t>
            </a:r>
            <a:r>
              <a:rPr lang="en-US" i="1">
                <a:solidFill>
                  <a:schemeClr val="bg1"/>
                </a:solidFill>
              </a:rPr>
              <a:t>K</a:t>
            </a:r>
            <a:r>
              <a:rPr lang="en-US">
                <a:solidFill>
                  <a:schemeClr val="bg1"/>
                </a:solidFill>
              </a:rPr>
              <a:t> values required.</a:t>
            </a:r>
          </a:p>
        </p:txBody>
      </p:sp>
      <p:sp>
        <p:nvSpPr>
          <p:cNvPr id="9" name="TextBox 8"/>
          <p:cNvSpPr txBox="1"/>
          <p:nvPr/>
        </p:nvSpPr>
        <p:spPr>
          <a:xfrm>
            <a:off x="2501900" y="3683000"/>
            <a:ext cx="4425950" cy="49530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rPr>
              <a:t>Reduce stiffness of structure.</a:t>
            </a:r>
          </a:p>
        </p:txBody>
      </p:sp>
      <p:sp>
        <p:nvSpPr>
          <p:cNvPr id="10" name="Slide Number Placeholder 9"/>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7174572-1F67-4251-A701-160652EA8D08}" type="slidenum">
              <a:rPr lang="en-US" altLang="en-US" sz="1200">
                <a:solidFill>
                  <a:srgbClr val="BCBCBC"/>
                </a:solidFill>
              </a:rPr>
              <a:pPr/>
              <a:t>129</a:t>
            </a:fld>
            <a:endParaRPr lang="en-US" altLang="en-US" sz="1200">
              <a:solidFill>
                <a:srgbClr val="BCBCBC"/>
              </a:solidFill>
            </a:endParaRPr>
          </a:p>
        </p:txBody>
      </p:sp>
      <p:sp>
        <p:nvSpPr>
          <p:cNvPr id="11" name="Footer Placeholder 10"/>
          <p:cNvSpPr>
            <a:spLocks noGrp="1"/>
          </p:cNvSpPr>
          <p:nvPr>
            <p:ph type="ftr" sz="quarter" idx="10"/>
          </p:nvPr>
        </p:nvSpPr>
        <p:spPr/>
        <p:txBody>
          <a:bodyPr/>
          <a:lstStyle/>
          <a:p>
            <a:pPr>
              <a:defRPr/>
            </a:pPr>
            <a:r>
              <a:rPr lang="en-US"/>
              <a:t>Compression Theory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7191375" y="0"/>
            <a:ext cx="19526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6387" name="Freeform 3"/>
          <p:cNvSpPr>
            <a:spLocks/>
          </p:cNvSpPr>
          <p:nvPr/>
        </p:nvSpPr>
        <p:spPr bwMode="auto">
          <a:xfrm>
            <a:off x="7556500" y="158750"/>
            <a:ext cx="942975" cy="1301750"/>
          </a:xfrm>
          <a:custGeom>
            <a:avLst/>
            <a:gdLst>
              <a:gd name="T0" fmla="*/ 2147483647 w 594"/>
              <a:gd name="T1" fmla="*/ 0 h 820"/>
              <a:gd name="T2" fmla="*/ 2147483647 w 594"/>
              <a:gd name="T3" fmla="*/ 0 h 820"/>
              <a:gd name="T4" fmla="*/ 2147483647 w 594"/>
              <a:gd name="T5" fmla="*/ 2147483647 h 820"/>
              <a:gd name="T6" fmla="*/ 2147483647 w 594"/>
              <a:gd name="T7" fmla="*/ 2147483647 h 820"/>
              <a:gd name="T8" fmla="*/ 2147483647 w 594"/>
              <a:gd name="T9" fmla="*/ 2147483647 h 820"/>
              <a:gd name="T10" fmla="*/ 2147483647 w 594"/>
              <a:gd name="T11" fmla="*/ 2147483647 h 820"/>
              <a:gd name="T12" fmla="*/ 2147483647 w 594"/>
              <a:gd name="T13" fmla="*/ 2147483647 h 820"/>
              <a:gd name="T14" fmla="*/ 0 w 594"/>
              <a:gd name="T15" fmla="*/ 2147483647 h 820"/>
              <a:gd name="T16" fmla="*/ 0 w 594"/>
              <a:gd name="T17" fmla="*/ 2147483647 h 820"/>
              <a:gd name="T18" fmla="*/ 2147483647 w 594"/>
              <a:gd name="T19" fmla="*/ 2147483647 h 820"/>
              <a:gd name="T20" fmla="*/ 2147483647 w 594"/>
              <a:gd name="T21" fmla="*/ 2147483647 h 820"/>
              <a:gd name="T22" fmla="*/ 2147483647 w 594"/>
              <a:gd name="T23" fmla="*/ 2147483647 h 820"/>
              <a:gd name="T24" fmla="*/ 2147483647 w 594"/>
              <a:gd name="T25" fmla="*/ 0 h 8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4"/>
              <a:gd name="T40" fmla="*/ 0 h 820"/>
              <a:gd name="T41" fmla="*/ 594 w 594"/>
              <a:gd name="T42" fmla="*/ 820 h 8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4" h="820">
                <a:moveTo>
                  <a:pt x="10" y="0"/>
                </a:moveTo>
                <a:lnTo>
                  <a:pt x="594" y="0"/>
                </a:lnTo>
                <a:lnTo>
                  <a:pt x="594" y="148"/>
                </a:lnTo>
                <a:lnTo>
                  <a:pt x="344" y="148"/>
                </a:lnTo>
                <a:lnTo>
                  <a:pt x="344" y="670"/>
                </a:lnTo>
                <a:lnTo>
                  <a:pt x="590" y="670"/>
                </a:lnTo>
                <a:lnTo>
                  <a:pt x="590" y="820"/>
                </a:lnTo>
                <a:lnTo>
                  <a:pt x="0" y="820"/>
                </a:lnTo>
                <a:lnTo>
                  <a:pt x="0" y="670"/>
                </a:lnTo>
                <a:lnTo>
                  <a:pt x="254" y="670"/>
                </a:lnTo>
                <a:lnTo>
                  <a:pt x="254" y="152"/>
                </a:lnTo>
                <a:lnTo>
                  <a:pt x="10" y="152"/>
                </a:lnTo>
                <a:lnTo>
                  <a:pt x="10" y="0"/>
                </a:lnTo>
                <a:close/>
              </a:path>
            </a:pathLst>
          </a:custGeom>
          <a:solidFill>
            <a:schemeClr val="accent1"/>
          </a:solidFill>
          <a:ln w="44450">
            <a:solidFill>
              <a:schemeClr val="bg1"/>
            </a:solidFill>
            <a:round/>
            <a:headEnd/>
            <a:tailEnd/>
          </a:ln>
        </p:spPr>
        <p:txBody>
          <a:bodyPr/>
          <a:lstStyle/>
          <a:p>
            <a:endParaRPr lang="en-US"/>
          </a:p>
        </p:txBody>
      </p:sp>
      <p:sp>
        <p:nvSpPr>
          <p:cNvPr id="63" name="Rectangle 62"/>
          <p:cNvSpPr/>
          <p:nvPr/>
        </p:nvSpPr>
        <p:spPr>
          <a:xfrm>
            <a:off x="5618163" y="0"/>
            <a:ext cx="1919287"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6389" name="TextBox 67"/>
          <p:cNvSpPr txBox="1">
            <a:spLocks noChangeArrowheads="1"/>
          </p:cNvSpPr>
          <p:nvPr/>
        </p:nvSpPr>
        <p:spPr bwMode="auto">
          <a:xfrm>
            <a:off x="1233488" y="2932113"/>
            <a:ext cx="5661025" cy="3122612"/>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29" name="TextBox 28"/>
          <p:cNvSpPr txBox="1"/>
          <p:nvPr/>
        </p:nvSpPr>
        <p:spPr>
          <a:xfrm>
            <a:off x="504825" y="1001713"/>
            <a:ext cx="6665913" cy="1865312"/>
          </a:xfrm>
          <a:prstGeom prst="rect">
            <a:avLst/>
          </a:prstGeom>
          <a:solidFill>
            <a:schemeClr val="tx1">
              <a:lumMod val="95000"/>
              <a:alpha val="62000"/>
            </a:schemeClr>
          </a:solidFill>
          <a:ln w="38100" cap="flat">
            <a:solidFill>
              <a:schemeClr val="bg1"/>
            </a:solidFill>
            <a:bevel/>
          </a:ln>
        </p:spPr>
        <p:txBody>
          <a:bodyPr>
            <a:spAutoFit/>
          </a:bodyPr>
          <a:lstStyle/>
          <a:p>
            <a:pPr>
              <a:defRPr/>
            </a:pPr>
            <a:r>
              <a:rPr lang="en-US">
                <a:solidFill>
                  <a:schemeClr val="bg1"/>
                </a:solidFill>
              </a:rPr>
              <a:t>With residual stresses, flange tips yield first at </a:t>
            </a:r>
          </a:p>
          <a:p>
            <a:pPr>
              <a:defRPr/>
            </a:pPr>
            <a:r>
              <a:rPr lang="en-US">
                <a:solidFill>
                  <a:schemeClr val="bg1"/>
                </a:solidFill>
              </a:rPr>
              <a:t>	</a:t>
            </a:r>
            <a:r>
              <a:rPr lang="en-US" i="1">
                <a:solidFill>
                  <a:schemeClr val="bg1"/>
                </a:solidFill>
              </a:rPr>
              <a:t>P/A </a:t>
            </a:r>
            <a:r>
              <a:rPr lang="en-US">
                <a:solidFill>
                  <a:schemeClr val="bg1"/>
                </a:solidFill>
              </a:rPr>
              <a:t>+ residual stress = </a:t>
            </a:r>
            <a:r>
              <a:rPr lang="en-US" i="1">
                <a:solidFill>
                  <a:schemeClr val="bg1"/>
                </a:solidFill>
              </a:rPr>
              <a:t>F</a:t>
            </a:r>
            <a:r>
              <a:rPr lang="en-US" i="1" baseline="-25000">
                <a:solidFill>
                  <a:schemeClr val="bg1"/>
                </a:solidFill>
              </a:rPr>
              <a:t>y</a:t>
            </a:r>
            <a:endParaRPr lang="en-US" i="1">
              <a:solidFill>
                <a:schemeClr val="bg1"/>
              </a:solidFill>
            </a:endParaRPr>
          </a:p>
          <a:p>
            <a:pPr>
              <a:defRPr/>
            </a:pPr>
            <a:r>
              <a:rPr lang="en-US">
                <a:solidFill>
                  <a:schemeClr val="bg1"/>
                </a:solidFill>
              </a:rPr>
              <a:t>Gradually get yield of entire cross section.</a:t>
            </a:r>
          </a:p>
          <a:p>
            <a:pPr>
              <a:defRPr/>
            </a:pPr>
            <a:endParaRPr lang="en-US" sz="1800">
              <a:solidFill>
                <a:schemeClr val="bg1"/>
              </a:solidFill>
            </a:endParaRPr>
          </a:p>
          <a:p>
            <a:pPr>
              <a:defRPr/>
            </a:pPr>
            <a:r>
              <a:rPr lang="en-US">
                <a:solidFill>
                  <a:schemeClr val="bg1"/>
                </a:solidFill>
              </a:rPr>
              <a:t>Stiffness is reduced after 1</a:t>
            </a:r>
            <a:r>
              <a:rPr lang="en-US" baseline="30000">
                <a:solidFill>
                  <a:schemeClr val="bg1"/>
                </a:solidFill>
              </a:rPr>
              <a:t>st</a:t>
            </a:r>
            <a:r>
              <a:rPr lang="en-US">
                <a:solidFill>
                  <a:schemeClr val="bg1"/>
                </a:solidFill>
              </a:rPr>
              <a:t> yield.</a:t>
            </a:r>
          </a:p>
        </p:txBody>
      </p:sp>
      <p:sp>
        <p:nvSpPr>
          <p:cNvPr id="16391" name="Line 5"/>
          <p:cNvSpPr>
            <a:spLocks noChangeShapeType="1"/>
          </p:cNvSpPr>
          <p:nvPr/>
        </p:nvSpPr>
        <p:spPr bwMode="auto">
          <a:xfrm>
            <a:off x="2978150" y="3041650"/>
            <a:ext cx="0" cy="245268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2" name="Line 6"/>
          <p:cNvSpPr>
            <a:spLocks noChangeShapeType="1"/>
          </p:cNvSpPr>
          <p:nvPr/>
        </p:nvSpPr>
        <p:spPr bwMode="auto">
          <a:xfrm>
            <a:off x="2963863" y="5480050"/>
            <a:ext cx="3214687"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3" name="Text Box 7"/>
          <p:cNvSpPr txBox="1">
            <a:spLocks noChangeArrowheads="1"/>
          </p:cNvSpPr>
          <p:nvPr/>
        </p:nvSpPr>
        <p:spPr bwMode="auto">
          <a:xfrm>
            <a:off x="4425950" y="5480050"/>
            <a:ext cx="685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D</a:t>
            </a:r>
          </a:p>
        </p:txBody>
      </p:sp>
      <p:sp>
        <p:nvSpPr>
          <p:cNvPr id="16394" name="Text Box 8"/>
          <p:cNvSpPr txBox="1">
            <a:spLocks noChangeArrowheads="1"/>
          </p:cNvSpPr>
          <p:nvPr/>
        </p:nvSpPr>
        <p:spPr bwMode="auto">
          <a:xfrm>
            <a:off x="1939925" y="3546475"/>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P=F</a:t>
            </a:r>
            <a:r>
              <a:rPr lang="en-US" altLang="en-US" i="1" baseline="-25000">
                <a:solidFill>
                  <a:schemeClr val="bg1"/>
                </a:solidFill>
                <a:cs typeface="Arial" panose="020B0604020202020204" pitchFamily="34" charset="0"/>
              </a:rPr>
              <a:t>y</a:t>
            </a:r>
            <a:r>
              <a:rPr lang="en-US" altLang="en-US" i="1">
                <a:solidFill>
                  <a:schemeClr val="bg1"/>
                </a:solidFill>
                <a:cs typeface="Arial" panose="020B0604020202020204" pitchFamily="34" charset="0"/>
              </a:rPr>
              <a:t>A</a:t>
            </a:r>
            <a:endParaRPr lang="en-US" altLang="en-US" i="1" baseline="-25000">
              <a:solidFill>
                <a:schemeClr val="bg1"/>
              </a:solidFill>
              <a:cs typeface="Arial" panose="020B0604020202020204" pitchFamily="34" charset="0"/>
            </a:endParaRPr>
          </a:p>
        </p:txBody>
      </p:sp>
      <p:sp>
        <p:nvSpPr>
          <p:cNvPr id="16395" name="Text Box 15"/>
          <p:cNvSpPr txBox="1">
            <a:spLocks noChangeArrowheads="1"/>
          </p:cNvSpPr>
          <p:nvPr/>
        </p:nvSpPr>
        <p:spPr bwMode="auto">
          <a:xfrm>
            <a:off x="3359150" y="5480050"/>
            <a:ext cx="1219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e</a:t>
            </a:r>
            <a:r>
              <a:rPr lang="en-US" altLang="en-US" baseline="-25000">
                <a:solidFill>
                  <a:schemeClr val="bg1"/>
                </a:solidFill>
                <a:cs typeface="Arial" panose="020B0604020202020204" pitchFamily="34" charset="0"/>
              </a:rPr>
              <a:t>y</a:t>
            </a:r>
            <a:r>
              <a:rPr lang="en-US" altLang="en-US" i="1">
                <a:solidFill>
                  <a:schemeClr val="bg1"/>
                </a:solidFill>
                <a:cs typeface="Arial" panose="020B0604020202020204" pitchFamily="34" charset="0"/>
              </a:rPr>
              <a:t>L</a:t>
            </a:r>
            <a:r>
              <a:rPr lang="en-US" altLang="en-US" i="1" baseline="-25000">
                <a:solidFill>
                  <a:schemeClr val="bg1"/>
                </a:solidFill>
                <a:cs typeface="Arial" panose="020B0604020202020204" pitchFamily="34" charset="0"/>
              </a:rPr>
              <a:t>0</a:t>
            </a:r>
            <a:endParaRPr lang="en-US" altLang="en-US" i="1">
              <a:solidFill>
                <a:schemeClr val="bg1"/>
              </a:solidFill>
              <a:cs typeface="Arial" panose="020B0604020202020204" pitchFamily="34" charset="0"/>
            </a:endParaRPr>
          </a:p>
        </p:txBody>
      </p:sp>
      <p:sp>
        <p:nvSpPr>
          <p:cNvPr id="16396" name="Line 23"/>
          <p:cNvSpPr>
            <a:spLocks noChangeShapeType="1"/>
          </p:cNvSpPr>
          <p:nvPr/>
        </p:nvSpPr>
        <p:spPr bwMode="auto">
          <a:xfrm>
            <a:off x="3587750" y="3727450"/>
            <a:ext cx="0" cy="175260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TextBox 68"/>
          <p:cNvSpPr txBox="1"/>
          <p:nvPr/>
        </p:nvSpPr>
        <p:spPr>
          <a:xfrm>
            <a:off x="512763" y="339725"/>
            <a:ext cx="4625975" cy="546100"/>
          </a:xfrm>
          <a:prstGeom prst="rect">
            <a:avLst/>
          </a:prstGeom>
          <a:solidFill>
            <a:schemeClr val="tx1">
              <a:lumMod val="95000"/>
              <a:alpha val="62000"/>
            </a:schemeClr>
          </a:solidFill>
          <a:ln w="38100" cap="flat">
            <a:solidFill>
              <a:schemeClr val="bg1"/>
            </a:solidFill>
            <a:bevel/>
          </a:ln>
        </p:spPr>
        <p:txBody>
          <a:bodyPr/>
          <a:lstStyle/>
          <a:p>
            <a:pPr>
              <a:defRPr/>
            </a:pPr>
            <a:r>
              <a:rPr lang="en-US" b="1">
                <a:solidFill>
                  <a:schemeClr val="bg1"/>
                </a:solidFill>
              </a:rPr>
              <a:t>RESIDUAL STRESSES</a:t>
            </a:r>
          </a:p>
        </p:txBody>
      </p:sp>
      <p:sp>
        <p:nvSpPr>
          <p:cNvPr id="70" name="Slide Number Placeholder 69"/>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491D04F-5250-4A82-BC82-F91D551ADF80}" type="slidenum">
              <a:rPr lang="en-US" altLang="en-US" sz="1200">
                <a:solidFill>
                  <a:srgbClr val="BCBCBC"/>
                </a:solidFill>
              </a:rPr>
              <a:pPr algn="r"/>
              <a:t>13</a:t>
            </a:fld>
            <a:endParaRPr lang="en-US" altLang="en-US" sz="1200">
              <a:solidFill>
                <a:srgbClr val="BCBCBC"/>
              </a:solidFill>
            </a:endParaRPr>
          </a:p>
        </p:txBody>
      </p:sp>
      <p:sp>
        <p:nvSpPr>
          <p:cNvPr id="16400" name="Text Box 26"/>
          <p:cNvSpPr txBox="1">
            <a:spLocks noChangeArrowheads="1"/>
          </p:cNvSpPr>
          <p:nvPr/>
        </p:nvSpPr>
        <p:spPr bwMode="auto">
          <a:xfrm>
            <a:off x="1220788" y="43275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P=(F</a:t>
            </a:r>
            <a:r>
              <a:rPr lang="en-US" altLang="en-US" i="1" baseline="-25000">
                <a:solidFill>
                  <a:schemeClr val="bg1"/>
                </a:solidFill>
                <a:cs typeface="Arial" panose="020B0604020202020204" pitchFamily="34" charset="0"/>
              </a:rPr>
              <a:t>y</a:t>
            </a:r>
            <a:r>
              <a:rPr lang="en-US" altLang="en-US" i="1">
                <a:solidFill>
                  <a:schemeClr val="bg1"/>
                </a:solidFill>
                <a:cs typeface="Arial" panose="020B0604020202020204" pitchFamily="34" charset="0"/>
              </a:rPr>
              <a:t>-F</a:t>
            </a:r>
            <a:r>
              <a:rPr lang="en-US" altLang="en-US" i="1" baseline="-25000">
                <a:solidFill>
                  <a:schemeClr val="bg1"/>
                </a:solidFill>
                <a:cs typeface="Arial" panose="020B0604020202020204" pitchFamily="34" charset="0"/>
              </a:rPr>
              <a:t>res</a:t>
            </a:r>
            <a:r>
              <a:rPr lang="en-US" altLang="en-US" i="1">
                <a:solidFill>
                  <a:schemeClr val="bg1"/>
                </a:solidFill>
                <a:cs typeface="Arial" panose="020B0604020202020204" pitchFamily="34" charset="0"/>
              </a:rPr>
              <a:t>)A</a:t>
            </a:r>
          </a:p>
        </p:txBody>
      </p:sp>
      <p:sp>
        <p:nvSpPr>
          <p:cNvPr id="16401" name="Line 25"/>
          <p:cNvSpPr>
            <a:spLocks noChangeShapeType="1"/>
          </p:cNvSpPr>
          <p:nvPr/>
        </p:nvSpPr>
        <p:spPr bwMode="auto">
          <a:xfrm>
            <a:off x="2979738" y="4565650"/>
            <a:ext cx="334962" cy="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6402" name="Oval 19"/>
          <p:cNvSpPr>
            <a:spLocks noChangeArrowheads="1"/>
          </p:cNvSpPr>
          <p:nvPr/>
        </p:nvSpPr>
        <p:spPr bwMode="auto">
          <a:xfrm>
            <a:off x="3208338" y="4489450"/>
            <a:ext cx="152400" cy="152400"/>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16403" name="Text Box 31"/>
          <p:cNvSpPr txBox="1">
            <a:spLocks noChangeArrowheads="1"/>
          </p:cNvSpPr>
          <p:nvPr/>
        </p:nvSpPr>
        <p:spPr bwMode="auto">
          <a:xfrm>
            <a:off x="3263900" y="4516438"/>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1</a:t>
            </a:r>
          </a:p>
        </p:txBody>
      </p:sp>
      <p:sp>
        <p:nvSpPr>
          <p:cNvPr id="16404" name="Rectangle 94" descr="Small checker board"/>
          <p:cNvSpPr>
            <a:spLocks noChangeArrowheads="1"/>
          </p:cNvSpPr>
          <p:nvPr/>
        </p:nvSpPr>
        <p:spPr bwMode="auto">
          <a:xfrm>
            <a:off x="5722938" y="100013"/>
            <a:ext cx="228600" cy="228600"/>
          </a:xfrm>
          <a:prstGeom prst="rect">
            <a:avLst/>
          </a:prstGeom>
          <a:pattFill prst="smCheck">
            <a:fgClr>
              <a:schemeClr val="tx1"/>
            </a:fgClr>
            <a:bgClr>
              <a:schemeClr val="bg1"/>
            </a:bgClr>
          </a:patt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16405" name="Text Box 95"/>
          <p:cNvSpPr txBox="1">
            <a:spLocks noChangeArrowheads="1"/>
          </p:cNvSpPr>
          <p:nvPr/>
        </p:nvSpPr>
        <p:spPr bwMode="auto">
          <a:xfrm>
            <a:off x="6002338" y="-53975"/>
            <a:ext cx="13954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231775" algn="l"/>
              </a:tabLst>
              <a:defRPr sz="2400">
                <a:solidFill>
                  <a:schemeClr val="tx1"/>
                </a:solidFill>
                <a:latin typeface="Times New Roman" panose="02020603050405020304" pitchFamily="18" charset="0"/>
              </a:defRPr>
            </a:lvl1pPr>
            <a:lvl2pPr marL="742950" indent="-285750">
              <a:tabLst>
                <a:tab pos="231775" algn="l"/>
              </a:tabLst>
              <a:defRPr sz="2400">
                <a:solidFill>
                  <a:schemeClr val="tx1"/>
                </a:solidFill>
                <a:latin typeface="Times New Roman" panose="02020603050405020304" pitchFamily="18" charset="0"/>
              </a:defRPr>
            </a:lvl2pPr>
            <a:lvl3pPr marL="1143000" indent="-228600">
              <a:tabLst>
                <a:tab pos="231775" algn="l"/>
              </a:tabLst>
              <a:defRPr sz="2400">
                <a:solidFill>
                  <a:schemeClr val="tx1"/>
                </a:solidFill>
                <a:latin typeface="Times New Roman" panose="02020603050405020304" pitchFamily="18" charset="0"/>
              </a:defRPr>
            </a:lvl3pPr>
            <a:lvl4pPr marL="1600200" indent="-228600">
              <a:tabLst>
                <a:tab pos="231775" algn="l"/>
              </a:tabLst>
              <a:defRPr sz="2400">
                <a:solidFill>
                  <a:schemeClr val="tx1"/>
                </a:solidFill>
                <a:latin typeface="Times New Roman" panose="02020603050405020304" pitchFamily="18" charset="0"/>
              </a:defRPr>
            </a:lvl4pPr>
            <a:lvl5pPr marL="2057400" indent="-228600">
              <a:tabLst>
                <a:tab pos="231775"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231775"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231775"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231775"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231775" algn="l"/>
              </a:tabLs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 Yielded</a:t>
            </a:r>
          </a:p>
          <a:p>
            <a:pPr eaLnBrk="1" hangingPunct="1"/>
            <a:r>
              <a:rPr lang="en-US" altLang="en-US">
                <a:solidFill>
                  <a:schemeClr val="bg1"/>
                </a:solidFill>
                <a:cs typeface="Arial" panose="020B0604020202020204" pitchFamily="34" charset="0"/>
              </a:rPr>
              <a:t>	Steel</a:t>
            </a:r>
          </a:p>
        </p:txBody>
      </p:sp>
      <p:sp>
        <p:nvSpPr>
          <p:cNvPr id="16406" name="Rectangle 53" descr="Small checker board"/>
          <p:cNvSpPr>
            <a:spLocks noChangeArrowheads="1"/>
          </p:cNvSpPr>
          <p:nvPr/>
        </p:nvSpPr>
        <p:spPr bwMode="auto">
          <a:xfrm>
            <a:off x="8404225" y="177800"/>
            <a:ext cx="76200" cy="193675"/>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6407" name="Rectangle 55" descr="Small checker board"/>
          <p:cNvSpPr>
            <a:spLocks noChangeArrowheads="1"/>
          </p:cNvSpPr>
          <p:nvPr/>
        </p:nvSpPr>
        <p:spPr bwMode="auto">
          <a:xfrm>
            <a:off x="7585075" y="180975"/>
            <a:ext cx="76200" cy="196850"/>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6408" name="Rectangle 53" descr="Small checker board"/>
          <p:cNvSpPr>
            <a:spLocks noChangeArrowheads="1"/>
          </p:cNvSpPr>
          <p:nvPr/>
        </p:nvSpPr>
        <p:spPr bwMode="auto">
          <a:xfrm>
            <a:off x="8397875" y="1244600"/>
            <a:ext cx="76200" cy="196850"/>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6409" name="Rectangle 55" descr="Small checker board"/>
          <p:cNvSpPr>
            <a:spLocks noChangeArrowheads="1"/>
          </p:cNvSpPr>
          <p:nvPr/>
        </p:nvSpPr>
        <p:spPr bwMode="auto">
          <a:xfrm>
            <a:off x="7578725" y="1244600"/>
            <a:ext cx="76200" cy="196850"/>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6410" name="Oval 28"/>
          <p:cNvSpPr>
            <a:spLocks noChangeArrowheads="1"/>
          </p:cNvSpPr>
          <p:nvPr/>
        </p:nvSpPr>
        <p:spPr bwMode="auto">
          <a:xfrm>
            <a:off x="3587750" y="4030663"/>
            <a:ext cx="152400" cy="152400"/>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16411" name="Text Box 34"/>
          <p:cNvSpPr txBox="1">
            <a:spLocks noChangeArrowheads="1"/>
          </p:cNvSpPr>
          <p:nvPr/>
        </p:nvSpPr>
        <p:spPr bwMode="auto">
          <a:xfrm>
            <a:off x="3663950" y="4030663"/>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2</a:t>
            </a:r>
          </a:p>
        </p:txBody>
      </p:sp>
      <p:sp>
        <p:nvSpPr>
          <p:cNvPr id="16412" name="Freeform 42"/>
          <p:cNvSpPr>
            <a:spLocks/>
          </p:cNvSpPr>
          <p:nvPr/>
        </p:nvSpPr>
        <p:spPr bwMode="auto">
          <a:xfrm>
            <a:off x="7578725" y="1878013"/>
            <a:ext cx="942975" cy="1301750"/>
          </a:xfrm>
          <a:custGeom>
            <a:avLst/>
            <a:gdLst>
              <a:gd name="T0" fmla="*/ 2147483647 w 594"/>
              <a:gd name="T1" fmla="*/ 0 h 820"/>
              <a:gd name="T2" fmla="*/ 2147483647 w 594"/>
              <a:gd name="T3" fmla="*/ 0 h 820"/>
              <a:gd name="T4" fmla="*/ 2147483647 w 594"/>
              <a:gd name="T5" fmla="*/ 2147483647 h 820"/>
              <a:gd name="T6" fmla="*/ 2147483647 w 594"/>
              <a:gd name="T7" fmla="*/ 2147483647 h 820"/>
              <a:gd name="T8" fmla="*/ 2147483647 w 594"/>
              <a:gd name="T9" fmla="*/ 2147483647 h 820"/>
              <a:gd name="T10" fmla="*/ 2147483647 w 594"/>
              <a:gd name="T11" fmla="*/ 2147483647 h 820"/>
              <a:gd name="T12" fmla="*/ 2147483647 w 594"/>
              <a:gd name="T13" fmla="*/ 2147483647 h 820"/>
              <a:gd name="T14" fmla="*/ 0 w 594"/>
              <a:gd name="T15" fmla="*/ 2147483647 h 820"/>
              <a:gd name="T16" fmla="*/ 0 w 594"/>
              <a:gd name="T17" fmla="*/ 2147483647 h 820"/>
              <a:gd name="T18" fmla="*/ 2147483647 w 594"/>
              <a:gd name="T19" fmla="*/ 2147483647 h 820"/>
              <a:gd name="T20" fmla="*/ 2147483647 w 594"/>
              <a:gd name="T21" fmla="*/ 2147483647 h 820"/>
              <a:gd name="T22" fmla="*/ 2147483647 w 594"/>
              <a:gd name="T23" fmla="*/ 2147483647 h 820"/>
              <a:gd name="T24" fmla="*/ 2147483647 w 594"/>
              <a:gd name="T25" fmla="*/ 0 h 8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4"/>
              <a:gd name="T40" fmla="*/ 0 h 820"/>
              <a:gd name="T41" fmla="*/ 594 w 594"/>
              <a:gd name="T42" fmla="*/ 820 h 8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4" h="820">
                <a:moveTo>
                  <a:pt x="10" y="0"/>
                </a:moveTo>
                <a:lnTo>
                  <a:pt x="594" y="0"/>
                </a:lnTo>
                <a:lnTo>
                  <a:pt x="594" y="148"/>
                </a:lnTo>
                <a:lnTo>
                  <a:pt x="344" y="148"/>
                </a:lnTo>
                <a:lnTo>
                  <a:pt x="344" y="670"/>
                </a:lnTo>
                <a:lnTo>
                  <a:pt x="590" y="670"/>
                </a:lnTo>
                <a:lnTo>
                  <a:pt x="590" y="820"/>
                </a:lnTo>
                <a:lnTo>
                  <a:pt x="0" y="820"/>
                </a:lnTo>
                <a:lnTo>
                  <a:pt x="0" y="670"/>
                </a:lnTo>
                <a:lnTo>
                  <a:pt x="254" y="670"/>
                </a:lnTo>
                <a:lnTo>
                  <a:pt x="254" y="152"/>
                </a:lnTo>
                <a:lnTo>
                  <a:pt x="10" y="152"/>
                </a:lnTo>
                <a:lnTo>
                  <a:pt x="10" y="0"/>
                </a:lnTo>
                <a:close/>
              </a:path>
            </a:pathLst>
          </a:custGeom>
          <a:solidFill>
            <a:schemeClr val="accent1"/>
          </a:solidFill>
          <a:ln w="44450">
            <a:solidFill>
              <a:schemeClr val="bg1"/>
            </a:solidFill>
            <a:round/>
            <a:headEnd/>
            <a:tailEnd/>
          </a:ln>
        </p:spPr>
        <p:txBody>
          <a:bodyPr/>
          <a:lstStyle/>
          <a:p>
            <a:endParaRPr lang="en-US"/>
          </a:p>
        </p:txBody>
      </p:sp>
      <p:sp>
        <p:nvSpPr>
          <p:cNvPr id="16413" name="Rectangle 79" descr="Small checker board"/>
          <p:cNvSpPr>
            <a:spLocks noChangeArrowheads="1"/>
          </p:cNvSpPr>
          <p:nvPr/>
        </p:nvSpPr>
        <p:spPr bwMode="auto">
          <a:xfrm>
            <a:off x="7612063" y="1895475"/>
            <a:ext cx="152400" cy="201613"/>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6414" name="Rectangle 92" descr="Small checker board"/>
          <p:cNvSpPr>
            <a:spLocks noChangeArrowheads="1"/>
          </p:cNvSpPr>
          <p:nvPr/>
        </p:nvSpPr>
        <p:spPr bwMode="auto">
          <a:xfrm>
            <a:off x="8001000" y="2392363"/>
            <a:ext cx="104775" cy="228600"/>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6415" name="Rectangle 79" descr="Small checker board"/>
          <p:cNvSpPr>
            <a:spLocks noChangeArrowheads="1"/>
          </p:cNvSpPr>
          <p:nvPr/>
        </p:nvSpPr>
        <p:spPr bwMode="auto">
          <a:xfrm>
            <a:off x="8348663" y="1900238"/>
            <a:ext cx="152400" cy="190500"/>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6416" name="Rectangle 79" descr="Small checker board"/>
          <p:cNvSpPr>
            <a:spLocks noChangeArrowheads="1"/>
          </p:cNvSpPr>
          <p:nvPr/>
        </p:nvSpPr>
        <p:spPr bwMode="auto">
          <a:xfrm>
            <a:off x="7599363" y="2960688"/>
            <a:ext cx="152400" cy="196850"/>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6417" name="Rectangle 79" descr="Small checker board"/>
          <p:cNvSpPr>
            <a:spLocks noChangeArrowheads="1"/>
          </p:cNvSpPr>
          <p:nvPr/>
        </p:nvSpPr>
        <p:spPr bwMode="auto">
          <a:xfrm>
            <a:off x="8347075" y="2954338"/>
            <a:ext cx="152400" cy="203200"/>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6418" name="Text Box 17"/>
          <p:cNvSpPr txBox="1">
            <a:spLocks noChangeArrowheads="1"/>
          </p:cNvSpPr>
          <p:nvPr/>
        </p:nvSpPr>
        <p:spPr bwMode="auto">
          <a:xfrm>
            <a:off x="4117975" y="3159125"/>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No Residual Stress</a:t>
            </a:r>
          </a:p>
        </p:txBody>
      </p:sp>
      <p:sp>
        <p:nvSpPr>
          <p:cNvPr id="16419" name="Line 22"/>
          <p:cNvSpPr>
            <a:spLocks noChangeShapeType="1"/>
          </p:cNvSpPr>
          <p:nvPr/>
        </p:nvSpPr>
        <p:spPr bwMode="auto">
          <a:xfrm flipH="1">
            <a:off x="3816350" y="3400425"/>
            <a:ext cx="314325" cy="327025"/>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420" name="Line 24"/>
          <p:cNvSpPr>
            <a:spLocks noChangeShapeType="1"/>
          </p:cNvSpPr>
          <p:nvPr/>
        </p:nvSpPr>
        <p:spPr bwMode="auto">
          <a:xfrm>
            <a:off x="2978150" y="3727450"/>
            <a:ext cx="541338" cy="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6421" name="Freeform 42"/>
          <p:cNvSpPr>
            <a:spLocks/>
          </p:cNvSpPr>
          <p:nvPr/>
        </p:nvSpPr>
        <p:spPr bwMode="auto">
          <a:xfrm>
            <a:off x="2981325" y="3724275"/>
            <a:ext cx="2771775" cy="1752600"/>
          </a:xfrm>
          <a:custGeom>
            <a:avLst/>
            <a:gdLst>
              <a:gd name="T0" fmla="*/ 0 w 1746"/>
              <a:gd name="T1" fmla="*/ 2147483647 h 1104"/>
              <a:gd name="T2" fmla="*/ 937498125 w 1746"/>
              <a:gd name="T3" fmla="*/ 0 h 1104"/>
              <a:gd name="T4" fmla="*/ 2147483647 w 1746"/>
              <a:gd name="T5" fmla="*/ 0 h 1104"/>
              <a:gd name="T6" fmla="*/ 0 60000 65536"/>
              <a:gd name="T7" fmla="*/ 0 60000 65536"/>
              <a:gd name="T8" fmla="*/ 0 60000 65536"/>
              <a:gd name="T9" fmla="*/ 0 w 1746"/>
              <a:gd name="T10" fmla="*/ 0 h 1104"/>
              <a:gd name="T11" fmla="*/ 1746 w 1746"/>
              <a:gd name="T12" fmla="*/ 1104 h 1104"/>
            </a:gdLst>
            <a:ahLst/>
            <a:cxnLst>
              <a:cxn ang="T6">
                <a:pos x="T0" y="T1"/>
              </a:cxn>
              <a:cxn ang="T7">
                <a:pos x="T2" y="T3"/>
              </a:cxn>
              <a:cxn ang="T8">
                <a:pos x="T4" y="T5"/>
              </a:cxn>
            </a:cxnLst>
            <a:rect l="T9" t="T10" r="T11" b="T12"/>
            <a:pathLst>
              <a:path w="1746" h="1104">
                <a:moveTo>
                  <a:pt x="0" y="1104"/>
                </a:moveTo>
                <a:lnTo>
                  <a:pt x="372" y="0"/>
                </a:lnTo>
                <a:lnTo>
                  <a:pt x="1746" y="0"/>
                </a:lnTo>
              </a:path>
            </a:pathLst>
          </a:custGeom>
          <a:noFill/>
          <a:ln w="38100" cap="flat" cmpd="sng">
            <a:solidFill>
              <a:schemeClr val="bg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6422" name="Text Box 51"/>
          <p:cNvSpPr txBox="1">
            <a:spLocks noChangeArrowheads="1"/>
          </p:cNvSpPr>
          <p:nvPr/>
        </p:nvSpPr>
        <p:spPr bwMode="auto">
          <a:xfrm>
            <a:off x="7891463" y="1479550"/>
            <a:ext cx="468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solidFill>
                  <a:schemeClr val="bg1"/>
                </a:solidFill>
                <a:cs typeface="Arial" panose="020B0604020202020204" pitchFamily="34" charset="0"/>
              </a:rPr>
              <a:t>1</a:t>
            </a:r>
          </a:p>
        </p:txBody>
      </p:sp>
      <p:sp>
        <p:nvSpPr>
          <p:cNvPr id="16423" name="Text Box 75"/>
          <p:cNvSpPr txBox="1">
            <a:spLocks noChangeArrowheads="1"/>
          </p:cNvSpPr>
          <p:nvPr/>
        </p:nvSpPr>
        <p:spPr bwMode="auto">
          <a:xfrm>
            <a:off x="7891463" y="3148013"/>
            <a:ext cx="439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solidFill>
                  <a:schemeClr val="bg1"/>
                </a:solidFill>
                <a:cs typeface="Arial" panose="020B0604020202020204" pitchFamily="34" charset="0"/>
              </a:rPr>
              <a:t>2</a:t>
            </a:r>
          </a:p>
        </p:txBody>
      </p:sp>
      <p:sp>
        <p:nvSpPr>
          <p:cNvPr id="40"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504825" y="636588"/>
            <a:ext cx="8140700" cy="1147762"/>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a:solidFill>
                  <a:schemeClr val="bg1"/>
                </a:solidFill>
              </a:rPr>
              <a:t>DIRECT ANALYSIS METHOD</a:t>
            </a:r>
          </a:p>
        </p:txBody>
      </p:sp>
      <p:sp>
        <p:nvSpPr>
          <p:cNvPr id="5" name="TextBox 4"/>
          <p:cNvSpPr txBox="1"/>
          <p:nvPr/>
        </p:nvSpPr>
        <p:spPr>
          <a:xfrm>
            <a:off x="1754188" y="2260600"/>
            <a:ext cx="5310187" cy="12255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dirty="0">
                <a:solidFill>
                  <a:schemeClr val="bg1"/>
                </a:solidFill>
              </a:rPr>
              <a:t>Further evaluation of this method is included in the module on “Combined Forces.”</a:t>
            </a:r>
          </a:p>
        </p:txBody>
      </p:sp>
      <p:sp>
        <p:nvSpPr>
          <p:cNvPr id="4" name="Slide Number Placeholder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F03B254-FC44-4B59-B8C0-A1905AF4DABE}" type="slidenum">
              <a:rPr lang="en-US" altLang="en-US" sz="1200">
                <a:solidFill>
                  <a:srgbClr val="BCBCBC"/>
                </a:solidFill>
              </a:rPr>
              <a:pPr/>
              <a:t>130</a:t>
            </a:fld>
            <a:endParaRPr lang="en-US" altLang="en-US" sz="1200">
              <a:solidFill>
                <a:srgbClr val="BCBCBC"/>
              </a:solidFill>
            </a:endParaRPr>
          </a:p>
        </p:txBody>
      </p:sp>
      <p:sp>
        <p:nvSpPr>
          <p:cNvPr id="6" name="Footer Placeholder 5"/>
          <p:cNvSpPr>
            <a:spLocks noGrp="1"/>
          </p:cNvSpPr>
          <p:nvPr>
            <p:ph type="ftr" sz="quarter" idx="10"/>
          </p:nvPr>
        </p:nvSpPr>
        <p:spPr/>
        <p:txBody>
          <a:bodyPr/>
          <a:lstStyle/>
          <a:p>
            <a:pPr>
              <a:defRPr/>
            </a:pPr>
            <a:r>
              <a:rPr lang="en-US"/>
              <a:t>Compression Theory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7191375" y="0"/>
            <a:ext cx="19526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7411" name="Freeform 51"/>
          <p:cNvSpPr>
            <a:spLocks/>
          </p:cNvSpPr>
          <p:nvPr/>
        </p:nvSpPr>
        <p:spPr bwMode="auto">
          <a:xfrm>
            <a:off x="7586663" y="3524250"/>
            <a:ext cx="942975" cy="1301750"/>
          </a:xfrm>
          <a:custGeom>
            <a:avLst/>
            <a:gdLst>
              <a:gd name="T0" fmla="*/ 2147483647 w 594"/>
              <a:gd name="T1" fmla="*/ 0 h 820"/>
              <a:gd name="T2" fmla="*/ 2147483647 w 594"/>
              <a:gd name="T3" fmla="*/ 0 h 820"/>
              <a:gd name="T4" fmla="*/ 2147483647 w 594"/>
              <a:gd name="T5" fmla="*/ 2147483647 h 820"/>
              <a:gd name="T6" fmla="*/ 2147483647 w 594"/>
              <a:gd name="T7" fmla="*/ 2147483647 h 820"/>
              <a:gd name="T8" fmla="*/ 2147483647 w 594"/>
              <a:gd name="T9" fmla="*/ 2147483647 h 820"/>
              <a:gd name="T10" fmla="*/ 2147483647 w 594"/>
              <a:gd name="T11" fmla="*/ 2147483647 h 820"/>
              <a:gd name="T12" fmla="*/ 2147483647 w 594"/>
              <a:gd name="T13" fmla="*/ 2147483647 h 820"/>
              <a:gd name="T14" fmla="*/ 0 w 594"/>
              <a:gd name="T15" fmla="*/ 2147483647 h 820"/>
              <a:gd name="T16" fmla="*/ 0 w 594"/>
              <a:gd name="T17" fmla="*/ 2147483647 h 820"/>
              <a:gd name="T18" fmla="*/ 2147483647 w 594"/>
              <a:gd name="T19" fmla="*/ 2147483647 h 820"/>
              <a:gd name="T20" fmla="*/ 2147483647 w 594"/>
              <a:gd name="T21" fmla="*/ 2147483647 h 820"/>
              <a:gd name="T22" fmla="*/ 2147483647 w 594"/>
              <a:gd name="T23" fmla="*/ 2147483647 h 820"/>
              <a:gd name="T24" fmla="*/ 2147483647 w 594"/>
              <a:gd name="T25" fmla="*/ 0 h 8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4"/>
              <a:gd name="T40" fmla="*/ 0 h 820"/>
              <a:gd name="T41" fmla="*/ 594 w 594"/>
              <a:gd name="T42" fmla="*/ 820 h 8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4" h="820">
                <a:moveTo>
                  <a:pt x="10" y="0"/>
                </a:moveTo>
                <a:lnTo>
                  <a:pt x="594" y="0"/>
                </a:lnTo>
                <a:lnTo>
                  <a:pt x="594" y="148"/>
                </a:lnTo>
                <a:lnTo>
                  <a:pt x="344" y="148"/>
                </a:lnTo>
                <a:lnTo>
                  <a:pt x="344" y="670"/>
                </a:lnTo>
                <a:lnTo>
                  <a:pt x="590" y="670"/>
                </a:lnTo>
                <a:lnTo>
                  <a:pt x="590" y="820"/>
                </a:lnTo>
                <a:lnTo>
                  <a:pt x="0" y="820"/>
                </a:lnTo>
                <a:lnTo>
                  <a:pt x="0" y="670"/>
                </a:lnTo>
                <a:lnTo>
                  <a:pt x="254" y="670"/>
                </a:lnTo>
                <a:lnTo>
                  <a:pt x="254" y="152"/>
                </a:lnTo>
                <a:lnTo>
                  <a:pt x="10" y="152"/>
                </a:lnTo>
                <a:lnTo>
                  <a:pt x="10" y="0"/>
                </a:lnTo>
                <a:close/>
              </a:path>
            </a:pathLst>
          </a:custGeom>
          <a:solidFill>
            <a:schemeClr val="accent1"/>
          </a:solidFill>
          <a:ln w="44450">
            <a:solidFill>
              <a:schemeClr val="bg1"/>
            </a:solidFill>
            <a:round/>
            <a:headEnd/>
            <a:tailEnd/>
          </a:ln>
        </p:spPr>
        <p:txBody>
          <a:bodyPr/>
          <a:lstStyle/>
          <a:p>
            <a:endParaRPr lang="en-US"/>
          </a:p>
        </p:txBody>
      </p:sp>
      <p:sp>
        <p:nvSpPr>
          <p:cNvPr id="17412" name="Freeform 3"/>
          <p:cNvSpPr>
            <a:spLocks/>
          </p:cNvSpPr>
          <p:nvPr/>
        </p:nvSpPr>
        <p:spPr bwMode="auto">
          <a:xfrm>
            <a:off x="7556500" y="158750"/>
            <a:ext cx="942975" cy="1301750"/>
          </a:xfrm>
          <a:custGeom>
            <a:avLst/>
            <a:gdLst>
              <a:gd name="T0" fmla="*/ 2147483647 w 594"/>
              <a:gd name="T1" fmla="*/ 0 h 820"/>
              <a:gd name="T2" fmla="*/ 2147483647 w 594"/>
              <a:gd name="T3" fmla="*/ 0 h 820"/>
              <a:gd name="T4" fmla="*/ 2147483647 w 594"/>
              <a:gd name="T5" fmla="*/ 2147483647 h 820"/>
              <a:gd name="T6" fmla="*/ 2147483647 w 594"/>
              <a:gd name="T7" fmla="*/ 2147483647 h 820"/>
              <a:gd name="T8" fmla="*/ 2147483647 w 594"/>
              <a:gd name="T9" fmla="*/ 2147483647 h 820"/>
              <a:gd name="T10" fmla="*/ 2147483647 w 594"/>
              <a:gd name="T11" fmla="*/ 2147483647 h 820"/>
              <a:gd name="T12" fmla="*/ 2147483647 w 594"/>
              <a:gd name="T13" fmla="*/ 2147483647 h 820"/>
              <a:gd name="T14" fmla="*/ 0 w 594"/>
              <a:gd name="T15" fmla="*/ 2147483647 h 820"/>
              <a:gd name="T16" fmla="*/ 0 w 594"/>
              <a:gd name="T17" fmla="*/ 2147483647 h 820"/>
              <a:gd name="T18" fmla="*/ 2147483647 w 594"/>
              <a:gd name="T19" fmla="*/ 2147483647 h 820"/>
              <a:gd name="T20" fmla="*/ 2147483647 w 594"/>
              <a:gd name="T21" fmla="*/ 2147483647 h 820"/>
              <a:gd name="T22" fmla="*/ 2147483647 w 594"/>
              <a:gd name="T23" fmla="*/ 2147483647 h 820"/>
              <a:gd name="T24" fmla="*/ 2147483647 w 594"/>
              <a:gd name="T25" fmla="*/ 0 h 8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4"/>
              <a:gd name="T40" fmla="*/ 0 h 820"/>
              <a:gd name="T41" fmla="*/ 594 w 594"/>
              <a:gd name="T42" fmla="*/ 820 h 8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4" h="820">
                <a:moveTo>
                  <a:pt x="10" y="0"/>
                </a:moveTo>
                <a:lnTo>
                  <a:pt x="594" y="0"/>
                </a:lnTo>
                <a:lnTo>
                  <a:pt x="594" y="148"/>
                </a:lnTo>
                <a:lnTo>
                  <a:pt x="344" y="148"/>
                </a:lnTo>
                <a:lnTo>
                  <a:pt x="344" y="670"/>
                </a:lnTo>
                <a:lnTo>
                  <a:pt x="590" y="670"/>
                </a:lnTo>
                <a:lnTo>
                  <a:pt x="590" y="820"/>
                </a:lnTo>
                <a:lnTo>
                  <a:pt x="0" y="820"/>
                </a:lnTo>
                <a:lnTo>
                  <a:pt x="0" y="670"/>
                </a:lnTo>
                <a:lnTo>
                  <a:pt x="254" y="670"/>
                </a:lnTo>
                <a:lnTo>
                  <a:pt x="254" y="152"/>
                </a:lnTo>
                <a:lnTo>
                  <a:pt x="10" y="152"/>
                </a:lnTo>
                <a:lnTo>
                  <a:pt x="10" y="0"/>
                </a:lnTo>
                <a:close/>
              </a:path>
            </a:pathLst>
          </a:custGeom>
          <a:solidFill>
            <a:schemeClr val="accent1"/>
          </a:solidFill>
          <a:ln w="44450">
            <a:solidFill>
              <a:schemeClr val="bg1"/>
            </a:solidFill>
            <a:round/>
            <a:headEnd/>
            <a:tailEnd/>
          </a:ln>
        </p:spPr>
        <p:txBody>
          <a:bodyPr/>
          <a:lstStyle/>
          <a:p>
            <a:endParaRPr lang="en-US"/>
          </a:p>
        </p:txBody>
      </p:sp>
      <p:sp>
        <p:nvSpPr>
          <p:cNvPr id="63" name="Rectangle 62"/>
          <p:cNvSpPr/>
          <p:nvPr/>
        </p:nvSpPr>
        <p:spPr>
          <a:xfrm>
            <a:off x="5618163" y="0"/>
            <a:ext cx="1919287"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7414" name="TextBox 67"/>
          <p:cNvSpPr txBox="1">
            <a:spLocks noChangeArrowheads="1"/>
          </p:cNvSpPr>
          <p:nvPr/>
        </p:nvSpPr>
        <p:spPr bwMode="auto">
          <a:xfrm>
            <a:off x="1233488" y="2932113"/>
            <a:ext cx="5661025" cy="3122612"/>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29" name="TextBox 28"/>
          <p:cNvSpPr txBox="1"/>
          <p:nvPr/>
        </p:nvSpPr>
        <p:spPr>
          <a:xfrm>
            <a:off x="504825" y="1001713"/>
            <a:ext cx="6665913" cy="1865312"/>
          </a:xfrm>
          <a:prstGeom prst="rect">
            <a:avLst/>
          </a:prstGeom>
          <a:solidFill>
            <a:schemeClr val="tx1">
              <a:lumMod val="95000"/>
              <a:alpha val="62000"/>
            </a:schemeClr>
          </a:solidFill>
          <a:ln w="38100" cap="flat">
            <a:solidFill>
              <a:schemeClr val="bg1"/>
            </a:solidFill>
            <a:bevel/>
          </a:ln>
        </p:spPr>
        <p:txBody>
          <a:bodyPr>
            <a:spAutoFit/>
          </a:bodyPr>
          <a:lstStyle/>
          <a:p>
            <a:pPr>
              <a:defRPr/>
            </a:pPr>
            <a:r>
              <a:rPr lang="en-US">
                <a:solidFill>
                  <a:schemeClr val="bg1"/>
                </a:solidFill>
              </a:rPr>
              <a:t>With residual stresses, flange tips yield first at </a:t>
            </a:r>
          </a:p>
          <a:p>
            <a:pPr>
              <a:defRPr/>
            </a:pPr>
            <a:r>
              <a:rPr lang="en-US">
                <a:solidFill>
                  <a:schemeClr val="bg1"/>
                </a:solidFill>
              </a:rPr>
              <a:t>	</a:t>
            </a:r>
            <a:r>
              <a:rPr lang="en-US" i="1">
                <a:solidFill>
                  <a:schemeClr val="bg1"/>
                </a:solidFill>
              </a:rPr>
              <a:t>P/A </a:t>
            </a:r>
            <a:r>
              <a:rPr lang="en-US">
                <a:solidFill>
                  <a:schemeClr val="bg1"/>
                </a:solidFill>
              </a:rPr>
              <a:t>+ residual stress = </a:t>
            </a:r>
            <a:r>
              <a:rPr lang="en-US" i="1">
                <a:solidFill>
                  <a:schemeClr val="bg1"/>
                </a:solidFill>
              </a:rPr>
              <a:t>F</a:t>
            </a:r>
            <a:r>
              <a:rPr lang="en-US" i="1" baseline="-25000">
                <a:solidFill>
                  <a:schemeClr val="bg1"/>
                </a:solidFill>
              </a:rPr>
              <a:t>y</a:t>
            </a:r>
            <a:endParaRPr lang="en-US" i="1">
              <a:solidFill>
                <a:schemeClr val="bg1"/>
              </a:solidFill>
            </a:endParaRPr>
          </a:p>
          <a:p>
            <a:pPr>
              <a:defRPr/>
            </a:pPr>
            <a:r>
              <a:rPr lang="en-US">
                <a:solidFill>
                  <a:schemeClr val="bg1"/>
                </a:solidFill>
              </a:rPr>
              <a:t>Gradually get yield of entire cross section.</a:t>
            </a:r>
          </a:p>
          <a:p>
            <a:pPr>
              <a:defRPr/>
            </a:pPr>
            <a:endParaRPr lang="en-US" sz="1800">
              <a:solidFill>
                <a:schemeClr val="bg1"/>
              </a:solidFill>
            </a:endParaRPr>
          </a:p>
          <a:p>
            <a:pPr>
              <a:defRPr/>
            </a:pPr>
            <a:r>
              <a:rPr lang="en-US">
                <a:solidFill>
                  <a:schemeClr val="bg1"/>
                </a:solidFill>
              </a:rPr>
              <a:t>Stiffness is reduced after 1</a:t>
            </a:r>
            <a:r>
              <a:rPr lang="en-US" baseline="30000">
                <a:solidFill>
                  <a:schemeClr val="bg1"/>
                </a:solidFill>
              </a:rPr>
              <a:t>st</a:t>
            </a:r>
            <a:r>
              <a:rPr lang="en-US">
                <a:solidFill>
                  <a:schemeClr val="bg1"/>
                </a:solidFill>
              </a:rPr>
              <a:t> yield.</a:t>
            </a:r>
          </a:p>
        </p:txBody>
      </p:sp>
      <p:sp>
        <p:nvSpPr>
          <p:cNvPr id="17416" name="Line 5"/>
          <p:cNvSpPr>
            <a:spLocks noChangeShapeType="1"/>
          </p:cNvSpPr>
          <p:nvPr/>
        </p:nvSpPr>
        <p:spPr bwMode="auto">
          <a:xfrm>
            <a:off x="2978150" y="3041650"/>
            <a:ext cx="0" cy="245268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7" name="Line 6"/>
          <p:cNvSpPr>
            <a:spLocks noChangeShapeType="1"/>
          </p:cNvSpPr>
          <p:nvPr/>
        </p:nvSpPr>
        <p:spPr bwMode="auto">
          <a:xfrm>
            <a:off x="2963863" y="5480050"/>
            <a:ext cx="3214687"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8" name="Text Box 7"/>
          <p:cNvSpPr txBox="1">
            <a:spLocks noChangeArrowheads="1"/>
          </p:cNvSpPr>
          <p:nvPr/>
        </p:nvSpPr>
        <p:spPr bwMode="auto">
          <a:xfrm>
            <a:off x="4425950" y="5480050"/>
            <a:ext cx="685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D</a:t>
            </a:r>
          </a:p>
        </p:txBody>
      </p:sp>
      <p:sp>
        <p:nvSpPr>
          <p:cNvPr id="17419" name="Text Box 8"/>
          <p:cNvSpPr txBox="1">
            <a:spLocks noChangeArrowheads="1"/>
          </p:cNvSpPr>
          <p:nvPr/>
        </p:nvSpPr>
        <p:spPr bwMode="auto">
          <a:xfrm>
            <a:off x="1939925" y="3546475"/>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P=F</a:t>
            </a:r>
            <a:r>
              <a:rPr lang="en-US" altLang="en-US" i="1" baseline="-25000">
                <a:solidFill>
                  <a:schemeClr val="bg1"/>
                </a:solidFill>
                <a:cs typeface="Arial" panose="020B0604020202020204" pitchFamily="34" charset="0"/>
              </a:rPr>
              <a:t>y</a:t>
            </a:r>
            <a:r>
              <a:rPr lang="en-US" altLang="en-US" i="1">
                <a:solidFill>
                  <a:schemeClr val="bg1"/>
                </a:solidFill>
                <a:cs typeface="Arial" panose="020B0604020202020204" pitchFamily="34" charset="0"/>
              </a:rPr>
              <a:t>A</a:t>
            </a:r>
            <a:endParaRPr lang="en-US" altLang="en-US" i="1" baseline="-25000">
              <a:solidFill>
                <a:schemeClr val="bg1"/>
              </a:solidFill>
              <a:cs typeface="Arial" panose="020B0604020202020204" pitchFamily="34" charset="0"/>
            </a:endParaRPr>
          </a:p>
        </p:txBody>
      </p:sp>
      <p:sp>
        <p:nvSpPr>
          <p:cNvPr id="17420" name="Text Box 15"/>
          <p:cNvSpPr txBox="1">
            <a:spLocks noChangeArrowheads="1"/>
          </p:cNvSpPr>
          <p:nvPr/>
        </p:nvSpPr>
        <p:spPr bwMode="auto">
          <a:xfrm>
            <a:off x="3359150" y="5480050"/>
            <a:ext cx="1219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e</a:t>
            </a:r>
            <a:r>
              <a:rPr lang="en-US" altLang="en-US" baseline="-25000">
                <a:solidFill>
                  <a:schemeClr val="bg1"/>
                </a:solidFill>
                <a:cs typeface="Arial" panose="020B0604020202020204" pitchFamily="34" charset="0"/>
              </a:rPr>
              <a:t>y</a:t>
            </a:r>
            <a:r>
              <a:rPr lang="en-US" altLang="en-US" i="1">
                <a:solidFill>
                  <a:schemeClr val="bg1"/>
                </a:solidFill>
                <a:cs typeface="Arial" panose="020B0604020202020204" pitchFamily="34" charset="0"/>
              </a:rPr>
              <a:t>L</a:t>
            </a:r>
            <a:r>
              <a:rPr lang="en-US" altLang="en-US" i="1" baseline="-25000">
                <a:solidFill>
                  <a:schemeClr val="bg1"/>
                </a:solidFill>
                <a:cs typeface="Arial" panose="020B0604020202020204" pitchFamily="34" charset="0"/>
              </a:rPr>
              <a:t>0</a:t>
            </a:r>
            <a:endParaRPr lang="en-US" altLang="en-US" i="1">
              <a:solidFill>
                <a:schemeClr val="bg1"/>
              </a:solidFill>
              <a:cs typeface="Arial" panose="020B0604020202020204" pitchFamily="34" charset="0"/>
            </a:endParaRPr>
          </a:p>
        </p:txBody>
      </p:sp>
      <p:sp>
        <p:nvSpPr>
          <p:cNvPr id="17421" name="Line 23"/>
          <p:cNvSpPr>
            <a:spLocks noChangeShapeType="1"/>
          </p:cNvSpPr>
          <p:nvPr/>
        </p:nvSpPr>
        <p:spPr bwMode="auto">
          <a:xfrm>
            <a:off x="3587750" y="3727450"/>
            <a:ext cx="0" cy="175260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TextBox 68"/>
          <p:cNvSpPr txBox="1"/>
          <p:nvPr/>
        </p:nvSpPr>
        <p:spPr>
          <a:xfrm>
            <a:off x="512763" y="339725"/>
            <a:ext cx="4625975" cy="546100"/>
          </a:xfrm>
          <a:prstGeom prst="rect">
            <a:avLst/>
          </a:prstGeom>
          <a:solidFill>
            <a:schemeClr val="tx1">
              <a:lumMod val="95000"/>
              <a:alpha val="62000"/>
            </a:schemeClr>
          </a:solidFill>
          <a:ln w="38100" cap="flat">
            <a:solidFill>
              <a:schemeClr val="bg1"/>
            </a:solidFill>
            <a:bevel/>
          </a:ln>
        </p:spPr>
        <p:txBody>
          <a:bodyPr/>
          <a:lstStyle/>
          <a:p>
            <a:pPr>
              <a:defRPr/>
            </a:pPr>
            <a:r>
              <a:rPr lang="en-US" b="1">
                <a:solidFill>
                  <a:schemeClr val="bg1"/>
                </a:solidFill>
              </a:rPr>
              <a:t>RESIDUAL STRESSES</a:t>
            </a:r>
          </a:p>
        </p:txBody>
      </p:sp>
      <p:sp>
        <p:nvSpPr>
          <p:cNvPr id="70" name="Slide Number Placeholder 69"/>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23C94EE6-B011-414B-A402-946923E0BD8A}" type="slidenum">
              <a:rPr lang="en-US" altLang="en-US" sz="1200">
                <a:solidFill>
                  <a:srgbClr val="BCBCBC"/>
                </a:solidFill>
              </a:rPr>
              <a:pPr algn="r"/>
              <a:t>14</a:t>
            </a:fld>
            <a:endParaRPr lang="en-US" altLang="en-US" sz="1200">
              <a:solidFill>
                <a:srgbClr val="BCBCBC"/>
              </a:solidFill>
            </a:endParaRPr>
          </a:p>
        </p:txBody>
      </p:sp>
      <p:sp>
        <p:nvSpPr>
          <p:cNvPr id="17425" name="Text Box 26"/>
          <p:cNvSpPr txBox="1">
            <a:spLocks noChangeArrowheads="1"/>
          </p:cNvSpPr>
          <p:nvPr/>
        </p:nvSpPr>
        <p:spPr bwMode="auto">
          <a:xfrm>
            <a:off x="1220788" y="43275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P=(F</a:t>
            </a:r>
            <a:r>
              <a:rPr lang="en-US" altLang="en-US" i="1" baseline="-25000">
                <a:solidFill>
                  <a:schemeClr val="bg1"/>
                </a:solidFill>
                <a:cs typeface="Arial" panose="020B0604020202020204" pitchFamily="34" charset="0"/>
              </a:rPr>
              <a:t>y</a:t>
            </a:r>
            <a:r>
              <a:rPr lang="en-US" altLang="en-US" i="1">
                <a:solidFill>
                  <a:schemeClr val="bg1"/>
                </a:solidFill>
                <a:cs typeface="Arial" panose="020B0604020202020204" pitchFamily="34" charset="0"/>
              </a:rPr>
              <a:t>-F</a:t>
            </a:r>
            <a:r>
              <a:rPr lang="en-US" altLang="en-US" i="1" baseline="-25000">
                <a:solidFill>
                  <a:schemeClr val="bg1"/>
                </a:solidFill>
                <a:cs typeface="Arial" panose="020B0604020202020204" pitchFamily="34" charset="0"/>
              </a:rPr>
              <a:t>res</a:t>
            </a:r>
            <a:r>
              <a:rPr lang="en-US" altLang="en-US" i="1">
                <a:solidFill>
                  <a:schemeClr val="bg1"/>
                </a:solidFill>
                <a:cs typeface="Arial" panose="020B0604020202020204" pitchFamily="34" charset="0"/>
              </a:rPr>
              <a:t>)A</a:t>
            </a:r>
          </a:p>
        </p:txBody>
      </p:sp>
      <p:sp>
        <p:nvSpPr>
          <p:cNvPr id="17426" name="Line 25"/>
          <p:cNvSpPr>
            <a:spLocks noChangeShapeType="1"/>
          </p:cNvSpPr>
          <p:nvPr/>
        </p:nvSpPr>
        <p:spPr bwMode="auto">
          <a:xfrm>
            <a:off x="2979738" y="4565650"/>
            <a:ext cx="334962" cy="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27" name="Oval 19"/>
          <p:cNvSpPr>
            <a:spLocks noChangeArrowheads="1"/>
          </p:cNvSpPr>
          <p:nvPr/>
        </p:nvSpPr>
        <p:spPr bwMode="auto">
          <a:xfrm>
            <a:off x="3208338" y="4489450"/>
            <a:ext cx="152400" cy="152400"/>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17428" name="Text Box 31"/>
          <p:cNvSpPr txBox="1">
            <a:spLocks noChangeArrowheads="1"/>
          </p:cNvSpPr>
          <p:nvPr/>
        </p:nvSpPr>
        <p:spPr bwMode="auto">
          <a:xfrm>
            <a:off x="3263900" y="4516438"/>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1</a:t>
            </a:r>
          </a:p>
        </p:txBody>
      </p:sp>
      <p:sp>
        <p:nvSpPr>
          <p:cNvPr id="17429" name="Rectangle 94" descr="Small checker board"/>
          <p:cNvSpPr>
            <a:spLocks noChangeArrowheads="1"/>
          </p:cNvSpPr>
          <p:nvPr/>
        </p:nvSpPr>
        <p:spPr bwMode="auto">
          <a:xfrm>
            <a:off x="5722938" y="100013"/>
            <a:ext cx="228600" cy="228600"/>
          </a:xfrm>
          <a:prstGeom prst="rect">
            <a:avLst/>
          </a:prstGeom>
          <a:pattFill prst="smCheck">
            <a:fgClr>
              <a:schemeClr val="tx1"/>
            </a:fgClr>
            <a:bgClr>
              <a:schemeClr val="bg1"/>
            </a:bgClr>
          </a:patt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17430" name="Text Box 95"/>
          <p:cNvSpPr txBox="1">
            <a:spLocks noChangeArrowheads="1"/>
          </p:cNvSpPr>
          <p:nvPr/>
        </p:nvSpPr>
        <p:spPr bwMode="auto">
          <a:xfrm>
            <a:off x="6002338" y="-53975"/>
            <a:ext cx="13954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231775" algn="l"/>
              </a:tabLst>
              <a:defRPr sz="2400">
                <a:solidFill>
                  <a:schemeClr val="tx1"/>
                </a:solidFill>
                <a:latin typeface="Times New Roman" panose="02020603050405020304" pitchFamily="18" charset="0"/>
              </a:defRPr>
            </a:lvl1pPr>
            <a:lvl2pPr marL="742950" indent="-285750">
              <a:tabLst>
                <a:tab pos="231775" algn="l"/>
              </a:tabLst>
              <a:defRPr sz="2400">
                <a:solidFill>
                  <a:schemeClr val="tx1"/>
                </a:solidFill>
                <a:latin typeface="Times New Roman" panose="02020603050405020304" pitchFamily="18" charset="0"/>
              </a:defRPr>
            </a:lvl2pPr>
            <a:lvl3pPr marL="1143000" indent="-228600">
              <a:tabLst>
                <a:tab pos="231775" algn="l"/>
              </a:tabLst>
              <a:defRPr sz="2400">
                <a:solidFill>
                  <a:schemeClr val="tx1"/>
                </a:solidFill>
                <a:latin typeface="Times New Roman" panose="02020603050405020304" pitchFamily="18" charset="0"/>
              </a:defRPr>
            </a:lvl3pPr>
            <a:lvl4pPr marL="1600200" indent="-228600">
              <a:tabLst>
                <a:tab pos="231775" algn="l"/>
              </a:tabLst>
              <a:defRPr sz="2400">
                <a:solidFill>
                  <a:schemeClr val="tx1"/>
                </a:solidFill>
                <a:latin typeface="Times New Roman" panose="02020603050405020304" pitchFamily="18" charset="0"/>
              </a:defRPr>
            </a:lvl4pPr>
            <a:lvl5pPr marL="2057400" indent="-228600">
              <a:tabLst>
                <a:tab pos="231775"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231775"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231775"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231775"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231775" algn="l"/>
              </a:tabLs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 Yielded</a:t>
            </a:r>
          </a:p>
          <a:p>
            <a:pPr eaLnBrk="1" hangingPunct="1"/>
            <a:r>
              <a:rPr lang="en-US" altLang="en-US">
                <a:solidFill>
                  <a:schemeClr val="bg1"/>
                </a:solidFill>
                <a:cs typeface="Arial" panose="020B0604020202020204" pitchFamily="34" charset="0"/>
              </a:rPr>
              <a:t>	Steel</a:t>
            </a:r>
          </a:p>
        </p:txBody>
      </p:sp>
      <p:sp>
        <p:nvSpPr>
          <p:cNvPr id="17431" name="Text Box 51"/>
          <p:cNvSpPr txBox="1">
            <a:spLocks noChangeArrowheads="1"/>
          </p:cNvSpPr>
          <p:nvPr/>
        </p:nvSpPr>
        <p:spPr bwMode="auto">
          <a:xfrm>
            <a:off x="7891463" y="1479550"/>
            <a:ext cx="468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solidFill>
                  <a:schemeClr val="bg1"/>
                </a:solidFill>
                <a:cs typeface="Arial" panose="020B0604020202020204" pitchFamily="34" charset="0"/>
              </a:rPr>
              <a:t>1</a:t>
            </a:r>
          </a:p>
        </p:txBody>
      </p:sp>
      <p:sp>
        <p:nvSpPr>
          <p:cNvPr id="17432" name="Rectangle 53" descr="Small checker board"/>
          <p:cNvSpPr>
            <a:spLocks noChangeArrowheads="1"/>
          </p:cNvSpPr>
          <p:nvPr/>
        </p:nvSpPr>
        <p:spPr bwMode="auto">
          <a:xfrm>
            <a:off x="8404225" y="180975"/>
            <a:ext cx="76200" cy="193675"/>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7433" name="Rectangle 55" descr="Small checker board"/>
          <p:cNvSpPr>
            <a:spLocks noChangeArrowheads="1"/>
          </p:cNvSpPr>
          <p:nvPr/>
        </p:nvSpPr>
        <p:spPr bwMode="auto">
          <a:xfrm>
            <a:off x="7585075" y="180975"/>
            <a:ext cx="76200" cy="196850"/>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7434" name="Rectangle 53" descr="Small checker board"/>
          <p:cNvSpPr>
            <a:spLocks noChangeArrowheads="1"/>
          </p:cNvSpPr>
          <p:nvPr/>
        </p:nvSpPr>
        <p:spPr bwMode="auto">
          <a:xfrm>
            <a:off x="8397875" y="1244600"/>
            <a:ext cx="76200" cy="193675"/>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7435" name="Rectangle 55" descr="Small checker board"/>
          <p:cNvSpPr>
            <a:spLocks noChangeArrowheads="1"/>
          </p:cNvSpPr>
          <p:nvPr/>
        </p:nvSpPr>
        <p:spPr bwMode="auto">
          <a:xfrm>
            <a:off x="7578725" y="1244600"/>
            <a:ext cx="76200" cy="193675"/>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7436" name="Oval 28"/>
          <p:cNvSpPr>
            <a:spLocks noChangeArrowheads="1"/>
          </p:cNvSpPr>
          <p:nvPr/>
        </p:nvSpPr>
        <p:spPr bwMode="auto">
          <a:xfrm>
            <a:off x="3587750" y="4030663"/>
            <a:ext cx="152400" cy="152400"/>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17437" name="Text Box 34"/>
          <p:cNvSpPr txBox="1">
            <a:spLocks noChangeArrowheads="1"/>
          </p:cNvSpPr>
          <p:nvPr/>
        </p:nvSpPr>
        <p:spPr bwMode="auto">
          <a:xfrm>
            <a:off x="3663950" y="4030663"/>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2</a:t>
            </a:r>
          </a:p>
        </p:txBody>
      </p:sp>
      <p:sp>
        <p:nvSpPr>
          <p:cNvPr id="17438" name="Text Box 75"/>
          <p:cNvSpPr txBox="1">
            <a:spLocks noChangeArrowheads="1"/>
          </p:cNvSpPr>
          <p:nvPr/>
        </p:nvSpPr>
        <p:spPr bwMode="auto">
          <a:xfrm>
            <a:off x="7891463" y="3148013"/>
            <a:ext cx="439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solidFill>
                  <a:schemeClr val="bg1"/>
                </a:solidFill>
                <a:cs typeface="Arial" panose="020B0604020202020204" pitchFamily="34" charset="0"/>
              </a:rPr>
              <a:t>2</a:t>
            </a:r>
          </a:p>
        </p:txBody>
      </p:sp>
      <p:sp>
        <p:nvSpPr>
          <p:cNvPr id="17439" name="Freeform 35"/>
          <p:cNvSpPr>
            <a:spLocks/>
          </p:cNvSpPr>
          <p:nvPr/>
        </p:nvSpPr>
        <p:spPr bwMode="auto">
          <a:xfrm>
            <a:off x="7578725" y="1878013"/>
            <a:ext cx="942975" cy="1301750"/>
          </a:xfrm>
          <a:custGeom>
            <a:avLst/>
            <a:gdLst>
              <a:gd name="T0" fmla="*/ 2147483647 w 594"/>
              <a:gd name="T1" fmla="*/ 0 h 820"/>
              <a:gd name="T2" fmla="*/ 2147483647 w 594"/>
              <a:gd name="T3" fmla="*/ 0 h 820"/>
              <a:gd name="T4" fmla="*/ 2147483647 w 594"/>
              <a:gd name="T5" fmla="*/ 2147483647 h 820"/>
              <a:gd name="T6" fmla="*/ 2147483647 w 594"/>
              <a:gd name="T7" fmla="*/ 2147483647 h 820"/>
              <a:gd name="T8" fmla="*/ 2147483647 w 594"/>
              <a:gd name="T9" fmla="*/ 2147483647 h 820"/>
              <a:gd name="T10" fmla="*/ 2147483647 w 594"/>
              <a:gd name="T11" fmla="*/ 2147483647 h 820"/>
              <a:gd name="T12" fmla="*/ 2147483647 w 594"/>
              <a:gd name="T13" fmla="*/ 2147483647 h 820"/>
              <a:gd name="T14" fmla="*/ 0 w 594"/>
              <a:gd name="T15" fmla="*/ 2147483647 h 820"/>
              <a:gd name="T16" fmla="*/ 0 w 594"/>
              <a:gd name="T17" fmla="*/ 2147483647 h 820"/>
              <a:gd name="T18" fmla="*/ 2147483647 w 594"/>
              <a:gd name="T19" fmla="*/ 2147483647 h 820"/>
              <a:gd name="T20" fmla="*/ 2147483647 w 594"/>
              <a:gd name="T21" fmla="*/ 2147483647 h 820"/>
              <a:gd name="T22" fmla="*/ 2147483647 w 594"/>
              <a:gd name="T23" fmla="*/ 2147483647 h 820"/>
              <a:gd name="T24" fmla="*/ 2147483647 w 594"/>
              <a:gd name="T25" fmla="*/ 0 h 8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4"/>
              <a:gd name="T40" fmla="*/ 0 h 820"/>
              <a:gd name="T41" fmla="*/ 594 w 594"/>
              <a:gd name="T42" fmla="*/ 820 h 8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4" h="820">
                <a:moveTo>
                  <a:pt x="10" y="0"/>
                </a:moveTo>
                <a:lnTo>
                  <a:pt x="594" y="0"/>
                </a:lnTo>
                <a:lnTo>
                  <a:pt x="594" y="148"/>
                </a:lnTo>
                <a:lnTo>
                  <a:pt x="344" y="148"/>
                </a:lnTo>
                <a:lnTo>
                  <a:pt x="344" y="670"/>
                </a:lnTo>
                <a:lnTo>
                  <a:pt x="590" y="670"/>
                </a:lnTo>
                <a:lnTo>
                  <a:pt x="590" y="820"/>
                </a:lnTo>
                <a:lnTo>
                  <a:pt x="0" y="820"/>
                </a:lnTo>
                <a:lnTo>
                  <a:pt x="0" y="670"/>
                </a:lnTo>
                <a:lnTo>
                  <a:pt x="254" y="670"/>
                </a:lnTo>
                <a:lnTo>
                  <a:pt x="254" y="152"/>
                </a:lnTo>
                <a:lnTo>
                  <a:pt x="10" y="152"/>
                </a:lnTo>
                <a:lnTo>
                  <a:pt x="10" y="0"/>
                </a:lnTo>
                <a:close/>
              </a:path>
            </a:pathLst>
          </a:custGeom>
          <a:solidFill>
            <a:schemeClr val="accent1"/>
          </a:solidFill>
          <a:ln w="44450">
            <a:solidFill>
              <a:schemeClr val="bg1"/>
            </a:solidFill>
            <a:round/>
            <a:headEnd/>
            <a:tailEnd/>
          </a:ln>
        </p:spPr>
        <p:txBody>
          <a:bodyPr/>
          <a:lstStyle/>
          <a:p>
            <a:endParaRPr lang="en-US"/>
          </a:p>
        </p:txBody>
      </p:sp>
      <p:sp>
        <p:nvSpPr>
          <p:cNvPr id="17440" name="Rectangle 79" descr="Small checker board"/>
          <p:cNvSpPr>
            <a:spLocks noChangeArrowheads="1"/>
          </p:cNvSpPr>
          <p:nvPr/>
        </p:nvSpPr>
        <p:spPr bwMode="auto">
          <a:xfrm>
            <a:off x="7615238" y="1890713"/>
            <a:ext cx="152400" cy="207962"/>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7441" name="Rectangle 92" descr="Small checker board"/>
          <p:cNvSpPr>
            <a:spLocks noChangeArrowheads="1"/>
          </p:cNvSpPr>
          <p:nvPr/>
        </p:nvSpPr>
        <p:spPr bwMode="auto">
          <a:xfrm>
            <a:off x="8001000" y="2392363"/>
            <a:ext cx="104775" cy="228600"/>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7442" name="Rectangle 79" descr="Small checker board"/>
          <p:cNvSpPr>
            <a:spLocks noChangeArrowheads="1"/>
          </p:cNvSpPr>
          <p:nvPr/>
        </p:nvSpPr>
        <p:spPr bwMode="auto">
          <a:xfrm>
            <a:off x="8345488" y="1892300"/>
            <a:ext cx="152400" cy="203200"/>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7443" name="Rectangle 79" descr="Small checker board"/>
          <p:cNvSpPr>
            <a:spLocks noChangeArrowheads="1"/>
          </p:cNvSpPr>
          <p:nvPr/>
        </p:nvSpPr>
        <p:spPr bwMode="auto">
          <a:xfrm>
            <a:off x="7599363" y="2960688"/>
            <a:ext cx="152400" cy="196850"/>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7444" name="Rectangle 79" descr="Small checker board"/>
          <p:cNvSpPr>
            <a:spLocks noChangeArrowheads="1"/>
          </p:cNvSpPr>
          <p:nvPr/>
        </p:nvSpPr>
        <p:spPr bwMode="auto">
          <a:xfrm>
            <a:off x="8347075" y="2960688"/>
            <a:ext cx="152400" cy="196850"/>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7445" name="Oval 29"/>
          <p:cNvSpPr>
            <a:spLocks noChangeArrowheads="1"/>
          </p:cNvSpPr>
          <p:nvPr/>
        </p:nvSpPr>
        <p:spPr bwMode="auto">
          <a:xfrm>
            <a:off x="3968750" y="3803650"/>
            <a:ext cx="152400" cy="152400"/>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17446" name="Text Box 33"/>
          <p:cNvSpPr txBox="1">
            <a:spLocks noChangeArrowheads="1"/>
          </p:cNvSpPr>
          <p:nvPr/>
        </p:nvSpPr>
        <p:spPr bwMode="auto">
          <a:xfrm>
            <a:off x="4044950" y="380365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3</a:t>
            </a:r>
          </a:p>
        </p:txBody>
      </p:sp>
      <p:sp>
        <p:nvSpPr>
          <p:cNvPr id="17447" name="Text Box 81"/>
          <p:cNvSpPr txBox="1">
            <a:spLocks noChangeArrowheads="1"/>
          </p:cNvSpPr>
          <p:nvPr/>
        </p:nvSpPr>
        <p:spPr bwMode="auto">
          <a:xfrm>
            <a:off x="7912100" y="4813300"/>
            <a:ext cx="290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solidFill>
                  <a:schemeClr val="bg1"/>
                </a:solidFill>
                <a:cs typeface="Arial" panose="020B0604020202020204" pitchFamily="34" charset="0"/>
              </a:rPr>
              <a:t>3</a:t>
            </a:r>
          </a:p>
        </p:txBody>
      </p:sp>
      <p:sp>
        <p:nvSpPr>
          <p:cNvPr id="17448" name="Rectangle 83" descr="Small checker board"/>
          <p:cNvSpPr>
            <a:spLocks noChangeArrowheads="1"/>
          </p:cNvSpPr>
          <p:nvPr/>
        </p:nvSpPr>
        <p:spPr bwMode="auto">
          <a:xfrm>
            <a:off x="8280400" y="3541713"/>
            <a:ext cx="230188" cy="196850"/>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7449" name="Rectangle 85" descr="Small checker board"/>
          <p:cNvSpPr>
            <a:spLocks noChangeArrowheads="1"/>
          </p:cNvSpPr>
          <p:nvPr/>
        </p:nvSpPr>
        <p:spPr bwMode="auto">
          <a:xfrm>
            <a:off x="7618413" y="3546475"/>
            <a:ext cx="304800" cy="198438"/>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7450" name="Rectangle 93" descr="Small checker board"/>
          <p:cNvSpPr>
            <a:spLocks noChangeArrowheads="1"/>
          </p:cNvSpPr>
          <p:nvPr/>
        </p:nvSpPr>
        <p:spPr bwMode="auto">
          <a:xfrm>
            <a:off x="8008938" y="3903663"/>
            <a:ext cx="101600" cy="457200"/>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7451" name="Rectangle 83" descr="Small checker board"/>
          <p:cNvSpPr>
            <a:spLocks noChangeArrowheads="1"/>
          </p:cNvSpPr>
          <p:nvPr/>
        </p:nvSpPr>
        <p:spPr bwMode="auto">
          <a:xfrm>
            <a:off x="8275638" y="4610100"/>
            <a:ext cx="230187" cy="196850"/>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7452" name="Rectangle 85" descr="Small checker board"/>
          <p:cNvSpPr>
            <a:spLocks noChangeArrowheads="1"/>
          </p:cNvSpPr>
          <p:nvPr/>
        </p:nvSpPr>
        <p:spPr bwMode="auto">
          <a:xfrm>
            <a:off x="7599363" y="4605338"/>
            <a:ext cx="304800" cy="201612"/>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7453" name="Text Box 17"/>
          <p:cNvSpPr txBox="1">
            <a:spLocks noChangeArrowheads="1"/>
          </p:cNvSpPr>
          <p:nvPr/>
        </p:nvSpPr>
        <p:spPr bwMode="auto">
          <a:xfrm>
            <a:off x="4117975" y="3159125"/>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No Residual Stress</a:t>
            </a:r>
          </a:p>
        </p:txBody>
      </p:sp>
      <p:sp>
        <p:nvSpPr>
          <p:cNvPr id="17454" name="Line 22"/>
          <p:cNvSpPr>
            <a:spLocks noChangeShapeType="1"/>
          </p:cNvSpPr>
          <p:nvPr/>
        </p:nvSpPr>
        <p:spPr bwMode="auto">
          <a:xfrm flipH="1">
            <a:off x="3816350" y="3400425"/>
            <a:ext cx="314325" cy="327025"/>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7455" name="Line 24"/>
          <p:cNvSpPr>
            <a:spLocks noChangeShapeType="1"/>
          </p:cNvSpPr>
          <p:nvPr/>
        </p:nvSpPr>
        <p:spPr bwMode="auto">
          <a:xfrm>
            <a:off x="2978150" y="3727450"/>
            <a:ext cx="541338" cy="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56" name="Freeform 51"/>
          <p:cNvSpPr>
            <a:spLocks/>
          </p:cNvSpPr>
          <p:nvPr/>
        </p:nvSpPr>
        <p:spPr bwMode="auto">
          <a:xfrm>
            <a:off x="2981325" y="3724275"/>
            <a:ext cx="2771775" cy="1752600"/>
          </a:xfrm>
          <a:custGeom>
            <a:avLst/>
            <a:gdLst>
              <a:gd name="T0" fmla="*/ 0 w 1746"/>
              <a:gd name="T1" fmla="*/ 2147483647 h 1104"/>
              <a:gd name="T2" fmla="*/ 937498125 w 1746"/>
              <a:gd name="T3" fmla="*/ 0 h 1104"/>
              <a:gd name="T4" fmla="*/ 2147483647 w 1746"/>
              <a:gd name="T5" fmla="*/ 0 h 1104"/>
              <a:gd name="T6" fmla="*/ 0 60000 65536"/>
              <a:gd name="T7" fmla="*/ 0 60000 65536"/>
              <a:gd name="T8" fmla="*/ 0 60000 65536"/>
              <a:gd name="T9" fmla="*/ 0 w 1746"/>
              <a:gd name="T10" fmla="*/ 0 h 1104"/>
              <a:gd name="T11" fmla="*/ 1746 w 1746"/>
              <a:gd name="T12" fmla="*/ 1104 h 1104"/>
            </a:gdLst>
            <a:ahLst/>
            <a:cxnLst>
              <a:cxn ang="T6">
                <a:pos x="T0" y="T1"/>
              </a:cxn>
              <a:cxn ang="T7">
                <a:pos x="T2" y="T3"/>
              </a:cxn>
              <a:cxn ang="T8">
                <a:pos x="T4" y="T5"/>
              </a:cxn>
            </a:cxnLst>
            <a:rect l="T9" t="T10" r="T11" b="T12"/>
            <a:pathLst>
              <a:path w="1746" h="1104">
                <a:moveTo>
                  <a:pt x="0" y="1104"/>
                </a:moveTo>
                <a:lnTo>
                  <a:pt x="372" y="0"/>
                </a:lnTo>
                <a:lnTo>
                  <a:pt x="1746" y="0"/>
                </a:lnTo>
              </a:path>
            </a:pathLst>
          </a:custGeom>
          <a:noFill/>
          <a:ln w="38100" cap="flat" cmpd="sng">
            <a:solidFill>
              <a:schemeClr val="bg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49"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7191375" y="0"/>
            <a:ext cx="19526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8435" name="Freeform 3"/>
          <p:cNvSpPr>
            <a:spLocks/>
          </p:cNvSpPr>
          <p:nvPr/>
        </p:nvSpPr>
        <p:spPr bwMode="auto">
          <a:xfrm>
            <a:off x="7586663" y="3524250"/>
            <a:ext cx="942975" cy="1301750"/>
          </a:xfrm>
          <a:custGeom>
            <a:avLst/>
            <a:gdLst>
              <a:gd name="T0" fmla="*/ 2147483647 w 594"/>
              <a:gd name="T1" fmla="*/ 0 h 820"/>
              <a:gd name="T2" fmla="*/ 2147483647 w 594"/>
              <a:gd name="T3" fmla="*/ 0 h 820"/>
              <a:gd name="T4" fmla="*/ 2147483647 w 594"/>
              <a:gd name="T5" fmla="*/ 2147483647 h 820"/>
              <a:gd name="T6" fmla="*/ 2147483647 w 594"/>
              <a:gd name="T7" fmla="*/ 2147483647 h 820"/>
              <a:gd name="T8" fmla="*/ 2147483647 w 594"/>
              <a:gd name="T9" fmla="*/ 2147483647 h 820"/>
              <a:gd name="T10" fmla="*/ 2147483647 w 594"/>
              <a:gd name="T11" fmla="*/ 2147483647 h 820"/>
              <a:gd name="T12" fmla="*/ 2147483647 w 594"/>
              <a:gd name="T13" fmla="*/ 2147483647 h 820"/>
              <a:gd name="T14" fmla="*/ 0 w 594"/>
              <a:gd name="T15" fmla="*/ 2147483647 h 820"/>
              <a:gd name="T16" fmla="*/ 0 w 594"/>
              <a:gd name="T17" fmla="*/ 2147483647 h 820"/>
              <a:gd name="T18" fmla="*/ 2147483647 w 594"/>
              <a:gd name="T19" fmla="*/ 2147483647 h 820"/>
              <a:gd name="T20" fmla="*/ 2147483647 w 594"/>
              <a:gd name="T21" fmla="*/ 2147483647 h 820"/>
              <a:gd name="T22" fmla="*/ 2147483647 w 594"/>
              <a:gd name="T23" fmla="*/ 2147483647 h 820"/>
              <a:gd name="T24" fmla="*/ 2147483647 w 594"/>
              <a:gd name="T25" fmla="*/ 0 h 8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4"/>
              <a:gd name="T40" fmla="*/ 0 h 820"/>
              <a:gd name="T41" fmla="*/ 594 w 594"/>
              <a:gd name="T42" fmla="*/ 820 h 8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4" h="820">
                <a:moveTo>
                  <a:pt x="10" y="0"/>
                </a:moveTo>
                <a:lnTo>
                  <a:pt x="594" y="0"/>
                </a:lnTo>
                <a:lnTo>
                  <a:pt x="594" y="148"/>
                </a:lnTo>
                <a:lnTo>
                  <a:pt x="344" y="148"/>
                </a:lnTo>
                <a:lnTo>
                  <a:pt x="344" y="670"/>
                </a:lnTo>
                <a:lnTo>
                  <a:pt x="590" y="670"/>
                </a:lnTo>
                <a:lnTo>
                  <a:pt x="590" y="820"/>
                </a:lnTo>
                <a:lnTo>
                  <a:pt x="0" y="820"/>
                </a:lnTo>
                <a:lnTo>
                  <a:pt x="0" y="670"/>
                </a:lnTo>
                <a:lnTo>
                  <a:pt x="254" y="670"/>
                </a:lnTo>
                <a:lnTo>
                  <a:pt x="254" y="152"/>
                </a:lnTo>
                <a:lnTo>
                  <a:pt x="10" y="152"/>
                </a:lnTo>
                <a:lnTo>
                  <a:pt x="10" y="0"/>
                </a:lnTo>
                <a:close/>
              </a:path>
            </a:pathLst>
          </a:custGeom>
          <a:solidFill>
            <a:schemeClr val="accent1"/>
          </a:solidFill>
          <a:ln w="44450">
            <a:solidFill>
              <a:schemeClr val="bg1"/>
            </a:solidFill>
            <a:round/>
            <a:headEnd/>
            <a:tailEnd/>
          </a:ln>
        </p:spPr>
        <p:txBody>
          <a:bodyPr/>
          <a:lstStyle/>
          <a:p>
            <a:endParaRPr lang="en-US"/>
          </a:p>
        </p:txBody>
      </p:sp>
      <p:sp>
        <p:nvSpPr>
          <p:cNvPr id="18436" name="Freeform 4"/>
          <p:cNvSpPr>
            <a:spLocks/>
          </p:cNvSpPr>
          <p:nvPr/>
        </p:nvSpPr>
        <p:spPr bwMode="auto">
          <a:xfrm>
            <a:off x="7556500" y="158750"/>
            <a:ext cx="942975" cy="1301750"/>
          </a:xfrm>
          <a:custGeom>
            <a:avLst/>
            <a:gdLst>
              <a:gd name="T0" fmla="*/ 2147483647 w 594"/>
              <a:gd name="T1" fmla="*/ 0 h 820"/>
              <a:gd name="T2" fmla="*/ 2147483647 w 594"/>
              <a:gd name="T3" fmla="*/ 0 h 820"/>
              <a:gd name="T4" fmla="*/ 2147483647 w 594"/>
              <a:gd name="T5" fmla="*/ 2147483647 h 820"/>
              <a:gd name="T6" fmla="*/ 2147483647 w 594"/>
              <a:gd name="T7" fmla="*/ 2147483647 h 820"/>
              <a:gd name="T8" fmla="*/ 2147483647 w 594"/>
              <a:gd name="T9" fmla="*/ 2147483647 h 820"/>
              <a:gd name="T10" fmla="*/ 2147483647 w 594"/>
              <a:gd name="T11" fmla="*/ 2147483647 h 820"/>
              <a:gd name="T12" fmla="*/ 2147483647 w 594"/>
              <a:gd name="T13" fmla="*/ 2147483647 h 820"/>
              <a:gd name="T14" fmla="*/ 0 w 594"/>
              <a:gd name="T15" fmla="*/ 2147483647 h 820"/>
              <a:gd name="T16" fmla="*/ 0 w 594"/>
              <a:gd name="T17" fmla="*/ 2147483647 h 820"/>
              <a:gd name="T18" fmla="*/ 2147483647 w 594"/>
              <a:gd name="T19" fmla="*/ 2147483647 h 820"/>
              <a:gd name="T20" fmla="*/ 2147483647 w 594"/>
              <a:gd name="T21" fmla="*/ 2147483647 h 820"/>
              <a:gd name="T22" fmla="*/ 2147483647 w 594"/>
              <a:gd name="T23" fmla="*/ 2147483647 h 820"/>
              <a:gd name="T24" fmla="*/ 2147483647 w 594"/>
              <a:gd name="T25" fmla="*/ 0 h 8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4"/>
              <a:gd name="T40" fmla="*/ 0 h 820"/>
              <a:gd name="T41" fmla="*/ 594 w 594"/>
              <a:gd name="T42" fmla="*/ 820 h 8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4" h="820">
                <a:moveTo>
                  <a:pt x="10" y="0"/>
                </a:moveTo>
                <a:lnTo>
                  <a:pt x="594" y="0"/>
                </a:lnTo>
                <a:lnTo>
                  <a:pt x="594" y="148"/>
                </a:lnTo>
                <a:lnTo>
                  <a:pt x="344" y="148"/>
                </a:lnTo>
                <a:lnTo>
                  <a:pt x="344" y="670"/>
                </a:lnTo>
                <a:lnTo>
                  <a:pt x="590" y="670"/>
                </a:lnTo>
                <a:lnTo>
                  <a:pt x="590" y="820"/>
                </a:lnTo>
                <a:lnTo>
                  <a:pt x="0" y="820"/>
                </a:lnTo>
                <a:lnTo>
                  <a:pt x="0" y="670"/>
                </a:lnTo>
                <a:lnTo>
                  <a:pt x="254" y="670"/>
                </a:lnTo>
                <a:lnTo>
                  <a:pt x="254" y="152"/>
                </a:lnTo>
                <a:lnTo>
                  <a:pt x="10" y="152"/>
                </a:lnTo>
                <a:lnTo>
                  <a:pt x="10" y="0"/>
                </a:lnTo>
                <a:close/>
              </a:path>
            </a:pathLst>
          </a:custGeom>
          <a:solidFill>
            <a:schemeClr val="accent1"/>
          </a:solidFill>
          <a:ln w="44450">
            <a:solidFill>
              <a:schemeClr val="bg1"/>
            </a:solidFill>
            <a:round/>
            <a:headEnd/>
            <a:tailEnd/>
          </a:ln>
        </p:spPr>
        <p:txBody>
          <a:bodyPr/>
          <a:lstStyle/>
          <a:p>
            <a:endParaRPr lang="en-US"/>
          </a:p>
        </p:txBody>
      </p:sp>
      <p:sp>
        <p:nvSpPr>
          <p:cNvPr id="63" name="Rectangle 62"/>
          <p:cNvSpPr/>
          <p:nvPr/>
        </p:nvSpPr>
        <p:spPr>
          <a:xfrm>
            <a:off x="5618163" y="0"/>
            <a:ext cx="1919287"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8438" name="TextBox 67"/>
          <p:cNvSpPr txBox="1">
            <a:spLocks noChangeArrowheads="1"/>
          </p:cNvSpPr>
          <p:nvPr/>
        </p:nvSpPr>
        <p:spPr bwMode="auto">
          <a:xfrm>
            <a:off x="1233488" y="2932113"/>
            <a:ext cx="5661025" cy="3122612"/>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29" name="TextBox 28"/>
          <p:cNvSpPr txBox="1"/>
          <p:nvPr/>
        </p:nvSpPr>
        <p:spPr>
          <a:xfrm>
            <a:off x="504825" y="1001713"/>
            <a:ext cx="6665913" cy="1865312"/>
          </a:xfrm>
          <a:prstGeom prst="rect">
            <a:avLst/>
          </a:prstGeom>
          <a:solidFill>
            <a:schemeClr val="tx1">
              <a:lumMod val="95000"/>
              <a:alpha val="62000"/>
            </a:schemeClr>
          </a:solidFill>
          <a:ln w="38100" cap="flat">
            <a:solidFill>
              <a:schemeClr val="bg1"/>
            </a:solidFill>
            <a:bevel/>
          </a:ln>
        </p:spPr>
        <p:txBody>
          <a:bodyPr>
            <a:spAutoFit/>
          </a:bodyPr>
          <a:lstStyle/>
          <a:p>
            <a:pPr>
              <a:defRPr/>
            </a:pPr>
            <a:r>
              <a:rPr lang="en-US">
                <a:solidFill>
                  <a:schemeClr val="bg1"/>
                </a:solidFill>
              </a:rPr>
              <a:t>With residual stresses, flange tips yield first at </a:t>
            </a:r>
          </a:p>
          <a:p>
            <a:pPr>
              <a:defRPr/>
            </a:pPr>
            <a:r>
              <a:rPr lang="en-US">
                <a:solidFill>
                  <a:schemeClr val="bg1"/>
                </a:solidFill>
              </a:rPr>
              <a:t>	</a:t>
            </a:r>
            <a:r>
              <a:rPr lang="en-US" i="1">
                <a:solidFill>
                  <a:schemeClr val="bg1"/>
                </a:solidFill>
              </a:rPr>
              <a:t>P/A </a:t>
            </a:r>
            <a:r>
              <a:rPr lang="en-US">
                <a:solidFill>
                  <a:schemeClr val="bg1"/>
                </a:solidFill>
              </a:rPr>
              <a:t>+ residual stress = </a:t>
            </a:r>
            <a:r>
              <a:rPr lang="en-US" i="1">
                <a:solidFill>
                  <a:schemeClr val="bg1"/>
                </a:solidFill>
              </a:rPr>
              <a:t>F</a:t>
            </a:r>
            <a:r>
              <a:rPr lang="en-US" i="1" baseline="-25000">
                <a:solidFill>
                  <a:schemeClr val="bg1"/>
                </a:solidFill>
              </a:rPr>
              <a:t>y</a:t>
            </a:r>
            <a:endParaRPr lang="en-US" i="1">
              <a:solidFill>
                <a:schemeClr val="bg1"/>
              </a:solidFill>
            </a:endParaRPr>
          </a:p>
          <a:p>
            <a:pPr>
              <a:defRPr/>
            </a:pPr>
            <a:r>
              <a:rPr lang="en-US">
                <a:solidFill>
                  <a:schemeClr val="bg1"/>
                </a:solidFill>
              </a:rPr>
              <a:t>Gradually get yield of entire cross section.</a:t>
            </a:r>
          </a:p>
          <a:p>
            <a:pPr>
              <a:defRPr/>
            </a:pPr>
            <a:endParaRPr lang="en-US" sz="1800">
              <a:solidFill>
                <a:schemeClr val="bg1"/>
              </a:solidFill>
            </a:endParaRPr>
          </a:p>
          <a:p>
            <a:pPr>
              <a:defRPr/>
            </a:pPr>
            <a:r>
              <a:rPr lang="en-US">
                <a:solidFill>
                  <a:schemeClr val="bg1"/>
                </a:solidFill>
              </a:rPr>
              <a:t>Stiffness is reduced after 1</a:t>
            </a:r>
            <a:r>
              <a:rPr lang="en-US" baseline="30000">
                <a:solidFill>
                  <a:schemeClr val="bg1"/>
                </a:solidFill>
              </a:rPr>
              <a:t>st</a:t>
            </a:r>
            <a:r>
              <a:rPr lang="en-US">
                <a:solidFill>
                  <a:schemeClr val="bg1"/>
                </a:solidFill>
              </a:rPr>
              <a:t> yield.</a:t>
            </a:r>
          </a:p>
        </p:txBody>
      </p:sp>
      <p:sp>
        <p:nvSpPr>
          <p:cNvPr id="18440" name="Line 5"/>
          <p:cNvSpPr>
            <a:spLocks noChangeShapeType="1"/>
          </p:cNvSpPr>
          <p:nvPr/>
        </p:nvSpPr>
        <p:spPr bwMode="auto">
          <a:xfrm>
            <a:off x="2978150" y="3041650"/>
            <a:ext cx="0" cy="245268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 name="Line 6"/>
          <p:cNvSpPr>
            <a:spLocks noChangeShapeType="1"/>
          </p:cNvSpPr>
          <p:nvPr/>
        </p:nvSpPr>
        <p:spPr bwMode="auto">
          <a:xfrm>
            <a:off x="2963863" y="5480050"/>
            <a:ext cx="3214687"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 name="Text Box 7"/>
          <p:cNvSpPr txBox="1">
            <a:spLocks noChangeArrowheads="1"/>
          </p:cNvSpPr>
          <p:nvPr/>
        </p:nvSpPr>
        <p:spPr bwMode="auto">
          <a:xfrm>
            <a:off x="4425950" y="5480050"/>
            <a:ext cx="685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D</a:t>
            </a:r>
          </a:p>
        </p:txBody>
      </p:sp>
      <p:sp>
        <p:nvSpPr>
          <p:cNvPr id="18443" name="Text Box 8"/>
          <p:cNvSpPr txBox="1">
            <a:spLocks noChangeArrowheads="1"/>
          </p:cNvSpPr>
          <p:nvPr/>
        </p:nvSpPr>
        <p:spPr bwMode="auto">
          <a:xfrm>
            <a:off x="1939925" y="3546475"/>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P=F</a:t>
            </a:r>
            <a:r>
              <a:rPr lang="en-US" altLang="en-US" i="1" baseline="-25000">
                <a:solidFill>
                  <a:schemeClr val="bg1"/>
                </a:solidFill>
                <a:cs typeface="Arial" panose="020B0604020202020204" pitchFamily="34" charset="0"/>
              </a:rPr>
              <a:t>y</a:t>
            </a:r>
            <a:r>
              <a:rPr lang="en-US" altLang="en-US" i="1">
                <a:solidFill>
                  <a:schemeClr val="bg1"/>
                </a:solidFill>
                <a:cs typeface="Arial" panose="020B0604020202020204" pitchFamily="34" charset="0"/>
              </a:rPr>
              <a:t>A</a:t>
            </a:r>
            <a:endParaRPr lang="en-US" altLang="en-US" i="1" baseline="-25000">
              <a:solidFill>
                <a:schemeClr val="bg1"/>
              </a:solidFill>
              <a:cs typeface="Arial" panose="020B0604020202020204" pitchFamily="34" charset="0"/>
            </a:endParaRPr>
          </a:p>
        </p:txBody>
      </p:sp>
      <p:sp>
        <p:nvSpPr>
          <p:cNvPr id="18444" name="Text Box 15"/>
          <p:cNvSpPr txBox="1">
            <a:spLocks noChangeArrowheads="1"/>
          </p:cNvSpPr>
          <p:nvPr/>
        </p:nvSpPr>
        <p:spPr bwMode="auto">
          <a:xfrm>
            <a:off x="3359150" y="5480050"/>
            <a:ext cx="1219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e</a:t>
            </a:r>
            <a:r>
              <a:rPr lang="en-US" altLang="en-US" baseline="-25000">
                <a:solidFill>
                  <a:schemeClr val="bg1"/>
                </a:solidFill>
                <a:cs typeface="Arial" panose="020B0604020202020204" pitchFamily="34" charset="0"/>
              </a:rPr>
              <a:t>y</a:t>
            </a:r>
            <a:r>
              <a:rPr lang="en-US" altLang="en-US" i="1">
                <a:solidFill>
                  <a:schemeClr val="bg1"/>
                </a:solidFill>
                <a:cs typeface="Arial" panose="020B0604020202020204" pitchFamily="34" charset="0"/>
              </a:rPr>
              <a:t>L</a:t>
            </a:r>
            <a:r>
              <a:rPr lang="en-US" altLang="en-US" i="1" baseline="-25000">
                <a:solidFill>
                  <a:schemeClr val="bg1"/>
                </a:solidFill>
                <a:cs typeface="Arial" panose="020B0604020202020204" pitchFamily="34" charset="0"/>
              </a:rPr>
              <a:t>0</a:t>
            </a:r>
            <a:endParaRPr lang="en-US" altLang="en-US" i="1">
              <a:solidFill>
                <a:schemeClr val="bg1"/>
              </a:solidFill>
              <a:cs typeface="Arial" panose="020B0604020202020204" pitchFamily="34" charset="0"/>
            </a:endParaRPr>
          </a:p>
        </p:txBody>
      </p:sp>
      <p:sp>
        <p:nvSpPr>
          <p:cNvPr id="18445" name="Line 23"/>
          <p:cNvSpPr>
            <a:spLocks noChangeShapeType="1"/>
          </p:cNvSpPr>
          <p:nvPr/>
        </p:nvSpPr>
        <p:spPr bwMode="auto">
          <a:xfrm>
            <a:off x="3587750" y="3727450"/>
            <a:ext cx="0" cy="175260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TextBox 68"/>
          <p:cNvSpPr txBox="1"/>
          <p:nvPr/>
        </p:nvSpPr>
        <p:spPr>
          <a:xfrm>
            <a:off x="512763" y="339725"/>
            <a:ext cx="4625975" cy="546100"/>
          </a:xfrm>
          <a:prstGeom prst="rect">
            <a:avLst/>
          </a:prstGeom>
          <a:solidFill>
            <a:schemeClr val="tx1">
              <a:lumMod val="95000"/>
              <a:alpha val="62000"/>
            </a:schemeClr>
          </a:solidFill>
          <a:ln w="38100" cap="flat">
            <a:solidFill>
              <a:schemeClr val="bg1"/>
            </a:solidFill>
            <a:bevel/>
          </a:ln>
        </p:spPr>
        <p:txBody>
          <a:bodyPr/>
          <a:lstStyle/>
          <a:p>
            <a:pPr>
              <a:defRPr/>
            </a:pPr>
            <a:r>
              <a:rPr lang="en-US" b="1">
                <a:solidFill>
                  <a:schemeClr val="bg1"/>
                </a:solidFill>
              </a:rPr>
              <a:t>RESIDUAL STRESSES</a:t>
            </a:r>
          </a:p>
        </p:txBody>
      </p:sp>
      <p:sp>
        <p:nvSpPr>
          <p:cNvPr id="18448" name="Text Box 26"/>
          <p:cNvSpPr txBox="1">
            <a:spLocks noChangeArrowheads="1"/>
          </p:cNvSpPr>
          <p:nvPr/>
        </p:nvSpPr>
        <p:spPr bwMode="auto">
          <a:xfrm>
            <a:off x="1220788" y="43275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P=(F</a:t>
            </a:r>
            <a:r>
              <a:rPr lang="en-US" altLang="en-US" i="1" baseline="-25000">
                <a:solidFill>
                  <a:schemeClr val="bg1"/>
                </a:solidFill>
                <a:cs typeface="Arial" panose="020B0604020202020204" pitchFamily="34" charset="0"/>
              </a:rPr>
              <a:t>y</a:t>
            </a:r>
            <a:r>
              <a:rPr lang="en-US" altLang="en-US" i="1">
                <a:solidFill>
                  <a:schemeClr val="bg1"/>
                </a:solidFill>
                <a:cs typeface="Arial" panose="020B0604020202020204" pitchFamily="34" charset="0"/>
              </a:rPr>
              <a:t>-F</a:t>
            </a:r>
            <a:r>
              <a:rPr lang="en-US" altLang="en-US" i="1" baseline="-25000">
                <a:solidFill>
                  <a:schemeClr val="bg1"/>
                </a:solidFill>
                <a:cs typeface="Arial" panose="020B0604020202020204" pitchFamily="34" charset="0"/>
              </a:rPr>
              <a:t>res</a:t>
            </a:r>
            <a:r>
              <a:rPr lang="en-US" altLang="en-US" i="1">
                <a:solidFill>
                  <a:schemeClr val="bg1"/>
                </a:solidFill>
                <a:cs typeface="Arial" panose="020B0604020202020204" pitchFamily="34" charset="0"/>
              </a:rPr>
              <a:t>)A</a:t>
            </a:r>
          </a:p>
        </p:txBody>
      </p:sp>
      <p:sp>
        <p:nvSpPr>
          <p:cNvPr id="18449" name="Line 25"/>
          <p:cNvSpPr>
            <a:spLocks noChangeShapeType="1"/>
          </p:cNvSpPr>
          <p:nvPr/>
        </p:nvSpPr>
        <p:spPr bwMode="auto">
          <a:xfrm>
            <a:off x="2979738" y="4565650"/>
            <a:ext cx="334962" cy="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50" name="Oval 19"/>
          <p:cNvSpPr>
            <a:spLocks noChangeArrowheads="1"/>
          </p:cNvSpPr>
          <p:nvPr/>
        </p:nvSpPr>
        <p:spPr bwMode="auto">
          <a:xfrm>
            <a:off x="3208338" y="4489450"/>
            <a:ext cx="152400" cy="152400"/>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18451" name="Text Box 31"/>
          <p:cNvSpPr txBox="1">
            <a:spLocks noChangeArrowheads="1"/>
          </p:cNvSpPr>
          <p:nvPr/>
        </p:nvSpPr>
        <p:spPr bwMode="auto">
          <a:xfrm>
            <a:off x="3263900" y="4516438"/>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1</a:t>
            </a:r>
          </a:p>
        </p:txBody>
      </p:sp>
      <p:sp>
        <p:nvSpPr>
          <p:cNvPr id="18452" name="Rectangle 94" descr="Small checker board"/>
          <p:cNvSpPr>
            <a:spLocks noChangeArrowheads="1"/>
          </p:cNvSpPr>
          <p:nvPr/>
        </p:nvSpPr>
        <p:spPr bwMode="auto">
          <a:xfrm>
            <a:off x="5722938" y="100013"/>
            <a:ext cx="228600" cy="228600"/>
          </a:xfrm>
          <a:prstGeom prst="rect">
            <a:avLst/>
          </a:prstGeom>
          <a:pattFill prst="smCheck">
            <a:fgClr>
              <a:schemeClr val="tx1"/>
            </a:fgClr>
            <a:bgClr>
              <a:schemeClr val="bg1"/>
            </a:bgClr>
          </a:pattFill>
          <a:ln w="9525">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18453" name="Text Box 95"/>
          <p:cNvSpPr txBox="1">
            <a:spLocks noChangeArrowheads="1"/>
          </p:cNvSpPr>
          <p:nvPr/>
        </p:nvSpPr>
        <p:spPr bwMode="auto">
          <a:xfrm>
            <a:off x="6002338" y="-53975"/>
            <a:ext cx="13954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231775" algn="l"/>
              </a:tabLst>
              <a:defRPr sz="2400">
                <a:solidFill>
                  <a:schemeClr val="tx1"/>
                </a:solidFill>
                <a:latin typeface="Times New Roman" panose="02020603050405020304" pitchFamily="18" charset="0"/>
              </a:defRPr>
            </a:lvl1pPr>
            <a:lvl2pPr marL="742950" indent="-285750">
              <a:tabLst>
                <a:tab pos="231775" algn="l"/>
              </a:tabLst>
              <a:defRPr sz="2400">
                <a:solidFill>
                  <a:schemeClr val="tx1"/>
                </a:solidFill>
                <a:latin typeface="Times New Roman" panose="02020603050405020304" pitchFamily="18" charset="0"/>
              </a:defRPr>
            </a:lvl2pPr>
            <a:lvl3pPr marL="1143000" indent="-228600">
              <a:tabLst>
                <a:tab pos="231775" algn="l"/>
              </a:tabLst>
              <a:defRPr sz="2400">
                <a:solidFill>
                  <a:schemeClr val="tx1"/>
                </a:solidFill>
                <a:latin typeface="Times New Roman" panose="02020603050405020304" pitchFamily="18" charset="0"/>
              </a:defRPr>
            </a:lvl3pPr>
            <a:lvl4pPr marL="1600200" indent="-228600">
              <a:tabLst>
                <a:tab pos="231775" algn="l"/>
              </a:tabLst>
              <a:defRPr sz="2400">
                <a:solidFill>
                  <a:schemeClr val="tx1"/>
                </a:solidFill>
                <a:latin typeface="Times New Roman" panose="02020603050405020304" pitchFamily="18" charset="0"/>
              </a:defRPr>
            </a:lvl4pPr>
            <a:lvl5pPr marL="2057400" indent="-228600">
              <a:tabLst>
                <a:tab pos="231775"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231775"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231775"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231775"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231775" algn="l"/>
              </a:tabLs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 Yielded</a:t>
            </a:r>
          </a:p>
          <a:p>
            <a:pPr eaLnBrk="1" hangingPunct="1"/>
            <a:r>
              <a:rPr lang="en-US" altLang="en-US">
                <a:solidFill>
                  <a:schemeClr val="bg1"/>
                </a:solidFill>
                <a:cs typeface="Arial" panose="020B0604020202020204" pitchFamily="34" charset="0"/>
              </a:rPr>
              <a:t>	Steel</a:t>
            </a:r>
          </a:p>
        </p:txBody>
      </p:sp>
      <p:sp>
        <p:nvSpPr>
          <p:cNvPr id="18454" name="Text Box 51"/>
          <p:cNvSpPr txBox="1">
            <a:spLocks noChangeArrowheads="1"/>
          </p:cNvSpPr>
          <p:nvPr/>
        </p:nvSpPr>
        <p:spPr bwMode="auto">
          <a:xfrm>
            <a:off x="7891463" y="1479550"/>
            <a:ext cx="468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solidFill>
                  <a:schemeClr val="bg1"/>
                </a:solidFill>
                <a:cs typeface="Arial" panose="020B0604020202020204" pitchFamily="34" charset="0"/>
              </a:rPr>
              <a:t>1</a:t>
            </a:r>
          </a:p>
        </p:txBody>
      </p:sp>
      <p:sp>
        <p:nvSpPr>
          <p:cNvPr id="18455" name="Rectangle 53" descr="Small checker board"/>
          <p:cNvSpPr>
            <a:spLocks noChangeArrowheads="1"/>
          </p:cNvSpPr>
          <p:nvPr/>
        </p:nvSpPr>
        <p:spPr bwMode="auto">
          <a:xfrm>
            <a:off x="8404225" y="180975"/>
            <a:ext cx="76200" cy="190500"/>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8456" name="Rectangle 55" descr="Small checker board"/>
          <p:cNvSpPr>
            <a:spLocks noChangeArrowheads="1"/>
          </p:cNvSpPr>
          <p:nvPr/>
        </p:nvSpPr>
        <p:spPr bwMode="auto">
          <a:xfrm>
            <a:off x="7585075" y="180975"/>
            <a:ext cx="76200" cy="196850"/>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8457" name="Rectangle 53" descr="Small checker board"/>
          <p:cNvSpPr>
            <a:spLocks noChangeArrowheads="1"/>
          </p:cNvSpPr>
          <p:nvPr/>
        </p:nvSpPr>
        <p:spPr bwMode="auto">
          <a:xfrm>
            <a:off x="8397875" y="1244600"/>
            <a:ext cx="76200" cy="193675"/>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8458" name="Rectangle 55" descr="Small checker board"/>
          <p:cNvSpPr>
            <a:spLocks noChangeArrowheads="1"/>
          </p:cNvSpPr>
          <p:nvPr/>
        </p:nvSpPr>
        <p:spPr bwMode="auto">
          <a:xfrm>
            <a:off x="7578725" y="1244600"/>
            <a:ext cx="76200" cy="193675"/>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8459" name="Oval 28"/>
          <p:cNvSpPr>
            <a:spLocks noChangeArrowheads="1"/>
          </p:cNvSpPr>
          <p:nvPr/>
        </p:nvSpPr>
        <p:spPr bwMode="auto">
          <a:xfrm>
            <a:off x="3587750" y="4030663"/>
            <a:ext cx="152400" cy="152400"/>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18460" name="Text Box 34"/>
          <p:cNvSpPr txBox="1">
            <a:spLocks noChangeArrowheads="1"/>
          </p:cNvSpPr>
          <p:nvPr/>
        </p:nvSpPr>
        <p:spPr bwMode="auto">
          <a:xfrm>
            <a:off x="3663950" y="4030663"/>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2</a:t>
            </a:r>
          </a:p>
        </p:txBody>
      </p:sp>
      <p:sp>
        <p:nvSpPr>
          <p:cNvPr id="18461" name="Text Box 75"/>
          <p:cNvSpPr txBox="1">
            <a:spLocks noChangeArrowheads="1"/>
          </p:cNvSpPr>
          <p:nvPr/>
        </p:nvSpPr>
        <p:spPr bwMode="auto">
          <a:xfrm>
            <a:off x="7891463" y="3148013"/>
            <a:ext cx="439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solidFill>
                  <a:schemeClr val="bg1"/>
                </a:solidFill>
                <a:cs typeface="Arial" panose="020B0604020202020204" pitchFamily="34" charset="0"/>
              </a:rPr>
              <a:t>2</a:t>
            </a:r>
          </a:p>
        </p:txBody>
      </p:sp>
      <p:sp>
        <p:nvSpPr>
          <p:cNvPr id="18462" name="Freeform 36"/>
          <p:cNvSpPr>
            <a:spLocks/>
          </p:cNvSpPr>
          <p:nvPr/>
        </p:nvSpPr>
        <p:spPr bwMode="auto">
          <a:xfrm>
            <a:off x="7578725" y="1878013"/>
            <a:ext cx="942975" cy="1301750"/>
          </a:xfrm>
          <a:custGeom>
            <a:avLst/>
            <a:gdLst>
              <a:gd name="T0" fmla="*/ 2147483647 w 594"/>
              <a:gd name="T1" fmla="*/ 0 h 820"/>
              <a:gd name="T2" fmla="*/ 2147483647 w 594"/>
              <a:gd name="T3" fmla="*/ 0 h 820"/>
              <a:gd name="T4" fmla="*/ 2147483647 w 594"/>
              <a:gd name="T5" fmla="*/ 2147483647 h 820"/>
              <a:gd name="T6" fmla="*/ 2147483647 w 594"/>
              <a:gd name="T7" fmla="*/ 2147483647 h 820"/>
              <a:gd name="T8" fmla="*/ 2147483647 w 594"/>
              <a:gd name="T9" fmla="*/ 2147483647 h 820"/>
              <a:gd name="T10" fmla="*/ 2147483647 w 594"/>
              <a:gd name="T11" fmla="*/ 2147483647 h 820"/>
              <a:gd name="T12" fmla="*/ 2147483647 w 594"/>
              <a:gd name="T13" fmla="*/ 2147483647 h 820"/>
              <a:gd name="T14" fmla="*/ 0 w 594"/>
              <a:gd name="T15" fmla="*/ 2147483647 h 820"/>
              <a:gd name="T16" fmla="*/ 0 w 594"/>
              <a:gd name="T17" fmla="*/ 2147483647 h 820"/>
              <a:gd name="T18" fmla="*/ 2147483647 w 594"/>
              <a:gd name="T19" fmla="*/ 2147483647 h 820"/>
              <a:gd name="T20" fmla="*/ 2147483647 w 594"/>
              <a:gd name="T21" fmla="*/ 2147483647 h 820"/>
              <a:gd name="T22" fmla="*/ 2147483647 w 594"/>
              <a:gd name="T23" fmla="*/ 2147483647 h 820"/>
              <a:gd name="T24" fmla="*/ 2147483647 w 594"/>
              <a:gd name="T25" fmla="*/ 0 h 8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4"/>
              <a:gd name="T40" fmla="*/ 0 h 820"/>
              <a:gd name="T41" fmla="*/ 594 w 594"/>
              <a:gd name="T42" fmla="*/ 820 h 8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4" h="820">
                <a:moveTo>
                  <a:pt x="10" y="0"/>
                </a:moveTo>
                <a:lnTo>
                  <a:pt x="594" y="0"/>
                </a:lnTo>
                <a:lnTo>
                  <a:pt x="594" y="148"/>
                </a:lnTo>
                <a:lnTo>
                  <a:pt x="344" y="148"/>
                </a:lnTo>
                <a:lnTo>
                  <a:pt x="344" y="670"/>
                </a:lnTo>
                <a:lnTo>
                  <a:pt x="590" y="670"/>
                </a:lnTo>
                <a:lnTo>
                  <a:pt x="590" y="820"/>
                </a:lnTo>
                <a:lnTo>
                  <a:pt x="0" y="820"/>
                </a:lnTo>
                <a:lnTo>
                  <a:pt x="0" y="670"/>
                </a:lnTo>
                <a:lnTo>
                  <a:pt x="254" y="670"/>
                </a:lnTo>
                <a:lnTo>
                  <a:pt x="254" y="152"/>
                </a:lnTo>
                <a:lnTo>
                  <a:pt x="10" y="152"/>
                </a:lnTo>
                <a:lnTo>
                  <a:pt x="10" y="0"/>
                </a:lnTo>
                <a:close/>
              </a:path>
            </a:pathLst>
          </a:custGeom>
          <a:solidFill>
            <a:schemeClr val="accent1"/>
          </a:solidFill>
          <a:ln w="44450">
            <a:solidFill>
              <a:schemeClr val="bg1"/>
            </a:solidFill>
            <a:round/>
            <a:headEnd/>
            <a:tailEnd/>
          </a:ln>
        </p:spPr>
        <p:txBody>
          <a:bodyPr/>
          <a:lstStyle/>
          <a:p>
            <a:endParaRPr lang="en-US"/>
          </a:p>
        </p:txBody>
      </p:sp>
      <p:sp>
        <p:nvSpPr>
          <p:cNvPr id="18463" name="Rectangle 79" descr="Small checker board"/>
          <p:cNvSpPr>
            <a:spLocks noChangeArrowheads="1"/>
          </p:cNvSpPr>
          <p:nvPr/>
        </p:nvSpPr>
        <p:spPr bwMode="auto">
          <a:xfrm>
            <a:off x="7612063" y="1893888"/>
            <a:ext cx="152400" cy="203200"/>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8464" name="Rectangle 92" descr="Small checker board"/>
          <p:cNvSpPr>
            <a:spLocks noChangeArrowheads="1"/>
          </p:cNvSpPr>
          <p:nvPr/>
        </p:nvSpPr>
        <p:spPr bwMode="auto">
          <a:xfrm>
            <a:off x="8001000" y="2392363"/>
            <a:ext cx="104775" cy="228600"/>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8465" name="Rectangle 79" descr="Small checker board"/>
          <p:cNvSpPr>
            <a:spLocks noChangeArrowheads="1"/>
          </p:cNvSpPr>
          <p:nvPr/>
        </p:nvSpPr>
        <p:spPr bwMode="auto">
          <a:xfrm>
            <a:off x="8348663" y="1901825"/>
            <a:ext cx="152400" cy="193675"/>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8466" name="Rectangle 79" descr="Small checker board"/>
          <p:cNvSpPr>
            <a:spLocks noChangeArrowheads="1"/>
          </p:cNvSpPr>
          <p:nvPr/>
        </p:nvSpPr>
        <p:spPr bwMode="auto">
          <a:xfrm>
            <a:off x="7599363" y="2960688"/>
            <a:ext cx="152400" cy="203200"/>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8467" name="Rectangle 79" descr="Small checker board"/>
          <p:cNvSpPr>
            <a:spLocks noChangeArrowheads="1"/>
          </p:cNvSpPr>
          <p:nvPr/>
        </p:nvSpPr>
        <p:spPr bwMode="auto">
          <a:xfrm>
            <a:off x="8345488" y="2959100"/>
            <a:ext cx="152400" cy="198438"/>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8468" name="Oval 29"/>
          <p:cNvSpPr>
            <a:spLocks noChangeArrowheads="1"/>
          </p:cNvSpPr>
          <p:nvPr/>
        </p:nvSpPr>
        <p:spPr bwMode="auto">
          <a:xfrm>
            <a:off x="3968750" y="3803650"/>
            <a:ext cx="152400" cy="152400"/>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18469" name="Text Box 33"/>
          <p:cNvSpPr txBox="1">
            <a:spLocks noChangeArrowheads="1"/>
          </p:cNvSpPr>
          <p:nvPr/>
        </p:nvSpPr>
        <p:spPr bwMode="auto">
          <a:xfrm>
            <a:off x="4044950" y="380365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3</a:t>
            </a:r>
          </a:p>
        </p:txBody>
      </p:sp>
      <p:sp>
        <p:nvSpPr>
          <p:cNvPr id="18470" name="Text Box 81"/>
          <p:cNvSpPr txBox="1">
            <a:spLocks noChangeArrowheads="1"/>
          </p:cNvSpPr>
          <p:nvPr/>
        </p:nvSpPr>
        <p:spPr bwMode="auto">
          <a:xfrm>
            <a:off x="7912100" y="4813300"/>
            <a:ext cx="290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solidFill>
                  <a:schemeClr val="bg1"/>
                </a:solidFill>
                <a:cs typeface="Arial" panose="020B0604020202020204" pitchFamily="34" charset="0"/>
              </a:rPr>
              <a:t>3</a:t>
            </a:r>
          </a:p>
        </p:txBody>
      </p:sp>
      <p:sp>
        <p:nvSpPr>
          <p:cNvPr id="18471" name="Rectangle 83" descr="Small checker board"/>
          <p:cNvSpPr>
            <a:spLocks noChangeArrowheads="1"/>
          </p:cNvSpPr>
          <p:nvPr/>
        </p:nvSpPr>
        <p:spPr bwMode="auto">
          <a:xfrm>
            <a:off x="8280400" y="3541713"/>
            <a:ext cx="230188" cy="200025"/>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8472" name="Rectangle 85" descr="Small checker board"/>
          <p:cNvSpPr>
            <a:spLocks noChangeArrowheads="1"/>
          </p:cNvSpPr>
          <p:nvPr/>
        </p:nvSpPr>
        <p:spPr bwMode="auto">
          <a:xfrm>
            <a:off x="7618413" y="3541713"/>
            <a:ext cx="304800" cy="206375"/>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8473" name="Rectangle 93" descr="Small checker board"/>
          <p:cNvSpPr>
            <a:spLocks noChangeArrowheads="1"/>
          </p:cNvSpPr>
          <p:nvPr/>
        </p:nvSpPr>
        <p:spPr bwMode="auto">
          <a:xfrm>
            <a:off x="8012113" y="3908425"/>
            <a:ext cx="104775" cy="457200"/>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8474" name="Rectangle 83" descr="Small checker board"/>
          <p:cNvSpPr>
            <a:spLocks noChangeArrowheads="1"/>
          </p:cNvSpPr>
          <p:nvPr/>
        </p:nvSpPr>
        <p:spPr bwMode="auto">
          <a:xfrm>
            <a:off x="8270875" y="4611688"/>
            <a:ext cx="230188" cy="200025"/>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8475" name="Rectangle 85" descr="Small checker board"/>
          <p:cNvSpPr>
            <a:spLocks noChangeArrowheads="1"/>
          </p:cNvSpPr>
          <p:nvPr/>
        </p:nvSpPr>
        <p:spPr bwMode="auto">
          <a:xfrm>
            <a:off x="7599363" y="4608513"/>
            <a:ext cx="304800" cy="201612"/>
          </a:xfrm>
          <a:prstGeom prst="rect">
            <a:avLst/>
          </a:prstGeom>
          <a:pattFill prst="smCheck">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000">
              <a:solidFill>
                <a:schemeClr val="bg1"/>
              </a:solidFill>
            </a:endParaRPr>
          </a:p>
        </p:txBody>
      </p:sp>
      <p:sp>
        <p:nvSpPr>
          <p:cNvPr id="18476" name="Text Box 16"/>
          <p:cNvSpPr txBox="1">
            <a:spLocks noChangeArrowheads="1"/>
          </p:cNvSpPr>
          <p:nvPr/>
        </p:nvSpPr>
        <p:spPr bwMode="auto">
          <a:xfrm>
            <a:off x="4121150" y="4032250"/>
            <a:ext cx="2819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Effects of Residual Stress</a:t>
            </a:r>
          </a:p>
        </p:txBody>
      </p:sp>
      <p:grpSp>
        <p:nvGrpSpPr>
          <p:cNvPr id="18477" name="Group 69"/>
          <p:cNvGrpSpPr>
            <a:grpSpLocks/>
          </p:cNvGrpSpPr>
          <p:nvPr/>
        </p:nvGrpSpPr>
        <p:grpSpPr bwMode="auto">
          <a:xfrm>
            <a:off x="3282950" y="3651250"/>
            <a:ext cx="1828800" cy="919163"/>
            <a:chOff x="3283526" y="3650673"/>
            <a:chExt cx="1828800" cy="919163"/>
          </a:xfrm>
        </p:grpSpPr>
        <p:grpSp>
          <p:nvGrpSpPr>
            <p:cNvPr id="18485" name="Group 68"/>
            <p:cNvGrpSpPr>
              <a:grpSpLocks/>
            </p:cNvGrpSpPr>
            <p:nvPr/>
          </p:nvGrpSpPr>
          <p:grpSpPr bwMode="auto">
            <a:xfrm>
              <a:off x="3283526" y="3650673"/>
              <a:ext cx="1828800" cy="919163"/>
              <a:chOff x="3283526" y="3650673"/>
              <a:chExt cx="1828800" cy="919163"/>
            </a:xfrm>
          </p:grpSpPr>
          <p:sp>
            <p:nvSpPr>
              <p:cNvPr id="18487" name="Text Box 32"/>
              <p:cNvSpPr txBox="1">
                <a:spLocks noChangeArrowheads="1"/>
              </p:cNvSpPr>
              <p:nvPr/>
            </p:nvSpPr>
            <p:spPr bwMode="auto">
              <a:xfrm>
                <a:off x="4807526" y="3650673"/>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4</a:t>
                </a:r>
              </a:p>
            </p:txBody>
          </p:sp>
          <p:sp>
            <p:nvSpPr>
              <p:cNvPr id="18488" name="Freeform 13"/>
              <p:cNvSpPr>
                <a:spLocks/>
              </p:cNvSpPr>
              <p:nvPr/>
            </p:nvSpPr>
            <p:spPr bwMode="auto">
              <a:xfrm>
                <a:off x="3283526" y="3726873"/>
                <a:ext cx="1685925" cy="842963"/>
              </a:xfrm>
              <a:custGeom>
                <a:avLst/>
                <a:gdLst>
                  <a:gd name="T0" fmla="*/ 0 w 1062"/>
                  <a:gd name="T1" fmla="*/ 2147483647 h 531"/>
                  <a:gd name="T2" fmla="*/ 2147483647 w 1062"/>
                  <a:gd name="T3" fmla="*/ 2147483647 h 531"/>
                  <a:gd name="T4" fmla="*/ 2147483647 w 1062"/>
                  <a:gd name="T5" fmla="*/ 2147483647 h 531"/>
                  <a:gd name="T6" fmla="*/ 2147483647 w 1062"/>
                  <a:gd name="T7" fmla="*/ 2147483647 h 531"/>
                  <a:gd name="T8" fmla="*/ 2147483647 w 1062"/>
                  <a:gd name="T9" fmla="*/ 0 h 531"/>
                  <a:gd name="T10" fmla="*/ 0 60000 65536"/>
                  <a:gd name="T11" fmla="*/ 0 60000 65536"/>
                  <a:gd name="T12" fmla="*/ 0 60000 65536"/>
                  <a:gd name="T13" fmla="*/ 0 60000 65536"/>
                  <a:gd name="T14" fmla="*/ 0 60000 65536"/>
                  <a:gd name="T15" fmla="*/ 0 w 1062"/>
                  <a:gd name="T16" fmla="*/ 0 h 531"/>
                  <a:gd name="T17" fmla="*/ 1062 w 1062"/>
                  <a:gd name="T18" fmla="*/ 531 h 531"/>
                </a:gdLst>
                <a:ahLst/>
                <a:cxnLst>
                  <a:cxn ang="T10">
                    <a:pos x="T0" y="T1"/>
                  </a:cxn>
                  <a:cxn ang="T11">
                    <a:pos x="T2" y="T3"/>
                  </a:cxn>
                  <a:cxn ang="T12">
                    <a:pos x="T4" y="T5"/>
                  </a:cxn>
                  <a:cxn ang="T13">
                    <a:pos x="T6" y="T7"/>
                  </a:cxn>
                  <a:cxn ang="T14">
                    <a:pos x="T8" y="T9"/>
                  </a:cxn>
                </a:cxnLst>
                <a:rect l="T15" t="T16" r="T17" b="T18"/>
                <a:pathLst>
                  <a:path w="1062" h="531">
                    <a:moveTo>
                      <a:pt x="0" y="531"/>
                    </a:moveTo>
                    <a:cubicBezTo>
                      <a:pt x="24" y="495"/>
                      <a:pt x="77" y="378"/>
                      <a:pt x="147" y="316"/>
                    </a:cubicBezTo>
                    <a:cubicBezTo>
                      <a:pt x="217" y="254"/>
                      <a:pt x="332" y="203"/>
                      <a:pt x="418" y="158"/>
                    </a:cubicBezTo>
                    <a:cubicBezTo>
                      <a:pt x="504" y="113"/>
                      <a:pt x="559" y="71"/>
                      <a:pt x="666" y="45"/>
                    </a:cubicBezTo>
                    <a:cubicBezTo>
                      <a:pt x="773" y="19"/>
                      <a:pt x="980" y="9"/>
                      <a:pt x="1062" y="0"/>
                    </a:cubicBezTo>
                  </a:path>
                </a:pathLst>
              </a:custGeom>
              <a:noFill/>
              <a:ln w="76200">
                <a:solidFill>
                  <a:srgbClr val="FF0000"/>
                </a:solidFill>
                <a:prstDash val="dash"/>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8486" name="Oval 30"/>
            <p:cNvSpPr>
              <a:spLocks noChangeArrowheads="1"/>
            </p:cNvSpPr>
            <p:nvPr/>
          </p:nvSpPr>
          <p:spPr bwMode="auto">
            <a:xfrm>
              <a:off x="4731326" y="3650673"/>
              <a:ext cx="152400" cy="152400"/>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grpSp>
      <p:sp>
        <p:nvSpPr>
          <p:cNvPr id="70" name="Slide Number Placeholder 69"/>
          <p:cNvSpPr txBox="1">
            <a:spLocks noGrp="1"/>
          </p:cNvSpPr>
          <p:nvPr/>
        </p:nvSpPr>
        <p:spPr>
          <a:xfrm>
            <a:off x="8077200" y="65690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57A0677-D81C-4CFB-88A8-7170A64D5866}" type="slidenum">
              <a:rPr lang="en-US" altLang="en-US" sz="1200">
                <a:solidFill>
                  <a:srgbClr val="BCBCBC"/>
                </a:solidFill>
              </a:rPr>
              <a:pPr algn="r"/>
              <a:t>15</a:t>
            </a:fld>
            <a:endParaRPr lang="en-US" altLang="en-US" sz="1200">
              <a:solidFill>
                <a:srgbClr val="BCBCBC"/>
              </a:solidFill>
            </a:endParaRPr>
          </a:p>
        </p:txBody>
      </p:sp>
      <p:sp>
        <p:nvSpPr>
          <p:cNvPr id="18479" name="Freeform 72" descr="Small checker board"/>
          <p:cNvSpPr>
            <a:spLocks/>
          </p:cNvSpPr>
          <p:nvPr/>
        </p:nvSpPr>
        <p:spPr bwMode="auto">
          <a:xfrm>
            <a:off x="7562850" y="5157788"/>
            <a:ext cx="942975" cy="1301750"/>
          </a:xfrm>
          <a:custGeom>
            <a:avLst/>
            <a:gdLst>
              <a:gd name="T0" fmla="*/ 2147483647 w 594"/>
              <a:gd name="T1" fmla="*/ 0 h 820"/>
              <a:gd name="T2" fmla="*/ 2147483647 w 594"/>
              <a:gd name="T3" fmla="*/ 0 h 820"/>
              <a:gd name="T4" fmla="*/ 2147483647 w 594"/>
              <a:gd name="T5" fmla="*/ 2147483647 h 820"/>
              <a:gd name="T6" fmla="*/ 2147483647 w 594"/>
              <a:gd name="T7" fmla="*/ 2147483647 h 820"/>
              <a:gd name="T8" fmla="*/ 2147483647 w 594"/>
              <a:gd name="T9" fmla="*/ 2147483647 h 820"/>
              <a:gd name="T10" fmla="*/ 2147483647 w 594"/>
              <a:gd name="T11" fmla="*/ 2147483647 h 820"/>
              <a:gd name="T12" fmla="*/ 2147483647 w 594"/>
              <a:gd name="T13" fmla="*/ 2147483647 h 820"/>
              <a:gd name="T14" fmla="*/ 0 w 594"/>
              <a:gd name="T15" fmla="*/ 2147483647 h 820"/>
              <a:gd name="T16" fmla="*/ 0 w 594"/>
              <a:gd name="T17" fmla="*/ 2147483647 h 820"/>
              <a:gd name="T18" fmla="*/ 2147483647 w 594"/>
              <a:gd name="T19" fmla="*/ 2147483647 h 820"/>
              <a:gd name="T20" fmla="*/ 2147483647 w 594"/>
              <a:gd name="T21" fmla="*/ 2147483647 h 820"/>
              <a:gd name="T22" fmla="*/ 2147483647 w 594"/>
              <a:gd name="T23" fmla="*/ 2147483647 h 820"/>
              <a:gd name="T24" fmla="*/ 2147483647 w 594"/>
              <a:gd name="T25" fmla="*/ 0 h 8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4"/>
              <a:gd name="T40" fmla="*/ 0 h 820"/>
              <a:gd name="T41" fmla="*/ 594 w 594"/>
              <a:gd name="T42" fmla="*/ 820 h 8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4" h="820">
                <a:moveTo>
                  <a:pt x="10" y="0"/>
                </a:moveTo>
                <a:lnTo>
                  <a:pt x="594" y="0"/>
                </a:lnTo>
                <a:lnTo>
                  <a:pt x="594" y="148"/>
                </a:lnTo>
                <a:lnTo>
                  <a:pt x="344" y="148"/>
                </a:lnTo>
                <a:lnTo>
                  <a:pt x="344" y="670"/>
                </a:lnTo>
                <a:lnTo>
                  <a:pt x="590" y="670"/>
                </a:lnTo>
                <a:lnTo>
                  <a:pt x="590" y="820"/>
                </a:lnTo>
                <a:lnTo>
                  <a:pt x="0" y="820"/>
                </a:lnTo>
                <a:lnTo>
                  <a:pt x="0" y="670"/>
                </a:lnTo>
                <a:lnTo>
                  <a:pt x="254" y="670"/>
                </a:lnTo>
                <a:lnTo>
                  <a:pt x="254" y="152"/>
                </a:lnTo>
                <a:lnTo>
                  <a:pt x="10" y="152"/>
                </a:lnTo>
                <a:lnTo>
                  <a:pt x="10" y="0"/>
                </a:lnTo>
                <a:close/>
              </a:path>
            </a:pathLst>
          </a:custGeom>
          <a:pattFill prst="smCheck">
            <a:fgClr>
              <a:schemeClr val="tx1"/>
            </a:fgClr>
            <a:bgClr>
              <a:schemeClr val="bg1"/>
            </a:bgClr>
          </a:pattFill>
          <a:ln w="44450">
            <a:solidFill>
              <a:schemeClr val="bg1"/>
            </a:solidFill>
            <a:round/>
            <a:headEnd/>
            <a:tailEnd/>
          </a:ln>
        </p:spPr>
        <p:txBody>
          <a:bodyPr/>
          <a:lstStyle/>
          <a:p>
            <a:endParaRPr lang="en-US"/>
          </a:p>
        </p:txBody>
      </p:sp>
      <p:sp>
        <p:nvSpPr>
          <p:cNvPr id="18480" name="Text Box 81"/>
          <p:cNvSpPr txBox="1">
            <a:spLocks noChangeArrowheads="1"/>
          </p:cNvSpPr>
          <p:nvPr/>
        </p:nvSpPr>
        <p:spPr bwMode="auto">
          <a:xfrm>
            <a:off x="7926388" y="6461125"/>
            <a:ext cx="290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solidFill>
                  <a:schemeClr val="bg1"/>
                </a:solidFill>
                <a:cs typeface="Arial" panose="020B0604020202020204" pitchFamily="34" charset="0"/>
              </a:rPr>
              <a:t>4</a:t>
            </a:r>
          </a:p>
        </p:txBody>
      </p:sp>
      <p:sp>
        <p:nvSpPr>
          <p:cNvPr id="18481" name="Text Box 17"/>
          <p:cNvSpPr txBox="1">
            <a:spLocks noChangeArrowheads="1"/>
          </p:cNvSpPr>
          <p:nvPr/>
        </p:nvSpPr>
        <p:spPr bwMode="auto">
          <a:xfrm>
            <a:off x="4117975" y="3159125"/>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No Residual Stress</a:t>
            </a:r>
          </a:p>
        </p:txBody>
      </p:sp>
      <p:sp>
        <p:nvSpPr>
          <p:cNvPr id="18482" name="Line 22"/>
          <p:cNvSpPr>
            <a:spLocks noChangeShapeType="1"/>
          </p:cNvSpPr>
          <p:nvPr/>
        </p:nvSpPr>
        <p:spPr bwMode="auto">
          <a:xfrm flipH="1">
            <a:off x="3816350" y="3400425"/>
            <a:ext cx="314325" cy="327025"/>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8483" name="Line 24"/>
          <p:cNvSpPr>
            <a:spLocks noChangeShapeType="1"/>
          </p:cNvSpPr>
          <p:nvPr/>
        </p:nvSpPr>
        <p:spPr bwMode="auto">
          <a:xfrm>
            <a:off x="2978150" y="3727450"/>
            <a:ext cx="541338" cy="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84" name="Freeform 59"/>
          <p:cNvSpPr>
            <a:spLocks/>
          </p:cNvSpPr>
          <p:nvPr/>
        </p:nvSpPr>
        <p:spPr bwMode="auto">
          <a:xfrm>
            <a:off x="2981325" y="3724275"/>
            <a:ext cx="2771775" cy="1752600"/>
          </a:xfrm>
          <a:custGeom>
            <a:avLst/>
            <a:gdLst>
              <a:gd name="T0" fmla="*/ 0 w 1746"/>
              <a:gd name="T1" fmla="*/ 2147483647 h 1104"/>
              <a:gd name="T2" fmla="*/ 937498125 w 1746"/>
              <a:gd name="T3" fmla="*/ 0 h 1104"/>
              <a:gd name="T4" fmla="*/ 2147483647 w 1746"/>
              <a:gd name="T5" fmla="*/ 0 h 1104"/>
              <a:gd name="T6" fmla="*/ 0 60000 65536"/>
              <a:gd name="T7" fmla="*/ 0 60000 65536"/>
              <a:gd name="T8" fmla="*/ 0 60000 65536"/>
              <a:gd name="T9" fmla="*/ 0 w 1746"/>
              <a:gd name="T10" fmla="*/ 0 h 1104"/>
              <a:gd name="T11" fmla="*/ 1746 w 1746"/>
              <a:gd name="T12" fmla="*/ 1104 h 1104"/>
            </a:gdLst>
            <a:ahLst/>
            <a:cxnLst>
              <a:cxn ang="T6">
                <a:pos x="T0" y="T1"/>
              </a:cxn>
              <a:cxn ang="T7">
                <a:pos x="T2" y="T3"/>
              </a:cxn>
              <a:cxn ang="T8">
                <a:pos x="T4" y="T5"/>
              </a:cxn>
            </a:cxnLst>
            <a:rect l="T9" t="T10" r="T11" b="T12"/>
            <a:pathLst>
              <a:path w="1746" h="1104">
                <a:moveTo>
                  <a:pt x="0" y="1104"/>
                </a:moveTo>
                <a:lnTo>
                  <a:pt x="372" y="0"/>
                </a:lnTo>
                <a:lnTo>
                  <a:pt x="1746" y="0"/>
                </a:lnTo>
              </a:path>
            </a:pathLst>
          </a:custGeom>
          <a:noFill/>
          <a:ln w="38100" cap="flat" cmpd="sng">
            <a:solidFill>
              <a:schemeClr val="bg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57"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3288" y="1089025"/>
            <a:ext cx="7304087" cy="4938713"/>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4000" b="1">
                <a:solidFill>
                  <a:schemeClr val="bg1"/>
                </a:solidFill>
              </a:rPr>
              <a:t>Euler Buckling</a:t>
            </a:r>
          </a:p>
        </p:txBody>
      </p:sp>
      <p:sp>
        <p:nvSpPr>
          <p:cNvPr id="4" name="Slide Number Placeholder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CF8D62A-29F0-4C39-AB70-7F6A01F55A8B}" type="slidenum">
              <a:rPr lang="en-US" altLang="en-US" sz="1200">
                <a:solidFill>
                  <a:srgbClr val="BCBCBC"/>
                </a:solidFill>
              </a:rPr>
              <a:pPr/>
              <a:t>16</a:t>
            </a:fld>
            <a:endParaRPr lang="en-US" altLang="en-US" sz="1200">
              <a:solidFill>
                <a:srgbClr val="BCBCBC"/>
              </a:solidFill>
            </a:endParaRPr>
          </a:p>
        </p:txBody>
      </p:sp>
      <p:sp>
        <p:nvSpPr>
          <p:cNvPr id="5" name="Footer Placeholder 4"/>
          <p:cNvSpPr>
            <a:spLocks noGrp="1"/>
          </p:cNvSpPr>
          <p:nvPr>
            <p:ph type="ftr" sz="quarter" idx="10"/>
          </p:nvPr>
        </p:nvSpPr>
        <p:spPr/>
        <p:txBody>
          <a:bodyPr/>
          <a:lstStyle/>
          <a:p>
            <a:pPr>
              <a:defRPr/>
            </a:pPr>
            <a:r>
              <a:rPr lang="en-US"/>
              <a:t>Compression Theory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3"/>
          <p:cNvSpPr txBox="1">
            <a:spLocks noChangeArrowheads="1"/>
          </p:cNvSpPr>
          <p:nvPr/>
        </p:nvSpPr>
        <p:spPr bwMode="auto">
          <a:xfrm>
            <a:off x="946150" y="2022475"/>
            <a:ext cx="7304088" cy="3198813"/>
          </a:xfrm>
          <a:prstGeom prst="rect">
            <a:avLst/>
          </a:prstGeom>
          <a:solidFill>
            <a:srgbClr val="F2F2F2">
              <a:alpha val="61960"/>
            </a:srgbClr>
          </a:solidFill>
          <a:ln w="38100">
            <a:solidFill>
              <a:schemeClr val="bg1"/>
            </a:solidFill>
            <a:bevel/>
            <a:headEnd/>
            <a:tailEnd/>
          </a:ln>
        </p:spPr>
        <p:txBody>
          <a:bodyPr anchor="ctr" anchorCtr="1"/>
          <a:lstStyle>
            <a:lvl1pPr marL="290513" indent="-290513">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i="1">
                <a:solidFill>
                  <a:schemeClr val="bg1"/>
                </a:solidFill>
                <a:cs typeface="Arial" panose="020B0604020202020204" pitchFamily="34" charset="0"/>
              </a:rPr>
              <a:t>Assumptions</a:t>
            </a:r>
            <a:r>
              <a:rPr lang="en-US" altLang="en-US" b="1">
                <a:solidFill>
                  <a:schemeClr val="bg1"/>
                </a:solidFill>
                <a:cs typeface="Arial" panose="020B0604020202020204" pitchFamily="34" charset="0"/>
              </a:rPr>
              <a:t>:</a:t>
            </a:r>
          </a:p>
          <a:p>
            <a:pPr>
              <a:buFont typeface="Arial" panose="020B0604020202020204" pitchFamily="34" charset="0"/>
              <a:buChar char="•"/>
            </a:pPr>
            <a:r>
              <a:rPr lang="en-US" altLang="en-US">
                <a:solidFill>
                  <a:schemeClr val="bg1"/>
                </a:solidFill>
                <a:cs typeface="Arial" panose="020B0604020202020204" pitchFamily="34" charset="0"/>
              </a:rPr>
              <a:t>Column is pin-ended.</a:t>
            </a:r>
          </a:p>
          <a:p>
            <a:pPr>
              <a:buFont typeface="Arial" panose="020B0604020202020204" pitchFamily="34" charset="0"/>
              <a:buChar char="•"/>
            </a:pPr>
            <a:r>
              <a:rPr lang="en-US" altLang="en-US">
                <a:solidFill>
                  <a:schemeClr val="bg1"/>
                </a:solidFill>
                <a:cs typeface="Arial" panose="020B0604020202020204" pitchFamily="34" charset="0"/>
              </a:rPr>
              <a:t>Column is initially perfectly straight.</a:t>
            </a:r>
          </a:p>
          <a:p>
            <a:pPr>
              <a:buFont typeface="Arial" panose="020B0604020202020204" pitchFamily="34" charset="0"/>
              <a:buChar char="•"/>
            </a:pPr>
            <a:r>
              <a:rPr lang="en-US" altLang="en-US">
                <a:solidFill>
                  <a:schemeClr val="bg1"/>
                </a:solidFill>
                <a:cs typeface="Arial" panose="020B0604020202020204" pitchFamily="34" charset="0"/>
              </a:rPr>
              <a:t>Load is at centroid.</a:t>
            </a:r>
          </a:p>
          <a:p>
            <a:pPr>
              <a:buFont typeface="Arial" panose="020B0604020202020204" pitchFamily="34" charset="0"/>
              <a:buChar char="•"/>
            </a:pPr>
            <a:r>
              <a:rPr lang="en-US" altLang="en-US">
                <a:solidFill>
                  <a:schemeClr val="bg1"/>
                </a:solidFill>
                <a:cs typeface="Arial" panose="020B0604020202020204" pitchFamily="34" charset="0"/>
              </a:rPr>
              <a:t>Material is linearly elastic (no yielding).</a:t>
            </a:r>
          </a:p>
          <a:p>
            <a:pPr>
              <a:buFont typeface="Arial" panose="020B0604020202020204" pitchFamily="34" charset="0"/>
              <a:buChar char="•"/>
            </a:pPr>
            <a:r>
              <a:rPr lang="en-US" altLang="en-US">
                <a:solidFill>
                  <a:schemeClr val="bg1"/>
                </a:solidFill>
                <a:cs typeface="Arial" panose="020B0604020202020204" pitchFamily="34" charset="0"/>
              </a:rPr>
              <a:t>Member bends about principal axis (no twisting).</a:t>
            </a:r>
          </a:p>
          <a:p>
            <a:pPr>
              <a:buFont typeface="Arial" panose="020B0604020202020204" pitchFamily="34" charset="0"/>
              <a:buChar char="•"/>
            </a:pPr>
            <a:r>
              <a:rPr lang="en-US" altLang="en-US">
                <a:solidFill>
                  <a:schemeClr val="bg1"/>
                </a:solidFill>
                <a:cs typeface="Arial" panose="020B0604020202020204" pitchFamily="34" charset="0"/>
              </a:rPr>
              <a:t>Plane sections remain Plane.</a:t>
            </a:r>
          </a:p>
          <a:p>
            <a:pPr>
              <a:buFont typeface="Arial" panose="020B0604020202020204" pitchFamily="34" charset="0"/>
              <a:buChar char="•"/>
            </a:pPr>
            <a:r>
              <a:rPr lang="en-US" altLang="en-US">
                <a:solidFill>
                  <a:schemeClr val="bg1"/>
                </a:solidFill>
                <a:cs typeface="Arial" panose="020B0604020202020204" pitchFamily="34" charset="0"/>
              </a:rPr>
              <a:t>Small Deflection Theory.</a:t>
            </a:r>
          </a:p>
        </p:txBody>
      </p:sp>
      <p:sp>
        <p:nvSpPr>
          <p:cNvPr id="5" name="Slide Number Placeholder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48A8D93-D878-4247-B4AA-6F12EA6C3514}" type="slidenum">
              <a:rPr lang="en-US" altLang="en-US" sz="1200">
                <a:solidFill>
                  <a:srgbClr val="BCBCBC"/>
                </a:solidFill>
              </a:rPr>
              <a:pPr/>
              <a:t>17</a:t>
            </a:fld>
            <a:endParaRPr lang="en-US" altLang="en-US" sz="1200">
              <a:solidFill>
                <a:srgbClr val="BCBCBC"/>
              </a:solidFill>
            </a:endParaRPr>
          </a:p>
        </p:txBody>
      </p:sp>
      <p:sp>
        <p:nvSpPr>
          <p:cNvPr id="6" name="Footer Placeholder 5"/>
          <p:cNvSpPr>
            <a:spLocks noGrp="1"/>
          </p:cNvSpPr>
          <p:nvPr>
            <p:ph type="ftr" sz="quarter" idx="10"/>
          </p:nvPr>
        </p:nvSpPr>
        <p:spPr/>
        <p:txBody>
          <a:bodyPr/>
          <a:lstStyle/>
          <a:p>
            <a:pPr>
              <a:defRPr/>
            </a:pPr>
            <a:r>
              <a:rPr lang="en-US"/>
              <a:t>Compression Theory</a:t>
            </a:r>
          </a:p>
        </p:txBody>
      </p:sp>
      <p:sp>
        <p:nvSpPr>
          <p:cNvPr id="7" name="TextBox 6"/>
          <p:cNvSpPr txBox="1"/>
          <p:nvPr/>
        </p:nvSpPr>
        <p:spPr>
          <a:xfrm>
            <a:off x="952500" y="646113"/>
            <a:ext cx="4257675" cy="8191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a:solidFill>
                  <a:schemeClr val="bg1"/>
                </a:solidFill>
              </a:rPr>
              <a:t>Euler Buckling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9"/>
          <p:cNvSpPr txBox="1">
            <a:spLocks noChangeArrowheads="1"/>
          </p:cNvSpPr>
          <p:nvPr/>
        </p:nvSpPr>
        <p:spPr bwMode="auto">
          <a:xfrm>
            <a:off x="5224463" y="4621213"/>
            <a:ext cx="2206625" cy="1828800"/>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21507" name="TextBox 38"/>
          <p:cNvSpPr txBox="1">
            <a:spLocks noChangeArrowheads="1"/>
          </p:cNvSpPr>
          <p:nvPr/>
        </p:nvSpPr>
        <p:spPr bwMode="auto">
          <a:xfrm>
            <a:off x="4078288" y="1666875"/>
            <a:ext cx="4354512" cy="2830513"/>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21508" name="TextBox 28"/>
          <p:cNvSpPr txBox="1">
            <a:spLocks noChangeArrowheads="1"/>
          </p:cNvSpPr>
          <p:nvPr/>
        </p:nvSpPr>
        <p:spPr bwMode="auto">
          <a:xfrm>
            <a:off x="1027113" y="1654175"/>
            <a:ext cx="2890837" cy="5029200"/>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21509" name="Line 148"/>
          <p:cNvSpPr>
            <a:spLocks noChangeShapeType="1"/>
          </p:cNvSpPr>
          <p:nvPr/>
        </p:nvSpPr>
        <p:spPr bwMode="auto">
          <a:xfrm>
            <a:off x="5634038" y="4743450"/>
            <a:ext cx="4762" cy="129857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0" name="Line 149"/>
          <p:cNvSpPr>
            <a:spLocks noChangeShapeType="1"/>
          </p:cNvSpPr>
          <p:nvPr/>
        </p:nvSpPr>
        <p:spPr bwMode="auto">
          <a:xfrm>
            <a:off x="5624513" y="6022975"/>
            <a:ext cx="16764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1" name="Text Box 150"/>
          <p:cNvSpPr txBox="1">
            <a:spLocks noChangeArrowheads="1"/>
          </p:cNvSpPr>
          <p:nvPr/>
        </p:nvSpPr>
        <p:spPr bwMode="auto">
          <a:xfrm>
            <a:off x="6410325" y="6022975"/>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e</a:t>
            </a:r>
          </a:p>
        </p:txBody>
      </p:sp>
      <p:sp>
        <p:nvSpPr>
          <p:cNvPr id="21512" name="Text Box 151"/>
          <p:cNvSpPr txBox="1">
            <a:spLocks noChangeArrowheads="1"/>
          </p:cNvSpPr>
          <p:nvPr/>
        </p:nvSpPr>
        <p:spPr bwMode="auto">
          <a:xfrm>
            <a:off x="5216525" y="5099050"/>
            <a:ext cx="417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s</a:t>
            </a:r>
          </a:p>
        </p:txBody>
      </p:sp>
      <p:sp>
        <p:nvSpPr>
          <p:cNvPr id="21513" name="Line 153"/>
          <p:cNvSpPr>
            <a:spLocks noChangeShapeType="1"/>
          </p:cNvSpPr>
          <p:nvPr/>
        </p:nvSpPr>
        <p:spPr bwMode="auto">
          <a:xfrm flipV="1">
            <a:off x="5634038" y="4743450"/>
            <a:ext cx="1181100" cy="1279525"/>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4" name="Text Box 159"/>
          <p:cNvSpPr txBox="1">
            <a:spLocks noChangeArrowheads="1"/>
          </p:cNvSpPr>
          <p:nvPr/>
        </p:nvSpPr>
        <p:spPr bwMode="auto">
          <a:xfrm>
            <a:off x="6494463" y="5241925"/>
            <a:ext cx="225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E</a:t>
            </a:r>
          </a:p>
        </p:txBody>
      </p:sp>
      <p:sp>
        <p:nvSpPr>
          <p:cNvPr id="21515" name="Line 160"/>
          <p:cNvSpPr>
            <a:spLocks noChangeShapeType="1"/>
          </p:cNvSpPr>
          <p:nvPr/>
        </p:nvSpPr>
        <p:spPr bwMode="auto">
          <a:xfrm>
            <a:off x="6099175" y="5511800"/>
            <a:ext cx="39687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6" name="Line 161"/>
          <p:cNvSpPr>
            <a:spLocks noChangeShapeType="1"/>
          </p:cNvSpPr>
          <p:nvPr/>
        </p:nvSpPr>
        <p:spPr bwMode="auto">
          <a:xfrm flipV="1">
            <a:off x="6483350" y="5099050"/>
            <a:ext cx="4763" cy="4127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7" name="Line 133"/>
          <p:cNvSpPr>
            <a:spLocks noChangeShapeType="1"/>
          </p:cNvSpPr>
          <p:nvPr/>
        </p:nvSpPr>
        <p:spPr bwMode="auto">
          <a:xfrm>
            <a:off x="5656263" y="1878013"/>
            <a:ext cx="0" cy="198755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8" name="Line 134"/>
          <p:cNvSpPr>
            <a:spLocks noChangeShapeType="1"/>
          </p:cNvSpPr>
          <p:nvPr/>
        </p:nvSpPr>
        <p:spPr bwMode="auto">
          <a:xfrm>
            <a:off x="5648325" y="3865563"/>
            <a:ext cx="225425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9" name="Text Box 135"/>
          <p:cNvSpPr txBox="1">
            <a:spLocks noChangeArrowheads="1"/>
          </p:cNvSpPr>
          <p:nvPr/>
        </p:nvSpPr>
        <p:spPr bwMode="auto">
          <a:xfrm>
            <a:off x="6397625" y="3914775"/>
            <a:ext cx="552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D</a:t>
            </a:r>
          </a:p>
        </p:txBody>
      </p:sp>
      <p:sp>
        <p:nvSpPr>
          <p:cNvPr id="21520" name="Text Box 136"/>
          <p:cNvSpPr txBox="1">
            <a:spLocks noChangeArrowheads="1"/>
          </p:cNvSpPr>
          <p:nvPr/>
        </p:nvSpPr>
        <p:spPr bwMode="auto">
          <a:xfrm>
            <a:off x="5095875" y="1960563"/>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p>
        </p:txBody>
      </p:sp>
      <p:graphicFrame>
        <p:nvGraphicFramePr>
          <p:cNvPr id="21521" name="Object 3"/>
          <p:cNvGraphicFramePr>
            <a:graphicFrameLocks noChangeAspect="1"/>
          </p:cNvGraphicFramePr>
          <p:nvPr/>
        </p:nvGraphicFramePr>
        <p:xfrm>
          <a:off x="4205288" y="2408238"/>
          <a:ext cx="1368425" cy="739775"/>
        </p:xfrm>
        <a:graphic>
          <a:graphicData uri="http://schemas.openxmlformats.org/presentationml/2006/ole">
            <mc:AlternateContent xmlns:mc="http://schemas.openxmlformats.org/markup-compatibility/2006">
              <mc:Choice xmlns:v="urn:schemas-microsoft-com:vml" Requires="v">
                <p:oleObj spid="_x0000_s21556" name="Equation" r:id="rId4" imgW="685800" imgH="419100" progId="Equation.3">
                  <p:embed/>
                </p:oleObj>
              </mc:Choice>
              <mc:Fallback>
                <p:oleObj name="Equation" r:id="rId4" imgW="685800" imgH="4191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5288" y="2408238"/>
                        <a:ext cx="1368425"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22" name="Line 138"/>
          <p:cNvSpPr>
            <a:spLocks noChangeShapeType="1"/>
          </p:cNvSpPr>
          <p:nvPr/>
        </p:nvSpPr>
        <p:spPr bwMode="auto">
          <a:xfrm flipV="1">
            <a:off x="5656263" y="2789238"/>
            <a:ext cx="0" cy="1093787"/>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3" name="Line 139"/>
          <p:cNvSpPr>
            <a:spLocks noChangeShapeType="1"/>
          </p:cNvSpPr>
          <p:nvPr/>
        </p:nvSpPr>
        <p:spPr bwMode="auto">
          <a:xfrm>
            <a:off x="5656263" y="2789238"/>
            <a:ext cx="1873250" cy="0"/>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4" name="Text Box 140"/>
          <p:cNvSpPr txBox="1">
            <a:spLocks noChangeArrowheads="1"/>
          </p:cNvSpPr>
          <p:nvPr/>
        </p:nvSpPr>
        <p:spPr bwMode="auto">
          <a:xfrm>
            <a:off x="5824538" y="3325813"/>
            <a:ext cx="2490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Stable Equilibrium</a:t>
            </a:r>
          </a:p>
        </p:txBody>
      </p:sp>
      <p:sp>
        <p:nvSpPr>
          <p:cNvPr id="21525" name="Text Box 141"/>
          <p:cNvSpPr txBox="1">
            <a:spLocks noChangeArrowheads="1"/>
          </p:cNvSpPr>
          <p:nvPr/>
        </p:nvSpPr>
        <p:spPr bwMode="auto">
          <a:xfrm>
            <a:off x="5803900" y="2181225"/>
            <a:ext cx="2289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Bifurcation Point</a:t>
            </a:r>
          </a:p>
        </p:txBody>
      </p:sp>
      <p:sp>
        <p:nvSpPr>
          <p:cNvPr id="21526" name="Line 142"/>
          <p:cNvSpPr>
            <a:spLocks noChangeShapeType="1"/>
          </p:cNvSpPr>
          <p:nvPr/>
        </p:nvSpPr>
        <p:spPr bwMode="auto">
          <a:xfrm flipH="1" flipV="1">
            <a:off x="5656263" y="3368675"/>
            <a:ext cx="231775" cy="203200"/>
          </a:xfrm>
          <a:prstGeom prst="line">
            <a:avLst/>
          </a:prstGeom>
          <a:noFill/>
          <a:ln w="19050">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1527" name="Line 143"/>
          <p:cNvSpPr>
            <a:spLocks noChangeShapeType="1"/>
          </p:cNvSpPr>
          <p:nvPr/>
        </p:nvSpPr>
        <p:spPr bwMode="auto">
          <a:xfrm flipH="1">
            <a:off x="5688013" y="2438400"/>
            <a:ext cx="187325" cy="331788"/>
          </a:xfrm>
          <a:prstGeom prst="line">
            <a:avLst/>
          </a:prstGeom>
          <a:noFill/>
          <a:ln w="19050">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1528" name="Text Box 135"/>
          <p:cNvSpPr txBox="1">
            <a:spLocks noChangeArrowheads="1"/>
          </p:cNvSpPr>
          <p:nvPr/>
        </p:nvSpPr>
        <p:spPr bwMode="auto">
          <a:xfrm>
            <a:off x="1560513" y="390366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D</a:t>
            </a:r>
          </a:p>
        </p:txBody>
      </p:sp>
      <p:grpSp>
        <p:nvGrpSpPr>
          <p:cNvPr id="21529" name="Group 13"/>
          <p:cNvGrpSpPr>
            <a:grpSpLocks/>
          </p:cNvGrpSpPr>
          <p:nvPr/>
        </p:nvGrpSpPr>
        <p:grpSpPr bwMode="auto">
          <a:xfrm>
            <a:off x="1727200" y="1792288"/>
            <a:ext cx="1052513" cy="4751387"/>
            <a:chOff x="1008" y="144"/>
            <a:chExt cx="351" cy="1584"/>
          </a:xfrm>
        </p:grpSpPr>
        <p:grpSp>
          <p:nvGrpSpPr>
            <p:cNvPr id="21537" name="Group 14"/>
            <p:cNvGrpSpPr>
              <a:grpSpLocks/>
            </p:cNvGrpSpPr>
            <p:nvPr/>
          </p:nvGrpSpPr>
          <p:grpSpPr bwMode="auto">
            <a:xfrm>
              <a:off x="1008" y="144"/>
              <a:ext cx="344" cy="1584"/>
              <a:chOff x="1008" y="144"/>
              <a:chExt cx="344" cy="1584"/>
            </a:xfrm>
          </p:grpSpPr>
          <p:sp>
            <p:nvSpPr>
              <p:cNvPr id="21539" name="Line 126"/>
              <p:cNvSpPr>
                <a:spLocks noChangeShapeType="1"/>
              </p:cNvSpPr>
              <p:nvPr/>
            </p:nvSpPr>
            <p:spPr bwMode="auto">
              <a:xfrm>
                <a:off x="1152" y="432"/>
                <a:ext cx="0" cy="1152"/>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0" name="AutoShape 127"/>
              <p:cNvSpPr>
                <a:spLocks noChangeArrowheads="1"/>
              </p:cNvSpPr>
              <p:nvPr/>
            </p:nvSpPr>
            <p:spPr bwMode="auto">
              <a:xfrm>
                <a:off x="1080" y="1584"/>
                <a:ext cx="144" cy="144"/>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latin typeface="Arial" panose="020B0604020202020204" pitchFamily="34" charset="0"/>
                </a:endParaRPr>
              </a:p>
            </p:txBody>
          </p:sp>
          <p:sp>
            <p:nvSpPr>
              <p:cNvPr id="21541" name="AutoShape 128"/>
              <p:cNvSpPr>
                <a:spLocks noChangeArrowheads="1"/>
              </p:cNvSpPr>
              <p:nvPr/>
            </p:nvSpPr>
            <p:spPr bwMode="auto">
              <a:xfrm rot="-5400000">
                <a:off x="1158" y="364"/>
                <a:ext cx="144" cy="144"/>
              </a:xfrm>
              <a:prstGeom prst="triangle">
                <a:avLst>
                  <a:gd name="adj" fmla="val 50000"/>
                </a:avLst>
              </a:prstGeom>
              <a:solidFill>
                <a:schemeClr val="accent1"/>
              </a:solidFill>
              <a:ln w="38100">
                <a:solidFill>
                  <a:schemeClr val="bg1"/>
                </a:solidFill>
                <a:miter lim="800000"/>
                <a:headEnd/>
                <a:tailEnd/>
              </a:ln>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latin typeface="Arial" panose="020B0604020202020204" pitchFamily="34" charset="0"/>
                </a:endParaRPr>
              </a:p>
            </p:txBody>
          </p:sp>
          <p:sp>
            <p:nvSpPr>
              <p:cNvPr id="21542" name="Oval 19"/>
              <p:cNvSpPr>
                <a:spLocks noChangeArrowheads="1"/>
              </p:cNvSpPr>
              <p:nvPr/>
            </p:nvSpPr>
            <p:spPr bwMode="auto">
              <a:xfrm>
                <a:off x="1304" y="376"/>
                <a:ext cx="48" cy="48"/>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latin typeface="Arial" panose="020B0604020202020204" pitchFamily="34" charset="0"/>
                </a:endParaRPr>
              </a:p>
            </p:txBody>
          </p:sp>
          <p:sp>
            <p:nvSpPr>
              <p:cNvPr id="21543" name="Oval 20"/>
              <p:cNvSpPr>
                <a:spLocks noChangeArrowheads="1"/>
              </p:cNvSpPr>
              <p:nvPr/>
            </p:nvSpPr>
            <p:spPr bwMode="auto">
              <a:xfrm>
                <a:off x="1303" y="452"/>
                <a:ext cx="48" cy="48"/>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latin typeface="Arial" panose="020B0604020202020204" pitchFamily="34" charset="0"/>
                </a:endParaRPr>
              </a:p>
            </p:txBody>
          </p:sp>
          <p:sp>
            <p:nvSpPr>
              <p:cNvPr id="21544" name="Line 131"/>
              <p:cNvSpPr>
                <a:spLocks noChangeShapeType="1"/>
              </p:cNvSpPr>
              <p:nvPr/>
            </p:nvSpPr>
            <p:spPr bwMode="auto">
              <a:xfrm>
                <a:off x="1352" y="325"/>
                <a:ext cx="0" cy="24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5" name="Line 132"/>
              <p:cNvSpPr>
                <a:spLocks noChangeShapeType="1"/>
              </p:cNvSpPr>
              <p:nvPr/>
            </p:nvSpPr>
            <p:spPr bwMode="auto">
              <a:xfrm flipV="1">
                <a:off x="1008" y="1728"/>
                <a:ext cx="28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6" name="Line 144"/>
              <p:cNvSpPr>
                <a:spLocks noChangeShapeType="1"/>
              </p:cNvSpPr>
              <p:nvPr/>
            </p:nvSpPr>
            <p:spPr bwMode="auto">
              <a:xfrm>
                <a:off x="1152" y="144"/>
                <a:ext cx="0" cy="288"/>
              </a:xfrm>
              <a:prstGeom prst="line">
                <a:avLst/>
              </a:prstGeom>
              <a:noFill/>
              <a:ln w="63500">
                <a:solidFill>
                  <a:schemeClr val="bg1"/>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grpSp>
        <p:sp>
          <p:nvSpPr>
            <p:cNvPr id="21538" name="Freeform 15"/>
            <p:cNvSpPr>
              <a:spLocks/>
            </p:cNvSpPr>
            <p:nvPr/>
          </p:nvSpPr>
          <p:spPr bwMode="auto">
            <a:xfrm>
              <a:off x="1152" y="432"/>
              <a:ext cx="207" cy="1152"/>
            </a:xfrm>
            <a:custGeom>
              <a:avLst/>
              <a:gdLst>
                <a:gd name="T0" fmla="*/ 0 w 207"/>
                <a:gd name="T1" fmla="*/ 1152 h 1152"/>
                <a:gd name="T2" fmla="*/ 96 w 207"/>
                <a:gd name="T3" fmla="*/ 912 h 1152"/>
                <a:gd name="T4" fmla="*/ 158 w 207"/>
                <a:gd name="T5" fmla="*/ 754 h 1152"/>
                <a:gd name="T6" fmla="*/ 203 w 207"/>
                <a:gd name="T7" fmla="*/ 573 h 1152"/>
                <a:gd name="T8" fmla="*/ 181 w 207"/>
                <a:gd name="T9" fmla="*/ 381 h 1152"/>
                <a:gd name="T10" fmla="*/ 102 w 207"/>
                <a:gd name="T11" fmla="*/ 189 h 1152"/>
                <a:gd name="T12" fmla="*/ 0 w 207"/>
                <a:gd name="T13" fmla="*/ 0 h 1152"/>
                <a:gd name="T14" fmla="*/ 0 60000 65536"/>
                <a:gd name="T15" fmla="*/ 0 60000 65536"/>
                <a:gd name="T16" fmla="*/ 0 60000 65536"/>
                <a:gd name="T17" fmla="*/ 0 60000 65536"/>
                <a:gd name="T18" fmla="*/ 0 60000 65536"/>
                <a:gd name="T19" fmla="*/ 0 60000 65536"/>
                <a:gd name="T20" fmla="*/ 0 60000 65536"/>
                <a:gd name="T21" fmla="*/ 0 w 207"/>
                <a:gd name="T22" fmla="*/ 0 h 1152"/>
                <a:gd name="T23" fmla="*/ 207 w 207"/>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 h="1152">
                  <a:moveTo>
                    <a:pt x="0" y="1152"/>
                  </a:moveTo>
                  <a:cubicBezTo>
                    <a:pt x="32" y="1072"/>
                    <a:pt x="70" y="978"/>
                    <a:pt x="96" y="912"/>
                  </a:cubicBezTo>
                  <a:cubicBezTo>
                    <a:pt x="122" y="846"/>
                    <a:pt x="140" y="810"/>
                    <a:pt x="158" y="754"/>
                  </a:cubicBezTo>
                  <a:cubicBezTo>
                    <a:pt x="176" y="698"/>
                    <a:pt x="199" y="635"/>
                    <a:pt x="203" y="573"/>
                  </a:cubicBezTo>
                  <a:cubicBezTo>
                    <a:pt x="207" y="511"/>
                    <a:pt x="198" y="445"/>
                    <a:pt x="181" y="381"/>
                  </a:cubicBezTo>
                  <a:cubicBezTo>
                    <a:pt x="164" y="317"/>
                    <a:pt x="132" y="252"/>
                    <a:pt x="102" y="189"/>
                  </a:cubicBezTo>
                  <a:cubicBezTo>
                    <a:pt x="72" y="126"/>
                    <a:pt x="21" y="40"/>
                    <a:pt x="0"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 name="TextBox 40"/>
          <p:cNvSpPr txBox="1"/>
          <p:nvPr/>
        </p:nvSpPr>
        <p:spPr>
          <a:xfrm>
            <a:off x="952500" y="646113"/>
            <a:ext cx="4257675" cy="8191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a:solidFill>
                  <a:schemeClr val="bg1"/>
                </a:solidFill>
              </a:rPr>
              <a:t>Euler Buckling</a:t>
            </a:r>
          </a:p>
        </p:txBody>
      </p:sp>
      <p:sp>
        <p:nvSpPr>
          <p:cNvPr id="42" name="Text Box 135"/>
          <p:cNvSpPr txBox="1">
            <a:spLocks noChangeArrowheads="1"/>
          </p:cNvSpPr>
          <p:nvPr/>
        </p:nvSpPr>
        <p:spPr bwMode="auto">
          <a:xfrm>
            <a:off x="1743075" y="1993900"/>
            <a:ext cx="685800" cy="457200"/>
          </a:xfrm>
          <a:prstGeom prst="rect">
            <a:avLst/>
          </a:prstGeom>
          <a:noFill/>
          <a:ln w="9525">
            <a:noFill/>
            <a:miter lim="800000"/>
            <a:headEnd/>
            <a:tailEnd/>
          </a:ln>
        </p:spPr>
        <p:txBody>
          <a:bodyPr>
            <a:spAutoFit/>
          </a:bodyPr>
          <a:lstStyle/>
          <a:p>
            <a:pPr>
              <a:spcBef>
                <a:spcPct val="50000"/>
              </a:spcBef>
              <a:defRPr/>
            </a:pPr>
            <a:r>
              <a:rPr lang="en-US" i="1" dirty="0">
                <a:solidFill>
                  <a:schemeClr val="bg1"/>
                </a:solidFill>
                <a:latin typeface="+mj-lt"/>
                <a:cs typeface="Arial" pitchFamily="34" charset="0"/>
              </a:rPr>
              <a:t>P</a:t>
            </a:r>
          </a:p>
        </p:txBody>
      </p:sp>
      <p:sp>
        <p:nvSpPr>
          <p:cNvPr id="43" name="Slide Number Placeholder 42"/>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8CE605F-13E2-4885-86FE-D735B52406DF}" type="slidenum">
              <a:rPr lang="en-US" altLang="en-US" sz="1200">
                <a:solidFill>
                  <a:srgbClr val="BCBCBC"/>
                </a:solidFill>
              </a:rPr>
              <a:pPr/>
              <a:t>18</a:t>
            </a:fld>
            <a:endParaRPr lang="en-US" altLang="en-US" sz="1200">
              <a:solidFill>
                <a:srgbClr val="BCBCBC"/>
              </a:solidFill>
            </a:endParaRPr>
          </a:p>
        </p:txBody>
      </p:sp>
      <p:sp>
        <p:nvSpPr>
          <p:cNvPr id="44" name="Footer Placeholder 43"/>
          <p:cNvSpPr>
            <a:spLocks noGrp="1"/>
          </p:cNvSpPr>
          <p:nvPr>
            <p:ph type="ftr" sz="quarter" idx="10"/>
          </p:nvPr>
        </p:nvSpPr>
        <p:spPr/>
        <p:txBody>
          <a:bodyPr/>
          <a:lstStyle/>
          <a:p>
            <a:pPr>
              <a:defRPr/>
            </a:pPr>
            <a:r>
              <a:rPr lang="en-US"/>
              <a:t>Compression Theory</a:t>
            </a:r>
          </a:p>
        </p:txBody>
      </p:sp>
      <p:sp>
        <p:nvSpPr>
          <p:cNvPr id="21534" name="Line 47"/>
          <p:cNvSpPr>
            <a:spLocks noChangeShapeType="1"/>
          </p:cNvSpPr>
          <p:nvPr/>
        </p:nvSpPr>
        <p:spPr bwMode="auto">
          <a:xfrm flipH="1">
            <a:off x="2776538" y="4314825"/>
            <a:ext cx="671512" cy="0"/>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1535" name="Line 51"/>
          <p:cNvSpPr>
            <a:spLocks noChangeShapeType="1"/>
          </p:cNvSpPr>
          <p:nvPr/>
        </p:nvSpPr>
        <p:spPr bwMode="auto">
          <a:xfrm>
            <a:off x="1538288" y="4310063"/>
            <a:ext cx="614362" cy="0"/>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1536" name="Line 43"/>
          <p:cNvSpPr>
            <a:spLocks noChangeShapeType="1"/>
          </p:cNvSpPr>
          <p:nvPr/>
        </p:nvSpPr>
        <p:spPr bwMode="auto">
          <a:xfrm>
            <a:off x="2147888" y="4314825"/>
            <a:ext cx="62865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rot="10800000" wrap="none"/>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0"/>
          <p:cNvSpPr txBox="1">
            <a:spLocks noChangeArrowheads="1"/>
          </p:cNvSpPr>
          <p:nvPr/>
        </p:nvSpPr>
        <p:spPr bwMode="auto">
          <a:xfrm>
            <a:off x="1639888" y="3881438"/>
            <a:ext cx="6764337" cy="2540000"/>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pic>
        <p:nvPicPr>
          <p:cNvPr id="22531" name="Picture 19" descr="Pex Pey"/>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l="32454" t="22235" r="20636" b="15411"/>
          <a:stretch>
            <a:fillRect/>
          </a:stretch>
        </p:blipFill>
        <p:spPr bwMode="auto">
          <a:xfrm>
            <a:off x="2787650" y="3995738"/>
            <a:ext cx="1782763"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15"/>
          <p:cNvSpPr txBox="1">
            <a:spLocks noChangeArrowheads="1"/>
          </p:cNvSpPr>
          <p:nvPr/>
        </p:nvSpPr>
        <p:spPr bwMode="auto">
          <a:xfrm>
            <a:off x="1639888" y="1779588"/>
            <a:ext cx="4594225" cy="860425"/>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cs typeface="Arial" panose="020B0604020202020204" pitchFamily="34" charset="0"/>
              </a:rPr>
              <a:t>Dependant on </a:t>
            </a:r>
            <a:r>
              <a:rPr lang="en-US" altLang="en-US" i="1">
                <a:solidFill>
                  <a:schemeClr val="bg1"/>
                </a:solidFill>
                <a:cs typeface="Arial" panose="020B0604020202020204" pitchFamily="34" charset="0"/>
              </a:rPr>
              <a:t>I</a:t>
            </a:r>
            <a:r>
              <a:rPr lang="en-US" altLang="en-US" i="1" baseline="-25000">
                <a:solidFill>
                  <a:schemeClr val="bg1"/>
                </a:solidFill>
                <a:cs typeface="Arial" panose="020B0604020202020204" pitchFamily="34" charset="0"/>
              </a:rPr>
              <a:t>min</a:t>
            </a:r>
            <a:r>
              <a:rPr lang="en-US" altLang="en-US">
                <a:solidFill>
                  <a:schemeClr val="bg1"/>
                </a:solidFill>
                <a:cs typeface="Arial" panose="020B0604020202020204" pitchFamily="34" charset="0"/>
              </a:rPr>
              <a:t> and </a:t>
            </a:r>
            <a:r>
              <a:rPr lang="en-US" altLang="en-US" i="1">
                <a:solidFill>
                  <a:schemeClr val="bg1"/>
                </a:solidFill>
                <a:cs typeface="Arial" panose="020B0604020202020204" pitchFamily="34" charset="0"/>
              </a:rPr>
              <a:t>L</a:t>
            </a:r>
            <a:r>
              <a:rPr lang="en-US" altLang="en-US" baseline="30000">
                <a:solidFill>
                  <a:schemeClr val="bg1"/>
                </a:solidFill>
                <a:cs typeface="Arial" panose="020B0604020202020204" pitchFamily="34" charset="0"/>
              </a:rPr>
              <a:t>2</a:t>
            </a:r>
            <a:r>
              <a:rPr lang="en-US" altLang="en-US">
                <a:solidFill>
                  <a:schemeClr val="bg1"/>
                </a:solidFill>
                <a:cs typeface="Arial" panose="020B0604020202020204" pitchFamily="34" charset="0"/>
              </a:rPr>
              <a:t>.</a:t>
            </a:r>
          </a:p>
          <a:p>
            <a:r>
              <a:rPr lang="en-US" altLang="en-US">
                <a:solidFill>
                  <a:schemeClr val="bg1"/>
                </a:solidFill>
                <a:cs typeface="Arial" panose="020B0604020202020204" pitchFamily="34" charset="0"/>
              </a:rPr>
              <a:t>Independent of </a:t>
            </a:r>
            <a:r>
              <a:rPr lang="en-US" altLang="en-US" i="1">
                <a:solidFill>
                  <a:schemeClr val="bg1"/>
                </a:solidFill>
                <a:cs typeface="Arial" panose="020B0604020202020204" pitchFamily="34" charset="0"/>
              </a:rPr>
              <a:t>F</a:t>
            </a:r>
            <a:r>
              <a:rPr lang="en-US" altLang="en-US" i="1" baseline="-25000">
                <a:solidFill>
                  <a:schemeClr val="bg1"/>
                </a:solidFill>
                <a:cs typeface="Arial" panose="020B0604020202020204" pitchFamily="34" charset="0"/>
              </a:rPr>
              <a:t>y.</a:t>
            </a:r>
            <a:endParaRPr lang="en-US" altLang="en-US">
              <a:solidFill>
                <a:schemeClr val="bg1"/>
              </a:solidFill>
              <a:cs typeface="Arial" panose="020B0604020202020204" pitchFamily="34" charset="0"/>
            </a:endParaRPr>
          </a:p>
        </p:txBody>
      </p:sp>
      <p:sp>
        <p:nvSpPr>
          <p:cNvPr id="22533" name="Text Box 41"/>
          <p:cNvSpPr txBox="1">
            <a:spLocks noChangeArrowheads="1"/>
          </p:cNvSpPr>
          <p:nvPr/>
        </p:nvSpPr>
        <p:spPr bwMode="auto">
          <a:xfrm>
            <a:off x="3160713" y="595312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L</a:t>
            </a:r>
          </a:p>
        </p:txBody>
      </p:sp>
      <p:sp>
        <p:nvSpPr>
          <p:cNvPr id="22534" name="Text Box 42"/>
          <p:cNvSpPr txBox="1">
            <a:spLocks noChangeArrowheads="1"/>
          </p:cNvSpPr>
          <p:nvPr/>
        </p:nvSpPr>
        <p:spPr bwMode="auto">
          <a:xfrm>
            <a:off x="1724025" y="4167188"/>
            <a:ext cx="636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r>
              <a:rPr lang="en-US" altLang="en-US" i="1" baseline="-25000">
                <a:solidFill>
                  <a:schemeClr val="bg1"/>
                </a:solidFill>
                <a:cs typeface="Arial" panose="020B0604020202020204" pitchFamily="34" charset="0"/>
              </a:rPr>
              <a:t>E</a:t>
            </a:r>
          </a:p>
        </p:txBody>
      </p:sp>
      <p:graphicFrame>
        <p:nvGraphicFramePr>
          <p:cNvPr id="22535" name="Object 3"/>
          <p:cNvGraphicFramePr>
            <a:graphicFrameLocks noChangeAspect="1"/>
          </p:cNvGraphicFramePr>
          <p:nvPr/>
        </p:nvGraphicFramePr>
        <p:xfrm>
          <a:off x="3609975" y="4100513"/>
          <a:ext cx="701675" cy="681037"/>
        </p:xfrm>
        <a:graphic>
          <a:graphicData uri="http://schemas.openxmlformats.org/presentationml/2006/ole">
            <mc:AlternateContent xmlns:mc="http://schemas.openxmlformats.org/markup-compatibility/2006">
              <mc:Choice xmlns:v="urn:schemas-microsoft-com:vml" Requires="v">
                <p:oleObj spid="_x0000_s22564" name="Equation" r:id="rId5" imgW="431613" imgH="418918" progId="Equation.3">
                  <p:embed/>
                </p:oleObj>
              </mc:Choice>
              <mc:Fallback>
                <p:oleObj name="Equation" r:id="rId5" imgW="431613" imgH="418918"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9975" y="4100513"/>
                        <a:ext cx="701675"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6" name="Object 4"/>
          <p:cNvGraphicFramePr>
            <a:graphicFrameLocks noChangeAspect="1"/>
          </p:cNvGraphicFramePr>
          <p:nvPr/>
        </p:nvGraphicFramePr>
        <p:xfrm>
          <a:off x="5445125" y="4733925"/>
          <a:ext cx="722313" cy="701675"/>
        </p:xfrm>
        <a:graphic>
          <a:graphicData uri="http://schemas.openxmlformats.org/presentationml/2006/ole">
            <mc:AlternateContent xmlns:mc="http://schemas.openxmlformats.org/markup-compatibility/2006">
              <mc:Choice xmlns:v="urn:schemas-microsoft-com:vml" Requires="v">
                <p:oleObj spid="_x0000_s22565" name="Equation" r:id="rId7" imgW="444307" imgH="431613" progId="Equation.3">
                  <p:embed/>
                </p:oleObj>
              </mc:Choice>
              <mc:Fallback>
                <p:oleObj name="Equation" r:id="rId7" imgW="444307" imgH="431613"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5125" y="4733925"/>
                        <a:ext cx="7223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7" name="Line 54"/>
          <p:cNvSpPr>
            <a:spLocks noChangeShapeType="1"/>
          </p:cNvSpPr>
          <p:nvPr/>
        </p:nvSpPr>
        <p:spPr bwMode="auto">
          <a:xfrm flipH="1">
            <a:off x="3178175" y="4348163"/>
            <a:ext cx="422275" cy="355600"/>
          </a:xfrm>
          <a:prstGeom prst="line">
            <a:avLst/>
          </a:prstGeom>
          <a:noFill/>
          <a:ln w="19050">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2538" name="Line 55"/>
          <p:cNvSpPr>
            <a:spLocks noChangeShapeType="1"/>
          </p:cNvSpPr>
          <p:nvPr/>
        </p:nvSpPr>
        <p:spPr bwMode="auto">
          <a:xfrm flipH="1">
            <a:off x="3990975" y="5038725"/>
            <a:ext cx="1457325" cy="676275"/>
          </a:xfrm>
          <a:prstGeom prst="line">
            <a:avLst/>
          </a:prstGeom>
          <a:noFill/>
          <a:ln w="19050">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2539" name="Text Box 57"/>
          <p:cNvSpPr txBox="1">
            <a:spLocks noChangeArrowheads="1"/>
          </p:cNvSpPr>
          <p:nvPr/>
        </p:nvSpPr>
        <p:spPr bwMode="auto">
          <a:xfrm>
            <a:off x="4900613" y="5260975"/>
            <a:ext cx="2290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solidFill>
                  <a:schemeClr val="bg1"/>
                </a:solidFill>
                <a:cs typeface="Arial" panose="020B0604020202020204" pitchFamily="34" charset="0"/>
              </a:rPr>
              <a:t>Minor axis buckling</a:t>
            </a:r>
          </a:p>
        </p:txBody>
      </p:sp>
      <p:sp>
        <p:nvSpPr>
          <p:cNvPr id="33" name="TextBox 32"/>
          <p:cNvSpPr txBox="1"/>
          <p:nvPr/>
        </p:nvSpPr>
        <p:spPr>
          <a:xfrm>
            <a:off x="1636713" y="2905125"/>
            <a:ext cx="6767512" cy="860425"/>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rPr>
              <a:t>For similar unbraced length in each direction, </a:t>
            </a:r>
          </a:p>
          <a:p>
            <a:pPr>
              <a:defRPr/>
            </a:pPr>
            <a:r>
              <a:rPr lang="en-US">
                <a:solidFill>
                  <a:schemeClr val="bg1"/>
                </a:solidFill>
              </a:rPr>
              <a:t>“minor axis” (</a:t>
            </a:r>
            <a:r>
              <a:rPr lang="en-US" i="1">
                <a:solidFill>
                  <a:schemeClr val="bg1"/>
                </a:solidFill>
              </a:rPr>
              <a:t>I</a:t>
            </a:r>
            <a:r>
              <a:rPr lang="en-US" i="1" baseline="-25000">
                <a:solidFill>
                  <a:schemeClr val="bg1"/>
                </a:solidFill>
              </a:rPr>
              <a:t>y</a:t>
            </a:r>
            <a:r>
              <a:rPr lang="en-US">
                <a:solidFill>
                  <a:schemeClr val="bg1"/>
                </a:solidFill>
              </a:rPr>
              <a:t> in a W-shape) will control strength.</a:t>
            </a:r>
          </a:p>
        </p:txBody>
      </p:sp>
      <p:sp>
        <p:nvSpPr>
          <p:cNvPr id="19" name="Slide Number Placeholder 18"/>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1A319FE-17AC-4E0E-AD95-AC116D35C5E5}" type="slidenum">
              <a:rPr lang="en-US" altLang="en-US" sz="1200">
                <a:solidFill>
                  <a:srgbClr val="BCBCBC"/>
                </a:solidFill>
              </a:rPr>
              <a:pPr algn="r"/>
              <a:t>19</a:t>
            </a:fld>
            <a:endParaRPr lang="en-US" altLang="en-US" sz="1200">
              <a:solidFill>
                <a:srgbClr val="BCBCBC"/>
              </a:solidFill>
            </a:endParaRPr>
          </a:p>
        </p:txBody>
      </p:sp>
      <p:sp>
        <p:nvSpPr>
          <p:cNvPr id="22543" name="Text Box 56"/>
          <p:cNvSpPr txBox="1">
            <a:spLocks noChangeArrowheads="1"/>
          </p:cNvSpPr>
          <p:nvPr/>
        </p:nvSpPr>
        <p:spPr bwMode="auto">
          <a:xfrm>
            <a:off x="4295775" y="4252913"/>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solidFill>
                  <a:schemeClr val="bg1"/>
                </a:solidFill>
                <a:cs typeface="Arial" panose="020B0604020202020204" pitchFamily="34" charset="0"/>
              </a:rPr>
              <a:t>Major axis buckling</a:t>
            </a:r>
          </a:p>
        </p:txBody>
      </p:sp>
      <p:sp>
        <p:nvSpPr>
          <p:cNvPr id="22544" name="Freeform 17"/>
          <p:cNvSpPr>
            <a:spLocks/>
          </p:cNvSpPr>
          <p:nvPr/>
        </p:nvSpPr>
        <p:spPr bwMode="auto">
          <a:xfrm>
            <a:off x="2152650" y="4105275"/>
            <a:ext cx="3155950" cy="1819275"/>
          </a:xfrm>
          <a:custGeom>
            <a:avLst/>
            <a:gdLst>
              <a:gd name="T0" fmla="*/ 0 w 2748"/>
              <a:gd name="T1" fmla="*/ 0 h 1140"/>
              <a:gd name="T2" fmla="*/ 0 w 2748"/>
              <a:gd name="T3" fmla="*/ 2147483647 h 1140"/>
              <a:gd name="T4" fmla="*/ 2147483647 w 2748"/>
              <a:gd name="T5" fmla="*/ 2147483647 h 1140"/>
              <a:gd name="T6" fmla="*/ 0 60000 65536"/>
              <a:gd name="T7" fmla="*/ 0 60000 65536"/>
              <a:gd name="T8" fmla="*/ 0 60000 65536"/>
              <a:gd name="T9" fmla="*/ 0 w 2748"/>
              <a:gd name="T10" fmla="*/ 0 h 1140"/>
              <a:gd name="T11" fmla="*/ 2748 w 2748"/>
              <a:gd name="T12" fmla="*/ 1140 h 1140"/>
            </a:gdLst>
            <a:ahLst/>
            <a:cxnLst>
              <a:cxn ang="T6">
                <a:pos x="T0" y="T1"/>
              </a:cxn>
              <a:cxn ang="T7">
                <a:pos x="T2" y="T3"/>
              </a:cxn>
              <a:cxn ang="T8">
                <a:pos x="T4" y="T5"/>
              </a:cxn>
            </a:cxnLst>
            <a:rect l="T9" t="T10" r="T11" b="T12"/>
            <a:pathLst>
              <a:path w="2748" h="1140">
                <a:moveTo>
                  <a:pt x="0" y="0"/>
                </a:moveTo>
                <a:lnTo>
                  <a:pt x="0" y="1140"/>
                </a:lnTo>
                <a:lnTo>
                  <a:pt x="2748" y="1140"/>
                </a:lnTo>
              </a:path>
            </a:pathLst>
          </a:custGeom>
          <a:noFill/>
          <a:ln w="28575" cap="flat" cmpd="sng">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8" name="TextBox 17"/>
          <p:cNvSpPr txBox="1"/>
          <p:nvPr/>
        </p:nvSpPr>
        <p:spPr>
          <a:xfrm>
            <a:off x="952500" y="646113"/>
            <a:ext cx="4257675" cy="8191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a:solidFill>
                  <a:schemeClr val="bg1"/>
                </a:solidFill>
              </a:rPr>
              <a:t>Euler Buckling</a:t>
            </a:r>
          </a:p>
        </p:txBody>
      </p:sp>
      <p:sp>
        <p:nvSpPr>
          <p:cNvPr id="21"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969963" y="1843088"/>
            <a:ext cx="4695825" cy="243840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a:solidFill>
                  <a:schemeClr val="bg1"/>
                </a:solidFill>
              </a:rPr>
              <a:t>COMPRESSION MEMBER/COLUMN:</a:t>
            </a:r>
            <a:r>
              <a:rPr lang="en-US" sz="3600">
                <a:solidFill>
                  <a:schemeClr val="bg1"/>
                </a:solidFill>
              </a:rPr>
              <a:t> </a:t>
            </a:r>
          </a:p>
          <a:p>
            <a:pPr>
              <a:defRPr/>
            </a:pPr>
            <a:r>
              <a:rPr lang="en-US" sz="3600">
                <a:solidFill>
                  <a:schemeClr val="bg1"/>
                </a:solidFill>
              </a:rPr>
              <a:t>Structural member subjected to axial load</a:t>
            </a:r>
          </a:p>
        </p:txBody>
      </p:sp>
      <p:sp>
        <p:nvSpPr>
          <p:cNvPr id="5123" name="Rectangle 17"/>
          <p:cNvSpPr>
            <a:spLocks noChangeArrowheads="1"/>
          </p:cNvSpPr>
          <p:nvPr/>
        </p:nvSpPr>
        <p:spPr bwMode="auto">
          <a:xfrm rot="16200000" flipH="1">
            <a:off x="4213225" y="3203575"/>
            <a:ext cx="4397375" cy="454025"/>
          </a:xfrm>
          <a:prstGeom prst="rect">
            <a:avLst/>
          </a:prstGeom>
          <a:solidFill>
            <a:schemeClr val="folHlink"/>
          </a:solidFill>
          <a:ln w="12700">
            <a:solidFill>
              <a:schemeClr val="tx1"/>
            </a:solidFill>
            <a:miter lim="800000"/>
            <a:headEnd/>
            <a:tailEnd/>
          </a:ln>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latin typeface="Arial" panose="020B0604020202020204" pitchFamily="34" charset="0"/>
            </a:endParaRPr>
          </a:p>
        </p:txBody>
      </p:sp>
      <p:sp>
        <p:nvSpPr>
          <p:cNvPr id="5124" name="Line 128"/>
          <p:cNvSpPr>
            <a:spLocks noChangeShapeType="1"/>
          </p:cNvSpPr>
          <p:nvPr/>
        </p:nvSpPr>
        <p:spPr bwMode="auto">
          <a:xfrm flipH="1" flipV="1">
            <a:off x="6421438" y="5637213"/>
            <a:ext cx="14287" cy="69215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5" name="Text Box 131"/>
          <p:cNvSpPr txBox="1">
            <a:spLocks noChangeArrowheads="1"/>
          </p:cNvSpPr>
          <p:nvPr/>
        </p:nvSpPr>
        <p:spPr bwMode="auto">
          <a:xfrm flipH="1">
            <a:off x="6450013" y="5688013"/>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600" i="1">
                <a:latin typeface="Arial" panose="020B0604020202020204" pitchFamily="34" charset="0"/>
              </a:rPr>
              <a:t>P</a:t>
            </a:r>
          </a:p>
        </p:txBody>
      </p:sp>
      <p:sp>
        <p:nvSpPr>
          <p:cNvPr id="5126" name="Text Box 137"/>
          <p:cNvSpPr txBox="1">
            <a:spLocks noChangeArrowheads="1"/>
          </p:cNvSpPr>
          <p:nvPr/>
        </p:nvSpPr>
        <p:spPr bwMode="auto">
          <a:xfrm>
            <a:off x="5881688" y="546100"/>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600" i="1">
                <a:latin typeface="Arial" panose="020B0604020202020204" pitchFamily="34" charset="0"/>
              </a:rPr>
              <a:t>P</a:t>
            </a:r>
          </a:p>
        </p:txBody>
      </p:sp>
      <p:sp>
        <p:nvSpPr>
          <p:cNvPr id="5127" name="Line 128"/>
          <p:cNvSpPr>
            <a:spLocks noChangeShapeType="1"/>
          </p:cNvSpPr>
          <p:nvPr/>
        </p:nvSpPr>
        <p:spPr bwMode="auto">
          <a:xfrm flipH="1">
            <a:off x="6408738" y="546100"/>
            <a:ext cx="12700" cy="69215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Slide Number Placeholder 10"/>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9E40DC-2914-4662-BE9B-C0E5F4C72CC9}" type="slidenum">
              <a:rPr lang="en-US" altLang="en-US" sz="1200">
                <a:solidFill>
                  <a:srgbClr val="BCBCBC"/>
                </a:solidFill>
              </a:rPr>
              <a:pPr/>
              <a:t>2</a:t>
            </a:fld>
            <a:endParaRPr lang="en-US" altLang="en-US" sz="1200">
              <a:solidFill>
                <a:srgbClr val="BCBCBC"/>
              </a:solidFill>
            </a:endParaRPr>
          </a:p>
        </p:txBody>
      </p:sp>
      <p:sp>
        <p:nvSpPr>
          <p:cNvPr id="12" name="Footer Placeholder 11"/>
          <p:cNvSpPr>
            <a:spLocks noGrp="1"/>
          </p:cNvSpPr>
          <p:nvPr>
            <p:ph type="ftr" sz="quarter" idx="10"/>
          </p:nvPr>
        </p:nvSpPr>
        <p:spPr/>
        <p:txBody>
          <a:bodyPr/>
          <a:lstStyle/>
          <a:p>
            <a:pPr>
              <a:defRPr/>
            </a:pPr>
            <a:r>
              <a:rPr lang="en-US"/>
              <a:t>Compression Module</a:t>
            </a:r>
            <a:endParaRPr lang="en-US" dirty="0"/>
          </a:p>
        </p:txBody>
      </p:sp>
      <p:sp>
        <p:nvSpPr>
          <p:cNvPr id="5130" name="Line 18"/>
          <p:cNvSpPr>
            <a:spLocks noChangeShapeType="1"/>
          </p:cNvSpPr>
          <p:nvPr/>
        </p:nvSpPr>
        <p:spPr bwMode="auto">
          <a:xfrm>
            <a:off x="6278563" y="1235075"/>
            <a:ext cx="0" cy="43957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131" name="Line 19"/>
          <p:cNvSpPr>
            <a:spLocks noChangeShapeType="1"/>
          </p:cNvSpPr>
          <p:nvPr/>
        </p:nvSpPr>
        <p:spPr bwMode="auto">
          <a:xfrm>
            <a:off x="6553200" y="1238250"/>
            <a:ext cx="0" cy="43957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409825" y="3048000"/>
            <a:ext cx="5862638" cy="1379538"/>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i="1">
                <a:solidFill>
                  <a:schemeClr val="bg1"/>
                </a:solidFill>
              </a:rPr>
              <a:t>P</a:t>
            </a:r>
            <a:r>
              <a:rPr lang="en-US" i="1" baseline="-25000">
                <a:solidFill>
                  <a:schemeClr val="bg1"/>
                </a:solidFill>
              </a:rPr>
              <a:t>E </a:t>
            </a:r>
            <a:r>
              <a:rPr lang="en-US">
                <a:solidFill>
                  <a:schemeClr val="bg1"/>
                </a:solidFill>
              </a:rPr>
              <a:t>= </a:t>
            </a:r>
          </a:p>
          <a:p>
            <a:pPr>
              <a:defRPr/>
            </a:pPr>
            <a:r>
              <a:rPr lang="en-US">
                <a:solidFill>
                  <a:schemeClr val="bg1"/>
                </a:solidFill>
              </a:rPr>
              <a:t>	</a:t>
            </a:r>
          </a:p>
          <a:p>
            <a:pPr>
              <a:defRPr/>
            </a:pPr>
            <a:r>
              <a:rPr lang="en-US">
                <a:solidFill>
                  <a:schemeClr val="bg1"/>
                </a:solidFill>
              </a:rPr>
              <a:t>divide by </a:t>
            </a:r>
            <a:r>
              <a:rPr lang="en-US" i="1">
                <a:solidFill>
                  <a:schemeClr val="bg1"/>
                </a:solidFill>
              </a:rPr>
              <a:t>A</a:t>
            </a:r>
            <a:r>
              <a:rPr lang="en-US">
                <a:solidFill>
                  <a:schemeClr val="bg1"/>
                </a:solidFill>
              </a:rPr>
              <a:t>, </a:t>
            </a:r>
            <a:r>
              <a:rPr lang="en-US" i="1">
                <a:solidFill>
                  <a:schemeClr val="bg1"/>
                </a:solidFill>
              </a:rPr>
              <a:t>P</a:t>
            </a:r>
            <a:r>
              <a:rPr lang="en-US" i="1" baseline="-25000">
                <a:solidFill>
                  <a:schemeClr val="bg1"/>
                </a:solidFill>
              </a:rPr>
              <a:t>E</a:t>
            </a:r>
            <a:r>
              <a:rPr lang="en-US" i="1">
                <a:solidFill>
                  <a:schemeClr val="bg1"/>
                </a:solidFill>
              </a:rPr>
              <a:t>/A </a:t>
            </a:r>
            <a:r>
              <a:rPr lang="en-US">
                <a:solidFill>
                  <a:schemeClr val="bg1"/>
                </a:solidFill>
              </a:rPr>
              <a:t>= 	    , then with </a:t>
            </a:r>
            <a:r>
              <a:rPr lang="en-US" i="1">
                <a:solidFill>
                  <a:schemeClr val="bg1"/>
                </a:solidFill>
              </a:rPr>
              <a:t>r</a:t>
            </a:r>
            <a:r>
              <a:rPr lang="en-US" baseline="30000">
                <a:solidFill>
                  <a:schemeClr val="bg1"/>
                </a:solidFill>
              </a:rPr>
              <a:t>2 </a:t>
            </a:r>
            <a:r>
              <a:rPr lang="en-US">
                <a:solidFill>
                  <a:schemeClr val="bg1"/>
                </a:solidFill>
              </a:rPr>
              <a:t>= </a:t>
            </a:r>
            <a:r>
              <a:rPr lang="en-US" i="1">
                <a:solidFill>
                  <a:schemeClr val="bg1"/>
                </a:solidFill>
              </a:rPr>
              <a:t>I/A,</a:t>
            </a:r>
          </a:p>
        </p:txBody>
      </p:sp>
      <p:sp>
        <p:nvSpPr>
          <p:cNvPr id="11" name="TextBox 10"/>
          <p:cNvSpPr txBox="1"/>
          <p:nvPr/>
        </p:nvSpPr>
        <p:spPr>
          <a:xfrm>
            <a:off x="2424113" y="4600575"/>
            <a:ext cx="5864225" cy="1797050"/>
          </a:xfrm>
          <a:prstGeom prst="rect">
            <a:avLst/>
          </a:prstGeom>
          <a:solidFill>
            <a:schemeClr val="tx1">
              <a:lumMod val="95000"/>
              <a:alpha val="62000"/>
            </a:schemeClr>
          </a:solidFill>
          <a:ln w="38100" cap="flat">
            <a:solidFill>
              <a:schemeClr val="bg1"/>
            </a:solidFill>
            <a:bevel/>
          </a:ln>
        </p:spPr>
        <p:txBody>
          <a:bodyPr anchor="ctr"/>
          <a:lstStyle/>
          <a:p>
            <a:pPr>
              <a:tabLst>
                <a:tab pos="406400" algn="l"/>
                <a:tab pos="739775" algn="l"/>
              </a:tabLst>
              <a:defRPr/>
            </a:pPr>
            <a:r>
              <a:rPr lang="en-US" i="1">
                <a:solidFill>
                  <a:schemeClr val="bg1"/>
                </a:solidFill>
              </a:rPr>
              <a:t>P</a:t>
            </a:r>
            <a:r>
              <a:rPr lang="en-US" i="1" baseline="-25000">
                <a:solidFill>
                  <a:schemeClr val="bg1"/>
                </a:solidFill>
              </a:rPr>
              <a:t>E</a:t>
            </a:r>
            <a:r>
              <a:rPr lang="en-US" i="1">
                <a:solidFill>
                  <a:schemeClr val="bg1"/>
                </a:solidFill>
              </a:rPr>
              <a:t>/A = F</a:t>
            </a:r>
            <a:r>
              <a:rPr lang="en-US" i="1" baseline="-25000">
                <a:solidFill>
                  <a:schemeClr val="bg1"/>
                </a:solidFill>
              </a:rPr>
              <a:t>E </a:t>
            </a:r>
            <a:r>
              <a:rPr lang="en-US">
                <a:solidFill>
                  <a:schemeClr val="bg1"/>
                </a:solidFill>
              </a:rPr>
              <a:t>=</a:t>
            </a:r>
            <a:endParaRPr lang="en-US" baseline="-25000">
              <a:solidFill>
                <a:schemeClr val="bg1"/>
              </a:solidFill>
            </a:endParaRPr>
          </a:p>
          <a:p>
            <a:pPr>
              <a:tabLst>
                <a:tab pos="406400" algn="l"/>
                <a:tab pos="739775" algn="l"/>
              </a:tabLst>
              <a:defRPr/>
            </a:pPr>
            <a:r>
              <a:rPr lang="en-US">
                <a:solidFill>
                  <a:schemeClr val="bg1"/>
                </a:solidFill>
              </a:rPr>
              <a:t> </a:t>
            </a:r>
          </a:p>
          <a:p>
            <a:pPr>
              <a:tabLst>
                <a:tab pos="406400" algn="l"/>
                <a:tab pos="739775" algn="l"/>
              </a:tabLst>
              <a:defRPr/>
            </a:pPr>
            <a:r>
              <a:rPr lang="en-US" i="1">
                <a:solidFill>
                  <a:schemeClr val="bg1"/>
                </a:solidFill>
              </a:rPr>
              <a:t>F</a:t>
            </a:r>
            <a:r>
              <a:rPr lang="en-US" i="1" baseline="-25000">
                <a:solidFill>
                  <a:schemeClr val="bg1"/>
                </a:solidFill>
              </a:rPr>
              <a:t>E	</a:t>
            </a:r>
            <a:r>
              <a:rPr lang="en-US">
                <a:solidFill>
                  <a:schemeClr val="bg1"/>
                </a:solidFill>
              </a:rPr>
              <a:t>=	Euler (elastic) buckling stress</a:t>
            </a:r>
          </a:p>
          <a:p>
            <a:pPr>
              <a:tabLst>
                <a:tab pos="406400" algn="l"/>
                <a:tab pos="739775" algn="l"/>
              </a:tabLst>
              <a:defRPr/>
            </a:pPr>
            <a:r>
              <a:rPr lang="en-US" i="1">
                <a:solidFill>
                  <a:schemeClr val="bg1"/>
                </a:solidFill>
              </a:rPr>
              <a:t>L/r	</a:t>
            </a:r>
            <a:r>
              <a:rPr lang="en-US">
                <a:solidFill>
                  <a:schemeClr val="bg1"/>
                </a:solidFill>
              </a:rPr>
              <a:t>=	slenderness ratio</a:t>
            </a:r>
          </a:p>
        </p:txBody>
      </p:sp>
      <p:sp>
        <p:nvSpPr>
          <p:cNvPr id="2355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aphicFrame>
        <p:nvGraphicFramePr>
          <p:cNvPr id="23557" name="Object 1"/>
          <p:cNvGraphicFramePr>
            <a:graphicFrameLocks noChangeAspect="1"/>
          </p:cNvGraphicFramePr>
          <p:nvPr/>
        </p:nvGraphicFramePr>
        <p:xfrm>
          <a:off x="3303588" y="3049588"/>
          <a:ext cx="627062" cy="795337"/>
        </p:xfrm>
        <a:graphic>
          <a:graphicData uri="http://schemas.openxmlformats.org/presentationml/2006/ole">
            <mc:AlternateContent xmlns:mc="http://schemas.openxmlformats.org/markup-compatibility/2006">
              <mc:Choice xmlns:v="urn:schemas-microsoft-com:vml" Requires="v">
                <p:oleObj spid="_x0000_s23591" name="Equation" r:id="rId4" imgW="380835" imgH="418918" progId="Equation.DSMT4">
                  <p:embed/>
                </p:oleObj>
              </mc:Choice>
              <mc:Fallback>
                <p:oleObj name="Equation" r:id="rId4" imgW="380835" imgH="418918"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3588" y="3049588"/>
                        <a:ext cx="627062"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8" name="Object 3"/>
          <p:cNvGraphicFramePr>
            <a:graphicFrameLocks noChangeAspect="1"/>
          </p:cNvGraphicFramePr>
          <p:nvPr/>
        </p:nvGraphicFramePr>
        <p:xfrm>
          <a:off x="5070475" y="3643313"/>
          <a:ext cx="628650" cy="685800"/>
        </p:xfrm>
        <a:graphic>
          <a:graphicData uri="http://schemas.openxmlformats.org/presentationml/2006/ole">
            <mc:AlternateContent xmlns:mc="http://schemas.openxmlformats.org/markup-compatibility/2006">
              <mc:Choice xmlns:v="urn:schemas-microsoft-com:vml" Requires="v">
                <p:oleObj spid="_x0000_s23592" name="Equation" r:id="rId6" imgW="380835" imgH="418918" progId="Equation.3">
                  <p:embed/>
                </p:oleObj>
              </mc:Choice>
              <mc:Fallback>
                <p:oleObj name="Equation" r:id="rId6" imgW="380835" imgH="418918"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0475" y="3643313"/>
                        <a:ext cx="6286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59" name="Object 4"/>
          <p:cNvGraphicFramePr>
            <a:graphicFrameLocks noChangeAspect="1"/>
          </p:cNvGraphicFramePr>
          <p:nvPr/>
        </p:nvGraphicFramePr>
        <p:xfrm>
          <a:off x="4090988" y="4608513"/>
          <a:ext cx="666750" cy="893762"/>
        </p:xfrm>
        <a:graphic>
          <a:graphicData uri="http://schemas.openxmlformats.org/presentationml/2006/ole">
            <mc:AlternateContent xmlns:mc="http://schemas.openxmlformats.org/markup-compatibility/2006">
              <mc:Choice xmlns:v="urn:schemas-microsoft-com:vml" Requires="v">
                <p:oleObj spid="_x0000_s23593" name="Equation" r:id="rId8" imgW="406048" imgH="545626" progId="Equation.3">
                  <p:embed/>
                </p:oleObj>
              </mc:Choice>
              <mc:Fallback>
                <p:oleObj name="Equation" r:id="rId8" imgW="406048" imgH="545626"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90988" y="4608513"/>
                        <a:ext cx="66675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1473200" y="2125663"/>
            <a:ext cx="3578225" cy="690562"/>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a:solidFill>
                  <a:schemeClr val="bg1"/>
                </a:solidFill>
              </a:rPr>
              <a:t>Re-write in terms of stress:</a:t>
            </a:r>
          </a:p>
        </p:txBody>
      </p:sp>
      <p:sp>
        <p:nvSpPr>
          <p:cNvPr id="10" name="Slide Number Placeholder 9"/>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C33126-DC1E-4E1F-8A73-22154E9D8412}" type="slidenum">
              <a:rPr lang="en-US" altLang="en-US" sz="1200">
                <a:solidFill>
                  <a:srgbClr val="BCBCBC"/>
                </a:solidFill>
              </a:rPr>
              <a:pPr/>
              <a:t>20</a:t>
            </a:fld>
            <a:endParaRPr lang="en-US" altLang="en-US" sz="1200">
              <a:solidFill>
                <a:srgbClr val="BCBCBC"/>
              </a:solidFill>
            </a:endParaRPr>
          </a:p>
        </p:txBody>
      </p:sp>
      <p:sp>
        <p:nvSpPr>
          <p:cNvPr id="13" name="Footer Placeholder 12"/>
          <p:cNvSpPr>
            <a:spLocks noGrp="1"/>
          </p:cNvSpPr>
          <p:nvPr>
            <p:ph type="ftr" sz="quarter" idx="10"/>
          </p:nvPr>
        </p:nvSpPr>
        <p:spPr/>
        <p:txBody>
          <a:bodyPr/>
          <a:lstStyle/>
          <a:p>
            <a:pPr>
              <a:defRPr/>
            </a:pPr>
            <a:r>
              <a:rPr lang="en-US"/>
              <a:t>Compression Theory</a:t>
            </a:r>
          </a:p>
        </p:txBody>
      </p:sp>
      <p:sp>
        <p:nvSpPr>
          <p:cNvPr id="14" name="TextBox 13"/>
          <p:cNvSpPr txBox="1"/>
          <p:nvPr/>
        </p:nvSpPr>
        <p:spPr>
          <a:xfrm>
            <a:off x="952500" y="646113"/>
            <a:ext cx="4257675" cy="8191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a:solidFill>
                  <a:schemeClr val="bg1"/>
                </a:solidFill>
              </a:rPr>
              <a:t>Euler Buckling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5"/>
          <p:cNvSpPr txBox="1">
            <a:spLocks noChangeArrowheads="1"/>
          </p:cNvSpPr>
          <p:nvPr/>
        </p:nvSpPr>
        <p:spPr bwMode="auto">
          <a:xfrm>
            <a:off x="2857500" y="3357563"/>
            <a:ext cx="4165600" cy="2613025"/>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pic>
        <p:nvPicPr>
          <p:cNvPr id="24579" name="Picture 19" descr="Book1d.jpg"/>
          <p:cNvPicPr>
            <a:picLocks noChangeAspect="1"/>
          </p:cNvPicPr>
          <p:nvPr/>
        </p:nvPicPr>
        <p:blipFill>
          <a:blip r:embed="rId4" cstate="print">
            <a:extLst>
              <a:ext uri="{28A0092B-C50C-407E-A947-70E740481C1C}">
                <a14:useLocalDpi xmlns:a14="http://schemas.microsoft.com/office/drawing/2010/main" val="0"/>
              </a:ext>
            </a:extLst>
          </a:blip>
          <a:srcRect l="20833" t="25085" r="31128" b="29716"/>
          <a:stretch>
            <a:fillRect/>
          </a:stretch>
        </p:blipFill>
        <p:spPr bwMode="auto">
          <a:xfrm>
            <a:off x="3657600" y="3641725"/>
            <a:ext cx="22002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13"/>
          <p:cNvSpPr txBox="1">
            <a:spLocks noChangeArrowheads="1"/>
          </p:cNvSpPr>
          <p:nvPr/>
        </p:nvSpPr>
        <p:spPr bwMode="auto">
          <a:xfrm>
            <a:off x="1871663" y="1949450"/>
            <a:ext cx="6197600" cy="914400"/>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Buckling controlled by largest value of </a:t>
            </a:r>
            <a:r>
              <a:rPr lang="en-US" altLang="en-US" i="1">
                <a:solidFill>
                  <a:schemeClr val="bg1"/>
                </a:solidFill>
                <a:cs typeface="Arial" panose="020B0604020202020204" pitchFamily="34" charset="0"/>
              </a:rPr>
              <a:t>L/r.</a:t>
            </a:r>
            <a:r>
              <a:rPr lang="en-US" altLang="en-US">
                <a:solidFill>
                  <a:schemeClr val="bg1"/>
                </a:solidFill>
                <a:cs typeface="Arial" panose="020B0604020202020204" pitchFamily="34" charset="0"/>
              </a:rPr>
              <a:t> </a:t>
            </a:r>
          </a:p>
          <a:p>
            <a:pPr eaLnBrk="1" hangingPunct="1"/>
            <a:r>
              <a:rPr lang="en-US" altLang="en-US">
                <a:solidFill>
                  <a:schemeClr val="bg1"/>
                </a:solidFill>
                <a:cs typeface="Arial" panose="020B0604020202020204" pitchFamily="34" charset="0"/>
              </a:rPr>
              <a:t>Most slender section buckles first.</a:t>
            </a:r>
          </a:p>
        </p:txBody>
      </p:sp>
      <p:sp>
        <p:nvSpPr>
          <p:cNvPr id="2458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4582" name="Line 60"/>
          <p:cNvSpPr>
            <a:spLocks noChangeShapeType="1"/>
          </p:cNvSpPr>
          <p:nvPr/>
        </p:nvSpPr>
        <p:spPr bwMode="auto">
          <a:xfrm>
            <a:off x="3571875" y="3505200"/>
            <a:ext cx="0" cy="1858963"/>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3" name="Text Box 62"/>
          <p:cNvSpPr txBox="1">
            <a:spLocks noChangeArrowheads="1"/>
          </p:cNvSpPr>
          <p:nvPr/>
        </p:nvSpPr>
        <p:spPr bwMode="auto">
          <a:xfrm>
            <a:off x="4410075" y="5486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i="1">
                <a:solidFill>
                  <a:schemeClr val="bg1"/>
                </a:solidFill>
                <a:cs typeface="Arial" panose="020B0604020202020204" pitchFamily="34" charset="0"/>
              </a:rPr>
              <a:t>L/r</a:t>
            </a:r>
          </a:p>
        </p:txBody>
      </p:sp>
      <p:sp>
        <p:nvSpPr>
          <p:cNvPr id="24584" name="Text Box 63"/>
          <p:cNvSpPr txBox="1">
            <a:spLocks noChangeArrowheads="1"/>
          </p:cNvSpPr>
          <p:nvPr/>
        </p:nvSpPr>
        <p:spPr bwMode="auto">
          <a:xfrm>
            <a:off x="2925763" y="4583113"/>
            <a:ext cx="747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i="1">
                <a:solidFill>
                  <a:schemeClr val="bg1"/>
                </a:solidFill>
                <a:cs typeface="Arial" panose="020B0604020202020204" pitchFamily="34" charset="0"/>
              </a:rPr>
              <a:t>F</a:t>
            </a:r>
            <a:r>
              <a:rPr lang="en-US" altLang="en-US" b="1" i="1" baseline="-25000">
                <a:solidFill>
                  <a:schemeClr val="bg1"/>
                </a:solidFill>
                <a:cs typeface="Arial" panose="020B0604020202020204" pitchFamily="34" charset="0"/>
              </a:rPr>
              <a:t>E</a:t>
            </a:r>
          </a:p>
        </p:txBody>
      </p:sp>
      <p:graphicFrame>
        <p:nvGraphicFramePr>
          <p:cNvPr id="24585" name="Object 5"/>
          <p:cNvGraphicFramePr>
            <a:graphicFrameLocks noChangeAspect="1"/>
          </p:cNvGraphicFramePr>
          <p:nvPr/>
        </p:nvGraphicFramePr>
        <p:xfrm>
          <a:off x="5026025" y="3927475"/>
          <a:ext cx="660400" cy="887413"/>
        </p:xfrm>
        <a:graphic>
          <a:graphicData uri="http://schemas.openxmlformats.org/presentationml/2006/ole">
            <mc:AlternateContent xmlns:mc="http://schemas.openxmlformats.org/markup-compatibility/2006">
              <mc:Choice xmlns:v="urn:schemas-microsoft-com:vml" Requires="v">
                <p:oleObj spid="_x0000_s24602" name="Equation" r:id="rId5" imgW="406048" imgH="545626" progId="Equation.3">
                  <p:embed/>
                </p:oleObj>
              </mc:Choice>
              <mc:Fallback>
                <p:oleObj name="Equation" r:id="rId5" imgW="406048" imgH="545626"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6025" y="3927475"/>
                        <a:ext cx="660400" cy="88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6" name="Line 69"/>
          <p:cNvSpPr>
            <a:spLocks noChangeShapeType="1"/>
          </p:cNvSpPr>
          <p:nvPr/>
        </p:nvSpPr>
        <p:spPr bwMode="auto">
          <a:xfrm flipH="1">
            <a:off x="4370388" y="4395788"/>
            <a:ext cx="615950" cy="517525"/>
          </a:xfrm>
          <a:prstGeom prst="line">
            <a:avLst/>
          </a:prstGeom>
          <a:noFill/>
          <a:ln w="19050">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4587" name="Text Box 72"/>
          <p:cNvSpPr txBox="1">
            <a:spLocks noChangeArrowheads="1"/>
          </p:cNvSpPr>
          <p:nvPr/>
        </p:nvSpPr>
        <p:spPr bwMode="auto">
          <a:xfrm>
            <a:off x="3095625" y="3914775"/>
            <a:ext cx="636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F</a:t>
            </a:r>
            <a:r>
              <a:rPr lang="en-US" altLang="en-US" i="1" baseline="-25000">
                <a:solidFill>
                  <a:schemeClr val="bg1"/>
                </a:solidFill>
                <a:cs typeface="Arial" panose="020B0604020202020204" pitchFamily="34" charset="0"/>
              </a:rPr>
              <a:t>y</a:t>
            </a:r>
          </a:p>
        </p:txBody>
      </p:sp>
      <p:sp>
        <p:nvSpPr>
          <p:cNvPr id="24588" name="Line 73"/>
          <p:cNvSpPr>
            <a:spLocks noChangeShapeType="1"/>
          </p:cNvSpPr>
          <p:nvPr/>
        </p:nvSpPr>
        <p:spPr bwMode="auto">
          <a:xfrm flipV="1">
            <a:off x="3571875" y="4191000"/>
            <a:ext cx="685800" cy="0"/>
          </a:xfrm>
          <a:prstGeom prst="line">
            <a:avLst/>
          </a:prstGeom>
          <a:noFill/>
          <a:ln w="190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Slide Number Placeholder 16"/>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C1AA658-B060-4374-A129-2EC0C229E50E}" type="slidenum">
              <a:rPr lang="en-US" altLang="en-US" sz="1200">
                <a:solidFill>
                  <a:srgbClr val="BCBCBC"/>
                </a:solidFill>
              </a:rPr>
              <a:pPr/>
              <a:t>21</a:t>
            </a:fld>
            <a:endParaRPr lang="en-US" altLang="en-US" sz="1200">
              <a:solidFill>
                <a:srgbClr val="BCBCBC"/>
              </a:solidFill>
            </a:endParaRPr>
          </a:p>
        </p:txBody>
      </p:sp>
      <p:sp>
        <p:nvSpPr>
          <p:cNvPr id="18" name="Footer Placeholder 17"/>
          <p:cNvSpPr>
            <a:spLocks noGrp="1"/>
          </p:cNvSpPr>
          <p:nvPr>
            <p:ph type="ftr" sz="quarter" idx="10"/>
          </p:nvPr>
        </p:nvSpPr>
        <p:spPr/>
        <p:txBody>
          <a:bodyPr/>
          <a:lstStyle/>
          <a:p>
            <a:pPr>
              <a:defRPr/>
            </a:pPr>
            <a:r>
              <a:rPr lang="en-US"/>
              <a:t>Compression Theory</a:t>
            </a:r>
          </a:p>
        </p:txBody>
      </p:sp>
      <p:sp>
        <p:nvSpPr>
          <p:cNvPr id="24591" name="Line 18"/>
          <p:cNvSpPr>
            <a:spLocks noChangeShapeType="1"/>
          </p:cNvSpPr>
          <p:nvPr/>
        </p:nvSpPr>
        <p:spPr bwMode="auto">
          <a:xfrm>
            <a:off x="3556000" y="5348288"/>
            <a:ext cx="2282825"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19" name="TextBox 18"/>
          <p:cNvSpPr txBox="1"/>
          <p:nvPr/>
        </p:nvSpPr>
        <p:spPr>
          <a:xfrm>
            <a:off x="952500" y="646113"/>
            <a:ext cx="4257675" cy="8191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a:solidFill>
                  <a:schemeClr val="bg1"/>
                </a:solidFill>
              </a:rPr>
              <a:t>Euler Buckling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504825" y="636588"/>
            <a:ext cx="8140700" cy="502920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a:solidFill>
                  <a:schemeClr val="bg1"/>
                </a:solidFill>
              </a:rPr>
              <a:t>EULER ASSUMPTIONS</a:t>
            </a:r>
          </a:p>
          <a:p>
            <a:pPr>
              <a:defRPr/>
            </a:pPr>
            <a:r>
              <a:rPr lang="en-US" sz="3600">
                <a:solidFill>
                  <a:schemeClr val="bg1"/>
                </a:solidFill>
              </a:rPr>
              <a:t>(ACTUAL BEHAVIOR)</a:t>
            </a:r>
            <a:endParaRPr lang="en-US">
              <a:solidFill>
                <a:schemeClr val="bg1"/>
              </a:solidFill>
            </a:endParaRPr>
          </a:p>
        </p:txBody>
      </p:sp>
      <p:sp>
        <p:nvSpPr>
          <p:cNvPr id="3" name="Slide Number Placeholder 2"/>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77B2E6A-448A-4940-8CE0-0E2B5168A781}" type="slidenum">
              <a:rPr lang="en-US" altLang="en-US" sz="1200">
                <a:solidFill>
                  <a:srgbClr val="BCBCBC"/>
                </a:solidFill>
              </a:rPr>
              <a:pPr/>
              <a:t>22</a:t>
            </a:fld>
            <a:endParaRPr lang="en-US" altLang="en-US" sz="1200">
              <a:solidFill>
                <a:srgbClr val="BCBCBC"/>
              </a:solidFill>
            </a:endParaRPr>
          </a:p>
        </p:txBody>
      </p:sp>
      <p:sp>
        <p:nvSpPr>
          <p:cNvPr id="4" name="Footer Placeholder 3"/>
          <p:cNvSpPr>
            <a:spLocks noGrp="1"/>
          </p:cNvSpPr>
          <p:nvPr>
            <p:ph type="ftr" sz="quarter" idx="10"/>
          </p:nvPr>
        </p:nvSpPr>
        <p:spPr/>
        <p:txBody>
          <a:bodyPr/>
          <a:lstStyle/>
          <a:p>
            <a:pPr>
              <a:defRPr/>
            </a:pPr>
            <a:r>
              <a:rPr lang="en-US"/>
              <a:t>Compression Theory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5350" y="1800225"/>
            <a:ext cx="5375275" cy="49530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sym typeface="Symbol" pitchFamily="18" charset="2"/>
              </a:rPr>
              <a:t></a:t>
            </a:r>
            <a:r>
              <a:rPr lang="en-US" baseline="-25000">
                <a:solidFill>
                  <a:schemeClr val="bg1"/>
                </a:solidFill>
              </a:rPr>
              <a:t>0 </a:t>
            </a:r>
            <a:r>
              <a:rPr lang="en-US">
                <a:solidFill>
                  <a:schemeClr val="bg1"/>
                </a:solidFill>
              </a:rPr>
              <a:t>= initial mid-span deflection of column</a:t>
            </a:r>
          </a:p>
        </p:txBody>
      </p:sp>
      <p:sp>
        <p:nvSpPr>
          <p:cNvPr id="6" name="TextBox 5"/>
          <p:cNvSpPr txBox="1"/>
          <p:nvPr/>
        </p:nvSpPr>
        <p:spPr>
          <a:xfrm>
            <a:off x="895350" y="849313"/>
            <a:ext cx="7842250" cy="8191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a:solidFill>
                  <a:schemeClr val="bg1"/>
                </a:solidFill>
              </a:rPr>
              <a:t>Initial Crookedness/Out of Straight</a:t>
            </a:r>
          </a:p>
        </p:txBody>
      </p:sp>
      <p:sp>
        <p:nvSpPr>
          <p:cNvPr id="26628" name="TextBox 6"/>
          <p:cNvSpPr txBox="1">
            <a:spLocks noChangeArrowheads="1"/>
          </p:cNvSpPr>
          <p:nvPr/>
        </p:nvSpPr>
        <p:spPr bwMode="auto">
          <a:xfrm>
            <a:off x="2087563" y="2516188"/>
            <a:ext cx="4181475" cy="3927475"/>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chemeClr val="bg1"/>
              </a:solidFill>
              <a:cs typeface="Arial" panose="020B0604020202020204" pitchFamily="34" charset="0"/>
            </a:endParaRPr>
          </a:p>
        </p:txBody>
      </p:sp>
      <p:sp>
        <p:nvSpPr>
          <p:cNvPr id="26629" name="Line 6"/>
          <p:cNvSpPr>
            <a:spLocks noChangeShapeType="1"/>
          </p:cNvSpPr>
          <p:nvPr/>
        </p:nvSpPr>
        <p:spPr bwMode="auto">
          <a:xfrm>
            <a:off x="2746375" y="3241675"/>
            <a:ext cx="0" cy="2636838"/>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0" name="AutoShape 7"/>
          <p:cNvSpPr>
            <a:spLocks noChangeArrowheads="1"/>
          </p:cNvSpPr>
          <p:nvPr/>
        </p:nvSpPr>
        <p:spPr bwMode="auto">
          <a:xfrm>
            <a:off x="2559050" y="5878513"/>
            <a:ext cx="376238" cy="330200"/>
          </a:xfrm>
          <a:prstGeom prst="triangle">
            <a:avLst>
              <a:gd name="adj" fmla="val 50000"/>
            </a:avLst>
          </a:prstGeom>
          <a:solidFill>
            <a:schemeClr val="accent1"/>
          </a:solidFill>
          <a:ln w="254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26631" name="AutoShape 8"/>
          <p:cNvSpPr>
            <a:spLocks noChangeArrowheads="1"/>
          </p:cNvSpPr>
          <p:nvPr/>
        </p:nvSpPr>
        <p:spPr bwMode="auto">
          <a:xfrm rot="-5400000">
            <a:off x="2769394" y="3109119"/>
            <a:ext cx="330200" cy="376238"/>
          </a:xfrm>
          <a:prstGeom prst="triangle">
            <a:avLst>
              <a:gd name="adj" fmla="val 50000"/>
            </a:avLst>
          </a:prstGeom>
          <a:solidFill>
            <a:schemeClr val="accent1"/>
          </a:solidFill>
          <a:ln w="25400">
            <a:solidFill>
              <a:schemeClr val="bg1"/>
            </a:solidFill>
            <a:miter lim="800000"/>
            <a:headEnd/>
            <a:tailEnd/>
          </a:ln>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26632" name="Oval 9"/>
          <p:cNvSpPr>
            <a:spLocks noChangeArrowheads="1"/>
          </p:cNvSpPr>
          <p:nvPr/>
        </p:nvSpPr>
        <p:spPr bwMode="auto">
          <a:xfrm>
            <a:off x="3122613" y="3132138"/>
            <a:ext cx="125412" cy="109537"/>
          </a:xfrm>
          <a:prstGeom prst="ellipse">
            <a:avLst/>
          </a:prstGeom>
          <a:solidFill>
            <a:schemeClr val="accent1"/>
          </a:solidFill>
          <a:ln w="254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26633" name="Oval 10"/>
          <p:cNvSpPr>
            <a:spLocks noChangeArrowheads="1"/>
          </p:cNvSpPr>
          <p:nvPr/>
        </p:nvSpPr>
        <p:spPr bwMode="auto">
          <a:xfrm>
            <a:off x="3122613" y="3351213"/>
            <a:ext cx="125412" cy="111125"/>
          </a:xfrm>
          <a:prstGeom prst="ellipse">
            <a:avLst/>
          </a:prstGeom>
          <a:solidFill>
            <a:schemeClr val="accent1"/>
          </a:solidFill>
          <a:ln w="254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26634" name="Line 11"/>
          <p:cNvSpPr>
            <a:spLocks noChangeShapeType="1"/>
          </p:cNvSpPr>
          <p:nvPr/>
        </p:nvSpPr>
        <p:spPr bwMode="auto">
          <a:xfrm>
            <a:off x="3248025" y="3022600"/>
            <a:ext cx="0" cy="549275"/>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5" name="Line 12"/>
          <p:cNvSpPr>
            <a:spLocks noChangeShapeType="1"/>
          </p:cNvSpPr>
          <p:nvPr/>
        </p:nvSpPr>
        <p:spPr bwMode="auto">
          <a:xfrm flipV="1">
            <a:off x="2370138" y="6208713"/>
            <a:ext cx="75247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6" name="Line 13"/>
          <p:cNvSpPr>
            <a:spLocks noChangeShapeType="1"/>
          </p:cNvSpPr>
          <p:nvPr/>
        </p:nvSpPr>
        <p:spPr bwMode="auto">
          <a:xfrm>
            <a:off x="2741613" y="2659063"/>
            <a:ext cx="4762" cy="582612"/>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7" name="Freeform 14"/>
          <p:cNvSpPr>
            <a:spLocks/>
          </p:cNvSpPr>
          <p:nvPr/>
        </p:nvSpPr>
        <p:spPr bwMode="auto">
          <a:xfrm>
            <a:off x="2746375" y="3241675"/>
            <a:ext cx="541338" cy="2636838"/>
          </a:xfrm>
          <a:custGeom>
            <a:avLst/>
            <a:gdLst>
              <a:gd name="T0" fmla="*/ 0 w 207"/>
              <a:gd name="T1" fmla="*/ 2147483647 h 1152"/>
              <a:gd name="T2" fmla="*/ 2147483647 w 207"/>
              <a:gd name="T3" fmla="*/ 2147483647 h 1152"/>
              <a:gd name="T4" fmla="*/ 2147483647 w 207"/>
              <a:gd name="T5" fmla="*/ 2147483647 h 1152"/>
              <a:gd name="T6" fmla="*/ 2147483647 w 207"/>
              <a:gd name="T7" fmla="*/ 2147483647 h 1152"/>
              <a:gd name="T8" fmla="*/ 2147483647 w 207"/>
              <a:gd name="T9" fmla="*/ 2147483647 h 1152"/>
              <a:gd name="T10" fmla="*/ 2147483647 w 207"/>
              <a:gd name="T11" fmla="*/ 2147483647 h 1152"/>
              <a:gd name="T12" fmla="*/ 0 w 207"/>
              <a:gd name="T13" fmla="*/ 0 h 1152"/>
              <a:gd name="T14" fmla="*/ 0 60000 65536"/>
              <a:gd name="T15" fmla="*/ 0 60000 65536"/>
              <a:gd name="T16" fmla="*/ 0 60000 65536"/>
              <a:gd name="T17" fmla="*/ 0 60000 65536"/>
              <a:gd name="T18" fmla="*/ 0 60000 65536"/>
              <a:gd name="T19" fmla="*/ 0 60000 65536"/>
              <a:gd name="T20" fmla="*/ 0 60000 65536"/>
              <a:gd name="T21" fmla="*/ 0 w 207"/>
              <a:gd name="T22" fmla="*/ 0 h 1152"/>
              <a:gd name="T23" fmla="*/ 207 w 207"/>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 h="1152">
                <a:moveTo>
                  <a:pt x="0" y="1152"/>
                </a:moveTo>
                <a:cubicBezTo>
                  <a:pt x="32" y="1072"/>
                  <a:pt x="70" y="978"/>
                  <a:pt x="96" y="912"/>
                </a:cubicBezTo>
                <a:cubicBezTo>
                  <a:pt x="122" y="846"/>
                  <a:pt x="140" y="810"/>
                  <a:pt x="158" y="754"/>
                </a:cubicBezTo>
                <a:cubicBezTo>
                  <a:pt x="176" y="698"/>
                  <a:pt x="199" y="635"/>
                  <a:pt x="203" y="573"/>
                </a:cubicBezTo>
                <a:cubicBezTo>
                  <a:pt x="207" y="511"/>
                  <a:pt x="198" y="445"/>
                  <a:pt x="181" y="381"/>
                </a:cubicBezTo>
                <a:cubicBezTo>
                  <a:pt x="164" y="317"/>
                  <a:pt x="132" y="252"/>
                  <a:pt x="102" y="189"/>
                </a:cubicBezTo>
                <a:cubicBezTo>
                  <a:pt x="72" y="126"/>
                  <a:pt x="21" y="40"/>
                  <a:pt x="0" y="0"/>
                </a:cubicBezTo>
              </a:path>
            </a:pathLst>
          </a:custGeom>
          <a:noFill/>
          <a:ln w="254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8" name="Freeform 15"/>
          <p:cNvSpPr>
            <a:spLocks/>
          </p:cNvSpPr>
          <p:nvPr/>
        </p:nvSpPr>
        <p:spPr bwMode="auto">
          <a:xfrm>
            <a:off x="2746375" y="3241675"/>
            <a:ext cx="250825" cy="2636838"/>
          </a:xfrm>
          <a:custGeom>
            <a:avLst/>
            <a:gdLst>
              <a:gd name="T0" fmla="*/ 0 w 207"/>
              <a:gd name="T1" fmla="*/ 2147483647 h 1152"/>
              <a:gd name="T2" fmla="*/ 2147483647 w 207"/>
              <a:gd name="T3" fmla="*/ 2147483647 h 1152"/>
              <a:gd name="T4" fmla="*/ 2147483647 w 207"/>
              <a:gd name="T5" fmla="*/ 2147483647 h 1152"/>
              <a:gd name="T6" fmla="*/ 2147483647 w 207"/>
              <a:gd name="T7" fmla="*/ 2147483647 h 1152"/>
              <a:gd name="T8" fmla="*/ 2147483647 w 207"/>
              <a:gd name="T9" fmla="*/ 2147483647 h 1152"/>
              <a:gd name="T10" fmla="*/ 2147483647 w 207"/>
              <a:gd name="T11" fmla="*/ 2147483647 h 1152"/>
              <a:gd name="T12" fmla="*/ 0 w 207"/>
              <a:gd name="T13" fmla="*/ 0 h 1152"/>
              <a:gd name="T14" fmla="*/ 0 60000 65536"/>
              <a:gd name="T15" fmla="*/ 0 60000 65536"/>
              <a:gd name="T16" fmla="*/ 0 60000 65536"/>
              <a:gd name="T17" fmla="*/ 0 60000 65536"/>
              <a:gd name="T18" fmla="*/ 0 60000 65536"/>
              <a:gd name="T19" fmla="*/ 0 60000 65536"/>
              <a:gd name="T20" fmla="*/ 0 60000 65536"/>
              <a:gd name="T21" fmla="*/ 0 w 207"/>
              <a:gd name="T22" fmla="*/ 0 h 1152"/>
              <a:gd name="T23" fmla="*/ 207 w 207"/>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 h="1152">
                <a:moveTo>
                  <a:pt x="0" y="1152"/>
                </a:moveTo>
                <a:cubicBezTo>
                  <a:pt x="32" y="1072"/>
                  <a:pt x="70" y="978"/>
                  <a:pt x="96" y="912"/>
                </a:cubicBezTo>
                <a:cubicBezTo>
                  <a:pt x="122" y="846"/>
                  <a:pt x="140" y="810"/>
                  <a:pt x="158" y="754"/>
                </a:cubicBezTo>
                <a:cubicBezTo>
                  <a:pt x="176" y="698"/>
                  <a:pt x="199" y="635"/>
                  <a:pt x="203" y="573"/>
                </a:cubicBezTo>
                <a:cubicBezTo>
                  <a:pt x="207" y="511"/>
                  <a:pt x="198" y="445"/>
                  <a:pt x="181" y="381"/>
                </a:cubicBezTo>
                <a:cubicBezTo>
                  <a:pt x="164" y="317"/>
                  <a:pt x="132" y="252"/>
                  <a:pt x="102" y="189"/>
                </a:cubicBezTo>
                <a:cubicBezTo>
                  <a:pt x="72" y="126"/>
                  <a:pt x="21" y="40"/>
                  <a:pt x="0" y="0"/>
                </a:cubicBezTo>
              </a:path>
            </a:pathLst>
          </a:cu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9" name="Line 16"/>
          <p:cNvSpPr>
            <a:spLocks noChangeShapeType="1"/>
          </p:cNvSpPr>
          <p:nvPr/>
        </p:nvSpPr>
        <p:spPr bwMode="auto">
          <a:xfrm>
            <a:off x="2244725" y="4451350"/>
            <a:ext cx="501650" cy="0"/>
          </a:xfrm>
          <a:prstGeom prst="line">
            <a:avLst/>
          </a:prstGeom>
          <a:noFill/>
          <a:ln w="25400">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640" name="Line 17"/>
          <p:cNvSpPr>
            <a:spLocks noChangeShapeType="1"/>
          </p:cNvSpPr>
          <p:nvPr/>
        </p:nvSpPr>
        <p:spPr bwMode="auto">
          <a:xfrm flipH="1">
            <a:off x="2981325" y="4451350"/>
            <a:ext cx="831850" cy="0"/>
          </a:xfrm>
          <a:prstGeom prst="line">
            <a:avLst/>
          </a:prstGeom>
          <a:noFill/>
          <a:ln w="25400">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6641" name="Line 43"/>
          <p:cNvSpPr>
            <a:spLocks noChangeShapeType="1"/>
          </p:cNvSpPr>
          <p:nvPr/>
        </p:nvSpPr>
        <p:spPr bwMode="auto">
          <a:xfrm>
            <a:off x="4144963" y="2830513"/>
            <a:ext cx="0" cy="569912"/>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2" name="Line 44"/>
          <p:cNvSpPr>
            <a:spLocks noChangeShapeType="1"/>
          </p:cNvSpPr>
          <p:nvPr/>
        </p:nvSpPr>
        <p:spPr bwMode="auto">
          <a:xfrm>
            <a:off x="4144963" y="3463925"/>
            <a:ext cx="0" cy="1087438"/>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3" name="Freeform 45"/>
          <p:cNvSpPr>
            <a:spLocks/>
          </p:cNvSpPr>
          <p:nvPr/>
        </p:nvSpPr>
        <p:spPr bwMode="auto">
          <a:xfrm>
            <a:off x="4144963" y="3470275"/>
            <a:ext cx="407987" cy="1068388"/>
          </a:xfrm>
          <a:custGeom>
            <a:avLst/>
            <a:gdLst>
              <a:gd name="T0" fmla="*/ 0 w 277"/>
              <a:gd name="T1" fmla="*/ 0 h 839"/>
              <a:gd name="T2" fmla="*/ 2147483647 w 277"/>
              <a:gd name="T3" fmla="*/ 2147483647 h 839"/>
              <a:gd name="T4" fmla="*/ 2147483647 w 277"/>
              <a:gd name="T5" fmla="*/ 2147483647 h 839"/>
              <a:gd name="T6" fmla="*/ 2147483647 w 277"/>
              <a:gd name="T7" fmla="*/ 2147483647 h 839"/>
              <a:gd name="T8" fmla="*/ 0 60000 65536"/>
              <a:gd name="T9" fmla="*/ 0 60000 65536"/>
              <a:gd name="T10" fmla="*/ 0 60000 65536"/>
              <a:gd name="T11" fmla="*/ 0 60000 65536"/>
              <a:gd name="T12" fmla="*/ 0 w 277"/>
              <a:gd name="T13" fmla="*/ 0 h 839"/>
              <a:gd name="T14" fmla="*/ 277 w 277"/>
              <a:gd name="T15" fmla="*/ 839 h 839"/>
            </a:gdLst>
            <a:ahLst/>
            <a:cxnLst>
              <a:cxn ang="T8">
                <a:pos x="T0" y="T1"/>
              </a:cxn>
              <a:cxn ang="T9">
                <a:pos x="T2" y="T3"/>
              </a:cxn>
              <a:cxn ang="T10">
                <a:pos x="T4" y="T5"/>
              </a:cxn>
              <a:cxn ang="T11">
                <a:pos x="T6" y="T7"/>
              </a:cxn>
            </a:cxnLst>
            <a:rect l="T12" t="T13" r="T14" b="T15"/>
            <a:pathLst>
              <a:path w="277" h="839">
                <a:moveTo>
                  <a:pt x="0" y="0"/>
                </a:moveTo>
                <a:cubicBezTo>
                  <a:pt x="52" y="80"/>
                  <a:pt x="104" y="160"/>
                  <a:pt x="144" y="240"/>
                </a:cubicBezTo>
                <a:cubicBezTo>
                  <a:pt x="184" y="320"/>
                  <a:pt x="218" y="380"/>
                  <a:pt x="240" y="480"/>
                </a:cubicBezTo>
                <a:cubicBezTo>
                  <a:pt x="262" y="580"/>
                  <a:pt x="269" y="764"/>
                  <a:pt x="277" y="839"/>
                </a:cubicBezTo>
              </a:path>
            </a:pathLst>
          </a:cu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4" name="Line 46"/>
          <p:cNvSpPr>
            <a:spLocks noChangeShapeType="1"/>
          </p:cNvSpPr>
          <p:nvPr/>
        </p:nvSpPr>
        <p:spPr bwMode="auto">
          <a:xfrm flipV="1">
            <a:off x="4573588" y="4602163"/>
            <a:ext cx="4762" cy="682625"/>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5" name="Text Box 47"/>
          <p:cNvSpPr txBox="1">
            <a:spLocks noChangeArrowheads="1"/>
          </p:cNvSpPr>
          <p:nvPr/>
        </p:nvSpPr>
        <p:spPr bwMode="auto">
          <a:xfrm>
            <a:off x="4144963" y="3021013"/>
            <a:ext cx="43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p>
        </p:txBody>
      </p:sp>
      <p:sp>
        <p:nvSpPr>
          <p:cNvPr id="26646" name="Text Box 48"/>
          <p:cNvSpPr txBox="1">
            <a:spLocks noChangeArrowheads="1"/>
          </p:cNvSpPr>
          <p:nvPr/>
        </p:nvSpPr>
        <p:spPr bwMode="auto">
          <a:xfrm>
            <a:off x="4578350" y="4956175"/>
            <a:ext cx="43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p>
        </p:txBody>
      </p:sp>
      <p:sp>
        <p:nvSpPr>
          <p:cNvPr id="26647" name="Text Box 50"/>
          <p:cNvSpPr txBox="1">
            <a:spLocks noChangeArrowheads="1"/>
          </p:cNvSpPr>
          <p:nvPr/>
        </p:nvSpPr>
        <p:spPr bwMode="auto">
          <a:xfrm>
            <a:off x="4824413" y="4489450"/>
            <a:ext cx="1350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M </a:t>
            </a:r>
            <a:r>
              <a:rPr lang="en-US" altLang="en-US">
                <a:solidFill>
                  <a:schemeClr val="bg1"/>
                </a:solidFill>
                <a:cs typeface="Arial" panose="020B0604020202020204" pitchFamily="34" charset="0"/>
              </a:rPr>
              <a:t>= </a:t>
            </a:r>
            <a:r>
              <a:rPr lang="en-US" altLang="en-US" i="1">
                <a:solidFill>
                  <a:schemeClr val="bg1"/>
                </a:solidFill>
                <a:cs typeface="Arial" panose="020B0604020202020204" pitchFamily="34" charset="0"/>
              </a:rPr>
              <a:t>P</a:t>
            </a: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cs typeface="Arial" panose="020B0604020202020204" pitchFamily="34" charset="0"/>
              </a:rPr>
              <a:t>o</a:t>
            </a:r>
          </a:p>
        </p:txBody>
      </p:sp>
      <p:sp>
        <p:nvSpPr>
          <p:cNvPr id="26648" name="Text Box 51"/>
          <p:cNvSpPr txBox="1">
            <a:spLocks noChangeArrowheads="1"/>
          </p:cNvSpPr>
          <p:nvPr/>
        </p:nvSpPr>
        <p:spPr bwMode="auto">
          <a:xfrm>
            <a:off x="4119563" y="4092575"/>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cs typeface="Arial" panose="020B0604020202020204" pitchFamily="34" charset="0"/>
              </a:rPr>
              <a:t>o</a:t>
            </a:r>
          </a:p>
        </p:txBody>
      </p:sp>
      <p:sp>
        <p:nvSpPr>
          <p:cNvPr id="26649" name="Line 52"/>
          <p:cNvSpPr>
            <a:spLocks noChangeShapeType="1"/>
          </p:cNvSpPr>
          <p:nvPr/>
        </p:nvSpPr>
        <p:spPr bwMode="auto">
          <a:xfrm>
            <a:off x="4135438" y="4538663"/>
            <a:ext cx="42862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Slide Number Placeholder 32"/>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19CFC8-2D4C-4F15-BF5F-7E9DD1060354}" type="slidenum">
              <a:rPr lang="en-US" altLang="en-US" sz="1200">
                <a:solidFill>
                  <a:srgbClr val="BCBCBC"/>
                </a:solidFill>
              </a:rPr>
              <a:pPr/>
              <a:t>23</a:t>
            </a:fld>
            <a:endParaRPr lang="en-US" altLang="en-US" sz="1200">
              <a:solidFill>
                <a:srgbClr val="BCBCBC"/>
              </a:solidFill>
            </a:endParaRPr>
          </a:p>
        </p:txBody>
      </p:sp>
      <p:sp>
        <p:nvSpPr>
          <p:cNvPr id="34" name="Footer Placeholder 33"/>
          <p:cNvSpPr>
            <a:spLocks noGrp="1"/>
          </p:cNvSpPr>
          <p:nvPr>
            <p:ph type="ftr" sz="quarter" idx="10"/>
          </p:nvPr>
        </p:nvSpPr>
        <p:spPr/>
        <p:txBody>
          <a:bodyPr/>
          <a:lstStyle/>
          <a:p>
            <a:pPr>
              <a:defRPr/>
            </a:pPr>
            <a:r>
              <a:rPr lang="en-US"/>
              <a:t>Compression Theory</a:t>
            </a:r>
          </a:p>
        </p:txBody>
      </p:sp>
      <p:sp>
        <p:nvSpPr>
          <p:cNvPr id="26652" name="Circular Arrow 219"/>
          <p:cNvSpPr>
            <a:spLocks noChangeAspect="1" noChangeArrowheads="1"/>
          </p:cNvSpPr>
          <p:nvPr/>
        </p:nvSpPr>
        <p:spPr bwMode="auto">
          <a:xfrm flipH="1" flipV="1">
            <a:off x="4291013" y="4424363"/>
            <a:ext cx="595312" cy="603250"/>
          </a:xfrm>
          <a:custGeom>
            <a:avLst/>
            <a:gdLst>
              <a:gd name="T0" fmla="*/ 84323 w 977900"/>
              <a:gd name="T1" fmla="*/ 234976 h 977900"/>
              <a:gd name="T2" fmla="*/ 583101 w 977900"/>
              <a:gd name="T3" fmla="*/ 227832 h 977900"/>
              <a:gd name="T4" fmla="*/ 520898 w 977900"/>
              <a:gd name="T5" fmla="*/ 301626 h 977900"/>
              <a:gd name="T6" fmla="*/ 434273 w 977900"/>
              <a:gd name="T7" fmla="*/ 227832 h 977900"/>
              <a:gd name="T8" fmla="*/ 5898240 60000 65536"/>
              <a:gd name="T9" fmla="*/ 0 60000 65536"/>
              <a:gd name="T10" fmla="*/ 5898240 60000 65536"/>
              <a:gd name="T11" fmla="*/ 11796480 60000 65536"/>
              <a:gd name="T12" fmla="*/ 186428 w 977900"/>
              <a:gd name="T13" fmla="*/ 186428 h 977900"/>
              <a:gd name="T14" fmla="*/ 791472 w 977900"/>
              <a:gd name="T15" fmla="*/ 791472 h 977900"/>
            </a:gdLst>
            <a:ahLst/>
            <a:cxnLst>
              <a:cxn ang="T8">
                <a:pos x="T0" y="T1"/>
              </a:cxn>
              <a:cxn ang="T9">
                <a:pos x="T2" y="T3"/>
              </a:cxn>
              <a:cxn ang="T10">
                <a:pos x="T4" y="T5"/>
              </a:cxn>
              <a:cxn ang="T11">
                <a:pos x="T6" y="T7"/>
              </a:cxn>
            </a:cxnLst>
            <a:rect l="T12" t="T13" r="T14" b="T15"/>
            <a:pathLst>
              <a:path w="977900" h="977900">
                <a:moveTo>
                  <a:pt x="80108" y="362902"/>
                </a:moveTo>
                <a:lnTo>
                  <a:pt x="80108" y="362902"/>
                </a:lnTo>
                <a:cubicBezTo>
                  <a:pt x="135417" y="183502"/>
                  <a:pt x="301218" y="61117"/>
                  <a:pt x="488950" y="61118"/>
                </a:cubicBezTo>
                <a:cubicBezTo>
                  <a:pt x="679163" y="61118"/>
                  <a:pt x="846534" y="186700"/>
                  <a:pt x="899717" y="369327"/>
                </a:cubicBezTo>
                <a:lnTo>
                  <a:pt x="957841" y="369327"/>
                </a:lnTo>
                <a:lnTo>
                  <a:pt x="855662" y="488951"/>
                </a:lnTo>
                <a:lnTo>
                  <a:pt x="713366" y="369327"/>
                </a:lnTo>
                <a:lnTo>
                  <a:pt x="770158" y="369327"/>
                </a:lnTo>
                <a:lnTo>
                  <a:pt x="770158" y="369326"/>
                </a:lnTo>
                <a:cubicBezTo>
                  <a:pt x="722188" y="256560"/>
                  <a:pt x="611495" y="183356"/>
                  <a:pt x="488950" y="183356"/>
                </a:cubicBezTo>
                <a:cubicBezTo>
                  <a:pt x="354855" y="183355"/>
                  <a:pt x="236426" y="270773"/>
                  <a:pt x="196919" y="398915"/>
                </a:cubicBezTo>
                <a:lnTo>
                  <a:pt x="80108" y="362902"/>
                </a:lnTo>
                <a:close/>
              </a:path>
            </a:pathLst>
          </a:custGeom>
          <a:solidFill>
            <a:schemeClr val="bg1"/>
          </a:solidFill>
          <a:ln w="19050" algn="ctr">
            <a:solidFill>
              <a:schemeClr val="bg1"/>
            </a:solidFill>
            <a:round/>
            <a:headEnd/>
            <a:tailEnd type="triangle" w="med" len="med"/>
          </a:ln>
        </p:spPr>
        <p:txBody>
          <a:bodyPr rot="10800000" wrap="none"/>
          <a:lstStyle/>
          <a:p>
            <a:endParaRPr lang="en-US"/>
          </a:p>
        </p:txBody>
      </p:sp>
      <p:sp>
        <p:nvSpPr>
          <p:cNvPr id="26653" name="Line 36"/>
          <p:cNvSpPr>
            <a:spLocks noChangeShapeType="1"/>
          </p:cNvSpPr>
          <p:nvPr/>
        </p:nvSpPr>
        <p:spPr bwMode="auto">
          <a:xfrm>
            <a:off x="2759075" y="4454525"/>
            <a:ext cx="241300" cy="0"/>
          </a:xfrm>
          <a:prstGeom prst="line">
            <a:avLst/>
          </a:prstGeom>
          <a:noFill/>
          <a:ln w="28575">
            <a:solidFill>
              <a:schemeClr val="bg1"/>
            </a:solidFill>
            <a:round/>
            <a:headEnd type="none" w="lg" len="med"/>
            <a:tailEnd type="none" w="lg" len="med"/>
          </a:ln>
          <a:extLst>
            <a:ext uri="{909E8E84-426E-40DD-AFC4-6F175D3DCCD1}">
              <a14:hiddenFill xmlns:a14="http://schemas.microsoft.com/office/drawing/2010/main">
                <a:noFill/>
              </a14:hiddenFill>
            </a:ext>
          </a:extLst>
        </p:spPr>
        <p:txBody>
          <a:bodyPr rot="10800000" wrap="none"/>
          <a:lstStyle/>
          <a:p>
            <a:endParaRPr lang="en-US"/>
          </a:p>
        </p:txBody>
      </p:sp>
      <p:sp>
        <p:nvSpPr>
          <p:cNvPr id="26654" name="Text Box 51"/>
          <p:cNvSpPr txBox="1">
            <a:spLocks noChangeArrowheads="1"/>
          </p:cNvSpPr>
          <p:nvPr/>
        </p:nvSpPr>
        <p:spPr bwMode="auto">
          <a:xfrm>
            <a:off x="2214563" y="400685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cs typeface="Arial" panose="020B0604020202020204" pitchFamily="34" charset="0"/>
              </a:rPr>
              <a:t>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1524000" y="2003425"/>
            <a:ext cx="5864225" cy="4411663"/>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chemeClr val="bg1"/>
              </a:solidFill>
              <a:cs typeface="Arial" panose="020B0604020202020204" pitchFamily="34" charset="0"/>
            </a:endParaRPr>
          </a:p>
        </p:txBody>
      </p:sp>
      <p:sp>
        <p:nvSpPr>
          <p:cNvPr id="27651" name="Line 24"/>
          <p:cNvSpPr>
            <a:spLocks noChangeShapeType="1"/>
          </p:cNvSpPr>
          <p:nvPr/>
        </p:nvSpPr>
        <p:spPr bwMode="auto">
          <a:xfrm>
            <a:off x="2916238" y="2312988"/>
            <a:ext cx="0" cy="3417887"/>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2" name="Line 25"/>
          <p:cNvSpPr>
            <a:spLocks noChangeShapeType="1"/>
          </p:cNvSpPr>
          <p:nvPr/>
        </p:nvSpPr>
        <p:spPr bwMode="auto">
          <a:xfrm>
            <a:off x="2916238" y="5730875"/>
            <a:ext cx="2921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3" name="Text Box 26"/>
          <p:cNvSpPr txBox="1">
            <a:spLocks noChangeArrowheads="1"/>
          </p:cNvSpPr>
          <p:nvPr/>
        </p:nvSpPr>
        <p:spPr bwMode="auto">
          <a:xfrm>
            <a:off x="4376738" y="5730875"/>
            <a:ext cx="1095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chemeClr val="bg1"/>
                </a:solidFill>
                <a:latin typeface="Symbol" panose="05050102010706020507" pitchFamily="18" charset="2"/>
                <a:cs typeface="Arial" panose="020B0604020202020204" pitchFamily="34" charset="0"/>
              </a:rPr>
              <a:t>D</a:t>
            </a:r>
          </a:p>
        </p:txBody>
      </p:sp>
      <p:sp>
        <p:nvSpPr>
          <p:cNvPr id="27654" name="Text Box 27"/>
          <p:cNvSpPr txBox="1">
            <a:spLocks noChangeArrowheads="1"/>
          </p:cNvSpPr>
          <p:nvPr/>
        </p:nvSpPr>
        <p:spPr bwMode="auto">
          <a:xfrm>
            <a:off x="2185988" y="2455863"/>
            <a:ext cx="730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i="1">
                <a:solidFill>
                  <a:schemeClr val="bg1"/>
                </a:solidFill>
                <a:cs typeface="Arial" panose="020B0604020202020204" pitchFamily="34" charset="0"/>
              </a:rPr>
              <a:t>P</a:t>
            </a:r>
          </a:p>
        </p:txBody>
      </p:sp>
      <p:graphicFrame>
        <p:nvGraphicFramePr>
          <p:cNvPr id="27655" name="Object 2"/>
          <p:cNvGraphicFramePr>
            <a:graphicFrameLocks noChangeAspect="1"/>
          </p:cNvGraphicFramePr>
          <p:nvPr/>
        </p:nvGraphicFramePr>
        <p:xfrm>
          <a:off x="1785938" y="3548063"/>
          <a:ext cx="1058862" cy="755650"/>
        </p:xfrm>
        <a:graphic>
          <a:graphicData uri="http://schemas.openxmlformats.org/presentationml/2006/ole">
            <mc:AlternateContent xmlns:mc="http://schemas.openxmlformats.org/markup-compatibility/2006">
              <mc:Choice xmlns:v="urn:schemas-microsoft-com:vml" Requires="v">
                <p:oleObj spid="_x0000_s27673" name="Equation" r:id="rId4" imgW="685800" imgH="419100" progId="Equation.3">
                  <p:embed/>
                </p:oleObj>
              </mc:Choice>
              <mc:Fallback>
                <p:oleObj name="Equation" r:id="rId4" imgW="685800" imgH="4191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5938" y="3548063"/>
                        <a:ext cx="1058862"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6" name="Line 29"/>
          <p:cNvSpPr>
            <a:spLocks noChangeShapeType="1"/>
          </p:cNvSpPr>
          <p:nvPr/>
        </p:nvSpPr>
        <p:spPr bwMode="auto">
          <a:xfrm flipV="1">
            <a:off x="2916238" y="3879850"/>
            <a:ext cx="0" cy="1855788"/>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7" name="Line 30"/>
          <p:cNvSpPr>
            <a:spLocks noChangeShapeType="1"/>
          </p:cNvSpPr>
          <p:nvPr/>
        </p:nvSpPr>
        <p:spPr bwMode="auto">
          <a:xfrm>
            <a:off x="2916238" y="3879850"/>
            <a:ext cx="2433637" cy="0"/>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8" name="Text Box 35"/>
          <p:cNvSpPr txBox="1">
            <a:spLocks noChangeArrowheads="1"/>
          </p:cNvSpPr>
          <p:nvPr/>
        </p:nvSpPr>
        <p:spPr bwMode="auto">
          <a:xfrm>
            <a:off x="3889375" y="2882900"/>
            <a:ext cx="182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cs typeface="Arial" panose="020B0604020202020204" pitchFamily="34" charset="0"/>
              </a:rPr>
              <a:t>o</a:t>
            </a:r>
            <a:r>
              <a:rPr lang="en-US" altLang="en-US">
                <a:solidFill>
                  <a:schemeClr val="bg1"/>
                </a:solidFill>
                <a:cs typeface="Arial" panose="020B0604020202020204" pitchFamily="34" charset="0"/>
              </a:rPr>
              <a:t>= 0</a:t>
            </a:r>
          </a:p>
        </p:txBody>
      </p:sp>
      <p:sp>
        <p:nvSpPr>
          <p:cNvPr id="27659" name="Text Box 38"/>
          <p:cNvSpPr txBox="1">
            <a:spLocks noChangeArrowheads="1"/>
          </p:cNvSpPr>
          <p:nvPr/>
        </p:nvSpPr>
        <p:spPr bwMode="auto">
          <a:xfrm>
            <a:off x="3036888" y="5730875"/>
            <a:ext cx="8524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cs typeface="Arial" panose="020B0604020202020204" pitchFamily="34" charset="0"/>
              </a:rPr>
              <a:t>o</a:t>
            </a:r>
            <a:endParaRPr lang="en-US" altLang="en-US">
              <a:solidFill>
                <a:schemeClr val="bg1"/>
              </a:solidFill>
              <a:cs typeface="Arial" panose="020B0604020202020204" pitchFamily="34" charset="0"/>
            </a:endParaRPr>
          </a:p>
        </p:txBody>
      </p:sp>
      <p:sp>
        <p:nvSpPr>
          <p:cNvPr id="27660" name="Line 41"/>
          <p:cNvSpPr>
            <a:spLocks noChangeShapeType="1"/>
          </p:cNvSpPr>
          <p:nvPr/>
        </p:nvSpPr>
        <p:spPr bwMode="auto">
          <a:xfrm flipH="1">
            <a:off x="3402013" y="3168650"/>
            <a:ext cx="487362" cy="711200"/>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0" name="Slide Number Placeholder 19"/>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A62D8D1-E5A3-4405-BE00-CE15D268225E}" type="slidenum">
              <a:rPr lang="en-US" altLang="en-US" sz="1200">
                <a:solidFill>
                  <a:srgbClr val="BCBCBC"/>
                </a:solidFill>
              </a:rPr>
              <a:pPr/>
              <a:t>24</a:t>
            </a:fld>
            <a:endParaRPr lang="en-US" altLang="en-US" sz="1200">
              <a:solidFill>
                <a:srgbClr val="BCBCBC"/>
              </a:solidFill>
            </a:endParaRPr>
          </a:p>
        </p:txBody>
      </p:sp>
      <p:sp>
        <p:nvSpPr>
          <p:cNvPr id="22" name="Footer Placeholder 21"/>
          <p:cNvSpPr>
            <a:spLocks noGrp="1"/>
          </p:cNvSpPr>
          <p:nvPr>
            <p:ph type="ftr" sz="quarter" idx="10"/>
          </p:nvPr>
        </p:nvSpPr>
        <p:spPr/>
        <p:txBody>
          <a:bodyPr/>
          <a:lstStyle/>
          <a:p>
            <a:pPr>
              <a:defRPr/>
            </a:pPr>
            <a:r>
              <a:rPr lang="en-US"/>
              <a:t>Compression Theory</a:t>
            </a:r>
          </a:p>
        </p:txBody>
      </p:sp>
      <p:sp>
        <p:nvSpPr>
          <p:cNvPr id="16" name="TextBox 15"/>
          <p:cNvSpPr txBox="1"/>
          <p:nvPr/>
        </p:nvSpPr>
        <p:spPr>
          <a:xfrm>
            <a:off x="895350" y="849313"/>
            <a:ext cx="7842250" cy="8191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a:solidFill>
                  <a:schemeClr val="bg1"/>
                </a:solidFill>
              </a:rPr>
              <a:t>Initial Crookedness/Out of Straight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1524000" y="2003425"/>
            <a:ext cx="5864225" cy="4411663"/>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chemeClr val="bg1"/>
              </a:solidFill>
              <a:cs typeface="Arial" panose="020B0604020202020204" pitchFamily="34" charset="0"/>
            </a:endParaRPr>
          </a:p>
        </p:txBody>
      </p:sp>
      <p:sp>
        <p:nvSpPr>
          <p:cNvPr id="28675" name="Line 24"/>
          <p:cNvSpPr>
            <a:spLocks noChangeShapeType="1"/>
          </p:cNvSpPr>
          <p:nvPr/>
        </p:nvSpPr>
        <p:spPr bwMode="auto">
          <a:xfrm>
            <a:off x="2916238" y="2312988"/>
            <a:ext cx="0" cy="3417887"/>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6" name="Line 25"/>
          <p:cNvSpPr>
            <a:spLocks noChangeShapeType="1"/>
          </p:cNvSpPr>
          <p:nvPr/>
        </p:nvSpPr>
        <p:spPr bwMode="auto">
          <a:xfrm>
            <a:off x="2916238" y="5730875"/>
            <a:ext cx="2921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7" name="Text Box 26"/>
          <p:cNvSpPr txBox="1">
            <a:spLocks noChangeArrowheads="1"/>
          </p:cNvSpPr>
          <p:nvPr/>
        </p:nvSpPr>
        <p:spPr bwMode="auto">
          <a:xfrm>
            <a:off x="4376738" y="5730875"/>
            <a:ext cx="1095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chemeClr val="bg1"/>
                </a:solidFill>
                <a:latin typeface="Symbol" panose="05050102010706020507" pitchFamily="18" charset="2"/>
                <a:cs typeface="Arial" panose="020B0604020202020204" pitchFamily="34" charset="0"/>
              </a:rPr>
              <a:t>D</a:t>
            </a:r>
          </a:p>
        </p:txBody>
      </p:sp>
      <p:sp>
        <p:nvSpPr>
          <p:cNvPr id="28678" name="Text Box 27"/>
          <p:cNvSpPr txBox="1">
            <a:spLocks noChangeArrowheads="1"/>
          </p:cNvSpPr>
          <p:nvPr/>
        </p:nvSpPr>
        <p:spPr bwMode="auto">
          <a:xfrm>
            <a:off x="2185988" y="2455863"/>
            <a:ext cx="730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i="1">
                <a:solidFill>
                  <a:schemeClr val="bg1"/>
                </a:solidFill>
                <a:cs typeface="Arial" panose="020B0604020202020204" pitchFamily="34" charset="0"/>
              </a:rPr>
              <a:t>P</a:t>
            </a:r>
          </a:p>
        </p:txBody>
      </p:sp>
      <p:graphicFrame>
        <p:nvGraphicFramePr>
          <p:cNvPr id="28679" name="Object 2"/>
          <p:cNvGraphicFramePr>
            <a:graphicFrameLocks noChangeAspect="1"/>
          </p:cNvGraphicFramePr>
          <p:nvPr/>
        </p:nvGraphicFramePr>
        <p:xfrm>
          <a:off x="1785938" y="3548063"/>
          <a:ext cx="1058862" cy="755650"/>
        </p:xfrm>
        <a:graphic>
          <a:graphicData uri="http://schemas.openxmlformats.org/presentationml/2006/ole">
            <mc:AlternateContent xmlns:mc="http://schemas.openxmlformats.org/markup-compatibility/2006">
              <mc:Choice xmlns:v="urn:schemas-microsoft-com:vml" Requires="v">
                <p:oleObj spid="_x0000_s28699" name="Equation" r:id="rId4" imgW="685800" imgH="419100" progId="Equation.3">
                  <p:embed/>
                </p:oleObj>
              </mc:Choice>
              <mc:Fallback>
                <p:oleObj name="Equation" r:id="rId4" imgW="685800" imgH="4191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5938" y="3548063"/>
                        <a:ext cx="1058862"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80" name="Line 29"/>
          <p:cNvSpPr>
            <a:spLocks noChangeShapeType="1"/>
          </p:cNvSpPr>
          <p:nvPr/>
        </p:nvSpPr>
        <p:spPr bwMode="auto">
          <a:xfrm flipV="1">
            <a:off x="2916238" y="3879850"/>
            <a:ext cx="0" cy="1855788"/>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1" name="Line 30"/>
          <p:cNvSpPr>
            <a:spLocks noChangeShapeType="1"/>
          </p:cNvSpPr>
          <p:nvPr/>
        </p:nvSpPr>
        <p:spPr bwMode="auto">
          <a:xfrm>
            <a:off x="2916238" y="3879850"/>
            <a:ext cx="2433637" cy="0"/>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2" name="Text Box 35"/>
          <p:cNvSpPr txBox="1">
            <a:spLocks noChangeArrowheads="1"/>
          </p:cNvSpPr>
          <p:nvPr/>
        </p:nvSpPr>
        <p:spPr bwMode="auto">
          <a:xfrm>
            <a:off x="3889375" y="2882900"/>
            <a:ext cx="182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cs typeface="Arial" panose="020B0604020202020204" pitchFamily="34" charset="0"/>
              </a:rPr>
              <a:t>o</a:t>
            </a:r>
            <a:r>
              <a:rPr lang="en-US" altLang="en-US">
                <a:solidFill>
                  <a:schemeClr val="bg1"/>
                </a:solidFill>
                <a:cs typeface="Arial" panose="020B0604020202020204" pitchFamily="34" charset="0"/>
              </a:rPr>
              <a:t>= 0</a:t>
            </a:r>
          </a:p>
        </p:txBody>
      </p:sp>
      <p:sp>
        <p:nvSpPr>
          <p:cNvPr id="28683" name="Text Box 38"/>
          <p:cNvSpPr txBox="1">
            <a:spLocks noChangeArrowheads="1"/>
          </p:cNvSpPr>
          <p:nvPr/>
        </p:nvSpPr>
        <p:spPr bwMode="auto">
          <a:xfrm>
            <a:off x="3036888" y="5730875"/>
            <a:ext cx="8524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cs typeface="Arial" panose="020B0604020202020204" pitchFamily="34" charset="0"/>
              </a:rPr>
              <a:t>o</a:t>
            </a:r>
            <a:endParaRPr lang="en-US" altLang="en-US">
              <a:solidFill>
                <a:schemeClr val="bg1"/>
              </a:solidFill>
              <a:cs typeface="Arial" panose="020B0604020202020204" pitchFamily="34" charset="0"/>
            </a:endParaRPr>
          </a:p>
        </p:txBody>
      </p:sp>
      <p:sp>
        <p:nvSpPr>
          <p:cNvPr id="28684" name="Text Box 39"/>
          <p:cNvSpPr txBox="1">
            <a:spLocks noChangeArrowheads="1"/>
          </p:cNvSpPr>
          <p:nvPr/>
        </p:nvSpPr>
        <p:spPr bwMode="auto">
          <a:xfrm>
            <a:off x="5349875" y="3879850"/>
            <a:ext cx="2555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Elastic theory</a:t>
            </a:r>
          </a:p>
        </p:txBody>
      </p:sp>
      <p:sp>
        <p:nvSpPr>
          <p:cNvPr id="28685" name="Line 41"/>
          <p:cNvSpPr>
            <a:spLocks noChangeShapeType="1"/>
          </p:cNvSpPr>
          <p:nvPr/>
        </p:nvSpPr>
        <p:spPr bwMode="auto">
          <a:xfrm flipH="1">
            <a:off x="3402013" y="3168650"/>
            <a:ext cx="487362" cy="711200"/>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0" name="Slide Number Placeholder 19"/>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B54BEB75-A61C-4D9A-8706-2CE27CC6F44C}" type="slidenum">
              <a:rPr lang="en-US" altLang="en-US" sz="1200">
                <a:solidFill>
                  <a:srgbClr val="BCBCBC"/>
                </a:solidFill>
              </a:rPr>
              <a:pPr algn="r"/>
              <a:t>25</a:t>
            </a:fld>
            <a:endParaRPr lang="en-US" altLang="en-US" sz="1200">
              <a:solidFill>
                <a:srgbClr val="BCBCBC"/>
              </a:solidFill>
            </a:endParaRPr>
          </a:p>
        </p:txBody>
      </p:sp>
      <p:sp>
        <p:nvSpPr>
          <p:cNvPr id="28688" name="Freeform 29"/>
          <p:cNvSpPr>
            <a:spLocks/>
          </p:cNvSpPr>
          <p:nvPr/>
        </p:nvSpPr>
        <p:spPr bwMode="auto">
          <a:xfrm>
            <a:off x="3019425" y="3992563"/>
            <a:ext cx="2212975" cy="1731962"/>
          </a:xfrm>
          <a:custGeom>
            <a:avLst/>
            <a:gdLst>
              <a:gd name="T0" fmla="*/ 0 w 1394"/>
              <a:gd name="T1" fmla="*/ 2147483647 h 1091"/>
              <a:gd name="T2" fmla="*/ 413305625 w 1394"/>
              <a:gd name="T3" fmla="*/ 1242435879 h 1091"/>
              <a:gd name="T4" fmla="*/ 1194554063 w 1394"/>
              <a:gd name="T5" fmla="*/ 400703934 h 1091"/>
              <a:gd name="T6" fmla="*/ 2147483647 w 1394"/>
              <a:gd name="T7" fmla="*/ 63003094 h 1091"/>
              <a:gd name="T8" fmla="*/ 2147483647 w 1394"/>
              <a:gd name="T9" fmla="*/ 17640295 h 1091"/>
              <a:gd name="T10" fmla="*/ 0 60000 65536"/>
              <a:gd name="T11" fmla="*/ 0 60000 65536"/>
              <a:gd name="T12" fmla="*/ 0 60000 65536"/>
              <a:gd name="T13" fmla="*/ 0 60000 65536"/>
              <a:gd name="T14" fmla="*/ 0 60000 65536"/>
              <a:gd name="T15" fmla="*/ 0 w 1394"/>
              <a:gd name="T16" fmla="*/ 0 h 1091"/>
              <a:gd name="T17" fmla="*/ 1394 w 1394"/>
              <a:gd name="T18" fmla="*/ 1091 h 1091"/>
            </a:gdLst>
            <a:ahLst/>
            <a:cxnLst>
              <a:cxn ang="T10">
                <a:pos x="T0" y="T1"/>
              </a:cxn>
              <a:cxn ang="T11">
                <a:pos x="T2" y="T3"/>
              </a:cxn>
              <a:cxn ang="T12">
                <a:pos x="T4" y="T5"/>
              </a:cxn>
              <a:cxn ang="T13">
                <a:pos x="T6" y="T7"/>
              </a:cxn>
              <a:cxn ang="T14">
                <a:pos x="T8" y="T9"/>
              </a:cxn>
            </a:cxnLst>
            <a:rect l="T15" t="T16" r="T17" b="T18"/>
            <a:pathLst>
              <a:path w="1394" h="1091">
                <a:moveTo>
                  <a:pt x="0" y="1091"/>
                </a:moveTo>
                <a:cubicBezTo>
                  <a:pt x="42" y="869"/>
                  <a:pt x="85" y="648"/>
                  <a:pt x="164" y="493"/>
                </a:cubicBezTo>
                <a:cubicBezTo>
                  <a:pt x="243" y="338"/>
                  <a:pt x="349" y="237"/>
                  <a:pt x="474" y="159"/>
                </a:cubicBezTo>
                <a:cubicBezTo>
                  <a:pt x="599" y="81"/>
                  <a:pt x="759" y="50"/>
                  <a:pt x="912" y="25"/>
                </a:cubicBezTo>
                <a:cubicBezTo>
                  <a:pt x="1065" y="0"/>
                  <a:pt x="1229" y="3"/>
                  <a:pt x="1394" y="7"/>
                </a:cubicBezTo>
              </a:path>
            </a:pathLst>
          </a:custGeom>
          <a:noFill/>
          <a:ln w="57150" cap="flat" cmpd="sng">
            <a:solidFill>
              <a:schemeClr val="accent1"/>
            </a:solidFill>
            <a:prstDash val="solid"/>
            <a:round/>
            <a:headEnd type="none" w="med" len="med"/>
            <a:tailEnd type="stealth" w="med" len="lg"/>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18" name="TextBox 17"/>
          <p:cNvSpPr txBox="1"/>
          <p:nvPr/>
        </p:nvSpPr>
        <p:spPr>
          <a:xfrm>
            <a:off x="895350" y="849313"/>
            <a:ext cx="7842250" cy="8191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a:solidFill>
                  <a:schemeClr val="bg1"/>
                </a:solidFill>
              </a:rPr>
              <a:t>Initial Crookedness/Out of Straight</a:t>
            </a:r>
          </a:p>
        </p:txBody>
      </p:sp>
      <p:sp>
        <p:nvSpPr>
          <p:cNvPr id="21"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1524000" y="2003425"/>
            <a:ext cx="5864225" cy="4411663"/>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chemeClr val="bg1"/>
              </a:solidFill>
              <a:cs typeface="Arial" panose="020B0604020202020204" pitchFamily="34" charset="0"/>
            </a:endParaRPr>
          </a:p>
        </p:txBody>
      </p:sp>
      <p:sp>
        <p:nvSpPr>
          <p:cNvPr id="29699" name="Line 24"/>
          <p:cNvSpPr>
            <a:spLocks noChangeShapeType="1"/>
          </p:cNvSpPr>
          <p:nvPr/>
        </p:nvSpPr>
        <p:spPr bwMode="auto">
          <a:xfrm>
            <a:off x="2916238" y="2312988"/>
            <a:ext cx="0" cy="3417887"/>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0" name="Line 25"/>
          <p:cNvSpPr>
            <a:spLocks noChangeShapeType="1"/>
          </p:cNvSpPr>
          <p:nvPr/>
        </p:nvSpPr>
        <p:spPr bwMode="auto">
          <a:xfrm>
            <a:off x="2916238" y="5730875"/>
            <a:ext cx="2921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1" name="Text Box 26"/>
          <p:cNvSpPr txBox="1">
            <a:spLocks noChangeArrowheads="1"/>
          </p:cNvSpPr>
          <p:nvPr/>
        </p:nvSpPr>
        <p:spPr bwMode="auto">
          <a:xfrm>
            <a:off x="4376738" y="5730875"/>
            <a:ext cx="1095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chemeClr val="bg1"/>
                </a:solidFill>
                <a:latin typeface="Symbol" panose="05050102010706020507" pitchFamily="18" charset="2"/>
                <a:cs typeface="Arial" panose="020B0604020202020204" pitchFamily="34" charset="0"/>
              </a:rPr>
              <a:t>D</a:t>
            </a:r>
          </a:p>
        </p:txBody>
      </p:sp>
      <p:sp>
        <p:nvSpPr>
          <p:cNvPr id="29702" name="Text Box 27"/>
          <p:cNvSpPr txBox="1">
            <a:spLocks noChangeArrowheads="1"/>
          </p:cNvSpPr>
          <p:nvPr/>
        </p:nvSpPr>
        <p:spPr bwMode="auto">
          <a:xfrm>
            <a:off x="2185988" y="2455863"/>
            <a:ext cx="730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i="1">
                <a:solidFill>
                  <a:schemeClr val="bg1"/>
                </a:solidFill>
                <a:cs typeface="Arial" panose="020B0604020202020204" pitchFamily="34" charset="0"/>
              </a:rPr>
              <a:t>P</a:t>
            </a:r>
          </a:p>
        </p:txBody>
      </p:sp>
      <p:graphicFrame>
        <p:nvGraphicFramePr>
          <p:cNvPr id="29703" name="Object 2"/>
          <p:cNvGraphicFramePr>
            <a:graphicFrameLocks noChangeAspect="1"/>
          </p:cNvGraphicFramePr>
          <p:nvPr/>
        </p:nvGraphicFramePr>
        <p:xfrm>
          <a:off x="1785938" y="3548063"/>
          <a:ext cx="1058862" cy="755650"/>
        </p:xfrm>
        <a:graphic>
          <a:graphicData uri="http://schemas.openxmlformats.org/presentationml/2006/ole">
            <mc:AlternateContent xmlns:mc="http://schemas.openxmlformats.org/markup-compatibility/2006">
              <mc:Choice xmlns:v="urn:schemas-microsoft-com:vml" Requires="v">
                <p:oleObj spid="_x0000_s29725" name="Equation" r:id="rId4" imgW="685800" imgH="419100" progId="Equation.3">
                  <p:embed/>
                </p:oleObj>
              </mc:Choice>
              <mc:Fallback>
                <p:oleObj name="Equation" r:id="rId4" imgW="685800" imgH="4191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5938" y="3548063"/>
                        <a:ext cx="1058862"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4" name="Line 29"/>
          <p:cNvSpPr>
            <a:spLocks noChangeShapeType="1"/>
          </p:cNvSpPr>
          <p:nvPr/>
        </p:nvSpPr>
        <p:spPr bwMode="auto">
          <a:xfrm flipV="1">
            <a:off x="2916238" y="3879850"/>
            <a:ext cx="0" cy="1855788"/>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5" name="Line 30"/>
          <p:cNvSpPr>
            <a:spLocks noChangeShapeType="1"/>
          </p:cNvSpPr>
          <p:nvPr/>
        </p:nvSpPr>
        <p:spPr bwMode="auto">
          <a:xfrm>
            <a:off x="2916238" y="3879850"/>
            <a:ext cx="2433637" cy="0"/>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6" name="Text Box 35"/>
          <p:cNvSpPr txBox="1">
            <a:spLocks noChangeArrowheads="1"/>
          </p:cNvSpPr>
          <p:nvPr/>
        </p:nvSpPr>
        <p:spPr bwMode="auto">
          <a:xfrm>
            <a:off x="3889375" y="2882900"/>
            <a:ext cx="182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cs typeface="Arial" panose="020B0604020202020204" pitchFamily="34" charset="0"/>
              </a:rPr>
              <a:t>o</a:t>
            </a:r>
            <a:r>
              <a:rPr lang="en-US" altLang="en-US">
                <a:solidFill>
                  <a:schemeClr val="bg1"/>
                </a:solidFill>
                <a:cs typeface="Arial" panose="020B0604020202020204" pitchFamily="34" charset="0"/>
              </a:rPr>
              <a:t>= 0</a:t>
            </a:r>
          </a:p>
        </p:txBody>
      </p:sp>
      <p:sp>
        <p:nvSpPr>
          <p:cNvPr id="29707" name="Text Box 38"/>
          <p:cNvSpPr txBox="1">
            <a:spLocks noChangeArrowheads="1"/>
          </p:cNvSpPr>
          <p:nvPr/>
        </p:nvSpPr>
        <p:spPr bwMode="auto">
          <a:xfrm>
            <a:off x="3036888" y="5730875"/>
            <a:ext cx="8524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cs typeface="Arial" panose="020B0604020202020204" pitchFamily="34" charset="0"/>
              </a:rPr>
              <a:t>o</a:t>
            </a:r>
            <a:endParaRPr lang="en-US" altLang="en-US">
              <a:solidFill>
                <a:schemeClr val="bg1"/>
              </a:solidFill>
              <a:cs typeface="Arial" panose="020B0604020202020204" pitchFamily="34" charset="0"/>
            </a:endParaRPr>
          </a:p>
        </p:txBody>
      </p:sp>
      <p:sp>
        <p:nvSpPr>
          <p:cNvPr id="29708" name="Text Box 39"/>
          <p:cNvSpPr txBox="1">
            <a:spLocks noChangeArrowheads="1"/>
          </p:cNvSpPr>
          <p:nvPr/>
        </p:nvSpPr>
        <p:spPr bwMode="auto">
          <a:xfrm>
            <a:off x="5349875" y="3879850"/>
            <a:ext cx="2555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Elastic theory</a:t>
            </a:r>
          </a:p>
        </p:txBody>
      </p:sp>
      <p:sp>
        <p:nvSpPr>
          <p:cNvPr id="29709" name="Line 41"/>
          <p:cNvSpPr>
            <a:spLocks noChangeShapeType="1"/>
          </p:cNvSpPr>
          <p:nvPr/>
        </p:nvSpPr>
        <p:spPr bwMode="auto">
          <a:xfrm flipH="1">
            <a:off x="3402013" y="3168650"/>
            <a:ext cx="487362" cy="711200"/>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0" name="Slide Number Placeholder 19"/>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8DA69E0D-3C9C-4E75-85A7-8B826B5678E1}" type="slidenum">
              <a:rPr lang="en-US" altLang="en-US" sz="1200">
                <a:solidFill>
                  <a:srgbClr val="BCBCBC"/>
                </a:solidFill>
              </a:rPr>
              <a:pPr algn="r"/>
              <a:t>26</a:t>
            </a:fld>
            <a:endParaRPr lang="en-US" altLang="en-US" sz="1200">
              <a:solidFill>
                <a:srgbClr val="BCBCBC"/>
              </a:solidFill>
            </a:endParaRPr>
          </a:p>
        </p:txBody>
      </p:sp>
      <p:sp>
        <p:nvSpPr>
          <p:cNvPr id="29712" name="Freeform 37"/>
          <p:cNvSpPr>
            <a:spLocks/>
          </p:cNvSpPr>
          <p:nvPr/>
        </p:nvSpPr>
        <p:spPr bwMode="auto">
          <a:xfrm>
            <a:off x="3937000" y="4165600"/>
            <a:ext cx="758825" cy="1016000"/>
          </a:xfrm>
          <a:custGeom>
            <a:avLst/>
            <a:gdLst>
              <a:gd name="T0" fmla="*/ 0 w 288"/>
              <a:gd name="T1" fmla="*/ 0 h 336"/>
              <a:gd name="T2" fmla="*/ 2147483647 w 288"/>
              <a:gd name="T3" fmla="*/ 2147483647 h 336"/>
              <a:gd name="T4" fmla="*/ 2147483647 w 288"/>
              <a:gd name="T5" fmla="*/ 2147483647 h 336"/>
              <a:gd name="T6" fmla="*/ 2147483647 w 288"/>
              <a:gd name="T7" fmla="*/ 2147483647 h 336"/>
              <a:gd name="T8" fmla="*/ 0 60000 65536"/>
              <a:gd name="T9" fmla="*/ 0 60000 65536"/>
              <a:gd name="T10" fmla="*/ 0 60000 65536"/>
              <a:gd name="T11" fmla="*/ 0 60000 65536"/>
              <a:gd name="T12" fmla="*/ 0 w 288"/>
              <a:gd name="T13" fmla="*/ 0 h 336"/>
              <a:gd name="T14" fmla="*/ 288 w 288"/>
              <a:gd name="T15" fmla="*/ 336 h 336"/>
            </a:gdLst>
            <a:ahLst/>
            <a:cxnLst>
              <a:cxn ang="T8">
                <a:pos x="T0" y="T1"/>
              </a:cxn>
              <a:cxn ang="T9">
                <a:pos x="T2" y="T3"/>
              </a:cxn>
              <a:cxn ang="T10">
                <a:pos x="T4" y="T5"/>
              </a:cxn>
              <a:cxn ang="T11">
                <a:pos x="T6" y="T7"/>
              </a:cxn>
            </a:cxnLst>
            <a:rect l="T12" t="T13" r="T14" b="T15"/>
            <a:pathLst>
              <a:path w="288" h="336">
                <a:moveTo>
                  <a:pt x="0" y="0"/>
                </a:moveTo>
                <a:cubicBezTo>
                  <a:pt x="52" y="12"/>
                  <a:pt x="104" y="24"/>
                  <a:pt x="144" y="48"/>
                </a:cubicBezTo>
                <a:cubicBezTo>
                  <a:pt x="184" y="72"/>
                  <a:pt x="216" y="96"/>
                  <a:pt x="240" y="144"/>
                </a:cubicBezTo>
                <a:cubicBezTo>
                  <a:pt x="264" y="192"/>
                  <a:pt x="276" y="264"/>
                  <a:pt x="288" y="336"/>
                </a:cubicBezTo>
              </a:path>
            </a:pathLst>
          </a:custGeom>
          <a:noFill/>
          <a:ln w="63500">
            <a:solidFill>
              <a:schemeClr val="accent1"/>
            </a:solidFill>
            <a:prstDash val="dash"/>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3" name="Freeform 19"/>
          <p:cNvSpPr>
            <a:spLocks/>
          </p:cNvSpPr>
          <p:nvPr/>
        </p:nvSpPr>
        <p:spPr bwMode="auto">
          <a:xfrm>
            <a:off x="3019425" y="3992563"/>
            <a:ext cx="2212975" cy="1731962"/>
          </a:xfrm>
          <a:custGeom>
            <a:avLst/>
            <a:gdLst>
              <a:gd name="T0" fmla="*/ 0 w 1394"/>
              <a:gd name="T1" fmla="*/ 2147483647 h 1091"/>
              <a:gd name="T2" fmla="*/ 413305625 w 1394"/>
              <a:gd name="T3" fmla="*/ 1242435879 h 1091"/>
              <a:gd name="T4" fmla="*/ 1194554063 w 1394"/>
              <a:gd name="T5" fmla="*/ 400703934 h 1091"/>
              <a:gd name="T6" fmla="*/ 2147483647 w 1394"/>
              <a:gd name="T7" fmla="*/ 63003094 h 1091"/>
              <a:gd name="T8" fmla="*/ 2147483647 w 1394"/>
              <a:gd name="T9" fmla="*/ 17640295 h 1091"/>
              <a:gd name="T10" fmla="*/ 0 60000 65536"/>
              <a:gd name="T11" fmla="*/ 0 60000 65536"/>
              <a:gd name="T12" fmla="*/ 0 60000 65536"/>
              <a:gd name="T13" fmla="*/ 0 60000 65536"/>
              <a:gd name="T14" fmla="*/ 0 60000 65536"/>
              <a:gd name="T15" fmla="*/ 0 w 1394"/>
              <a:gd name="T16" fmla="*/ 0 h 1091"/>
              <a:gd name="T17" fmla="*/ 1394 w 1394"/>
              <a:gd name="T18" fmla="*/ 1091 h 1091"/>
            </a:gdLst>
            <a:ahLst/>
            <a:cxnLst>
              <a:cxn ang="T10">
                <a:pos x="T0" y="T1"/>
              </a:cxn>
              <a:cxn ang="T11">
                <a:pos x="T2" y="T3"/>
              </a:cxn>
              <a:cxn ang="T12">
                <a:pos x="T4" y="T5"/>
              </a:cxn>
              <a:cxn ang="T13">
                <a:pos x="T6" y="T7"/>
              </a:cxn>
              <a:cxn ang="T14">
                <a:pos x="T8" y="T9"/>
              </a:cxn>
            </a:cxnLst>
            <a:rect l="T15" t="T16" r="T17" b="T18"/>
            <a:pathLst>
              <a:path w="1394" h="1091">
                <a:moveTo>
                  <a:pt x="0" y="1091"/>
                </a:moveTo>
                <a:cubicBezTo>
                  <a:pt x="42" y="869"/>
                  <a:pt x="85" y="648"/>
                  <a:pt x="164" y="493"/>
                </a:cubicBezTo>
                <a:cubicBezTo>
                  <a:pt x="243" y="338"/>
                  <a:pt x="349" y="237"/>
                  <a:pt x="474" y="159"/>
                </a:cubicBezTo>
                <a:cubicBezTo>
                  <a:pt x="599" y="81"/>
                  <a:pt x="759" y="50"/>
                  <a:pt x="912" y="25"/>
                </a:cubicBezTo>
                <a:cubicBezTo>
                  <a:pt x="1065" y="0"/>
                  <a:pt x="1229" y="3"/>
                  <a:pt x="1394" y="7"/>
                </a:cubicBezTo>
              </a:path>
            </a:pathLst>
          </a:custGeom>
          <a:noFill/>
          <a:ln w="57150" cap="flat" cmpd="sng">
            <a:solidFill>
              <a:schemeClr val="accent1"/>
            </a:solidFill>
            <a:prstDash val="solid"/>
            <a:round/>
            <a:headEnd type="none" w="med" len="med"/>
            <a:tailEnd type="stealth" w="med" len="lg"/>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29714" name="Text Box 40"/>
          <p:cNvSpPr txBox="1">
            <a:spLocks noChangeArrowheads="1"/>
          </p:cNvSpPr>
          <p:nvPr/>
        </p:nvSpPr>
        <p:spPr bwMode="auto">
          <a:xfrm>
            <a:off x="4530725" y="5165725"/>
            <a:ext cx="316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Actual Behavior</a:t>
            </a:r>
          </a:p>
        </p:txBody>
      </p:sp>
      <p:sp>
        <p:nvSpPr>
          <p:cNvPr id="23" name="TextBox 22"/>
          <p:cNvSpPr txBox="1"/>
          <p:nvPr/>
        </p:nvSpPr>
        <p:spPr>
          <a:xfrm>
            <a:off x="895350" y="849313"/>
            <a:ext cx="7842250" cy="8191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a:solidFill>
                  <a:schemeClr val="bg1"/>
                </a:solidFill>
              </a:rPr>
              <a:t>Initial Crookedness/Out of Straight</a:t>
            </a:r>
          </a:p>
        </p:txBody>
      </p:sp>
      <p:sp>
        <p:nvSpPr>
          <p:cNvPr id="21"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93838" y="1770063"/>
            <a:ext cx="667702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Buckling is not instantaneous.</a:t>
            </a:r>
          </a:p>
        </p:txBody>
      </p:sp>
      <p:sp>
        <p:nvSpPr>
          <p:cNvPr id="7" name="TextBox 6"/>
          <p:cNvSpPr txBox="1"/>
          <p:nvPr/>
        </p:nvSpPr>
        <p:spPr>
          <a:xfrm>
            <a:off x="1519238" y="5549900"/>
            <a:ext cx="6661150" cy="860425"/>
          </a:xfrm>
          <a:prstGeom prst="rect">
            <a:avLst/>
          </a:prstGeom>
          <a:solidFill>
            <a:schemeClr val="tx1">
              <a:lumMod val="95000"/>
              <a:alpha val="62000"/>
            </a:schemeClr>
          </a:solidFill>
          <a:ln w="38100" cap="flat">
            <a:solidFill>
              <a:schemeClr val="bg1"/>
            </a:solidFill>
            <a:bevel/>
          </a:ln>
        </p:spPr>
        <p:txBody>
          <a:bodyPr anchor="ctr">
            <a:spAutoFit/>
          </a:bodyPr>
          <a:lstStyle/>
          <a:p>
            <a:pPr>
              <a:tabLst>
                <a:tab pos="2627313" algn="l"/>
                <a:tab pos="2917825" algn="l"/>
              </a:tabLst>
              <a:defRPr/>
            </a:pPr>
            <a:r>
              <a:rPr lang="en-US">
                <a:solidFill>
                  <a:schemeClr val="bg1"/>
                </a:solidFill>
              </a:rPr>
              <a:t>ASTM limits of </a:t>
            </a:r>
            <a:r>
              <a:rPr lang="en-US">
                <a:solidFill>
                  <a:schemeClr val="bg1"/>
                </a:solidFill>
                <a:sym typeface="Symbol" pitchFamily="18" charset="2"/>
              </a:rPr>
              <a:t></a:t>
            </a:r>
            <a:r>
              <a:rPr lang="en-US" baseline="-25000">
                <a:solidFill>
                  <a:schemeClr val="bg1"/>
                </a:solidFill>
              </a:rPr>
              <a:t>0	</a:t>
            </a:r>
            <a:r>
              <a:rPr lang="en-US">
                <a:solidFill>
                  <a:schemeClr val="bg1"/>
                </a:solidFill>
              </a:rPr>
              <a:t>=	L/1000 or 0.25” in 20 feet</a:t>
            </a:r>
          </a:p>
          <a:p>
            <a:pPr>
              <a:tabLst>
                <a:tab pos="2627313" algn="l"/>
                <a:tab pos="2917825" algn="l"/>
              </a:tabLst>
              <a:defRPr/>
            </a:pPr>
            <a:r>
              <a:rPr lang="en-US">
                <a:solidFill>
                  <a:schemeClr val="bg1"/>
                </a:solidFill>
              </a:rPr>
              <a:t>Typical values are </a:t>
            </a:r>
            <a:r>
              <a:rPr lang="en-US">
                <a:solidFill>
                  <a:schemeClr val="bg1"/>
                </a:solidFill>
                <a:sym typeface="Symbol" pitchFamily="18" charset="2"/>
              </a:rPr>
              <a:t></a:t>
            </a:r>
            <a:r>
              <a:rPr lang="en-US" baseline="-25000">
                <a:solidFill>
                  <a:schemeClr val="bg1"/>
                </a:solidFill>
              </a:rPr>
              <a:t>0	</a:t>
            </a:r>
            <a:r>
              <a:rPr lang="en-US">
                <a:solidFill>
                  <a:schemeClr val="bg1"/>
                </a:solidFill>
              </a:rPr>
              <a:t>=	L/1500 or 0.15” in 20 feet</a:t>
            </a:r>
          </a:p>
        </p:txBody>
      </p:sp>
      <p:sp>
        <p:nvSpPr>
          <p:cNvPr id="8" name="TextBox 7"/>
          <p:cNvSpPr txBox="1"/>
          <p:nvPr/>
        </p:nvSpPr>
        <p:spPr>
          <a:xfrm>
            <a:off x="1497013" y="2354263"/>
            <a:ext cx="6678612" cy="8604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Additional stresses due to bending of the column, 	</a:t>
            </a:r>
          </a:p>
          <a:p>
            <a:pPr>
              <a:defRPr/>
            </a:pPr>
            <a:r>
              <a:rPr lang="en-US">
                <a:solidFill>
                  <a:schemeClr val="bg1"/>
                </a:solidFill>
              </a:rPr>
              <a:t>	</a:t>
            </a:r>
            <a:r>
              <a:rPr lang="en-US" i="1">
                <a:solidFill>
                  <a:schemeClr val="bg1"/>
                </a:solidFill>
              </a:rPr>
              <a:t>P/A</a:t>
            </a:r>
            <a:r>
              <a:rPr lang="en-US">
                <a:solidFill>
                  <a:schemeClr val="bg1"/>
                </a:solidFill>
              </a:rPr>
              <a:t> </a:t>
            </a:r>
            <a:r>
              <a:rPr lang="en-US">
                <a:solidFill>
                  <a:schemeClr val="bg1"/>
                </a:solidFill>
                <a:sym typeface="Symbol" pitchFamily="18" charset="2"/>
              </a:rPr>
              <a:t> </a:t>
            </a:r>
            <a:r>
              <a:rPr lang="en-US" i="1">
                <a:solidFill>
                  <a:schemeClr val="bg1"/>
                </a:solidFill>
              </a:rPr>
              <a:t>Mc/I.</a:t>
            </a:r>
          </a:p>
        </p:txBody>
      </p:sp>
      <p:sp>
        <p:nvSpPr>
          <p:cNvPr id="9" name="TextBox 8"/>
          <p:cNvSpPr txBox="1"/>
          <p:nvPr/>
        </p:nvSpPr>
        <p:spPr>
          <a:xfrm>
            <a:off x="1503363" y="3313113"/>
            <a:ext cx="6677025" cy="8604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Assuming elastic material theory (never yields), </a:t>
            </a:r>
          </a:p>
          <a:p>
            <a:pPr>
              <a:defRPr/>
            </a:pPr>
            <a:r>
              <a:rPr lang="en-US">
                <a:solidFill>
                  <a:schemeClr val="bg1"/>
                </a:solidFill>
              </a:rPr>
              <a:t>	</a:t>
            </a:r>
            <a:r>
              <a:rPr lang="en-US" i="1">
                <a:solidFill>
                  <a:schemeClr val="bg1"/>
                </a:solidFill>
              </a:rPr>
              <a:t>P</a:t>
            </a:r>
            <a:r>
              <a:rPr lang="en-US">
                <a:solidFill>
                  <a:schemeClr val="bg1"/>
                </a:solidFill>
              </a:rPr>
              <a:t> approaches </a:t>
            </a:r>
            <a:r>
              <a:rPr lang="en-US" i="1">
                <a:solidFill>
                  <a:schemeClr val="bg1"/>
                </a:solidFill>
              </a:rPr>
              <a:t>P</a:t>
            </a:r>
            <a:r>
              <a:rPr lang="en-US" i="1" baseline="-25000">
                <a:solidFill>
                  <a:schemeClr val="bg1"/>
                </a:solidFill>
              </a:rPr>
              <a:t>E</a:t>
            </a:r>
            <a:r>
              <a:rPr lang="en-US" i="1">
                <a:solidFill>
                  <a:schemeClr val="bg1"/>
                </a:solidFill>
              </a:rPr>
              <a:t>.</a:t>
            </a:r>
          </a:p>
        </p:txBody>
      </p:sp>
      <p:sp>
        <p:nvSpPr>
          <p:cNvPr id="10" name="TextBox 9"/>
          <p:cNvSpPr txBox="1"/>
          <p:nvPr/>
        </p:nvSpPr>
        <p:spPr>
          <a:xfrm>
            <a:off x="1508125" y="4256088"/>
            <a:ext cx="6677025" cy="1225550"/>
          </a:xfrm>
          <a:prstGeom prst="rect">
            <a:avLst/>
          </a:prstGeom>
          <a:solidFill>
            <a:schemeClr val="tx1">
              <a:lumMod val="95000"/>
              <a:alpha val="62000"/>
            </a:schemeClr>
          </a:solidFill>
          <a:ln w="38100" cap="flat">
            <a:solidFill>
              <a:schemeClr val="bg1"/>
            </a:solidFill>
            <a:bevel/>
          </a:ln>
        </p:spPr>
        <p:txBody>
          <a:bodyPr anchor="ctr">
            <a:spAutoFit/>
          </a:bodyPr>
          <a:lstStyle/>
          <a:p>
            <a:pPr>
              <a:tabLst>
                <a:tab pos="914400" algn="l"/>
                <a:tab pos="1654175" algn="l"/>
                <a:tab pos="2003425" algn="l"/>
                <a:tab pos="2452688" algn="l"/>
              </a:tabLst>
              <a:defRPr/>
            </a:pPr>
            <a:r>
              <a:rPr lang="en-US">
                <a:solidFill>
                  <a:schemeClr val="bg1"/>
                </a:solidFill>
              </a:rPr>
              <a:t>Actually, some strength loss</a:t>
            </a:r>
          </a:p>
          <a:p>
            <a:pPr>
              <a:tabLst>
                <a:tab pos="914400" algn="l"/>
                <a:tab pos="1654175" algn="l"/>
                <a:tab pos="2003425" algn="l"/>
                <a:tab pos="2452688" algn="l"/>
              </a:tabLst>
              <a:defRPr/>
            </a:pPr>
            <a:r>
              <a:rPr lang="en-US">
                <a:solidFill>
                  <a:schemeClr val="bg1"/>
                </a:solidFill>
              </a:rPr>
              <a:t>	small </a:t>
            </a:r>
            <a:r>
              <a:rPr lang="en-US">
                <a:solidFill>
                  <a:schemeClr val="bg1"/>
                </a:solidFill>
                <a:sym typeface="Symbol" pitchFamily="18" charset="2"/>
              </a:rPr>
              <a:t></a:t>
            </a:r>
            <a:r>
              <a:rPr lang="en-US" baseline="-25000">
                <a:solidFill>
                  <a:schemeClr val="bg1"/>
                </a:solidFill>
              </a:rPr>
              <a:t>0</a:t>
            </a:r>
            <a:r>
              <a:rPr lang="en-US">
                <a:solidFill>
                  <a:schemeClr val="bg1"/>
                </a:solidFill>
              </a:rPr>
              <a:t> =&gt; small loss in strengths</a:t>
            </a:r>
          </a:p>
          <a:p>
            <a:pPr>
              <a:tabLst>
                <a:tab pos="914400" algn="l"/>
                <a:tab pos="1654175" algn="l"/>
                <a:tab pos="2003425" algn="l"/>
                <a:tab pos="2452688" algn="l"/>
              </a:tabLst>
              <a:defRPr/>
            </a:pPr>
            <a:r>
              <a:rPr lang="en-US">
                <a:solidFill>
                  <a:schemeClr val="bg1"/>
                </a:solidFill>
              </a:rPr>
              <a:t>	large	</a:t>
            </a:r>
            <a:r>
              <a:rPr lang="en-US">
                <a:solidFill>
                  <a:schemeClr val="bg1"/>
                </a:solidFill>
                <a:sym typeface="Symbol" pitchFamily="18" charset="2"/>
              </a:rPr>
              <a:t></a:t>
            </a:r>
            <a:r>
              <a:rPr lang="en-US" baseline="-25000">
                <a:solidFill>
                  <a:schemeClr val="bg1"/>
                </a:solidFill>
              </a:rPr>
              <a:t>0	</a:t>
            </a:r>
            <a:r>
              <a:rPr lang="en-US">
                <a:solidFill>
                  <a:schemeClr val="bg1"/>
                </a:solidFill>
              </a:rPr>
              <a:t>=&gt;	strength loss can be substantial</a:t>
            </a:r>
          </a:p>
        </p:txBody>
      </p:sp>
      <p:sp>
        <p:nvSpPr>
          <p:cNvPr id="11" name="Slide Number Placeholder 10"/>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2416A89-7A3E-4889-AEE6-3E63F401E80E}" type="slidenum">
              <a:rPr lang="en-US" altLang="en-US" sz="1200">
                <a:solidFill>
                  <a:srgbClr val="BCBCBC"/>
                </a:solidFill>
              </a:rPr>
              <a:pPr/>
              <a:t>27</a:t>
            </a:fld>
            <a:endParaRPr lang="en-US" altLang="en-US" sz="1200">
              <a:solidFill>
                <a:srgbClr val="BCBCBC"/>
              </a:solidFill>
            </a:endParaRPr>
          </a:p>
        </p:txBody>
      </p:sp>
      <p:sp>
        <p:nvSpPr>
          <p:cNvPr id="12" name="Footer Placeholder 11"/>
          <p:cNvSpPr>
            <a:spLocks noGrp="1"/>
          </p:cNvSpPr>
          <p:nvPr>
            <p:ph type="ftr" sz="quarter" idx="10"/>
          </p:nvPr>
        </p:nvSpPr>
        <p:spPr/>
        <p:txBody>
          <a:bodyPr/>
          <a:lstStyle/>
          <a:p>
            <a:pPr>
              <a:defRPr/>
            </a:pPr>
            <a:r>
              <a:rPr lang="en-US"/>
              <a:t>Compression Theory</a:t>
            </a:r>
          </a:p>
        </p:txBody>
      </p:sp>
      <p:sp>
        <p:nvSpPr>
          <p:cNvPr id="13" name="TextBox 12"/>
          <p:cNvSpPr txBox="1"/>
          <p:nvPr/>
        </p:nvSpPr>
        <p:spPr>
          <a:xfrm>
            <a:off x="895350" y="849313"/>
            <a:ext cx="7842250" cy="8191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a:solidFill>
                  <a:schemeClr val="bg1"/>
                </a:solidFill>
              </a:rPr>
              <a:t>Initial Crookedness/Out of Straight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28"/>
          <p:cNvSpPr txBox="1">
            <a:spLocks noChangeArrowheads="1"/>
          </p:cNvSpPr>
          <p:nvPr/>
        </p:nvSpPr>
        <p:spPr bwMode="auto">
          <a:xfrm>
            <a:off x="1074738" y="1874838"/>
            <a:ext cx="2454275" cy="4683125"/>
          </a:xfrm>
          <a:prstGeom prst="rect">
            <a:avLst/>
          </a:prstGeom>
          <a:solidFill>
            <a:schemeClr val="tx1"/>
          </a:solidFill>
          <a:ln w="38100">
            <a:solidFill>
              <a:schemeClr val="bg1"/>
            </a:solidFill>
            <a:bevel/>
            <a:headEnd/>
            <a:tailEnd/>
          </a:ln>
        </p:spPr>
        <p:txBody>
          <a:bodyP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600">
                <a:solidFill>
                  <a:schemeClr val="bg1"/>
                </a:solidFill>
                <a:cs typeface="Arial" panose="020B0604020202020204" pitchFamily="34" charset="0"/>
              </a:rPr>
              <a:t>	</a:t>
            </a:r>
          </a:p>
        </p:txBody>
      </p:sp>
      <p:sp>
        <p:nvSpPr>
          <p:cNvPr id="31747" name="Line 55"/>
          <p:cNvSpPr>
            <a:spLocks noChangeShapeType="1"/>
          </p:cNvSpPr>
          <p:nvPr/>
        </p:nvSpPr>
        <p:spPr bwMode="auto">
          <a:xfrm>
            <a:off x="2205038" y="2986088"/>
            <a:ext cx="0" cy="3062287"/>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48" name="AutoShape 56"/>
          <p:cNvSpPr>
            <a:spLocks noChangeArrowheads="1"/>
          </p:cNvSpPr>
          <p:nvPr/>
        </p:nvSpPr>
        <p:spPr bwMode="auto">
          <a:xfrm>
            <a:off x="2001838" y="6048375"/>
            <a:ext cx="404812" cy="382588"/>
          </a:xfrm>
          <a:prstGeom prst="triangle">
            <a:avLst>
              <a:gd name="adj" fmla="val 50000"/>
            </a:avLst>
          </a:prstGeom>
          <a:solidFill>
            <a:schemeClr val="accent1"/>
          </a:solidFill>
          <a:ln w="254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31749" name="AutoShape 57"/>
          <p:cNvSpPr>
            <a:spLocks noChangeArrowheads="1"/>
          </p:cNvSpPr>
          <p:nvPr/>
        </p:nvSpPr>
        <p:spPr bwMode="auto">
          <a:xfrm rot="-5400000">
            <a:off x="2224882" y="2796381"/>
            <a:ext cx="382588" cy="403225"/>
          </a:xfrm>
          <a:prstGeom prst="triangle">
            <a:avLst>
              <a:gd name="adj" fmla="val 50000"/>
            </a:avLst>
          </a:prstGeom>
          <a:solidFill>
            <a:schemeClr val="accent1"/>
          </a:solidFill>
          <a:ln w="25400">
            <a:solidFill>
              <a:schemeClr val="bg1"/>
            </a:solidFill>
            <a:miter lim="800000"/>
            <a:headEnd/>
            <a:tailEnd/>
          </a:ln>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31750" name="Oval 58"/>
          <p:cNvSpPr>
            <a:spLocks noChangeArrowheads="1"/>
          </p:cNvSpPr>
          <p:nvPr/>
        </p:nvSpPr>
        <p:spPr bwMode="auto">
          <a:xfrm>
            <a:off x="2617788" y="2806700"/>
            <a:ext cx="134937" cy="127000"/>
          </a:xfrm>
          <a:prstGeom prst="ellipse">
            <a:avLst/>
          </a:prstGeom>
          <a:solidFill>
            <a:schemeClr val="accent1"/>
          </a:solidFill>
          <a:ln w="254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31751" name="Oval 59"/>
          <p:cNvSpPr>
            <a:spLocks noChangeArrowheads="1"/>
          </p:cNvSpPr>
          <p:nvPr/>
        </p:nvSpPr>
        <p:spPr bwMode="auto">
          <a:xfrm>
            <a:off x="2617788" y="3060700"/>
            <a:ext cx="134937" cy="128588"/>
          </a:xfrm>
          <a:prstGeom prst="ellipse">
            <a:avLst/>
          </a:prstGeom>
          <a:solidFill>
            <a:schemeClr val="accent1"/>
          </a:solidFill>
          <a:ln w="254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31752" name="Line 60"/>
          <p:cNvSpPr>
            <a:spLocks noChangeShapeType="1"/>
          </p:cNvSpPr>
          <p:nvPr/>
        </p:nvSpPr>
        <p:spPr bwMode="auto">
          <a:xfrm>
            <a:off x="2743200" y="2730500"/>
            <a:ext cx="0" cy="638175"/>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3" name="Line 61"/>
          <p:cNvSpPr>
            <a:spLocks noChangeShapeType="1"/>
          </p:cNvSpPr>
          <p:nvPr/>
        </p:nvSpPr>
        <p:spPr bwMode="auto">
          <a:xfrm flipV="1">
            <a:off x="1800225" y="6430963"/>
            <a:ext cx="808038"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4" name="Line 62"/>
          <p:cNvSpPr>
            <a:spLocks noChangeShapeType="1"/>
          </p:cNvSpPr>
          <p:nvPr/>
        </p:nvSpPr>
        <p:spPr bwMode="auto">
          <a:xfrm>
            <a:off x="1800225" y="2220913"/>
            <a:ext cx="0" cy="765175"/>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5" name="Freeform 63"/>
          <p:cNvSpPr>
            <a:spLocks/>
          </p:cNvSpPr>
          <p:nvPr/>
        </p:nvSpPr>
        <p:spPr bwMode="auto">
          <a:xfrm>
            <a:off x="2205038" y="2986088"/>
            <a:ext cx="581025" cy="3062287"/>
          </a:xfrm>
          <a:custGeom>
            <a:avLst/>
            <a:gdLst>
              <a:gd name="T0" fmla="*/ 0 w 207"/>
              <a:gd name="T1" fmla="*/ 2147483647 h 1152"/>
              <a:gd name="T2" fmla="*/ 2147483647 w 207"/>
              <a:gd name="T3" fmla="*/ 2147483647 h 1152"/>
              <a:gd name="T4" fmla="*/ 2147483647 w 207"/>
              <a:gd name="T5" fmla="*/ 2147483647 h 1152"/>
              <a:gd name="T6" fmla="*/ 2147483647 w 207"/>
              <a:gd name="T7" fmla="*/ 2147483647 h 1152"/>
              <a:gd name="T8" fmla="*/ 2147483647 w 207"/>
              <a:gd name="T9" fmla="*/ 2147483647 h 1152"/>
              <a:gd name="T10" fmla="*/ 2147483647 w 207"/>
              <a:gd name="T11" fmla="*/ 2147483647 h 1152"/>
              <a:gd name="T12" fmla="*/ 0 w 207"/>
              <a:gd name="T13" fmla="*/ 0 h 1152"/>
              <a:gd name="T14" fmla="*/ 0 60000 65536"/>
              <a:gd name="T15" fmla="*/ 0 60000 65536"/>
              <a:gd name="T16" fmla="*/ 0 60000 65536"/>
              <a:gd name="T17" fmla="*/ 0 60000 65536"/>
              <a:gd name="T18" fmla="*/ 0 60000 65536"/>
              <a:gd name="T19" fmla="*/ 0 60000 65536"/>
              <a:gd name="T20" fmla="*/ 0 60000 65536"/>
              <a:gd name="T21" fmla="*/ 0 w 207"/>
              <a:gd name="T22" fmla="*/ 0 h 1152"/>
              <a:gd name="T23" fmla="*/ 207 w 207"/>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 h="1152">
                <a:moveTo>
                  <a:pt x="0" y="1152"/>
                </a:moveTo>
                <a:cubicBezTo>
                  <a:pt x="32" y="1072"/>
                  <a:pt x="70" y="978"/>
                  <a:pt x="96" y="912"/>
                </a:cubicBezTo>
                <a:cubicBezTo>
                  <a:pt x="122" y="846"/>
                  <a:pt x="140" y="810"/>
                  <a:pt x="158" y="754"/>
                </a:cubicBezTo>
                <a:cubicBezTo>
                  <a:pt x="176" y="698"/>
                  <a:pt x="199" y="635"/>
                  <a:pt x="203" y="573"/>
                </a:cubicBezTo>
                <a:cubicBezTo>
                  <a:pt x="207" y="511"/>
                  <a:pt x="198" y="445"/>
                  <a:pt x="181" y="381"/>
                </a:cubicBezTo>
                <a:cubicBezTo>
                  <a:pt x="164" y="317"/>
                  <a:pt x="132" y="252"/>
                  <a:pt x="102" y="189"/>
                </a:cubicBezTo>
                <a:cubicBezTo>
                  <a:pt x="72" y="126"/>
                  <a:pt x="21" y="40"/>
                  <a:pt x="0" y="0"/>
                </a:cubicBezTo>
              </a:path>
            </a:pathLst>
          </a:custGeom>
          <a:noFill/>
          <a:ln w="254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56" name="Line 65"/>
          <p:cNvSpPr>
            <a:spLocks noChangeShapeType="1"/>
          </p:cNvSpPr>
          <p:nvPr/>
        </p:nvSpPr>
        <p:spPr bwMode="auto">
          <a:xfrm>
            <a:off x="1665288" y="4389438"/>
            <a:ext cx="539750" cy="0"/>
          </a:xfrm>
          <a:prstGeom prst="line">
            <a:avLst/>
          </a:prstGeom>
          <a:noFill/>
          <a:ln w="25400">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1757" name="Line 66"/>
          <p:cNvSpPr>
            <a:spLocks noChangeShapeType="1"/>
          </p:cNvSpPr>
          <p:nvPr/>
        </p:nvSpPr>
        <p:spPr bwMode="auto">
          <a:xfrm flipH="1">
            <a:off x="2781300" y="4389438"/>
            <a:ext cx="538163" cy="0"/>
          </a:xfrm>
          <a:prstGeom prst="line">
            <a:avLst/>
          </a:prstGeom>
          <a:noFill/>
          <a:ln w="25400">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1758" name="Text Box 67"/>
          <p:cNvSpPr txBox="1">
            <a:spLocks noChangeArrowheads="1"/>
          </p:cNvSpPr>
          <p:nvPr/>
        </p:nvSpPr>
        <p:spPr bwMode="auto">
          <a:xfrm>
            <a:off x="3000375" y="4281488"/>
            <a:ext cx="538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D</a:t>
            </a:r>
          </a:p>
        </p:txBody>
      </p:sp>
      <p:sp>
        <p:nvSpPr>
          <p:cNvPr id="31759" name="Text Box 88"/>
          <p:cNvSpPr txBox="1">
            <a:spLocks noChangeArrowheads="1"/>
          </p:cNvSpPr>
          <p:nvPr/>
        </p:nvSpPr>
        <p:spPr bwMode="auto">
          <a:xfrm>
            <a:off x="1450975" y="2243138"/>
            <a:ext cx="808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p>
        </p:txBody>
      </p:sp>
      <p:sp>
        <p:nvSpPr>
          <p:cNvPr id="31760" name="Text Box 89"/>
          <p:cNvSpPr txBox="1">
            <a:spLocks noChangeArrowheads="1"/>
          </p:cNvSpPr>
          <p:nvPr/>
        </p:nvSpPr>
        <p:spPr bwMode="auto">
          <a:xfrm>
            <a:off x="1803400" y="1860550"/>
            <a:ext cx="942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e</a:t>
            </a:r>
          </a:p>
        </p:txBody>
      </p:sp>
      <p:sp>
        <p:nvSpPr>
          <p:cNvPr id="31761" name="Line 90"/>
          <p:cNvSpPr>
            <a:spLocks noChangeShapeType="1"/>
          </p:cNvSpPr>
          <p:nvPr/>
        </p:nvSpPr>
        <p:spPr bwMode="auto">
          <a:xfrm>
            <a:off x="1800225" y="2347913"/>
            <a:ext cx="404813" cy="0"/>
          </a:xfrm>
          <a:prstGeom prst="line">
            <a:avLst/>
          </a:prstGeom>
          <a:noFill/>
          <a:ln w="19050">
            <a:solidFill>
              <a:schemeClr val="bg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1762" name="Line 91"/>
          <p:cNvSpPr>
            <a:spLocks noChangeShapeType="1"/>
          </p:cNvSpPr>
          <p:nvPr/>
        </p:nvSpPr>
        <p:spPr bwMode="auto">
          <a:xfrm>
            <a:off x="2205038" y="2220913"/>
            <a:ext cx="4762" cy="658812"/>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3" name="Text Box 92"/>
          <p:cNvSpPr txBox="1">
            <a:spLocks noChangeArrowheads="1"/>
          </p:cNvSpPr>
          <p:nvPr/>
        </p:nvSpPr>
        <p:spPr bwMode="auto">
          <a:xfrm>
            <a:off x="1212850" y="4368800"/>
            <a:ext cx="520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L</a:t>
            </a:r>
          </a:p>
        </p:txBody>
      </p:sp>
      <p:sp>
        <p:nvSpPr>
          <p:cNvPr id="31764" name="Text Box 26"/>
          <p:cNvSpPr txBox="1">
            <a:spLocks noChangeArrowheads="1"/>
          </p:cNvSpPr>
          <p:nvPr/>
        </p:nvSpPr>
        <p:spPr bwMode="auto">
          <a:xfrm>
            <a:off x="6945313" y="5684838"/>
            <a:ext cx="1095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D</a:t>
            </a:r>
          </a:p>
        </p:txBody>
      </p:sp>
      <p:sp>
        <p:nvSpPr>
          <p:cNvPr id="56" name="TextBox 55"/>
          <p:cNvSpPr txBox="1"/>
          <p:nvPr/>
        </p:nvSpPr>
        <p:spPr>
          <a:xfrm>
            <a:off x="2413000" y="639763"/>
            <a:ext cx="4160838" cy="8191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a:solidFill>
                  <a:schemeClr val="bg1"/>
                </a:solidFill>
              </a:rPr>
              <a:t>Load Eccentricity</a:t>
            </a:r>
          </a:p>
        </p:txBody>
      </p:sp>
      <p:sp>
        <p:nvSpPr>
          <p:cNvPr id="38" name="Slide Number Placeholder 37"/>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EB4BFAA-D992-4F81-A3B5-8A976AF6B8AB}" type="slidenum">
              <a:rPr lang="en-US" altLang="en-US" sz="1200">
                <a:solidFill>
                  <a:srgbClr val="BCBCBC"/>
                </a:solidFill>
              </a:rPr>
              <a:pPr algn="r"/>
              <a:t>28</a:t>
            </a:fld>
            <a:endParaRPr lang="en-US" altLang="en-US" sz="1200">
              <a:solidFill>
                <a:srgbClr val="BCBCBC"/>
              </a:solidFill>
            </a:endParaRPr>
          </a:p>
        </p:txBody>
      </p:sp>
      <p:sp>
        <p:nvSpPr>
          <p:cNvPr id="31768" name="Line 37"/>
          <p:cNvSpPr>
            <a:spLocks noChangeShapeType="1"/>
          </p:cNvSpPr>
          <p:nvPr/>
        </p:nvSpPr>
        <p:spPr bwMode="auto">
          <a:xfrm flipH="1">
            <a:off x="1447800" y="3000375"/>
            <a:ext cx="68103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31769" name="Line 38"/>
          <p:cNvSpPr>
            <a:spLocks noChangeShapeType="1"/>
          </p:cNvSpPr>
          <p:nvPr/>
        </p:nvSpPr>
        <p:spPr bwMode="auto">
          <a:xfrm flipH="1">
            <a:off x="1390650" y="6010275"/>
            <a:ext cx="68103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31770" name="Line 39"/>
          <p:cNvSpPr>
            <a:spLocks noChangeShapeType="1"/>
          </p:cNvSpPr>
          <p:nvPr/>
        </p:nvSpPr>
        <p:spPr bwMode="auto">
          <a:xfrm>
            <a:off x="1514475" y="2990850"/>
            <a:ext cx="0" cy="3019425"/>
          </a:xfrm>
          <a:prstGeom prst="line">
            <a:avLst/>
          </a:prstGeom>
          <a:noFill/>
          <a:ln w="19050">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rot="10800000" wrap="none"/>
          <a:lstStyle/>
          <a:p>
            <a:endParaRPr lang="en-US"/>
          </a:p>
        </p:txBody>
      </p:sp>
      <p:sp>
        <p:nvSpPr>
          <p:cNvPr id="31771" name="Line 39"/>
          <p:cNvSpPr>
            <a:spLocks noChangeShapeType="1"/>
          </p:cNvSpPr>
          <p:nvPr/>
        </p:nvSpPr>
        <p:spPr bwMode="auto">
          <a:xfrm>
            <a:off x="2203450" y="4387850"/>
            <a:ext cx="58737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31772" name="TextBox 3"/>
          <p:cNvSpPr txBox="1">
            <a:spLocks noChangeArrowheads="1"/>
          </p:cNvSpPr>
          <p:nvPr/>
        </p:nvSpPr>
        <p:spPr bwMode="auto">
          <a:xfrm>
            <a:off x="3676650" y="1898650"/>
            <a:ext cx="4816475" cy="4411663"/>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chemeClr val="bg1"/>
              </a:solidFill>
              <a:cs typeface="Arial" panose="020B0604020202020204" pitchFamily="34" charset="0"/>
            </a:endParaRPr>
          </a:p>
        </p:txBody>
      </p:sp>
      <p:sp>
        <p:nvSpPr>
          <p:cNvPr id="31773" name="Line 24"/>
          <p:cNvSpPr>
            <a:spLocks noChangeShapeType="1"/>
          </p:cNvSpPr>
          <p:nvPr/>
        </p:nvSpPr>
        <p:spPr bwMode="auto">
          <a:xfrm>
            <a:off x="5068888" y="2208213"/>
            <a:ext cx="0" cy="3417887"/>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4" name="Line 25"/>
          <p:cNvSpPr>
            <a:spLocks noChangeShapeType="1"/>
          </p:cNvSpPr>
          <p:nvPr/>
        </p:nvSpPr>
        <p:spPr bwMode="auto">
          <a:xfrm>
            <a:off x="5068888" y="5626100"/>
            <a:ext cx="2921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5" name="Text Box 26"/>
          <p:cNvSpPr txBox="1">
            <a:spLocks noChangeArrowheads="1"/>
          </p:cNvSpPr>
          <p:nvPr/>
        </p:nvSpPr>
        <p:spPr bwMode="auto">
          <a:xfrm>
            <a:off x="6529388" y="5626100"/>
            <a:ext cx="1095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chemeClr val="bg1"/>
                </a:solidFill>
                <a:latin typeface="Symbol" panose="05050102010706020507" pitchFamily="18" charset="2"/>
                <a:cs typeface="Arial" panose="020B0604020202020204" pitchFamily="34" charset="0"/>
              </a:rPr>
              <a:t>D</a:t>
            </a:r>
          </a:p>
        </p:txBody>
      </p:sp>
      <p:sp>
        <p:nvSpPr>
          <p:cNvPr id="31776" name="Text Box 27"/>
          <p:cNvSpPr txBox="1">
            <a:spLocks noChangeArrowheads="1"/>
          </p:cNvSpPr>
          <p:nvPr/>
        </p:nvSpPr>
        <p:spPr bwMode="auto">
          <a:xfrm>
            <a:off x="4338638" y="2351088"/>
            <a:ext cx="730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i="1">
                <a:solidFill>
                  <a:schemeClr val="bg1"/>
                </a:solidFill>
                <a:cs typeface="Arial" panose="020B0604020202020204" pitchFamily="34" charset="0"/>
              </a:rPr>
              <a:t>P</a:t>
            </a:r>
          </a:p>
        </p:txBody>
      </p:sp>
      <p:graphicFrame>
        <p:nvGraphicFramePr>
          <p:cNvPr id="31777" name="Object 2"/>
          <p:cNvGraphicFramePr>
            <a:graphicFrameLocks noChangeAspect="1"/>
          </p:cNvGraphicFramePr>
          <p:nvPr/>
        </p:nvGraphicFramePr>
        <p:xfrm>
          <a:off x="3938588" y="3443288"/>
          <a:ext cx="1058862" cy="755650"/>
        </p:xfrm>
        <a:graphic>
          <a:graphicData uri="http://schemas.openxmlformats.org/presentationml/2006/ole">
            <mc:AlternateContent xmlns:mc="http://schemas.openxmlformats.org/markup-compatibility/2006">
              <mc:Choice xmlns:v="urn:schemas-microsoft-com:vml" Requires="v">
                <p:oleObj spid="_x0000_s31793" name="Equation" r:id="rId4" imgW="685800" imgH="419100" progId="Equation.3">
                  <p:embed/>
                </p:oleObj>
              </mc:Choice>
              <mc:Fallback>
                <p:oleObj name="Equation" r:id="rId4" imgW="685800" imgH="4191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8588" y="3443288"/>
                        <a:ext cx="1058862"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78" name="Line 29"/>
          <p:cNvSpPr>
            <a:spLocks noChangeShapeType="1"/>
          </p:cNvSpPr>
          <p:nvPr/>
        </p:nvSpPr>
        <p:spPr bwMode="auto">
          <a:xfrm flipV="1">
            <a:off x="5068888" y="3775075"/>
            <a:ext cx="0" cy="1855788"/>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79" name="Line 30"/>
          <p:cNvSpPr>
            <a:spLocks noChangeShapeType="1"/>
          </p:cNvSpPr>
          <p:nvPr/>
        </p:nvSpPr>
        <p:spPr bwMode="auto">
          <a:xfrm>
            <a:off x="5068888" y="3775075"/>
            <a:ext cx="2433637" cy="0"/>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80" name="Text Box 35"/>
          <p:cNvSpPr txBox="1">
            <a:spLocks noChangeArrowheads="1"/>
          </p:cNvSpPr>
          <p:nvPr/>
        </p:nvSpPr>
        <p:spPr bwMode="auto">
          <a:xfrm>
            <a:off x="6042025" y="2778125"/>
            <a:ext cx="182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cs typeface="Arial" panose="020B0604020202020204" pitchFamily="34" charset="0"/>
              </a:rPr>
              <a:t>o</a:t>
            </a:r>
            <a:r>
              <a:rPr lang="en-US" altLang="en-US">
                <a:solidFill>
                  <a:schemeClr val="bg1"/>
                </a:solidFill>
                <a:cs typeface="Arial" panose="020B0604020202020204" pitchFamily="34" charset="0"/>
              </a:rPr>
              <a:t>= 0</a:t>
            </a:r>
          </a:p>
        </p:txBody>
      </p:sp>
      <p:sp>
        <p:nvSpPr>
          <p:cNvPr id="31781" name="Text Box 39"/>
          <p:cNvSpPr txBox="1">
            <a:spLocks noChangeArrowheads="1"/>
          </p:cNvSpPr>
          <p:nvPr/>
        </p:nvSpPr>
        <p:spPr bwMode="auto">
          <a:xfrm>
            <a:off x="6407150" y="4070350"/>
            <a:ext cx="255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Elastic theory</a:t>
            </a:r>
          </a:p>
        </p:txBody>
      </p:sp>
      <p:sp>
        <p:nvSpPr>
          <p:cNvPr id="31782" name="Line 41"/>
          <p:cNvSpPr>
            <a:spLocks noChangeShapeType="1"/>
          </p:cNvSpPr>
          <p:nvPr/>
        </p:nvSpPr>
        <p:spPr bwMode="auto">
          <a:xfrm flipH="1">
            <a:off x="5554663" y="3063875"/>
            <a:ext cx="487362" cy="711200"/>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1783" name="Freeform 51"/>
          <p:cNvSpPr>
            <a:spLocks/>
          </p:cNvSpPr>
          <p:nvPr/>
        </p:nvSpPr>
        <p:spPr bwMode="auto">
          <a:xfrm>
            <a:off x="5086350" y="3887788"/>
            <a:ext cx="2212975" cy="1731962"/>
          </a:xfrm>
          <a:custGeom>
            <a:avLst/>
            <a:gdLst>
              <a:gd name="T0" fmla="*/ 0 w 1394"/>
              <a:gd name="T1" fmla="*/ 2147483647 h 1091"/>
              <a:gd name="T2" fmla="*/ 413305625 w 1394"/>
              <a:gd name="T3" fmla="*/ 1242435879 h 1091"/>
              <a:gd name="T4" fmla="*/ 1194554063 w 1394"/>
              <a:gd name="T5" fmla="*/ 400703934 h 1091"/>
              <a:gd name="T6" fmla="*/ 2147483647 w 1394"/>
              <a:gd name="T7" fmla="*/ 63003094 h 1091"/>
              <a:gd name="T8" fmla="*/ 2147483647 w 1394"/>
              <a:gd name="T9" fmla="*/ 17640295 h 1091"/>
              <a:gd name="T10" fmla="*/ 0 60000 65536"/>
              <a:gd name="T11" fmla="*/ 0 60000 65536"/>
              <a:gd name="T12" fmla="*/ 0 60000 65536"/>
              <a:gd name="T13" fmla="*/ 0 60000 65536"/>
              <a:gd name="T14" fmla="*/ 0 60000 65536"/>
              <a:gd name="T15" fmla="*/ 0 w 1394"/>
              <a:gd name="T16" fmla="*/ 0 h 1091"/>
              <a:gd name="T17" fmla="*/ 1394 w 1394"/>
              <a:gd name="T18" fmla="*/ 1091 h 1091"/>
            </a:gdLst>
            <a:ahLst/>
            <a:cxnLst>
              <a:cxn ang="T10">
                <a:pos x="T0" y="T1"/>
              </a:cxn>
              <a:cxn ang="T11">
                <a:pos x="T2" y="T3"/>
              </a:cxn>
              <a:cxn ang="T12">
                <a:pos x="T4" y="T5"/>
              </a:cxn>
              <a:cxn ang="T13">
                <a:pos x="T6" y="T7"/>
              </a:cxn>
              <a:cxn ang="T14">
                <a:pos x="T8" y="T9"/>
              </a:cxn>
            </a:cxnLst>
            <a:rect l="T15" t="T16" r="T17" b="T18"/>
            <a:pathLst>
              <a:path w="1394" h="1091">
                <a:moveTo>
                  <a:pt x="0" y="1091"/>
                </a:moveTo>
                <a:cubicBezTo>
                  <a:pt x="42" y="869"/>
                  <a:pt x="85" y="648"/>
                  <a:pt x="164" y="493"/>
                </a:cubicBezTo>
                <a:cubicBezTo>
                  <a:pt x="243" y="338"/>
                  <a:pt x="349" y="237"/>
                  <a:pt x="474" y="159"/>
                </a:cubicBezTo>
                <a:cubicBezTo>
                  <a:pt x="599" y="81"/>
                  <a:pt x="759" y="50"/>
                  <a:pt x="912" y="25"/>
                </a:cubicBezTo>
                <a:cubicBezTo>
                  <a:pt x="1065" y="0"/>
                  <a:pt x="1229" y="3"/>
                  <a:pt x="1394" y="7"/>
                </a:cubicBezTo>
              </a:path>
            </a:pathLst>
          </a:custGeom>
          <a:noFill/>
          <a:ln w="57150" cap="flat" cmpd="sng">
            <a:solidFill>
              <a:schemeClr val="accent1"/>
            </a:solidFill>
            <a:prstDash val="solid"/>
            <a:round/>
            <a:headEnd type="none" w="med" len="med"/>
            <a:tailEnd type="stealth" w="med" len="lg"/>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40"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28"/>
          <p:cNvSpPr txBox="1">
            <a:spLocks noChangeArrowheads="1"/>
          </p:cNvSpPr>
          <p:nvPr/>
        </p:nvSpPr>
        <p:spPr bwMode="auto">
          <a:xfrm>
            <a:off x="1074738" y="1874838"/>
            <a:ext cx="2454275" cy="4683125"/>
          </a:xfrm>
          <a:prstGeom prst="rect">
            <a:avLst/>
          </a:prstGeom>
          <a:solidFill>
            <a:schemeClr val="tx1"/>
          </a:solidFill>
          <a:ln w="38100">
            <a:solidFill>
              <a:schemeClr val="bg1"/>
            </a:solidFill>
            <a:bevel/>
            <a:headEnd/>
            <a:tailEnd/>
          </a:ln>
        </p:spPr>
        <p:txBody>
          <a:bodyP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600">
                <a:solidFill>
                  <a:schemeClr val="bg1"/>
                </a:solidFill>
                <a:cs typeface="Arial" panose="020B0604020202020204" pitchFamily="34" charset="0"/>
              </a:rPr>
              <a:t>	</a:t>
            </a:r>
          </a:p>
        </p:txBody>
      </p:sp>
      <p:sp>
        <p:nvSpPr>
          <p:cNvPr id="32771" name="Line 55"/>
          <p:cNvSpPr>
            <a:spLocks noChangeShapeType="1"/>
          </p:cNvSpPr>
          <p:nvPr/>
        </p:nvSpPr>
        <p:spPr bwMode="auto">
          <a:xfrm>
            <a:off x="2205038" y="2986088"/>
            <a:ext cx="0" cy="3062287"/>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2" name="AutoShape 56"/>
          <p:cNvSpPr>
            <a:spLocks noChangeArrowheads="1"/>
          </p:cNvSpPr>
          <p:nvPr/>
        </p:nvSpPr>
        <p:spPr bwMode="auto">
          <a:xfrm>
            <a:off x="2001838" y="6048375"/>
            <a:ext cx="404812" cy="382588"/>
          </a:xfrm>
          <a:prstGeom prst="triangle">
            <a:avLst>
              <a:gd name="adj" fmla="val 50000"/>
            </a:avLst>
          </a:prstGeom>
          <a:solidFill>
            <a:schemeClr val="accent1"/>
          </a:solidFill>
          <a:ln w="254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32773" name="AutoShape 57"/>
          <p:cNvSpPr>
            <a:spLocks noChangeArrowheads="1"/>
          </p:cNvSpPr>
          <p:nvPr/>
        </p:nvSpPr>
        <p:spPr bwMode="auto">
          <a:xfrm rot="-5400000">
            <a:off x="2224882" y="2796381"/>
            <a:ext cx="382588" cy="403225"/>
          </a:xfrm>
          <a:prstGeom prst="triangle">
            <a:avLst>
              <a:gd name="adj" fmla="val 50000"/>
            </a:avLst>
          </a:prstGeom>
          <a:solidFill>
            <a:schemeClr val="accent1"/>
          </a:solidFill>
          <a:ln w="25400">
            <a:solidFill>
              <a:schemeClr val="bg1"/>
            </a:solidFill>
            <a:miter lim="800000"/>
            <a:headEnd/>
            <a:tailEnd/>
          </a:ln>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32774" name="Oval 58"/>
          <p:cNvSpPr>
            <a:spLocks noChangeArrowheads="1"/>
          </p:cNvSpPr>
          <p:nvPr/>
        </p:nvSpPr>
        <p:spPr bwMode="auto">
          <a:xfrm>
            <a:off x="2617788" y="2806700"/>
            <a:ext cx="134937" cy="127000"/>
          </a:xfrm>
          <a:prstGeom prst="ellipse">
            <a:avLst/>
          </a:prstGeom>
          <a:solidFill>
            <a:schemeClr val="accent1"/>
          </a:solidFill>
          <a:ln w="254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32775" name="Oval 59"/>
          <p:cNvSpPr>
            <a:spLocks noChangeArrowheads="1"/>
          </p:cNvSpPr>
          <p:nvPr/>
        </p:nvSpPr>
        <p:spPr bwMode="auto">
          <a:xfrm>
            <a:off x="2617788" y="3060700"/>
            <a:ext cx="134937" cy="128588"/>
          </a:xfrm>
          <a:prstGeom prst="ellipse">
            <a:avLst/>
          </a:prstGeom>
          <a:solidFill>
            <a:schemeClr val="accent1"/>
          </a:solidFill>
          <a:ln w="254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32776" name="Line 60"/>
          <p:cNvSpPr>
            <a:spLocks noChangeShapeType="1"/>
          </p:cNvSpPr>
          <p:nvPr/>
        </p:nvSpPr>
        <p:spPr bwMode="auto">
          <a:xfrm>
            <a:off x="2743200" y="2730500"/>
            <a:ext cx="0" cy="638175"/>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7" name="Line 61"/>
          <p:cNvSpPr>
            <a:spLocks noChangeShapeType="1"/>
          </p:cNvSpPr>
          <p:nvPr/>
        </p:nvSpPr>
        <p:spPr bwMode="auto">
          <a:xfrm flipV="1">
            <a:off x="1800225" y="6430963"/>
            <a:ext cx="808038"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8" name="Line 62"/>
          <p:cNvSpPr>
            <a:spLocks noChangeShapeType="1"/>
          </p:cNvSpPr>
          <p:nvPr/>
        </p:nvSpPr>
        <p:spPr bwMode="auto">
          <a:xfrm>
            <a:off x="1800225" y="2220913"/>
            <a:ext cx="0" cy="765175"/>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9" name="Freeform 63"/>
          <p:cNvSpPr>
            <a:spLocks/>
          </p:cNvSpPr>
          <p:nvPr/>
        </p:nvSpPr>
        <p:spPr bwMode="auto">
          <a:xfrm>
            <a:off x="2205038" y="2986088"/>
            <a:ext cx="581025" cy="3062287"/>
          </a:xfrm>
          <a:custGeom>
            <a:avLst/>
            <a:gdLst>
              <a:gd name="T0" fmla="*/ 0 w 207"/>
              <a:gd name="T1" fmla="*/ 2147483647 h 1152"/>
              <a:gd name="T2" fmla="*/ 2147483647 w 207"/>
              <a:gd name="T3" fmla="*/ 2147483647 h 1152"/>
              <a:gd name="T4" fmla="*/ 2147483647 w 207"/>
              <a:gd name="T5" fmla="*/ 2147483647 h 1152"/>
              <a:gd name="T6" fmla="*/ 2147483647 w 207"/>
              <a:gd name="T7" fmla="*/ 2147483647 h 1152"/>
              <a:gd name="T8" fmla="*/ 2147483647 w 207"/>
              <a:gd name="T9" fmla="*/ 2147483647 h 1152"/>
              <a:gd name="T10" fmla="*/ 2147483647 w 207"/>
              <a:gd name="T11" fmla="*/ 2147483647 h 1152"/>
              <a:gd name="T12" fmla="*/ 0 w 207"/>
              <a:gd name="T13" fmla="*/ 0 h 1152"/>
              <a:gd name="T14" fmla="*/ 0 60000 65536"/>
              <a:gd name="T15" fmla="*/ 0 60000 65536"/>
              <a:gd name="T16" fmla="*/ 0 60000 65536"/>
              <a:gd name="T17" fmla="*/ 0 60000 65536"/>
              <a:gd name="T18" fmla="*/ 0 60000 65536"/>
              <a:gd name="T19" fmla="*/ 0 60000 65536"/>
              <a:gd name="T20" fmla="*/ 0 60000 65536"/>
              <a:gd name="T21" fmla="*/ 0 w 207"/>
              <a:gd name="T22" fmla="*/ 0 h 1152"/>
              <a:gd name="T23" fmla="*/ 207 w 207"/>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 h="1152">
                <a:moveTo>
                  <a:pt x="0" y="1152"/>
                </a:moveTo>
                <a:cubicBezTo>
                  <a:pt x="32" y="1072"/>
                  <a:pt x="70" y="978"/>
                  <a:pt x="96" y="912"/>
                </a:cubicBezTo>
                <a:cubicBezTo>
                  <a:pt x="122" y="846"/>
                  <a:pt x="140" y="810"/>
                  <a:pt x="158" y="754"/>
                </a:cubicBezTo>
                <a:cubicBezTo>
                  <a:pt x="176" y="698"/>
                  <a:pt x="199" y="635"/>
                  <a:pt x="203" y="573"/>
                </a:cubicBezTo>
                <a:cubicBezTo>
                  <a:pt x="207" y="511"/>
                  <a:pt x="198" y="445"/>
                  <a:pt x="181" y="381"/>
                </a:cubicBezTo>
                <a:cubicBezTo>
                  <a:pt x="164" y="317"/>
                  <a:pt x="132" y="252"/>
                  <a:pt x="102" y="189"/>
                </a:cubicBezTo>
                <a:cubicBezTo>
                  <a:pt x="72" y="126"/>
                  <a:pt x="21" y="40"/>
                  <a:pt x="0" y="0"/>
                </a:cubicBezTo>
              </a:path>
            </a:pathLst>
          </a:custGeom>
          <a:noFill/>
          <a:ln w="254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80" name="Line 65"/>
          <p:cNvSpPr>
            <a:spLocks noChangeShapeType="1"/>
          </p:cNvSpPr>
          <p:nvPr/>
        </p:nvSpPr>
        <p:spPr bwMode="auto">
          <a:xfrm>
            <a:off x="1665288" y="4389438"/>
            <a:ext cx="539750" cy="0"/>
          </a:xfrm>
          <a:prstGeom prst="line">
            <a:avLst/>
          </a:prstGeom>
          <a:noFill/>
          <a:ln w="25400">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2781" name="Line 66"/>
          <p:cNvSpPr>
            <a:spLocks noChangeShapeType="1"/>
          </p:cNvSpPr>
          <p:nvPr/>
        </p:nvSpPr>
        <p:spPr bwMode="auto">
          <a:xfrm flipH="1">
            <a:off x="2781300" y="4389438"/>
            <a:ext cx="538163" cy="0"/>
          </a:xfrm>
          <a:prstGeom prst="line">
            <a:avLst/>
          </a:prstGeom>
          <a:noFill/>
          <a:ln w="25400">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2782" name="Text Box 67"/>
          <p:cNvSpPr txBox="1">
            <a:spLocks noChangeArrowheads="1"/>
          </p:cNvSpPr>
          <p:nvPr/>
        </p:nvSpPr>
        <p:spPr bwMode="auto">
          <a:xfrm>
            <a:off x="3000375" y="4281488"/>
            <a:ext cx="538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D</a:t>
            </a:r>
          </a:p>
        </p:txBody>
      </p:sp>
      <p:sp>
        <p:nvSpPr>
          <p:cNvPr id="32783" name="Text Box 88"/>
          <p:cNvSpPr txBox="1">
            <a:spLocks noChangeArrowheads="1"/>
          </p:cNvSpPr>
          <p:nvPr/>
        </p:nvSpPr>
        <p:spPr bwMode="auto">
          <a:xfrm>
            <a:off x="1450975" y="2243138"/>
            <a:ext cx="808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a:t>
            </a:r>
          </a:p>
        </p:txBody>
      </p:sp>
      <p:sp>
        <p:nvSpPr>
          <p:cNvPr id="32784" name="Text Box 89"/>
          <p:cNvSpPr txBox="1">
            <a:spLocks noChangeArrowheads="1"/>
          </p:cNvSpPr>
          <p:nvPr/>
        </p:nvSpPr>
        <p:spPr bwMode="auto">
          <a:xfrm>
            <a:off x="1803400" y="1860550"/>
            <a:ext cx="942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e</a:t>
            </a:r>
          </a:p>
        </p:txBody>
      </p:sp>
      <p:sp>
        <p:nvSpPr>
          <p:cNvPr id="32785" name="Line 90"/>
          <p:cNvSpPr>
            <a:spLocks noChangeShapeType="1"/>
          </p:cNvSpPr>
          <p:nvPr/>
        </p:nvSpPr>
        <p:spPr bwMode="auto">
          <a:xfrm>
            <a:off x="1800225" y="2347913"/>
            <a:ext cx="404813" cy="0"/>
          </a:xfrm>
          <a:prstGeom prst="line">
            <a:avLst/>
          </a:prstGeom>
          <a:noFill/>
          <a:ln w="19050">
            <a:solidFill>
              <a:schemeClr val="bg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2786" name="Line 91"/>
          <p:cNvSpPr>
            <a:spLocks noChangeShapeType="1"/>
          </p:cNvSpPr>
          <p:nvPr/>
        </p:nvSpPr>
        <p:spPr bwMode="auto">
          <a:xfrm>
            <a:off x="2205038" y="2220913"/>
            <a:ext cx="4762" cy="658812"/>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7" name="Text Box 92"/>
          <p:cNvSpPr txBox="1">
            <a:spLocks noChangeArrowheads="1"/>
          </p:cNvSpPr>
          <p:nvPr/>
        </p:nvSpPr>
        <p:spPr bwMode="auto">
          <a:xfrm>
            <a:off x="1212850" y="4368800"/>
            <a:ext cx="520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L</a:t>
            </a:r>
          </a:p>
        </p:txBody>
      </p:sp>
      <p:sp>
        <p:nvSpPr>
          <p:cNvPr id="32788" name="Text Box 26"/>
          <p:cNvSpPr txBox="1">
            <a:spLocks noChangeArrowheads="1"/>
          </p:cNvSpPr>
          <p:nvPr/>
        </p:nvSpPr>
        <p:spPr bwMode="auto">
          <a:xfrm>
            <a:off x="6945313" y="5684838"/>
            <a:ext cx="1095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D</a:t>
            </a:r>
          </a:p>
        </p:txBody>
      </p:sp>
      <p:sp>
        <p:nvSpPr>
          <p:cNvPr id="56" name="TextBox 55"/>
          <p:cNvSpPr txBox="1"/>
          <p:nvPr/>
        </p:nvSpPr>
        <p:spPr>
          <a:xfrm>
            <a:off x="2413000" y="639763"/>
            <a:ext cx="4160838" cy="8191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a:solidFill>
                  <a:schemeClr val="bg1"/>
                </a:solidFill>
              </a:rPr>
              <a:t>Load Eccentricity</a:t>
            </a:r>
          </a:p>
        </p:txBody>
      </p:sp>
      <p:sp>
        <p:nvSpPr>
          <p:cNvPr id="38" name="Slide Number Placeholder 37"/>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847A6DD4-9047-4C12-8BC4-2C9EAF2D9445}" type="slidenum">
              <a:rPr lang="en-US" altLang="en-US" sz="1200">
                <a:solidFill>
                  <a:srgbClr val="BCBCBC"/>
                </a:solidFill>
              </a:rPr>
              <a:pPr algn="r"/>
              <a:t>29</a:t>
            </a:fld>
            <a:endParaRPr lang="en-US" altLang="en-US" sz="1200">
              <a:solidFill>
                <a:srgbClr val="BCBCBC"/>
              </a:solidFill>
            </a:endParaRPr>
          </a:p>
        </p:txBody>
      </p:sp>
      <p:sp>
        <p:nvSpPr>
          <p:cNvPr id="32792" name="Line 37"/>
          <p:cNvSpPr>
            <a:spLocks noChangeShapeType="1"/>
          </p:cNvSpPr>
          <p:nvPr/>
        </p:nvSpPr>
        <p:spPr bwMode="auto">
          <a:xfrm flipH="1">
            <a:off x="1447800" y="3000375"/>
            <a:ext cx="68103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32793" name="Line 38"/>
          <p:cNvSpPr>
            <a:spLocks noChangeShapeType="1"/>
          </p:cNvSpPr>
          <p:nvPr/>
        </p:nvSpPr>
        <p:spPr bwMode="auto">
          <a:xfrm flipH="1">
            <a:off x="1390650" y="6010275"/>
            <a:ext cx="68103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32794" name="Line 39"/>
          <p:cNvSpPr>
            <a:spLocks noChangeShapeType="1"/>
          </p:cNvSpPr>
          <p:nvPr/>
        </p:nvSpPr>
        <p:spPr bwMode="auto">
          <a:xfrm>
            <a:off x="1514475" y="2990850"/>
            <a:ext cx="0" cy="3019425"/>
          </a:xfrm>
          <a:prstGeom prst="line">
            <a:avLst/>
          </a:prstGeom>
          <a:noFill/>
          <a:ln w="19050">
            <a:solidFill>
              <a:schemeClr val="bg1"/>
            </a:solidFill>
            <a:round/>
            <a:headEnd type="arrow" w="lg" len="lg"/>
            <a:tailEnd type="arrow" w="lg" len="lg"/>
          </a:ln>
          <a:extLst>
            <a:ext uri="{909E8E84-426E-40DD-AFC4-6F175D3DCCD1}">
              <a14:hiddenFill xmlns:a14="http://schemas.microsoft.com/office/drawing/2010/main">
                <a:noFill/>
              </a14:hiddenFill>
            </a:ext>
          </a:extLst>
        </p:spPr>
        <p:txBody>
          <a:bodyPr rot="10800000" wrap="none"/>
          <a:lstStyle/>
          <a:p>
            <a:endParaRPr lang="en-US"/>
          </a:p>
        </p:txBody>
      </p:sp>
      <p:sp>
        <p:nvSpPr>
          <p:cNvPr id="32795" name="Line 27"/>
          <p:cNvSpPr>
            <a:spLocks noChangeShapeType="1"/>
          </p:cNvSpPr>
          <p:nvPr/>
        </p:nvSpPr>
        <p:spPr bwMode="auto">
          <a:xfrm>
            <a:off x="2203450" y="4387850"/>
            <a:ext cx="58737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32796" name="TextBox 3"/>
          <p:cNvSpPr txBox="1">
            <a:spLocks noChangeArrowheads="1"/>
          </p:cNvSpPr>
          <p:nvPr/>
        </p:nvSpPr>
        <p:spPr bwMode="auto">
          <a:xfrm>
            <a:off x="3676650" y="1898650"/>
            <a:ext cx="4816475" cy="4411663"/>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chemeClr val="bg1"/>
              </a:solidFill>
              <a:cs typeface="Arial" panose="020B0604020202020204" pitchFamily="34" charset="0"/>
            </a:endParaRPr>
          </a:p>
        </p:txBody>
      </p:sp>
      <p:sp>
        <p:nvSpPr>
          <p:cNvPr id="32797" name="Line 24"/>
          <p:cNvSpPr>
            <a:spLocks noChangeShapeType="1"/>
          </p:cNvSpPr>
          <p:nvPr/>
        </p:nvSpPr>
        <p:spPr bwMode="auto">
          <a:xfrm>
            <a:off x="5068888" y="2208213"/>
            <a:ext cx="0" cy="3417887"/>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8" name="Line 25"/>
          <p:cNvSpPr>
            <a:spLocks noChangeShapeType="1"/>
          </p:cNvSpPr>
          <p:nvPr/>
        </p:nvSpPr>
        <p:spPr bwMode="auto">
          <a:xfrm>
            <a:off x="5068888" y="5626100"/>
            <a:ext cx="29210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9" name="Text Box 26"/>
          <p:cNvSpPr txBox="1">
            <a:spLocks noChangeArrowheads="1"/>
          </p:cNvSpPr>
          <p:nvPr/>
        </p:nvSpPr>
        <p:spPr bwMode="auto">
          <a:xfrm>
            <a:off x="6529388" y="5626100"/>
            <a:ext cx="1095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chemeClr val="bg1"/>
                </a:solidFill>
                <a:latin typeface="Symbol" panose="05050102010706020507" pitchFamily="18" charset="2"/>
                <a:cs typeface="Arial" panose="020B0604020202020204" pitchFamily="34" charset="0"/>
              </a:rPr>
              <a:t>D</a:t>
            </a:r>
          </a:p>
        </p:txBody>
      </p:sp>
      <p:sp>
        <p:nvSpPr>
          <p:cNvPr id="32800" name="Text Box 27"/>
          <p:cNvSpPr txBox="1">
            <a:spLocks noChangeArrowheads="1"/>
          </p:cNvSpPr>
          <p:nvPr/>
        </p:nvSpPr>
        <p:spPr bwMode="auto">
          <a:xfrm>
            <a:off x="4338638" y="2351088"/>
            <a:ext cx="730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i="1">
                <a:solidFill>
                  <a:schemeClr val="bg1"/>
                </a:solidFill>
                <a:cs typeface="Arial" panose="020B0604020202020204" pitchFamily="34" charset="0"/>
              </a:rPr>
              <a:t>P</a:t>
            </a:r>
          </a:p>
        </p:txBody>
      </p:sp>
      <p:graphicFrame>
        <p:nvGraphicFramePr>
          <p:cNvPr id="32801" name="Object 2"/>
          <p:cNvGraphicFramePr>
            <a:graphicFrameLocks noChangeAspect="1"/>
          </p:cNvGraphicFramePr>
          <p:nvPr/>
        </p:nvGraphicFramePr>
        <p:xfrm>
          <a:off x="3938588" y="3443288"/>
          <a:ext cx="1058862" cy="755650"/>
        </p:xfrm>
        <a:graphic>
          <a:graphicData uri="http://schemas.openxmlformats.org/presentationml/2006/ole">
            <mc:AlternateContent xmlns:mc="http://schemas.openxmlformats.org/markup-compatibility/2006">
              <mc:Choice xmlns:v="urn:schemas-microsoft-com:vml" Requires="v">
                <p:oleObj spid="_x0000_s32819" name="Equation" r:id="rId4" imgW="685800" imgH="419100" progId="Equation.3">
                  <p:embed/>
                </p:oleObj>
              </mc:Choice>
              <mc:Fallback>
                <p:oleObj name="Equation" r:id="rId4" imgW="685800" imgH="4191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8588" y="3443288"/>
                        <a:ext cx="1058862"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802" name="Line 29"/>
          <p:cNvSpPr>
            <a:spLocks noChangeShapeType="1"/>
          </p:cNvSpPr>
          <p:nvPr/>
        </p:nvSpPr>
        <p:spPr bwMode="auto">
          <a:xfrm flipV="1">
            <a:off x="5068888" y="3775075"/>
            <a:ext cx="0" cy="1855788"/>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03" name="Line 30"/>
          <p:cNvSpPr>
            <a:spLocks noChangeShapeType="1"/>
          </p:cNvSpPr>
          <p:nvPr/>
        </p:nvSpPr>
        <p:spPr bwMode="auto">
          <a:xfrm>
            <a:off x="5068888" y="3775075"/>
            <a:ext cx="2433637" cy="0"/>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04" name="Text Box 35"/>
          <p:cNvSpPr txBox="1">
            <a:spLocks noChangeArrowheads="1"/>
          </p:cNvSpPr>
          <p:nvPr/>
        </p:nvSpPr>
        <p:spPr bwMode="auto">
          <a:xfrm>
            <a:off x="6042025" y="2778125"/>
            <a:ext cx="182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D</a:t>
            </a:r>
            <a:r>
              <a:rPr lang="en-US" altLang="en-US" baseline="-25000">
                <a:solidFill>
                  <a:schemeClr val="bg1"/>
                </a:solidFill>
                <a:cs typeface="Arial" panose="020B0604020202020204" pitchFamily="34" charset="0"/>
              </a:rPr>
              <a:t>o</a:t>
            </a:r>
            <a:r>
              <a:rPr lang="en-US" altLang="en-US">
                <a:solidFill>
                  <a:schemeClr val="bg1"/>
                </a:solidFill>
                <a:cs typeface="Arial" panose="020B0604020202020204" pitchFamily="34" charset="0"/>
              </a:rPr>
              <a:t>= 0</a:t>
            </a:r>
          </a:p>
        </p:txBody>
      </p:sp>
      <p:sp>
        <p:nvSpPr>
          <p:cNvPr id="32805" name="Text Box 39"/>
          <p:cNvSpPr txBox="1">
            <a:spLocks noChangeArrowheads="1"/>
          </p:cNvSpPr>
          <p:nvPr/>
        </p:nvSpPr>
        <p:spPr bwMode="auto">
          <a:xfrm>
            <a:off x="6407150" y="4070350"/>
            <a:ext cx="255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Elastic theory</a:t>
            </a:r>
          </a:p>
        </p:txBody>
      </p:sp>
      <p:sp>
        <p:nvSpPr>
          <p:cNvPr id="32806" name="Line 41"/>
          <p:cNvSpPr>
            <a:spLocks noChangeShapeType="1"/>
          </p:cNvSpPr>
          <p:nvPr/>
        </p:nvSpPr>
        <p:spPr bwMode="auto">
          <a:xfrm flipH="1">
            <a:off x="5554663" y="3063875"/>
            <a:ext cx="487362" cy="711200"/>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2807" name="Freeform 39"/>
          <p:cNvSpPr>
            <a:spLocks/>
          </p:cNvSpPr>
          <p:nvPr/>
        </p:nvSpPr>
        <p:spPr bwMode="auto">
          <a:xfrm>
            <a:off x="5086350" y="3887788"/>
            <a:ext cx="2212975" cy="1731962"/>
          </a:xfrm>
          <a:custGeom>
            <a:avLst/>
            <a:gdLst>
              <a:gd name="T0" fmla="*/ 0 w 1394"/>
              <a:gd name="T1" fmla="*/ 2147483647 h 1091"/>
              <a:gd name="T2" fmla="*/ 413305625 w 1394"/>
              <a:gd name="T3" fmla="*/ 1242435879 h 1091"/>
              <a:gd name="T4" fmla="*/ 1194554063 w 1394"/>
              <a:gd name="T5" fmla="*/ 400703934 h 1091"/>
              <a:gd name="T6" fmla="*/ 2147483647 w 1394"/>
              <a:gd name="T7" fmla="*/ 63003094 h 1091"/>
              <a:gd name="T8" fmla="*/ 2147483647 w 1394"/>
              <a:gd name="T9" fmla="*/ 17640295 h 1091"/>
              <a:gd name="T10" fmla="*/ 0 60000 65536"/>
              <a:gd name="T11" fmla="*/ 0 60000 65536"/>
              <a:gd name="T12" fmla="*/ 0 60000 65536"/>
              <a:gd name="T13" fmla="*/ 0 60000 65536"/>
              <a:gd name="T14" fmla="*/ 0 60000 65536"/>
              <a:gd name="T15" fmla="*/ 0 w 1394"/>
              <a:gd name="T16" fmla="*/ 0 h 1091"/>
              <a:gd name="T17" fmla="*/ 1394 w 1394"/>
              <a:gd name="T18" fmla="*/ 1091 h 1091"/>
            </a:gdLst>
            <a:ahLst/>
            <a:cxnLst>
              <a:cxn ang="T10">
                <a:pos x="T0" y="T1"/>
              </a:cxn>
              <a:cxn ang="T11">
                <a:pos x="T2" y="T3"/>
              </a:cxn>
              <a:cxn ang="T12">
                <a:pos x="T4" y="T5"/>
              </a:cxn>
              <a:cxn ang="T13">
                <a:pos x="T6" y="T7"/>
              </a:cxn>
              <a:cxn ang="T14">
                <a:pos x="T8" y="T9"/>
              </a:cxn>
            </a:cxnLst>
            <a:rect l="T15" t="T16" r="T17" b="T18"/>
            <a:pathLst>
              <a:path w="1394" h="1091">
                <a:moveTo>
                  <a:pt x="0" y="1091"/>
                </a:moveTo>
                <a:cubicBezTo>
                  <a:pt x="42" y="869"/>
                  <a:pt x="85" y="648"/>
                  <a:pt x="164" y="493"/>
                </a:cubicBezTo>
                <a:cubicBezTo>
                  <a:pt x="243" y="338"/>
                  <a:pt x="349" y="237"/>
                  <a:pt x="474" y="159"/>
                </a:cubicBezTo>
                <a:cubicBezTo>
                  <a:pt x="599" y="81"/>
                  <a:pt x="759" y="50"/>
                  <a:pt x="912" y="25"/>
                </a:cubicBezTo>
                <a:cubicBezTo>
                  <a:pt x="1065" y="0"/>
                  <a:pt x="1229" y="3"/>
                  <a:pt x="1394" y="7"/>
                </a:cubicBezTo>
              </a:path>
            </a:pathLst>
          </a:custGeom>
          <a:noFill/>
          <a:ln w="57150" cap="flat" cmpd="sng">
            <a:solidFill>
              <a:schemeClr val="accent1"/>
            </a:solidFill>
            <a:prstDash val="solid"/>
            <a:round/>
            <a:headEnd type="none" w="med" len="med"/>
            <a:tailEnd type="stealth" w="med" len="lg"/>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32808" name="Freeform 37"/>
          <p:cNvSpPr>
            <a:spLocks/>
          </p:cNvSpPr>
          <p:nvPr/>
        </p:nvSpPr>
        <p:spPr bwMode="auto">
          <a:xfrm>
            <a:off x="5878513" y="4124325"/>
            <a:ext cx="730250" cy="996950"/>
          </a:xfrm>
          <a:custGeom>
            <a:avLst/>
            <a:gdLst>
              <a:gd name="T0" fmla="*/ 0 w 288"/>
              <a:gd name="T1" fmla="*/ 0 h 336"/>
              <a:gd name="T2" fmla="*/ 2147483647 w 288"/>
              <a:gd name="T3" fmla="*/ 2147483647 h 336"/>
              <a:gd name="T4" fmla="*/ 2147483647 w 288"/>
              <a:gd name="T5" fmla="*/ 2147483647 h 336"/>
              <a:gd name="T6" fmla="*/ 2147483647 w 288"/>
              <a:gd name="T7" fmla="*/ 2147483647 h 336"/>
              <a:gd name="T8" fmla="*/ 0 60000 65536"/>
              <a:gd name="T9" fmla="*/ 0 60000 65536"/>
              <a:gd name="T10" fmla="*/ 0 60000 65536"/>
              <a:gd name="T11" fmla="*/ 0 60000 65536"/>
              <a:gd name="T12" fmla="*/ 0 w 288"/>
              <a:gd name="T13" fmla="*/ 0 h 336"/>
              <a:gd name="T14" fmla="*/ 288 w 288"/>
              <a:gd name="T15" fmla="*/ 336 h 336"/>
            </a:gdLst>
            <a:ahLst/>
            <a:cxnLst>
              <a:cxn ang="T8">
                <a:pos x="T0" y="T1"/>
              </a:cxn>
              <a:cxn ang="T9">
                <a:pos x="T2" y="T3"/>
              </a:cxn>
              <a:cxn ang="T10">
                <a:pos x="T4" y="T5"/>
              </a:cxn>
              <a:cxn ang="T11">
                <a:pos x="T6" y="T7"/>
              </a:cxn>
            </a:cxnLst>
            <a:rect l="T12" t="T13" r="T14" b="T15"/>
            <a:pathLst>
              <a:path w="288" h="336">
                <a:moveTo>
                  <a:pt x="0" y="0"/>
                </a:moveTo>
                <a:cubicBezTo>
                  <a:pt x="52" y="12"/>
                  <a:pt x="104" y="24"/>
                  <a:pt x="144" y="48"/>
                </a:cubicBezTo>
                <a:cubicBezTo>
                  <a:pt x="184" y="72"/>
                  <a:pt x="216" y="96"/>
                  <a:pt x="240" y="144"/>
                </a:cubicBezTo>
                <a:cubicBezTo>
                  <a:pt x="264" y="192"/>
                  <a:pt x="276" y="264"/>
                  <a:pt x="288" y="336"/>
                </a:cubicBezTo>
              </a:path>
            </a:pathLst>
          </a:custGeom>
          <a:noFill/>
          <a:ln w="63500">
            <a:solidFill>
              <a:schemeClr val="accent1"/>
            </a:solidFill>
            <a:prstDash val="dash"/>
            <a:round/>
            <a:headEnd/>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809" name="Text Box 40"/>
          <p:cNvSpPr txBox="1">
            <a:spLocks noChangeArrowheads="1"/>
          </p:cNvSpPr>
          <p:nvPr/>
        </p:nvSpPr>
        <p:spPr bwMode="auto">
          <a:xfrm>
            <a:off x="6292850" y="5051425"/>
            <a:ext cx="316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Actual Behavior</a:t>
            </a:r>
          </a:p>
        </p:txBody>
      </p:sp>
      <p:sp>
        <p:nvSpPr>
          <p:cNvPr id="42"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Compression – AISC </a:t>
            </a:r>
            <a:r>
              <a:rPr lang="en-US" altLang="en-US" sz="1200" i="1" dirty="0" smtClean="0">
                <a:solidFill>
                  <a:srgbClr val="BCBCBC"/>
                </a:solidFill>
              </a:rPr>
              <a:t>Manual</a:t>
            </a:r>
            <a:r>
              <a:rPr lang="en-US" altLang="en-US" sz="1200" dirty="0" smtClean="0">
                <a:solidFill>
                  <a:srgbClr val="BCBCBC"/>
                </a:solidFill>
              </a:rPr>
              <a:t> 15th Ed</a:t>
            </a:r>
          </a:p>
        </p:txBody>
      </p:sp>
      <p:sp>
        <p:nvSpPr>
          <p:cNvPr id="3" name="Content Placeholder 2"/>
          <p:cNvSpPr>
            <a:spLocks noGrp="1"/>
          </p:cNvSpPr>
          <p:nvPr>
            <p:ph idx="1"/>
          </p:nvPr>
        </p:nvSpPr>
        <p:spPr>
          <a:xfrm>
            <a:off x="457200" y="1600200"/>
            <a:ext cx="8229600" cy="3068638"/>
          </a:xfrm>
          <a:solidFill>
            <a:schemeClr val="accent1">
              <a:lumMod val="20000"/>
              <a:lumOff val="80000"/>
            </a:schemeClr>
          </a:solidFill>
        </p:spPr>
        <p:txBody>
          <a:bodyPr/>
          <a:lstStyle/>
          <a:p>
            <a:pPr marL="471488">
              <a:tabLst>
                <a:tab pos="2857500" algn="l"/>
              </a:tabLst>
              <a:defRPr/>
            </a:pPr>
            <a:endParaRPr lang="en-US" smtClean="0">
              <a:solidFill>
                <a:schemeClr val="bg1"/>
              </a:solidFill>
            </a:endParaRPr>
          </a:p>
          <a:p>
            <a:pPr marL="471488">
              <a:tabLst>
                <a:tab pos="2857500" algn="l"/>
              </a:tabLst>
              <a:defRPr/>
            </a:pPr>
            <a:r>
              <a:rPr lang="en-US" b="1" smtClean="0">
                <a:solidFill>
                  <a:schemeClr val="bg1"/>
                </a:solidFill>
              </a:rPr>
              <a:t>Compression Members: </a:t>
            </a:r>
          </a:p>
          <a:p>
            <a:pPr marL="1200150" lvl="1" indent="-341313">
              <a:tabLst>
                <a:tab pos="2857500" algn="l"/>
              </a:tabLst>
              <a:defRPr/>
            </a:pPr>
            <a:r>
              <a:rPr lang="en-US" smtClean="0">
                <a:solidFill>
                  <a:schemeClr val="bg1"/>
                </a:solidFill>
              </a:rPr>
              <a:t>Chapter E:	Compression Strength</a:t>
            </a:r>
          </a:p>
          <a:p>
            <a:pPr marL="1200150" lvl="1" indent="-341313">
              <a:tabLst>
                <a:tab pos="2857500" algn="l"/>
              </a:tabLst>
              <a:defRPr/>
            </a:pPr>
            <a:r>
              <a:rPr lang="en-US" smtClean="0">
                <a:solidFill>
                  <a:schemeClr val="bg1"/>
                </a:solidFill>
              </a:rPr>
              <a:t>Chapter I: 	Composite Member Strength</a:t>
            </a:r>
          </a:p>
          <a:p>
            <a:pPr marL="1200150" lvl="1" indent="-341313">
              <a:tabLst>
                <a:tab pos="2857500" algn="l"/>
              </a:tabLst>
              <a:defRPr/>
            </a:pPr>
            <a:r>
              <a:rPr lang="en-US" smtClean="0">
                <a:solidFill>
                  <a:schemeClr val="bg1"/>
                </a:solidFill>
              </a:rPr>
              <a:t>Part 4: 	Design Charts and Tables</a:t>
            </a:r>
          </a:p>
          <a:p>
            <a:pPr marL="1200150" lvl="1" indent="-341313">
              <a:tabLst>
                <a:tab pos="2857500" algn="l"/>
              </a:tabLst>
              <a:defRPr/>
            </a:pPr>
            <a:r>
              <a:rPr lang="en-US" smtClean="0">
                <a:solidFill>
                  <a:schemeClr val="bg1"/>
                </a:solidFill>
              </a:rPr>
              <a:t>Chapter C: 	Analysis Issues</a:t>
            </a:r>
          </a:p>
        </p:txBody>
      </p:sp>
      <p:sp>
        <p:nvSpPr>
          <p:cNvPr id="4" name="Slide Number Placeholder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D4CF098-21D6-4BBA-A678-EB6B7D744894}" type="slidenum">
              <a:rPr lang="en-US" altLang="en-US" sz="1200">
                <a:solidFill>
                  <a:srgbClr val="BCBCBC"/>
                </a:solidFill>
              </a:rPr>
              <a:pPr/>
              <a:t>3</a:t>
            </a:fld>
            <a:endParaRPr lang="en-US" altLang="en-US" sz="1200">
              <a:solidFill>
                <a:srgbClr val="BCBCBC"/>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12888" y="5538788"/>
            <a:ext cx="6672262" cy="860425"/>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rPr>
              <a:t>If moment is “significant” section must be designed as a member subjected to combined loads.</a:t>
            </a:r>
          </a:p>
        </p:txBody>
      </p:sp>
      <p:sp>
        <p:nvSpPr>
          <p:cNvPr id="10" name="TextBox 9"/>
          <p:cNvSpPr txBox="1"/>
          <p:nvPr/>
        </p:nvSpPr>
        <p:spPr>
          <a:xfrm>
            <a:off x="1493838" y="1714500"/>
            <a:ext cx="6677025"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Buckling is not instantaneous.</a:t>
            </a:r>
          </a:p>
        </p:txBody>
      </p:sp>
      <p:sp>
        <p:nvSpPr>
          <p:cNvPr id="11" name="TextBox 10"/>
          <p:cNvSpPr txBox="1"/>
          <p:nvPr/>
        </p:nvSpPr>
        <p:spPr>
          <a:xfrm>
            <a:off x="1509713" y="2298700"/>
            <a:ext cx="6678612" cy="8604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Additional stresses due to bending of the column, 	</a:t>
            </a:r>
          </a:p>
          <a:p>
            <a:pPr>
              <a:defRPr/>
            </a:pPr>
            <a:r>
              <a:rPr lang="en-US">
                <a:solidFill>
                  <a:schemeClr val="bg1"/>
                </a:solidFill>
              </a:rPr>
              <a:t>	</a:t>
            </a:r>
            <a:r>
              <a:rPr lang="en-US" i="1">
                <a:solidFill>
                  <a:schemeClr val="bg1"/>
                </a:solidFill>
              </a:rPr>
              <a:t>P/A</a:t>
            </a:r>
            <a:r>
              <a:rPr lang="en-US">
                <a:solidFill>
                  <a:schemeClr val="bg1"/>
                </a:solidFill>
              </a:rPr>
              <a:t> </a:t>
            </a:r>
            <a:r>
              <a:rPr lang="en-US">
                <a:solidFill>
                  <a:schemeClr val="bg1"/>
                </a:solidFill>
                <a:sym typeface="Symbol" pitchFamily="18" charset="2"/>
              </a:rPr>
              <a:t> </a:t>
            </a:r>
            <a:r>
              <a:rPr lang="en-US" i="1">
                <a:solidFill>
                  <a:schemeClr val="bg1"/>
                </a:solidFill>
              </a:rPr>
              <a:t>Mc/I.</a:t>
            </a:r>
          </a:p>
        </p:txBody>
      </p:sp>
      <p:sp>
        <p:nvSpPr>
          <p:cNvPr id="12" name="TextBox 11"/>
          <p:cNvSpPr txBox="1"/>
          <p:nvPr/>
        </p:nvSpPr>
        <p:spPr>
          <a:xfrm>
            <a:off x="1503363" y="3257550"/>
            <a:ext cx="6677025" cy="8604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Assuming elastic material theory (never yields), </a:t>
            </a:r>
          </a:p>
          <a:p>
            <a:pPr>
              <a:defRPr/>
            </a:pPr>
            <a:r>
              <a:rPr lang="en-US">
                <a:solidFill>
                  <a:schemeClr val="bg1"/>
                </a:solidFill>
              </a:rPr>
              <a:t>	</a:t>
            </a:r>
            <a:r>
              <a:rPr lang="en-US" i="1">
                <a:solidFill>
                  <a:schemeClr val="bg1"/>
                </a:solidFill>
              </a:rPr>
              <a:t>P</a:t>
            </a:r>
            <a:r>
              <a:rPr lang="en-US">
                <a:solidFill>
                  <a:schemeClr val="bg1"/>
                </a:solidFill>
              </a:rPr>
              <a:t> approaches </a:t>
            </a:r>
            <a:r>
              <a:rPr lang="en-US" i="1">
                <a:solidFill>
                  <a:schemeClr val="bg1"/>
                </a:solidFill>
              </a:rPr>
              <a:t>P</a:t>
            </a:r>
            <a:r>
              <a:rPr lang="en-US" i="1" baseline="-25000">
                <a:solidFill>
                  <a:schemeClr val="bg1"/>
                </a:solidFill>
              </a:rPr>
              <a:t>E</a:t>
            </a:r>
            <a:r>
              <a:rPr lang="en-US" i="1">
                <a:solidFill>
                  <a:schemeClr val="bg1"/>
                </a:solidFill>
              </a:rPr>
              <a:t>.</a:t>
            </a:r>
          </a:p>
        </p:txBody>
      </p:sp>
      <p:sp>
        <p:nvSpPr>
          <p:cNvPr id="13" name="TextBox 12"/>
          <p:cNvSpPr txBox="1"/>
          <p:nvPr/>
        </p:nvSpPr>
        <p:spPr>
          <a:xfrm>
            <a:off x="1508125" y="4214813"/>
            <a:ext cx="6677025" cy="1225550"/>
          </a:xfrm>
          <a:prstGeom prst="rect">
            <a:avLst/>
          </a:prstGeom>
          <a:solidFill>
            <a:schemeClr val="tx1">
              <a:lumMod val="95000"/>
              <a:alpha val="62000"/>
            </a:schemeClr>
          </a:solidFill>
          <a:ln w="38100" cap="flat">
            <a:solidFill>
              <a:schemeClr val="bg1"/>
            </a:solidFill>
            <a:bevel/>
          </a:ln>
        </p:spPr>
        <p:txBody>
          <a:bodyPr anchor="ctr">
            <a:spAutoFit/>
          </a:bodyPr>
          <a:lstStyle/>
          <a:p>
            <a:pPr>
              <a:tabLst>
                <a:tab pos="914400" algn="l"/>
                <a:tab pos="1654175" algn="l"/>
                <a:tab pos="1828800" algn="l"/>
                <a:tab pos="2235200" algn="l"/>
              </a:tabLst>
              <a:defRPr/>
            </a:pPr>
            <a:r>
              <a:rPr lang="en-US">
                <a:solidFill>
                  <a:schemeClr val="bg1"/>
                </a:solidFill>
              </a:rPr>
              <a:t>Actually, some strength loss</a:t>
            </a:r>
          </a:p>
          <a:p>
            <a:pPr>
              <a:tabLst>
                <a:tab pos="914400" algn="l"/>
                <a:tab pos="1654175" algn="l"/>
                <a:tab pos="1828800" algn="l"/>
                <a:tab pos="2235200" algn="l"/>
              </a:tabLst>
              <a:defRPr/>
            </a:pPr>
            <a:r>
              <a:rPr lang="en-US">
                <a:solidFill>
                  <a:schemeClr val="bg1"/>
                </a:solidFill>
              </a:rPr>
              <a:t>	small </a:t>
            </a:r>
            <a:r>
              <a:rPr lang="en-US" i="1">
                <a:solidFill>
                  <a:schemeClr val="bg1"/>
                </a:solidFill>
                <a:sym typeface="Symbol" pitchFamily="18" charset="2"/>
              </a:rPr>
              <a:t>e	</a:t>
            </a:r>
            <a:r>
              <a:rPr lang="en-US">
                <a:solidFill>
                  <a:schemeClr val="bg1"/>
                </a:solidFill>
              </a:rPr>
              <a:t>=&gt;	small loss in strengths</a:t>
            </a:r>
          </a:p>
          <a:p>
            <a:pPr>
              <a:tabLst>
                <a:tab pos="914400" algn="l"/>
                <a:tab pos="1654175" algn="l"/>
                <a:tab pos="1828800" algn="l"/>
                <a:tab pos="2235200" algn="l"/>
              </a:tabLst>
              <a:defRPr/>
            </a:pPr>
            <a:r>
              <a:rPr lang="en-US">
                <a:solidFill>
                  <a:schemeClr val="bg1"/>
                </a:solidFill>
              </a:rPr>
              <a:t>	large	</a:t>
            </a:r>
            <a:r>
              <a:rPr lang="en-US" i="1">
                <a:solidFill>
                  <a:schemeClr val="bg1"/>
                </a:solidFill>
                <a:sym typeface="Symbol" pitchFamily="18" charset="2"/>
              </a:rPr>
              <a:t>e	</a:t>
            </a:r>
            <a:r>
              <a:rPr lang="en-US">
                <a:solidFill>
                  <a:schemeClr val="bg1"/>
                </a:solidFill>
              </a:rPr>
              <a:t>=&gt;	strength loss can be substantial</a:t>
            </a:r>
          </a:p>
        </p:txBody>
      </p:sp>
      <p:sp>
        <p:nvSpPr>
          <p:cNvPr id="8" name="Slide Number Placeholder 7"/>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BDE8220-00A5-40E1-9FE6-31686EB6FC0C}" type="slidenum">
              <a:rPr lang="en-US" altLang="en-US" sz="1200">
                <a:solidFill>
                  <a:srgbClr val="BCBCBC"/>
                </a:solidFill>
              </a:rPr>
              <a:pPr/>
              <a:t>30</a:t>
            </a:fld>
            <a:endParaRPr lang="en-US" altLang="en-US" sz="1200">
              <a:solidFill>
                <a:srgbClr val="BCBCBC"/>
              </a:solidFill>
            </a:endParaRPr>
          </a:p>
        </p:txBody>
      </p:sp>
      <p:sp>
        <p:nvSpPr>
          <p:cNvPr id="14" name="Footer Placeholder 13"/>
          <p:cNvSpPr>
            <a:spLocks noGrp="1"/>
          </p:cNvSpPr>
          <p:nvPr>
            <p:ph type="ftr" sz="quarter" idx="10"/>
          </p:nvPr>
        </p:nvSpPr>
        <p:spPr/>
        <p:txBody>
          <a:bodyPr/>
          <a:lstStyle/>
          <a:p>
            <a:pPr>
              <a:defRPr/>
            </a:pPr>
            <a:r>
              <a:rPr lang="en-US"/>
              <a:t>Compression Theory</a:t>
            </a:r>
          </a:p>
        </p:txBody>
      </p:sp>
      <p:sp>
        <p:nvSpPr>
          <p:cNvPr id="15" name="TextBox 14"/>
          <p:cNvSpPr txBox="1"/>
          <p:nvPr/>
        </p:nvSpPr>
        <p:spPr>
          <a:xfrm>
            <a:off x="2413000" y="639763"/>
            <a:ext cx="4160838" cy="8191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a:solidFill>
                  <a:schemeClr val="bg1"/>
                </a:solidFill>
              </a:rPr>
              <a:t>Load Eccentricity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41288" y="1565275"/>
            <a:ext cx="3683000" cy="4227513"/>
          </a:xfrm>
          <a:prstGeom prst="rect">
            <a:avLst/>
          </a:prstGeom>
          <a:solidFill>
            <a:schemeClr val="tx1">
              <a:lumMod val="95000"/>
              <a:alpha val="62000"/>
            </a:schemeClr>
          </a:solidFill>
          <a:ln w="38100" cap="flat">
            <a:solidFill>
              <a:schemeClr val="bg1"/>
            </a:solidFill>
            <a:bevel/>
          </a:ln>
        </p:spPr>
        <p:txBody>
          <a:bodyPr anchor="ctr" anchorCtr="1"/>
          <a:lstStyle/>
          <a:p>
            <a:pPr>
              <a:defRPr/>
            </a:pPr>
            <a:endParaRPr lang="en-US">
              <a:solidFill>
                <a:schemeClr val="bg1"/>
              </a:solidFill>
              <a:cs typeface="Arial" pitchFamily="34" charset="0"/>
            </a:endParaRPr>
          </a:p>
        </p:txBody>
      </p:sp>
      <p:sp>
        <p:nvSpPr>
          <p:cNvPr id="29" name="TextBox 28"/>
          <p:cNvSpPr txBox="1"/>
          <p:nvPr/>
        </p:nvSpPr>
        <p:spPr>
          <a:xfrm>
            <a:off x="4100513" y="1565275"/>
            <a:ext cx="4918075" cy="4211638"/>
          </a:xfrm>
          <a:prstGeom prst="rect">
            <a:avLst/>
          </a:prstGeom>
          <a:solidFill>
            <a:schemeClr val="tx1">
              <a:lumMod val="95000"/>
              <a:alpha val="62000"/>
            </a:schemeClr>
          </a:solidFill>
          <a:ln w="38100" cap="flat">
            <a:solidFill>
              <a:schemeClr val="bg1"/>
            </a:solidFill>
            <a:bevel/>
          </a:ln>
        </p:spPr>
        <p:txBody>
          <a:bodyPr anchorCtr="1"/>
          <a:lstStyle/>
          <a:p>
            <a:pPr>
              <a:defRPr/>
            </a:pPr>
            <a:endParaRPr lang="en-US" dirty="0">
              <a:solidFill>
                <a:schemeClr val="bg1"/>
              </a:solidFill>
              <a:cs typeface="Arial" pitchFamily="34" charset="0"/>
            </a:endParaRPr>
          </a:p>
          <a:p>
            <a:pPr>
              <a:defRPr/>
            </a:pPr>
            <a:endParaRPr lang="en-US" dirty="0">
              <a:solidFill>
                <a:schemeClr val="bg1"/>
              </a:solidFill>
              <a:cs typeface="Arial" pitchFamily="34" charset="0"/>
            </a:endParaRPr>
          </a:p>
        </p:txBody>
      </p:sp>
      <p:sp>
        <p:nvSpPr>
          <p:cNvPr id="3482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aphicFrame>
        <p:nvGraphicFramePr>
          <p:cNvPr id="34821" name="Object 1"/>
          <p:cNvGraphicFramePr>
            <a:graphicFrameLocks noChangeAspect="1"/>
          </p:cNvGraphicFramePr>
          <p:nvPr/>
        </p:nvGraphicFramePr>
        <p:xfrm>
          <a:off x="412750" y="3192463"/>
          <a:ext cx="1725613" cy="1177925"/>
        </p:xfrm>
        <a:graphic>
          <a:graphicData uri="http://schemas.openxmlformats.org/presentationml/2006/ole">
            <mc:AlternateContent xmlns:mc="http://schemas.openxmlformats.org/markup-compatibility/2006">
              <mc:Choice xmlns:v="urn:schemas-microsoft-com:vml" Requires="v">
                <p:oleObj spid="_x0000_s34870" name="Equation" r:id="rId4" imgW="723586" imgH="495085" progId="Equation.DSMT4">
                  <p:embed/>
                </p:oleObj>
              </mc:Choice>
              <mc:Fallback>
                <p:oleObj name="Equation" r:id="rId4" imgW="723586" imgH="495085"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50" y="3192463"/>
                        <a:ext cx="1725613"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2" name="Object 3"/>
          <p:cNvGraphicFramePr>
            <a:graphicFrameLocks noChangeAspect="1"/>
          </p:cNvGraphicFramePr>
          <p:nvPr/>
        </p:nvGraphicFramePr>
        <p:xfrm>
          <a:off x="406400" y="4327525"/>
          <a:ext cx="1997075" cy="1360488"/>
        </p:xfrm>
        <a:graphic>
          <a:graphicData uri="http://schemas.openxmlformats.org/presentationml/2006/ole">
            <mc:AlternateContent xmlns:mc="http://schemas.openxmlformats.org/markup-compatibility/2006">
              <mc:Choice xmlns:v="urn:schemas-microsoft-com:vml" Requires="v">
                <p:oleObj spid="_x0000_s34871" name="Equation" r:id="rId6" imgW="838200" imgH="571500" progId="Equation.DSMT4">
                  <p:embed/>
                </p:oleObj>
              </mc:Choice>
              <mc:Fallback>
                <p:oleObj name="Equation" r:id="rId6" imgW="838200" imgH="5715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400" y="4327525"/>
                        <a:ext cx="199707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3" name="Object 4"/>
          <p:cNvGraphicFramePr>
            <a:graphicFrameLocks noChangeAspect="1"/>
          </p:cNvGraphicFramePr>
          <p:nvPr/>
        </p:nvGraphicFramePr>
        <p:xfrm>
          <a:off x="4367213" y="2574925"/>
          <a:ext cx="2954337" cy="922338"/>
        </p:xfrm>
        <a:graphic>
          <a:graphicData uri="http://schemas.openxmlformats.org/presentationml/2006/ole">
            <mc:AlternateContent xmlns:mc="http://schemas.openxmlformats.org/markup-compatibility/2006">
              <mc:Choice xmlns:v="urn:schemas-microsoft-com:vml" Requires="v">
                <p:oleObj spid="_x0000_s34872" name="Equation" r:id="rId8" imgW="1422400" imgH="444500" progId="Equation.3">
                  <p:embed/>
                </p:oleObj>
              </mc:Choice>
              <mc:Fallback>
                <p:oleObj name="Equation" r:id="rId8" imgW="1422400" imgH="4445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7213" y="2574925"/>
                        <a:ext cx="2954337"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4" name="Text Box 85"/>
          <p:cNvSpPr txBox="1">
            <a:spLocks noChangeArrowheads="1"/>
          </p:cNvSpPr>
          <p:nvPr/>
        </p:nvSpPr>
        <p:spPr bwMode="auto">
          <a:xfrm>
            <a:off x="4270375" y="3678238"/>
            <a:ext cx="29479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Similar to pin-pin, with </a:t>
            </a:r>
            <a:r>
              <a:rPr lang="en-US" altLang="en-US" i="1">
                <a:solidFill>
                  <a:schemeClr val="bg1"/>
                </a:solidFill>
                <a:cs typeface="Arial" panose="020B0604020202020204" pitchFamily="34" charset="0"/>
              </a:rPr>
              <a:t>L</a:t>
            </a:r>
            <a:r>
              <a:rPr lang="en-US" altLang="en-US">
                <a:solidFill>
                  <a:schemeClr val="bg1"/>
                </a:solidFill>
                <a:cs typeface="Arial" panose="020B0604020202020204" pitchFamily="34" charset="0"/>
              </a:rPr>
              <a:t>’ = </a:t>
            </a:r>
            <a:r>
              <a:rPr lang="en-US" altLang="en-US" i="1">
                <a:solidFill>
                  <a:schemeClr val="bg1"/>
                </a:solidFill>
                <a:cs typeface="Arial" panose="020B0604020202020204" pitchFamily="34" charset="0"/>
              </a:rPr>
              <a:t>L</a:t>
            </a:r>
            <a:r>
              <a:rPr lang="en-US" altLang="en-US">
                <a:solidFill>
                  <a:schemeClr val="bg1"/>
                </a:solidFill>
                <a:cs typeface="Arial" panose="020B0604020202020204" pitchFamily="34" charset="0"/>
              </a:rPr>
              <a:t>/2.</a:t>
            </a:r>
          </a:p>
          <a:p>
            <a:pPr eaLnBrk="1" hangingPunct="1"/>
            <a:r>
              <a:rPr lang="en-US" altLang="en-US">
                <a:solidFill>
                  <a:schemeClr val="bg1"/>
                </a:solidFill>
                <a:cs typeface="Arial" panose="020B0604020202020204" pitchFamily="34" charset="0"/>
              </a:rPr>
              <a:t>Load Strength = </a:t>
            </a:r>
          </a:p>
          <a:p>
            <a:pPr eaLnBrk="1" hangingPunct="1"/>
            <a:r>
              <a:rPr lang="en-US" altLang="en-US">
                <a:solidFill>
                  <a:schemeClr val="bg1"/>
                </a:solidFill>
                <a:cs typeface="Arial" panose="020B0604020202020204" pitchFamily="34" charset="0"/>
              </a:rPr>
              <a:t>4 times as large.</a:t>
            </a:r>
          </a:p>
        </p:txBody>
      </p:sp>
      <p:sp>
        <p:nvSpPr>
          <p:cNvPr id="34825" name="TextBox 22"/>
          <p:cNvSpPr txBox="1">
            <a:spLocks noChangeArrowheads="1"/>
          </p:cNvSpPr>
          <p:nvPr/>
        </p:nvSpPr>
        <p:spPr bwMode="auto">
          <a:xfrm>
            <a:off x="4984750" y="2060575"/>
            <a:ext cx="2541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a:solidFill>
                  <a:schemeClr val="bg1"/>
                </a:solidFill>
                <a:cs typeface="Arial" panose="020B0604020202020204" pitchFamily="34" charset="0"/>
              </a:rPr>
              <a:t>EXAMPLE</a:t>
            </a:r>
          </a:p>
        </p:txBody>
      </p:sp>
      <p:sp>
        <p:nvSpPr>
          <p:cNvPr id="34826" name="Oval 79"/>
          <p:cNvSpPr>
            <a:spLocks noChangeArrowheads="1"/>
          </p:cNvSpPr>
          <p:nvPr/>
        </p:nvSpPr>
        <p:spPr bwMode="auto">
          <a:xfrm>
            <a:off x="8535988" y="2212975"/>
            <a:ext cx="98425" cy="88900"/>
          </a:xfrm>
          <a:prstGeom prst="ellipse">
            <a:avLst/>
          </a:prstGeom>
          <a:solidFill>
            <a:schemeClr val="accent1"/>
          </a:solidFill>
          <a:ln w="254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34827" name="Oval 80"/>
          <p:cNvSpPr>
            <a:spLocks noChangeArrowheads="1"/>
          </p:cNvSpPr>
          <p:nvPr/>
        </p:nvSpPr>
        <p:spPr bwMode="auto">
          <a:xfrm>
            <a:off x="8535988" y="2389188"/>
            <a:ext cx="98425" cy="87312"/>
          </a:xfrm>
          <a:prstGeom prst="ellipse">
            <a:avLst/>
          </a:prstGeom>
          <a:solidFill>
            <a:schemeClr val="accent1"/>
          </a:solidFill>
          <a:ln w="254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34828" name="Line 81"/>
          <p:cNvSpPr>
            <a:spLocks noChangeShapeType="1"/>
          </p:cNvSpPr>
          <p:nvPr/>
        </p:nvSpPr>
        <p:spPr bwMode="auto">
          <a:xfrm>
            <a:off x="8634413" y="2125663"/>
            <a:ext cx="0" cy="439737"/>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9" name="Line 83"/>
          <p:cNvSpPr>
            <a:spLocks noChangeShapeType="1"/>
          </p:cNvSpPr>
          <p:nvPr/>
        </p:nvSpPr>
        <p:spPr bwMode="auto">
          <a:xfrm>
            <a:off x="8289925" y="1636713"/>
            <a:ext cx="0" cy="527050"/>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0" name="Rectangle 86" descr="Wide downward diagonal"/>
          <p:cNvSpPr>
            <a:spLocks noChangeArrowheads="1"/>
          </p:cNvSpPr>
          <p:nvPr/>
        </p:nvSpPr>
        <p:spPr bwMode="auto">
          <a:xfrm>
            <a:off x="7715250" y="5108575"/>
            <a:ext cx="1071563" cy="350838"/>
          </a:xfrm>
          <a:prstGeom prst="rect">
            <a:avLst/>
          </a:prstGeom>
          <a:pattFill prst="wdDnDiag">
            <a:fgClr>
              <a:schemeClr val="tx1"/>
            </a:fgClr>
            <a:bgClr>
              <a:schemeClr val="bg1"/>
            </a:bgClr>
          </a:pattFill>
          <a:ln w="254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34831" name="Line 92"/>
          <p:cNvSpPr>
            <a:spLocks noChangeShapeType="1"/>
          </p:cNvSpPr>
          <p:nvPr/>
        </p:nvSpPr>
        <p:spPr bwMode="auto">
          <a:xfrm>
            <a:off x="8007350" y="3176588"/>
            <a:ext cx="0" cy="1268412"/>
          </a:xfrm>
          <a:prstGeom prst="line">
            <a:avLst/>
          </a:prstGeom>
          <a:noFill/>
          <a:ln w="25400">
            <a:solidFill>
              <a:schemeClr val="bg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4832" name="Text Box 93"/>
          <p:cNvSpPr txBox="1">
            <a:spLocks noChangeArrowheads="1"/>
          </p:cNvSpPr>
          <p:nvPr/>
        </p:nvSpPr>
        <p:spPr bwMode="auto">
          <a:xfrm>
            <a:off x="7408863" y="3503613"/>
            <a:ext cx="779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KL</a:t>
            </a:r>
          </a:p>
        </p:txBody>
      </p:sp>
      <p:sp>
        <p:nvSpPr>
          <p:cNvPr id="34833" name="Rectangle 86" descr="Wide downward diagonal"/>
          <p:cNvSpPr>
            <a:spLocks noChangeArrowheads="1"/>
          </p:cNvSpPr>
          <p:nvPr/>
        </p:nvSpPr>
        <p:spPr bwMode="auto">
          <a:xfrm>
            <a:off x="7986713" y="2160588"/>
            <a:ext cx="554037" cy="350837"/>
          </a:xfrm>
          <a:prstGeom prst="rect">
            <a:avLst/>
          </a:prstGeom>
          <a:pattFill prst="wdDnDiag">
            <a:fgClr>
              <a:schemeClr val="tx1"/>
            </a:fgClr>
            <a:bgClr>
              <a:schemeClr val="bg1"/>
            </a:bgClr>
          </a:pattFill>
          <a:ln w="254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34834" name="Rectangle 32"/>
          <p:cNvSpPr>
            <a:spLocks noChangeArrowheads="1"/>
          </p:cNvSpPr>
          <p:nvPr/>
        </p:nvSpPr>
        <p:spPr bwMode="auto">
          <a:xfrm>
            <a:off x="193675" y="1563688"/>
            <a:ext cx="38512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rPr>
              <a:t>Set up equilibrium and solve similarly to Euler buckling derivation.</a:t>
            </a:r>
          </a:p>
          <a:p>
            <a:r>
              <a:rPr lang="en-US" altLang="en-US">
                <a:solidFill>
                  <a:schemeClr val="bg1"/>
                </a:solidFill>
              </a:rPr>
              <a:t>Determine a “K-factor.”</a:t>
            </a:r>
          </a:p>
        </p:txBody>
      </p:sp>
      <p:sp>
        <p:nvSpPr>
          <p:cNvPr id="26" name="TextBox 25"/>
          <p:cNvSpPr txBox="1"/>
          <p:nvPr/>
        </p:nvSpPr>
        <p:spPr>
          <a:xfrm>
            <a:off x="895350" y="525463"/>
            <a:ext cx="6869113" cy="8191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a:solidFill>
                  <a:schemeClr val="bg1"/>
                </a:solidFill>
              </a:rPr>
              <a:t>End Restraint</a:t>
            </a:r>
            <a:r>
              <a:rPr lang="en-US" sz="3600">
                <a:solidFill>
                  <a:schemeClr val="bg1"/>
                </a:solidFill>
              </a:rPr>
              <a:t> (Fixed)</a:t>
            </a:r>
          </a:p>
        </p:txBody>
      </p:sp>
      <p:sp>
        <p:nvSpPr>
          <p:cNvPr id="30" name="Slide Number Placeholder 29"/>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FCDC736-74B6-43F5-9362-88A2FB3587F6}" type="slidenum">
              <a:rPr lang="en-US" altLang="en-US" sz="1200">
                <a:solidFill>
                  <a:srgbClr val="BCBCBC"/>
                </a:solidFill>
              </a:rPr>
              <a:pPr/>
              <a:t>31</a:t>
            </a:fld>
            <a:endParaRPr lang="en-US" altLang="en-US" sz="1200">
              <a:solidFill>
                <a:srgbClr val="BCBCBC"/>
              </a:solidFill>
            </a:endParaRPr>
          </a:p>
        </p:txBody>
      </p:sp>
      <p:sp>
        <p:nvSpPr>
          <p:cNvPr id="33" name="Footer Placeholder 32"/>
          <p:cNvSpPr>
            <a:spLocks noGrp="1"/>
          </p:cNvSpPr>
          <p:nvPr>
            <p:ph type="ftr" sz="quarter" idx="10"/>
          </p:nvPr>
        </p:nvSpPr>
        <p:spPr/>
        <p:txBody>
          <a:bodyPr/>
          <a:lstStyle/>
          <a:p>
            <a:pPr>
              <a:defRPr/>
            </a:pPr>
            <a:r>
              <a:rPr lang="en-US"/>
              <a:t>Compression Theory</a:t>
            </a:r>
          </a:p>
        </p:txBody>
      </p:sp>
      <p:sp>
        <p:nvSpPr>
          <p:cNvPr id="34838" name="Line 55"/>
          <p:cNvSpPr>
            <a:spLocks noChangeShapeType="1"/>
          </p:cNvSpPr>
          <p:nvPr/>
        </p:nvSpPr>
        <p:spPr bwMode="auto">
          <a:xfrm>
            <a:off x="7891463" y="3186113"/>
            <a:ext cx="4953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34839" name="Line 57"/>
          <p:cNvSpPr>
            <a:spLocks noChangeShapeType="1"/>
          </p:cNvSpPr>
          <p:nvPr/>
        </p:nvSpPr>
        <p:spPr bwMode="auto">
          <a:xfrm>
            <a:off x="7886700" y="4448175"/>
            <a:ext cx="46672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34840" name="Line 30"/>
          <p:cNvSpPr>
            <a:spLocks noChangeShapeType="1"/>
          </p:cNvSpPr>
          <p:nvPr/>
        </p:nvSpPr>
        <p:spPr bwMode="auto">
          <a:xfrm>
            <a:off x="8267700" y="2509838"/>
            <a:ext cx="0" cy="2600325"/>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34841" name="Freeform 31"/>
          <p:cNvSpPr>
            <a:spLocks/>
          </p:cNvSpPr>
          <p:nvPr/>
        </p:nvSpPr>
        <p:spPr bwMode="auto">
          <a:xfrm>
            <a:off x="8266113" y="2500313"/>
            <a:ext cx="420687" cy="1290637"/>
          </a:xfrm>
          <a:custGeom>
            <a:avLst/>
            <a:gdLst>
              <a:gd name="T0" fmla="*/ 2519360 w 265"/>
              <a:gd name="T1" fmla="*/ 0 h 813"/>
              <a:gd name="T2" fmla="*/ 10080613 w 265"/>
              <a:gd name="T3" fmla="*/ 143648057 h 813"/>
              <a:gd name="T4" fmla="*/ 63003038 w 265"/>
              <a:gd name="T5" fmla="*/ 362902359 h 813"/>
              <a:gd name="T6" fmla="*/ 191531647 w 265"/>
              <a:gd name="T7" fmla="*/ 642638801 h 813"/>
              <a:gd name="T8" fmla="*/ 493950038 w 265"/>
              <a:gd name="T9" fmla="*/ 1103828010 h 813"/>
              <a:gd name="T10" fmla="*/ 637597980 w 265"/>
              <a:gd name="T11" fmla="*/ 1655741221 h 813"/>
              <a:gd name="T12" fmla="*/ 667839819 w 265"/>
              <a:gd name="T13" fmla="*/ 2048885444 h 813"/>
              <a:gd name="T14" fmla="*/ 0 60000 65536"/>
              <a:gd name="T15" fmla="*/ 0 60000 65536"/>
              <a:gd name="T16" fmla="*/ 0 60000 65536"/>
              <a:gd name="T17" fmla="*/ 0 60000 65536"/>
              <a:gd name="T18" fmla="*/ 0 60000 65536"/>
              <a:gd name="T19" fmla="*/ 0 60000 65536"/>
              <a:gd name="T20" fmla="*/ 0 60000 65536"/>
              <a:gd name="T21" fmla="*/ 0 w 265"/>
              <a:gd name="T22" fmla="*/ 0 h 813"/>
              <a:gd name="T23" fmla="*/ 265 w 26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5" h="813">
                <a:moveTo>
                  <a:pt x="1" y="0"/>
                </a:moveTo>
                <a:cubicBezTo>
                  <a:pt x="0" y="16"/>
                  <a:pt x="0" y="33"/>
                  <a:pt x="4" y="57"/>
                </a:cubicBezTo>
                <a:cubicBezTo>
                  <a:pt x="8" y="81"/>
                  <a:pt x="13" y="111"/>
                  <a:pt x="25" y="144"/>
                </a:cubicBezTo>
                <a:cubicBezTo>
                  <a:pt x="37" y="177"/>
                  <a:pt x="48" y="206"/>
                  <a:pt x="76" y="255"/>
                </a:cubicBezTo>
                <a:cubicBezTo>
                  <a:pt x="104" y="304"/>
                  <a:pt x="167" y="371"/>
                  <a:pt x="196" y="438"/>
                </a:cubicBezTo>
                <a:cubicBezTo>
                  <a:pt x="225" y="505"/>
                  <a:pt x="242" y="595"/>
                  <a:pt x="253" y="657"/>
                </a:cubicBezTo>
                <a:cubicBezTo>
                  <a:pt x="264" y="719"/>
                  <a:pt x="264" y="766"/>
                  <a:pt x="265" y="813"/>
                </a:cubicBezTo>
              </a:path>
            </a:pathLst>
          </a:custGeom>
          <a:noFill/>
          <a:ln w="28575"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34842" name="Freeform 33"/>
          <p:cNvSpPr>
            <a:spLocks/>
          </p:cNvSpPr>
          <p:nvPr/>
        </p:nvSpPr>
        <p:spPr bwMode="auto">
          <a:xfrm flipV="1">
            <a:off x="8266113" y="3795713"/>
            <a:ext cx="420687" cy="1290637"/>
          </a:xfrm>
          <a:custGeom>
            <a:avLst/>
            <a:gdLst>
              <a:gd name="T0" fmla="*/ 2519360 w 265"/>
              <a:gd name="T1" fmla="*/ 0 h 813"/>
              <a:gd name="T2" fmla="*/ 10080613 w 265"/>
              <a:gd name="T3" fmla="*/ 143648057 h 813"/>
              <a:gd name="T4" fmla="*/ 63003038 w 265"/>
              <a:gd name="T5" fmla="*/ 362902359 h 813"/>
              <a:gd name="T6" fmla="*/ 191531647 w 265"/>
              <a:gd name="T7" fmla="*/ 642638801 h 813"/>
              <a:gd name="T8" fmla="*/ 493950038 w 265"/>
              <a:gd name="T9" fmla="*/ 1103828010 h 813"/>
              <a:gd name="T10" fmla="*/ 637597980 w 265"/>
              <a:gd name="T11" fmla="*/ 1655741221 h 813"/>
              <a:gd name="T12" fmla="*/ 667839819 w 265"/>
              <a:gd name="T13" fmla="*/ 2048885444 h 813"/>
              <a:gd name="T14" fmla="*/ 0 60000 65536"/>
              <a:gd name="T15" fmla="*/ 0 60000 65536"/>
              <a:gd name="T16" fmla="*/ 0 60000 65536"/>
              <a:gd name="T17" fmla="*/ 0 60000 65536"/>
              <a:gd name="T18" fmla="*/ 0 60000 65536"/>
              <a:gd name="T19" fmla="*/ 0 60000 65536"/>
              <a:gd name="T20" fmla="*/ 0 60000 65536"/>
              <a:gd name="T21" fmla="*/ 0 w 265"/>
              <a:gd name="T22" fmla="*/ 0 h 813"/>
              <a:gd name="T23" fmla="*/ 265 w 265"/>
              <a:gd name="T24" fmla="*/ 813 h 8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5" h="813">
                <a:moveTo>
                  <a:pt x="1" y="0"/>
                </a:moveTo>
                <a:cubicBezTo>
                  <a:pt x="0" y="16"/>
                  <a:pt x="0" y="33"/>
                  <a:pt x="4" y="57"/>
                </a:cubicBezTo>
                <a:cubicBezTo>
                  <a:pt x="8" y="81"/>
                  <a:pt x="13" y="111"/>
                  <a:pt x="25" y="144"/>
                </a:cubicBezTo>
                <a:cubicBezTo>
                  <a:pt x="37" y="177"/>
                  <a:pt x="48" y="206"/>
                  <a:pt x="76" y="255"/>
                </a:cubicBezTo>
                <a:cubicBezTo>
                  <a:pt x="104" y="304"/>
                  <a:pt x="167" y="371"/>
                  <a:pt x="196" y="438"/>
                </a:cubicBezTo>
                <a:cubicBezTo>
                  <a:pt x="225" y="505"/>
                  <a:pt x="242" y="595"/>
                  <a:pt x="253" y="657"/>
                </a:cubicBezTo>
                <a:cubicBezTo>
                  <a:pt x="264" y="719"/>
                  <a:pt x="264" y="766"/>
                  <a:pt x="265" y="813"/>
                </a:cubicBezTo>
              </a:path>
            </a:pathLst>
          </a:custGeom>
          <a:noFill/>
          <a:ln w="28575"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30625" y="3157538"/>
            <a:ext cx="4476750" cy="12255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rPr>
              <a:t>Length of equivalent pin ended column with similar elastic buckling load,</a:t>
            </a:r>
          </a:p>
        </p:txBody>
      </p:sp>
      <p:sp>
        <p:nvSpPr>
          <p:cNvPr id="35843" name="TextBox 28"/>
          <p:cNvSpPr txBox="1">
            <a:spLocks noChangeArrowheads="1"/>
          </p:cNvSpPr>
          <p:nvPr/>
        </p:nvSpPr>
        <p:spPr bwMode="auto">
          <a:xfrm>
            <a:off x="2005013" y="1903413"/>
            <a:ext cx="3805237" cy="915987"/>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a:solidFill>
                  <a:schemeClr val="bg1"/>
                </a:solidFill>
                <a:cs typeface="Arial" panose="020B0604020202020204" pitchFamily="34" charset="0"/>
              </a:rPr>
              <a:t>Effective Length = </a:t>
            </a:r>
            <a:r>
              <a:rPr lang="en-US" altLang="en-US" sz="2800" i="1">
                <a:solidFill>
                  <a:schemeClr val="bg1"/>
                </a:solidFill>
                <a:cs typeface="Arial" panose="020B0604020202020204" pitchFamily="34" charset="0"/>
              </a:rPr>
              <a:t>KL</a:t>
            </a:r>
          </a:p>
        </p:txBody>
      </p:sp>
      <p:sp>
        <p:nvSpPr>
          <p:cNvPr id="5" name="TextBox 4"/>
          <p:cNvSpPr txBox="1"/>
          <p:nvPr/>
        </p:nvSpPr>
        <p:spPr>
          <a:xfrm>
            <a:off x="895350" y="525463"/>
            <a:ext cx="6869113" cy="8191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a:solidFill>
                  <a:schemeClr val="bg1"/>
                </a:solidFill>
              </a:rPr>
              <a:t>End Restraint</a:t>
            </a:r>
            <a:r>
              <a:rPr lang="en-US" sz="3600">
                <a:solidFill>
                  <a:schemeClr val="bg1"/>
                </a:solidFill>
              </a:rPr>
              <a:t> (Fixed)</a:t>
            </a:r>
          </a:p>
        </p:txBody>
      </p:sp>
      <p:sp>
        <p:nvSpPr>
          <p:cNvPr id="6" name="TextBox 5"/>
          <p:cNvSpPr txBox="1"/>
          <p:nvPr/>
        </p:nvSpPr>
        <p:spPr>
          <a:xfrm>
            <a:off x="3730625" y="4587875"/>
            <a:ext cx="4437063" cy="860425"/>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rPr>
              <a:t>Distance between points of inflection in the buckled shape.</a:t>
            </a:r>
          </a:p>
        </p:txBody>
      </p:sp>
      <p:sp>
        <p:nvSpPr>
          <p:cNvPr id="7" name="Slide Number Placeholder 6"/>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4116AF3-3579-4B11-B7E9-FCF0CA19E95B}" type="slidenum">
              <a:rPr lang="en-US" altLang="en-US" sz="1200">
                <a:solidFill>
                  <a:srgbClr val="BCBCBC"/>
                </a:solidFill>
              </a:rPr>
              <a:pPr/>
              <a:t>32</a:t>
            </a:fld>
            <a:endParaRPr lang="en-US" altLang="en-US" sz="1200">
              <a:solidFill>
                <a:srgbClr val="BCBCBC"/>
              </a:solidFill>
            </a:endParaRPr>
          </a:p>
        </p:txBody>
      </p:sp>
      <p:sp>
        <p:nvSpPr>
          <p:cNvPr id="8" name="Footer Placeholder 7"/>
          <p:cNvSpPr>
            <a:spLocks noGrp="1"/>
          </p:cNvSpPr>
          <p:nvPr>
            <p:ph type="ftr" sz="quarter" idx="10"/>
          </p:nvPr>
        </p:nvSpPr>
        <p:spPr/>
        <p:txBody>
          <a:bodyPr/>
          <a:lstStyle/>
          <a:p>
            <a:pPr>
              <a:defRPr/>
            </a:pPr>
            <a:r>
              <a:rPr lang="en-US"/>
              <a:t>Compression Theory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28"/>
          <p:cNvSpPr txBox="1">
            <a:spLocks noChangeArrowheads="1"/>
          </p:cNvSpPr>
          <p:nvPr/>
        </p:nvSpPr>
        <p:spPr bwMode="auto">
          <a:xfrm>
            <a:off x="446088" y="1309688"/>
            <a:ext cx="8140700" cy="3160712"/>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600">
                <a:solidFill>
                  <a:srgbClr val="FF0000"/>
                </a:solidFill>
                <a:cs typeface="Arial" panose="020B0604020202020204" pitchFamily="34" charset="0"/>
              </a:rPr>
              <a:t>Handout on </a:t>
            </a:r>
            <a:r>
              <a:rPr lang="en-US" altLang="en-US" sz="3600" i="1">
                <a:solidFill>
                  <a:srgbClr val="FF0000"/>
                </a:solidFill>
                <a:cs typeface="Arial" panose="020B0604020202020204" pitchFamily="34" charset="0"/>
              </a:rPr>
              <a:t>K</a:t>
            </a:r>
            <a:r>
              <a:rPr lang="en-US" altLang="en-US" sz="3600">
                <a:solidFill>
                  <a:srgbClr val="FF0000"/>
                </a:solidFill>
                <a:cs typeface="Arial" panose="020B0604020202020204" pitchFamily="34" charset="0"/>
              </a:rPr>
              <a:t>-factors</a:t>
            </a:r>
          </a:p>
          <a:p>
            <a:r>
              <a:rPr lang="en-US" altLang="en-US" sz="3600">
                <a:solidFill>
                  <a:srgbClr val="FF0000"/>
                </a:solidFill>
                <a:cs typeface="Arial" panose="020B0604020202020204" pitchFamily="34" charset="0"/>
              </a:rPr>
              <a:t>EquivalentLength.pdf</a:t>
            </a:r>
          </a:p>
        </p:txBody>
      </p:sp>
      <p:grpSp>
        <p:nvGrpSpPr>
          <p:cNvPr id="36867" name="Group 2"/>
          <p:cNvGrpSpPr>
            <a:grpSpLocks/>
          </p:cNvGrpSpPr>
          <p:nvPr/>
        </p:nvGrpSpPr>
        <p:grpSpPr bwMode="auto">
          <a:xfrm>
            <a:off x="5416550" y="3505200"/>
            <a:ext cx="3727450" cy="3352800"/>
            <a:chOff x="762000" y="217371"/>
            <a:chExt cx="8077199" cy="6412029"/>
          </a:xfrm>
        </p:grpSpPr>
        <p:sp>
          <p:nvSpPr>
            <p:cNvPr id="36870" name="laptop"/>
            <p:cNvSpPr>
              <a:spLocks noEditPoints="1" noChangeArrowheads="1"/>
            </p:cNvSpPr>
            <p:nvPr/>
          </p:nvSpPr>
          <p:spPr bwMode="auto">
            <a:xfrm>
              <a:off x="825944" y="217371"/>
              <a:ext cx="8013255" cy="6031029"/>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pic>
          <p:nvPicPr>
            <p:cNvPr id="36871" name="Picture 4" descr="C:\Documents and Settings\David Fortin\Local Settings\Temporary Internet Files\Content.IE5\CDA7ST6F\MCj0433829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57200"/>
              <a:ext cx="6172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Slide Number Placeholder 5"/>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0CD02C2-A9B1-4669-A503-87AEBEADF4E0}" type="slidenum">
              <a:rPr lang="en-US" altLang="en-US" sz="1200">
                <a:solidFill>
                  <a:srgbClr val="BCBCBC"/>
                </a:solidFill>
              </a:rPr>
              <a:pPr/>
              <a:t>33</a:t>
            </a:fld>
            <a:endParaRPr lang="en-US" altLang="en-US" sz="1200">
              <a:solidFill>
                <a:srgbClr val="BCBCBC"/>
              </a:solidFill>
            </a:endParaRPr>
          </a:p>
        </p:txBody>
      </p:sp>
      <p:sp>
        <p:nvSpPr>
          <p:cNvPr id="7" name="Footer Placeholder 6"/>
          <p:cNvSpPr>
            <a:spLocks noGrp="1"/>
          </p:cNvSpPr>
          <p:nvPr>
            <p:ph type="ftr" sz="quarter" idx="10"/>
          </p:nvPr>
        </p:nvSpPr>
        <p:spPr/>
        <p:txBody>
          <a:bodyPr/>
          <a:lstStyle/>
          <a:p>
            <a:pPr>
              <a:defRPr/>
            </a:pPr>
            <a:r>
              <a:rPr lang="en-US"/>
              <a:t>Compression Theory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24"/>
          <p:cNvSpPr txBox="1">
            <a:spLocks noChangeArrowheads="1"/>
          </p:cNvSpPr>
          <p:nvPr/>
        </p:nvSpPr>
        <p:spPr bwMode="auto">
          <a:xfrm>
            <a:off x="1165225" y="1666875"/>
            <a:ext cx="7273925" cy="4349750"/>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chemeClr val="bg1"/>
              </a:solidFill>
              <a:cs typeface="Arial" panose="020B0604020202020204" pitchFamily="34" charset="0"/>
            </a:endParaRPr>
          </a:p>
        </p:txBody>
      </p:sp>
      <p:sp>
        <p:nvSpPr>
          <p:cNvPr id="37891" name="Text Box 8"/>
          <p:cNvSpPr txBox="1">
            <a:spLocks noChangeArrowheads="1"/>
          </p:cNvSpPr>
          <p:nvPr/>
        </p:nvSpPr>
        <p:spPr bwMode="auto">
          <a:xfrm>
            <a:off x="1754188" y="2419350"/>
            <a:ext cx="2243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F</a:t>
            </a:r>
            <a:r>
              <a:rPr lang="en-US" altLang="en-US" i="1" baseline="-25000">
                <a:solidFill>
                  <a:schemeClr val="bg1"/>
                </a:solidFill>
                <a:cs typeface="Arial" panose="020B0604020202020204" pitchFamily="34" charset="0"/>
              </a:rPr>
              <a:t>y</a:t>
            </a:r>
          </a:p>
        </p:txBody>
      </p:sp>
      <p:sp>
        <p:nvSpPr>
          <p:cNvPr id="37892" name="Text Box 11"/>
          <p:cNvSpPr txBox="1">
            <a:spLocks noChangeArrowheads="1"/>
          </p:cNvSpPr>
          <p:nvPr/>
        </p:nvSpPr>
        <p:spPr bwMode="auto">
          <a:xfrm>
            <a:off x="4584700" y="3333750"/>
            <a:ext cx="2897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E</a:t>
            </a:r>
            <a:r>
              <a:rPr lang="en-US" altLang="en-US" i="1" baseline="-25000">
                <a:solidFill>
                  <a:schemeClr val="bg1"/>
                </a:solidFill>
                <a:cs typeface="Arial" panose="020B0604020202020204" pitchFamily="34" charset="0"/>
              </a:rPr>
              <a:t>T</a:t>
            </a:r>
            <a:r>
              <a:rPr lang="en-US" altLang="en-US">
                <a:solidFill>
                  <a:schemeClr val="bg1"/>
                </a:solidFill>
                <a:cs typeface="Arial" panose="020B0604020202020204" pitchFamily="34" charset="0"/>
              </a:rPr>
              <a:t>= Tangent Modulus</a:t>
            </a:r>
          </a:p>
        </p:txBody>
      </p:sp>
      <p:sp>
        <p:nvSpPr>
          <p:cNvPr id="37893" name="Text Box 12"/>
          <p:cNvSpPr txBox="1">
            <a:spLocks noChangeArrowheads="1"/>
          </p:cNvSpPr>
          <p:nvPr/>
        </p:nvSpPr>
        <p:spPr bwMode="auto">
          <a:xfrm>
            <a:off x="2816225" y="4160838"/>
            <a:ext cx="4133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E</a:t>
            </a:r>
          </a:p>
        </p:txBody>
      </p:sp>
      <p:sp>
        <p:nvSpPr>
          <p:cNvPr id="37894" name="Line 15"/>
          <p:cNvSpPr>
            <a:spLocks noChangeShapeType="1"/>
          </p:cNvSpPr>
          <p:nvPr/>
        </p:nvSpPr>
        <p:spPr bwMode="auto">
          <a:xfrm flipH="1" flipV="1">
            <a:off x="3929063" y="3148013"/>
            <a:ext cx="704850" cy="373062"/>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7895" name="Line 18"/>
          <p:cNvSpPr>
            <a:spLocks noChangeShapeType="1"/>
          </p:cNvSpPr>
          <p:nvPr/>
        </p:nvSpPr>
        <p:spPr bwMode="auto">
          <a:xfrm flipV="1">
            <a:off x="2344738" y="2743200"/>
            <a:ext cx="828675" cy="0"/>
          </a:xfrm>
          <a:prstGeom prst="line">
            <a:avLst/>
          </a:prstGeom>
          <a:noFill/>
          <a:ln w="190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7896" name="Line 19"/>
          <p:cNvSpPr>
            <a:spLocks noChangeShapeType="1"/>
          </p:cNvSpPr>
          <p:nvPr/>
        </p:nvSpPr>
        <p:spPr bwMode="auto">
          <a:xfrm>
            <a:off x="2344738" y="4043363"/>
            <a:ext cx="471487" cy="0"/>
          </a:xfrm>
          <a:prstGeom prst="line">
            <a:avLst/>
          </a:prstGeom>
          <a:noFill/>
          <a:ln w="190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7897" name="Text Box 20"/>
          <p:cNvSpPr txBox="1">
            <a:spLocks noChangeArrowheads="1"/>
          </p:cNvSpPr>
          <p:nvPr/>
        </p:nvSpPr>
        <p:spPr bwMode="auto">
          <a:xfrm>
            <a:off x="1192213" y="3703638"/>
            <a:ext cx="2008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cs typeface="Arial" panose="020B0604020202020204" pitchFamily="34" charset="0"/>
              </a:rPr>
              <a:t>(</a:t>
            </a:r>
            <a:r>
              <a:rPr lang="en-US" altLang="en-US" i="1">
                <a:solidFill>
                  <a:schemeClr val="bg1"/>
                </a:solidFill>
                <a:cs typeface="Arial" panose="020B0604020202020204" pitchFamily="34" charset="0"/>
              </a:rPr>
              <a:t>F</a:t>
            </a:r>
            <a:r>
              <a:rPr lang="en-US" altLang="en-US" i="1" baseline="-25000">
                <a:solidFill>
                  <a:schemeClr val="bg1"/>
                </a:solidFill>
                <a:cs typeface="Arial" panose="020B0604020202020204" pitchFamily="34" charset="0"/>
              </a:rPr>
              <a:t>y</a:t>
            </a:r>
            <a:r>
              <a:rPr lang="en-US" altLang="en-US" i="1">
                <a:solidFill>
                  <a:schemeClr val="bg1"/>
                </a:solidFill>
                <a:cs typeface="Arial" panose="020B0604020202020204" pitchFamily="34" charset="0"/>
              </a:rPr>
              <a:t>-F</a:t>
            </a:r>
            <a:r>
              <a:rPr lang="en-US" altLang="en-US" i="1" baseline="-25000">
                <a:solidFill>
                  <a:schemeClr val="bg1"/>
                </a:solidFill>
                <a:cs typeface="Arial" panose="020B0604020202020204" pitchFamily="34" charset="0"/>
              </a:rPr>
              <a:t>res</a:t>
            </a:r>
            <a:r>
              <a:rPr lang="en-US" altLang="en-US" baseline="-25000">
                <a:solidFill>
                  <a:schemeClr val="bg1"/>
                </a:solidFill>
                <a:cs typeface="Arial" panose="020B0604020202020204" pitchFamily="34" charset="0"/>
              </a:rPr>
              <a:t>)</a:t>
            </a:r>
          </a:p>
        </p:txBody>
      </p:sp>
      <p:sp>
        <p:nvSpPr>
          <p:cNvPr id="37898" name="Text Box 29"/>
          <p:cNvSpPr txBox="1">
            <a:spLocks noChangeArrowheads="1"/>
          </p:cNvSpPr>
          <p:nvPr/>
        </p:nvSpPr>
        <p:spPr bwMode="auto">
          <a:xfrm>
            <a:off x="4470400" y="5459413"/>
            <a:ext cx="8255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b="1">
                <a:solidFill>
                  <a:schemeClr val="bg1"/>
                </a:solidFill>
                <a:latin typeface="Symbol" panose="05050102010706020507" pitchFamily="18" charset="2"/>
                <a:cs typeface="Arial" panose="020B0604020202020204" pitchFamily="34" charset="0"/>
              </a:rPr>
              <a:t>e</a:t>
            </a:r>
          </a:p>
        </p:txBody>
      </p:sp>
      <p:sp>
        <p:nvSpPr>
          <p:cNvPr id="37899" name="Line 30"/>
          <p:cNvSpPr>
            <a:spLocks noChangeShapeType="1"/>
          </p:cNvSpPr>
          <p:nvPr/>
        </p:nvSpPr>
        <p:spPr bwMode="auto">
          <a:xfrm>
            <a:off x="2581275" y="4751388"/>
            <a:ext cx="276225"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0" name="Line 31"/>
          <p:cNvSpPr>
            <a:spLocks noChangeShapeType="1"/>
          </p:cNvSpPr>
          <p:nvPr/>
        </p:nvSpPr>
        <p:spPr bwMode="auto">
          <a:xfrm flipV="1">
            <a:off x="2852738" y="4043363"/>
            <a:ext cx="0" cy="722312"/>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1" name="Text Box 29"/>
          <p:cNvSpPr txBox="1">
            <a:spLocks noChangeArrowheads="1"/>
          </p:cNvSpPr>
          <p:nvPr/>
        </p:nvSpPr>
        <p:spPr bwMode="auto">
          <a:xfrm>
            <a:off x="1687513" y="3090863"/>
            <a:ext cx="827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b="1">
                <a:solidFill>
                  <a:schemeClr val="bg1"/>
                </a:solidFill>
                <a:latin typeface="Symbol" panose="05050102010706020507" pitchFamily="18" charset="2"/>
                <a:cs typeface="Arial" panose="020B0604020202020204" pitchFamily="34" charset="0"/>
              </a:rPr>
              <a:t>s</a:t>
            </a:r>
          </a:p>
        </p:txBody>
      </p:sp>
      <p:sp>
        <p:nvSpPr>
          <p:cNvPr id="26" name="TextBox 25"/>
          <p:cNvSpPr txBox="1"/>
          <p:nvPr/>
        </p:nvSpPr>
        <p:spPr>
          <a:xfrm>
            <a:off x="1166813" y="6011863"/>
            <a:ext cx="7272337" cy="460375"/>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dirty="0">
                <a:solidFill>
                  <a:schemeClr val="bg1"/>
                </a:solidFill>
                <a:cs typeface="Arial" pitchFamily="34" charset="0"/>
              </a:rPr>
              <a:t>Test Results from an Axially Loaded Stub Column</a:t>
            </a:r>
          </a:p>
        </p:txBody>
      </p:sp>
      <p:sp>
        <p:nvSpPr>
          <p:cNvPr id="24" name="Slide Number Placeholder 2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61A5D5F-7304-4AD8-915B-4C0368088648}" type="slidenum">
              <a:rPr lang="en-US" altLang="en-US" sz="1200">
                <a:solidFill>
                  <a:srgbClr val="BCBCBC"/>
                </a:solidFill>
              </a:rPr>
              <a:pPr/>
              <a:t>34</a:t>
            </a:fld>
            <a:endParaRPr lang="en-US" altLang="en-US" sz="1200">
              <a:solidFill>
                <a:srgbClr val="BCBCBC"/>
              </a:solidFill>
            </a:endParaRPr>
          </a:p>
        </p:txBody>
      </p:sp>
      <p:sp>
        <p:nvSpPr>
          <p:cNvPr id="25" name="Footer Placeholder 24"/>
          <p:cNvSpPr>
            <a:spLocks noGrp="1"/>
          </p:cNvSpPr>
          <p:nvPr>
            <p:ph type="ftr" sz="quarter" idx="10"/>
          </p:nvPr>
        </p:nvSpPr>
        <p:spPr/>
        <p:txBody>
          <a:bodyPr/>
          <a:lstStyle/>
          <a:p>
            <a:pPr>
              <a:defRPr/>
            </a:pPr>
            <a:r>
              <a:rPr lang="en-US"/>
              <a:t>Compression Theory</a:t>
            </a:r>
          </a:p>
        </p:txBody>
      </p:sp>
      <p:sp>
        <p:nvSpPr>
          <p:cNvPr id="37905" name="Freeform 34"/>
          <p:cNvSpPr>
            <a:spLocks/>
          </p:cNvSpPr>
          <p:nvPr/>
        </p:nvSpPr>
        <p:spPr bwMode="auto">
          <a:xfrm>
            <a:off x="2343150" y="2743200"/>
            <a:ext cx="4371975" cy="2714625"/>
          </a:xfrm>
          <a:custGeom>
            <a:avLst/>
            <a:gdLst>
              <a:gd name="T0" fmla="*/ 0 w 2754"/>
              <a:gd name="T1" fmla="*/ 2147483647 h 1710"/>
              <a:gd name="T2" fmla="*/ 1512093750 w 2754"/>
              <a:gd name="T3" fmla="*/ 0 h 1710"/>
              <a:gd name="T4" fmla="*/ 2147483647 w 2754"/>
              <a:gd name="T5" fmla="*/ 0 h 1710"/>
              <a:gd name="T6" fmla="*/ 0 60000 65536"/>
              <a:gd name="T7" fmla="*/ 0 60000 65536"/>
              <a:gd name="T8" fmla="*/ 0 60000 65536"/>
              <a:gd name="T9" fmla="*/ 0 w 2754"/>
              <a:gd name="T10" fmla="*/ 0 h 1710"/>
              <a:gd name="T11" fmla="*/ 2754 w 2754"/>
              <a:gd name="T12" fmla="*/ 1710 h 1710"/>
            </a:gdLst>
            <a:ahLst/>
            <a:cxnLst>
              <a:cxn ang="T6">
                <a:pos x="T0" y="T1"/>
              </a:cxn>
              <a:cxn ang="T7">
                <a:pos x="T2" y="T3"/>
              </a:cxn>
              <a:cxn ang="T8">
                <a:pos x="T4" y="T5"/>
              </a:cxn>
            </a:cxnLst>
            <a:rect l="T9" t="T10" r="T11" b="T12"/>
            <a:pathLst>
              <a:path w="2754" h="1710">
                <a:moveTo>
                  <a:pt x="0" y="1710"/>
                </a:moveTo>
                <a:lnTo>
                  <a:pt x="600" y="0"/>
                </a:lnTo>
                <a:lnTo>
                  <a:pt x="2754" y="0"/>
                </a:lnTo>
              </a:path>
            </a:pathLst>
          </a:custGeom>
          <a:noFill/>
          <a:ln w="38100" cap="flat" cmpd="sng">
            <a:solidFill>
              <a:schemeClr val="bg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37906" name="Line 36"/>
          <p:cNvSpPr>
            <a:spLocks noChangeShapeType="1"/>
          </p:cNvSpPr>
          <p:nvPr/>
        </p:nvSpPr>
        <p:spPr bwMode="auto">
          <a:xfrm>
            <a:off x="2317750" y="5457825"/>
            <a:ext cx="4521200"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37907" name="Line 37"/>
          <p:cNvSpPr>
            <a:spLocks noChangeShapeType="1"/>
          </p:cNvSpPr>
          <p:nvPr/>
        </p:nvSpPr>
        <p:spPr bwMode="auto">
          <a:xfrm flipV="1">
            <a:off x="2343150" y="2105025"/>
            <a:ext cx="0" cy="33782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37908" name="Freeform 42"/>
          <p:cNvSpPr>
            <a:spLocks/>
          </p:cNvSpPr>
          <p:nvPr/>
        </p:nvSpPr>
        <p:spPr bwMode="auto">
          <a:xfrm>
            <a:off x="2844800" y="2736850"/>
            <a:ext cx="2628900" cy="1320800"/>
          </a:xfrm>
          <a:custGeom>
            <a:avLst/>
            <a:gdLst>
              <a:gd name="T0" fmla="*/ 0 w 1656"/>
              <a:gd name="T1" fmla="*/ 2096770000 h 832"/>
              <a:gd name="T2" fmla="*/ 322580000 w 1656"/>
              <a:gd name="T3" fmla="*/ 1502013125 h 832"/>
              <a:gd name="T4" fmla="*/ 967740000 w 1656"/>
              <a:gd name="T5" fmla="*/ 816530625 h 832"/>
              <a:gd name="T6" fmla="*/ 2036286250 w 1656"/>
              <a:gd name="T7" fmla="*/ 322580000 h 832"/>
              <a:gd name="T8" fmla="*/ 2147483647 w 1656"/>
              <a:gd name="T9" fmla="*/ 60483750 h 832"/>
              <a:gd name="T10" fmla="*/ 2147483647 w 1656"/>
              <a:gd name="T11" fmla="*/ 0 h 832"/>
              <a:gd name="T12" fmla="*/ 0 60000 65536"/>
              <a:gd name="T13" fmla="*/ 0 60000 65536"/>
              <a:gd name="T14" fmla="*/ 0 60000 65536"/>
              <a:gd name="T15" fmla="*/ 0 60000 65536"/>
              <a:gd name="T16" fmla="*/ 0 60000 65536"/>
              <a:gd name="T17" fmla="*/ 0 60000 65536"/>
              <a:gd name="T18" fmla="*/ 0 w 1656"/>
              <a:gd name="T19" fmla="*/ 0 h 832"/>
              <a:gd name="T20" fmla="*/ 1656 w 1656"/>
              <a:gd name="T21" fmla="*/ 832 h 832"/>
            </a:gdLst>
            <a:ahLst/>
            <a:cxnLst>
              <a:cxn ang="T12">
                <a:pos x="T0" y="T1"/>
              </a:cxn>
              <a:cxn ang="T13">
                <a:pos x="T2" y="T3"/>
              </a:cxn>
              <a:cxn ang="T14">
                <a:pos x="T4" y="T5"/>
              </a:cxn>
              <a:cxn ang="T15">
                <a:pos x="T6" y="T7"/>
              </a:cxn>
              <a:cxn ang="T16">
                <a:pos x="T8" y="T9"/>
              </a:cxn>
              <a:cxn ang="T17">
                <a:pos x="T10" y="T11"/>
              </a:cxn>
            </a:cxnLst>
            <a:rect l="T18" t="T19" r="T20" b="T21"/>
            <a:pathLst>
              <a:path w="1656" h="832">
                <a:moveTo>
                  <a:pt x="0" y="832"/>
                </a:moveTo>
                <a:cubicBezTo>
                  <a:pt x="32" y="756"/>
                  <a:pt x="64" y="681"/>
                  <a:pt x="128" y="596"/>
                </a:cubicBezTo>
                <a:cubicBezTo>
                  <a:pt x="192" y="511"/>
                  <a:pt x="271" y="402"/>
                  <a:pt x="384" y="324"/>
                </a:cubicBezTo>
                <a:cubicBezTo>
                  <a:pt x="497" y="246"/>
                  <a:pt x="663" y="178"/>
                  <a:pt x="808" y="128"/>
                </a:cubicBezTo>
                <a:cubicBezTo>
                  <a:pt x="953" y="78"/>
                  <a:pt x="1115" y="45"/>
                  <a:pt x="1256" y="24"/>
                </a:cubicBezTo>
                <a:cubicBezTo>
                  <a:pt x="1397" y="3"/>
                  <a:pt x="1526" y="1"/>
                  <a:pt x="1656" y="0"/>
                </a:cubicBezTo>
              </a:path>
            </a:pathLst>
          </a:custGeom>
          <a:noFill/>
          <a:ln w="38100" cap="flat" cmpd="sng">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37909" name="Freeform 46"/>
          <p:cNvSpPr>
            <a:spLocks/>
          </p:cNvSpPr>
          <p:nvPr/>
        </p:nvSpPr>
        <p:spPr bwMode="auto">
          <a:xfrm>
            <a:off x="3430588" y="2965450"/>
            <a:ext cx="493712" cy="260350"/>
          </a:xfrm>
          <a:custGeom>
            <a:avLst/>
            <a:gdLst>
              <a:gd name="T0" fmla="*/ 858280067 w 284"/>
              <a:gd name="T1" fmla="*/ 0 h 128"/>
              <a:gd name="T2" fmla="*/ 858280067 w 284"/>
              <a:gd name="T3" fmla="*/ 529547832 h 128"/>
              <a:gd name="T4" fmla="*/ 0 w 284"/>
              <a:gd name="T5" fmla="*/ 529547832 h 128"/>
              <a:gd name="T6" fmla="*/ 0 60000 65536"/>
              <a:gd name="T7" fmla="*/ 0 60000 65536"/>
              <a:gd name="T8" fmla="*/ 0 60000 65536"/>
              <a:gd name="T9" fmla="*/ 0 w 284"/>
              <a:gd name="T10" fmla="*/ 0 h 128"/>
              <a:gd name="T11" fmla="*/ 284 w 284"/>
              <a:gd name="T12" fmla="*/ 128 h 128"/>
            </a:gdLst>
            <a:ahLst/>
            <a:cxnLst>
              <a:cxn ang="T6">
                <a:pos x="T0" y="T1"/>
              </a:cxn>
              <a:cxn ang="T7">
                <a:pos x="T2" y="T3"/>
              </a:cxn>
              <a:cxn ang="T8">
                <a:pos x="T4" y="T5"/>
              </a:cxn>
            </a:cxnLst>
            <a:rect l="T9" t="T10" r="T11" b="T12"/>
            <a:pathLst>
              <a:path w="284" h="128">
                <a:moveTo>
                  <a:pt x="284" y="0"/>
                </a:moveTo>
                <a:lnTo>
                  <a:pt x="284" y="128"/>
                </a:lnTo>
                <a:lnTo>
                  <a:pt x="0" y="128"/>
                </a:lnTo>
              </a:path>
            </a:pathLst>
          </a:custGeom>
          <a:noFill/>
          <a:ln w="19050" cap="flat" cmpd="sng">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37910" name="Line 50"/>
          <p:cNvSpPr>
            <a:spLocks noChangeShapeType="1"/>
          </p:cNvSpPr>
          <p:nvPr/>
        </p:nvSpPr>
        <p:spPr bwMode="auto">
          <a:xfrm flipV="1">
            <a:off x="3243263" y="2833688"/>
            <a:ext cx="919162" cy="50482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27" name="TextBox 26"/>
          <p:cNvSpPr txBox="1"/>
          <p:nvPr/>
        </p:nvSpPr>
        <p:spPr>
          <a:xfrm>
            <a:off x="1152525" y="392113"/>
            <a:ext cx="7269163" cy="8191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dirty="0">
                <a:solidFill>
                  <a:schemeClr val="bg1"/>
                </a:solidFill>
                <a:cs typeface="Arial" pitchFamily="34" charset="0"/>
              </a:rPr>
              <a:t>Inelastic Material Effects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24"/>
          <p:cNvSpPr txBox="1">
            <a:spLocks noChangeArrowheads="1"/>
          </p:cNvSpPr>
          <p:nvPr/>
        </p:nvSpPr>
        <p:spPr bwMode="auto">
          <a:xfrm>
            <a:off x="1152525" y="1435100"/>
            <a:ext cx="7304088" cy="4938713"/>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chemeClr val="bg1"/>
              </a:solidFill>
              <a:cs typeface="Arial" panose="020B0604020202020204" pitchFamily="34" charset="0"/>
            </a:endParaRPr>
          </a:p>
        </p:txBody>
      </p:sp>
      <p:sp>
        <p:nvSpPr>
          <p:cNvPr id="38915" name="Freeform 3"/>
          <p:cNvSpPr>
            <a:spLocks/>
          </p:cNvSpPr>
          <p:nvPr/>
        </p:nvSpPr>
        <p:spPr bwMode="auto">
          <a:xfrm>
            <a:off x="3806825" y="2051050"/>
            <a:ext cx="4318000" cy="3086100"/>
          </a:xfrm>
          <a:custGeom>
            <a:avLst/>
            <a:gdLst>
              <a:gd name="T0" fmla="*/ 0 w 2720"/>
              <a:gd name="T1" fmla="*/ 0 h 1944"/>
              <a:gd name="T2" fmla="*/ 131048125 w 2720"/>
              <a:gd name="T3" fmla="*/ 594756875 h 1944"/>
              <a:gd name="T4" fmla="*/ 342741250 w 2720"/>
              <a:gd name="T5" fmla="*/ 1260078125 h 1944"/>
              <a:gd name="T6" fmla="*/ 453628125 w 2720"/>
              <a:gd name="T7" fmla="*/ 1592738750 h 1944"/>
              <a:gd name="T8" fmla="*/ 624998750 w 2720"/>
              <a:gd name="T9" fmla="*/ 2026205625 h 1944"/>
              <a:gd name="T10" fmla="*/ 877014375 w 2720"/>
              <a:gd name="T11" fmla="*/ 2147483647 h 1944"/>
              <a:gd name="T12" fmla="*/ 1139110625 w 2720"/>
              <a:gd name="T13" fmla="*/ 2147483647 h 1944"/>
              <a:gd name="T14" fmla="*/ 1502013125 w 2720"/>
              <a:gd name="T15" fmla="*/ 2147483647 h 1944"/>
              <a:gd name="T16" fmla="*/ 1834673750 w 2720"/>
              <a:gd name="T17" fmla="*/ 2147483647 h 1944"/>
              <a:gd name="T18" fmla="*/ 2147483647 w 2720"/>
              <a:gd name="T19" fmla="*/ 2147483647 h 1944"/>
              <a:gd name="T20" fmla="*/ 2147483647 w 2720"/>
              <a:gd name="T21" fmla="*/ 2147483647 h 1944"/>
              <a:gd name="T22" fmla="*/ 2147483647 w 2720"/>
              <a:gd name="T23" fmla="*/ 2147483647 h 1944"/>
              <a:gd name="T24" fmla="*/ 2147483647 w 2720"/>
              <a:gd name="T25" fmla="*/ 2147483647 h 1944"/>
              <a:gd name="T26" fmla="*/ 2147483647 w 2720"/>
              <a:gd name="T27" fmla="*/ 2147483647 h 1944"/>
              <a:gd name="T28" fmla="*/ 2147483647 w 2720"/>
              <a:gd name="T29" fmla="*/ 2147483647 h 1944"/>
              <a:gd name="T30" fmla="*/ 2147483647 w 2720"/>
              <a:gd name="T31" fmla="*/ 2147483647 h 1944"/>
              <a:gd name="T32" fmla="*/ 2147483647 w 2720"/>
              <a:gd name="T33" fmla="*/ 2147483647 h 1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20"/>
              <a:gd name="T52" fmla="*/ 0 h 1944"/>
              <a:gd name="T53" fmla="*/ 2720 w 2720"/>
              <a:gd name="T54" fmla="*/ 1944 h 19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20" h="1944">
                <a:moveTo>
                  <a:pt x="0" y="0"/>
                </a:moveTo>
                <a:cubicBezTo>
                  <a:pt x="14" y="76"/>
                  <a:pt x="29" y="153"/>
                  <a:pt x="52" y="236"/>
                </a:cubicBezTo>
                <a:cubicBezTo>
                  <a:pt x="75" y="319"/>
                  <a:pt x="115" y="434"/>
                  <a:pt x="136" y="500"/>
                </a:cubicBezTo>
                <a:cubicBezTo>
                  <a:pt x="157" y="566"/>
                  <a:pt x="161" y="581"/>
                  <a:pt x="180" y="632"/>
                </a:cubicBezTo>
                <a:cubicBezTo>
                  <a:pt x="199" y="683"/>
                  <a:pt x="220" y="743"/>
                  <a:pt x="248" y="804"/>
                </a:cubicBezTo>
                <a:cubicBezTo>
                  <a:pt x="276" y="865"/>
                  <a:pt x="314" y="937"/>
                  <a:pt x="348" y="996"/>
                </a:cubicBezTo>
                <a:cubicBezTo>
                  <a:pt x="382" y="1055"/>
                  <a:pt x="411" y="1106"/>
                  <a:pt x="452" y="1160"/>
                </a:cubicBezTo>
                <a:cubicBezTo>
                  <a:pt x="493" y="1214"/>
                  <a:pt x="550" y="1275"/>
                  <a:pt x="596" y="1320"/>
                </a:cubicBezTo>
                <a:cubicBezTo>
                  <a:pt x="642" y="1365"/>
                  <a:pt x="680" y="1395"/>
                  <a:pt x="728" y="1432"/>
                </a:cubicBezTo>
                <a:cubicBezTo>
                  <a:pt x="776" y="1469"/>
                  <a:pt x="833" y="1509"/>
                  <a:pt x="884" y="1540"/>
                </a:cubicBezTo>
                <a:cubicBezTo>
                  <a:pt x="935" y="1571"/>
                  <a:pt x="985" y="1596"/>
                  <a:pt x="1036" y="1620"/>
                </a:cubicBezTo>
                <a:cubicBezTo>
                  <a:pt x="1087" y="1644"/>
                  <a:pt x="1121" y="1661"/>
                  <a:pt x="1188" y="1684"/>
                </a:cubicBezTo>
                <a:cubicBezTo>
                  <a:pt x="1255" y="1707"/>
                  <a:pt x="1340" y="1735"/>
                  <a:pt x="1436" y="1760"/>
                </a:cubicBezTo>
                <a:cubicBezTo>
                  <a:pt x="1532" y="1785"/>
                  <a:pt x="1665" y="1816"/>
                  <a:pt x="1764" y="1836"/>
                </a:cubicBezTo>
                <a:cubicBezTo>
                  <a:pt x="1863" y="1856"/>
                  <a:pt x="1927" y="1866"/>
                  <a:pt x="2032" y="1880"/>
                </a:cubicBezTo>
                <a:cubicBezTo>
                  <a:pt x="2137" y="1894"/>
                  <a:pt x="2277" y="1909"/>
                  <a:pt x="2392" y="1920"/>
                </a:cubicBezTo>
                <a:cubicBezTo>
                  <a:pt x="2507" y="1931"/>
                  <a:pt x="2613" y="1937"/>
                  <a:pt x="2720" y="1944"/>
                </a:cubicBezTo>
              </a:path>
            </a:pathLst>
          </a:custGeom>
          <a:noFill/>
          <a:ln w="38100" cap="flat" cmpd="sng">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38916" name="Line 23"/>
          <p:cNvSpPr>
            <a:spLocks noChangeShapeType="1"/>
          </p:cNvSpPr>
          <p:nvPr/>
        </p:nvSpPr>
        <p:spPr bwMode="auto">
          <a:xfrm>
            <a:off x="2406650" y="1879600"/>
            <a:ext cx="0" cy="366553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7" name="Line 24"/>
          <p:cNvSpPr>
            <a:spLocks noChangeShapeType="1"/>
          </p:cNvSpPr>
          <p:nvPr/>
        </p:nvSpPr>
        <p:spPr bwMode="auto">
          <a:xfrm>
            <a:off x="2397125" y="5530850"/>
            <a:ext cx="56007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8" name="Line 25"/>
          <p:cNvSpPr>
            <a:spLocks noChangeShapeType="1"/>
          </p:cNvSpPr>
          <p:nvPr/>
        </p:nvSpPr>
        <p:spPr bwMode="auto">
          <a:xfrm>
            <a:off x="2940050" y="271145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9" name="Text Box 43"/>
          <p:cNvSpPr txBox="1">
            <a:spLocks noChangeArrowheads="1"/>
          </p:cNvSpPr>
          <p:nvPr/>
        </p:nvSpPr>
        <p:spPr bwMode="auto">
          <a:xfrm>
            <a:off x="4235450" y="56292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KL/r</a:t>
            </a:r>
          </a:p>
        </p:txBody>
      </p:sp>
      <p:graphicFrame>
        <p:nvGraphicFramePr>
          <p:cNvPr id="38920" name="Object 3"/>
          <p:cNvGraphicFramePr>
            <a:graphicFrameLocks noChangeAspect="1"/>
          </p:cNvGraphicFramePr>
          <p:nvPr/>
        </p:nvGraphicFramePr>
        <p:xfrm>
          <a:off x="5665788" y="3457575"/>
          <a:ext cx="1300162" cy="1114425"/>
        </p:xfrm>
        <a:graphic>
          <a:graphicData uri="http://schemas.openxmlformats.org/presentationml/2006/ole">
            <mc:AlternateContent xmlns:mc="http://schemas.openxmlformats.org/markup-compatibility/2006">
              <mc:Choice xmlns:v="urn:schemas-microsoft-com:vml" Requires="v">
                <p:oleObj spid="_x0000_s38936" name="Equation" r:id="rId4" imgW="800100" imgH="685800" progId="Equation.3">
                  <p:embed/>
                </p:oleObj>
              </mc:Choice>
              <mc:Fallback>
                <p:oleObj name="Equation" r:id="rId4" imgW="800100" imgH="6858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5788" y="3457575"/>
                        <a:ext cx="1300162"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TextBox 25"/>
          <p:cNvSpPr txBox="1"/>
          <p:nvPr/>
        </p:nvSpPr>
        <p:spPr>
          <a:xfrm>
            <a:off x="1152525" y="392113"/>
            <a:ext cx="7269163" cy="8191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dirty="0">
                <a:solidFill>
                  <a:schemeClr val="bg1"/>
                </a:solidFill>
                <a:cs typeface="Arial" pitchFamily="34" charset="0"/>
              </a:rPr>
              <a:t>Inelastic Material Effects</a:t>
            </a:r>
          </a:p>
        </p:txBody>
      </p:sp>
      <p:sp>
        <p:nvSpPr>
          <p:cNvPr id="38922" name="Text Box 29"/>
          <p:cNvSpPr txBox="1">
            <a:spLocks noChangeArrowheads="1"/>
          </p:cNvSpPr>
          <p:nvPr/>
        </p:nvSpPr>
        <p:spPr bwMode="auto">
          <a:xfrm>
            <a:off x="1754188" y="4649788"/>
            <a:ext cx="8270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b="1">
                <a:solidFill>
                  <a:schemeClr val="bg1"/>
                </a:solidFill>
                <a:latin typeface="Symbol" panose="05050102010706020507" pitchFamily="18" charset="2"/>
                <a:cs typeface="Arial" panose="020B0604020202020204" pitchFamily="34" charset="0"/>
              </a:rPr>
              <a:t>s</a:t>
            </a:r>
          </a:p>
        </p:txBody>
      </p:sp>
      <p:sp>
        <p:nvSpPr>
          <p:cNvPr id="33" name="Slide Number Placeholder 32"/>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F926CA09-F6D8-438B-8D31-23569B5CF8BE}" type="slidenum">
              <a:rPr lang="en-US" altLang="en-US" sz="1200">
                <a:solidFill>
                  <a:srgbClr val="BCBCBC"/>
                </a:solidFill>
              </a:rPr>
              <a:pPr algn="r"/>
              <a:t>35</a:t>
            </a:fld>
            <a:endParaRPr lang="en-US" altLang="en-US" sz="1200">
              <a:solidFill>
                <a:srgbClr val="BCBCBC"/>
              </a:solidFill>
            </a:endParaRPr>
          </a:p>
        </p:txBody>
      </p:sp>
      <p:sp>
        <p:nvSpPr>
          <p:cNvPr id="38925" name="Line 50"/>
          <p:cNvSpPr>
            <a:spLocks noChangeShapeType="1"/>
          </p:cNvSpPr>
          <p:nvPr/>
        </p:nvSpPr>
        <p:spPr bwMode="auto">
          <a:xfrm flipH="1">
            <a:off x="5254625" y="3829050"/>
            <a:ext cx="409575" cy="676275"/>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8926" name="Text Box 40"/>
          <p:cNvSpPr txBox="1">
            <a:spLocks noChangeArrowheads="1"/>
          </p:cNvSpPr>
          <p:nvPr/>
        </p:nvSpPr>
        <p:spPr bwMode="auto">
          <a:xfrm>
            <a:off x="5391150" y="3144838"/>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Elastic Behavior</a:t>
            </a:r>
          </a:p>
        </p:txBody>
      </p:sp>
      <p:sp>
        <p:nvSpPr>
          <p:cNvPr id="15"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24"/>
          <p:cNvSpPr txBox="1">
            <a:spLocks noChangeArrowheads="1"/>
          </p:cNvSpPr>
          <p:nvPr/>
        </p:nvSpPr>
        <p:spPr bwMode="auto">
          <a:xfrm>
            <a:off x="1152525" y="1435100"/>
            <a:ext cx="7304088" cy="4938713"/>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chemeClr val="bg1"/>
              </a:solidFill>
              <a:cs typeface="Arial" panose="020B0604020202020204" pitchFamily="34" charset="0"/>
            </a:endParaRPr>
          </a:p>
        </p:txBody>
      </p:sp>
      <p:sp>
        <p:nvSpPr>
          <p:cNvPr id="39939" name="Freeform 3"/>
          <p:cNvSpPr>
            <a:spLocks/>
          </p:cNvSpPr>
          <p:nvPr/>
        </p:nvSpPr>
        <p:spPr bwMode="auto">
          <a:xfrm>
            <a:off x="3808413" y="2046288"/>
            <a:ext cx="4318000" cy="3086100"/>
          </a:xfrm>
          <a:custGeom>
            <a:avLst/>
            <a:gdLst>
              <a:gd name="T0" fmla="*/ 0 w 2720"/>
              <a:gd name="T1" fmla="*/ 0 h 1944"/>
              <a:gd name="T2" fmla="*/ 131048125 w 2720"/>
              <a:gd name="T3" fmla="*/ 594756875 h 1944"/>
              <a:gd name="T4" fmla="*/ 342741250 w 2720"/>
              <a:gd name="T5" fmla="*/ 1260078125 h 1944"/>
              <a:gd name="T6" fmla="*/ 453628125 w 2720"/>
              <a:gd name="T7" fmla="*/ 1592738750 h 1944"/>
              <a:gd name="T8" fmla="*/ 624998750 w 2720"/>
              <a:gd name="T9" fmla="*/ 2026205625 h 1944"/>
              <a:gd name="T10" fmla="*/ 877014375 w 2720"/>
              <a:gd name="T11" fmla="*/ 2147483647 h 1944"/>
              <a:gd name="T12" fmla="*/ 1139110625 w 2720"/>
              <a:gd name="T13" fmla="*/ 2147483647 h 1944"/>
              <a:gd name="T14" fmla="*/ 1502013125 w 2720"/>
              <a:gd name="T15" fmla="*/ 2147483647 h 1944"/>
              <a:gd name="T16" fmla="*/ 1834673750 w 2720"/>
              <a:gd name="T17" fmla="*/ 2147483647 h 1944"/>
              <a:gd name="T18" fmla="*/ 2147483647 w 2720"/>
              <a:gd name="T19" fmla="*/ 2147483647 h 1944"/>
              <a:gd name="T20" fmla="*/ 2147483647 w 2720"/>
              <a:gd name="T21" fmla="*/ 2147483647 h 1944"/>
              <a:gd name="T22" fmla="*/ 2147483647 w 2720"/>
              <a:gd name="T23" fmla="*/ 2147483647 h 1944"/>
              <a:gd name="T24" fmla="*/ 2147483647 w 2720"/>
              <a:gd name="T25" fmla="*/ 2147483647 h 1944"/>
              <a:gd name="T26" fmla="*/ 2147483647 w 2720"/>
              <a:gd name="T27" fmla="*/ 2147483647 h 1944"/>
              <a:gd name="T28" fmla="*/ 2147483647 w 2720"/>
              <a:gd name="T29" fmla="*/ 2147483647 h 1944"/>
              <a:gd name="T30" fmla="*/ 2147483647 w 2720"/>
              <a:gd name="T31" fmla="*/ 2147483647 h 1944"/>
              <a:gd name="T32" fmla="*/ 2147483647 w 2720"/>
              <a:gd name="T33" fmla="*/ 2147483647 h 1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20"/>
              <a:gd name="T52" fmla="*/ 0 h 1944"/>
              <a:gd name="T53" fmla="*/ 2720 w 2720"/>
              <a:gd name="T54" fmla="*/ 1944 h 19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20" h="1944">
                <a:moveTo>
                  <a:pt x="0" y="0"/>
                </a:moveTo>
                <a:cubicBezTo>
                  <a:pt x="14" y="76"/>
                  <a:pt x="29" y="153"/>
                  <a:pt x="52" y="236"/>
                </a:cubicBezTo>
                <a:cubicBezTo>
                  <a:pt x="75" y="319"/>
                  <a:pt x="115" y="434"/>
                  <a:pt x="136" y="500"/>
                </a:cubicBezTo>
                <a:cubicBezTo>
                  <a:pt x="157" y="566"/>
                  <a:pt x="161" y="581"/>
                  <a:pt x="180" y="632"/>
                </a:cubicBezTo>
                <a:cubicBezTo>
                  <a:pt x="199" y="683"/>
                  <a:pt x="220" y="743"/>
                  <a:pt x="248" y="804"/>
                </a:cubicBezTo>
                <a:cubicBezTo>
                  <a:pt x="276" y="865"/>
                  <a:pt x="314" y="937"/>
                  <a:pt x="348" y="996"/>
                </a:cubicBezTo>
                <a:cubicBezTo>
                  <a:pt x="382" y="1055"/>
                  <a:pt x="411" y="1106"/>
                  <a:pt x="452" y="1160"/>
                </a:cubicBezTo>
                <a:cubicBezTo>
                  <a:pt x="493" y="1214"/>
                  <a:pt x="550" y="1275"/>
                  <a:pt x="596" y="1320"/>
                </a:cubicBezTo>
                <a:cubicBezTo>
                  <a:pt x="642" y="1365"/>
                  <a:pt x="680" y="1395"/>
                  <a:pt x="728" y="1432"/>
                </a:cubicBezTo>
                <a:cubicBezTo>
                  <a:pt x="776" y="1469"/>
                  <a:pt x="833" y="1509"/>
                  <a:pt x="884" y="1540"/>
                </a:cubicBezTo>
                <a:cubicBezTo>
                  <a:pt x="935" y="1571"/>
                  <a:pt x="985" y="1596"/>
                  <a:pt x="1036" y="1620"/>
                </a:cubicBezTo>
                <a:cubicBezTo>
                  <a:pt x="1087" y="1644"/>
                  <a:pt x="1121" y="1661"/>
                  <a:pt x="1188" y="1684"/>
                </a:cubicBezTo>
                <a:cubicBezTo>
                  <a:pt x="1255" y="1707"/>
                  <a:pt x="1340" y="1735"/>
                  <a:pt x="1436" y="1760"/>
                </a:cubicBezTo>
                <a:cubicBezTo>
                  <a:pt x="1532" y="1785"/>
                  <a:pt x="1665" y="1816"/>
                  <a:pt x="1764" y="1836"/>
                </a:cubicBezTo>
                <a:cubicBezTo>
                  <a:pt x="1863" y="1856"/>
                  <a:pt x="1927" y="1866"/>
                  <a:pt x="2032" y="1880"/>
                </a:cubicBezTo>
                <a:cubicBezTo>
                  <a:pt x="2137" y="1894"/>
                  <a:pt x="2277" y="1909"/>
                  <a:pt x="2392" y="1920"/>
                </a:cubicBezTo>
                <a:cubicBezTo>
                  <a:pt x="2507" y="1931"/>
                  <a:pt x="2613" y="1937"/>
                  <a:pt x="2720" y="1944"/>
                </a:cubicBezTo>
              </a:path>
            </a:pathLst>
          </a:custGeom>
          <a:noFill/>
          <a:ln w="3810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39940" name="Line 23"/>
          <p:cNvSpPr>
            <a:spLocks noChangeShapeType="1"/>
          </p:cNvSpPr>
          <p:nvPr/>
        </p:nvSpPr>
        <p:spPr bwMode="auto">
          <a:xfrm>
            <a:off x="2406650" y="1879600"/>
            <a:ext cx="0" cy="366553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1" name="Line 24"/>
          <p:cNvSpPr>
            <a:spLocks noChangeShapeType="1"/>
          </p:cNvSpPr>
          <p:nvPr/>
        </p:nvSpPr>
        <p:spPr bwMode="auto">
          <a:xfrm>
            <a:off x="2397125" y="5530850"/>
            <a:ext cx="56007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2" name="Line 25"/>
          <p:cNvSpPr>
            <a:spLocks noChangeShapeType="1"/>
          </p:cNvSpPr>
          <p:nvPr/>
        </p:nvSpPr>
        <p:spPr bwMode="auto">
          <a:xfrm>
            <a:off x="2940050" y="271145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3" name="Text Box 43"/>
          <p:cNvSpPr txBox="1">
            <a:spLocks noChangeArrowheads="1"/>
          </p:cNvSpPr>
          <p:nvPr/>
        </p:nvSpPr>
        <p:spPr bwMode="auto">
          <a:xfrm>
            <a:off x="4235450" y="56292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KL/r</a:t>
            </a:r>
          </a:p>
        </p:txBody>
      </p:sp>
      <p:graphicFrame>
        <p:nvGraphicFramePr>
          <p:cNvPr id="39944" name="Object 3"/>
          <p:cNvGraphicFramePr>
            <a:graphicFrameLocks noChangeAspect="1"/>
          </p:cNvGraphicFramePr>
          <p:nvPr/>
        </p:nvGraphicFramePr>
        <p:xfrm>
          <a:off x="5942013" y="3600450"/>
          <a:ext cx="1300162" cy="1114425"/>
        </p:xfrm>
        <a:graphic>
          <a:graphicData uri="http://schemas.openxmlformats.org/presentationml/2006/ole">
            <mc:AlternateContent xmlns:mc="http://schemas.openxmlformats.org/markup-compatibility/2006">
              <mc:Choice xmlns:v="urn:schemas-microsoft-com:vml" Requires="v">
                <p:oleObj spid="_x0000_s39981" name="Equation" r:id="rId4" imgW="800100" imgH="685800" progId="Equation.3">
                  <p:embed/>
                </p:oleObj>
              </mc:Choice>
              <mc:Fallback>
                <p:oleObj name="Equation" r:id="rId4" imgW="800100" imgH="6858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2013" y="3600450"/>
                        <a:ext cx="1300162"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5" name="Text Box 29"/>
          <p:cNvSpPr txBox="1">
            <a:spLocks noChangeArrowheads="1"/>
          </p:cNvSpPr>
          <p:nvPr/>
        </p:nvSpPr>
        <p:spPr bwMode="auto">
          <a:xfrm>
            <a:off x="1754188" y="4649788"/>
            <a:ext cx="8270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b="1">
                <a:solidFill>
                  <a:schemeClr val="bg1"/>
                </a:solidFill>
                <a:latin typeface="Symbol" panose="05050102010706020507" pitchFamily="18" charset="2"/>
                <a:cs typeface="Arial" panose="020B0604020202020204" pitchFamily="34" charset="0"/>
              </a:rPr>
              <a:t>s</a:t>
            </a:r>
          </a:p>
        </p:txBody>
      </p:sp>
      <p:sp>
        <p:nvSpPr>
          <p:cNvPr id="33" name="Slide Number Placeholder 32"/>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FDC632B-A985-456C-8269-6C3960C37E87}" type="slidenum">
              <a:rPr lang="en-US" altLang="en-US" sz="1200">
                <a:solidFill>
                  <a:srgbClr val="BCBCBC"/>
                </a:solidFill>
              </a:rPr>
              <a:pPr algn="r"/>
              <a:t>36</a:t>
            </a:fld>
            <a:endParaRPr lang="en-US" altLang="en-US" sz="1200">
              <a:solidFill>
                <a:srgbClr val="BCBCBC"/>
              </a:solidFill>
            </a:endParaRPr>
          </a:p>
        </p:txBody>
      </p:sp>
      <p:sp>
        <p:nvSpPr>
          <p:cNvPr id="39948" name="Text Box 26"/>
          <p:cNvSpPr txBox="1">
            <a:spLocks noChangeArrowheads="1"/>
          </p:cNvSpPr>
          <p:nvPr/>
        </p:nvSpPr>
        <p:spPr bwMode="auto">
          <a:xfrm>
            <a:off x="1435100" y="3990975"/>
            <a:ext cx="99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solidFill>
                  <a:schemeClr val="bg1"/>
                </a:solidFill>
                <a:cs typeface="Arial" panose="020B0604020202020204" pitchFamily="34" charset="0"/>
              </a:rPr>
              <a:t>F</a:t>
            </a:r>
            <a:r>
              <a:rPr lang="en-US" altLang="en-US" i="1" baseline="-25000">
                <a:solidFill>
                  <a:schemeClr val="bg1"/>
                </a:solidFill>
                <a:cs typeface="Arial" panose="020B0604020202020204" pitchFamily="34" charset="0"/>
              </a:rPr>
              <a:t>y</a:t>
            </a:r>
            <a:r>
              <a:rPr lang="en-US" altLang="en-US" i="1">
                <a:solidFill>
                  <a:schemeClr val="bg1"/>
                </a:solidFill>
                <a:cs typeface="Arial" panose="020B0604020202020204" pitchFamily="34" charset="0"/>
              </a:rPr>
              <a:t>-F</a:t>
            </a:r>
            <a:r>
              <a:rPr lang="en-US" altLang="en-US" i="1" baseline="-25000">
                <a:solidFill>
                  <a:schemeClr val="bg1"/>
                </a:solidFill>
                <a:cs typeface="Arial" panose="020B0604020202020204" pitchFamily="34" charset="0"/>
              </a:rPr>
              <a:t>res</a:t>
            </a:r>
          </a:p>
        </p:txBody>
      </p:sp>
      <p:sp>
        <p:nvSpPr>
          <p:cNvPr id="39949" name="Text Box 27"/>
          <p:cNvSpPr txBox="1">
            <a:spLocks noChangeArrowheads="1"/>
          </p:cNvSpPr>
          <p:nvPr/>
        </p:nvSpPr>
        <p:spPr bwMode="auto">
          <a:xfrm>
            <a:off x="1873250" y="2771775"/>
            <a:ext cx="75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solidFill>
                  <a:schemeClr val="bg1"/>
                </a:solidFill>
                <a:cs typeface="Arial" panose="020B0604020202020204" pitchFamily="34" charset="0"/>
              </a:rPr>
              <a:t>F</a:t>
            </a:r>
            <a:r>
              <a:rPr lang="en-US" altLang="en-US" i="1" baseline="-25000">
                <a:solidFill>
                  <a:schemeClr val="bg1"/>
                </a:solidFill>
                <a:cs typeface="Arial" panose="020B0604020202020204" pitchFamily="34" charset="0"/>
              </a:rPr>
              <a:t>y</a:t>
            </a:r>
          </a:p>
        </p:txBody>
      </p:sp>
      <p:sp>
        <p:nvSpPr>
          <p:cNvPr id="39950" name="Line 33"/>
          <p:cNvSpPr>
            <a:spLocks noChangeShapeType="1"/>
          </p:cNvSpPr>
          <p:nvPr/>
        </p:nvSpPr>
        <p:spPr bwMode="auto">
          <a:xfrm>
            <a:off x="2401888" y="4386263"/>
            <a:ext cx="2962275" cy="0"/>
          </a:xfrm>
          <a:prstGeom prst="line">
            <a:avLst/>
          </a:prstGeom>
          <a:noFill/>
          <a:ln w="190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39951" name="Object 2"/>
          <p:cNvGraphicFramePr>
            <a:graphicFrameLocks noChangeAspect="1"/>
          </p:cNvGraphicFramePr>
          <p:nvPr/>
        </p:nvGraphicFramePr>
        <p:xfrm>
          <a:off x="4618038" y="2309813"/>
          <a:ext cx="1300162" cy="1114425"/>
        </p:xfrm>
        <a:graphic>
          <a:graphicData uri="http://schemas.openxmlformats.org/presentationml/2006/ole">
            <mc:AlternateContent xmlns:mc="http://schemas.openxmlformats.org/markup-compatibility/2006">
              <mc:Choice xmlns:v="urn:schemas-microsoft-com:vml" Requires="v">
                <p:oleObj spid="_x0000_s39982" name="Equation" r:id="rId6" imgW="800100" imgH="685800" progId="Equation.3">
                  <p:embed/>
                </p:oleObj>
              </mc:Choice>
              <mc:Fallback>
                <p:oleObj name="Equation" r:id="rId6" imgW="800100" imgH="6858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8038" y="2309813"/>
                        <a:ext cx="1300162"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52" name="Line 46"/>
          <p:cNvSpPr>
            <a:spLocks noChangeShapeType="1"/>
          </p:cNvSpPr>
          <p:nvPr/>
        </p:nvSpPr>
        <p:spPr bwMode="auto">
          <a:xfrm flipV="1">
            <a:off x="2416175" y="3030538"/>
            <a:ext cx="1439863" cy="0"/>
          </a:xfrm>
          <a:prstGeom prst="line">
            <a:avLst/>
          </a:prstGeom>
          <a:noFill/>
          <a:ln w="190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53" name="Line 51"/>
          <p:cNvSpPr>
            <a:spLocks noChangeShapeType="1"/>
          </p:cNvSpPr>
          <p:nvPr/>
        </p:nvSpPr>
        <p:spPr bwMode="auto">
          <a:xfrm flipH="1">
            <a:off x="3492500" y="2781300"/>
            <a:ext cx="1047750" cy="552450"/>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9954" name="Line 50"/>
          <p:cNvSpPr>
            <a:spLocks noChangeShapeType="1"/>
          </p:cNvSpPr>
          <p:nvPr/>
        </p:nvSpPr>
        <p:spPr bwMode="auto">
          <a:xfrm flipH="1">
            <a:off x="5540375" y="3971925"/>
            <a:ext cx="400050" cy="657225"/>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9955" name="Text Box 29"/>
          <p:cNvSpPr txBox="1">
            <a:spLocks noChangeArrowheads="1"/>
          </p:cNvSpPr>
          <p:nvPr/>
        </p:nvSpPr>
        <p:spPr bwMode="auto">
          <a:xfrm>
            <a:off x="2673350" y="38576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Inelastic</a:t>
            </a:r>
          </a:p>
        </p:txBody>
      </p:sp>
      <p:sp>
        <p:nvSpPr>
          <p:cNvPr id="39956" name="Text Box 40"/>
          <p:cNvSpPr txBox="1">
            <a:spLocks noChangeArrowheads="1"/>
          </p:cNvSpPr>
          <p:nvPr/>
        </p:nvSpPr>
        <p:spPr bwMode="auto">
          <a:xfrm>
            <a:off x="2628900" y="45212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Elastic</a:t>
            </a:r>
          </a:p>
        </p:txBody>
      </p:sp>
      <p:sp>
        <p:nvSpPr>
          <p:cNvPr id="39957" name="Line 41"/>
          <p:cNvSpPr>
            <a:spLocks noChangeShapeType="1"/>
          </p:cNvSpPr>
          <p:nvPr/>
        </p:nvSpPr>
        <p:spPr bwMode="auto">
          <a:xfrm>
            <a:off x="3890963" y="4379913"/>
            <a:ext cx="0" cy="5334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8" name="Line 42"/>
          <p:cNvSpPr>
            <a:spLocks noChangeShapeType="1"/>
          </p:cNvSpPr>
          <p:nvPr/>
        </p:nvSpPr>
        <p:spPr bwMode="auto">
          <a:xfrm flipV="1">
            <a:off x="2559050" y="3776663"/>
            <a:ext cx="0" cy="6096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9" name="Freeform 23"/>
          <p:cNvSpPr>
            <a:spLocks/>
          </p:cNvSpPr>
          <p:nvPr/>
        </p:nvSpPr>
        <p:spPr bwMode="auto">
          <a:xfrm>
            <a:off x="2432050" y="3052763"/>
            <a:ext cx="2487613" cy="1266825"/>
          </a:xfrm>
          <a:custGeom>
            <a:avLst/>
            <a:gdLst>
              <a:gd name="T0" fmla="*/ 2147483647 w 1431"/>
              <a:gd name="T1" fmla="*/ 1870449395 h 858"/>
              <a:gd name="T2" fmla="*/ 2147483647 w 1431"/>
              <a:gd name="T3" fmla="*/ 595143459 h 858"/>
              <a:gd name="T4" fmla="*/ 979109527 w 1431"/>
              <a:gd name="T5" fmla="*/ 170040988 h 858"/>
              <a:gd name="T6" fmla="*/ 0 w 1431"/>
              <a:gd name="T7" fmla="*/ 0 h 858"/>
              <a:gd name="T8" fmla="*/ 0 60000 65536"/>
              <a:gd name="T9" fmla="*/ 0 60000 65536"/>
              <a:gd name="T10" fmla="*/ 0 60000 65536"/>
              <a:gd name="T11" fmla="*/ 0 60000 65536"/>
              <a:gd name="T12" fmla="*/ 0 w 1431"/>
              <a:gd name="T13" fmla="*/ 0 h 858"/>
              <a:gd name="T14" fmla="*/ 1431 w 1431"/>
              <a:gd name="T15" fmla="*/ 858 h 858"/>
            </a:gdLst>
            <a:ahLst/>
            <a:cxnLst>
              <a:cxn ang="T8">
                <a:pos x="T0" y="T1"/>
              </a:cxn>
              <a:cxn ang="T9">
                <a:pos x="T2" y="T3"/>
              </a:cxn>
              <a:cxn ang="T10">
                <a:pos x="T4" y="T5"/>
              </a:cxn>
              <a:cxn ang="T11">
                <a:pos x="T6" y="T7"/>
              </a:cxn>
            </a:cxnLst>
            <a:rect l="T12" t="T13" r="T14" b="T15"/>
            <a:pathLst>
              <a:path w="1431" h="858">
                <a:moveTo>
                  <a:pt x="1431" y="858"/>
                </a:moveTo>
                <a:cubicBezTo>
                  <a:pt x="1166" y="630"/>
                  <a:pt x="901" y="403"/>
                  <a:pt x="717" y="273"/>
                </a:cubicBezTo>
                <a:cubicBezTo>
                  <a:pt x="533" y="143"/>
                  <a:pt x="443" y="123"/>
                  <a:pt x="324" y="78"/>
                </a:cubicBezTo>
                <a:cubicBezTo>
                  <a:pt x="205" y="33"/>
                  <a:pt x="102" y="16"/>
                  <a:pt x="0" y="0"/>
                </a:cubicBezTo>
              </a:path>
            </a:pathLst>
          </a:custGeom>
          <a:noFill/>
          <a:ln w="38100" cap="flat" cmpd="sng">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39960" name="Line 24"/>
          <p:cNvSpPr>
            <a:spLocks noChangeShapeType="1"/>
          </p:cNvSpPr>
          <p:nvPr/>
        </p:nvSpPr>
        <p:spPr bwMode="auto">
          <a:xfrm>
            <a:off x="4991100" y="4338638"/>
            <a:ext cx="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6" name="TextBox 25"/>
          <p:cNvSpPr txBox="1"/>
          <p:nvPr/>
        </p:nvSpPr>
        <p:spPr>
          <a:xfrm>
            <a:off x="1152525" y="392113"/>
            <a:ext cx="7269163" cy="8191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dirty="0">
                <a:solidFill>
                  <a:schemeClr val="bg1"/>
                </a:solidFill>
                <a:cs typeface="Arial" pitchFamily="34" charset="0"/>
              </a:rPr>
              <a:t>Inelastic Material Effects</a:t>
            </a:r>
          </a:p>
        </p:txBody>
      </p:sp>
      <p:sp>
        <p:nvSpPr>
          <p:cNvPr id="39962" name="Line 34"/>
          <p:cNvSpPr>
            <a:spLocks noChangeShapeType="1"/>
          </p:cNvSpPr>
          <p:nvPr/>
        </p:nvSpPr>
        <p:spPr bwMode="auto">
          <a:xfrm rot="5400000" flipH="1" flipV="1">
            <a:off x="4234657" y="4675981"/>
            <a:ext cx="1617662" cy="3175"/>
          </a:xfrm>
          <a:prstGeom prst="line">
            <a:avLst/>
          </a:prstGeom>
          <a:noFill/>
          <a:ln w="190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24"/>
          <p:cNvSpPr txBox="1">
            <a:spLocks noChangeArrowheads="1"/>
          </p:cNvSpPr>
          <p:nvPr/>
        </p:nvSpPr>
        <p:spPr bwMode="auto">
          <a:xfrm>
            <a:off x="1152525" y="1435100"/>
            <a:ext cx="7304088" cy="4938713"/>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chemeClr val="bg1"/>
              </a:solidFill>
              <a:cs typeface="Arial" panose="020B0604020202020204" pitchFamily="34" charset="0"/>
            </a:endParaRPr>
          </a:p>
        </p:txBody>
      </p:sp>
      <p:sp>
        <p:nvSpPr>
          <p:cNvPr id="40963" name="Freeform 3"/>
          <p:cNvSpPr>
            <a:spLocks/>
          </p:cNvSpPr>
          <p:nvPr/>
        </p:nvSpPr>
        <p:spPr bwMode="auto">
          <a:xfrm>
            <a:off x="3808413" y="2046288"/>
            <a:ext cx="4318000" cy="3086100"/>
          </a:xfrm>
          <a:custGeom>
            <a:avLst/>
            <a:gdLst>
              <a:gd name="T0" fmla="*/ 0 w 2720"/>
              <a:gd name="T1" fmla="*/ 0 h 1944"/>
              <a:gd name="T2" fmla="*/ 131048125 w 2720"/>
              <a:gd name="T3" fmla="*/ 594756875 h 1944"/>
              <a:gd name="T4" fmla="*/ 342741250 w 2720"/>
              <a:gd name="T5" fmla="*/ 1260078125 h 1944"/>
              <a:gd name="T6" fmla="*/ 453628125 w 2720"/>
              <a:gd name="T7" fmla="*/ 1592738750 h 1944"/>
              <a:gd name="T8" fmla="*/ 624998750 w 2720"/>
              <a:gd name="T9" fmla="*/ 2026205625 h 1944"/>
              <a:gd name="T10" fmla="*/ 877014375 w 2720"/>
              <a:gd name="T11" fmla="*/ 2147483647 h 1944"/>
              <a:gd name="T12" fmla="*/ 1139110625 w 2720"/>
              <a:gd name="T13" fmla="*/ 2147483647 h 1944"/>
              <a:gd name="T14" fmla="*/ 1502013125 w 2720"/>
              <a:gd name="T15" fmla="*/ 2147483647 h 1944"/>
              <a:gd name="T16" fmla="*/ 1834673750 w 2720"/>
              <a:gd name="T17" fmla="*/ 2147483647 h 1944"/>
              <a:gd name="T18" fmla="*/ 2147483647 w 2720"/>
              <a:gd name="T19" fmla="*/ 2147483647 h 1944"/>
              <a:gd name="T20" fmla="*/ 2147483647 w 2720"/>
              <a:gd name="T21" fmla="*/ 2147483647 h 1944"/>
              <a:gd name="T22" fmla="*/ 2147483647 w 2720"/>
              <a:gd name="T23" fmla="*/ 2147483647 h 1944"/>
              <a:gd name="T24" fmla="*/ 2147483647 w 2720"/>
              <a:gd name="T25" fmla="*/ 2147483647 h 1944"/>
              <a:gd name="T26" fmla="*/ 2147483647 w 2720"/>
              <a:gd name="T27" fmla="*/ 2147483647 h 1944"/>
              <a:gd name="T28" fmla="*/ 2147483647 w 2720"/>
              <a:gd name="T29" fmla="*/ 2147483647 h 1944"/>
              <a:gd name="T30" fmla="*/ 2147483647 w 2720"/>
              <a:gd name="T31" fmla="*/ 2147483647 h 1944"/>
              <a:gd name="T32" fmla="*/ 2147483647 w 2720"/>
              <a:gd name="T33" fmla="*/ 2147483647 h 1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20"/>
              <a:gd name="T52" fmla="*/ 0 h 1944"/>
              <a:gd name="T53" fmla="*/ 2720 w 2720"/>
              <a:gd name="T54" fmla="*/ 1944 h 19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20" h="1944">
                <a:moveTo>
                  <a:pt x="0" y="0"/>
                </a:moveTo>
                <a:cubicBezTo>
                  <a:pt x="14" y="76"/>
                  <a:pt x="29" y="153"/>
                  <a:pt x="52" y="236"/>
                </a:cubicBezTo>
                <a:cubicBezTo>
                  <a:pt x="75" y="319"/>
                  <a:pt x="115" y="434"/>
                  <a:pt x="136" y="500"/>
                </a:cubicBezTo>
                <a:cubicBezTo>
                  <a:pt x="157" y="566"/>
                  <a:pt x="161" y="581"/>
                  <a:pt x="180" y="632"/>
                </a:cubicBezTo>
                <a:cubicBezTo>
                  <a:pt x="199" y="683"/>
                  <a:pt x="220" y="743"/>
                  <a:pt x="248" y="804"/>
                </a:cubicBezTo>
                <a:cubicBezTo>
                  <a:pt x="276" y="865"/>
                  <a:pt x="314" y="937"/>
                  <a:pt x="348" y="996"/>
                </a:cubicBezTo>
                <a:cubicBezTo>
                  <a:pt x="382" y="1055"/>
                  <a:pt x="411" y="1106"/>
                  <a:pt x="452" y="1160"/>
                </a:cubicBezTo>
                <a:cubicBezTo>
                  <a:pt x="493" y="1214"/>
                  <a:pt x="550" y="1275"/>
                  <a:pt x="596" y="1320"/>
                </a:cubicBezTo>
                <a:cubicBezTo>
                  <a:pt x="642" y="1365"/>
                  <a:pt x="680" y="1395"/>
                  <a:pt x="728" y="1432"/>
                </a:cubicBezTo>
                <a:cubicBezTo>
                  <a:pt x="776" y="1469"/>
                  <a:pt x="833" y="1509"/>
                  <a:pt x="884" y="1540"/>
                </a:cubicBezTo>
                <a:cubicBezTo>
                  <a:pt x="935" y="1571"/>
                  <a:pt x="985" y="1596"/>
                  <a:pt x="1036" y="1620"/>
                </a:cubicBezTo>
                <a:cubicBezTo>
                  <a:pt x="1087" y="1644"/>
                  <a:pt x="1121" y="1661"/>
                  <a:pt x="1188" y="1684"/>
                </a:cubicBezTo>
                <a:cubicBezTo>
                  <a:pt x="1255" y="1707"/>
                  <a:pt x="1340" y="1735"/>
                  <a:pt x="1436" y="1760"/>
                </a:cubicBezTo>
                <a:cubicBezTo>
                  <a:pt x="1532" y="1785"/>
                  <a:pt x="1665" y="1816"/>
                  <a:pt x="1764" y="1836"/>
                </a:cubicBezTo>
                <a:cubicBezTo>
                  <a:pt x="1863" y="1856"/>
                  <a:pt x="1927" y="1866"/>
                  <a:pt x="2032" y="1880"/>
                </a:cubicBezTo>
                <a:cubicBezTo>
                  <a:pt x="2137" y="1894"/>
                  <a:pt x="2277" y="1909"/>
                  <a:pt x="2392" y="1920"/>
                </a:cubicBezTo>
                <a:cubicBezTo>
                  <a:pt x="2507" y="1931"/>
                  <a:pt x="2613" y="1937"/>
                  <a:pt x="2720" y="1944"/>
                </a:cubicBezTo>
              </a:path>
            </a:pathLst>
          </a:custGeom>
          <a:noFill/>
          <a:ln w="3810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40964" name="Line 23"/>
          <p:cNvSpPr>
            <a:spLocks noChangeShapeType="1"/>
          </p:cNvSpPr>
          <p:nvPr/>
        </p:nvSpPr>
        <p:spPr bwMode="auto">
          <a:xfrm>
            <a:off x="2406650" y="1879600"/>
            <a:ext cx="0" cy="366553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5" name="Line 24"/>
          <p:cNvSpPr>
            <a:spLocks noChangeShapeType="1"/>
          </p:cNvSpPr>
          <p:nvPr/>
        </p:nvSpPr>
        <p:spPr bwMode="auto">
          <a:xfrm>
            <a:off x="2397125" y="5530850"/>
            <a:ext cx="56007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6" name="Line 25"/>
          <p:cNvSpPr>
            <a:spLocks noChangeShapeType="1"/>
          </p:cNvSpPr>
          <p:nvPr/>
        </p:nvSpPr>
        <p:spPr bwMode="auto">
          <a:xfrm>
            <a:off x="2940050" y="271145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7" name="Text Box 43"/>
          <p:cNvSpPr txBox="1">
            <a:spLocks noChangeArrowheads="1"/>
          </p:cNvSpPr>
          <p:nvPr/>
        </p:nvSpPr>
        <p:spPr bwMode="auto">
          <a:xfrm>
            <a:off x="4235450" y="56292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KL/r</a:t>
            </a:r>
          </a:p>
        </p:txBody>
      </p:sp>
      <p:graphicFrame>
        <p:nvGraphicFramePr>
          <p:cNvPr id="40968" name="Object 3"/>
          <p:cNvGraphicFramePr>
            <a:graphicFrameLocks noChangeAspect="1"/>
          </p:cNvGraphicFramePr>
          <p:nvPr/>
        </p:nvGraphicFramePr>
        <p:xfrm>
          <a:off x="5942013" y="3600450"/>
          <a:ext cx="1300162" cy="1114425"/>
        </p:xfrm>
        <a:graphic>
          <a:graphicData uri="http://schemas.openxmlformats.org/presentationml/2006/ole">
            <mc:AlternateContent xmlns:mc="http://schemas.openxmlformats.org/markup-compatibility/2006">
              <mc:Choice xmlns:v="urn:schemas-microsoft-com:vml" Requires="v">
                <p:oleObj spid="_x0000_s41007" name="Equation" r:id="rId4" imgW="800100" imgH="685800" progId="Equation.3">
                  <p:embed/>
                </p:oleObj>
              </mc:Choice>
              <mc:Fallback>
                <p:oleObj name="Equation" r:id="rId4" imgW="800100" imgH="6858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2013" y="3600450"/>
                        <a:ext cx="1300162"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9" name="Text Box 29"/>
          <p:cNvSpPr txBox="1">
            <a:spLocks noChangeArrowheads="1"/>
          </p:cNvSpPr>
          <p:nvPr/>
        </p:nvSpPr>
        <p:spPr bwMode="auto">
          <a:xfrm>
            <a:off x="1754188" y="4649788"/>
            <a:ext cx="8270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b="1">
                <a:solidFill>
                  <a:schemeClr val="bg1"/>
                </a:solidFill>
                <a:latin typeface="Symbol" panose="05050102010706020507" pitchFamily="18" charset="2"/>
                <a:cs typeface="Arial" panose="020B0604020202020204" pitchFamily="34" charset="0"/>
              </a:rPr>
              <a:t>s</a:t>
            </a:r>
          </a:p>
        </p:txBody>
      </p:sp>
      <p:sp>
        <p:nvSpPr>
          <p:cNvPr id="33" name="Slide Number Placeholder 32"/>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F6C1A780-CA80-47F4-87B7-3EF78CB79695}" type="slidenum">
              <a:rPr lang="en-US" altLang="en-US" sz="1200">
                <a:solidFill>
                  <a:srgbClr val="BCBCBC"/>
                </a:solidFill>
              </a:rPr>
              <a:pPr algn="r"/>
              <a:t>37</a:t>
            </a:fld>
            <a:endParaRPr lang="en-US" altLang="en-US" sz="1200">
              <a:solidFill>
                <a:srgbClr val="BCBCBC"/>
              </a:solidFill>
            </a:endParaRPr>
          </a:p>
        </p:txBody>
      </p:sp>
      <p:sp>
        <p:nvSpPr>
          <p:cNvPr id="40972" name="Text Box 26"/>
          <p:cNvSpPr txBox="1">
            <a:spLocks noChangeArrowheads="1"/>
          </p:cNvSpPr>
          <p:nvPr/>
        </p:nvSpPr>
        <p:spPr bwMode="auto">
          <a:xfrm>
            <a:off x="1435100" y="3990975"/>
            <a:ext cx="99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solidFill>
                  <a:schemeClr val="bg1"/>
                </a:solidFill>
                <a:cs typeface="Arial" panose="020B0604020202020204" pitchFamily="34" charset="0"/>
              </a:rPr>
              <a:t>F</a:t>
            </a:r>
            <a:r>
              <a:rPr lang="en-US" altLang="en-US" i="1" baseline="-25000">
                <a:solidFill>
                  <a:schemeClr val="bg1"/>
                </a:solidFill>
                <a:cs typeface="Arial" panose="020B0604020202020204" pitchFamily="34" charset="0"/>
              </a:rPr>
              <a:t>y</a:t>
            </a:r>
            <a:r>
              <a:rPr lang="en-US" altLang="en-US" i="1">
                <a:solidFill>
                  <a:schemeClr val="bg1"/>
                </a:solidFill>
                <a:cs typeface="Arial" panose="020B0604020202020204" pitchFamily="34" charset="0"/>
              </a:rPr>
              <a:t>-F</a:t>
            </a:r>
            <a:r>
              <a:rPr lang="en-US" altLang="en-US" i="1" baseline="-25000">
                <a:solidFill>
                  <a:schemeClr val="bg1"/>
                </a:solidFill>
                <a:cs typeface="Arial" panose="020B0604020202020204" pitchFamily="34" charset="0"/>
              </a:rPr>
              <a:t>res</a:t>
            </a:r>
          </a:p>
        </p:txBody>
      </p:sp>
      <p:sp>
        <p:nvSpPr>
          <p:cNvPr id="40973" name="Text Box 27"/>
          <p:cNvSpPr txBox="1">
            <a:spLocks noChangeArrowheads="1"/>
          </p:cNvSpPr>
          <p:nvPr/>
        </p:nvSpPr>
        <p:spPr bwMode="auto">
          <a:xfrm>
            <a:off x="1873250" y="2771775"/>
            <a:ext cx="75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solidFill>
                  <a:schemeClr val="bg1"/>
                </a:solidFill>
                <a:cs typeface="Arial" panose="020B0604020202020204" pitchFamily="34" charset="0"/>
              </a:rPr>
              <a:t>F</a:t>
            </a:r>
            <a:r>
              <a:rPr lang="en-US" altLang="en-US" i="1" baseline="-25000">
                <a:solidFill>
                  <a:schemeClr val="bg1"/>
                </a:solidFill>
                <a:cs typeface="Arial" panose="020B0604020202020204" pitchFamily="34" charset="0"/>
              </a:rPr>
              <a:t>y</a:t>
            </a:r>
          </a:p>
        </p:txBody>
      </p:sp>
      <p:sp>
        <p:nvSpPr>
          <p:cNvPr id="40974" name="Line 33"/>
          <p:cNvSpPr>
            <a:spLocks noChangeShapeType="1"/>
          </p:cNvSpPr>
          <p:nvPr/>
        </p:nvSpPr>
        <p:spPr bwMode="auto">
          <a:xfrm>
            <a:off x="2401888" y="4386263"/>
            <a:ext cx="2962275" cy="0"/>
          </a:xfrm>
          <a:prstGeom prst="line">
            <a:avLst/>
          </a:prstGeom>
          <a:noFill/>
          <a:ln w="190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40975" name="Object 2"/>
          <p:cNvGraphicFramePr>
            <a:graphicFrameLocks noChangeAspect="1"/>
          </p:cNvGraphicFramePr>
          <p:nvPr/>
        </p:nvGraphicFramePr>
        <p:xfrm>
          <a:off x="4618038" y="2309813"/>
          <a:ext cx="1300162" cy="1114425"/>
        </p:xfrm>
        <a:graphic>
          <a:graphicData uri="http://schemas.openxmlformats.org/presentationml/2006/ole">
            <mc:AlternateContent xmlns:mc="http://schemas.openxmlformats.org/markup-compatibility/2006">
              <mc:Choice xmlns:v="urn:schemas-microsoft-com:vml" Requires="v">
                <p:oleObj spid="_x0000_s41008" name="Equation" r:id="rId6" imgW="800100" imgH="685800" progId="Equation.3">
                  <p:embed/>
                </p:oleObj>
              </mc:Choice>
              <mc:Fallback>
                <p:oleObj name="Equation" r:id="rId6" imgW="800100" imgH="6858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8038" y="2309813"/>
                        <a:ext cx="1300162"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76" name="Line 46"/>
          <p:cNvSpPr>
            <a:spLocks noChangeShapeType="1"/>
          </p:cNvSpPr>
          <p:nvPr/>
        </p:nvSpPr>
        <p:spPr bwMode="auto">
          <a:xfrm flipV="1">
            <a:off x="2416175" y="3030538"/>
            <a:ext cx="1439863" cy="0"/>
          </a:xfrm>
          <a:prstGeom prst="line">
            <a:avLst/>
          </a:prstGeom>
          <a:noFill/>
          <a:ln w="190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0977" name="Line 51"/>
          <p:cNvSpPr>
            <a:spLocks noChangeShapeType="1"/>
          </p:cNvSpPr>
          <p:nvPr/>
        </p:nvSpPr>
        <p:spPr bwMode="auto">
          <a:xfrm flipH="1">
            <a:off x="3492500" y="2781300"/>
            <a:ext cx="1047750" cy="552450"/>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0978" name="Line 50"/>
          <p:cNvSpPr>
            <a:spLocks noChangeShapeType="1"/>
          </p:cNvSpPr>
          <p:nvPr/>
        </p:nvSpPr>
        <p:spPr bwMode="auto">
          <a:xfrm flipH="1">
            <a:off x="5540375" y="3971925"/>
            <a:ext cx="400050" cy="657225"/>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0979" name="Text Box 29"/>
          <p:cNvSpPr txBox="1">
            <a:spLocks noChangeArrowheads="1"/>
          </p:cNvSpPr>
          <p:nvPr/>
        </p:nvSpPr>
        <p:spPr bwMode="auto">
          <a:xfrm>
            <a:off x="2673350" y="38576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Inelastic</a:t>
            </a:r>
          </a:p>
        </p:txBody>
      </p:sp>
      <p:sp>
        <p:nvSpPr>
          <p:cNvPr id="40980" name="Text Box 40"/>
          <p:cNvSpPr txBox="1">
            <a:spLocks noChangeArrowheads="1"/>
          </p:cNvSpPr>
          <p:nvPr/>
        </p:nvSpPr>
        <p:spPr bwMode="auto">
          <a:xfrm>
            <a:off x="2628900" y="45212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Elastic</a:t>
            </a:r>
          </a:p>
        </p:txBody>
      </p:sp>
      <p:sp>
        <p:nvSpPr>
          <p:cNvPr id="40981" name="Line 41"/>
          <p:cNvSpPr>
            <a:spLocks noChangeShapeType="1"/>
          </p:cNvSpPr>
          <p:nvPr/>
        </p:nvSpPr>
        <p:spPr bwMode="auto">
          <a:xfrm>
            <a:off x="3890963" y="4379913"/>
            <a:ext cx="0" cy="5334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82" name="Line 42"/>
          <p:cNvSpPr>
            <a:spLocks noChangeShapeType="1"/>
          </p:cNvSpPr>
          <p:nvPr/>
        </p:nvSpPr>
        <p:spPr bwMode="auto">
          <a:xfrm flipV="1">
            <a:off x="2559050" y="3776663"/>
            <a:ext cx="0" cy="6096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83" name="Freeform 23"/>
          <p:cNvSpPr>
            <a:spLocks/>
          </p:cNvSpPr>
          <p:nvPr/>
        </p:nvSpPr>
        <p:spPr bwMode="auto">
          <a:xfrm>
            <a:off x="2432050" y="3052763"/>
            <a:ext cx="2487613" cy="1266825"/>
          </a:xfrm>
          <a:custGeom>
            <a:avLst/>
            <a:gdLst>
              <a:gd name="T0" fmla="*/ 2147483647 w 1431"/>
              <a:gd name="T1" fmla="*/ 1870449395 h 858"/>
              <a:gd name="T2" fmla="*/ 2147483647 w 1431"/>
              <a:gd name="T3" fmla="*/ 595143459 h 858"/>
              <a:gd name="T4" fmla="*/ 979109527 w 1431"/>
              <a:gd name="T5" fmla="*/ 170040988 h 858"/>
              <a:gd name="T6" fmla="*/ 0 w 1431"/>
              <a:gd name="T7" fmla="*/ 0 h 858"/>
              <a:gd name="T8" fmla="*/ 0 60000 65536"/>
              <a:gd name="T9" fmla="*/ 0 60000 65536"/>
              <a:gd name="T10" fmla="*/ 0 60000 65536"/>
              <a:gd name="T11" fmla="*/ 0 60000 65536"/>
              <a:gd name="T12" fmla="*/ 0 w 1431"/>
              <a:gd name="T13" fmla="*/ 0 h 858"/>
              <a:gd name="T14" fmla="*/ 1431 w 1431"/>
              <a:gd name="T15" fmla="*/ 858 h 858"/>
            </a:gdLst>
            <a:ahLst/>
            <a:cxnLst>
              <a:cxn ang="T8">
                <a:pos x="T0" y="T1"/>
              </a:cxn>
              <a:cxn ang="T9">
                <a:pos x="T2" y="T3"/>
              </a:cxn>
              <a:cxn ang="T10">
                <a:pos x="T4" y="T5"/>
              </a:cxn>
              <a:cxn ang="T11">
                <a:pos x="T6" y="T7"/>
              </a:cxn>
            </a:cxnLst>
            <a:rect l="T12" t="T13" r="T14" b="T15"/>
            <a:pathLst>
              <a:path w="1431" h="858">
                <a:moveTo>
                  <a:pt x="1431" y="858"/>
                </a:moveTo>
                <a:cubicBezTo>
                  <a:pt x="1166" y="630"/>
                  <a:pt x="901" y="403"/>
                  <a:pt x="717" y="273"/>
                </a:cubicBezTo>
                <a:cubicBezTo>
                  <a:pt x="533" y="143"/>
                  <a:pt x="443" y="123"/>
                  <a:pt x="324" y="78"/>
                </a:cubicBezTo>
                <a:cubicBezTo>
                  <a:pt x="205" y="33"/>
                  <a:pt x="102" y="16"/>
                  <a:pt x="0" y="0"/>
                </a:cubicBezTo>
              </a:path>
            </a:pathLst>
          </a:custGeom>
          <a:noFill/>
          <a:ln w="3810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40984" name="Freeform 24"/>
          <p:cNvSpPr>
            <a:spLocks/>
          </p:cNvSpPr>
          <p:nvPr/>
        </p:nvSpPr>
        <p:spPr bwMode="auto">
          <a:xfrm>
            <a:off x="2371725" y="3038475"/>
            <a:ext cx="2624138" cy="1304925"/>
          </a:xfrm>
          <a:custGeom>
            <a:avLst/>
            <a:gdLst>
              <a:gd name="T0" fmla="*/ 2147483647 w 1431"/>
              <a:gd name="T1" fmla="*/ 1984649482 h 858"/>
              <a:gd name="T2" fmla="*/ 2147483647 w 1431"/>
              <a:gd name="T3" fmla="*/ 631478758 h 858"/>
              <a:gd name="T4" fmla="*/ 1089528894 w 1431"/>
              <a:gd name="T5" fmla="*/ 180423372 h 858"/>
              <a:gd name="T6" fmla="*/ 0 w 1431"/>
              <a:gd name="T7" fmla="*/ 0 h 858"/>
              <a:gd name="T8" fmla="*/ 0 60000 65536"/>
              <a:gd name="T9" fmla="*/ 0 60000 65536"/>
              <a:gd name="T10" fmla="*/ 0 60000 65536"/>
              <a:gd name="T11" fmla="*/ 0 60000 65536"/>
              <a:gd name="T12" fmla="*/ 0 w 1431"/>
              <a:gd name="T13" fmla="*/ 0 h 858"/>
              <a:gd name="T14" fmla="*/ 1431 w 1431"/>
              <a:gd name="T15" fmla="*/ 858 h 858"/>
            </a:gdLst>
            <a:ahLst/>
            <a:cxnLst>
              <a:cxn ang="T8">
                <a:pos x="T0" y="T1"/>
              </a:cxn>
              <a:cxn ang="T9">
                <a:pos x="T2" y="T3"/>
              </a:cxn>
              <a:cxn ang="T10">
                <a:pos x="T4" y="T5"/>
              </a:cxn>
              <a:cxn ang="T11">
                <a:pos x="T6" y="T7"/>
              </a:cxn>
            </a:cxnLst>
            <a:rect l="T12" t="T13" r="T14" b="T15"/>
            <a:pathLst>
              <a:path w="1431" h="858">
                <a:moveTo>
                  <a:pt x="1431" y="858"/>
                </a:moveTo>
                <a:cubicBezTo>
                  <a:pt x="1166" y="630"/>
                  <a:pt x="901" y="403"/>
                  <a:pt x="717" y="273"/>
                </a:cubicBezTo>
                <a:cubicBezTo>
                  <a:pt x="533" y="143"/>
                  <a:pt x="443" y="123"/>
                  <a:pt x="324" y="78"/>
                </a:cubicBezTo>
                <a:cubicBezTo>
                  <a:pt x="205" y="33"/>
                  <a:pt x="102" y="16"/>
                  <a:pt x="0" y="0"/>
                </a:cubicBezTo>
              </a:path>
            </a:pathLst>
          </a:custGeom>
          <a:noFill/>
          <a:ln w="101600" cap="flat" cmpd="sng">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40985" name="Line 25"/>
          <p:cNvSpPr>
            <a:spLocks noChangeShapeType="1"/>
          </p:cNvSpPr>
          <p:nvPr/>
        </p:nvSpPr>
        <p:spPr bwMode="auto">
          <a:xfrm>
            <a:off x="4991100" y="4338638"/>
            <a:ext cx="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0986" name="Freeform 26"/>
          <p:cNvSpPr>
            <a:spLocks/>
          </p:cNvSpPr>
          <p:nvPr/>
        </p:nvSpPr>
        <p:spPr bwMode="auto">
          <a:xfrm>
            <a:off x="4991100" y="4343400"/>
            <a:ext cx="3138488" cy="785813"/>
          </a:xfrm>
          <a:custGeom>
            <a:avLst/>
            <a:gdLst>
              <a:gd name="T0" fmla="*/ 0 w 1959"/>
              <a:gd name="T1" fmla="*/ 0 h 495"/>
              <a:gd name="T2" fmla="*/ 338801302 w 1959"/>
              <a:gd name="T3" fmla="*/ 226814207 h 495"/>
              <a:gd name="T4" fmla="*/ 785405420 w 1959"/>
              <a:gd name="T5" fmla="*/ 453628414 h 495"/>
              <a:gd name="T6" fmla="*/ 1193506588 w 1959"/>
              <a:gd name="T7" fmla="*/ 619958832 h 495"/>
              <a:gd name="T8" fmla="*/ 1840310675 w 1959"/>
              <a:gd name="T9" fmla="*/ 808971465 h 495"/>
              <a:gd name="T10" fmla="*/ 2147483647 w 1959"/>
              <a:gd name="T11" fmla="*/ 952619669 h 495"/>
              <a:gd name="T12" fmla="*/ 2147483647 w 1959"/>
              <a:gd name="T13" fmla="*/ 1043345351 h 495"/>
              <a:gd name="T14" fmla="*/ 2147483647 w 1959"/>
              <a:gd name="T15" fmla="*/ 1156753249 h 495"/>
              <a:gd name="T16" fmla="*/ 2147483647 w 1959"/>
              <a:gd name="T17" fmla="*/ 1247478931 h 4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59"/>
              <a:gd name="T28" fmla="*/ 0 h 495"/>
              <a:gd name="T29" fmla="*/ 1959 w 1959"/>
              <a:gd name="T30" fmla="*/ 495 h 4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59" h="495">
                <a:moveTo>
                  <a:pt x="0" y="0"/>
                </a:moveTo>
                <a:cubicBezTo>
                  <a:pt x="40" y="30"/>
                  <a:pt x="81" y="60"/>
                  <a:pt x="132" y="90"/>
                </a:cubicBezTo>
                <a:cubicBezTo>
                  <a:pt x="183" y="120"/>
                  <a:pt x="251" y="154"/>
                  <a:pt x="306" y="180"/>
                </a:cubicBezTo>
                <a:cubicBezTo>
                  <a:pt x="361" y="206"/>
                  <a:pt x="396" y="222"/>
                  <a:pt x="465" y="246"/>
                </a:cubicBezTo>
                <a:cubicBezTo>
                  <a:pt x="534" y="270"/>
                  <a:pt x="634" y="299"/>
                  <a:pt x="717" y="321"/>
                </a:cubicBezTo>
                <a:cubicBezTo>
                  <a:pt x="800" y="343"/>
                  <a:pt x="892" y="363"/>
                  <a:pt x="966" y="378"/>
                </a:cubicBezTo>
                <a:cubicBezTo>
                  <a:pt x="1040" y="393"/>
                  <a:pt x="1071" y="401"/>
                  <a:pt x="1161" y="414"/>
                </a:cubicBezTo>
                <a:cubicBezTo>
                  <a:pt x="1251" y="427"/>
                  <a:pt x="1376" y="446"/>
                  <a:pt x="1509" y="459"/>
                </a:cubicBezTo>
                <a:cubicBezTo>
                  <a:pt x="1642" y="472"/>
                  <a:pt x="1800" y="483"/>
                  <a:pt x="1959" y="495"/>
                </a:cubicBezTo>
              </a:path>
            </a:pathLst>
          </a:custGeom>
          <a:noFill/>
          <a:ln w="101600" cap="flat" cmpd="sng">
            <a:solidFill>
              <a:schemeClr val="accent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TextBox 25"/>
          <p:cNvSpPr txBox="1"/>
          <p:nvPr/>
        </p:nvSpPr>
        <p:spPr>
          <a:xfrm>
            <a:off x="1152525" y="392113"/>
            <a:ext cx="7269163" cy="8191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dirty="0">
                <a:solidFill>
                  <a:schemeClr val="bg1"/>
                </a:solidFill>
                <a:cs typeface="Arial" pitchFamily="34" charset="0"/>
              </a:rPr>
              <a:t>Inelastic Material Effects</a:t>
            </a:r>
          </a:p>
        </p:txBody>
      </p:sp>
      <p:sp>
        <p:nvSpPr>
          <p:cNvPr id="40988" name="Line 34"/>
          <p:cNvSpPr>
            <a:spLocks noChangeShapeType="1"/>
          </p:cNvSpPr>
          <p:nvPr/>
        </p:nvSpPr>
        <p:spPr bwMode="auto">
          <a:xfrm rot="5400000" flipH="1" flipV="1">
            <a:off x="4234657" y="4675981"/>
            <a:ext cx="1617662" cy="3175"/>
          </a:xfrm>
          <a:prstGeom prst="line">
            <a:avLst/>
          </a:prstGeom>
          <a:noFill/>
          <a:ln w="190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36650" y="2516188"/>
            <a:ext cx="7388225" cy="1828800"/>
          </a:xfrm>
          <a:prstGeom prst="rect">
            <a:avLst/>
          </a:prstGeom>
          <a:solidFill>
            <a:schemeClr val="tx1">
              <a:lumMod val="95000"/>
              <a:alpha val="62000"/>
            </a:schemeClr>
          </a:solidFill>
          <a:ln w="38100" cap="flat">
            <a:solidFill>
              <a:schemeClr val="bg1"/>
            </a:solidFill>
            <a:bevel/>
          </a:ln>
        </p:spPr>
        <p:txBody>
          <a:bodyPr anchor="ctr"/>
          <a:lstStyle/>
          <a:p>
            <a:pPr>
              <a:defRPr/>
            </a:pPr>
            <a:r>
              <a:rPr lang="en-US">
                <a:solidFill>
                  <a:schemeClr val="bg1"/>
                </a:solidFill>
              </a:rPr>
              <a:t>Elastic Buckling: </a:t>
            </a:r>
            <a:r>
              <a:rPr lang="de-DE" i="1">
                <a:solidFill>
                  <a:schemeClr val="bg1"/>
                </a:solidFill>
              </a:rPr>
              <a:t>E</a:t>
            </a:r>
            <a:r>
              <a:rPr lang="de-DE" i="1" baseline="-25000">
                <a:solidFill>
                  <a:schemeClr val="bg1"/>
                </a:solidFill>
              </a:rPr>
              <a:t>T </a:t>
            </a:r>
            <a:r>
              <a:rPr lang="de-DE">
                <a:solidFill>
                  <a:schemeClr val="bg1"/>
                </a:solidFill>
              </a:rPr>
              <a:t>= </a:t>
            </a:r>
            <a:r>
              <a:rPr lang="de-DE" i="1">
                <a:solidFill>
                  <a:schemeClr val="bg1"/>
                </a:solidFill>
              </a:rPr>
              <a:t>E</a:t>
            </a:r>
            <a:endParaRPr lang="en-US" i="1">
              <a:solidFill>
                <a:schemeClr val="bg1"/>
              </a:solidFill>
            </a:endParaRPr>
          </a:p>
          <a:p>
            <a:pPr>
              <a:defRPr/>
            </a:pPr>
            <a:r>
              <a:rPr lang="en-US">
                <a:solidFill>
                  <a:schemeClr val="bg1"/>
                </a:solidFill>
              </a:rPr>
              <a:t>	 No yielding prior to buckling </a:t>
            </a:r>
          </a:p>
          <a:p>
            <a:pPr>
              <a:defRPr/>
            </a:pPr>
            <a:r>
              <a:rPr lang="en-US">
                <a:solidFill>
                  <a:schemeClr val="bg1"/>
                </a:solidFill>
              </a:rPr>
              <a:t>	</a:t>
            </a:r>
            <a:r>
              <a:rPr lang="en-US" i="1">
                <a:solidFill>
                  <a:schemeClr val="bg1"/>
                </a:solidFill>
              </a:rPr>
              <a:t>F</a:t>
            </a:r>
            <a:r>
              <a:rPr lang="en-US" i="1" baseline="-25000">
                <a:solidFill>
                  <a:schemeClr val="bg1"/>
                </a:solidFill>
              </a:rPr>
              <a:t>e  </a:t>
            </a:r>
            <a:r>
              <a:rPr lang="en-US">
                <a:solidFill>
                  <a:schemeClr val="bg1"/>
                </a:solidFill>
                <a:sym typeface="Symbol" pitchFamily="18" charset="2"/>
              </a:rPr>
              <a:t> </a:t>
            </a:r>
            <a:r>
              <a:rPr lang="en-US" i="1">
                <a:solidFill>
                  <a:schemeClr val="bg1"/>
                </a:solidFill>
              </a:rPr>
              <a:t>F</a:t>
            </a:r>
            <a:r>
              <a:rPr lang="en-US" i="1" baseline="-25000">
                <a:solidFill>
                  <a:schemeClr val="bg1"/>
                </a:solidFill>
              </a:rPr>
              <a:t>y</a:t>
            </a:r>
            <a:r>
              <a:rPr lang="en-US">
                <a:solidFill>
                  <a:schemeClr val="bg1"/>
                </a:solidFill>
              </a:rPr>
              <a:t>-</a:t>
            </a:r>
            <a:r>
              <a:rPr lang="en-US" i="1">
                <a:solidFill>
                  <a:schemeClr val="bg1"/>
                </a:solidFill>
                <a:sym typeface="Symbol" pitchFamily="18" charset="2"/>
              </a:rPr>
              <a:t>F</a:t>
            </a:r>
            <a:r>
              <a:rPr lang="en-US" i="1" baseline="-25000">
                <a:solidFill>
                  <a:schemeClr val="bg1"/>
                </a:solidFill>
                <a:sym typeface="Symbol" pitchFamily="18" charset="2"/>
              </a:rPr>
              <a:t>res(</a:t>
            </a:r>
            <a:r>
              <a:rPr lang="en-US" i="1" baseline="-25000">
                <a:solidFill>
                  <a:schemeClr val="bg1"/>
                </a:solidFill>
              </a:rPr>
              <a:t>max)</a:t>
            </a:r>
            <a:endParaRPr lang="en-US" i="1">
              <a:solidFill>
                <a:schemeClr val="bg1"/>
              </a:solidFill>
            </a:endParaRPr>
          </a:p>
          <a:p>
            <a:pPr>
              <a:defRPr/>
            </a:pPr>
            <a:r>
              <a:rPr lang="en-US">
                <a:solidFill>
                  <a:schemeClr val="bg1"/>
                </a:solidFill>
              </a:rPr>
              <a:t>	</a:t>
            </a:r>
            <a:r>
              <a:rPr lang="de-DE" i="1">
                <a:solidFill>
                  <a:schemeClr val="bg1"/>
                </a:solidFill>
              </a:rPr>
              <a:t>F</a:t>
            </a:r>
            <a:r>
              <a:rPr lang="de-DE" i="1" baseline="-25000">
                <a:solidFill>
                  <a:schemeClr val="bg1"/>
                </a:solidFill>
              </a:rPr>
              <a:t>e </a:t>
            </a:r>
            <a:r>
              <a:rPr lang="de-DE">
                <a:solidFill>
                  <a:schemeClr val="bg1"/>
                </a:solidFill>
              </a:rPr>
              <a:t>=</a:t>
            </a:r>
            <a:r>
              <a:rPr lang="en-US">
                <a:solidFill>
                  <a:schemeClr val="bg1"/>
                </a:solidFill>
              </a:rPr>
              <a:t> </a:t>
            </a:r>
            <a:r>
              <a:rPr lang="de-DE">
                <a:solidFill>
                  <a:schemeClr val="bg1"/>
                </a:solidFill>
              </a:rPr>
              <a:t> predicts buckling (EULER BUCKLING)</a:t>
            </a:r>
            <a:endParaRPr lang="en-US">
              <a:solidFill>
                <a:schemeClr val="bg1"/>
              </a:solidFill>
            </a:endParaRPr>
          </a:p>
        </p:txBody>
      </p:sp>
      <p:sp>
        <p:nvSpPr>
          <p:cNvPr id="41987" name="TextBox 28"/>
          <p:cNvSpPr txBox="1">
            <a:spLocks noChangeArrowheads="1"/>
          </p:cNvSpPr>
          <p:nvPr/>
        </p:nvSpPr>
        <p:spPr bwMode="auto">
          <a:xfrm>
            <a:off x="2276475" y="1504950"/>
            <a:ext cx="4383088" cy="915988"/>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Two classes of buckling:</a:t>
            </a:r>
          </a:p>
        </p:txBody>
      </p:sp>
      <p:sp>
        <p:nvSpPr>
          <p:cNvPr id="7" name="TextBox 6"/>
          <p:cNvSpPr txBox="1"/>
          <p:nvPr/>
        </p:nvSpPr>
        <p:spPr>
          <a:xfrm>
            <a:off x="1133475" y="4494213"/>
            <a:ext cx="7410450" cy="1843087"/>
          </a:xfrm>
          <a:prstGeom prst="rect">
            <a:avLst/>
          </a:prstGeom>
          <a:solidFill>
            <a:schemeClr val="tx1">
              <a:lumMod val="95000"/>
              <a:alpha val="62000"/>
            </a:schemeClr>
          </a:solidFill>
          <a:ln w="38100" cap="flat">
            <a:solidFill>
              <a:schemeClr val="bg1"/>
            </a:solidFill>
            <a:bevel/>
          </a:ln>
        </p:spPr>
        <p:txBody>
          <a:bodyPr anchor="ctr"/>
          <a:lstStyle/>
          <a:p>
            <a:pPr>
              <a:defRPr/>
            </a:pPr>
            <a:r>
              <a:rPr lang="de-DE">
                <a:solidFill>
                  <a:schemeClr val="bg1"/>
                </a:solidFill>
              </a:rPr>
              <a:t> </a:t>
            </a:r>
            <a:r>
              <a:rPr lang="en-US">
                <a:solidFill>
                  <a:schemeClr val="bg1"/>
                </a:solidFill>
              </a:rPr>
              <a:t>Inelastic Buckling:</a:t>
            </a:r>
          </a:p>
          <a:p>
            <a:pPr>
              <a:defRPr/>
            </a:pPr>
            <a:r>
              <a:rPr lang="en-US">
                <a:solidFill>
                  <a:schemeClr val="bg1"/>
                </a:solidFill>
              </a:rPr>
              <a:t>	Some yielding/loss of stiffness prior to buckling</a:t>
            </a:r>
          </a:p>
          <a:p>
            <a:pPr>
              <a:defRPr/>
            </a:pPr>
            <a:r>
              <a:rPr lang="en-US">
                <a:solidFill>
                  <a:schemeClr val="bg1"/>
                </a:solidFill>
              </a:rPr>
              <a:t>	</a:t>
            </a:r>
            <a:r>
              <a:rPr lang="en-US" i="1">
                <a:solidFill>
                  <a:schemeClr val="bg1"/>
                </a:solidFill>
              </a:rPr>
              <a:t>F</a:t>
            </a:r>
            <a:r>
              <a:rPr lang="en-US" i="1" baseline="-25000">
                <a:solidFill>
                  <a:schemeClr val="bg1"/>
                </a:solidFill>
              </a:rPr>
              <a:t>e </a:t>
            </a:r>
            <a:r>
              <a:rPr lang="en-US">
                <a:solidFill>
                  <a:schemeClr val="bg1"/>
                </a:solidFill>
              </a:rPr>
              <a:t>&gt; </a:t>
            </a:r>
            <a:r>
              <a:rPr lang="en-US" i="1">
                <a:solidFill>
                  <a:schemeClr val="bg1"/>
                </a:solidFill>
              </a:rPr>
              <a:t>F</a:t>
            </a:r>
            <a:r>
              <a:rPr lang="en-US" i="1" baseline="-25000">
                <a:solidFill>
                  <a:schemeClr val="bg1"/>
                </a:solidFill>
              </a:rPr>
              <a:t>y</a:t>
            </a:r>
            <a:r>
              <a:rPr lang="en-US">
                <a:solidFill>
                  <a:schemeClr val="bg1"/>
                </a:solidFill>
              </a:rPr>
              <a:t>-</a:t>
            </a:r>
            <a:r>
              <a:rPr lang="en-US" i="1">
                <a:solidFill>
                  <a:schemeClr val="bg1"/>
                </a:solidFill>
                <a:sym typeface="Symbol" pitchFamily="18" charset="2"/>
              </a:rPr>
              <a:t>F</a:t>
            </a:r>
            <a:r>
              <a:rPr lang="en-US" i="1" baseline="-25000">
                <a:solidFill>
                  <a:schemeClr val="bg1"/>
                </a:solidFill>
                <a:sym typeface="Symbol" pitchFamily="18" charset="2"/>
              </a:rPr>
              <a:t>res(</a:t>
            </a:r>
            <a:r>
              <a:rPr lang="en-US" i="1" baseline="-25000">
                <a:solidFill>
                  <a:schemeClr val="bg1"/>
                </a:solidFill>
              </a:rPr>
              <a:t>max)</a:t>
            </a:r>
            <a:endParaRPr lang="en-US" i="1">
              <a:solidFill>
                <a:schemeClr val="bg1"/>
              </a:solidFill>
            </a:endParaRPr>
          </a:p>
          <a:p>
            <a:pPr>
              <a:defRPr/>
            </a:pPr>
            <a:r>
              <a:rPr lang="en-US">
                <a:solidFill>
                  <a:schemeClr val="bg1"/>
                </a:solidFill>
              </a:rPr>
              <a:t>	</a:t>
            </a:r>
            <a:r>
              <a:rPr lang="en-US" i="1">
                <a:solidFill>
                  <a:schemeClr val="bg1"/>
                </a:solidFill>
              </a:rPr>
              <a:t>F</a:t>
            </a:r>
            <a:r>
              <a:rPr lang="en-US" i="1" baseline="-25000">
                <a:solidFill>
                  <a:schemeClr val="bg1"/>
                </a:solidFill>
              </a:rPr>
              <a:t>c </a:t>
            </a:r>
            <a:r>
              <a:rPr lang="en-US">
                <a:solidFill>
                  <a:schemeClr val="bg1"/>
                </a:solidFill>
              </a:rPr>
              <a:t>-  predicts buckling (INELASTIC BUCKLING)</a:t>
            </a:r>
          </a:p>
        </p:txBody>
      </p:sp>
      <p:sp>
        <p:nvSpPr>
          <p:cNvPr id="6" name="Slide Number Placeholder 5"/>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1D2B0DC-DA2E-4903-90BA-B0BB47F4672A}" type="slidenum">
              <a:rPr lang="en-US" altLang="en-US" sz="1200">
                <a:solidFill>
                  <a:srgbClr val="BCBCBC"/>
                </a:solidFill>
              </a:rPr>
              <a:pPr/>
              <a:t>38</a:t>
            </a:fld>
            <a:endParaRPr lang="en-US" altLang="en-US" sz="1200">
              <a:solidFill>
                <a:srgbClr val="BCBCBC"/>
              </a:solidFill>
            </a:endParaRPr>
          </a:p>
        </p:txBody>
      </p:sp>
      <p:sp>
        <p:nvSpPr>
          <p:cNvPr id="8" name="Footer Placeholder 7"/>
          <p:cNvSpPr>
            <a:spLocks noGrp="1"/>
          </p:cNvSpPr>
          <p:nvPr>
            <p:ph type="ftr" sz="quarter" idx="10"/>
          </p:nvPr>
        </p:nvSpPr>
        <p:spPr/>
        <p:txBody>
          <a:bodyPr/>
          <a:lstStyle/>
          <a:p>
            <a:pPr>
              <a:defRPr/>
            </a:pPr>
            <a:r>
              <a:rPr lang="en-US"/>
              <a:t>Compression Theory</a:t>
            </a:r>
          </a:p>
        </p:txBody>
      </p:sp>
      <p:sp>
        <p:nvSpPr>
          <p:cNvPr id="9" name="TextBox 8"/>
          <p:cNvSpPr txBox="1"/>
          <p:nvPr/>
        </p:nvSpPr>
        <p:spPr>
          <a:xfrm>
            <a:off x="1152525" y="392113"/>
            <a:ext cx="7269163" cy="8191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dirty="0">
                <a:solidFill>
                  <a:schemeClr val="bg1"/>
                </a:solidFill>
                <a:cs typeface="Arial" pitchFamily="34" charset="0"/>
              </a:rPr>
              <a:t>Inelastic Material Effects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23"/>
          <p:cNvSpPr txBox="1">
            <a:spLocks noChangeArrowheads="1"/>
          </p:cNvSpPr>
          <p:nvPr/>
        </p:nvSpPr>
        <p:spPr bwMode="auto">
          <a:xfrm>
            <a:off x="992188" y="1444625"/>
            <a:ext cx="7304087" cy="4616450"/>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chemeClr val="bg1"/>
              </a:solidFill>
              <a:cs typeface="Arial" panose="020B0604020202020204" pitchFamily="34" charset="0"/>
            </a:endParaRPr>
          </a:p>
        </p:txBody>
      </p:sp>
      <p:sp>
        <p:nvSpPr>
          <p:cNvPr id="9232" name="Freeform 60" descr="Large confetti"/>
          <p:cNvSpPr>
            <a:spLocks/>
          </p:cNvSpPr>
          <p:nvPr/>
        </p:nvSpPr>
        <p:spPr bwMode="auto">
          <a:xfrm>
            <a:off x="2374900" y="2916238"/>
            <a:ext cx="4419600" cy="1851025"/>
          </a:xfrm>
          <a:custGeom>
            <a:avLst/>
            <a:gdLst>
              <a:gd name="T0" fmla="*/ 0 w 2784"/>
              <a:gd name="T1" fmla="*/ 0 h 1248"/>
              <a:gd name="T2" fmla="*/ 2147483647 w 2784"/>
              <a:gd name="T3" fmla="*/ 0 h 1248"/>
              <a:gd name="T4" fmla="*/ 2147483647 w 2784"/>
              <a:gd name="T5" fmla="*/ 2147483647 h 1248"/>
              <a:gd name="T6" fmla="*/ 2147483647 w 2784"/>
              <a:gd name="T7" fmla="*/ 2147483647 h 1248"/>
              <a:gd name="T8" fmla="*/ 2147483647 w 2784"/>
              <a:gd name="T9" fmla="*/ 2147483647 h 1248"/>
              <a:gd name="T10" fmla="*/ 2147483647 w 2784"/>
              <a:gd name="T11" fmla="*/ 2147483647 h 1248"/>
              <a:gd name="T12" fmla="*/ 2147483647 w 2784"/>
              <a:gd name="T13" fmla="*/ 2147483647 h 1248"/>
              <a:gd name="T14" fmla="*/ 2147483647 w 2784"/>
              <a:gd name="T15" fmla="*/ 2147483647 h 1248"/>
              <a:gd name="T16" fmla="*/ 2147483647 w 2784"/>
              <a:gd name="T17" fmla="*/ 2147483647 h 1248"/>
              <a:gd name="T18" fmla="*/ 2147483647 w 2784"/>
              <a:gd name="T19" fmla="*/ 2147483647 h 1248"/>
              <a:gd name="T20" fmla="*/ 2147483647 w 2784"/>
              <a:gd name="T21" fmla="*/ 2147483647 h 1248"/>
              <a:gd name="T22" fmla="*/ 2147483647 w 2784"/>
              <a:gd name="T23" fmla="*/ 2147483647 h 1248"/>
              <a:gd name="T24" fmla="*/ 2147483647 w 2784"/>
              <a:gd name="T25" fmla="*/ 2147483647 h 1248"/>
              <a:gd name="T26" fmla="*/ 2147483647 w 2784"/>
              <a:gd name="T27" fmla="*/ 2147483647 h 1248"/>
              <a:gd name="T28" fmla="*/ 2147483647 w 2784"/>
              <a:gd name="T29" fmla="*/ 2147483647 h 1248"/>
              <a:gd name="T30" fmla="*/ 2147483647 w 2784"/>
              <a:gd name="T31" fmla="*/ 2147483647 h 1248"/>
              <a:gd name="T32" fmla="*/ 2147483647 w 2784"/>
              <a:gd name="T33" fmla="*/ 2147483647 h 1248"/>
              <a:gd name="T34" fmla="*/ 2147483647 w 2784"/>
              <a:gd name="T35" fmla="*/ 2147483647 h 12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84"/>
              <a:gd name="T55" fmla="*/ 0 h 1248"/>
              <a:gd name="T56" fmla="*/ 2784 w 2784"/>
              <a:gd name="T57" fmla="*/ 1248 h 12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84" h="1248">
                <a:moveTo>
                  <a:pt x="0" y="0"/>
                </a:moveTo>
                <a:lnTo>
                  <a:pt x="288" y="0"/>
                </a:lnTo>
                <a:lnTo>
                  <a:pt x="624" y="48"/>
                </a:lnTo>
                <a:lnTo>
                  <a:pt x="816" y="288"/>
                </a:lnTo>
                <a:lnTo>
                  <a:pt x="1056" y="384"/>
                </a:lnTo>
                <a:lnTo>
                  <a:pt x="1248" y="624"/>
                </a:lnTo>
                <a:lnTo>
                  <a:pt x="1392" y="720"/>
                </a:lnTo>
                <a:lnTo>
                  <a:pt x="1824" y="1008"/>
                </a:lnTo>
                <a:lnTo>
                  <a:pt x="2448" y="1200"/>
                </a:lnTo>
                <a:lnTo>
                  <a:pt x="2784" y="1200"/>
                </a:lnTo>
                <a:lnTo>
                  <a:pt x="2592" y="1248"/>
                </a:lnTo>
                <a:lnTo>
                  <a:pt x="2256" y="1248"/>
                </a:lnTo>
                <a:lnTo>
                  <a:pt x="1968" y="1200"/>
                </a:lnTo>
                <a:lnTo>
                  <a:pt x="1296" y="1104"/>
                </a:lnTo>
                <a:lnTo>
                  <a:pt x="672" y="816"/>
                </a:lnTo>
                <a:lnTo>
                  <a:pt x="576" y="432"/>
                </a:lnTo>
                <a:lnTo>
                  <a:pt x="336" y="240"/>
                </a:lnTo>
                <a:lnTo>
                  <a:pt x="48" y="144"/>
                </a:lnTo>
              </a:path>
            </a:pathLst>
          </a:custGeom>
          <a:gradFill flip="none" rotWithShape="1">
            <a:gsLst>
              <a:gs pos="40000">
                <a:schemeClr val="bg1">
                  <a:lumMod val="50000"/>
                  <a:lumOff val="50000"/>
                </a:schemeClr>
              </a:gs>
              <a:gs pos="40000">
                <a:schemeClr val="bg1">
                  <a:lumMod val="50000"/>
                  <a:lumOff val="50000"/>
                </a:schemeClr>
              </a:gs>
              <a:gs pos="0">
                <a:schemeClr val="bg2">
                  <a:lumMod val="40000"/>
                  <a:lumOff val="60000"/>
                </a:schemeClr>
              </a:gs>
            </a:gsLst>
            <a:path path="shape">
              <a:fillToRect l="50000" t="50000" r="50000" b="50000"/>
            </a:path>
            <a:tileRect/>
          </a:gradFill>
          <a:ln w="38100">
            <a:noFill/>
            <a:round/>
            <a:headEnd/>
            <a:tailEnd/>
          </a:ln>
        </p:spPr>
        <p:txBody>
          <a:bodyPr/>
          <a:lstStyle/>
          <a:p>
            <a:pPr>
              <a:defRPr/>
            </a:pPr>
            <a:endParaRPr lang="en-US">
              <a:solidFill>
                <a:schemeClr val="bg1"/>
              </a:solidFill>
              <a:cs typeface="Arial" pitchFamily="34" charset="0"/>
            </a:endParaRPr>
          </a:p>
        </p:txBody>
      </p:sp>
      <p:sp>
        <p:nvSpPr>
          <p:cNvPr id="43012" name="Line 5"/>
          <p:cNvSpPr>
            <a:spLocks noChangeShapeType="1"/>
          </p:cNvSpPr>
          <p:nvPr/>
        </p:nvSpPr>
        <p:spPr bwMode="auto">
          <a:xfrm>
            <a:off x="2386013" y="2714625"/>
            <a:ext cx="0" cy="254317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3" name="Line 6"/>
          <p:cNvSpPr>
            <a:spLocks noChangeShapeType="1"/>
          </p:cNvSpPr>
          <p:nvPr/>
        </p:nvSpPr>
        <p:spPr bwMode="auto">
          <a:xfrm flipV="1">
            <a:off x="2366963" y="5257800"/>
            <a:ext cx="5429250" cy="4763"/>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4" name="Line 7"/>
          <p:cNvSpPr>
            <a:spLocks noChangeShapeType="1"/>
          </p:cNvSpPr>
          <p:nvPr/>
        </p:nvSpPr>
        <p:spPr bwMode="auto">
          <a:xfrm>
            <a:off x="2919413" y="2622550"/>
            <a:ext cx="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5" name="Text Box 9"/>
          <p:cNvSpPr txBox="1">
            <a:spLocks noChangeArrowheads="1"/>
          </p:cNvSpPr>
          <p:nvPr/>
        </p:nvSpPr>
        <p:spPr bwMode="auto">
          <a:xfrm>
            <a:off x="1776413" y="2786063"/>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solidFill>
                  <a:schemeClr val="bg1"/>
                </a:solidFill>
                <a:cs typeface="Arial" panose="020B0604020202020204" pitchFamily="34" charset="0"/>
              </a:rPr>
              <a:t>F</a:t>
            </a:r>
            <a:r>
              <a:rPr lang="en-US" altLang="en-US" i="1" baseline="-25000">
                <a:solidFill>
                  <a:schemeClr val="bg1"/>
                </a:solidFill>
                <a:cs typeface="Arial" panose="020B0604020202020204" pitchFamily="34" charset="0"/>
              </a:rPr>
              <a:t>y</a:t>
            </a:r>
          </a:p>
        </p:txBody>
      </p:sp>
      <p:sp>
        <p:nvSpPr>
          <p:cNvPr id="43016" name="Freeform 14"/>
          <p:cNvSpPr>
            <a:spLocks/>
          </p:cNvSpPr>
          <p:nvPr/>
        </p:nvSpPr>
        <p:spPr bwMode="auto">
          <a:xfrm>
            <a:off x="3116263" y="1747838"/>
            <a:ext cx="4841875" cy="3184525"/>
          </a:xfrm>
          <a:custGeom>
            <a:avLst/>
            <a:gdLst>
              <a:gd name="T0" fmla="*/ 0 w 3050"/>
              <a:gd name="T1" fmla="*/ 0 h 2146"/>
              <a:gd name="T2" fmla="*/ 2147483647 w 3050"/>
              <a:gd name="T3" fmla="*/ 2147483647 h 2146"/>
              <a:gd name="T4" fmla="*/ 2147483647 w 3050"/>
              <a:gd name="T5" fmla="*/ 2147483647 h 2146"/>
              <a:gd name="T6" fmla="*/ 2147483647 w 3050"/>
              <a:gd name="T7" fmla="*/ 2147483647 h 2146"/>
              <a:gd name="T8" fmla="*/ 2147483647 w 3050"/>
              <a:gd name="T9" fmla="*/ 2147483647 h 2146"/>
              <a:gd name="T10" fmla="*/ 2147483647 w 3050"/>
              <a:gd name="T11" fmla="*/ 2147483647 h 2146"/>
              <a:gd name="T12" fmla="*/ 2147483647 w 3050"/>
              <a:gd name="T13" fmla="*/ 2147483647 h 2146"/>
              <a:gd name="T14" fmla="*/ 2147483647 w 3050"/>
              <a:gd name="T15" fmla="*/ 2147483647 h 2146"/>
              <a:gd name="T16" fmla="*/ 2147483647 w 3050"/>
              <a:gd name="T17" fmla="*/ 2147483647 h 2146"/>
              <a:gd name="T18" fmla="*/ 2147483647 w 3050"/>
              <a:gd name="T19" fmla="*/ 2147483647 h 2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50"/>
              <a:gd name="T31" fmla="*/ 0 h 2146"/>
              <a:gd name="T32" fmla="*/ 3050 w 3050"/>
              <a:gd name="T33" fmla="*/ 2146 h 2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50" h="2146">
                <a:moveTo>
                  <a:pt x="0" y="0"/>
                </a:moveTo>
                <a:cubicBezTo>
                  <a:pt x="49" y="107"/>
                  <a:pt x="215" y="473"/>
                  <a:pt x="305" y="644"/>
                </a:cubicBezTo>
                <a:cubicBezTo>
                  <a:pt x="395" y="815"/>
                  <a:pt x="463" y="913"/>
                  <a:pt x="542" y="1028"/>
                </a:cubicBezTo>
                <a:cubicBezTo>
                  <a:pt x="621" y="1143"/>
                  <a:pt x="695" y="1242"/>
                  <a:pt x="780" y="1332"/>
                </a:cubicBezTo>
                <a:cubicBezTo>
                  <a:pt x="865" y="1422"/>
                  <a:pt x="966" y="1506"/>
                  <a:pt x="1051" y="1570"/>
                </a:cubicBezTo>
                <a:cubicBezTo>
                  <a:pt x="1136" y="1634"/>
                  <a:pt x="1192" y="1667"/>
                  <a:pt x="1288" y="1716"/>
                </a:cubicBezTo>
                <a:cubicBezTo>
                  <a:pt x="1384" y="1765"/>
                  <a:pt x="1484" y="1816"/>
                  <a:pt x="1627" y="1863"/>
                </a:cubicBezTo>
                <a:cubicBezTo>
                  <a:pt x="1770" y="1910"/>
                  <a:pt x="1967" y="1960"/>
                  <a:pt x="2146" y="1999"/>
                </a:cubicBezTo>
                <a:cubicBezTo>
                  <a:pt x="2325" y="2038"/>
                  <a:pt x="2549" y="2075"/>
                  <a:pt x="2700" y="2100"/>
                </a:cubicBezTo>
                <a:cubicBezTo>
                  <a:pt x="2851" y="2125"/>
                  <a:pt x="2977" y="2137"/>
                  <a:pt x="3050" y="2146"/>
                </a:cubicBezTo>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17" name="Text Box 18"/>
          <p:cNvSpPr txBox="1">
            <a:spLocks noChangeArrowheads="1"/>
          </p:cNvSpPr>
          <p:nvPr/>
        </p:nvSpPr>
        <p:spPr bwMode="auto">
          <a:xfrm>
            <a:off x="4214813" y="53498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KL/r</a:t>
            </a:r>
          </a:p>
        </p:txBody>
      </p:sp>
      <p:sp>
        <p:nvSpPr>
          <p:cNvPr id="43018" name="Line 20"/>
          <p:cNvSpPr>
            <a:spLocks noChangeShapeType="1"/>
          </p:cNvSpPr>
          <p:nvPr/>
        </p:nvSpPr>
        <p:spPr bwMode="auto">
          <a:xfrm>
            <a:off x="2386013" y="3000375"/>
            <a:ext cx="15240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43019" name="Object 2"/>
          <p:cNvGraphicFramePr>
            <a:graphicFrameLocks noChangeAspect="1"/>
          </p:cNvGraphicFramePr>
          <p:nvPr/>
        </p:nvGraphicFramePr>
        <p:xfrm>
          <a:off x="5053013" y="3427413"/>
          <a:ext cx="1341437" cy="1041400"/>
        </p:xfrm>
        <a:graphic>
          <a:graphicData uri="http://schemas.openxmlformats.org/presentationml/2006/ole">
            <mc:AlternateContent xmlns:mc="http://schemas.openxmlformats.org/markup-compatibility/2006">
              <mc:Choice xmlns:v="urn:schemas-microsoft-com:vml" Requires="v">
                <p:oleObj spid="_x0000_s43035" name="Equation" r:id="rId4" imgW="825500" imgH="685800" progId="Equation.3">
                  <p:embed/>
                </p:oleObj>
              </mc:Choice>
              <mc:Fallback>
                <p:oleObj name="Equation" r:id="rId4" imgW="825500" imgH="685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3013" y="3427413"/>
                        <a:ext cx="1341437"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20" name="Line 23"/>
          <p:cNvSpPr>
            <a:spLocks noChangeShapeType="1"/>
          </p:cNvSpPr>
          <p:nvPr/>
        </p:nvSpPr>
        <p:spPr bwMode="auto">
          <a:xfrm flipH="1">
            <a:off x="4729163" y="3711575"/>
            <a:ext cx="323850" cy="323850"/>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3021" name="Text Box 61"/>
          <p:cNvSpPr txBox="1">
            <a:spLocks noChangeArrowheads="1"/>
          </p:cNvSpPr>
          <p:nvPr/>
        </p:nvSpPr>
        <p:spPr bwMode="auto">
          <a:xfrm>
            <a:off x="2608263" y="4730750"/>
            <a:ext cx="2473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Experimental Data</a:t>
            </a:r>
          </a:p>
        </p:txBody>
      </p:sp>
      <p:sp>
        <p:nvSpPr>
          <p:cNvPr id="43022" name="Line 62"/>
          <p:cNvSpPr>
            <a:spLocks noChangeShapeType="1"/>
          </p:cNvSpPr>
          <p:nvPr/>
        </p:nvSpPr>
        <p:spPr bwMode="auto">
          <a:xfrm flipV="1">
            <a:off x="3995738" y="4197350"/>
            <a:ext cx="152400" cy="569913"/>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9" name="TextBox 28"/>
          <p:cNvSpPr txBox="1"/>
          <p:nvPr/>
        </p:nvSpPr>
        <p:spPr>
          <a:xfrm>
            <a:off x="1073150" y="185738"/>
            <a:ext cx="6869113" cy="8191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a:solidFill>
                  <a:schemeClr val="bg1"/>
                </a:solidFill>
              </a:rPr>
              <a:t>Overall Column Strength </a:t>
            </a:r>
          </a:p>
        </p:txBody>
      </p:sp>
      <p:sp>
        <p:nvSpPr>
          <p:cNvPr id="25" name="Slide Number Placeholder 2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05AE698-09A4-4DEC-95B5-52E169E043A8}" type="slidenum">
              <a:rPr lang="en-US" altLang="en-US" sz="1200">
                <a:solidFill>
                  <a:srgbClr val="BCBCBC"/>
                </a:solidFill>
              </a:rPr>
              <a:pPr/>
              <a:t>39</a:t>
            </a:fld>
            <a:endParaRPr lang="en-US" altLang="en-US" sz="1200">
              <a:solidFill>
                <a:srgbClr val="BCBCBC"/>
              </a:solidFill>
            </a:endParaRPr>
          </a:p>
        </p:txBody>
      </p:sp>
      <p:sp>
        <p:nvSpPr>
          <p:cNvPr id="26" name="Footer Placeholder 25"/>
          <p:cNvSpPr>
            <a:spLocks noGrp="1"/>
          </p:cNvSpPr>
          <p:nvPr>
            <p:ph type="ftr" sz="quarter" idx="10"/>
          </p:nvPr>
        </p:nvSpPr>
        <p:spPr/>
        <p:txBody>
          <a:bodyPr/>
          <a:lstStyle/>
          <a:p>
            <a:pPr>
              <a:defRPr/>
            </a:pPr>
            <a:r>
              <a:rPr lang="en-US"/>
              <a:t>Compression Theory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504825" y="1358900"/>
            <a:ext cx="8140700" cy="3713163"/>
          </a:xfrm>
          <a:prstGeom prst="rect">
            <a:avLst/>
          </a:prstGeom>
          <a:solidFill>
            <a:schemeClr val="tx1">
              <a:lumMod val="95000"/>
              <a:alpha val="62000"/>
            </a:schemeClr>
          </a:solidFill>
          <a:ln w="38100" cap="flat">
            <a:solidFill>
              <a:schemeClr val="bg1"/>
            </a:solidFill>
            <a:bevel/>
          </a:ln>
        </p:spPr>
        <p:txBody>
          <a:bodyPr anchor="ctr" anchorCtr="1"/>
          <a:lstStyle/>
          <a:p>
            <a:pPr>
              <a:tabLst>
                <a:tab pos="914400" algn="l"/>
                <a:tab pos="3028950" algn="l"/>
              </a:tabLst>
              <a:defRPr/>
            </a:pPr>
            <a:r>
              <a:rPr lang="en-US" sz="3600" b="1">
                <a:solidFill>
                  <a:schemeClr val="bg1"/>
                </a:solidFill>
              </a:rPr>
              <a:t>Strength design requirements</a:t>
            </a:r>
            <a:r>
              <a:rPr lang="en-US" sz="3600">
                <a:solidFill>
                  <a:schemeClr val="bg1"/>
                </a:solidFill>
              </a:rPr>
              <a:t>:</a:t>
            </a:r>
          </a:p>
          <a:p>
            <a:pPr>
              <a:lnSpc>
                <a:spcPct val="50000"/>
              </a:lnSpc>
              <a:tabLst>
                <a:tab pos="914400" algn="l"/>
                <a:tab pos="3028950" algn="l"/>
              </a:tabLst>
              <a:defRPr/>
            </a:pPr>
            <a:r>
              <a:rPr lang="en-US" sz="3600">
                <a:solidFill>
                  <a:schemeClr val="bg1"/>
                </a:solidFill>
              </a:rPr>
              <a:t>		</a:t>
            </a:r>
          </a:p>
          <a:p>
            <a:pPr>
              <a:tabLst>
                <a:tab pos="914400" algn="l"/>
                <a:tab pos="3028950" algn="l"/>
              </a:tabLst>
              <a:defRPr/>
            </a:pPr>
            <a:r>
              <a:rPr lang="en-US" sz="3600">
                <a:solidFill>
                  <a:schemeClr val="bg1"/>
                </a:solidFill>
              </a:rPr>
              <a:t>	</a:t>
            </a:r>
            <a:r>
              <a:rPr lang="en-US" sz="3600" i="1">
                <a:solidFill>
                  <a:schemeClr val="bg1"/>
                </a:solidFill>
              </a:rPr>
              <a:t>P</a:t>
            </a:r>
            <a:r>
              <a:rPr lang="en-US" sz="3600" i="1" baseline="-25000">
                <a:solidFill>
                  <a:schemeClr val="bg1"/>
                </a:solidFill>
              </a:rPr>
              <a:t>u </a:t>
            </a:r>
            <a:r>
              <a:rPr lang="en-US" sz="3600">
                <a:solidFill>
                  <a:schemeClr val="bg1"/>
                </a:solidFill>
                <a:sym typeface="Symbol" pitchFamily="18" charset="2"/>
              </a:rPr>
              <a:t> </a:t>
            </a:r>
            <a:r>
              <a:rPr lang="en-US" sz="3600" i="1">
                <a:solidFill>
                  <a:schemeClr val="bg1"/>
                </a:solidFill>
                <a:sym typeface="Symbol" pitchFamily="18" charset="2"/>
              </a:rPr>
              <a:t>P</a:t>
            </a:r>
            <a:r>
              <a:rPr lang="en-US" sz="3600" i="1" baseline="-25000">
                <a:solidFill>
                  <a:schemeClr val="bg1"/>
                </a:solidFill>
              </a:rPr>
              <a:t>n</a:t>
            </a:r>
            <a:r>
              <a:rPr lang="en-US" sz="3600">
                <a:solidFill>
                  <a:schemeClr val="bg1"/>
                </a:solidFill>
              </a:rPr>
              <a:t>	(</a:t>
            </a:r>
            <a:r>
              <a:rPr lang="en-US" sz="3600" i="1">
                <a:solidFill>
                  <a:schemeClr val="bg1"/>
                </a:solidFill>
              </a:rPr>
              <a:t>P</a:t>
            </a:r>
            <a:r>
              <a:rPr lang="en-US" sz="3600" i="1" baseline="-25000">
                <a:solidFill>
                  <a:schemeClr val="bg1"/>
                </a:solidFill>
              </a:rPr>
              <a:t>a </a:t>
            </a:r>
            <a:r>
              <a:rPr lang="en-US" sz="3600">
                <a:solidFill>
                  <a:schemeClr val="bg1"/>
                </a:solidFill>
                <a:sym typeface="Symbol" pitchFamily="18" charset="2"/>
              </a:rPr>
              <a:t> </a:t>
            </a:r>
            <a:r>
              <a:rPr lang="en-US" sz="3600" i="1">
                <a:solidFill>
                  <a:schemeClr val="bg1"/>
                </a:solidFill>
                <a:sym typeface="Symbol" pitchFamily="18" charset="2"/>
              </a:rPr>
              <a:t>P</a:t>
            </a:r>
            <a:r>
              <a:rPr lang="en-US" sz="3600" i="1" baseline="-25000">
                <a:solidFill>
                  <a:schemeClr val="bg1"/>
                </a:solidFill>
              </a:rPr>
              <a:t>n</a:t>
            </a:r>
            <a:r>
              <a:rPr lang="en-US" sz="3600">
                <a:solidFill>
                  <a:schemeClr val="bg1"/>
                </a:solidFill>
              </a:rPr>
              <a:t>/</a:t>
            </a:r>
            <a:r>
              <a:rPr lang="el-GR" sz="3600">
                <a:solidFill>
                  <a:schemeClr val="bg1"/>
                </a:solidFill>
              </a:rPr>
              <a:t>Ω</a:t>
            </a:r>
            <a:r>
              <a:rPr lang="en-US" sz="3600">
                <a:solidFill>
                  <a:schemeClr val="bg1"/>
                </a:solidFill>
              </a:rPr>
              <a:t>)ASD</a:t>
            </a:r>
          </a:p>
          <a:p>
            <a:pPr>
              <a:lnSpc>
                <a:spcPct val="50000"/>
              </a:lnSpc>
              <a:tabLst>
                <a:tab pos="914400" algn="l"/>
                <a:tab pos="3028950" algn="l"/>
              </a:tabLst>
              <a:defRPr/>
            </a:pPr>
            <a:endParaRPr lang="en-US" sz="3600">
              <a:solidFill>
                <a:schemeClr val="bg1"/>
              </a:solidFill>
              <a:latin typeface="Symbol" pitchFamily="18" charset="2"/>
            </a:endParaRPr>
          </a:p>
          <a:p>
            <a:pPr>
              <a:tabLst>
                <a:tab pos="914400" algn="l"/>
                <a:tab pos="3028950" algn="l"/>
              </a:tabLst>
              <a:defRPr/>
            </a:pPr>
            <a:r>
              <a:rPr lang="en-US" sz="3600">
                <a:solidFill>
                  <a:schemeClr val="bg1"/>
                </a:solidFill>
              </a:rPr>
              <a:t>Where </a:t>
            </a:r>
            <a:r>
              <a:rPr lang="en-US" sz="3600">
                <a:solidFill>
                  <a:schemeClr val="bg1"/>
                </a:solidFill>
                <a:sym typeface="Symbol" pitchFamily="18" charset="2"/>
              </a:rPr>
              <a:t> </a:t>
            </a:r>
            <a:r>
              <a:rPr lang="en-US" sz="3600">
                <a:solidFill>
                  <a:schemeClr val="bg1"/>
                </a:solidFill>
              </a:rPr>
              <a:t>= 0.9 for compression</a:t>
            </a:r>
          </a:p>
          <a:p>
            <a:pPr>
              <a:tabLst>
                <a:tab pos="914400" algn="l"/>
                <a:tab pos="3028950" algn="l"/>
              </a:tabLst>
              <a:defRPr/>
            </a:pPr>
            <a:r>
              <a:rPr lang="en-US" sz="3600">
                <a:solidFill>
                  <a:schemeClr val="bg1"/>
                </a:solidFill>
              </a:rPr>
              <a:t>		(</a:t>
            </a:r>
            <a:r>
              <a:rPr lang="el-GR" sz="3600">
                <a:solidFill>
                  <a:schemeClr val="bg1"/>
                </a:solidFill>
              </a:rPr>
              <a:t>Ω</a:t>
            </a:r>
            <a:r>
              <a:rPr lang="en-US" sz="3600">
                <a:solidFill>
                  <a:schemeClr val="bg1"/>
                </a:solidFill>
              </a:rPr>
              <a:t> = 1.67)ASD</a:t>
            </a:r>
          </a:p>
        </p:txBody>
      </p:sp>
      <p:sp>
        <p:nvSpPr>
          <p:cNvPr id="3" name="Slide Number Placeholder 2"/>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7DFDF13-D977-47AF-84DD-E41DA593121D}" type="slidenum">
              <a:rPr lang="en-US" altLang="en-US" sz="1200">
                <a:solidFill>
                  <a:srgbClr val="BCBCBC"/>
                </a:solidFill>
              </a:rPr>
              <a:pPr/>
              <a:t>4</a:t>
            </a:fld>
            <a:endParaRPr lang="en-US" altLang="en-US" sz="1200">
              <a:solidFill>
                <a:srgbClr val="BCBCBC"/>
              </a:solidFill>
            </a:endParaRPr>
          </a:p>
        </p:txBody>
      </p:sp>
      <p:sp>
        <p:nvSpPr>
          <p:cNvPr id="4" name="Footer Placeholder 3"/>
          <p:cNvSpPr>
            <a:spLocks noGrp="1"/>
          </p:cNvSpPr>
          <p:nvPr>
            <p:ph type="ftr" sz="quarter" idx="10"/>
          </p:nvPr>
        </p:nvSpPr>
        <p:spPr/>
        <p:txBody>
          <a:bodyPr/>
          <a:lstStyle/>
          <a:p>
            <a:pPr>
              <a:defRPr/>
            </a:pPr>
            <a:r>
              <a:rPr lang="en-US"/>
              <a:t>Compression Module</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23"/>
          <p:cNvSpPr txBox="1">
            <a:spLocks noChangeArrowheads="1"/>
          </p:cNvSpPr>
          <p:nvPr/>
        </p:nvSpPr>
        <p:spPr bwMode="auto">
          <a:xfrm>
            <a:off x="992188" y="1444625"/>
            <a:ext cx="7304087" cy="4616450"/>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chemeClr val="bg1"/>
              </a:solidFill>
              <a:cs typeface="Arial" panose="020B0604020202020204" pitchFamily="34" charset="0"/>
            </a:endParaRPr>
          </a:p>
        </p:txBody>
      </p:sp>
      <p:sp>
        <p:nvSpPr>
          <p:cNvPr id="9232" name="Freeform 60" descr="Large confetti"/>
          <p:cNvSpPr>
            <a:spLocks/>
          </p:cNvSpPr>
          <p:nvPr/>
        </p:nvSpPr>
        <p:spPr bwMode="auto">
          <a:xfrm>
            <a:off x="2374900" y="2916238"/>
            <a:ext cx="4419600" cy="1851025"/>
          </a:xfrm>
          <a:custGeom>
            <a:avLst/>
            <a:gdLst>
              <a:gd name="T0" fmla="*/ 0 w 2784"/>
              <a:gd name="T1" fmla="*/ 0 h 1248"/>
              <a:gd name="T2" fmla="*/ 2147483647 w 2784"/>
              <a:gd name="T3" fmla="*/ 0 h 1248"/>
              <a:gd name="T4" fmla="*/ 2147483647 w 2784"/>
              <a:gd name="T5" fmla="*/ 2147483647 h 1248"/>
              <a:gd name="T6" fmla="*/ 2147483647 w 2784"/>
              <a:gd name="T7" fmla="*/ 2147483647 h 1248"/>
              <a:gd name="T8" fmla="*/ 2147483647 w 2784"/>
              <a:gd name="T9" fmla="*/ 2147483647 h 1248"/>
              <a:gd name="T10" fmla="*/ 2147483647 w 2784"/>
              <a:gd name="T11" fmla="*/ 2147483647 h 1248"/>
              <a:gd name="T12" fmla="*/ 2147483647 w 2784"/>
              <a:gd name="T13" fmla="*/ 2147483647 h 1248"/>
              <a:gd name="T14" fmla="*/ 2147483647 w 2784"/>
              <a:gd name="T15" fmla="*/ 2147483647 h 1248"/>
              <a:gd name="T16" fmla="*/ 2147483647 w 2784"/>
              <a:gd name="T17" fmla="*/ 2147483647 h 1248"/>
              <a:gd name="T18" fmla="*/ 2147483647 w 2784"/>
              <a:gd name="T19" fmla="*/ 2147483647 h 1248"/>
              <a:gd name="T20" fmla="*/ 2147483647 w 2784"/>
              <a:gd name="T21" fmla="*/ 2147483647 h 1248"/>
              <a:gd name="T22" fmla="*/ 2147483647 w 2784"/>
              <a:gd name="T23" fmla="*/ 2147483647 h 1248"/>
              <a:gd name="T24" fmla="*/ 2147483647 w 2784"/>
              <a:gd name="T25" fmla="*/ 2147483647 h 1248"/>
              <a:gd name="T26" fmla="*/ 2147483647 w 2784"/>
              <a:gd name="T27" fmla="*/ 2147483647 h 1248"/>
              <a:gd name="T28" fmla="*/ 2147483647 w 2784"/>
              <a:gd name="T29" fmla="*/ 2147483647 h 1248"/>
              <a:gd name="T30" fmla="*/ 2147483647 w 2784"/>
              <a:gd name="T31" fmla="*/ 2147483647 h 1248"/>
              <a:gd name="T32" fmla="*/ 2147483647 w 2784"/>
              <a:gd name="T33" fmla="*/ 2147483647 h 1248"/>
              <a:gd name="T34" fmla="*/ 2147483647 w 2784"/>
              <a:gd name="T35" fmla="*/ 2147483647 h 12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84"/>
              <a:gd name="T55" fmla="*/ 0 h 1248"/>
              <a:gd name="T56" fmla="*/ 2784 w 2784"/>
              <a:gd name="T57" fmla="*/ 1248 h 12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84" h="1248">
                <a:moveTo>
                  <a:pt x="0" y="0"/>
                </a:moveTo>
                <a:lnTo>
                  <a:pt x="288" y="0"/>
                </a:lnTo>
                <a:lnTo>
                  <a:pt x="624" y="48"/>
                </a:lnTo>
                <a:lnTo>
                  <a:pt x="816" y="288"/>
                </a:lnTo>
                <a:lnTo>
                  <a:pt x="1056" y="384"/>
                </a:lnTo>
                <a:lnTo>
                  <a:pt x="1248" y="624"/>
                </a:lnTo>
                <a:lnTo>
                  <a:pt x="1392" y="720"/>
                </a:lnTo>
                <a:lnTo>
                  <a:pt x="1824" y="1008"/>
                </a:lnTo>
                <a:lnTo>
                  <a:pt x="2448" y="1200"/>
                </a:lnTo>
                <a:lnTo>
                  <a:pt x="2784" y="1200"/>
                </a:lnTo>
                <a:lnTo>
                  <a:pt x="2592" y="1248"/>
                </a:lnTo>
                <a:lnTo>
                  <a:pt x="2256" y="1248"/>
                </a:lnTo>
                <a:lnTo>
                  <a:pt x="1968" y="1200"/>
                </a:lnTo>
                <a:lnTo>
                  <a:pt x="1296" y="1104"/>
                </a:lnTo>
                <a:lnTo>
                  <a:pt x="672" y="816"/>
                </a:lnTo>
                <a:lnTo>
                  <a:pt x="576" y="432"/>
                </a:lnTo>
                <a:lnTo>
                  <a:pt x="336" y="240"/>
                </a:lnTo>
                <a:lnTo>
                  <a:pt x="48" y="144"/>
                </a:lnTo>
              </a:path>
            </a:pathLst>
          </a:custGeom>
          <a:gradFill flip="none" rotWithShape="1">
            <a:gsLst>
              <a:gs pos="40000">
                <a:schemeClr val="bg1">
                  <a:lumMod val="50000"/>
                  <a:lumOff val="50000"/>
                </a:schemeClr>
              </a:gs>
              <a:gs pos="40000">
                <a:schemeClr val="bg1">
                  <a:lumMod val="50000"/>
                  <a:lumOff val="50000"/>
                </a:schemeClr>
              </a:gs>
              <a:gs pos="0">
                <a:schemeClr val="bg2">
                  <a:lumMod val="40000"/>
                  <a:lumOff val="60000"/>
                </a:schemeClr>
              </a:gs>
            </a:gsLst>
            <a:path path="shape">
              <a:fillToRect l="50000" t="50000" r="50000" b="50000"/>
            </a:path>
            <a:tileRect/>
          </a:gradFill>
          <a:ln w="38100">
            <a:noFill/>
            <a:round/>
            <a:headEnd/>
            <a:tailEnd/>
          </a:ln>
        </p:spPr>
        <p:txBody>
          <a:bodyPr/>
          <a:lstStyle/>
          <a:p>
            <a:pPr>
              <a:defRPr/>
            </a:pPr>
            <a:endParaRPr lang="en-US">
              <a:solidFill>
                <a:schemeClr val="bg1"/>
              </a:solidFill>
              <a:cs typeface="Arial" pitchFamily="34" charset="0"/>
            </a:endParaRPr>
          </a:p>
        </p:txBody>
      </p:sp>
      <p:sp>
        <p:nvSpPr>
          <p:cNvPr id="44036" name="Line 5"/>
          <p:cNvSpPr>
            <a:spLocks noChangeShapeType="1"/>
          </p:cNvSpPr>
          <p:nvPr/>
        </p:nvSpPr>
        <p:spPr bwMode="auto">
          <a:xfrm>
            <a:off x="2386013" y="2714625"/>
            <a:ext cx="0" cy="254317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37" name="Line 6"/>
          <p:cNvSpPr>
            <a:spLocks noChangeShapeType="1"/>
          </p:cNvSpPr>
          <p:nvPr/>
        </p:nvSpPr>
        <p:spPr bwMode="auto">
          <a:xfrm flipV="1">
            <a:off x="2366963" y="5257800"/>
            <a:ext cx="5429250" cy="4763"/>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38" name="Line 7"/>
          <p:cNvSpPr>
            <a:spLocks noChangeShapeType="1"/>
          </p:cNvSpPr>
          <p:nvPr/>
        </p:nvSpPr>
        <p:spPr bwMode="auto">
          <a:xfrm>
            <a:off x="2919413" y="2622550"/>
            <a:ext cx="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39" name="Text Box 9"/>
          <p:cNvSpPr txBox="1">
            <a:spLocks noChangeArrowheads="1"/>
          </p:cNvSpPr>
          <p:nvPr/>
        </p:nvSpPr>
        <p:spPr bwMode="auto">
          <a:xfrm>
            <a:off x="1776413" y="2786063"/>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solidFill>
                  <a:schemeClr val="bg1"/>
                </a:solidFill>
                <a:cs typeface="Arial" panose="020B0604020202020204" pitchFamily="34" charset="0"/>
              </a:rPr>
              <a:t>F</a:t>
            </a:r>
            <a:r>
              <a:rPr lang="en-US" altLang="en-US" i="1" baseline="-25000">
                <a:solidFill>
                  <a:schemeClr val="bg1"/>
                </a:solidFill>
                <a:cs typeface="Arial" panose="020B0604020202020204" pitchFamily="34" charset="0"/>
              </a:rPr>
              <a:t>y</a:t>
            </a:r>
          </a:p>
        </p:txBody>
      </p:sp>
      <p:sp>
        <p:nvSpPr>
          <p:cNvPr id="44040" name="Freeform 14"/>
          <p:cNvSpPr>
            <a:spLocks/>
          </p:cNvSpPr>
          <p:nvPr/>
        </p:nvSpPr>
        <p:spPr bwMode="auto">
          <a:xfrm>
            <a:off x="3116263" y="1747838"/>
            <a:ext cx="4841875" cy="3184525"/>
          </a:xfrm>
          <a:custGeom>
            <a:avLst/>
            <a:gdLst>
              <a:gd name="T0" fmla="*/ 0 w 3050"/>
              <a:gd name="T1" fmla="*/ 0 h 2146"/>
              <a:gd name="T2" fmla="*/ 2147483647 w 3050"/>
              <a:gd name="T3" fmla="*/ 2147483647 h 2146"/>
              <a:gd name="T4" fmla="*/ 2147483647 w 3050"/>
              <a:gd name="T5" fmla="*/ 2147483647 h 2146"/>
              <a:gd name="T6" fmla="*/ 2147483647 w 3050"/>
              <a:gd name="T7" fmla="*/ 2147483647 h 2146"/>
              <a:gd name="T8" fmla="*/ 2147483647 w 3050"/>
              <a:gd name="T9" fmla="*/ 2147483647 h 2146"/>
              <a:gd name="T10" fmla="*/ 2147483647 w 3050"/>
              <a:gd name="T11" fmla="*/ 2147483647 h 2146"/>
              <a:gd name="T12" fmla="*/ 2147483647 w 3050"/>
              <a:gd name="T13" fmla="*/ 2147483647 h 2146"/>
              <a:gd name="T14" fmla="*/ 2147483647 w 3050"/>
              <a:gd name="T15" fmla="*/ 2147483647 h 2146"/>
              <a:gd name="T16" fmla="*/ 2147483647 w 3050"/>
              <a:gd name="T17" fmla="*/ 2147483647 h 2146"/>
              <a:gd name="T18" fmla="*/ 2147483647 w 3050"/>
              <a:gd name="T19" fmla="*/ 2147483647 h 2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50"/>
              <a:gd name="T31" fmla="*/ 0 h 2146"/>
              <a:gd name="T32" fmla="*/ 3050 w 3050"/>
              <a:gd name="T33" fmla="*/ 2146 h 2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50" h="2146">
                <a:moveTo>
                  <a:pt x="0" y="0"/>
                </a:moveTo>
                <a:cubicBezTo>
                  <a:pt x="49" y="107"/>
                  <a:pt x="215" y="473"/>
                  <a:pt x="305" y="644"/>
                </a:cubicBezTo>
                <a:cubicBezTo>
                  <a:pt x="395" y="815"/>
                  <a:pt x="463" y="913"/>
                  <a:pt x="542" y="1028"/>
                </a:cubicBezTo>
                <a:cubicBezTo>
                  <a:pt x="621" y="1143"/>
                  <a:pt x="695" y="1242"/>
                  <a:pt x="780" y="1332"/>
                </a:cubicBezTo>
                <a:cubicBezTo>
                  <a:pt x="865" y="1422"/>
                  <a:pt x="966" y="1506"/>
                  <a:pt x="1051" y="1570"/>
                </a:cubicBezTo>
                <a:cubicBezTo>
                  <a:pt x="1136" y="1634"/>
                  <a:pt x="1192" y="1667"/>
                  <a:pt x="1288" y="1716"/>
                </a:cubicBezTo>
                <a:cubicBezTo>
                  <a:pt x="1384" y="1765"/>
                  <a:pt x="1484" y="1816"/>
                  <a:pt x="1627" y="1863"/>
                </a:cubicBezTo>
                <a:cubicBezTo>
                  <a:pt x="1770" y="1910"/>
                  <a:pt x="1967" y="1960"/>
                  <a:pt x="2146" y="1999"/>
                </a:cubicBezTo>
                <a:cubicBezTo>
                  <a:pt x="2325" y="2038"/>
                  <a:pt x="2549" y="2075"/>
                  <a:pt x="2700" y="2100"/>
                </a:cubicBezTo>
                <a:cubicBezTo>
                  <a:pt x="2851" y="2125"/>
                  <a:pt x="2977" y="2137"/>
                  <a:pt x="3050" y="2146"/>
                </a:cubicBezTo>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41" name="Text Box 18"/>
          <p:cNvSpPr txBox="1">
            <a:spLocks noChangeArrowheads="1"/>
          </p:cNvSpPr>
          <p:nvPr/>
        </p:nvSpPr>
        <p:spPr bwMode="auto">
          <a:xfrm>
            <a:off x="4214813" y="53498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solidFill>
                  <a:schemeClr val="bg1"/>
                </a:solidFill>
                <a:cs typeface="Arial" panose="020B0604020202020204" pitchFamily="34" charset="0"/>
              </a:rPr>
              <a:t>KL/r</a:t>
            </a:r>
          </a:p>
        </p:txBody>
      </p:sp>
      <p:sp>
        <p:nvSpPr>
          <p:cNvPr id="44042" name="Line 20"/>
          <p:cNvSpPr>
            <a:spLocks noChangeShapeType="1"/>
          </p:cNvSpPr>
          <p:nvPr/>
        </p:nvSpPr>
        <p:spPr bwMode="auto">
          <a:xfrm>
            <a:off x="2386013" y="3000375"/>
            <a:ext cx="15240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44043" name="Object 2"/>
          <p:cNvGraphicFramePr>
            <a:graphicFrameLocks noChangeAspect="1"/>
          </p:cNvGraphicFramePr>
          <p:nvPr/>
        </p:nvGraphicFramePr>
        <p:xfrm>
          <a:off x="5053013" y="3427413"/>
          <a:ext cx="1341437" cy="1041400"/>
        </p:xfrm>
        <a:graphic>
          <a:graphicData uri="http://schemas.openxmlformats.org/presentationml/2006/ole">
            <mc:AlternateContent xmlns:mc="http://schemas.openxmlformats.org/markup-compatibility/2006">
              <mc:Choice xmlns:v="urn:schemas-microsoft-com:vml" Requires="v">
                <p:oleObj spid="_x0000_s44065" name="Equation" r:id="rId4" imgW="825500" imgH="685800" progId="Equation.3">
                  <p:embed/>
                </p:oleObj>
              </mc:Choice>
              <mc:Fallback>
                <p:oleObj name="Equation" r:id="rId4" imgW="825500" imgH="685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3013" y="3427413"/>
                        <a:ext cx="1341437"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4" name="Line 23"/>
          <p:cNvSpPr>
            <a:spLocks noChangeShapeType="1"/>
          </p:cNvSpPr>
          <p:nvPr/>
        </p:nvSpPr>
        <p:spPr bwMode="auto">
          <a:xfrm flipH="1">
            <a:off x="4729163" y="3711575"/>
            <a:ext cx="323850" cy="323850"/>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4045" name="Text Box 61"/>
          <p:cNvSpPr txBox="1">
            <a:spLocks noChangeArrowheads="1"/>
          </p:cNvSpPr>
          <p:nvPr/>
        </p:nvSpPr>
        <p:spPr bwMode="auto">
          <a:xfrm>
            <a:off x="2608263" y="4730750"/>
            <a:ext cx="2473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Experimental Data</a:t>
            </a:r>
          </a:p>
        </p:txBody>
      </p:sp>
      <p:sp>
        <p:nvSpPr>
          <p:cNvPr id="44046" name="Line 62"/>
          <p:cNvSpPr>
            <a:spLocks noChangeShapeType="1"/>
          </p:cNvSpPr>
          <p:nvPr/>
        </p:nvSpPr>
        <p:spPr bwMode="auto">
          <a:xfrm flipV="1">
            <a:off x="3995738" y="4197350"/>
            <a:ext cx="152400" cy="569913"/>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4047" name="Line 24"/>
          <p:cNvSpPr>
            <a:spLocks noChangeShapeType="1"/>
          </p:cNvSpPr>
          <p:nvPr/>
        </p:nvSpPr>
        <p:spPr bwMode="auto">
          <a:xfrm flipH="1">
            <a:off x="3735388" y="2476500"/>
            <a:ext cx="285750" cy="295275"/>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8" name="Oval 63"/>
          <p:cNvSpPr>
            <a:spLocks noChangeArrowheads="1"/>
          </p:cNvSpPr>
          <p:nvPr/>
        </p:nvSpPr>
        <p:spPr bwMode="auto">
          <a:xfrm>
            <a:off x="2624138" y="2662238"/>
            <a:ext cx="1524000" cy="1993900"/>
          </a:xfrm>
          <a:prstGeom prst="ellipse">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20" name="Text Box 65"/>
          <p:cNvSpPr txBox="1">
            <a:spLocks noChangeArrowheads="1"/>
          </p:cNvSpPr>
          <p:nvPr/>
        </p:nvSpPr>
        <p:spPr bwMode="auto">
          <a:xfrm>
            <a:off x="3949700" y="2232025"/>
            <a:ext cx="3551238" cy="822325"/>
          </a:xfrm>
          <a:prstGeom prst="rect">
            <a:avLst/>
          </a:prstGeom>
          <a:noFill/>
          <a:ln w="38100">
            <a:noFill/>
            <a:miter lim="800000"/>
            <a:headEnd/>
            <a:tailEnd/>
          </a:ln>
        </p:spPr>
        <p:txBody>
          <a:bodyPr wrap="none">
            <a:spAutoFit/>
          </a:bodyPr>
          <a:lstStyle/>
          <a:p>
            <a:pPr>
              <a:defRPr/>
            </a:pPr>
            <a:r>
              <a:rPr lang="en-US" dirty="0">
                <a:solidFill>
                  <a:schemeClr val="accent1">
                    <a:lumMod val="75000"/>
                  </a:schemeClr>
                </a:solidFill>
                <a:cs typeface="Arial" pitchFamily="34" charset="0"/>
              </a:rPr>
              <a:t>Inelastic Material effects </a:t>
            </a:r>
          </a:p>
          <a:p>
            <a:pPr>
              <a:defRPr/>
            </a:pPr>
            <a:r>
              <a:rPr lang="en-US" dirty="0">
                <a:solidFill>
                  <a:schemeClr val="accent1">
                    <a:lumMod val="75000"/>
                  </a:schemeClr>
                </a:solidFill>
                <a:cs typeface="Arial" pitchFamily="34" charset="0"/>
              </a:rPr>
              <a:t>Including Residual Stresses</a:t>
            </a:r>
          </a:p>
        </p:txBody>
      </p:sp>
      <p:sp>
        <p:nvSpPr>
          <p:cNvPr id="44050" name="Oval 64"/>
          <p:cNvSpPr>
            <a:spLocks noChangeArrowheads="1"/>
          </p:cNvSpPr>
          <p:nvPr/>
        </p:nvSpPr>
        <p:spPr bwMode="auto">
          <a:xfrm>
            <a:off x="5026025" y="4494213"/>
            <a:ext cx="1524000" cy="609600"/>
          </a:xfrm>
          <a:prstGeom prst="ellipse">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21" name="Text Box 66"/>
          <p:cNvSpPr txBox="1">
            <a:spLocks noChangeArrowheads="1"/>
          </p:cNvSpPr>
          <p:nvPr/>
        </p:nvSpPr>
        <p:spPr bwMode="auto">
          <a:xfrm>
            <a:off x="5407025" y="5422900"/>
            <a:ext cx="2536825" cy="457200"/>
          </a:xfrm>
          <a:prstGeom prst="rect">
            <a:avLst/>
          </a:prstGeom>
          <a:noFill/>
          <a:ln w="38100">
            <a:noFill/>
            <a:miter lim="800000"/>
            <a:headEnd/>
            <a:tailEnd/>
          </a:ln>
        </p:spPr>
        <p:txBody>
          <a:bodyPr wrap="none">
            <a:spAutoFit/>
          </a:bodyPr>
          <a:lstStyle/>
          <a:p>
            <a:pPr>
              <a:defRPr/>
            </a:pPr>
            <a:r>
              <a:rPr lang="en-US" dirty="0">
                <a:solidFill>
                  <a:schemeClr val="accent1">
                    <a:lumMod val="75000"/>
                  </a:schemeClr>
                </a:solidFill>
                <a:cs typeface="Arial" pitchFamily="34" charset="0"/>
              </a:rPr>
              <a:t>Out of Straightness</a:t>
            </a:r>
          </a:p>
        </p:txBody>
      </p:sp>
      <p:sp>
        <p:nvSpPr>
          <p:cNvPr id="44052" name="Line 67"/>
          <p:cNvSpPr>
            <a:spLocks noChangeShapeType="1"/>
          </p:cNvSpPr>
          <p:nvPr/>
        </p:nvSpPr>
        <p:spPr bwMode="auto">
          <a:xfrm flipH="1" flipV="1">
            <a:off x="5172075" y="4983163"/>
            <a:ext cx="292100" cy="67945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TextBox 28"/>
          <p:cNvSpPr txBox="1"/>
          <p:nvPr/>
        </p:nvSpPr>
        <p:spPr>
          <a:xfrm>
            <a:off x="1073150" y="185738"/>
            <a:ext cx="6869113" cy="8191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a:solidFill>
                  <a:schemeClr val="bg1"/>
                </a:solidFill>
              </a:rPr>
              <a:t>Overall Column Strength </a:t>
            </a:r>
          </a:p>
        </p:txBody>
      </p:sp>
      <p:sp>
        <p:nvSpPr>
          <p:cNvPr id="25" name="Slide Number Placeholder 24"/>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E3D5CC9F-3CE5-4018-8E88-9EA77C0A04CA}" type="slidenum">
              <a:rPr lang="en-US" altLang="en-US" sz="1200">
                <a:solidFill>
                  <a:srgbClr val="BCBCBC"/>
                </a:solidFill>
              </a:rPr>
              <a:pPr algn="r"/>
              <a:t>40</a:t>
            </a:fld>
            <a:endParaRPr lang="en-US" altLang="en-US" sz="1200">
              <a:solidFill>
                <a:srgbClr val="BCBCBC"/>
              </a:solidFill>
            </a:endParaRPr>
          </a:p>
        </p:txBody>
      </p:sp>
      <p:sp>
        <p:nvSpPr>
          <p:cNvPr id="24"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2"/>
          <p:cNvSpPr txBox="1">
            <a:spLocks noChangeArrowheads="1"/>
          </p:cNvSpPr>
          <p:nvPr/>
        </p:nvSpPr>
        <p:spPr bwMode="auto">
          <a:xfrm>
            <a:off x="903288" y="1722438"/>
            <a:ext cx="7304087" cy="2101850"/>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Major factors determining strength:</a:t>
            </a:r>
          </a:p>
          <a:p>
            <a:pPr eaLnBrk="1" hangingPunct="1"/>
            <a:r>
              <a:rPr lang="en-US" altLang="en-US">
                <a:solidFill>
                  <a:schemeClr val="bg1"/>
                </a:solidFill>
                <a:cs typeface="Arial" panose="020B0604020202020204" pitchFamily="34" charset="0"/>
              </a:rPr>
              <a:t>	1) Slenderness (</a:t>
            </a:r>
            <a:r>
              <a:rPr lang="en-US" altLang="en-US" i="1">
                <a:solidFill>
                  <a:schemeClr val="bg1"/>
                </a:solidFill>
                <a:cs typeface="Arial" panose="020B0604020202020204" pitchFamily="34" charset="0"/>
              </a:rPr>
              <a:t>L/r</a:t>
            </a:r>
            <a:r>
              <a:rPr lang="en-US" altLang="en-US">
                <a:solidFill>
                  <a:schemeClr val="bg1"/>
                </a:solidFill>
                <a:cs typeface="Arial" panose="020B0604020202020204" pitchFamily="34" charset="0"/>
              </a:rPr>
              <a:t>).</a:t>
            </a:r>
          </a:p>
          <a:p>
            <a:pPr eaLnBrk="1" hangingPunct="1"/>
            <a:r>
              <a:rPr lang="en-US" altLang="en-US">
                <a:solidFill>
                  <a:schemeClr val="bg1"/>
                </a:solidFill>
                <a:cs typeface="Arial" panose="020B0604020202020204" pitchFamily="34" charset="0"/>
              </a:rPr>
              <a:t>	2) End restraint (</a:t>
            </a:r>
            <a:r>
              <a:rPr lang="en-US" altLang="en-US" i="1">
                <a:solidFill>
                  <a:schemeClr val="bg1"/>
                </a:solidFill>
                <a:cs typeface="Arial" panose="020B0604020202020204" pitchFamily="34" charset="0"/>
              </a:rPr>
              <a:t>K</a:t>
            </a:r>
            <a:r>
              <a:rPr lang="en-US" altLang="en-US">
                <a:solidFill>
                  <a:schemeClr val="bg1"/>
                </a:solidFill>
                <a:cs typeface="Arial" panose="020B0604020202020204" pitchFamily="34" charset="0"/>
              </a:rPr>
              <a:t> factors).</a:t>
            </a:r>
          </a:p>
          <a:p>
            <a:pPr eaLnBrk="1" hangingPunct="1"/>
            <a:r>
              <a:rPr lang="en-US" altLang="en-US">
                <a:solidFill>
                  <a:schemeClr val="bg1"/>
                </a:solidFill>
                <a:cs typeface="Arial" panose="020B0604020202020204" pitchFamily="34" charset="0"/>
              </a:rPr>
              <a:t>	3) Initial crookedness or load eccentricity.</a:t>
            </a:r>
          </a:p>
          <a:p>
            <a:pPr eaLnBrk="1" hangingPunct="1"/>
            <a:r>
              <a:rPr lang="en-US" altLang="en-US">
                <a:solidFill>
                  <a:schemeClr val="bg1"/>
                </a:solidFill>
                <a:cs typeface="Arial" panose="020B0604020202020204" pitchFamily="34" charset="0"/>
              </a:rPr>
              <a:t>	4) Prior yielding or residual stresses.</a:t>
            </a:r>
          </a:p>
        </p:txBody>
      </p:sp>
      <p:sp>
        <p:nvSpPr>
          <p:cNvPr id="4" name="TextBox 3"/>
          <p:cNvSpPr txBox="1"/>
          <p:nvPr/>
        </p:nvSpPr>
        <p:spPr>
          <a:xfrm>
            <a:off x="1073150" y="185738"/>
            <a:ext cx="6869113" cy="8191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a:solidFill>
                  <a:schemeClr val="bg1"/>
                </a:solidFill>
              </a:rPr>
              <a:t>Overall Column Strength </a:t>
            </a:r>
          </a:p>
        </p:txBody>
      </p:sp>
      <p:sp>
        <p:nvSpPr>
          <p:cNvPr id="45060" name="TextBox 4"/>
          <p:cNvSpPr txBox="1">
            <a:spLocks noChangeArrowheads="1"/>
          </p:cNvSpPr>
          <p:nvPr/>
        </p:nvSpPr>
        <p:spPr bwMode="auto">
          <a:xfrm>
            <a:off x="908050" y="3946525"/>
            <a:ext cx="7304088" cy="639763"/>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The latter 2 items are highly variable between specimens.</a:t>
            </a:r>
          </a:p>
        </p:txBody>
      </p:sp>
      <p:sp>
        <p:nvSpPr>
          <p:cNvPr id="6" name="Slide Number Placeholder 5"/>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AA36DA-AC29-4477-8CBC-8A260B099536}" type="slidenum">
              <a:rPr lang="en-US" altLang="en-US" sz="1200">
                <a:solidFill>
                  <a:srgbClr val="BCBCBC"/>
                </a:solidFill>
              </a:rPr>
              <a:pPr/>
              <a:t>41</a:t>
            </a:fld>
            <a:endParaRPr lang="en-US" altLang="en-US" sz="1200">
              <a:solidFill>
                <a:srgbClr val="BCBCBC"/>
              </a:solidFill>
            </a:endParaRPr>
          </a:p>
        </p:txBody>
      </p:sp>
      <p:sp>
        <p:nvSpPr>
          <p:cNvPr id="7" name="Footer Placeholder 6"/>
          <p:cNvSpPr>
            <a:spLocks noGrp="1"/>
          </p:cNvSpPr>
          <p:nvPr>
            <p:ph type="ftr" sz="quarter" idx="10"/>
          </p:nvPr>
        </p:nvSpPr>
        <p:spPr/>
        <p:txBody>
          <a:bodyPr/>
          <a:lstStyle/>
          <a:p>
            <a:pPr>
              <a:defRPr/>
            </a:pPr>
            <a:r>
              <a:rPr lang="en-US"/>
              <a:t>Compression Theory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956050"/>
          </a:xfrm>
          <a:solidFill>
            <a:schemeClr val="accent1">
              <a:lumMod val="20000"/>
              <a:lumOff val="80000"/>
            </a:schemeClr>
          </a:solidFill>
        </p:spPr>
        <p:txBody>
          <a:bodyPr/>
          <a:lstStyle/>
          <a:p>
            <a:pPr>
              <a:defRPr/>
            </a:pPr>
            <a:endParaRPr lang="en-US" smtClean="0">
              <a:solidFill>
                <a:schemeClr val="bg1"/>
              </a:solidFill>
            </a:endParaRPr>
          </a:p>
          <a:p>
            <a:pPr lvl="1">
              <a:buFont typeface="Wingdings 2" panose="05020102010507070707" pitchFamily="18" charset="2"/>
              <a:buNone/>
              <a:defRPr/>
            </a:pPr>
            <a:r>
              <a:rPr lang="en-US" sz="4800" b="1" smtClean="0">
                <a:solidFill>
                  <a:schemeClr val="bg1"/>
                </a:solidFill>
              </a:rPr>
              <a:t>Chapter E: </a:t>
            </a:r>
          </a:p>
          <a:p>
            <a:pPr lvl="1">
              <a:buFont typeface="Wingdings 2" panose="05020102010507070707" pitchFamily="18" charset="2"/>
              <a:buNone/>
              <a:defRPr/>
            </a:pPr>
            <a:r>
              <a:rPr lang="en-US" sz="4800" b="1" smtClean="0">
                <a:solidFill>
                  <a:schemeClr val="bg1"/>
                </a:solidFill>
              </a:rPr>
              <a:t>Compression Strength</a:t>
            </a:r>
          </a:p>
        </p:txBody>
      </p:sp>
      <p:sp>
        <p:nvSpPr>
          <p:cNvPr id="4" name="Slide Number Placeholder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527156C-ABE2-4F92-BB39-3F6389004832}" type="slidenum">
              <a:rPr lang="en-US" altLang="en-US" sz="1200">
                <a:solidFill>
                  <a:srgbClr val="BCBCBC"/>
                </a:solidFill>
              </a:rPr>
              <a:pPr/>
              <a:t>42</a:t>
            </a:fld>
            <a:endParaRPr lang="en-US" altLang="en-US" sz="1200">
              <a:solidFill>
                <a:srgbClr val="BCBCBC"/>
              </a:solidFill>
            </a:endParaRPr>
          </a:p>
        </p:txBody>
      </p:sp>
      <p:sp>
        <p:nvSpPr>
          <p:cNvPr id="46084"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Compression – AISC </a:t>
            </a:r>
            <a:r>
              <a:rPr lang="en-US" altLang="en-US" sz="1200" i="1" dirty="0" smtClean="0">
                <a:solidFill>
                  <a:srgbClr val="BCBCBC"/>
                </a:solidFill>
              </a:rPr>
              <a:t>Manual</a:t>
            </a:r>
            <a:r>
              <a:rPr lang="en-US" altLang="en-US" sz="1200" dirty="0" smtClean="0">
                <a:solidFill>
                  <a:srgbClr val="BCBCBC"/>
                </a:solidFill>
              </a:rPr>
              <a:t> 15th Ed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3288" y="1089025"/>
            <a:ext cx="7304087" cy="4795838"/>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4000">
                <a:solidFill>
                  <a:schemeClr val="bg1"/>
                </a:solidFill>
                <a:latin typeface="Symbol" pitchFamily="18" charset="2"/>
              </a:rPr>
              <a:t>f</a:t>
            </a:r>
            <a:r>
              <a:rPr lang="en-US" sz="4000" baseline="-25000">
                <a:solidFill>
                  <a:schemeClr val="bg1"/>
                </a:solidFill>
              </a:rPr>
              <a:t>c</a:t>
            </a:r>
            <a:r>
              <a:rPr lang="en-US" sz="4000">
                <a:solidFill>
                  <a:schemeClr val="bg1"/>
                </a:solidFill>
              </a:rPr>
              <a:t>= 0.90 (</a:t>
            </a:r>
            <a:r>
              <a:rPr lang="en-US" sz="4000">
                <a:solidFill>
                  <a:schemeClr val="bg1"/>
                </a:solidFill>
                <a:latin typeface="Symbol" pitchFamily="18" charset="2"/>
              </a:rPr>
              <a:t>W</a:t>
            </a:r>
            <a:r>
              <a:rPr lang="en-US" sz="4000" baseline="-25000">
                <a:solidFill>
                  <a:schemeClr val="bg1"/>
                </a:solidFill>
              </a:rPr>
              <a:t>c</a:t>
            </a:r>
            <a:r>
              <a:rPr lang="en-US" sz="4000">
                <a:solidFill>
                  <a:schemeClr val="bg1"/>
                </a:solidFill>
              </a:rPr>
              <a:t>= 1.67)</a:t>
            </a:r>
          </a:p>
        </p:txBody>
      </p:sp>
      <p:sp>
        <p:nvSpPr>
          <p:cNvPr id="4" name="Slide Number Placeholder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85872A6-F4D1-43CE-B502-81A81A220FCB}" type="slidenum">
              <a:rPr lang="en-US" altLang="en-US" sz="1200">
                <a:solidFill>
                  <a:srgbClr val="BCBCBC"/>
                </a:solidFill>
              </a:rPr>
              <a:pPr/>
              <a:t>43</a:t>
            </a:fld>
            <a:endParaRPr lang="en-US" altLang="en-US" sz="1200">
              <a:solidFill>
                <a:srgbClr val="BCBCBC"/>
              </a:solidFill>
            </a:endParaRPr>
          </a:p>
        </p:txBody>
      </p:sp>
      <p:sp>
        <p:nvSpPr>
          <p:cNvPr id="2" name="TextBox 3"/>
          <p:cNvSpPr txBox="1"/>
          <p:nvPr/>
        </p:nvSpPr>
        <p:spPr>
          <a:xfrm>
            <a:off x="881063" y="182563"/>
            <a:ext cx="7318375" cy="695325"/>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200" b="1">
                <a:solidFill>
                  <a:schemeClr val="bg1"/>
                </a:solidFill>
              </a:rPr>
              <a:t>Compression Strength</a:t>
            </a:r>
          </a:p>
        </p:txBody>
      </p:sp>
      <p:sp>
        <p:nvSpPr>
          <p:cNvPr id="47109"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Compression – AISC </a:t>
            </a:r>
            <a:r>
              <a:rPr lang="en-US" altLang="en-US" sz="1200" i="1" dirty="0" smtClean="0">
                <a:solidFill>
                  <a:srgbClr val="BCBCBC"/>
                </a:solidFill>
              </a:rPr>
              <a:t>Manual</a:t>
            </a:r>
            <a:r>
              <a:rPr lang="en-US" altLang="en-US" sz="1200" dirty="0" smtClean="0">
                <a:solidFill>
                  <a:srgbClr val="BCBCBC"/>
                </a:solidFill>
              </a:rPr>
              <a:t> 15th Ed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0538" y="1468438"/>
            <a:ext cx="8099425" cy="695325"/>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b="1">
                <a:solidFill>
                  <a:schemeClr val="bg1"/>
                </a:solidFill>
              </a:rPr>
              <a:t>Specification considers the following conditions:</a:t>
            </a:r>
          </a:p>
        </p:txBody>
      </p:sp>
      <p:sp>
        <p:nvSpPr>
          <p:cNvPr id="6" name="TextBox 5"/>
          <p:cNvSpPr txBox="1"/>
          <p:nvPr/>
        </p:nvSpPr>
        <p:spPr>
          <a:xfrm>
            <a:off x="1897063" y="2566988"/>
            <a:ext cx="5403850" cy="1454150"/>
          </a:xfrm>
          <a:prstGeom prst="rect">
            <a:avLst/>
          </a:prstGeom>
          <a:solidFill>
            <a:schemeClr val="tx1">
              <a:lumMod val="95000"/>
              <a:alpha val="62000"/>
            </a:schemeClr>
          </a:solidFill>
          <a:ln w="38100" cap="flat">
            <a:solidFill>
              <a:schemeClr val="bg1"/>
            </a:solidFill>
            <a:bevel/>
          </a:ln>
        </p:spPr>
        <p:txBody>
          <a:bodyPr anchor="ctr"/>
          <a:lstStyle/>
          <a:p>
            <a:pPr lvl="1">
              <a:defRPr/>
            </a:pPr>
            <a:r>
              <a:rPr lang="en-US" dirty="0">
                <a:solidFill>
                  <a:schemeClr val="bg1"/>
                </a:solidFill>
              </a:rPr>
              <a:t>Flexural Buckling</a:t>
            </a:r>
          </a:p>
          <a:p>
            <a:pPr lvl="1">
              <a:defRPr/>
            </a:pPr>
            <a:r>
              <a:rPr lang="en-US" dirty="0" err="1">
                <a:solidFill>
                  <a:schemeClr val="bg1"/>
                </a:solidFill>
              </a:rPr>
              <a:t>Torsional</a:t>
            </a:r>
            <a:r>
              <a:rPr lang="en-US" dirty="0">
                <a:solidFill>
                  <a:schemeClr val="bg1"/>
                </a:solidFill>
              </a:rPr>
              <a:t> Buckling</a:t>
            </a:r>
          </a:p>
          <a:p>
            <a:pPr lvl="1">
              <a:defRPr/>
            </a:pPr>
            <a:r>
              <a:rPr lang="en-US" dirty="0">
                <a:solidFill>
                  <a:schemeClr val="bg1"/>
                </a:solidFill>
              </a:rPr>
              <a:t>Flexural-Torsional Buckling</a:t>
            </a:r>
          </a:p>
        </p:txBody>
      </p:sp>
      <p:sp>
        <p:nvSpPr>
          <p:cNvPr id="5" name="Slide Number Placeholder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AD355D4-FA8D-4BD1-819E-61E48AC9834A}" type="slidenum">
              <a:rPr lang="en-US" altLang="en-US" sz="1200">
                <a:solidFill>
                  <a:srgbClr val="BCBCBC"/>
                </a:solidFill>
              </a:rPr>
              <a:pPr/>
              <a:t>44</a:t>
            </a:fld>
            <a:endParaRPr lang="en-US" altLang="en-US" sz="1200">
              <a:solidFill>
                <a:srgbClr val="BCBCBC"/>
              </a:solidFill>
            </a:endParaRPr>
          </a:p>
        </p:txBody>
      </p:sp>
      <p:sp>
        <p:nvSpPr>
          <p:cNvPr id="2" name="TextBox 3"/>
          <p:cNvSpPr txBox="1"/>
          <p:nvPr/>
        </p:nvSpPr>
        <p:spPr>
          <a:xfrm>
            <a:off x="881063" y="182563"/>
            <a:ext cx="7318375" cy="695325"/>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200" b="1">
                <a:solidFill>
                  <a:schemeClr val="bg1"/>
                </a:solidFill>
              </a:rPr>
              <a:t>Compression Strength</a:t>
            </a:r>
          </a:p>
        </p:txBody>
      </p:sp>
      <p:sp>
        <p:nvSpPr>
          <p:cNvPr id="48134"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Compression – AISC </a:t>
            </a:r>
            <a:r>
              <a:rPr lang="en-US" altLang="en-US" sz="1200" i="1" dirty="0" smtClean="0">
                <a:solidFill>
                  <a:srgbClr val="BCBCBC"/>
                </a:solidFill>
              </a:rPr>
              <a:t>Manual</a:t>
            </a:r>
            <a:r>
              <a:rPr lang="en-US" altLang="en-US" sz="1200" dirty="0" smtClean="0">
                <a:solidFill>
                  <a:srgbClr val="BCBCBC"/>
                </a:solidFill>
              </a:rPr>
              <a:t> 15th Ed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956050"/>
          </a:xfrm>
          <a:solidFill>
            <a:schemeClr val="accent1">
              <a:lumMod val="20000"/>
              <a:lumOff val="80000"/>
            </a:schemeClr>
          </a:solidFill>
        </p:spPr>
        <p:txBody>
          <a:bodyPr anchor="ctr" anchorCtr="1"/>
          <a:lstStyle/>
          <a:p>
            <a:pPr lvl="1">
              <a:buFont typeface="Wingdings 2" panose="05020102010507070707" pitchFamily="18" charset="2"/>
              <a:buNone/>
              <a:defRPr/>
            </a:pPr>
            <a:r>
              <a:rPr lang="en-US" sz="4800" b="1" smtClean="0">
                <a:solidFill>
                  <a:schemeClr val="bg1"/>
                </a:solidFill>
              </a:rPr>
              <a:t>Compressive Strength</a:t>
            </a:r>
          </a:p>
        </p:txBody>
      </p:sp>
      <p:sp>
        <p:nvSpPr>
          <p:cNvPr id="4" name="Slide Number Placeholder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BAE4759-0589-48A9-B1A1-D5EEA9A7A6C7}" type="slidenum">
              <a:rPr lang="en-US" altLang="en-US" sz="1200">
                <a:solidFill>
                  <a:srgbClr val="BCBCBC"/>
                </a:solidFill>
              </a:rPr>
              <a:pPr/>
              <a:t>45</a:t>
            </a:fld>
            <a:endParaRPr lang="en-US" altLang="en-US" sz="1200">
              <a:solidFill>
                <a:srgbClr val="BCBCBC"/>
              </a:solidFill>
            </a:endParaRPr>
          </a:p>
        </p:txBody>
      </p:sp>
      <p:sp>
        <p:nvSpPr>
          <p:cNvPr id="49156"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Compression – AISC </a:t>
            </a:r>
            <a:r>
              <a:rPr lang="en-US" altLang="en-US" sz="1200" i="1" dirty="0" smtClean="0">
                <a:solidFill>
                  <a:srgbClr val="BCBCBC"/>
                </a:solidFill>
              </a:rPr>
              <a:t>Manual</a:t>
            </a:r>
            <a:r>
              <a:rPr lang="en-US" altLang="en-US" sz="1200" dirty="0" smtClean="0">
                <a:solidFill>
                  <a:srgbClr val="BCBCBC"/>
                </a:solidFill>
              </a:rPr>
              <a:t> 15th Ed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2773363"/>
          </a:xfrm>
          <a:solidFill>
            <a:schemeClr val="accent1">
              <a:lumMod val="20000"/>
              <a:lumOff val="80000"/>
            </a:schemeClr>
          </a:solidFill>
        </p:spPr>
        <p:txBody>
          <a:bodyPr/>
          <a:lstStyle/>
          <a:p>
            <a:pPr>
              <a:defRPr/>
            </a:pPr>
            <a:endParaRPr lang="en-US" b="1" smtClean="0">
              <a:solidFill>
                <a:schemeClr val="bg1"/>
              </a:solidFill>
            </a:endParaRPr>
          </a:p>
          <a:p>
            <a:pPr>
              <a:defRPr/>
            </a:pPr>
            <a:r>
              <a:rPr lang="en-US" b="1" smtClean="0">
                <a:solidFill>
                  <a:schemeClr val="bg1"/>
                </a:solidFill>
              </a:rPr>
              <a:t>The following slides assume</a:t>
            </a:r>
            <a:r>
              <a:rPr lang="en-US" smtClean="0">
                <a:solidFill>
                  <a:schemeClr val="bg1"/>
                </a:solidFill>
              </a:rPr>
              <a:t>:</a:t>
            </a:r>
          </a:p>
          <a:p>
            <a:pPr lvl="1">
              <a:defRPr/>
            </a:pPr>
            <a:r>
              <a:rPr lang="en-US" smtClean="0">
                <a:solidFill>
                  <a:schemeClr val="bg1"/>
                </a:solidFill>
              </a:rPr>
              <a:t>Non-slender flange and web sections</a:t>
            </a:r>
          </a:p>
          <a:p>
            <a:pPr lvl="1">
              <a:defRPr/>
            </a:pPr>
            <a:r>
              <a:rPr lang="en-US" smtClean="0">
                <a:solidFill>
                  <a:schemeClr val="bg1"/>
                </a:solidFill>
              </a:rPr>
              <a:t>Doubly symmetric members</a:t>
            </a:r>
          </a:p>
        </p:txBody>
      </p:sp>
      <p:sp>
        <p:nvSpPr>
          <p:cNvPr id="4" name="Slide Number Placeholder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5659B71-D242-4DA1-B0D4-F299C1F2F102}" type="slidenum">
              <a:rPr lang="en-US" altLang="en-US" sz="1200">
                <a:solidFill>
                  <a:srgbClr val="BCBCBC"/>
                </a:solidFill>
              </a:rPr>
              <a:pPr/>
              <a:t>46</a:t>
            </a:fld>
            <a:endParaRPr lang="en-US" altLang="en-US" sz="1200">
              <a:solidFill>
                <a:srgbClr val="BCBCBC"/>
              </a:solidFill>
            </a:endParaRPr>
          </a:p>
        </p:txBody>
      </p:sp>
      <p:sp>
        <p:nvSpPr>
          <p:cNvPr id="2" name="TextBox 3"/>
          <p:cNvSpPr txBox="1"/>
          <p:nvPr/>
        </p:nvSpPr>
        <p:spPr>
          <a:xfrm>
            <a:off x="881063" y="182563"/>
            <a:ext cx="7318375" cy="695325"/>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200" b="1">
                <a:solidFill>
                  <a:schemeClr val="bg1"/>
                </a:solidFill>
              </a:rPr>
              <a:t>Compression Strength</a:t>
            </a:r>
          </a:p>
        </p:txBody>
      </p:sp>
      <p:sp>
        <p:nvSpPr>
          <p:cNvPr id="50181"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Compression – AISC </a:t>
            </a:r>
            <a:r>
              <a:rPr lang="en-US" altLang="en-US" sz="1200" i="1" dirty="0" smtClean="0">
                <a:solidFill>
                  <a:srgbClr val="BCBCBC"/>
                </a:solidFill>
              </a:rPr>
              <a:t>Manual</a:t>
            </a:r>
            <a:r>
              <a:rPr lang="en-US" altLang="en-US" sz="1200" dirty="0" smtClean="0">
                <a:solidFill>
                  <a:srgbClr val="BCBCBC"/>
                </a:solidFill>
              </a:rPr>
              <a:t> 15th Ed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452438" y="1408113"/>
            <a:ext cx="8140700" cy="1647825"/>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a:solidFill>
                  <a:schemeClr val="bg1"/>
                </a:solidFill>
              </a:rPr>
              <a:t>Since members are non-slender and doubly symmetric,</a:t>
            </a:r>
          </a:p>
          <a:p>
            <a:pPr>
              <a:defRPr/>
            </a:pPr>
            <a:r>
              <a:rPr lang="en-US">
                <a:solidFill>
                  <a:schemeClr val="bg1"/>
                </a:solidFill>
              </a:rPr>
              <a:t>flexural (global) buckling is the most likely potential failure mode prior to reaching the squash load.</a:t>
            </a:r>
          </a:p>
        </p:txBody>
      </p:sp>
      <p:sp>
        <p:nvSpPr>
          <p:cNvPr id="3" name="TextBox 2"/>
          <p:cNvSpPr txBox="1"/>
          <p:nvPr/>
        </p:nvSpPr>
        <p:spPr>
          <a:xfrm>
            <a:off x="500063" y="3490913"/>
            <a:ext cx="8140700" cy="1301424"/>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dirty="0">
                <a:solidFill>
                  <a:schemeClr val="bg1"/>
                </a:solidFill>
              </a:rPr>
              <a:t>Buckling strength depends on the slenderness of the section, defined as </a:t>
            </a:r>
            <a:r>
              <a:rPr lang="en-US" i="1" dirty="0" err="1" smtClean="0">
                <a:solidFill>
                  <a:schemeClr val="bg1"/>
                </a:solidFill>
              </a:rPr>
              <a:t>L</a:t>
            </a:r>
            <a:r>
              <a:rPr lang="en-US" i="1" baseline="-25000" dirty="0" err="1" smtClean="0">
                <a:solidFill>
                  <a:schemeClr val="bg1"/>
                </a:solidFill>
              </a:rPr>
              <a:t>c</a:t>
            </a:r>
            <a:r>
              <a:rPr lang="en-US" i="1" dirty="0" smtClean="0">
                <a:solidFill>
                  <a:schemeClr val="bg1"/>
                </a:solidFill>
              </a:rPr>
              <a:t>/r.</a:t>
            </a:r>
          </a:p>
          <a:p>
            <a:pPr>
              <a:defRPr/>
            </a:pPr>
            <a:r>
              <a:rPr lang="en-US" i="1" dirty="0" smtClean="0">
                <a:solidFill>
                  <a:schemeClr val="bg1"/>
                </a:solidFill>
              </a:rPr>
              <a:t>L</a:t>
            </a:r>
            <a:r>
              <a:rPr lang="en-US" i="1" baseline="-25000" dirty="0" smtClean="0">
                <a:solidFill>
                  <a:schemeClr val="bg1"/>
                </a:solidFill>
              </a:rPr>
              <a:t>c</a:t>
            </a:r>
            <a:r>
              <a:rPr lang="en-US" i="1" dirty="0" smtClean="0">
                <a:solidFill>
                  <a:schemeClr val="bg1"/>
                </a:solidFill>
              </a:rPr>
              <a:t>= KL = effective length of the member</a:t>
            </a:r>
            <a:endParaRPr lang="en-US" i="1" dirty="0">
              <a:solidFill>
                <a:schemeClr val="bg1"/>
              </a:solidFill>
            </a:endParaRPr>
          </a:p>
        </p:txBody>
      </p:sp>
      <p:sp>
        <p:nvSpPr>
          <p:cNvPr id="4" name="TextBox 3"/>
          <p:cNvSpPr txBox="1"/>
          <p:nvPr/>
        </p:nvSpPr>
        <p:spPr>
          <a:xfrm>
            <a:off x="2530475" y="5121313"/>
            <a:ext cx="3651250" cy="1081087"/>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a:solidFill>
                  <a:schemeClr val="bg1"/>
                </a:solidFill>
              </a:rPr>
              <a:t>The strength is defined as</a:t>
            </a:r>
          </a:p>
          <a:p>
            <a:pPr>
              <a:defRPr/>
            </a:pPr>
            <a:r>
              <a:rPr lang="en-US" i="1">
                <a:solidFill>
                  <a:schemeClr val="bg1"/>
                </a:solidFill>
              </a:rPr>
              <a:t>P</a:t>
            </a:r>
            <a:r>
              <a:rPr lang="en-US" i="1" baseline="-25000">
                <a:solidFill>
                  <a:schemeClr val="bg1"/>
                </a:solidFill>
              </a:rPr>
              <a:t>n</a:t>
            </a:r>
            <a:r>
              <a:rPr lang="en-US" i="1">
                <a:solidFill>
                  <a:schemeClr val="bg1"/>
                </a:solidFill>
              </a:rPr>
              <a:t>= F</a:t>
            </a:r>
            <a:r>
              <a:rPr lang="en-US" i="1" baseline="-25000">
                <a:solidFill>
                  <a:schemeClr val="bg1"/>
                </a:solidFill>
              </a:rPr>
              <a:t>cr</a:t>
            </a:r>
            <a:r>
              <a:rPr lang="en-US" i="1">
                <a:solidFill>
                  <a:schemeClr val="bg1"/>
                </a:solidFill>
              </a:rPr>
              <a:t>A</a:t>
            </a:r>
            <a:r>
              <a:rPr lang="en-US" i="1" baseline="-25000">
                <a:solidFill>
                  <a:schemeClr val="bg1"/>
                </a:solidFill>
              </a:rPr>
              <a:t>g</a:t>
            </a:r>
            <a:r>
              <a:rPr lang="en-US">
                <a:solidFill>
                  <a:schemeClr val="bg1"/>
                </a:solidFill>
              </a:rPr>
              <a:t>  Equation E3-1</a:t>
            </a:r>
          </a:p>
        </p:txBody>
      </p:sp>
      <p:sp>
        <p:nvSpPr>
          <p:cNvPr id="5" name="Slide Number Placeholder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5859B6C-4D80-453B-87F7-759501C56151}" type="slidenum">
              <a:rPr lang="en-US" altLang="en-US" sz="1200">
                <a:solidFill>
                  <a:srgbClr val="BCBCBC"/>
                </a:solidFill>
              </a:rPr>
              <a:pPr/>
              <a:t>47</a:t>
            </a:fld>
            <a:endParaRPr lang="en-US" altLang="en-US" sz="1200">
              <a:solidFill>
                <a:srgbClr val="BCBCBC"/>
              </a:solidFill>
            </a:endParaRPr>
          </a:p>
        </p:txBody>
      </p:sp>
      <p:sp>
        <p:nvSpPr>
          <p:cNvPr id="2" name="TextBox 3"/>
          <p:cNvSpPr txBox="1"/>
          <p:nvPr/>
        </p:nvSpPr>
        <p:spPr>
          <a:xfrm>
            <a:off x="881063" y="182563"/>
            <a:ext cx="7318375" cy="695325"/>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200" b="1">
                <a:solidFill>
                  <a:schemeClr val="bg1"/>
                </a:solidFill>
              </a:rPr>
              <a:t>Compression Strength</a:t>
            </a:r>
          </a:p>
        </p:txBody>
      </p:sp>
      <p:sp>
        <p:nvSpPr>
          <p:cNvPr id="51207"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Compression – AISC </a:t>
            </a:r>
            <a:r>
              <a:rPr lang="en-US" altLang="en-US" sz="1200" i="1" dirty="0" smtClean="0">
                <a:solidFill>
                  <a:srgbClr val="BCBCBC"/>
                </a:solidFill>
              </a:rPr>
              <a:t>Manual</a:t>
            </a:r>
            <a:r>
              <a:rPr lang="en-US" altLang="en-US" sz="1200" dirty="0" smtClean="0">
                <a:solidFill>
                  <a:srgbClr val="BCBCBC"/>
                </a:solidFill>
              </a:rPr>
              <a:t> 15th Ed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2438" y="4235450"/>
            <a:ext cx="8524875" cy="1601788"/>
          </a:xfrm>
          <a:prstGeom prst="rect">
            <a:avLst/>
          </a:prstGeom>
          <a:solidFill>
            <a:schemeClr val="tx1">
              <a:lumMod val="95000"/>
              <a:alpha val="62000"/>
            </a:schemeClr>
          </a:solidFill>
          <a:ln w="38100" cap="flat">
            <a:solidFill>
              <a:schemeClr val="bg1"/>
            </a:solidFill>
            <a:bevel/>
          </a:ln>
        </p:spPr>
        <p:txBody>
          <a:bodyPr/>
          <a:lstStyle/>
          <a:p>
            <a:pPr>
              <a:defRPr/>
            </a:pPr>
            <a:endParaRPr lang="en-US">
              <a:solidFill>
                <a:schemeClr val="bg1"/>
              </a:solidFill>
            </a:endParaRPr>
          </a:p>
          <a:p>
            <a:pPr>
              <a:defRPr/>
            </a:pPr>
            <a:r>
              <a:rPr lang="en-US" i="1">
                <a:solidFill>
                  <a:schemeClr val="bg1"/>
                </a:solidFill>
              </a:rPr>
              <a:t>F</a:t>
            </a:r>
            <a:r>
              <a:rPr lang="en-US" i="1" baseline="-25000">
                <a:solidFill>
                  <a:schemeClr val="bg1"/>
                </a:solidFill>
              </a:rPr>
              <a:t>e </a:t>
            </a:r>
            <a:r>
              <a:rPr lang="en-US">
                <a:solidFill>
                  <a:schemeClr val="bg1"/>
                </a:solidFill>
              </a:rPr>
              <a:t>= elastic (Euler) buckling stress, 			Equation E3-4</a:t>
            </a:r>
          </a:p>
        </p:txBody>
      </p:sp>
      <p:sp>
        <p:nvSpPr>
          <p:cNvPr id="10" name="TextBox 9"/>
          <p:cNvSpPr txBox="1"/>
          <p:nvPr/>
        </p:nvSpPr>
        <p:spPr>
          <a:xfrm>
            <a:off x="452438" y="2165350"/>
            <a:ext cx="8512175" cy="1984375"/>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dirty="0">
                <a:solidFill>
                  <a:schemeClr val="bg1"/>
                </a:solidFill>
              </a:rPr>
              <a:t>If			, then </a:t>
            </a:r>
            <a:r>
              <a:rPr lang="en-US" i="1" dirty="0" err="1">
                <a:solidFill>
                  <a:schemeClr val="bg1"/>
                </a:solidFill>
              </a:rPr>
              <a:t>F</a:t>
            </a:r>
            <a:r>
              <a:rPr lang="en-US" i="1" baseline="-25000" dirty="0" err="1">
                <a:solidFill>
                  <a:schemeClr val="bg1"/>
                </a:solidFill>
              </a:rPr>
              <a:t>cr</a:t>
            </a:r>
            <a:r>
              <a:rPr lang="en-US" i="1" baseline="-25000" dirty="0">
                <a:solidFill>
                  <a:schemeClr val="bg1"/>
                </a:solidFill>
              </a:rPr>
              <a:t> </a:t>
            </a:r>
            <a:r>
              <a:rPr lang="en-US" dirty="0">
                <a:solidFill>
                  <a:schemeClr val="bg1"/>
                </a:solidFill>
              </a:rPr>
              <a:t>= 0.877</a:t>
            </a:r>
            <a:r>
              <a:rPr lang="en-US" i="1" dirty="0">
                <a:solidFill>
                  <a:schemeClr val="bg1"/>
                </a:solidFill>
              </a:rPr>
              <a:t>F</a:t>
            </a:r>
            <a:r>
              <a:rPr lang="en-US" i="1" baseline="-25000" dirty="0">
                <a:solidFill>
                  <a:schemeClr val="bg1"/>
                </a:solidFill>
              </a:rPr>
              <a:t>e</a:t>
            </a:r>
            <a:r>
              <a:rPr lang="en-US" dirty="0">
                <a:solidFill>
                  <a:schemeClr val="bg1"/>
                </a:solidFill>
              </a:rPr>
              <a:t>		Equation E3-3</a:t>
            </a:r>
          </a:p>
          <a:p>
            <a:pPr>
              <a:defRPr/>
            </a:pPr>
            <a:endParaRPr lang="en-US" dirty="0">
              <a:solidFill>
                <a:schemeClr val="bg1"/>
              </a:solidFill>
            </a:endParaRPr>
          </a:p>
          <a:p>
            <a:pPr>
              <a:defRPr/>
            </a:pPr>
            <a:r>
              <a:rPr lang="en-US" dirty="0">
                <a:solidFill>
                  <a:schemeClr val="bg1"/>
                </a:solidFill>
              </a:rPr>
              <a:t>	This defines the “elastic” buckling limit</a:t>
            </a:r>
          </a:p>
          <a:p>
            <a:pPr>
              <a:defRPr/>
            </a:pPr>
            <a:r>
              <a:rPr lang="en-US" dirty="0">
                <a:solidFill>
                  <a:schemeClr val="bg1"/>
                </a:solidFill>
              </a:rPr>
              <a:t>	with a reduction factor, 0.877, times the theoretical limit.</a:t>
            </a:r>
          </a:p>
        </p:txBody>
      </p:sp>
      <p:sp>
        <p:nvSpPr>
          <p:cNvPr id="9" name="TextBox 8"/>
          <p:cNvSpPr txBox="1"/>
          <p:nvPr/>
        </p:nvSpPr>
        <p:spPr>
          <a:xfrm>
            <a:off x="446088" y="304800"/>
            <a:ext cx="8504237" cy="1760538"/>
          </a:xfrm>
          <a:prstGeom prst="rect">
            <a:avLst/>
          </a:prstGeom>
          <a:solidFill>
            <a:schemeClr val="tx1">
              <a:lumMod val="95000"/>
              <a:alpha val="62000"/>
            </a:schemeClr>
          </a:solidFill>
          <a:ln w="38100" cap="flat">
            <a:solidFill>
              <a:schemeClr val="bg1"/>
            </a:solidFill>
            <a:bevel/>
          </a:ln>
        </p:spPr>
        <p:txBody>
          <a:bodyPr/>
          <a:lstStyle/>
          <a:p>
            <a:pPr>
              <a:defRPr/>
            </a:pPr>
            <a:endParaRPr lang="en-US">
              <a:solidFill>
                <a:schemeClr val="bg1"/>
              </a:solidFill>
            </a:endParaRPr>
          </a:p>
          <a:p>
            <a:pPr>
              <a:defRPr/>
            </a:pPr>
            <a:r>
              <a:rPr lang="en-US">
                <a:solidFill>
                  <a:schemeClr val="bg1"/>
                </a:solidFill>
              </a:rPr>
              <a:t> If			, then			.	Equation E3-2</a:t>
            </a:r>
          </a:p>
          <a:p>
            <a:pPr>
              <a:defRPr/>
            </a:pPr>
            <a:endParaRPr lang="en-US">
              <a:solidFill>
                <a:schemeClr val="bg1"/>
              </a:solidFill>
            </a:endParaRPr>
          </a:p>
          <a:p>
            <a:pPr>
              <a:defRPr/>
            </a:pPr>
            <a:r>
              <a:rPr lang="en-US">
                <a:solidFill>
                  <a:schemeClr val="bg1"/>
                </a:solidFill>
              </a:rPr>
              <a:t>	This defines the “inelastic” buckling limit. </a:t>
            </a:r>
          </a:p>
        </p:txBody>
      </p:sp>
      <p:graphicFrame>
        <p:nvGraphicFramePr>
          <p:cNvPr id="52229" name="Object 3"/>
          <p:cNvGraphicFramePr>
            <a:graphicFrameLocks noChangeAspect="1"/>
          </p:cNvGraphicFramePr>
          <p:nvPr>
            <p:extLst>
              <p:ext uri="{D42A27DB-BD31-4B8C-83A1-F6EECF244321}">
                <p14:modId xmlns:p14="http://schemas.microsoft.com/office/powerpoint/2010/main" val="4099578313"/>
              </p:ext>
            </p:extLst>
          </p:nvPr>
        </p:nvGraphicFramePr>
        <p:xfrm>
          <a:off x="1403350" y="488950"/>
          <a:ext cx="1816100" cy="984250"/>
        </p:xfrm>
        <a:graphic>
          <a:graphicData uri="http://schemas.openxmlformats.org/presentationml/2006/ole">
            <mc:AlternateContent xmlns:mc="http://schemas.openxmlformats.org/markup-compatibility/2006">
              <mc:Choice xmlns:v="urn:schemas-microsoft-com:vml" Requires="v">
                <p:oleObj spid="_x0000_s52279" name="Equation" r:id="rId4" imgW="914400" imgH="495000" progId="Equation.3">
                  <p:embed/>
                </p:oleObj>
              </mc:Choice>
              <mc:Fallback>
                <p:oleObj name="Equation" r:id="rId4" imgW="914400" imgH="495000" progId="Equation.3">
                  <p:embed/>
                  <p:pic>
                    <p:nvPicPr>
                      <p:cNvPr id="0" name="Object 3"/>
                      <p:cNvPicPr>
                        <a:picLocks noChangeAspect="1" noChangeArrowheads="1"/>
                      </p:cNvPicPr>
                      <p:nvPr/>
                    </p:nvPicPr>
                    <p:blipFill>
                      <a:blip r:embed="rId5"/>
                      <a:srcRect/>
                      <a:stretch>
                        <a:fillRect/>
                      </a:stretch>
                    </p:blipFill>
                    <p:spPr bwMode="auto">
                      <a:xfrm>
                        <a:off x="1403350" y="488950"/>
                        <a:ext cx="1816100" cy="98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30" name="Object 4"/>
          <p:cNvGraphicFramePr>
            <a:graphicFrameLocks noChangeAspect="1"/>
          </p:cNvGraphicFramePr>
          <p:nvPr/>
        </p:nvGraphicFramePr>
        <p:xfrm>
          <a:off x="4037013" y="379413"/>
          <a:ext cx="2219325" cy="1112837"/>
        </p:xfrm>
        <a:graphic>
          <a:graphicData uri="http://schemas.openxmlformats.org/presentationml/2006/ole">
            <mc:AlternateContent xmlns:mc="http://schemas.openxmlformats.org/markup-compatibility/2006">
              <mc:Choice xmlns:v="urn:schemas-microsoft-com:vml" Requires="v">
                <p:oleObj spid="_x0000_s52280" name="Equation" r:id="rId6" imgW="1117600" imgH="558800" progId="Equation.3">
                  <p:embed/>
                </p:oleObj>
              </mc:Choice>
              <mc:Fallback>
                <p:oleObj name="Equation" r:id="rId6" imgW="1117600" imgH="5588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7013" y="379413"/>
                        <a:ext cx="2219325" cy="1112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31" name="Object 5"/>
          <p:cNvGraphicFramePr>
            <a:graphicFrameLocks noChangeAspect="1"/>
          </p:cNvGraphicFramePr>
          <p:nvPr>
            <p:extLst>
              <p:ext uri="{D42A27DB-BD31-4B8C-83A1-F6EECF244321}">
                <p14:modId xmlns:p14="http://schemas.microsoft.com/office/powerpoint/2010/main" val="2301282517"/>
              </p:ext>
            </p:extLst>
          </p:nvPr>
        </p:nvGraphicFramePr>
        <p:xfrm>
          <a:off x="1411288" y="2239963"/>
          <a:ext cx="1814512" cy="985837"/>
        </p:xfrm>
        <a:graphic>
          <a:graphicData uri="http://schemas.openxmlformats.org/presentationml/2006/ole">
            <mc:AlternateContent xmlns:mc="http://schemas.openxmlformats.org/markup-compatibility/2006">
              <mc:Choice xmlns:v="urn:schemas-microsoft-com:vml" Requires="v">
                <p:oleObj spid="_x0000_s52281" name="Equation" r:id="rId8" imgW="914400" imgH="495000" progId="Equation.3">
                  <p:embed/>
                </p:oleObj>
              </mc:Choice>
              <mc:Fallback>
                <p:oleObj name="Equation" r:id="rId8" imgW="914400" imgH="495000" progId="Equation.3">
                  <p:embed/>
                  <p:pic>
                    <p:nvPicPr>
                      <p:cNvPr id="0" name="Object 5"/>
                      <p:cNvPicPr>
                        <a:picLocks noChangeAspect="1" noChangeArrowheads="1"/>
                      </p:cNvPicPr>
                      <p:nvPr/>
                    </p:nvPicPr>
                    <p:blipFill>
                      <a:blip r:embed="rId9"/>
                      <a:srcRect/>
                      <a:stretch>
                        <a:fillRect/>
                      </a:stretch>
                    </p:blipFill>
                    <p:spPr bwMode="auto">
                      <a:xfrm>
                        <a:off x="1411288" y="2239963"/>
                        <a:ext cx="1814512" cy="985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32" name="Object 7"/>
          <p:cNvGraphicFramePr>
            <a:graphicFrameLocks noChangeAspect="1"/>
          </p:cNvGraphicFramePr>
          <p:nvPr>
            <p:extLst>
              <p:ext uri="{D42A27DB-BD31-4B8C-83A1-F6EECF244321}">
                <p14:modId xmlns:p14="http://schemas.microsoft.com/office/powerpoint/2010/main" val="3905028924"/>
              </p:ext>
            </p:extLst>
          </p:nvPr>
        </p:nvGraphicFramePr>
        <p:xfrm>
          <a:off x="4937125" y="4446588"/>
          <a:ext cx="1428750" cy="1309687"/>
        </p:xfrm>
        <a:graphic>
          <a:graphicData uri="http://schemas.openxmlformats.org/presentationml/2006/ole">
            <mc:AlternateContent xmlns:mc="http://schemas.openxmlformats.org/markup-compatibility/2006">
              <mc:Choice xmlns:v="urn:schemas-microsoft-com:vml" Requires="v">
                <p:oleObj spid="_x0000_s52282" name="Equation" r:id="rId10" imgW="749160" imgH="685800" progId="Equation.3">
                  <p:embed/>
                </p:oleObj>
              </mc:Choice>
              <mc:Fallback>
                <p:oleObj name="Equation" r:id="rId10" imgW="749160" imgH="685800" progId="Equation.3">
                  <p:embed/>
                  <p:pic>
                    <p:nvPicPr>
                      <p:cNvPr id="0" name="Object 7"/>
                      <p:cNvPicPr>
                        <a:picLocks noChangeAspect="1" noChangeArrowheads="1"/>
                      </p:cNvPicPr>
                      <p:nvPr/>
                    </p:nvPicPr>
                    <p:blipFill>
                      <a:blip r:embed="rId11"/>
                      <a:srcRect/>
                      <a:stretch>
                        <a:fillRect/>
                      </a:stretch>
                    </p:blipFill>
                    <p:spPr bwMode="auto">
                      <a:xfrm>
                        <a:off x="4937125" y="4446588"/>
                        <a:ext cx="1428750" cy="1309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Slide Number Placeholder 11"/>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88025CD-3D1F-45DA-9863-CCB5632A5BFD}" type="slidenum">
              <a:rPr lang="en-US" altLang="en-US" sz="1200">
                <a:solidFill>
                  <a:srgbClr val="BCBCBC"/>
                </a:solidFill>
              </a:rPr>
              <a:pPr/>
              <a:t>48</a:t>
            </a:fld>
            <a:endParaRPr lang="en-US" altLang="en-US" sz="1200">
              <a:solidFill>
                <a:srgbClr val="BCBCBC"/>
              </a:solidFill>
            </a:endParaRPr>
          </a:p>
        </p:txBody>
      </p:sp>
      <p:sp>
        <p:nvSpPr>
          <p:cNvPr id="52234"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Compression – AISC </a:t>
            </a:r>
            <a:r>
              <a:rPr lang="en-US" altLang="en-US" sz="1200" i="1" dirty="0" smtClean="0">
                <a:solidFill>
                  <a:srgbClr val="BCBCBC"/>
                </a:solidFill>
              </a:rPr>
              <a:t>Manual</a:t>
            </a:r>
            <a:r>
              <a:rPr lang="en-US" altLang="en-US" sz="1200" dirty="0" smtClean="0">
                <a:solidFill>
                  <a:srgbClr val="BCBCBC"/>
                </a:solidFill>
              </a:rPr>
              <a:t> 15th Ed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24"/>
          <p:cNvSpPr txBox="1">
            <a:spLocks noChangeArrowheads="1"/>
          </p:cNvSpPr>
          <p:nvPr/>
        </p:nvSpPr>
        <p:spPr bwMode="auto">
          <a:xfrm>
            <a:off x="1152525" y="1435100"/>
            <a:ext cx="7304088" cy="4938713"/>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chemeClr val="bg1"/>
              </a:solidFill>
              <a:cs typeface="Arial" panose="020B0604020202020204" pitchFamily="34" charset="0"/>
            </a:endParaRPr>
          </a:p>
        </p:txBody>
      </p:sp>
      <p:sp>
        <p:nvSpPr>
          <p:cNvPr id="53251" name="Freeform 3"/>
          <p:cNvSpPr>
            <a:spLocks/>
          </p:cNvSpPr>
          <p:nvPr/>
        </p:nvSpPr>
        <p:spPr bwMode="auto">
          <a:xfrm>
            <a:off x="3806825" y="2051050"/>
            <a:ext cx="4318000" cy="3086100"/>
          </a:xfrm>
          <a:custGeom>
            <a:avLst/>
            <a:gdLst>
              <a:gd name="T0" fmla="*/ 0 w 2720"/>
              <a:gd name="T1" fmla="*/ 0 h 1944"/>
              <a:gd name="T2" fmla="*/ 2147483647 w 2720"/>
              <a:gd name="T3" fmla="*/ 2147483647 h 1944"/>
              <a:gd name="T4" fmla="*/ 2147483647 w 2720"/>
              <a:gd name="T5" fmla="*/ 2147483647 h 1944"/>
              <a:gd name="T6" fmla="*/ 2147483647 w 2720"/>
              <a:gd name="T7" fmla="*/ 2147483647 h 1944"/>
              <a:gd name="T8" fmla="*/ 2147483647 w 2720"/>
              <a:gd name="T9" fmla="*/ 2147483647 h 1944"/>
              <a:gd name="T10" fmla="*/ 2147483647 w 2720"/>
              <a:gd name="T11" fmla="*/ 2147483647 h 1944"/>
              <a:gd name="T12" fmla="*/ 2147483647 w 2720"/>
              <a:gd name="T13" fmla="*/ 2147483647 h 1944"/>
              <a:gd name="T14" fmla="*/ 2147483647 w 2720"/>
              <a:gd name="T15" fmla="*/ 2147483647 h 1944"/>
              <a:gd name="T16" fmla="*/ 2147483647 w 2720"/>
              <a:gd name="T17" fmla="*/ 2147483647 h 1944"/>
              <a:gd name="T18" fmla="*/ 2147483647 w 2720"/>
              <a:gd name="T19" fmla="*/ 2147483647 h 1944"/>
              <a:gd name="T20" fmla="*/ 2147483647 w 2720"/>
              <a:gd name="T21" fmla="*/ 2147483647 h 1944"/>
              <a:gd name="T22" fmla="*/ 2147483647 w 2720"/>
              <a:gd name="T23" fmla="*/ 2147483647 h 1944"/>
              <a:gd name="T24" fmla="*/ 2147483647 w 2720"/>
              <a:gd name="T25" fmla="*/ 2147483647 h 1944"/>
              <a:gd name="T26" fmla="*/ 2147483647 w 2720"/>
              <a:gd name="T27" fmla="*/ 2147483647 h 1944"/>
              <a:gd name="T28" fmla="*/ 2147483647 w 2720"/>
              <a:gd name="T29" fmla="*/ 2147483647 h 1944"/>
              <a:gd name="T30" fmla="*/ 2147483647 w 2720"/>
              <a:gd name="T31" fmla="*/ 2147483647 h 1944"/>
              <a:gd name="T32" fmla="*/ 2147483647 w 2720"/>
              <a:gd name="T33" fmla="*/ 2147483647 h 1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20"/>
              <a:gd name="T52" fmla="*/ 0 h 1944"/>
              <a:gd name="T53" fmla="*/ 2720 w 2720"/>
              <a:gd name="T54" fmla="*/ 1944 h 19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20" h="1944">
                <a:moveTo>
                  <a:pt x="0" y="0"/>
                </a:moveTo>
                <a:cubicBezTo>
                  <a:pt x="14" y="76"/>
                  <a:pt x="29" y="153"/>
                  <a:pt x="52" y="236"/>
                </a:cubicBezTo>
                <a:cubicBezTo>
                  <a:pt x="75" y="319"/>
                  <a:pt x="115" y="434"/>
                  <a:pt x="136" y="500"/>
                </a:cubicBezTo>
                <a:cubicBezTo>
                  <a:pt x="157" y="566"/>
                  <a:pt x="161" y="581"/>
                  <a:pt x="180" y="632"/>
                </a:cubicBezTo>
                <a:cubicBezTo>
                  <a:pt x="199" y="683"/>
                  <a:pt x="220" y="743"/>
                  <a:pt x="248" y="804"/>
                </a:cubicBezTo>
                <a:cubicBezTo>
                  <a:pt x="276" y="865"/>
                  <a:pt x="314" y="937"/>
                  <a:pt x="348" y="996"/>
                </a:cubicBezTo>
                <a:cubicBezTo>
                  <a:pt x="382" y="1055"/>
                  <a:pt x="411" y="1106"/>
                  <a:pt x="452" y="1160"/>
                </a:cubicBezTo>
                <a:cubicBezTo>
                  <a:pt x="493" y="1214"/>
                  <a:pt x="550" y="1275"/>
                  <a:pt x="596" y="1320"/>
                </a:cubicBezTo>
                <a:cubicBezTo>
                  <a:pt x="642" y="1365"/>
                  <a:pt x="680" y="1395"/>
                  <a:pt x="728" y="1432"/>
                </a:cubicBezTo>
                <a:cubicBezTo>
                  <a:pt x="776" y="1469"/>
                  <a:pt x="833" y="1509"/>
                  <a:pt x="884" y="1540"/>
                </a:cubicBezTo>
                <a:cubicBezTo>
                  <a:pt x="935" y="1571"/>
                  <a:pt x="985" y="1596"/>
                  <a:pt x="1036" y="1620"/>
                </a:cubicBezTo>
                <a:cubicBezTo>
                  <a:pt x="1087" y="1644"/>
                  <a:pt x="1121" y="1661"/>
                  <a:pt x="1188" y="1684"/>
                </a:cubicBezTo>
                <a:cubicBezTo>
                  <a:pt x="1255" y="1707"/>
                  <a:pt x="1340" y="1735"/>
                  <a:pt x="1436" y="1760"/>
                </a:cubicBezTo>
                <a:cubicBezTo>
                  <a:pt x="1532" y="1785"/>
                  <a:pt x="1665" y="1816"/>
                  <a:pt x="1764" y="1836"/>
                </a:cubicBezTo>
                <a:cubicBezTo>
                  <a:pt x="1863" y="1856"/>
                  <a:pt x="1927" y="1866"/>
                  <a:pt x="2032" y="1880"/>
                </a:cubicBezTo>
                <a:cubicBezTo>
                  <a:pt x="2137" y="1894"/>
                  <a:pt x="2277" y="1909"/>
                  <a:pt x="2392" y="1920"/>
                </a:cubicBezTo>
                <a:cubicBezTo>
                  <a:pt x="2507" y="1931"/>
                  <a:pt x="2613" y="1937"/>
                  <a:pt x="2720" y="1944"/>
                </a:cubicBezTo>
              </a:path>
            </a:pathLst>
          </a:custGeom>
          <a:noFill/>
          <a:ln w="38100" cap="flat" cmpd="sng">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53252" name="Line 23"/>
          <p:cNvSpPr>
            <a:spLocks noChangeShapeType="1"/>
          </p:cNvSpPr>
          <p:nvPr/>
        </p:nvSpPr>
        <p:spPr bwMode="auto">
          <a:xfrm>
            <a:off x="2406650" y="1879600"/>
            <a:ext cx="0" cy="366553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53" name="Line 24"/>
          <p:cNvSpPr>
            <a:spLocks noChangeShapeType="1"/>
          </p:cNvSpPr>
          <p:nvPr/>
        </p:nvSpPr>
        <p:spPr bwMode="auto">
          <a:xfrm>
            <a:off x="2397125" y="5530850"/>
            <a:ext cx="56007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54" name="Line 25"/>
          <p:cNvSpPr>
            <a:spLocks noChangeShapeType="1"/>
          </p:cNvSpPr>
          <p:nvPr/>
        </p:nvSpPr>
        <p:spPr bwMode="auto">
          <a:xfrm>
            <a:off x="2940050" y="271145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55" name="Text Box 43"/>
          <p:cNvSpPr txBox="1">
            <a:spLocks noChangeArrowheads="1"/>
          </p:cNvSpPr>
          <p:nvPr/>
        </p:nvSpPr>
        <p:spPr bwMode="auto">
          <a:xfrm>
            <a:off x="4235450" y="56292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dirty="0" smtClean="0">
                <a:solidFill>
                  <a:schemeClr val="bg1"/>
                </a:solidFill>
                <a:cs typeface="Arial" panose="020B0604020202020204" pitchFamily="34" charset="0"/>
              </a:rPr>
              <a:t>L</a:t>
            </a:r>
            <a:r>
              <a:rPr lang="en-US" altLang="en-US" b="1" i="1" baseline="-25000" dirty="0" smtClean="0">
                <a:solidFill>
                  <a:schemeClr val="bg1"/>
                </a:solidFill>
                <a:cs typeface="Arial" panose="020B0604020202020204" pitchFamily="34" charset="0"/>
              </a:rPr>
              <a:t>c</a:t>
            </a:r>
            <a:r>
              <a:rPr lang="en-US" altLang="en-US" b="1" i="1" dirty="0" smtClean="0">
                <a:solidFill>
                  <a:schemeClr val="bg1"/>
                </a:solidFill>
                <a:cs typeface="Arial" panose="020B0604020202020204" pitchFamily="34" charset="0"/>
              </a:rPr>
              <a:t>/r</a:t>
            </a:r>
            <a:endParaRPr lang="en-US" altLang="en-US" b="1" i="1" dirty="0">
              <a:solidFill>
                <a:schemeClr val="bg1"/>
              </a:solidFill>
              <a:cs typeface="Arial" panose="020B0604020202020204" pitchFamily="34" charset="0"/>
            </a:endParaRPr>
          </a:p>
        </p:txBody>
      </p:sp>
      <p:graphicFrame>
        <p:nvGraphicFramePr>
          <p:cNvPr id="53256" name="Object 3"/>
          <p:cNvGraphicFramePr>
            <a:graphicFrameLocks noChangeAspect="1"/>
          </p:cNvGraphicFramePr>
          <p:nvPr>
            <p:extLst>
              <p:ext uri="{D42A27DB-BD31-4B8C-83A1-F6EECF244321}">
                <p14:modId xmlns:p14="http://schemas.microsoft.com/office/powerpoint/2010/main" val="3211453871"/>
              </p:ext>
            </p:extLst>
          </p:nvPr>
        </p:nvGraphicFramePr>
        <p:xfrm>
          <a:off x="5707063" y="3457575"/>
          <a:ext cx="1217612" cy="1114425"/>
        </p:xfrm>
        <a:graphic>
          <a:graphicData uri="http://schemas.openxmlformats.org/presentationml/2006/ole">
            <mc:AlternateContent xmlns:mc="http://schemas.openxmlformats.org/markup-compatibility/2006">
              <mc:Choice xmlns:v="urn:schemas-microsoft-com:vml" Requires="v">
                <p:oleObj spid="_x0000_s53272" name="Equation" r:id="rId4" imgW="749160" imgH="685800" progId="Equation.3">
                  <p:embed/>
                </p:oleObj>
              </mc:Choice>
              <mc:Fallback>
                <p:oleObj name="Equation" r:id="rId4" imgW="749160" imgH="685800" progId="Equation.3">
                  <p:embed/>
                  <p:pic>
                    <p:nvPicPr>
                      <p:cNvPr id="0" name="Object 3"/>
                      <p:cNvPicPr>
                        <a:picLocks noChangeAspect="1" noChangeArrowheads="1"/>
                      </p:cNvPicPr>
                      <p:nvPr/>
                    </p:nvPicPr>
                    <p:blipFill>
                      <a:blip r:embed="rId5"/>
                      <a:srcRect/>
                      <a:stretch>
                        <a:fillRect/>
                      </a:stretch>
                    </p:blipFill>
                    <p:spPr bwMode="auto">
                      <a:xfrm>
                        <a:off x="5707063" y="3457575"/>
                        <a:ext cx="1217612"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TextBox 25"/>
          <p:cNvSpPr txBox="1"/>
          <p:nvPr/>
        </p:nvSpPr>
        <p:spPr>
          <a:xfrm>
            <a:off x="1152525" y="392113"/>
            <a:ext cx="7269163" cy="8191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dirty="0">
                <a:solidFill>
                  <a:schemeClr val="bg1"/>
                </a:solidFill>
                <a:cs typeface="Arial" pitchFamily="34" charset="0"/>
              </a:rPr>
              <a:t>Inelastic Material Effects</a:t>
            </a:r>
          </a:p>
        </p:txBody>
      </p:sp>
      <p:sp>
        <p:nvSpPr>
          <p:cNvPr id="53258" name="Text Box 29"/>
          <p:cNvSpPr txBox="1">
            <a:spLocks noChangeArrowheads="1"/>
          </p:cNvSpPr>
          <p:nvPr/>
        </p:nvSpPr>
        <p:spPr bwMode="auto">
          <a:xfrm>
            <a:off x="1754188" y="4649788"/>
            <a:ext cx="8270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b="1">
                <a:solidFill>
                  <a:schemeClr val="bg1"/>
                </a:solidFill>
                <a:latin typeface="Symbol" panose="05050102010706020507" pitchFamily="18" charset="2"/>
                <a:cs typeface="Arial" panose="020B0604020202020204" pitchFamily="34" charset="0"/>
              </a:rPr>
              <a:t>s</a:t>
            </a:r>
          </a:p>
        </p:txBody>
      </p:sp>
      <p:sp>
        <p:nvSpPr>
          <p:cNvPr id="33" name="Slide Number Placeholder 32"/>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9133527C-6F68-4963-AE28-369C2A97785F}" type="slidenum">
              <a:rPr lang="en-US" altLang="en-US" sz="1200">
                <a:solidFill>
                  <a:srgbClr val="BCBCBC"/>
                </a:solidFill>
              </a:rPr>
              <a:pPr algn="r" eaLnBrk="1" hangingPunct="1"/>
              <a:t>49</a:t>
            </a:fld>
            <a:endParaRPr lang="en-US" altLang="en-US" sz="1200">
              <a:solidFill>
                <a:srgbClr val="BCBCBC"/>
              </a:solidFill>
            </a:endParaRPr>
          </a:p>
        </p:txBody>
      </p:sp>
      <p:sp>
        <p:nvSpPr>
          <p:cNvPr id="53260" name="Line 50"/>
          <p:cNvSpPr>
            <a:spLocks noChangeShapeType="1"/>
          </p:cNvSpPr>
          <p:nvPr/>
        </p:nvSpPr>
        <p:spPr bwMode="auto">
          <a:xfrm flipH="1">
            <a:off x="5254625" y="3829050"/>
            <a:ext cx="409575" cy="676275"/>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3261" name="Text Box 40"/>
          <p:cNvSpPr txBox="1">
            <a:spLocks noChangeArrowheads="1"/>
          </p:cNvSpPr>
          <p:nvPr/>
        </p:nvSpPr>
        <p:spPr bwMode="auto">
          <a:xfrm>
            <a:off x="5391150" y="3030538"/>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Elastic Behavior</a:t>
            </a:r>
          </a:p>
        </p:txBody>
      </p:sp>
      <p:sp>
        <p:nvSpPr>
          <p:cNvPr id="53262"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Compression – AISC </a:t>
            </a:r>
            <a:r>
              <a:rPr lang="en-US" altLang="en-US" sz="1200" i="1" dirty="0" smtClean="0">
                <a:solidFill>
                  <a:srgbClr val="BCBCBC"/>
                </a:solidFill>
              </a:rPr>
              <a:t>Manual</a:t>
            </a:r>
            <a:r>
              <a:rPr lang="en-US" altLang="en-US" sz="1200" dirty="0" smtClean="0">
                <a:solidFill>
                  <a:srgbClr val="BCBCBC"/>
                </a:solidFill>
              </a:rPr>
              <a:t> 15th 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169988" y="1119188"/>
            <a:ext cx="6883400" cy="1127125"/>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a:solidFill>
                  <a:schemeClr val="bg1"/>
                </a:solidFill>
              </a:rPr>
              <a:t>Axial Strength	</a:t>
            </a:r>
          </a:p>
        </p:txBody>
      </p:sp>
      <p:sp>
        <p:nvSpPr>
          <p:cNvPr id="15" name="TextBox 14"/>
          <p:cNvSpPr txBox="1"/>
          <p:nvPr/>
        </p:nvSpPr>
        <p:spPr>
          <a:xfrm>
            <a:off x="1176338" y="2660650"/>
            <a:ext cx="6873875" cy="3027363"/>
          </a:xfrm>
          <a:prstGeom prst="rect">
            <a:avLst/>
          </a:prstGeom>
          <a:solidFill>
            <a:schemeClr val="tx1">
              <a:lumMod val="95000"/>
              <a:alpha val="62000"/>
            </a:schemeClr>
          </a:solidFill>
          <a:ln w="38100" cap="flat">
            <a:solidFill>
              <a:schemeClr val="bg1"/>
            </a:solidFill>
            <a:bevel/>
          </a:ln>
        </p:spPr>
        <p:txBody>
          <a:bodyPr anchor="ctr" anchorCtr="1"/>
          <a:lstStyle/>
          <a:p>
            <a:pPr marL="342900" indent="-342900">
              <a:defRPr/>
            </a:pPr>
            <a:r>
              <a:rPr lang="en-US" sz="3600" b="1">
                <a:solidFill>
                  <a:schemeClr val="bg1"/>
                </a:solidFill>
              </a:rPr>
              <a:t>Strength Limit States:</a:t>
            </a:r>
          </a:p>
          <a:p>
            <a:pPr marL="342900" indent="-342900">
              <a:buFontTx/>
              <a:buChar char="•"/>
              <a:defRPr/>
            </a:pPr>
            <a:r>
              <a:rPr lang="en-US" sz="3600">
                <a:solidFill>
                  <a:schemeClr val="bg1"/>
                </a:solidFill>
              </a:rPr>
              <a:t>Squash Load</a:t>
            </a:r>
          </a:p>
          <a:p>
            <a:pPr marL="342900" indent="-342900">
              <a:buFontTx/>
              <a:buChar char="•"/>
              <a:defRPr/>
            </a:pPr>
            <a:r>
              <a:rPr lang="en-US" sz="3600">
                <a:solidFill>
                  <a:schemeClr val="bg1"/>
                </a:solidFill>
              </a:rPr>
              <a:t>Global Buckling</a:t>
            </a:r>
          </a:p>
          <a:p>
            <a:pPr marL="342900" indent="-342900">
              <a:buFontTx/>
              <a:buChar char="•"/>
              <a:defRPr/>
            </a:pPr>
            <a:r>
              <a:rPr lang="en-US" sz="3600">
                <a:solidFill>
                  <a:schemeClr val="bg1"/>
                </a:solidFill>
              </a:rPr>
              <a:t>Local Buckling</a:t>
            </a:r>
          </a:p>
        </p:txBody>
      </p:sp>
      <p:sp>
        <p:nvSpPr>
          <p:cNvPr id="4" name="Slide Number Placeholder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2F93898-2C1B-47EA-A5F1-A085D0AA0432}" type="slidenum">
              <a:rPr lang="en-US" altLang="en-US" sz="1200">
                <a:solidFill>
                  <a:srgbClr val="BCBCBC"/>
                </a:solidFill>
              </a:rPr>
              <a:pPr/>
              <a:t>5</a:t>
            </a:fld>
            <a:endParaRPr lang="en-US" altLang="en-US" sz="1200">
              <a:solidFill>
                <a:srgbClr val="BCBCBC"/>
              </a:solidFill>
            </a:endParaRPr>
          </a:p>
        </p:txBody>
      </p:sp>
      <p:sp>
        <p:nvSpPr>
          <p:cNvPr id="5" name="Footer Placeholder 4"/>
          <p:cNvSpPr>
            <a:spLocks noGrp="1"/>
          </p:cNvSpPr>
          <p:nvPr>
            <p:ph type="ftr" sz="quarter" idx="10"/>
          </p:nvPr>
        </p:nvSpPr>
        <p:spPr/>
        <p:txBody>
          <a:bodyPr/>
          <a:lstStyle/>
          <a:p>
            <a:pPr>
              <a:defRPr/>
            </a:pPr>
            <a:r>
              <a:rPr lang="en-US"/>
              <a:t>Compression Module</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24"/>
          <p:cNvSpPr txBox="1">
            <a:spLocks noChangeArrowheads="1"/>
          </p:cNvSpPr>
          <p:nvPr/>
        </p:nvSpPr>
        <p:spPr bwMode="auto">
          <a:xfrm>
            <a:off x="1152525" y="1435100"/>
            <a:ext cx="7304088" cy="4938713"/>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chemeClr val="bg1"/>
              </a:solidFill>
              <a:cs typeface="Arial" panose="020B0604020202020204" pitchFamily="34" charset="0"/>
            </a:endParaRPr>
          </a:p>
        </p:txBody>
      </p:sp>
      <p:sp>
        <p:nvSpPr>
          <p:cNvPr id="54275" name="Freeform 3"/>
          <p:cNvSpPr>
            <a:spLocks/>
          </p:cNvSpPr>
          <p:nvPr/>
        </p:nvSpPr>
        <p:spPr bwMode="auto">
          <a:xfrm>
            <a:off x="3808413" y="2046288"/>
            <a:ext cx="4318000" cy="3086100"/>
          </a:xfrm>
          <a:custGeom>
            <a:avLst/>
            <a:gdLst>
              <a:gd name="T0" fmla="*/ 0 w 2720"/>
              <a:gd name="T1" fmla="*/ 0 h 1944"/>
              <a:gd name="T2" fmla="*/ 2147483647 w 2720"/>
              <a:gd name="T3" fmla="*/ 2147483647 h 1944"/>
              <a:gd name="T4" fmla="*/ 2147483647 w 2720"/>
              <a:gd name="T5" fmla="*/ 2147483647 h 1944"/>
              <a:gd name="T6" fmla="*/ 2147483647 w 2720"/>
              <a:gd name="T7" fmla="*/ 2147483647 h 1944"/>
              <a:gd name="T8" fmla="*/ 2147483647 w 2720"/>
              <a:gd name="T9" fmla="*/ 2147483647 h 1944"/>
              <a:gd name="T10" fmla="*/ 2147483647 w 2720"/>
              <a:gd name="T11" fmla="*/ 2147483647 h 1944"/>
              <a:gd name="T12" fmla="*/ 2147483647 w 2720"/>
              <a:gd name="T13" fmla="*/ 2147483647 h 1944"/>
              <a:gd name="T14" fmla="*/ 2147483647 w 2720"/>
              <a:gd name="T15" fmla="*/ 2147483647 h 1944"/>
              <a:gd name="T16" fmla="*/ 2147483647 w 2720"/>
              <a:gd name="T17" fmla="*/ 2147483647 h 1944"/>
              <a:gd name="T18" fmla="*/ 2147483647 w 2720"/>
              <a:gd name="T19" fmla="*/ 2147483647 h 1944"/>
              <a:gd name="T20" fmla="*/ 2147483647 w 2720"/>
              <a:gd name="T21" fmla="*/ 2147483647 h 1944"/>
              <a:gd name="T22" fmla="*/ 2147483647 w 2720"/>
              <a:gd name="T23" fmla="*/ 2147483647 h 1944"/>
              <a:gd name="T24" fmla="*/ 2147483647 w 2720"/>
              <a:gd name="T25" fmla="*/ 2147483647 h 1944"/>
              <a:gd name="T26" fmla="*/ 2147483647 w 2720"/>
              <a:gd name="T27" fmla="*/ 2147483647 h 1944"/>
              <a:gd name="T28" fmla="*/ 2147483647 w 2720"/>
              <a:gd name="T29" fmla="*/ 2147483647 h 1944"/>
              <a:gd name="T30" fmla="*/ 2147483647 w 2720"/>
              <a:gd name="T31" fmla="*/ 2147483647 h 1944"/>
              <a:gd name="T32" fmla="*/ 2147483647 w 2720"/>
              <a:gd name="T33" fmla="*/ 2147483647 h 1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20"/>
              <a:gd name="T52" fmla="*/ 0 h 1944"/>
              <a:gd name="T53" fmla="*/ 2720 w 2720"/>
              <a:gd name="T54" fmla="*/ 1944 h 19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20" h="1944">
                <a:moveTo>
                  <a:pt x="0" y="0"/>
                </a:moveTo>
                <a:cubicBezTo>
                  <a:pt x="14" y="76"/>
                  <a:pt x="29" y="153"/>
                  <a:pt x="52" y="236"/>
                </a:cubicBezTo>
                <a:cubicBezTo>
                  <a:pt x="75" y="319"/>
                  <a:pt x="115" y="434"/>
                  <a:pt x="136" y="500"/>
                </a:cubicBezTo>
                <a:cubicBezTo>
                  <a:pt x="157" y="566"/>
                  <a:pt x="161" y="581"/>
                  <a:pt x="180" y="632"/>
                </a:cubicBezTo>
                <a:cubicBezTo>
                  <a:pt x="199" y="683"/>
                  <a:pt x="220" y="743"/>
                  <a:pt x="248" y="804"/>
                </a:cubicBezTo>
                <a:cubicBezTo>
                  <a:pt x="276" y="865"/>
                  <a:pt x="314" y="937"/>
                  <a:pt x="348" y="996"/>
                </a:cubicBezTo>
                <a:cubicBezTo>
                  <a:pt x="382" y="1055"/>
                  <a:pt x="411" y="1106"/>
                  <a:pt x="452" y="1160"/>
                </a:cubicBezTo>
                <a:cubicBezTo>
                  <a:pt x="493" y="1214"/>
                  <a:pt x="550" y="1275"/>
                  <a:pt x="596" y="1320"/>
                </a:cubicBezTo>
                <a:cubicBezTo>
                  <a:pt x="642" y="1365"/>
                  <a:pt x="680" y="1395"/>
                  <a:pt x="728" y="1432"/>
                </a:cubicBezTo>
                <a:cubicBezTo>
                  <a:pt x="776" y="1469"/>
                  <a:pt x="833" y="1509"/>
                  <a:pt x="884" y="1540"/>
                </a:cubicBezTo>
                <a:cubicBezTo>
                  <a:pt x="935" y="1571"/>
                  <a:pt x="985" y="1596"/>
                  <a:pt x="1036" y="1620"/>
                </a:cubicBezTo>
                <a:cubicBezTo>
                  <a:pt x="1087" y="1644"/>
                  <a:pt x="1121" y="1661"/>
                  <a:pt x="1188" y="1684"/>
                </a:cubicBezTo>
                <a:cubicBezTo>
                  <a:pt x="1255" y="1707"/>
                  <a:pt x="1340" y="1735"/>
                  <a:pt x="1436" y="1760"/>
                </a:cubicBezTo>
                <a:cubicBezTo>
                  <a:pt x="1532" y="1785"/>
                  <a:pt x="1665" y="1816"/>
                  <a:pt x="1764" y="1836"/>
                </a:cubicBezTo>
                <a:cubicBezTo>
                  <a:pt x="1863" y="1856"/>
                  <a:pt x="1927" y="1866"/>
                  <a:pt x="2032" y="1880"/>
                </a:cubicBezTo>
                <a:cubicBezTo>
                  <a:pt x="2137" y="1894"/>
                  <a:pt x="2277" y="1909"/>
                  <a:pt x="2392" y="1920"/>
                </a:cubicBezTo>
                <a:cubicBezTo>
                  <a:pt x="2507" y="1931"/>
                  <a:pt x="2613" y="1937"/>
                  <a:pt x="2720" y="1944"/>
                </a:cubicBezTo>
              </a:path>
            </a:pathLst>
          </a:custGeom>
          <a:noFill/>
          <a:ln w="3810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54276" name="Line 23"/>
          <p:cNvSpPr>
            <a:spLocks noChangeShapeType="1"/>
          </p:cNvSpPr>
          <p:nvPr/>
        </p:nvSpPr>
        <p:spPr bwMode="auto">
          <a:xfrm>
            <a:off x="2406650" y="1879600"/>
            <a:ext cx="0" cy="366553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77" name="Line 24"/>
          <p:cNvSpPr>
            <a:spLocks noChangeShapeType="1"/>
          </p:cNvSpPr>
          <p:nvPr/>
        </p:nvSpPr>
        <p:spPr bwMode="auto">
          <a:xfrm>
            <a:off x="2397125" y="5530850"/>
            <a:ext cx="56007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78" name="Line 25"/>
          <p:cNvSpPr>
            <a:spLocks noChangeShapeType="1"/>
          </p:cNvSpPr>
          <p:nvPr/>
        </p:nvSpPr>
        <p:spPr bwMode="auto">
          <a:xfrm>
            <a:off x="2940050" y="271145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54280" name="Object 3"/>
          <p:cNvGraphicFramePr>
            <a:graphicFrameLocks noChangeAspect="1"/>
          </p:cNvGraphicFramePr>
          <p:nvPr>
            <p:extLst>
              <p:ext uri="{D42A27DB-BD31-4B8C-83A1-F6EECF244321}">
                <p14:modId xmlns:p14="http://schemas.microsoft.com/office/powerpoint/2010/main" val="350901614"/>
              </p:ext>
            </p:extLst>
          </p:nvPr>
        </p:nvGraphicFramePr>
        <p:xfrm>
          <a:off x="5983288" y="3600450"/>
          <a:ext cx="1217612" cy="1114425"/>
        </p:xfrm>
        <a:graphic>
          <a:graphicData uri="http://schemas.openxmlformats.org/presentationml/2006/ole">
            <mc:AlternateContent xmlns:mc="http://schemas.openxmlformats.org/markup-compatibility/2006">
              <mc:Choice xmlns:v="urn:schemas-microsoft-com:vml" Requires="v">
                <p:oleObj spid="_x0000_s54317" name="Equation" r:id="rId4" imgW="749160" imgH="685800" progId="Equation.3">
                  <p:embed/>
                </p:oleObj>
              </mc:Choice>
              <mc:Fallback>
                <p:oleObj name="Equation" r:id="rId4" imgW="749160" imgH="685800" progId="Equation.3">
                  <p:embed/>
                  <p:pic>
                    <p:nvPicPr>
                      <p:cNvPr id="0" name="Object 3"/>
                      <p:cNvPicPr>
                        <a:picLocks noChangeAspect="1" noChangeArrowheads="1"/>
                      </p:cNvPicPr>
                      <p:nvPr/>
                    </p:nvPicPr>
                    <p:blipFill>
                      <a:blip r:embed="rId5"/>
                      <a:srcRect/>
                      <a:stretch>
                        <a:fillRect/>
                      </a:stretch>
                    </p:blipFill>
                    <p:spPr bwMode="auto">
                      <a:xfrm>
                        <a:off x="5983288" y="3600450"/>
                        <a:ext cx="1217612"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1" name="Text Box 29"/>
          <p:cNvSpPr txBox="1">
            <a:spLocks noChangeArrowheads="1"/>
          </p:cNvSpPr>
          <p:nvPr/>
        </p:nvSpPr>
        <p:spPr bwMode="auto">
          <a:xfrm>
            <a:off x="1754188" y="4649788"/>
            <a:ext cx="8270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b="1">
                <a:solidFill>
                  <a:schemeClr val="bg1"/>
                </a:solidFill>
                <a:latin typeface="Symbol" panose="05050102010706020507" pitchFamily="18" charset="2"/>
                <a:cs typeface="Arial" panose="020B0604020202020204" pitchFamily="34" charset="0"/>
              </a:rPr>
              <a:t>s</a:t>
            </a:r>
          </a:p>
        </p:txBody>
      </p:sp>
      <p:sp>
        <p:nvSpPr>
          <p:cNvPr id="33" name="Slide Number Placeholder 32"/>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9723C40F-C69B-4294-ABE1-9402BC471E98}" type="slidenum">
              <a:rPr lang="en-US" altLang="en-US" sz="1200">
                <a:solidFill>
                  <a:srgbClr val="BCBCBC"/>
                </a:solidFill>
              </a:rPr>
              <a:pPr algn="r" eaLnBrk="1" hangingPunct="1"/>
              <a:t>50</a:t>
            </a:fld>
            <a:endParaRPr lang="en-US" altLang="en-US" sz="1200">
              <a:solidFill>
                <a:srgbClr val="BCBCBC"/>
              </a:solidFill>
            </a:endParaRPr>
          </a:p>
        </p:txBody>
      </p:sp>
      <p:sp>
        <p:nvSpPr>
          <p:cNvPr id="54283" name="Text Box 26"/>
          <p:cNvSpPr txBox="1">
            <a:spLocks noChangeArrowheads="1"/>
          </p:cNvSpPr>
          <p:nvPr/>
        </p:nvSpPr>
        <p:spPr bwMode="auto">
          <a:xfrm>
            <a:off x="1435100" y="3990975"/>
            <a:ext cx="99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solidFill>
                  <a:schemeClr val="bg1"/>
                </a:solidFill>
                <a:cs typeface="Arial" panose="020B0604020202020204" pitchFamily="34" charset="0"/>
              </a:rPr>
              <a:t>F</a:t>
            </a:r>
            <a:r>
              <a:rPr lang="en-US" altLang="en-US" i="1" baseline="-25000">
                <a:solidFill>
                  <a:schemeClr val="bg1"/>
                </a:solidFill>
                <a:cs typeface="Arial" panose="020B0604020202020204" pitchFamily="34" charset="0"/>
              </a:rPr>
              <a:t>y</a:t>
            </a:r>
            <a:r>
              <a:rPr lang="en-US" altLang="en-US" i="1">
                <a:solidFill>
                  <a:schemeClr val="bg1"/>
                </a:solidFill>
                <a:cs typeface="Arial" panose="020B0604020202020204" pitchFamily="34" charset="0"/>
              </a:rPr>
              <a:t>-F</a:t>
            </a:r>
            <a:r>
              <a:rPr lang="en-US" altLang="en-US" i="1" baseline="-25000">
                <a:solidFill>
                  <a:schemeClr val="bg1"/>
                </a:solidFill>
                <a:cs typeface="Arial" panose="020B0604020202020204" pitchFamily="34" charset="0"/>
              </a:rPr>
              <a:t>res</a:t>
            </a:r>
          </a:p>
        </p:txBody>
      </p:sp>
      <p:sp>
        <p:nvSpPr>
          <p:cNvPr id="54284" name="Text Box 27"/>
          <p:cNvSpPr txBox="1">
            <a:spLocks noChangeArrowheads="1"/>
          </p:cNvSpPr>
          <p:nvPr/>
        </p:nvSpPr>
        <p:spPr bwMode="auto">
          <a:xfrm>
            <a:off x="1873250" y="2771775"/>
            <a:ext cx="75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solidFill>
                  <a:schemeClr val="bg1"/>
                </a:solidFill>
                <a:cs typeface="Arial" panose="020B0604020202020204" pitchFamily="34" charset="0"/>
              </a:rPr>
              <a:t>F</a:t>
            </a:r>
            <a:r>
              <a:rPr lang="en-US" altLang="en-US" i="1" baseline="-25000">
                <a:solidFill>
                  <a:schemeClr val="bg1"/>
                </a:solidFill>
                <a:cs typeface="Arial" panose="020B0604020202020204" pitchFamily="34" charset="0"/>
              </a:rPr>
              <a:t>y</a:t>
            </a:r>
          </a:p>
        </p:txBody>
      </p:sp>
      <p:sp>
        <p:nvSpPr>
          <p:cNvPr id="54285" name="Line 33"/>
          <p:cNvSpPr>
            <a:spLocks noChangeShapeType="1"/>
          </p:cNvSpPr>
          <p:nvPr/>
        </p:nvSpPr>
        <p:spPr bwMode="auto">
          <a:xfrm>
            <a:off x="2401888" y="4386263"/>
            <a:ext cx="2962275" cy="0"/>
          </a:xfrm>
          <a:prstGeom prst="line">
            <a:avLst/>
          </a:prstGeom>
          <a:noFill/>
          <a:ln w="190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54286" name="Object 2"/>
          <p:cNvGraphicFramePr>
            <a:graphicFrameLocks noChangeAspect="1"/>
          </p:cNvGraphicFramePr>
          <p:nvPr>
            <p:extLst>
              <p:ext uri="{D42A27DB-BD31-4B8C-83A1-F6EECF244321}">
                <p14:modId xmlns:p14="http://schemas.microsoft.com/office/powerpoint/2010/main" val="4186302249"/>
              </p:ext>
            </p:extLst>
          </p:nvPr>
        </p:nvGraphicFramePr>
        <p:xfrm>
          <a:off x="4659313" y="2309813"/>
          <a:ext cx="1217612" cy="1114425"/>
        </p:xfrm>
        <a:graphic>
          <a:graphicData uri="http://schemas.openxmlformats.org/presentationml/2006/ole">
            <mc:AlternateContent xmlns:mc="http://schemas.openxmlformats.org/markup-compatibility/2006">
              <mc:Choice xmlns:v="urn:schemas-microsoft-com:vml" Requires="v">
                <p:oleObj spid="_x0000_s54318" name="Equation" r:id="rId6" imgW="749160" imgH="685800" progId="Equation.3">
                  <p:embed/>
                </p:oleObj>
              </mc:Choice>
              <mc:Fallback>
                <p:oleObj name="Equation" r:id="rId6" imgW="749160" imgH="685800" progId="Equation.3">
                  <p:embed/>
                  <p:pic>
                    <p:nvPicPr>
                      <p:cNvPr id="0" name="Object 2"/>
                      <p:cNvPicPr>
                        <a:picLocks noChangeAspect="1" noChangeArrowheads="1"/>
                      </p:cNvPicPr>
                      <p:nvPr/>
                    </p:nvPicPr>
                    <p:blipFill>
                      <a:blip r:embed="rId7"/>
                      <a:srcRect/>
                      <a:stretch>
                        <a:fillRect/>
                      </a:stretch>
                    </p:blipFill>
                    <p:spPr bwMode="auto">
                      <a:xfrm>
                        <a:off x="4659313" y="2309813"/>
                        <a:ext cx="1217612"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7" name="Line 46"/>
          <p:cNvSpPr>
            <a:spLocks noChangeShapeType="1"/>
          </p:cNvSpPr>
          <p:nvPr/>
        </p:nvSpPr>
        <p:spPr bwMode="auto">
          <a:xfrm flipV="1">
            <a:off x="2416175" y="3030538"/>
            <a:ext cx="1439863" cy="0"/>
          </a:xfrm>
          <a:prstGeom prst="line">
            <a:avLst/>
          </a:prstGeom>
          <a:noFill/>
          <a:ln w="190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288" name="Line 51"/>
          <p:cNvSpPr>
            <a:spLocks noChangeShapeType="1"/>
          </p:cNvSpPr>
          <p:nvPr/>
        </p:nvSpPr>
        <p:spPr bwMode="auto">
          <a:xfrm flipH="1">
            <a:off x="3492500" y="2781300"/>
            <a:ext cx="1047750" cy="552450"/>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4289" name="Line 50"/>
          <p:cNvSpPr>
            <a:spLocks noChangeShapeType="1"/>
          </p:cNvSpPr>
          <p:nvPr/>
        </p:nvSpPr>
        <p:spPr bwMode="auto">
          <a:xfrm flipH="1">
            <a:off x="5540375" y="3971925"/>
            <a:ext cx="400050" cy="657225"/>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4290" name="Text Box 29"/>
          <p:cNvSpPr txBox="1">
            <a:spLocks noChangeArrowheads="1"/>
          </p:cNvSpPr>
          <p:nvPr/>
        </p:nvSpPr>
        <p:spPr bwMode="auto">
          <a:xfrm>
            <a:off x="2673350" y="38576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Inelastic</a:t>
            </a:r>
          </a:p>
        </p:txBody>
      </p:sp>
      <p:sp>
        <p:nvSpPr>
          <p:cNvPr id="54291" name="Text Box 40"/>
          <p:cNvSpPr txBox="1">
            <a:spLocks noChangeArrowheads="1"/>
          </p:cNvSpPr>
          <p:nvPr/>
        </p:nvSpPr>
        <p:spPr bwMode="auto">
          <a:xfrm>
            <a:off x="2628900" y="45212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Elastic</a:t>
            </a:r>
          </a:p>
        </p:txBody>
      </p:sp>
      <p:sp>
        <p:nvSpPr>
          <p:cNvPr id="54292" name="Line 41"/>
          <p:cNvSpPr>
            <a:spLocks noChangeShapeType="1"/>
          </p:cNvSpPr>
          <p:nvPr/>
        </p:nvSpPr>
        <p:spPr bwMode="auto">
          <a:xfrm>
            <a:off x="3890963" y="4379913"/>
            <a:ext cx="0" cy="5334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93" name="Line 42"/>
          <p:cNvSpPr>
            <a:spLocks noChangeShapeType="1"/>
          </p:cNvSpPr>
          <p:nvPr/>
        </p:nvSpPr>
        <p:spPr bwMode="auto">
          <a:xfrm flipV="1">
            <a:off x="2559050" y="3776663"/>
            <a:ext cx="0" cy="6096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94" name="Freeform 25"/>
          <p:cNvSpPr>
            <a:spLocks/>
          </p:cNvSpPr>
          <p:nvPr/>
        </p:nvSpPr>
        <p:spPr bwMode="auto">
          <a:xfrm>
            <a:off x="2432050" y="3052763"/>
            <a:ext cx="2487613" cy="1266825"/>
          </a:xfrm>
          <a:custGeom>
            <a:avLst/>
            <a:gdLst>
              <a:gd name="T0" fmla="*/ 2147483647 w 1431"/>
              <a:gd name="T1" fmla="*/ 2147483647 h 858"/>
              <a:gd name="T2" fmla="*/ 2147483647 w 1431"/>
              <a:gd name="T3" fmla="*/ 2147483647 h 858"/>
              <a:gd name="T4" fmla="*/ 2147483647 w 1431"/>
              <a:gd name="T5" fmla="*/ 2147483647 h 858"/>
              <a:gd name="T6" fmla="*/ 0 w 1431"/>
              <a:gd name="T7" fmla="*/ 0 h 858"/>
              <a:gd name="T8" fmla="*/ 0 60000 65536"/>
              <a:gd name="T9" fmla="*/ 0 60000 65536"/>
              <a:gd name="T10" fmla="*/ 0 60000 65536"/>
              <a:gd name="T11" fmla="*/ 0 60000 65536"/>
              <a:gd name="T12" fmla="*/ 0 w 1431"/>
              <a:gd name="T13" fmla="*/ 0 h 858"/>
              <a:gd name="T14" fmla="*/ 1431 w 1431"/>
              <a:gd name="T15" fmla="*/ 858 h 858"/>
            </a:gdLst>
            <a:ahLst/>
            <a:cxnLst>
              <a:cxn ang="T8">
                <a:pos x="T0" y="T1"/>
              </a:cxn>
              <a:cxn ang="T9">
                <a:pos x="T2" y="T3"/>
              </a:cxn>
              <a:cxn ang="T10">
                <a:pos x="T4" y="T5"/>
              </a:cxn>
              <a:cxn ang="T11">
                <a:pos x="T6" y="T7"/>
              </a:cxn>
            </a:cxnLst>
            <a:rect l="T12" t="T13" r="T14" b="T15"/>
            <a:pathLst>
              <a:path w="1431" h="858">
                <a:moveTo>
                  <a:pt x="1431" y="858"/>
                </a:moveTo>
                <a:cubicBezTo>
                  <a:pt x="1166" y="630"/>
                  <a:pt x="901" y="403"/>
                  <a:pt x="717" y="273"/>
                </a:cubicBezTo>
                <a:cubicBezTo>
                  <a:pt x="533" y="143"/>
                  <a:pt x="443" y="123"/>
                  <a:pt x="324" y="78"/>
                </a:cubicBezTo>
                <a:cubicBezTo>
                  <a:pt x="205" y="33"/>
                  <a:pt x="102" y="16"/>
                  <a:pt x="0" y="0"/>
                </a:cubicBezTo>
              </a:path>
            </a:pathLst>
          </a:custGeom>
          <a:noFill/>
          <a:ln w="38100" cap="flat" cmpd="sng">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54295" name="Line 27"/>
          <p:cNvSpPr>
            <a:spLocks noChangeShapeType="1"/>
          </p:cNvSpPr>
          <p:nvPr/>
        </p:nvSpPr>
        <p:spPr bwMode="auto">
          <a:xfrm>
            <a:off x="4991100" y="4338638"/>
            <a:ext cx="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6" name="TextBox 25"/>
          <p:cNvSpPr txBox="1"/>
          <p:nvPr/>
        </p:nvSpPr>
        <p:spPr>
          <a:xfrm>
            <a:off x="1152525" y="392113"/>
            <a:ext cx="7269163" cy="8191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dirty="0">
                <a:solidFill>
                  <a:schemeClr val="bg1"/>
                </a:solidFill>
                <a:cs typeface="Arial" pitchFamily="34" charset="0"/>
              </a:rPr>
              <a:t>Inelastic Material Effects</a:t>
            </a:r>
          </a:p>
        </p:txBody>
      </p:sp>
      <p:sp>
        <p:nvSpPr>
          <p:cNvPr id="54297" name="Line 34"/>
          <p:cNvSpPr>
            <a:spLocks noChangeShapeType="1"/>
          </p:cNvSpPr>
          <p:nvPr/>
        </p:nvSpPr>
        <p:spPr bwMode="auto">
          <a:xfrm rot="5400000" flipH="1" flipV="1">
            <a:off x="4234657" y="4675981"/>
            <a:ext cx="1617662" cy="3175"/>
          </a:xfrm>
          <a:prstGeom prst="line">
            <a:avLst/>
          </a:prstGeom>
          <a:noFill/>
          <a:ln w="190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298"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Compression – AISC </a:t>
            </a:r>
            <a:r>
              <a:rPr lang="en-US" altLang="en-US" sz="1200" i="1" dirty="0" smtClean="0">
                <a:solidFill>
                  <a:srgbClr val="BCBCBC"/>
                </a:solidFill>
              </a:rPr>
              <a:t>Manual</a:t>
            </a:r>
            <a:r>
              <a:rPr lang="en-US" altLang="en-US" sz="1200" dirty="0" smtClean="0">
                <a:solidFill>
                  <a:srgbClr val="BCBCBC"/>
                </a:solidFill>
              </a:rPr>
              <a:t> 15th Ed</a:t>
            </a:r>
          </a:p>
        </p:txBody>
      </p:sp>
      <p:sp>
        <p:nvSpPr>
          <p:cNvPr id="27" name="Text Box 43"/>
          <p:cNvSpPr txBox="1">
            <a:spLocks noChangeArrowheads="1"/>
          </p:cNvSpPr>
          <p:nvPr/>
        </p:nvSpPr>
        <p:spPr bwMode="auto">
          <a:xfrm>
            <a:off x="4235450" y="56292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dirty="0" smtClean="0">
                <a:solidFill>
                  <a:schemeClr val="bg1"/>
                </a:solidFill>
                <a:cs typeface="Arial" panose="020B0604020202020204" pitchFamily="34" charset="0"/>
              </a:rPr>
              <a:t>L</a:t>
            </a:r>
            <a:r>
              <a:rPr lang="en-US" altLang="en-US" b="1" i="1" baseline="-25000" dirty="0" smtClean="0">
                <a:solidFill>
                  <a:schemeClr val="bg1"/>
                </a:solidFill>
                <a:cs typeface="Arial" panose="020B0604020202020204" pitchFamily="34" charset="0"/>
              </a:rPr>
              <a:t>c</a:t>
            </a:r>
            <a:r>
              <a:rPr lang="en-US" altLang="en-US" b="1" i="1" dirty="0" smtClean="0">
                <a:solidFill>
                  <a:schemeClr val="bg1"/>
                </a:solidFill>
                <a:cs typeface="Arial" panose="020B0604020202020204" pitchFamily="34" charset="0"/>
              </a:rPr>
              <a:t>/r</a:t>
            </a:r>
            <a:endParaRPr lang="en-US" altLang="en-US" b="1" i="1" dirty="0">
              <a:solidFill>
                <a:schemeClr val="bg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24"/>
          <p:cNvSpPr txBox="1">
            <a:spLocks noChangeArrowheads="1"/>
          </p:cNvSpPr>
          <p:nvPr/>
        </p:nvSpPr>
        <p:spPr bwMode="auto">
          <a:xfrm>
            <a:off x="1152525" y="1435100"/>
            <a:ext cx="7304088" cy="4938713"/>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chemeClr val="bg1"/>
              </a:solidFill>
              <a:cs typeface="Arial" panose="020B0604020202020204" pitchFamily="34" charset="0"/>
            </a:endParaRPr>
          </a:p>
        </p:txBody>
      </p:sp>
      <p:sp>
        <p:nvSpPr>
          <p:cNvPr id="55299" name="Freeform 3"/>
          <p:cNvSpPr>
            <a:spLocks/>
          </p:cNvSpPr>
          <p:nvPr/>
        </p:nvSpPr>
        <p:spPr bwMode="auto">
          <a:xfrm>
            <a:off x="3808413" y="2046288"/>
            <a:ext cx="4318000" cy="3086100"/>
          </a:xfrm>
          <a:custGeom>
            <a:avLst/>
            <a:gdLst>
              <a:gd name="T0" fmla="*/ 0 w 2720"/>
              <a:gd name="T1" fmla="*/ 0 h 1944"/>
              <a:gd name="T2" fmla="*/ 2147483647 w 2720"/>
              <a:gd name="T3" fmla="*/ 2147483647 h 1944"/>
              <a:gd name="T4" fmla="*/ 2147483647 w 2720"/>
              <a:gd name="T5" fmla="*/ 2147483647 h 1944"/>
              <a:gd name="T6" fmla="*/ 2147483647 w 2720"/>
              <a:gd name="T7" fmla="*/ 2147483647 h 1944"/>
              <a:gd name="T8" fmla="*/ 2147483647 w 2720"/>
              <a:gd name="T9" fmla="*/ 2147483647 h 1944"/>
              <a:gd name="T10" fmla="*/ 2147483647 w 2720"/>
              <a:gd name="T11" fmla="*/ 2147483647 h 1944"/>
              <a:gd name="T12" fmla="*/ 2147483647 w 2720"/>
              <a:gd name="T13" fmla="*/ 2147483647 h 1944"/>
              <a:gd name="T14" fmla="*/ 2147483647 w 2720"/>
              <a:gd name="T15" fmla="*/ 2147483647 h 1944"/>
              <a:gd name="T16" fmla="*/ 2147483647 w 2720"/>
              <a:gd name="T17" fmla="*/ 2147483647 h 1944"/>
              <a:gd name="T18" fmla="*/ 2147483647 w 2720"/>
              <a:gd name="T19" fmla="*/ 2147483647 h 1944"/>
              <a:gd name="T20" fmla="*/ 2147483647 w 2720"/>
              <a:gd name="T21" fmla="*/ 2147483647 h 1944"/>
              <a:gd name="T22" fmla="*/ 2147483647 w 2720"/>
              <a:gd name="T23" fmla="*/ 2147483647 h 1944"/>
              <a:gd name="T24" fmla="*/ 2147483647 w 2720"/>
              <a:gd name="T25" fmla="*/ 2147483647 h 1944"/>
              <a:gd name="T26" fmla="*/ 2147483647 w 2720"/>
              <a:gd name="T27" fmla="*/ 2147483647 h 1944"/>
              <a:gd name="T28" fmla="*/ 2147483647 w 2720"/>
              <a:gd name="T29" fmla="*/ 2147483647 h 1944"/>
              <a:gd name="T30" fmla="*/ 2147483647 w 2720"/>
              <a:gd name="T31" fmla="*/ 2147483647 h 1944"/>
              <a:gd name="T32" fmla="*/ 2147483647 w 2720"/>
              <a:gd name="T33" fmla="*/ 2147483647 h 1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20"/>
              <a:gd name="T52" fmla="*/ 0 h 1944"/>
              <a:gd name="T53" fmla="*/ 2720 w 2720"/>
              <a:gd name="T54" fmla="*/ 1944 h 19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20" h="1944">
                <a:moveTo>
                  <a:pt x="0" y="0"/>
                </a:moveTo>
                <a:cubicBezTo>
                  <a:pt x="14" y="76"/>
                  <a:pt x="29" y="153"/>
                  <a:pt x="52" y="236"/>
                </a:cubicBezTo>
                <a:cubicBezTo>
                  <a:pt x="75" y="319"/>
                  <a:pt x="115" y="434"/>
                  <a:pt x="136" y="500"/>
                </a:cubicBezTo>
                <a:cubicBezTo>
                  <a:pt x="157" y="566"/>
                  <a:pt x="161" y="581"/>
                  <a:pt x="180" y="632"/>
                </a:cubicBezTo>
                <a:cubicBezTo>
                  <a:pt x="199" y="683"/>
                  <a:pt x="220" y="743"/>
                  <a:pt x="248" y="804"/>
                </a:cubicBezTo>
                <a:cubicBezTo>
                  <a:pt x="276" y="865"/>
                  <a:pt x="314" y="937"/>
                  <a:pt x="348" y="996"/>
                </a:cubicBezTo>
                <a:cubicBezTo>
                  <a:pt x="382" y="1055"/>
                  <a:pt x="411" y="1106"/>
                  <a:pt x="452" y="1160"/>
                </a:cubicBezTo>
                <a:cubicBezTo>
                  <a:pt x="493" y="1214"/>
                  <a:pt x="550" y="1275"/>
                  <a:pt x="596" y="1320"/>
                </a:cubicBezTo>
                <a:cubicBezTo>
                  <a:pt x="642" y="1365"/>
                  <a:pt x="680" y="1395"/>
                  <a:pt x="728" y="1432"/>
                </a:cubicBezTo>
                <a:cubicBezTo>
                  <a:pt x="776" y="1469"/>
                  <a:pt x="833" y="1509"/>
                  <a:pt x="884" y="1540"/>
                </a:cubicBezTo>
                <a:cubicBezTo>
                  <a:pt x="935" y="1571"/>
                  <a:pt x="985" y="1596"/>
                  <a:pt x="1036" y="1620"/>
                </a:cubicBezTo>
                <a:cubicBezTo>
                  <a:pt x="1087" y="1644"/>
                  <a:pt x="1121" y="1661"/>
                  <a:pt x="1188" y="1684"/>
                </a:cubicBezTo>
                <a:cubicBezTo>
                  <a:pt x="1255" y="1707"/>
                  <a:pt x="1340" y="1735"/>
                  <a:pt x="1436" y="1760"/>
                </a:cubicBezTo>
                <a:cubicBezTo>
                  <a:pt x="1532" y="1785"/>
                  <a:pt x="1665" y="1816"/>
                  <a:pt x="1764" y="1836"/>
                </a:cubicBezTo>
                <a:cubicBezTo>
                  <a:pt x="1863" y="1856"/>
                  <a:pt x="1927" y="1866"/>
                  <a:pt x="2032" y="1880"/>
                </a:cubicBezTo>
                <a:cubicBezTo>
                  <a:pt x="2137" y="1894"/>
                  <a:pt x="2277" y="1909"/>
                  <a:pt x="2392" y="1920"/>
                </a:cubicBezTo>
                <a:cubicBezTo>
                  <a:pt x="2507" y="1931"/>
                  <a:pt x="2613" y="1937"/>
                  <a:pt x="2720" y="1944"/>
                </a:cubicBezTo>
              </a:path>
            </a:pathLst>
          </a:custGeom>
          <a:noFill/>
          <a:ln w="3810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55300" name="Line 23"/>
          <p:cNvSpPr>
            <a:spLocks noChangeShapeType="1"/>
          </p:cNvSpPr>
          <p:nvPr/>
        </p:nvSpPr>
        <p:spPr bwMode="auto">
          <a:xfrm>
            <a:off x="2406650" y="1879600"/>
            <a:ext cx="0" cy="366553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1" name="Line 24"/>
          <p:cNvSpPr>
            <a:spLocks noChangeShapeType="1"/>
          </p:cNvSpPr>
          <p:nvPr/>
        </p:nvSpPr>
        <p:spPr bwMode="auto">
          <a:xfrm>
            <a:off x="2397125" y="5530850"/>
            <a:ext cx="56007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2" name="Line 25"/>
          <p:cNvSpPr>
            <a:spLocks noChangeShapeType="1"/>
          </p:cNvSpPr>
          <p:nvPr/>
        </p:nvSpPr>
        <p:spPr bwMode="auto">
          <a:xfrm>
            <a:off x="2940050" y="271145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55304" name="Object 3"/>
          <p:cNvGraphicFramePr>
            <a:graphicFrameLocks noChangeAspect="1"/>
          </p:cNvGraphicFramePr>
          <p:nvPr>
            <p:extLst>
              <p:ext uri="{D42A27DB-BD31-4B8C-83A1-F6EECF244321}">
                <p14:modId xmlns:p14="http://schemas.microsoft.com/office/powerpoint/2010/main" val="2448127876"/>
              </p:ext>
            </p:extLst>
          </p:nvPr>
        </p:nvGraphicFramePr>
        <p:xfrm>
          <a:off x="5983288" y="3600450"/>
          <a:ext cx="1217612" cy="1114425"/>
        </p:xfrm>
        <a:graphic>
          <a:graphicData uri="http://schemas.openxmlformats.org/presentationml/2006/ole">
            <mc:AlternateContent xmlns:mc="http://schemas.openxmlformats.org/markup-compatibility/2006">
              <mc:Choice xmlns:v="urn:schemas-microsoft-com:vml" Requires="v">
                <p:oleObj spid="_x0000_s55343" name="Equation" r:id="rId4" imgW="749160" imgH="685800" progId="Equation.3">
                  <p:embed/>
                </p:oleObj>
              </mc:Choice>
              <mc:Fallback>
                <p:oleObj name="Equation" r:id="rId4" imgW="749160" imgH="685800" progId="Equation.3">
                  <p:embed/>
                  <p:pic>
                    <p:nvPicPr>
                      <p:cNvPr id="0" name="Object 3"/>
                      <p:cNvPicPr>
                        <a:picLocks noChangeAspect="1" noChangeArrowheads="1"/>
                      </p:cNvPicPr>
                      <p:nvPr/>
                    </p:nvPicPr>
                    <p:blipFill>
                      <a:blip r:embed="rId5"/>
                      <a:srcRect/>
                      <a:stretch>
                        <a:fillRect/>
                      </a:stretch>
                    </p:blipFill>
                    <p:spPr bwMode="auto">
                      <a:xfrm>
                        <a:off x="5983288" y="3600450"/>
                        <a:ext cx="1217612"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05" name="Text Box 29"/>
          <p:cNvSpPr txBox="1">
            <a:spLocks noChangeArrowheads="1"/>
          </p:cNvSpPr>
          <p:nvPr/>
        </p:nvSpPr>
        <p:spPr bwMode="auto">
          <a:xfrm>
            <a:off x="1754188" y="4649788"/>
            <a:ext cx="8270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b="1">
                <a:solidFill>
                  <a:schemeClr val="bg1"/>
                </a:solidFill>
                <a:latin typeface="Symbol" panose="05050102010706020507" pitchFamily="18" charset="2"/>
                <a:cs typeface="Arial" panose="020B0604020202020204" pitchFamily="34" charset="0"/>
              </a:rPr>
              <a:t>s</a:t>
            </a:r>
          </a:p>
        </p:txBody>
      </p:sp>
      <p:sp>
        <p:nvSpPr>
          <p:cNvPr id="33" name="Slide Number Placeholder 32"/>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214E193D-4447-421F-B260-E1ED163266B0}" type="slidenum">
              <a:rPr lang="en-US" altLang="en-US" sz="1200">
                <a:solidFill>
                  <a:srgbClr val="BCBCBC"/>
                </a:solidFill>
              </a:rPr>
              <a:pPr algn="r" eaLnBrk="1" hangingPunct="1"/>
              <a:t>51</a:t>
            </a:fld>
            <a:endParaRPr lang="en-US" altLang="en-US" sz="1200">
              <a:solidFill>
                <a:srgbClr val="BCBCBC"/>
              </a:solidFill>
            </a:endParaRPr>
          </a:p>
        </p:txBody>
      </p:sp>
      <p:sp>
        <p:nvSpPr>
          <p:cNvPr id="55307" name="Text Box 26"/>
          <p:cNvSpPr txBox="1">
            <a:spLocks noChangeArrowheads="1"/>
          </p:cNvSpPr>
          <p:nvPr/>
        </p:nvSpPr>
        <p:spPr bwMode="auto">
          <a:xfrm>
            <a:off x="1435100" y="3990975"/>
            <a:ext cx="99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solidFill>
                  <a:schemeClr val="bg1"/>
                </a:solidFill>
                <a:cs typeface="Arial" panose="020B0604020202020204" pitchFamily="34" charset="0"/>
              </a:rPr>
              <a:t>F</a:t>
            </a:r>
            <a:r>
              <a:rPr lang="en-US" altLang="en-US" i="1" baseline="-25000">
                <a:solidFill>
                  <a:schemeClr val="bg1"/>
                </a:solidFill>
                <a:cs typeface="Arial" panose="020B0604020202020204" pitchFamily="34" charset="0"/>
              </a:rPr>
              <a:t>y</a:t>
            </a:r>
            <a:r>
              <a:rPr lang="en-US" altLang="en-US" i="1">
                <a:solidFill>
                  <a:schemeClr val="bg1"/>
                </a:solidFill>
                <a:cs typeface="Arial" panose="020B0604020202020204" pitchFamily="34" charset="0"/>
              </a:rPr>
              <a:t>-F</a:t>
            </a:r>
            <a:r>
              <a:rPr lang="en-US" altLang="en-US" i="1" baseline="-25000">
                <a:solidFill>
                  <a:schemeClr val="bg1"/>
                </a:solidFill>
                <a:cs typeface="Arial" panose="020B0604020202020204" pitchFamily="34" charset="0"/>
              </a:rPr>
              <a:t>res</a:t>
            </a:r>
          </a:p>
        </p:txBody>
      </p:sp>
      <p:sp>
        <p:nvSpPr>
          <p:cNvPr id="55308" name="Text Box 27"/>
          <p:cNvSpPr txBox="1">
            <a:spLocks noChangeArrowheads="1"/>
          </p:cNvSpPr>
          <p:nvPr/>
        </p:nvSpPr>
        <p:spPr bwMode="auto">
          <a:xfrm>
            <a:off x="1873250" y="2771775"/>
            <a:ext cx="75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solidFill>
                  <a:schemeClr val="bg1"/>
                </a:solidFill>
                <a:cs typeface="Arial" panose="020B0604020202020204" pitchFamily="34" charset="0"/>
              </a:rPr>
              <a:t>F</a:t>
            </a:r>
            <a:r>
              <a:rPr lang="en-US" altLang="en-US" i="1" baseline="-25000">
                <a:solidFill>
                  <a:schemeClr val="bg1"/>
                </a:solidFill>
                <a:cs typeface="Arial" panose="020B0604020202020204" pitchFamily="34" charset="0"/>
              </a:rPr>
              <a:t>y</a:t>
            </a:r>
          </a:p>
        </p:txBody>
      </p:sp>
      <p:sp>
        <p:nvSpPr>
          <p:cNvPr id="55309" name="Line 33"/>
          <p:cNvSpPr>
            <a:spLocks noChangeShapeType="1"/>
          </p:cNvSpPr>
          <p:nvPr/>
        </p:nvSpPr>
        <p:spPr bwMode="auto">
          <a:xfrm>
            <a:off x="2401888" y="4386263"/>
            <a:ext cx="2962275" cy="0"/>
          </a:xfrm>
          <a:prstGeom prst="line">
            <a:avLst/>
          </a:prstGeom>
          <a:noFill/>
          <a:ln w="190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55310" name="Object 2"/>
          <p:cNvGraphicFramePr>
            <a:graphicFrameLocks noChangeAspect="1"/>
          </p:cNvGraphicFramePr>
          <p:nvPr>
            <p:extLst>
              <p:ext uri="{D42A27DB-BD31-4B8C-83A1-F6EECF244321}">
                <p14:modId xmlns:p14="http://schemas.microsoft.com/office/powerpoint/2010/main" val="1249956937"/>
              </p:ext>
            </p:extLst>
          </p:nvPr>
        </p:nvGraphicFramePr>
        <p:xfrm>
          <a:off x="4659313" y="2309813"/>
          <a:ext cx="1217612" cy="1114425"/>
        </p:xfrm>
        <a:graphic>
          <a:graphicData uri="http://schemas.openxmlformats.org/presentationml/2006/ole">
            <mc:AlternateContent xmlns:mc="http://schemas.openxmlformats.org/markup-compatibility/2006">
              <mc:Choice xmlns:v="urn:schemas-microsoft-com:vml" Requires="v">
                <p:oleObj spid="_x0000_s55344" name="Equation" r:id="rId6" imgW="749160" imgH="685800" progId="Equation.3">
                  <p:embed/>
                </p:oleObj>
              </mc:Choice>
              <mc:Fallback>
                <p:oleObj name="Equation" r:id="rId6" imgW="749160" imgH="685800" progId="Equation.3">
                  <p:embed/>
                  <p:pic>
                    <p:nvPicPr>
                      <p:cNvPr id="0" name="Object 2"/>
                      <p:cNvPicPr>
                        <a:picLocks noChangeAspect="1" noChangeArrowheads="1"/>
                      </p:cNvPicPr>
                      <p:nvPr/>
                    </p:nvPicPr>
                    <p:blipFill>
                      <a:blip r:embed="rId7"/>
                      <a:srcRect/>
                      <a:stretch>
                        <a:fillRect/>
                      </a:stretch>
                    </p:blipFill>
                    <p:spPr bwMode="auto">
                      <a:xfrm>
                        <a:off x="4659313" y="2309813"/>
                        <a:ext cx="1217612"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11" name="Line 46"/>
          <p:cNvSpPr>
            <a:spLocks noChangeShapeType="1"/>
          </p:cNvSpPr>
          <p:nvPr/>
        </p:nvSpPr>
        <p:spPr bwMode="auto">
          <a:xfrm flipV="1">
            <a:off x="2416175" y="3030538"/>
            <a:ext cx="1439863" cy="0"/>
          </a:xfrm>
          <a:prstGeom prst="line">
            <a:avLst/>
          </a:prstGeom>
          <a:noFill/>
          <a:ln w="190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5312" name="Line 51"/>
          <p:cNvSpPr>
            <a:spLocks noChangeShapeType="1"/>
          </p:cNvSpPr>
          <p:nvPr/>
        </p:nvSpPr>
        <p:spPr bwMode="auto">
          <a:xfrm flipH="1">
            <a:off x="3492500" y="2781300"/>
            <a:ext cx="1047750" cy="552450"/>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5313" name="Line 50"/>
          <p:cNvSpPr>
            <a:spLocks noChangeShapeType="1"/>
          </p:cNvSpPr>
          <p:nvPr/>
        </p:nvSpPr>
        <p:spPr bwMode="auto">
          <a:xfrm flipH="1">
            <a:off x="5540375" y="3971925"/>
            <a:ext cx="400050" cy="657225"/>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5314" name="Text Box 29"/>
          <p:cNvSpPr txBox="1">
            <a:spLocks noChangeArrowheads="1"/>
          </p:cNvSpPr>
          <p:nvPr/>
        </p:nvSpPr>
        <p:spPr bwMode="auto">
          <a:xfrm>
            <a:off x="2673350" y="38576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Inelastic</a:t>
            </a:r>
          </a:p>
        </p:txBody>
      </p:sp>
      <p:sp>
        <p:nvSpPr>
          <p:cNvPr id="55315" name="Text Box 40"/>
          <p:cNvSpPr txBox="1">
            <a:spLocks noChangeArrowheads="1"/>
          </p:cNvSpPr>
          <p:nvPr/>
        </p:nvSpPr>
        <p:spPr bwMode="auto">
          <a:xfrm>
            <a:off x="2628900" y="45212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Elastic</a:t>
            </a:r>
          </a:p>
        </p:txBody>
      </p:sp>
      <p:sp>
        <p:nvSpPr>
          <p:cNvPr id="55316" name="Line 41"/>
          <p:cNvSpPr>
            <a:spLocks noChangeShapeType="1"/>
          </p:cNvSpPr>
          <p:nvPr/>
        </p:nvSpPr>
        <p:spPr bwMode="auto">
          <a:xfrm>
            <a:off x="3890963" y="4379913"/>
            <a:ext cx="0" cy="5334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7" name="Line 42"/>
          <p:cNvSpPr>
            <a:spLocks noChangeShapeType="1"/>
          </p:cNvSpPr>
          <p:nvPr/>
        </p:nvSpPr>
        <p:spPr bwMode="auto">
          <a:xfrm flipV="1">
            <a:off x="2559050" y="3776663"/>
            <a:ext cx="0" cy="6096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8" name="Freeform 25"/>
          <p:cNvSpPr>
            <a:spLocks/>
          </p:cNvSpPr>
          <p:nvPr/>
        </p:nvSpPr>
        <p:spPr bwMode="auto">
          <a:xfrm>
            <a:off x="2432050" y="3052763"/>
            <a:ext cx="2487613" cy="1266825"/>
          </a:xfrm>
          <a:custGeom>
            <a:avLst/>
            <a:gdLst>
              <a:gd name="T0" fmla="*/ 2147483647 w 1431"/>
              <a:gd name="T1" fmla="*/ 2147483647 h 858"/>
              <a:gd name="T2" fmla="*/ 2147483647 w 1431"/>
              <a:gd name="T3" fmla="*/ 2147483647 h 858"/>
              <a:gd name="T4" fmla="*/ 2147483647 w 1431"/>
              <a:gd name="T5" fmla="*/ 2147483647 h 858"/>
              <a:gd name="T6" fmla="*/ 0 w 1431"/>
              <a:gd name="T7" fmla="*/ 0 h 858"/>
              <a:gd name="T8" fmla="*/ 0 60000 65536"/>
              <a:gd name="T9" fmla="*/ 0 60000 65536"/>
              <a:gd name="T10" fmla="*/ 0 60000 65536"/>
              <a:gd name="T11" fmla="*/ 0 60000 65536"/>
              <a:gd name="T12" fmla="*/ 0 w 1431"/>
              <a:gd name="T13" fmla="*/ 0 h 858"/>
              <a:gd name="T14" fmla="*/ 1431 w 1431"/>
              <a:gd name="T15" fmla="*/ 858 h 858"/>
            </a:gdLst>
            <a:ahLst/>
            <a:cxnLst>
              <a:cxn ang="T8">
                <a:pos x="T0" y="T1"/>
              </a:cxn>
              <a:cxn ang="T9">
                <a:pos x="T2" y="T3"/>
              </a:cxn>
              <a:cxn ang="T10">
                <a:pos x="T4" y="T5"/>
              </a:cxn>
              <a:cxn ang="T11">
                <a:pos x="T6" y="T7"/>
              </a:cxn>
            </a:cxnLst>
            <a:rect l="T12" t="T13" r="T14" b="T15"/>
            <a:pathLst>
              <a:path w="1431" h="858">
                <a:moveTo>
                  <a:pt x="1431" y="858"/>
                </a:moveTo>
                <a:cubicBezTo>
                  <a:pt x="1166" y="630"/>
                  <a:pt x="901" y="403"/>
                  <a:pt x="717" y="273"/>
                </a:cubicBezTo>
                <a:cubicBezTo>
                  <a:pt x="533" y="143"/>
                  <a:pt x="443" y="123"/>
                  <a:pt x="324" y="78"/>
                </a:cubicBezTo>
                <a:cubicBezTo>
                  <a:pt x="205" y="33"/>
                  <a:pt x="102" y="16"/>
                  <a:pt x="0" y="0"/>
                </a:cubicBezTo>
              </a:path>
            </a:pathLst>
          </a:custGeom>
          <a:noFill/>
          <a:ln w="3810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55319" name="Freeform 27"/>
          <p:cNvSpPr>
            <a:spLocks/>
          </p:cNvSpPr>
          <p:nvPr/>
        </p:nvSpPr>
        <p:spPr bwMode="auto">
          <a:xfrm>
            <a:off x="2371725" y="3038475"/>
            <a:ext cx="2624138" cy="1304925"/>
          </a:xfrm>
          <a:custGeom>
            <a:avLst/>
            <a:gdLst>
              <a:gd name="T0" fmla="*/ 2147483647 w 1431"/>
              <a:gd name="T1" fmla="*/ 2147483647 h 858"/>
              <a:gd name="T2" fmla="*/ 2147483647 w 1431"/>
              <a:gd name="T3" fmla="*/ 2147483647 h 858"/>
              <a:gd name="T4" fmla="*/ 2147483647 w 1431"/>
              <a:gd name="T5" fmla="*/ 2147483647 h 858"/>
              <a:gd name="T6" fmla="*/ 0 w 1431"/>
              <a:gd name="T7" fmla="*/ 0 h 858"/>
              <a:gd name="T8" fmla="*/ 0 60000 65536"/>
              <a:gd name="T9" fmla="*/ 0 60000 65536"/>
              <a:gd name="T10" fmla="*/ 0 60000 65536"/>
              <a:gd name="T11" fmla="*/ 0 60000 65536"/>
              <a:gd name="T12" fmla="*/ 0 w 1431"/>
              <a:gd name="T13" fmla="*/ 0 h 858"/>
              <a:gd name="T14" fmla="*/ 1431 w 1431"/>
              <a:gd name="T15" fmla="*/ 858 h 858"/>
            </a:gdLst>
            <a:ahLst/>
            <a:cxnLst>
              <a:cxn ang="T8">
                <a:pos x="T0" y="T1"/>
              </a:cxn>
              <a:cxn ang="T9">
                <a:pos x="T2" y="T3"/>
              </a:cxn>
              <a:cxn ang="T10">
                <a:pos x="T4" y="T5"/>
              </a:cxn>
              <a:cxn ang="T11">
                <a:pos x="T6" y="T7"/>
              </a:cxn>
            </a:cxnLst>
            <a:rect l="T12" t="T13" r="T14" b="T15"/>
            <a:pathLst>
              <a:path w="1431" h="858">
                <a:moveTo>
                  <a:pt x="1431" y="858"/>
                </a:moveTo>
                <a:cubicBezTo>
                  <a:pt x="1166" y="630"/>
                  <a:pt x="901" y="403"/>
                  <a:pt x="717" y="273"/>
                </a:cubicBezTo>
                <a:cubicBezTo>
                  <a:pt x="533" y="143"/>
                  <a:pt x="443" y="123"/>
                  <a:pt x="324" y="78"/>
                </a:cubicBezTo>
                <a:cubicBezTo>
                  <a:pt x="205" y="33"/>
                  <a:pt x="102" y="16"/>
                  <a:pt x="0" y="0"/>
                </a:cubicBezTo>
              </a:path>
            </a:pathLst>
          </a:custGeom>
          <a:noFill/>
          <a:ln w="101600" cap="flat" cmpd="sng">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55320" name="Line 29"/>
          <p:cNvSpPr>
            <a:spLocks noChangeShapeType="1"/>
          </p:cNvSpPr>
          <p:nvPr/>
        </p:nvSpPr>
        <p:spPr bwMode="auto">
          <a:xfrm>
            <a:off x="4991100" y="4338638"/>
            <a:ext cx="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5321" name="Freeform 30"/>
          <p:cNvSpPr>
            <a:spLocks/>
          </p:cNvSpPr>
          <p:nvPr/>
        </p:nvSpPr>
        <p:spPr bwMode="auto">
          <a:xfrm>
            <a:off x="4991100" y="4343400"/>
            <a:ext cx="3138488" cy="785813"/>
          </a:xfrm>
          <a:custGeom>
            <a:avLst/>
            <a:gdLst>
              <a:gd name="T0" fmla="*/ 0 w 1959"/>
              <a:gd name="T1" fmla="*/ 0 h 495"/>
              <a:gd name="T2" fmla="*/ 2147483647 w 1959"/>
              <a:gd name="T3" fmla="*/ 2147483647 h 495"/>
              <a:gd name="T4" fmla="*/ 2147483647 w 1959"/>
              <a:gd name="T5" fmla="*/ 2147483647 h 495"/>
              <a:gd name="T6" fmla="*/ 2147483647 w 1959"/>
              <a:gd name="T7" fmla="*/ 2147483647 h 495"/>
              <a:gd name="T8" fmla="*/ 2147483647 w 1959"/>
              <a:gd name="T9" fmla="*/ 2147483647 h 495"/>
              <a:gd name="T10" fmla="*/ 2147483647 w 1959"/>
              <a:gd name="T11" fmla="*/ 2147483647 h 495"/>
              <a:gd name="T12" fmla="*/ 2147483647 w 1959"/>
              <a:gd name="T13" fmla="*/ 2147483647 h 495"/>
              <a:gd name="T14" fmla="*/ 2147483647 w 1959"/>
              <a:gd name="T15" fmla="*/ 2147483647 h 495"/>
              <a:gd name="T16" fmla="*/ 2147483647 w 1959"/>
              <a:gd name="T17" fmla="*/ 2147483647 h 4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59"/>
              <a:gd name="T28" fmla="*/ 0 h 495"/>
              <a:gd name="T29" fmla="*/ 1959 w 1959"/>
              <a:gd name="T30" fmla="*/ 495 h 4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59" h="495">
                <a:moveTo>
                  <a:pt x="0" y="0"/>
                </a:moveTo>
                <a:cubicBezTo>
                  <a:pt x="40" y="30"/>
                  <a:pt x="81" y="60"/>
                  <a:pt x="132" y="90"/>
                </a:cubicBezTo>
                <a:cubicBezTo>
                  <a:pt x="183" y="120"/>
                  <a:pt x="251" y="154"/>
                  <a:pt x="306" y="180"/>
                </a:cubicBezTo>
                <a:cubicBezTo>
                  <a:pt x="361" y="206"/>
                  <a:pt x="396" y="222"/>
                  <a:pt x="465" y="246"/>
                </a:cubicBezTo>
                <a:cubicBezTo>
                  <a:pt x="534" y="270"/>
                  <a:pt x="634" y="299"/>
                  <a:pt x="717" y="321"/>
                </a:cubicBezTo>
                <a:cubicBezTo>
                  <a:pt x="800" y="343"/>
                  <a:pt x="892" y="363"/>
                  <a:pt x="966" y="378"/>
                </a:cubicBezTo>
                <a:cubicBezTo>
                  <a:pt x="1040" y="393"/>
                  <a:pt x="1071" y="401"/>
                  <a:pt x="1161" y="414"/>
                </a:cubicBezTo>
                <a:cubicBezTo>
                  <a:pt x="1251" y="427"/>
                  <a:pt x="1376" y="446"/>
                  <a:pt x="1509" y="459"/>
                </a:cubicBezTo>
                <a:cubicBezTo>
                  <a:pt x="1642" y="472"/>
                  <a:pt x="1800" y="483"/>
                  <a:pt x="1959" y="495"/>
                </a:cubicBezTo>
              </a:path>
            </a:pathLst>
          </a:custGeom>
          <a:noFill/>
          <a:ln w="101600" cap="flat" cmpd="sng">
            <a:solidFill>
              <a:schemeClr val="accent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TextBox 25"/>
          <p:cNvSpPr txBox="1"/>
          <p:nvPr/>
        </p:nvSpPr>
        <p:spPr>
          <a:xfrm>
            <a:off x="1152525" y="392113"/>
            <a:ext cx="7269163" cy="8191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dirty="0">
                <a:solidFill>
                  <a:schemeClr val="bg1"/>
                </a:solidFill>
                <a:cs typeface="Arial" pitchFamily="34" charset="0"/>
              </a:rPr>
              <a:t>Inelastic Material Effects</a:t>
            </a:r>
          </a:p>
        </p:txBody>
      </p:sp>
      <p:sp>
        <p:nvSpPr>
          <p:cNvPr id="55323" name="Line 34"/>
          <p:cNvSpPr>
            <a:spLocks noChangeShapeType="1"/>
          </p:cNvSpPr>
          <p:nvPr/>
        </p:nvSpPr>
        <p:spPr bwMode="auto">
          <a:xfrm rot="5400000" flipH="1" flipV="1">
            <a:off x="4234657" y="4675981"/>
            <a:ext cx="1617662" cy="3175"/>
          </a:xfrm>
          <a:prstGeom prst="line">
            <a:avLst/>
          </a:prstGeom>
          <a:noFill/>
          <a:ln w="190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5324"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Compression – AISC </a:t>
            </a:r>
            <a:r>
              <a:rPr lang="en-US" altLang="en-US" sz="1200" i="1" dirty="0" smtClean="0">
                <a:solidFill>
                  <a:srgbClr val="BCBCBC"/>
                </a:solidFill>
              </a:rPr>
              <a:t>Manual</a:t>
            </a:r>
            <a:r>
              <a:rPr lang="en-US" altLang="en-US" sz="1200" dirty="0" smtClean="0">
                <a:solidFill>
                  <a:srgbClr val="BCBCBC"/>
                </a:solidFill>
              </a:rPr>
              <a:t> 15th Ed</a:t>
            </a:r>
          </a:p>
        </p:txBody>
      </p:sp>
      <p:sp>
        <p:nvSpPr>
          <p:cNvPr id="29" name="Text Box 43"/>
          <p:cNvSpPr txBox="1">
            <a:spLocks noChangeArrowheads="1"/>
          </p:cNvSpPr>
          <p:nvPr/>
        </p:nvSpPr>
        <p:spPr bwMode="auto">
          <a:xfrm>
            <a:off x="4235450" y="56292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dirty="0" smtClean="0">
                <a:solidFill>
                  <a:schemeClr val="bg1"/>
                </a:solidFill>
                <a:cs typeface="Arial" panose="020B0604020202020204" pitchFamily="34" charset="0"/>
              </a:rPr>
              <a:t>L</a:t>
            </a:r>
            <a:r>
              <a:rPr lang="en-US" altLang="en-US" b="1" i="1" baseline="-25000" dirty="0" smtClean="0">
                <a:solidFill>
                  <a:schemeClr val="bg1"/>
                </a:solidFill>
                <a:cs typeface="Arial" panose="020B0604020202020204" pitchFamily="34" charset="0"/>
              </a:rPr>
              <a:t>c</a:t>
            </a:r>
            <a:r>
              <a:rPr lang="en-US" altLang="en-US" b="1" i="1" dirty="0" smtClean="0">
                <a:solidFill>
                  <a:schemeClr val="bg1"/>
                </a:solidFill>
                <a:cs typeface="Arial" panose="020B0604020202020204" pitchFamily="34" charset="0"/>
              </a:rPr>
              <a:t>/r</a:t>
            </a:r>
            <a:endParaRPr lang="en-US" altLang="en-US" b="1" i="1" dirty="0">
              <a:solidFill>
                <a:schemeClr val="bg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24"/>
          <p:cNvSpPr txBox="1">
            <a:spLocks noChangeArrowheads="1"/>
          </p:cNvSpPr>
          <p:nvPr/>
        </p:nvSpPr>
        <p:spPr bwMode="auto">
          <a:xfrm>
            <a:off x="1152525" y="1435100"/>
            <a:ext cx="7304088" cy="5053013"/>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chemeClr val="bg1"/>
              </a:solidFill>
              <a:cs typeface="Arial" panose="020B0604020202020204" pitchFamily="34" charset="0"/>
            </a:endParaRPr>
          </a:p>
        </p:txBody>
      </p:sp>
      <p:sp>
        <p:nvSpPr>
          <p:cNvPr id="56323" name="Freeform 3"/>
          <p:cNvSpPr>
            <a:spLocks/>
          </p:cNvSpPr>
          <p:nvPr/>
        </p:nvSpPr>
        <p:spPr bwMode="auto">
          <a:xfrm>
            <a:off x="3808413" y="2046288"/>
            <a:ext cx="4318000" cy="3086100"/>
          </a:xfrm>
          <a:custGeom>
            <a:avLst/>
            <a:gdLst>
              <a:gd name="T0" fmla="*/ 0 w 2720"/>
              <a:gd name="T1" fmla="*/ 0 h 1944"/>
              <a:gd name="T2" fmla="*/ 2147483647 w 2720"/>
              <a:gd name="T3" fmla="*/ 2147483647 h 1944"/>
              <a:gd name="T4" fmla="*/ 2147483647 w 2720"/>
              <a:gd name="T5" fmla="*/ 2147483647 h 1944"/>
              <a:gd name="T6" fmla="*/ 2147483647 w 2720"/>
              <a:gd name="T7" fmla="*/ 2147483647 h 1944"/>
              <a:gd name="T8" fmla="*/ 2147483647 w 2720"/>
              <a:gd name="T9" fmla="*/ 2147483647 h 1944"/>
              <a:gd name="T10" fmla="*/ 2147483647 w 2720"/>
              <a:gd name="T11" fmla="*/ 2147483647 h 1944"/>
              <a:gd name="T12" fmla="*/ 2147483647 w 2720"/>
              <a:gd name="T13" fmla="*/ 2147483647 h 1944"/>
              <a:gd name="T14" fmla="*/ 2147483647 w 2720"/>
              <a:gd name="T15" fmla="*/ 2147483647 h 1944"/>
              <a:gd name="T16" fmla="*/ 2147483647 w 2720"/>
              <a:gd name="T17" fmla="*/ 2147483647 h 1944"/>
              <a:gd name="T18" fmla="*/ 2147483647 w 2720"/>
              <a:gd name="T19" fmla="*/ 2147483647 h 1944"/>
              <a:gd name="T20" fmla="*/ 2147483647 w 2720"/>
              <a:gd name="T21" fmla="*/ 2147483647 h 1944"/>
              <a:gd name="T22" fmla="*/ 2147483647 w 2720"/>
              <a:gd name="T23" fmla="*/ 2147483647 h 1944"/>
              <a:gd name="T24" fmla="*/ 2147483647 w 2720"/>
              <a:gd name="T25" fmla="*/ 2147483647 h 1944"/>
              <a:gd name="T26" fmla="*/ 2147483647 w 2720"/>
              <a:gd name="T27" fmla="*/ 2147483647 h 1944"/>
              <a:gd name="T28" fmla="*/ 2147483647 w 2720"/>
              <a:gd name="T29" fmla="*/ 2147483647 h 1944"/>
              <a:gd name="T30" fmla="*/ 2147483647 w 2720"/>
              <a:gd name="T31" fmla="*/ 2147483647 h 1944"/>
              <a:gd name="T32" fmla="*/ 2147483647 w 2720"/>
              <a:gd name="T33" fmla="*/ 2147483647 h 1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20"/>
              <a:gd name="T52" fmla="*/ 0 h 1944"/>
              <a:gd name="T53" fmla="*/ 2720 w 2720"/>
              <a:gd name="T54" fmla="*/ 1944 h 19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20" h="1944">
                <a:moveTo>
                  <a:pt x="0" y="0"/>
                </a:moveTo>
                <a:cubicBezTo>
                  <a:pt x="14" y="76"/>
                  <a:pt x="29" y="153"/>
                  <a:pt x="52" y="236"/>
                </a:cubicBezTo>
                <a:cubicBezTo>
                  <a:pt x="75" y="319"/>
                  <a:pt x="115" y="434"/>
                  <a:pt x="136" y="500"/>
                </a:cubicBezTo>
                <a:cubicBezTo>
                  <a:pt x="157" y="566"/>
                  <a:pt x="161" y="581"/>
                  <a:pt x="180" y="632"/>
                </a:cubicBezTo>
                <a:cubicBezTo>
                  <a:pt x="199" y="683"/>
                  <a:pt x="220" y="743"/>
                  <a:pt x="248" y="804"/>
                </a:cubicBezTo>
                <a:cubicBezTo>
                  <a:pt x="276" y="865"/>
                  <a:pt x="314" y="937"/>
                  <a:pt x="348" y="996"/>
                </a:cubicBezTo>
                <a:cubicBezTo>
                  <a:pt x="382" y="1055"/>
                  <a:pt x="411" y="1106"/>
                  <a:pt x="452" y="1160"/>
                </a:cubicBezTo>
                <a:cubicBezTo>
                  <a:pt x="493" y="1214"/>
                  <a:pt x="550" y="1275"/>
                  <a:pt x="596" y="1320"/>
                </a:cubicBezTo>
                <a:cubicBezTo>
                  <a:pt x="642" y="1365"/>
                  <a:pt x="680" y="1395"/>
                  <a:pt x="728" y="1432"/>
                </a:cubicBezTo>
                <a:cubicBezTo>
                  <a:pt x="776" y="1469"/>
                  <a:pt x="833" y="1509"/>
                  <a:pt x="884" y="1540"/>
                </a:cubicBezTo>
                <a:cubicBezTo>
                  <a:pt x="935" y="1571"/>
                  <a:pt x="985" y="1596"/>
                  <a:pt x="1036" y="1620"/>
                </a:cubicBezTo>
                <a:cubicBezTo>
                  <a:pt x="1087" y="1644"/>
                  <a:pt x="1121" y="1661"/>
                  <a:pt x="1188" y="1684"/>
                </a:cubicBezTo>
                <a:cubicBezTo>
                  <a:pt x="1255" y="1707"/>
                  <a:pt x="1340" y="1735"/>
                  <a:pt x="1436" y="1760"/>
                </a:cubicBezTo>
                <a:cubicBezTo>
                  <a:pt x="1532" y="1785"/>
                  <a:pt x="1665" y="1816"/>
                  <a:pt x="1764" y="1836"/>
                </a:cubicBezTo>
                <a:cubicBezTo>
                  <a:pt x="1863" y="1856"/>
                  <a:pt x="1927" y="1866"/>
                  <a:pt x="2032" y="1880"/>
                </a:cubicBezTo>
                <a:cubicBezTo>
                  <a:pt x="2137" y="1894"/>
                  <a:pt x="2277" y="1909"/>
                  <a:pt x="2392" y="1920"/>
                </a:cubicBezTo>
                <a:cubicBezTo>
                  <a:pt x="2507" y="1931"/>
                  <a:pt x="2613" y="1937"/>
                  <a:pt x="2720" y="1944"/>
                </a:cubicBezTo>
              </a:path>
            </a:pathLst>
          </a:custGeom>
          <a:noFill/>
          <a:ln w="3810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56324" name="Line 23"/>
          <p:cNvSpPr>
            <a:spLocks noChangeShapeType="1"/>
          </p:cNvSpPr>
          <p:nvPr/>
        </p:nvSpPr>
        <p:spPr bwMode="auto">
          <a:xfrm>
            <a:off x="2406650" y="1879600"/>
            <a:ext cx="0" cy="366553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5" name="Line 24"/>
          <p:cNvSpPr>
            <a:spLocks noChangeShapeType="1"/>
          </p:cNvSpPr>
          <p:nvPr/>
        </p:nvSpPr>
        <p:spPr bwMode="auto">
          <a:xfrm>
            <a:off x="2397125" y="5530850"/>
            <a:ext cx="56007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6" name="Line 25"/>
          <p:cNvSpPr>
            <a:spLocks noChangeShapeType="1"/>
          </p:cNvSpPr>
          <p:nvPr/>
        </p:nvSpPr>
        <p:spPr bwMode="auto">
          <a:xfrm>
            <a:off x="2940050" y="271145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56328" name="Object 3"/>
          <p:cNvGraphicFramePr>
            <a:graphicFrameLocks noChangeAspect="1"/>
          </p:cNvGraphicFramePr>
          <p:nvPr>
            <p:extLst>
              <p:ext uri="{D42A27DB-BD31-4B8C-83A1-F6EECF244321}">
                <p14:modId xmlns:p14="http://schemas.microsoft.com/office/powerpoint/2010/main" val="477263830"/>
              </p:ext>
            </p:extLst>
          </p:nvPr>
        </p:nvGraphicFramePr>
        <p:xfrm>
          <a:off x="6821488" y="3657600"/>
          <a:ext cx="1217612" cy="1114425"/>
        </p:xfrm>
        <a:graphic>
          <a:graphicData uri="http://schemas.openxmlformats.org/presentationml/2006/ole">
            <mc:AlternateContent xmlns:mc="http://schemas.openxmlformats.org/markup-compatibility/2006">
              <mc:Choice xmlns:v="urn:schemas-microsoft-com:vml" Requires="v">
                <p:oleObj spid="_x0000_s56386" name="Equation" r:id="rId4" imgW="749160" imgH="685800" progId="Equation.3">
                  <p:embed/>
                </p:oleObj>
              </mc:Choice>
              <mc:Fallback>
                <p:oleObj name="Equation" r:id="rId4" imgW="749160" imgH="685800" progId="Equation.3">
                  <p:embed/>
                  <p:pic>
                    <p:nvPicPr>
                      <p:cNvPr id="0" name="Object 3"/>
                      <p:cNvPicPr>
                        <a:picLocks noChangeAspect="1" noChangeArrowheads="1"/>
                      </p:cNvPicPr>
                      <p:nvPr/>
                    </p:nvPicPr>
                    <p:blipFill>
                      <a:blip r:embed="rId5"/>
                      <a:srcRect/>
                      <a:stretch>
                        <a:fillRect/>
                      </a:stretch>
                    </p:blipFill>
                    <p:spPr bwMode="auto">
                      <a:xfrm>
                        <a:off x="6821488" y="3657600"/>
                        <a:ext cx="1217612"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9" name="Text Box 29"/>
          <p:cNvSpPr txBox="1">
            <a:spLocks noChangeArrowheads="1"/>
          </p:cNvSpPr>
          <p:nvPr/>
        </p:nvSpPr>
        <p:spPr bwMode="auto">
          <a:xfrm>
            <a:off x="1754188" y="4649788"/>
            <a:ext cx="8270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b="1">
                <a:solidFill>
                  <a:schemeClr val="bg1"/>
                </a:solidFill>
                <a:latin typeface="Symbol" panose="05050102010706020507" pitchFamily="18" charset="2"/>
                <a:cs typeface="Arial" panose="020B0604020202020204" pitchFamily="34" charset="0"/>
              </a:rPr>
              <a:t>s</a:t>
            </a:r>
          </a:p>
        </p:txBody>
      </p:sp>
      <p:sp>
        <p:nvSpPr>
          <p:cNvPr id="33" name="Slide Number Placeholder 32"/>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0D7D6EB8-DB74-40DA-8AB6-E42692170DC2}" type="slidenum">
              <a:rPr lang="en-US" altLang="en-US" sz="1200">
                <a:solidFill>
                  <a:srgbClr val="BCBCBC"/>
                </a:solidFill>
              </a:rPr>
              <a:pPr algn="r" eaLnBrk="1" hangingPunct="1"/>
              <a:t>52</a:t>
            </a:fld>
            <a:endParaRPr lang="en-US" altLang="en-US" sz="1200">
              <a:solidFill>
                <a:srgbClr val="BCBCBC"/>
              </a:solidFill>
            </a:endParaRPr>
          </a:p>
        </p:txBody>
      </p:sp>
      <p:sp>
        <p:nvSpPr>
          <p:cNvPr id="56331" name="Text Box 27"/>
          <p:cNvSpPr txBox="1">
            <a:spLocks noChangeArrowheads="1"/>
          </p:cNvSpPr>
          <p:nvPr/>
        </p:nvSpPr>
        <p:spPr bwMode="auto">
          <a:xfrm>
            <a:off x="1873250" y="2771775"/>
            <a:ext cx="75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solidFill>
                  <a:schemeClr val="bg1"/>
                </a:solidFill>
                <a:cs typeface="Arial" panose="020B0604020202020204" pitchFamily="34" charset="0"/>
              </a:rPr>
              <a:t>F</a:t>
            </a:r>
            <a:r>
              <a:rPr lang="en-US" altLang="en-US" i="1" baseline="-25000">
                <a:solidFill>
                  <a:schemeClr val="bg1"/>
                </a:solidFill>
                <a:cs typeface="Arial" panose="020B0604020202020204" pitchFamily="34" charset="0"/>
              </a:rPr>
              <a:t>y</a:t>
            </a:r>
          </a:p>
        </p:txBody>
      </p:sp>
      <p:sp>
        <p:nvSpPr>
          <p:cNvPr id="56332" name="Line 33"/>
          <p:cNvSpPr>
            <a:spLocks noChangeShapeType="1"/>
          </p:cNvSpPr>
          <p:nvPr/>
        </p:nvSpPr>
        <p:spPr bwMode="auto">
          <a:xfrm>
            <a:off x="2401888" y="4386263"/>
            <a:ext cx="2962275" cy="0"/>
          </a:xfrm>
          <a:prstGeom prst="line">
            <a:avLst/>
          </a:prstGeom>
          <a:noFill/>
          <a:ln w="190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33" name="Line 34"/>
          <p:cNvSpPr>
            <a:spLocks noChangeShapeType="1"/>
          </p:cNvSpPr>
          <p:nvPr/>
        </p:nvSpPr>
        <p:spPr bwMode="auto">
          <a:xfrm rot="5400000" flipH="1" flipV="1">
            <a:off x="4234657" y="4675981"/>
            <a:ext cx="1617662" cy="3175"/>
          </a:xfrm>
          <a:prstGeom prst="line">
            <a:avLst/>
          </a:prstGeom>
          <a:noFill/>
          <a:ln w="190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34" name="Line 46"/>
          <p:cNvSpPr>
            <a:spLocks noChangeShapeType="1"/>
          </p:cNvSpPr>
          <p:nvPr/>
        </p:nvSpPr>
        <p:spPr bwMode="auto">
          <a:xfrm flipV="1">
            <a:off x="2416175" y="3030538"/>
            <a:ext cx="1744663" cy="0"/>
          </a:xfrm>
          <a:prstGeom prst="line">
            <a:avLst/>
          </a:prstGeom>
          <a:noFill/>
          <a:ln w="190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35" name="Line 50"/>
          <p:cNvSpPr>
            <a:spLocks noChangeShapeType="1"/>
          </p:cNvSpPr>
          <p:nvPr/>
        </p:nvSpPr>
        <p:spPr bwMode="auto">
          <a:xfrm flipH="1">
            <a:off x="6292850" y="4067175"/>
            <a:ext cx="476250" cy="828675"/>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6336" name="Text Box 29"/>
          <p:cNvSpPr txBox="1">
            <a:spLocks noChangeArrowheads="1"/>
          </p:cNvSpPr>
          <p:nvPr/>
        </p:nvSpPr>
        <p:spPr bwMode="auto">
          <a:xfrm>
            <a:off x="2673350" y="3857625"/>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Inelastic</a:t>
            </a:r>
          </a:p>
        </p:txBody>
      </p:sp>
      <p:sp>
        <p:nvSpPr>
          <p:cNvPr id="56337" name="Text Box 40"/>
          <p:cNvSpPr txBox="1">
            <a:spLocks noChangeArrowheads="1"/>
          </p:cNvSpPr>
          <p:nvPr/>
        </p:nvSpPr>
        <p:spPr bwMode="auto">
          <a:xfrm>
            <a:off x="2628900" y="45212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Elastic</a:t>
            </a:r>
          </a:p>
        </p:txBody>
      </p:sp>
      <p:sp>
        <p:nvSpPr>
          <p:cNvPr id="56338" name="Line 41"/>
          <p:cNvSpPr>
            <a:spLocks noChangeShapeType="1"/>
          </p:cNvSpPr>
          <p:nvPr/>
        </p:nvSpPr>
        <p:spPr bwMode="auto">
          <a:xfrm>
            <a:off x="3890963" y="4379913"/>
            <a:ext cx="0" cy="5334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39" name="Line 42"/>
          <p:cNvSpPr>
            <a:spLocks noChangeShapeType="1"/>
          </p:cNvSpPr>
          <p:nvPr/>
        </p:nvSpPr>
        <p:spPr bwMode="auto">
          <a:xfrm flipV="1">
            <a:off x="2559050" y="3776663"/>
            <a:ext cx="0" cy="6096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40" name="Freeform 20"/>
          <p:cNvSpPr>
            <a:spLocks/>
          </p:cNvSpPr>
          <p:nvPr/>
        </p:nvSpPr>
        <p:spPr bwMode="auto">
          <a:xfrm>
            <a:off x="2432050" y="3052763"/>
            <a:ext cx="2487613" cy="1266825"/>
          </a:xfrm>
          <a:custGeom>
            <a:avLst/>
            <a:gdLst>
              <a:gd name="T0" fmla="*/ 2147483647 w 1431"/>
              <a:gd name="T1" fmla="*/ 2147483647 h 858"/>
              <a:gd name="T2" fmla="*/ 2147483647 w 1431"/>
              <a:gd name="T3" fmla="*/ 2147483647 h 858"/>
              <a:gd name="T4" fmla="*/ 2147483647 w 1431"/>
              <a:gd name="T5" fmla="*/ 2147483647 h 858"/>
              <a:gd name="T6" fmla="*/ 0 w 1431"/>
              <a:gd name="T7" fmla="*/ 0 h 858"/>
              <a:gd name="T8" fmla="*/ 0 60000 65536"/>
              <a:gd name="T9" fmla="*/ 0 60000 65536"/>
              <a:gd name="T10" fmla="*/ 0 60000 65536"/>
              <a:gd name="T11" fmla="*/ 0 60000 65536"/>
              <a:gd name="T12" fmla="*/ 0 w 1431"/>
              <a:gd name="T13" fmla="*/ 0 h 858"/>
              <a:gd name="T14" fmla="*/ 1431 w 1431"/>
              <a:gd name="T15" fmla="*/ 858 h 858"/>
            </a:gdLst>
            <a:ahLst/>
            <a:cxnLst>
              <a:cxn ang="T8">
                <a:pos x="T0" y="T1"/>
              </a:cxn>
              <a:cxn ang="T9">
                <a:pos x="T2" y="T3"/>
              </a:cxn>
              <a:cxn ang="T10">
                <a:pos x="T4" y="T5"/>
              </a:cxn>
              <a:cxn ang="T11">
                <a:pos x="T6" y="T7"/>
              </a:cxn>
            </a:cxnLst>
            <a:rect l="T12" t="T13" r="T14" b="T15"/>
            <a:pathLst>
              <a:path w="1431" h="858">
                <a:moveTo>
                  <a:pt x="1431" y="858"/>
                </a:moveTo>
                <a:cubicBezTo>
                  <a:pt x="1166" y="630"/>
                  <a:pt x="901" y="403"/>
                  <a:pt x="717" y="273"/>
                </a:cubicBezTo>
                <a:cubicBezTo>
                  <a:pt x="533" y="143"/>
                  <a:pt x="443" y="123"/>
                  <a:pt x="324" y="78"/>
                </a:cubicBezTo>
                <a:cubicBezTo>
                  <a:pt x="205" y="33"/>
                  <a:pt x="102" y="16"/>
                  <a:pt x="0" y="0"/>
                </a:cubicBezTo>
              </a:path>
            </a:pathLst>
          </a:custGeom>
          <a:noFill/>
          <a:ln w="3810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26" name="TextBox 25"/>
          <p:cNvSpPr txBox="1"/>
          <p:nvPr/>
        </p:nvSpPr>
        <p:spPr>
          <a:xfrm>
            <a:off x="1152525" y="392113"/>
            <a:ext cx="7269163" cy="8191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dirty="0">
                <a:solidFill>
                  <a:schemeClr val="bg1"/>
                </a:solidFill>
                <a:cs typeface="Arial" pitchFamily="34" charset="0"/>
              </a:rPr>
              <a:t>Inelastic Material Effects</a:t>
            </a:r>
          </a:p>
        </p:txBody>
      </p:sp>
      <p:graphicFrame>
        <p:nvGraphicFramePr>
          <p:cNvPr id="56342" name="Object 2"/>
          <p:cNvGraphicFramePr>
            <a:graphicFrameLocks noChangeAspect="1"/>
          </p:cNvGraphicFramePr>
          <p:nvPr/>
        </p:nvGraphicFramePr>
        <p:xfrm>
          <a:off x="4564063" y="1866900"/>
          <a:ext cx="1816100" cy="908050"/>
        </p:xfrm>
        <a:graphic>
          <a:graphicData uri="http://schemas.openxmlformats.org/presentationml/2006/ole">
            <mc:AlternateContent xmlns:mc="http://schemas.openxmlformats.org/markup-compatibility/2006">
              <mc:Choice xmlns:v="urn:schemas-microsoft-com:vml" Requires="v">
                <p:oleObj spid="_x0000_s56387" name="Equation" r:id="rId6" imgW="1117600" imgH="558800" progId="Equation.3">
                  <p:embed/>
                </p:oleObj>
              </mc:Choice>
              <mc:Fallback>
                <p:oleObj name="Equation" r:id="rId6" imgW="1117600" imgH="5588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4063" y="1866900"/>
                        <a:ext cx="18161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43" name="Object 3"/>
          <p:cNvGraphicFramePr>
            <a:graphicFrameLocks noChangeAspect="1"/>
          </p:cNvGraphicFramePr>
          <p:nvPr/>
        </p:nvGraphicFramePr>
        <p:xfrm>
          <a:off x="6389688" y="3041650"/>
          <a:ext cx="1362075" cy="371475"/>
        </p:xfrm>
        <a:graphic>
          <a:graphicData uri="http://schemas.openxmlformats.org/presentationml/2006/ole">
            <mc:AlternateContent xmlns:mc="http://schemas.openxmlformats.org/markup-compatibility/2006">
              <mc:Choice xmlns:v="urn:schemas-microsoft-com:vml" Requires="v">
                <p:oleObj spid="_x0000_s56388" name="Equation" r:id="rId8" imgW="838200" imgH="228600" progId="Equation.3">
                  <p:embed/>
                </p:oleObj>
              </mc:Choice>
              <mc:Fallback>
                <p:oleObj name="Equation" r:id="rId8" imgW="838200" imgH="22860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9688" y="3041650"/>
                        <a:ext cx="13620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44" name="Object 5"/>
          <p:cNvGraphicFramePr>
            <a:graphicFrameLocks noChangeAspect="1"/>
          </p:cNvGraphicFramePr>
          <p:nvPr/>
        </p:nvGraphicFramePr>
        <p:xfrm>
          <a:off x="4705350" y="5543550"/>
          <a:ext cx="869950" cy="804863"/>
        </p:xfrm>
        <a:graphic>
          <a:graphicData uri="http://schemas.openxmlformats.org/presentationml/2006/ole">
            <mc:AlternateContent xmlns:mc="http://schemas.openxmlformats.org/markup-compatibility/2006">
              <mc:Choice xmlns:v="urn:schemas-microsoft-com:vml" Requires="v">
                <p:oleObj spid="_x0000_s56389" name="Equation" r:id="rId10" imgW="583947" imgH="495085" progId="Equation.3">
                  <p:embed/>
                </p:oleObj>
              </mc:Choice>
              <mc:Fallback>
                <p:oleObj name="Equation" r:id="rId10" imgW="583947" imgH="495085"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05350" y="5543550"/>
                        <a:ext cx="869950" cy="8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45" name="Text Box 6"/>
          <p:cNvSpPr txBox="1">
            <a:spLocks noChangeArrowheads="1"/>
          </p:cNvSpPr>
          <p:nvPr/>
        </p:nvSpPr>
        <p:spPr bwMode="auto">
          <a:xfrm>
            <a:off x="1438275" y="4056063"/>
            <a:ext cx="1003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rPr>
              <a:t>0.44</a:t>
            </a:r>
            <a:r>
              <a:rPr lang="en-US" altLang="en-US" i="1">
                <a:solidFill>
                  <a:schemeClr val="bg1"/>
                </a:solidFill>
                <a:cs typeface="Arial" panose="020B0604020202020204" pitchFamily="34" charset="0"/>
              </a:rPr>
              <a:t>F</a:t>
            </a:r>
            <a:r>
              <a:rPr lang="en-US" altLang="en-US" i="1" baseline="-25000">
                <a:solidFill>
                  <a:schemeClr val="bg1"/>
                </a:solidFill>
                <a:cs typeface="Arial" panose="020B0604020202020204" pitchFamily="34" charset="0"/>
              </a:rPr>
              <a:t>y</a:t>
            </a:r>
          </a:p>
        </p:txBody>
      </p:sp>
      <p:sp>
        <p:nvSpPr>
          <p:cNvPr id="56346" name="Freeform 52"/>
          <p:cNvSpPr>
            <a:spLocks/>
          </p:cNvSpPr>
          <p:nvPr/>
        </p:nvSpPr>
        <p:spPr bwMode="auto">
          <a:xfrm>
            <a:off x="2390775" y="3048000"/>
            <a:ext cx="5686425" cy="2200275"/>
          </a:xfrm>
          <a:custGeom>
            <a:avLst/>
            <a:gdLst>
              <a:gd name="T0" fmla="*/ 0 w 3582"/>
              <a:gd name="T1" fmla="*/ 0 h 1386"/>
              <a:gd name="T2" fmla="*/ 2147483647 w 3582"/>
              <a:gd name="T3" fmla="*/ 2147483647 h 1386"/>
              <a:gd name="T4" fmla="*/ 2147483647 w 3582"/>
              <a:gd name="T5" fmla="*/ 2147483647 h 1386"/>
              <a:gd name="T6" fmla="*/ 2147483647 w 3582"/>
              <a:gd name="T7" fmla="*/ 2147483647 h 1386"/>
              <a:gd name="T8" fmla="*/ 2147483647 w 3582"/>
              <a:gd name="T9" fmla="*/ 2147483647 h 1386"/>
              <a:gd name="T10" fmla="*/ 2147483647 w 3582"/>
              <a:gd name="T11" fmla="*/ 2147483647 h 1386"/>
              <a:gd name="T12" fmla="*/ 2147483647 w 3582"/>
              <a:gd name="T13" fmla="*/ 2147483647 h 1386"/>
              <a:gd name="T14" fmla="*/ 2147483647 w 3582"/>
              <a:gd name="T15" fmla="*/ 2147483647 h 1386"/>
              <a:gd name="T16" fmla="*/ 2147483647 w 3582"/>
              <a:gd name="T17" fmla="*/ 2147483647 h 1386"/>
              <a:gd name="T18" fmla="*/ 2147483647 w 3582"/>
              <a:gd name="T19" fmla="*/ 2147483647 h 1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82"/>
              <a:gd name="T31" fmla="*/ 0 h 1386"/>
              <a:gd name="T32" fmla="*/ 3582 w 3582"/>
              <a:gd name="T33" fmla="*/ 1386 h 13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82" h="1386">
                <a:moveTo>
                  <a:pt x="0" y="0"/>
                </a:moveTo>
                <a:cubicBezTo>
                  <a:pt x="69" y="7"/>
                  <a:pt x="138" y="14"/>
                  <a:pt x="222" y="42"/>
                </a:cubicBezTo>
                <a:cubicBezTo>
                  <a:pt x="306" y="70"/>
                  <a:pt x="383" y="101"/>
                  <a:pt x="504" y="168"/>
                </a:cubicBezTo>
                <a:cubicBezTo>
                  <a:pt x="625" y="235"/>
                  <a:pt x="804" y="339"/>
                  <a:pt x="948" y="444"/>
                </a:cubicBezTo>
                <a:cubicBezTo>
                  <a:pt x="1092" y="549"/>
                  <a:pt x="1241" y="704"/>
                  <a:pt x="1368" y="798"/>
                </a:cubicBezTo>
                <a:cubicBezTo>
                  <a:pt x="1495" y="892"/>
                  <a:pt x="1595" y="949"/>
                  <a:pt x="1710" y="1008"/>
                </a:cubicBezTo>
                <a:cubicBezTo>
                  <a:pt x="1825" y="1067"/>
                  <a:pt x="1943" y="1113"/>
                  <a:pt x="2058" y="1152"/>
                </a:cubicBezTo>
                <a:cubicBezTo>
                  <a:pt x="2173" y="1191"/>
                  <a:pt x="2286" y="1216"/>
                  <a:pt x="2400" y="1242"/>
                </a:cubicBezTo>
                <a:cubicBezTo>
                  <a:pt x="2514" y="1268"/>
                  <a:pt x="2545" y="1284"/>
                  <a:pt x="2742" y="1308"/>
                </a:cubicBezTo>
                <a:cubicBezTo>
                  <a:pt x="2939" y="1332"/>
                  <a:pt x="3260" y="1359"/>
                  <a:pt x="3582" y="1386"/>
                </a:cubicBezTo>
              </a:path>
            </a:pathLst>
          </a:custGeom>
          <a:noFill/>
          <a:ln w="76200" cap="flat" cmpd="sng">
            <a:solidFill>
              <a:schemeClr val="accent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47" name="Line 50"/>
          <p:cNvSpPr>
            <a:spLocks noChangeShapeType="1"/>
          </p:cNvSpPr>
          <p:nvPr/>
        </p:nvSpPr>
        <p:spPr bwMode="auto">
          <a:xfrm flipH="1">
            <a:off x="5416550" y="3219450"/>
            <a:ext cx="942975" cy="1562100"/>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6348" name="Line 51"/>
          <p:cNvSpPr>
            <a:spLocks noChangeShapeType="1"/>
          </p:cNvSpPr>
          <p:nvPr/>
        </p:nvSpPr>
        <p:spPr bwMode="auto">
          <a:xfrm flipH="1">
            <a:off x="3492500" y="2400300"/>
            <a:ext cx="952500" cy="1104900"/>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6349"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Compression – AISC </a:t>
            </a:r>
            <a:r>
              <a:rPr lang="en-US" altLang="en-US" sz="1200" i="1" dirty="0" smtClean="0">
                <a:solidFill>
                  <a:srgbClr val="BCBCBC"/>
                </a:solidFill>
              </a:rPr>
              <a:t>Manual</a:t>
            </a:r>
            <a:r>
              <a:rPr lang="en-US" altLang="en-US" sz="1200" dirty="0" smtClean="0">
                <a:solidFill>
                  <a:srgbClr val="BCBCBC"/>
                </a:solidFill>
              </a:rPr>
              <a:t> 15th Ed</a:t>
            </a:r>
          </a:p>
        </p:txBody>
      </p:sp>
      <p:sp>
        <p:nvSpPr>
          <p:cNvPr id="30" name="Text Box 43"/>
          <p:cNvSpPr txBox="1">
            <a:spLocks noChangeArrowheads="1"/>
          </p:cNvSpPr>
          <p:nvPr/>
        </p:nvSpPr>
        <p:spPr bwMode="auto">
          <a:xfrm>
            <a:off x="3594922" y="56292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dirty="0" smtClean="0">
                <a:solidFill>
                  <a:schemeClr val="bg1"/>
                </a:solidFill>
                <a:cs typeface="Arial" panose="020B0604020202020204" pitchFamily="34" charset="0"/>
              </a:rPr>
              <a:t>L</a:t>
            </a:r>
            <a:r>
              <a:rPr lang="en-US" altLang="en-US" b="1" i="1" baseline="-25000" dirty="0" smtClean="0">
                <a:solidFill>
                  <a:schemeClr val="bg1"/>
                </a:solidFill>
                <a:cs typeface="Arial" panose="020B0604020202020204" pitchFamily="34" charset="0"/>
              </a:rPr>
              <a:t>c</a:t>
            </a:r>
            <a:r>
              <a:rPr lang="en-US" altLang="en-US" b="1" i="1" dirty="0" smtClean="0">
                <a:solidFill>
                  <a:schemeClr val="bg1"/>
                </a:solidFill>
                <a:cs typeface="Arial" panose="020B0604020202020204" pitchFamily="34" charset="0"/>
              </a:rPr>
              <a:t>/r</a:t>
            </a:r>
            <a:endParaRPr lang="en-US" altLang="en-US" b="1" i="1" dirty="0">
              <a:solidFill>
                <a:schemeClr val="bg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3013075" y="720725"/>
            <a:ext cx="3082925" cy="91440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a:solidFill>
                  <a:schemeClr val="bg1"/>
                </a:solidFill>
              </a:rPr>
              <a:t>Design Aids</a:t>
            </a:r>
          </a:p>
        </p:txBody>
      </p:sp>
      <p:sp>
        <p:nvSpPr>
          <p:cNvPr id="3" name="TextBox 2"/>
          <p:cNvSpPr txBox="1"/>
          <p:nvPr/>
        </p:nvSpPr>
        <p:spPr>
          <a:xfrm>
            <a:off x="1787525" y="2119313"/>
            <a:ext cx="5597525" cy="998537"/>
          </a:xfrm>
          <a:prstGeom prst="rect">
            <a:avLst/>
          </a:prstGeom>
          <a:solidFill>
            <a:schemeClr val="tx1">
              <a:lumMod val="95000"/>
              <a:alpha val="62000"/>
            </a:schemeClr>
          </a:solidFill>
          <a:ln w="38100" cap="flat">
            <a:solidFill>
              <a:schemeClr val="bg1"/>
            </a:solidFill>
            <a:bevel/>
          </a:ln>
        </p:spPr>
        <p:txBody>
          <a:bodyPr anchor="ctr"/>
          <a:lstStyle/>
          <a:p>
            <a:pPr>
              <a:defRPr/>
            </a:pPr>
            <a:r>
              <a:rPr lang="en-US" dirty="0">
                <a:solidFill>
                  <a:schemeClr val="bg1"/>
                </a:solidFill>
              </a:rPr>
              <a:t>Table </a:t>
            </a:r>
            <a:r>
              <a:rPr lang="en-US" dirty="0" smtClean="0">
                <a:solidFill>
                  <a:schemeClr val="bg1"/>
                </a:solidFill>
              </a:rPr>
              <a:t>4-14</a:t>
            </a:r>
            <a:endParaRPr lang="en-US" dirty="0">
              <a:solidFill>
                <a:schemeClr val="bg1"/>
              </a:solidFill>
            </a:endParaRPr>
          </a:p>
          <a:p>
            <a:pPr>
              <a:defRPr/>
            </a:pPr>
            <a:r>
              <a:rPr lang="en-US" dirty="0" err="1">
                <a:solidFill>
                  <a:schemeClr val="bg1"/>
                </a:solidFill>
                <a:latin typeface="Symbol" pitchFamily="18" charset="2"/>
              </a:rPr>
              <a:t>f</a:t>
            </a:r>
            <a:r>
              <a:rPr lang="en-US" baseline="-25000" dirty="0" err="1">
                <a:solidFill>
                  <a:schemeClr val="bg1"/>
                </a:solidFill>
              </a:rPr>
              <a:t>c</a:t>
            </a:r>
            <a:r>
              <a:rPr lang="en-US" i="1" dirty="0" err="1">
                <a:solidFill>
                  <a:schemeClr val="bg1"/>
                </a:solidFill>
              </a:rPr>
              <a:t>F</a:t>
            </a:r>
            <a:r>
              <a:rPr lang="en-US" i="1" baseline="-25000" dirty="0" err="1">
                <a:solidFill>
                  <a:schemeClr val="bg1"/>
                </a:solidFill>
              </a:rPr>
              <a:t>cr</a:t>
            </a:r>
            <a:r>
              <a:rPr lang="en-US" dirty="0">
                <a:solidFill>
                  <a:schemeClr val="bg1"/>
                </a:solidFill>
              </a:rPr>
              <a:t> as a function of </a:t>
            </a:r>
            <a:r>
              <a:rPr lang="en-US" i="1" dirty="0" smtClean="0">
                <a:solidFill>
                  <a:schemeClr val="bg1"/>
                </a:solidFill>
              </a:rPr>
              <a:t>L</a:t>
            </a:r>
            <a:r>
              <a:rPr lang="en-US" i="1" baseline="-25000" dirty="0" smtClean="0">
                <a:solidFill>
                  <a:schemeClr val="bg1"/>
                </a:solidFill>
              </a:rPr>
              <a:t>c</a:t>
            </a:r>
            <a:r>
              <a:rPr lang="en-US" i="1" dirty="0" smtClean="0">
                <a:solidFill>
                  <a:schemeClr val="bg1"/>
                </a:solidFill>
              </a:rPr>
              <a:t>/r</a:t>
            </a:r>
            <a:endParaRPr lang="en-US" i="1" dirty="0">
              <a:solidFill>
                <a:schemeClr val="bg1"/>
              </a:solidFill>
            </a:endParaRPr>
          </a:p>
        </p:txBody>
      </p:sp>
      <p:sp>
        <p:nvSpPr>
          <p:cNvPr id="5" name="TextBox 4"/>
          <p:cNvSpPr txBox="1"/>
          <p:nvPr/>
        </p:nvSpPr>
        <p:spPr>
          <a:xfrm>
            <a:off x="1801813" y="4446588"/>
            <a:ext cx="5595937" cy="998537"/>
          </a:xfrm>
          <a:prstGeom prst="rect">
            <a:avLst/>
          </a:prstGeom>
          <a:solidFill>
            <a:schemeClr val="tx1">
              <a:lumMod val="95000"/>
              <a:alpha val="62000"/>
            </a:schemeClr>
          </a:solidFill>
          <a:ln w="38100" cap="flat">
            <a:solidFill>
              <a:schemeClr val="bg1"/>
            </a:solidFill>
            <a:bevel/>
          </a:ln>
        </p:spPr>
        <p:txBody>
          <a:bodyPr anchor="ctr"/>
          <a:lstStyle/>
          <a:p>
            <a:pPr>
              <a:defRPr/>
            </a:pPr>
            <a:r>
              <a:rPr lang="en-US" dirty="0">
                <a:solidFill>
                  <a:schemeClr val="bg1"/>
                </a:solidFill>
              </a:rPr>
              <a:t>Tables 4-1 to </a:t>
            </a:r>
            <a:r>
              <a:rPr lang="en-US" dirty="0" smtClean="0">
                <a:solidFill>
                  <a:schemeClr val="bg1"/>
                </a:solidFill>
              </a:rPr>
              <a:t>4-13</a:t>
            </a:r>
            <a:endParaRPr lang="en-US" dirty="0">
              <a:solidFill>
                <a:schemeClr val="bg1"/>
              </a:solidFill>
            </a:endParaRPr>
          </a:p>
          <a:p>
            <a:pPr>
              <a:defRPr/>
            </a:pPr>
            <a:r>
              <a:rPr lang="en-US" dirty="0" err="1">
                <a:solidFill>
                  <a:schemeClr val="bg1"/>
                </a:solidFill>
                <a:latin typeface="Symbol" pitchFamily="18" charset="2"/>
              </a:rPr>
              <a:t>f</a:t>
            </a:r>
            <a:r>
              <a:rPr lang="en-US" baseline="-25000" dirty="0" err="1">
                <a:solidFill>
                  <a:schemeClr val="bg1"/>
                </a:solidFill>
              </a:rPr>
              <a:t>c</a:t>
            </a:r>
            <a:r>
              <a:rPr lang="en-US" i="1" dirty="0" err="1">
                <a:solidFill>
                  <a:schemeClr val="bg1"/>
                </a:solidFill>
              </a:rPr>
              <a:t>P</a:t>
            </a:r>
            <a:r>
              <a:rPr lang="en-US" i="1" baseline="-25000" dirty="0" err="1">
                <a:solidFill>
                  <a:schemeClr val="bg1"/>
                </a:solidFill>
              </a:rPr>
              <a:t>n</a:t>
            </a:r>
            <a:r>
              <a:rPr lang="en-US" dirty="0">
                <a:solidFill>
                  <a:schemeClr val="bg1"/>
                </a:solidFill>
              </a:rPr>
              <a:t> as a function of </a:t>
            </a:r>
            <a:r>
              <a:rPr lang="en-US" i="1" dirty="0" err="1" smtClean="0">
                <a:solidFill>
                  <a:schemeClr val="bg1"/>
                </a:solidFill>
              </a:rPr>
              <a:t>L</a:t>
            </a:r>
            <a:r>
              <a:rPr lang="en-US" i="1" baseline="-25000" dirty="0" err="1" smtClean="0">
                <a:solidFill>
                  <a:schemeClr val="bg1"/>
                </a:solidFill>
              </a:rPr>
              <a:t>cy</a:t>
            </a:r>
            <a:endParaRPr lang="en-US" i="1" baseline="-25000" dirty="0">
              <a:solidFill>
                <a:schemeClr val="bg1"/>
              </a:solidFill>
            </a:endParaRPr>
          </a:p>
        </p:txBody>
      </p:sp>
      <p:sp>
        <p:nvSpPr>
          <p:cNvPr id="6" name="TextBox 5"/>
          <p:cNvSpPr txBox="1"/>
          <p:nvPr/>
        </p:nvSpPr>
        <p:spPr>
          <a:xfrm>
            <a:off x="3627438" y="3130550"/>
            <a:ext cx="3757612" cy="998538"/>
          </a:xfrm>
          <a:prstGeom prst="rect">
            <a:avLst/>
          </a:prstGeom>
          <a:solidFill>
            <a:schemeClr val="tx1">
              <a:lumMod val="95000"/>
              <a:alpha val="62000"/>
            </a:schemeClr>
          </a:solidFill>
          <a:ln w="38100" cap="flat">
            <a:solidFill>
              <a:schemeClr val="bg1"/>
            </a:solidFill>
            <a:bevel/>
          </a:ln>
        </p:spPr>
        <p:txBody>
          <a:bodyPr anchor="ctr"/>
          <a:lstStyle/>
          <a:p>
            <a:pPr>
              <a:defRPr/>
            </a:pPr>
            <a:r>
              <a:rPr lang="en-US" dirty="0">
                <a:solidFill>
                  <a:schemeClr val="bg1"/>
                </a:solidFill>
              </a:rPr>
              <a:t>Useful for all shapes.</a:t>
            </a:r>
          </a:p>
          <a:p>
            <a:pPr>
              <a:defRPr/>
            </a:pPr>
            <a:r>
              <a:rPr lang="en-US" dirty="0">
                <a:solidFill>
                  <a:schemeClr val="bg1"/>
                </a:solidFill>
              </a:rPr>
              <a:t>Larger </a:t>
            </a:r>
            <a:r>
              <a:rPr lang="en-US" i="1" dirty="0" smtClean="0">
                <a:solidFill>
                  <a:schemeClr val="bg1"/>
                </a:solidFill>
              </a:rPr>
              <a:t>L</a:t>
            </a:r>
            <a:r>
              <a:rPr lang="en-US" i="1" baseline="-25000" dirty="0" smtClean="0">
                <a:solidFill>
                  <a:schemeClr val="bg1"/>
                </a:solidFill>
              </a:rPr>
              <a:t>c</a:t>
            </a:r>
            <a:r>
              <a:rPr lang="en-US" i="1" dirty="0" smtClean="0">
                <a:solidFill>
                  <a:schemeClr val="bg1"/>
                </a:solidFill>
              </a:rPr>
              <a:t>/r</a:t>
            </a:r>
            <a:r>
              <a:rPr lang="en-US" dirty="0" smtClean="0">
                <a:solidFill>
                  <a:schemeClr val="bg1"/>
                </a:solidFill>
              </a:rPr>
              <a:t> </a:t>
            </a:r>
            <a:r>
              <a:rPr lang="en-US" dirty="0">
                <a:solidFill>
                  <a:schemeClr val="bg1"/>
                </a:solidFill>
              </a:rPr>
              <a:t>value controls.</a:t>
            </a:r>
          </a:p>
        </p:txBody>
      </p:sp>
      <p:sp>
        <p:nvSpPr>
          <p:cNvPr id="7" name="TextBox 6"/>
          <p:cNvSpPr txBox="1"/>
          <p:nvPr/>
        </p:nvSpPr>
        <p:spPr>
          <a:xfrm>
            <a:off x="3703638" y="5430838"/>
            <a:ext cx="3694112" cy="996950"/>
          </a:xfrm>
          <a:prstGeom prst="rect">
            <a:avLst/>
          </a:prstGeom>
          <a:solidFill>
            <a:schemeClr val="tx1">
              <a:lumMod val="95000"/>
              <a:alpha val="62000"/>
            </a:schemeClr>
          </a:solidFill>
          <a:ln w="38100" cap="flat">
            <a:solidFill>
              <a:schemeClr val="bg1"/>
            </a:solidFill>
            <a:bevel/>
          </a:ln>
        </p:spPr>
        <p:txBody>
          <a:bodyPr anchor="ctr"/>
          <a:lstStyle/>
          <a:p>
            <a:pPr>
              <a:defRPr/>
            </a:pPr>
            <a:r>
              <a:rPr lang="en-US" dirty="0">
                <a:solidFill>
                  <a:schemeClr val="bg1"/>
                </a:solidFill>
              </a:rPr>
              <a:t>Can be applied to </a:t>
            </a:r>
            <a:r>
              <a:rPr lang="en-US" i="1" dirty="0" err="1" smtClean="0">
                <a:solidFill>
                  <a:schemeClr val="bg1"/>
                </a:solidFill>
              </a:rPr>
              <a:t>L</a:t>
            </a:r>
            <a:r>
              <a:rPr lang="en-US" i="1" baseline="-25000" dirty="0" err="1" smtClean="0">
                <a:solidFill>
                  <a:schemeClr val="bg1"/>
                </a:solidFill>
              </a:rPr>
              <a:t>cx</a:t>
            </a:r>
            <a:r>
              <a:rPr lang="en-US" i="1" dirty="0" smtClean="0">
                <a:solidFill>
                  <a:schemeClr val="bg1"/>
                </a:solidFill>
              </a:rPr>
              <a:t> </a:t>
            </a:r>
            <a:r>
              <a:rPr lang="en-US" dirty="0">
                <a:solidFill>
                  <a:schemeClr val="bg1"/>
                </a:solidFill>
              </a:rPr>
              <a:t>by dividing </a:t>
            </a:r>
            <a:r>
              <a:rPr lang="en-US" i="1" dirty="0" err="1" smtClean="0">
                <a:solidFill>
                  <a:schemeClr val="bg1"/>
                </a:solidFill>
              </a:rPr>
              <a:t>L</a:t>
            </a:r>
            <a:r>
              <a:rPr lang="en-US" i="1" baseline="-25000" dirty="0" err="1" smtClean="0">
                <a:solidFill>
                  <a:schemeClr val="bg1"/>
                </a:solidFill>
              </a:rPr>
              <a:t>cy</a:t>
            </a:r>
            <a:r>
              <a:rPr lang="en-US" dirty="0" smtClean="0"/>
              <a:t> </a:t>
            </a:r>
            <a:r>
              <a:rPr lang="en-US" dirty="0">
                <a:solidFill>
                  <a:schemeClr val="bg1"/>
                </a:solidFill>
              </a:rPr>
              <a:t>by </a:t>
            </a:r>
            <a:r>
              <a:rPr lang="en-US" i="1" dirty="0" err="1">
                <a:solidFill>
                  <a:schemeClr val="bg1"/>
                </a:solidFill>
              </a:rPr>
              <a:t>r</a:t>
            </a:r>
            <a:r>
              <a:rPr lang="en-US" i="1" baseline="-25000" dirty="0" err="1">
                <a:solidFill>
                  <a:schemeClr val="bg1"/>
                </a:solidFill>
              </a:rPr>
              <a:t>x</a:t>
            </a:r>
            <a:r>
              <a:rPr lang="en-US" i="1" dirty="0">
                <a:solidFill>
                  <a:schemeClr val="bg1"/>
                </a:solidFill>
              </a:rPr>
              <a:t>/r</a:t>
            </a:r>
            <a:r>
              <a:rPr lang="en-US" i="1" baseline="-25000" dirty="0">
                <a:solidFill>
                  <a:schemeClr val="bg1"/>
                </a:solidFill>
              </a:rPr>
              <a:t>y</a:t>
            </a:r>
            <a:r>
              <a:rPr lang="en-US" i="1" dirty="0">
                <a:solidFill>
                  <a:schemeClr val="bg1"/>
                </a:solidFill>
              </a:rPr>
              <a:t>.</a:t>
            </a:r>
          </a:p>
        </p:txBody>
      </p:sp>
      <p:sp>
        <p:nvSpPr>
          <p:cNvPr id="8" name="Slide Number Placeholder 7"/>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56C73A-AD40-4DCF-8776-9F9AF26AC37D}" type="slidenum">
              <a:rPr lang="en-US" altLang="en-US" sz="1200">
                <a:solidFill>
                  <a:srgbClr val="BCBCBC"/>
                </a:solidFill>
              </a:rPr>
              <a:pPr/>
              <a:t>53</a:t>
            </a:fld>
            <a:endParaRPr lang="en-US" altLang="en-US" sz="1200">
              <a:solidFill>
                <a:srgbClr val="BCBCBC"/>
              </a:solidFill>
            </a:endParaRPr>
          </a:p>
        </p:txBody>
      </p:sp>
      <p:sp>
        <p:nvSpPr>
          <p:cNvPr id="57352"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Compression – AISC </a:t>
            </a:r>
            <a:r>
              <a:rPr lang="en-US" altLang="en-US" sz="1200" i="1" dirty="0" smtClean="0">
                <a:solidFill>
                  <a:srgbClr val="BCBCBC"/>
                </a:solidFill>
              </a:rPr>
              <a:t>Manual</a:t>
            </a:r>
            <a:r>
              <a:rPr lang="en-US" altLang="en-US" sz="1200" dirty="0" smtClean="0">
                <a:solidFill>
                  <a:srgbClr val="BCBCBC"/>
                </a:solidFill>
              </a:rPr>
              <a:t> 15th Ed</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956050"/>
          </a:xfrm>
          <a:solidFill>
            <a:schemeClr val="accent1">
              <a:lumMod val="20000"/>
              <a:lumOff val="80000"/>
            </a:schemeClr>
          </a:solidFill>
        </p:spPr>
        <p:txBody>
          <a:bodyPr anchor="ctr" anchorCtr="1"/>
          <a:lstStyle/>
          <a:p>
            <a:pPr>
              <a:buFont typeface="Wingdings 2" panose="05020102010507070707" pitchFamily="18" charset="2"/>
              <a:buNone/>
              <a:defRPr/>
            </a:pPr>
            <a:r>
              <a:rPr lang="en-US" sz="4000" b="1" smtClean="0">
                <a:solidFill>
                  <a:schemeClr val="bg1"/>
                </a:solidFill>
                <a:cs typeface="Times New Roman" pitchFamily="18" charset="0"/>
              </a:rPr>
              <a:t>Slenderness Criteria</a:t>
            </a:r>
          </a:p>
          <a:p>
            <a:pPr>
              <a:defRPr/>
            </a:pPr>
            <a:endParaRPr lang="en-US" sz="4000" smtClean="0">
              <a:solidFill>
                <a:schemeClr val="bg1"/>
              </a:solidFill>
              <a:cs typeface="Times New Roman" pitchFamily="18" charset="0"/>
            </a:endParaRPr>
          </a:p>
        </p:txBody>
      </p:sp>
      <p:sp>
        <p:nvSpPr>
          <p:cNvPr id="4" name="Slide Number Placeholder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F8AB648-D716-4BC1-9578-F77FC9CD22D3}" type="slidenum">
              <a:rPr lang="en-US" altLang="en-US" sz="1200">
                <a:solidFill>
                  <a:srgbClr val="BCBCBC"/>
                </a:solidFill>
              </a:rPr>
              <a:pPr/>
              <a:t>54</a:t>
            </a:fld>
            <a:endParaRPr lang="en-US" altLang="en-US" sz="1200">
              <a:solidFill>
                <a:srgbClr val="BCBCBC"/>
              </a:solidFill>
            </a:endParaRPr>
          </a:p>
        </p:txBody>
      </p:sp>
      <p:sp>
        <p:nvSpPr>
          <p:cNvPr id="58372"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Compression – AISC </a:t>
            </a:r>
            <a:r>
              <a:rPr lang="en-US" altLang="en-US" sz="1200" i="1" dirty="0" smtClean="0">
                <a:solidFill>
                  <a:srgbClr val="BCBCBC"/>
                </a:solidFill>
              </a:rPr>
              <a:t>Manual</a:t>
            </a:r>
            <a:r>
              <a:rPr lang="en-US" altLang="en-US" sz="1200" dirty="0" smtClean="0">
                <a:solidFill>
                  <a:srgbClr val="BCBCBC"/>
                </a:solidFill>
              </a:rPr>
              <a:t> 15th Ed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9408" name="Equation" r:id="rId4" imgW="114151" imgH="215619" progId="Equation.3">
                  <p:embed/>
                </p:oleObj>
              </mc:Choice>
              <mc:Fallback>
                <p:oleObj name="Equation" r:id="rId4" imgW="114151" imgH="215619"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Box 3"/>
          <p:cNvSpPr txBox="1"/>
          <p:nvPr/>
        </p:nvSpPr>
        <p:spPr>
          <a:xfrm>
            <a:off x="2230438" y="2632075"/>
            <a:ext cx="5222875" cy="2366963"/>
          </a:xfrm>
          <a:prstGeom prst="rect">
            <a:avLst/>
          </a:prstGeom>
          <a:solidFill>
            <a:schemeClr val="tx1">
              <a:lumMod val="95000"/>
              <a:alpha val="62000"/>
            </a:schemeClr>
          </a:solidFill>
          <a:ln w="38100" cap="flat">
            <a:solidFill>
              <a:schemeClr val="bg1"/>
            </a:solidFill>
            <a:bevel/>
          </a:ln>
        </p:spPr>
        <p:txBody>
          <a:bodyPr anchor="ctr" anchorCtr="1"/>
          <a:lstStyle/>
          <a:p>
            <a:pPr algn="ctr">
              <a:buFont typeface="Wingdings 2" pitchFamily="18" charset="2"/>
              <a:buNone/>
              <a:defRPr/>
            </a:pPr>
            <a:r>
              <a:rPr lang="en-US" sz="3600" dirty="0">
                <a:solidFill>
                  <a:schemeClr val="bg1"/>
                </a:solidFill>
                <a:cs typeface="Times New Roman" pitchFamily="18" charset="0"/>
              </a:rPr>
              <a:t>Per Section E.2</a:t>
            </a:r>
          </a:p>
          <a:p>
            <a:pPr algn="ctr">
              <a:buFont typeface="Wingdings 2" pitchFamily="18" charset="2"/>
              <a:buNone/>
              <a:defRPr/>
            </a:pPr>
            <a:endParaRPr lang="en-US" sz="3600" dirty="0">
              <a:solidFill>
                <a:schemeClr val="bg1"/>
              </a:solidFill>
              <a:cs typeface="Times New Roman" pitchFamily="18" charset="0"/>
            </a:endParaRPr>
          </a:p>
          <a:p>
            <a:pPr algn="ctr">
              <a:defRPr/>
            </a:pPr>
            <a:r>
              <a:rPr lang="en-US" sz="3600" dirty="0">
                <a:solidFill>
                  <a:schemeClr val="bg1"/>
                </a:solidFill>
                <a:cs typeface="Times New Roman" pitchFamily="18" charset="0"/>
              </a:rPr>
              <a:t>Recommended to provide </a:t>
            </a:r>
            <a:r>
              <a:rPr lang="en-US" sz="3600" i="1" dirty="0" smtClean="0">
                <a:solidFill>
                  <a:schemeClr val="bg1"/>
                </a:solidFill>
              </a:rPr>
              <a:t>L</a:t>
            </a:r>
            <a:r>
              <a:rPr lang="en-US" sz="3600" i="1" baseline="-25000" dirty="0" smtClean="0">
                <a:solidFill>
                  <a:schemeClr val="bg1"/>
                </a:solidFill>
              </a:rPr>
              <a:t>c</a:t>
            </a:r>
            <a:r>
              <a:rPr lang="en-US" sz="3600" i="1" dirty="0" smtClean="0">
                <a:solidFill>
                  <a:schemeClr val="bg1"/>
                </a:solidFill>
              </a:rPr>
              <a:t>/r</a:t>
            </a:r>
            <a:r>
              <a:rPr lang="en-US" sz="3600" dirty="0" smtClean="0">
                <a:solidFill>
                  <a:schemeClr val="bg1"/>
                </a:solidFill>
                <a:cs typeface="Times New Roman" pitchFamily="18" charset="0"/>
              </a:rPr>
              <a:t> </a:t>
            </a:r>
            <a:r>
              <a:rPr lang="en-US" sz="3600" dirty="0">
                <a:solidFill>
                  <a:schemeClr val="bg1"/>
                </a:solidFill>
                <a:cs typeface="Times New Roman" pitchFamily="18" charset="0"/>
              </a:rPr>
              <a:t>less than 200</a:t>
            </a:r>
          </a:p>
        </p:txBody>
      </p:sp>
      <p:sp>
        <p:nvSpPr>
          <p:cNvPr id="5" name="Slide Number Placeholder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FE272CD-0EE5-4C5A-AA8D-D97638F1F6B0}" type="slidenum">
              <a:rPr lang="en-US" altLang="en-US" sz="1200">
                <a:solidFill>
                  <a:srgbClr val="BCBCBC"/>
                </a:solidFill>
              </a:rPr>
              <a:pPr/>
              <a:t>55</a:t>
            </a:fld>
            <a:endParaRPr lang="en-US" altLang="en-US" sz="1200">
              <a:solidFill>
                <a:srgbClr val="BCBCBC"/>
              </a:solidFill>
            </a:endParaRPr>
          </a:p>
        </p:txBody>
      </p:sp>
      <p:sp>
        <p:nvSpPr>
          <p:cNvPr id="59397"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Compression – AISC </a:t>
            </a:r>
            <a:r>
              <a:rPr lang="en-US" altLang="en-US" sz="1200" i="1" dirty="0" smtClean="0">
                <a:solidFill>
                  <a:srgbClr val="BCBCBC"/>
                </a:solidFill>
              </a:rPr>
              <a:t>Manual</a:t>
            </a:r>
            <a:r>
              <a:rPr lang="en-US" altLang="en-US" sz="1200" dirty="0" smtClean="0">
                <a:solidFill>
                  <a:srgbClr val="BCBCBC"/>
                </a:solidFill>
              </a:rPr>
              <a:t> 15th Ed</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504825" y="636588"/>
            <a:ext cx="8140700" cy="502920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a:solidFill>
                  <a:schemeClr val="bg1"/>
                </a:solidFill>
              </a:rPr>
              <a:t>LOCAL BUCKLING</a:t>
            </a:r>
            <a:endParaRPr lang="en-US" b="1">
              <a:solidFill>
                <a:schemeClr val="bg1"/>
              </a:solidFill>
            </a:endParaRPr>
          </a:p>
        </p:txBody>
      </p:sp>
      <p:sp>
        <p:nvSpPr>
          <p:cNvPr id="3" name="Slide Number Placeholder 2"/>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64352E1-943D-4341-842D-96A91914298F}" type="slidenum">
              <a:rPr lang="en-US" altLang="en-US" sz="1200">
                <a:solidFill>
                  <a:srgbClr val="BCBCBC"/>
                </a:solidFill>
              </a:rPr>
              <a:pPr/>
              <a:t>56</a:t>
            </a:fld>
            <a:endParaRPr lang="en-US" altLang="en-US" sz="1200">
              <a:solidFill>
                <a:srgbClr val="BCBCBC"/>
              </a:solidFill>
            </a:endParaRPr>
          </a:p>
        </p:txBody>
      </p:sp>
      <p:sp>
        <p:nvSpPr>
          <p:cNvPr id="4" name="Footer Placeholder 3"/>
          <p:cNvSpPr>
            <a:spLocks noGrp="1"/>
          </p:cNvSpPr>
          <p:nvPr>
            <p:ph type="ftr" sz="quarter" idx="10"/>
          </p:nvPr>
        </p:nvSpPr>
        <p:spPr/>
        <p:txBody>
          <a:bodyPr/>
          <a:lstStyle/>
          <a:p>
            <a:pPr>
              <a:defRPr/>
            </a:pPr>
            <a:r>
              <a:rPr lang="en-US"/>
              <a:t>Compression Theory</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497013" y="3144838"/>
            <a:ext cx="6607175" cy="24796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9" name="TextBox 28"/>
          <p:cNvSpPr txBox="1"/>
          <p:nvPr/>
        </p:nvSpPr>
        <p:spPr>
          <a:xfrm>
            <a:off x="504825" y="636588"/>
            <a:ext cx="8140700" cy="9842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2800" b="1" dirty="0">
                <a:solidFill>
                  <a:schemeClr val="bg1"/>
                </a:solidFill>
              </a:rPr>
              <a:t>Local Buckling is related to Plate Buckling</a:t>
            </a:r>
          </a:p>
        </p:txBody>
      </p:sp>
      <p:sp>
        <p:nvSpPr>
          <p:cNvPr id="3" name="TextBox 2"/>
          <p:cNvSpPr txBox="1"/>
          <p:nvPr/>
        </p:nvSpPr>
        <p:spPr>
          <a:xfrm>
            <a:off x="1509713" y="2366963"/>
            <a:ext cx="6499225" cy="49530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rPr>
              <a:t>Flange is restrained by the web at one edge.</a:t>
            </a:r>
          </a:p>
        </p:txBody>
      </p:sp>
      <p:sp>
        <p:nvSpPr>
          <p:cNvPr id="4" name="TextBox 3"/>
          <p:cNvSpPr txBox="1"/>
          <p:nvPr/>
        </p:nvSpPr>
        <p:spPr>
          <a:xfrm>
            <a:off x="1468438" y="5597525"/>
            <a:ext cx="6635750" cy="860425"/>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rPr>
              <a:t>Failure is localized at areas of high stress </a:t>
            </a:r>
          </a:p>
          <a:p>
            <a:pPr>
              <a:defRPr/>
            </a:pPr>
            <a:r>
              <a:rPr lang="en-US">
                <a:solidFill>
                  <a:schemeClr val="bg1"/>
                </a:solidFill>
              </a:rPr>
              <a:t>(maximum moment) or imperfections.</a:t>
            </a:r>
          </a:p>
        </p:txBody>
      </p:sp>
      <p:sp>
        <p:nvSpPr>
          <p:cNvPr id="7" name="Rectangle 6"/>
          <p:cNvSpPr/>
          <p:nvPr/>
        </p:nvSpPr>
        <p:spPr bwMode="auto">
          <a:xfrm>
            <a:off x="1816100" y="3686175"/>
            <a:ext cx="1079500" cy="2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Rectangle 7"/>
          <p:cNvSpPr/>
          <p:nvPr/>
        </p:nvSpPr>
        <p:spPr bwMode="auto">
          <a:xfrm>
            <a:off x="2271713" y="3906838"/>
            <a:ext cx="125412" cy="1025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8" name="Rectangle 17"/>
          <p:cNvSpPr/>
          <p:nvPr/>
        </p:nvSpPr>
        <p:spPr bwMode="auto">
          <a:xfrm>
            <a:off x="1843088" y="4946650"/>
            <a:ext cx="1079500" cy="2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3" name="Oval 32"/>
          <p:cNvSpPr/>
          <p:nvPr/>
        </p:nvSpPr>
        <p:spPr>
          <a:xfrm>
            <a:off x="2106613" y="3505200"/>
            <a:ext cx="941387" cy="539750"/>
          </a:xfrm>
          <a:prstGeom prst="ellipse">
            <a:avLst/>
          </a:prstGeom>
          <a:solidFill>
            <a:schemeClr val="tx1">
              <a:lumMod val="95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61450" name="TextBox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56867">
            <a:off x="2932113" y="2881313"/>
            <a:ext cx="284797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Slide Number Placeholder 51"/>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30AE1C9-8FB9-4A01-871E-B644D26915CF}" type="slidenum">
              <a:rPr lang="en-US" altLang="en-US" sz="1200">
                <a:solidFill>
                  <a:srgbClr val="BCBCBC"/>
                </a:solidFill>
              </a:rPr>
              <a:pPr/>
              <a:t>57</a:t>
            </a:fld>
            <a:endParaRPr lang="en-US" altLang="en-US" sz="1200">
              <a:solidFill>
                <a:srgbClr val="BCBCBC"/>
              </a:solidFill>
            </a:endParaRPr>
          </a:p>
        </p:txBody>
      </p:sp>
      <p:sp>
        <p:nvSpPr>
          <p:cNvPr id="53" name="Footer Placeholder 52"/>
          <p:cNvSpPr>
            <a:spLocks noGrp="1"/>
          </p:cNvSpPr>
          <p:nvPr>
            <p:ph type="ftr" sz="quarter" idx="10"/>
          </p:nvPr>
        </p:nvSpPr>
        <p:spPr/>
        <p:txBody>
          <a:bodyPr/>
          <a:lstStyle/>
          <a:p>
            <a:pPr>
              <a:defRPr/>
            </a:pPr>
            <a:r>
              <a:rPr lang="en-US"/>
              <a:t>Compression Theory</a:t>
            </a:r>
          </a:p>
        </p:txBody>
      </p:sp>
      <p:sp>
        <p:nvSpPr>
          <p:cNvPr id="61453" name="Rectangle 56"/>
          <p:cNvSpPr>
            <a:spLocks noChangeArrowheads="1"/>
          </p:cNvSpPr>
          <p:nvPr/>
        </p:nvSpPr>
        <p:spPr bwMode="auto">
          <a:xfrm>
            <a:off x="5429250" y="3571875"/>
            <a:ext cx="2362200" cy="504825"/>
          </a:xfrm>
          <a:prstGeom prst="rect">
            <a:avLst/>
          </a:prstGeom>
          <a:solidFill>
            <a:srgbClr val="D34817">
              <a:alpha val="50195"/>
            </a:srgbClr>
          </a:solidFill>
          <a:ln w="28575" algn="ctr">
            <a:solidFill>
              <a:srgbClr val="9B320E"/>
            </a:solidFill>
            <a:prstDash val="dash"/>
            <a:miter lim="800000"/>
            <a:headEnd/>
            <a:tailEnd/>
          </a:ln>
        </p:spPr>
        <p:txBody>
          <a:bodyPr rot="10800000"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9" name="Freeform 88"/>
          <p:cNvSpPr/>
          <p:nvPr/>
        </p:nvSpPr>
        <p:spPr>
          <a:xfrm>
            <a:off x="5926138" y="3578225"/>
            <a:ext cx="1873250" cy="1528763"/>
          </a:xfrm>
          <a:custGeom>
            <a:avLst/>
            <a:gdLst>
              <a:gd name="connsiteX0" fmla="*/ 0 w 1884219"/>
              <a:gd name="connsiteY0" fmla="*/ 1108363 h 1648691"/>
              <a:gd name="connsiteX1" fmla="*/ 1870364 w 1884219"/>
              <a:gd name="connsiteY1" fmla="*/ 0 h 1648691"/>
              <a:gd name="connsiteX2" fmla="*/ 1884219 w 1884219"/>
              <a:gd name="connsiteY2" fmla="*/ 526472 h 1648691"/>
              <a:gd name="connsiteX3" fmla="*/ 0 w 1884219"/>
              <a:gd name="connsiteY3" fmla="*/ 1648691 h 1648691"/>
              <a:gd name="connsiteX4" fmla="*/ 0 w 1884219"/>
              <a:gd name="connsiteY4" fmla="*/ 1108363 h 1648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219" h="1648691">
                <a:moveTo>
                  <a:pt x="0" y="1108363"/>
                </a:moveTo>
                <a:lnTo>
                  <a:pt x="1870364" y="0"/>
                </a:lnTo>
                <a:lnTo>
                  <a:pt x="1884219" y="526472"/>
                </a:lnTo>
                <a:lnTo>
                  <a:pt x="0" y="1648691"/>
                </a:lnTo>
                <a:lnTo>
                  <a:pt x="0" y="1108363"/>
                </a:lnTo>
                <a:close/>
              </a:path>
            </a:pathLst>
          </a:cu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1455" name="Line 57"/>
          <p:cNvSpPr>
            <a:spLocks noChangeShapeType="1"/>
          </p:cNvSpPr>
          <p:nvPr/>
        </p:nvSpPr>
        <p:spPr bwMode="auto">
          <a:xfrm flipV="1">
            <a:off x="3178175" y="3556000"/>
            <a:ext cx="2265363" cy="1030288"/>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61456" name="Line 58"/>
          <p:cNvSpPr>
            <a:spLocks noChangeShapeType="1"/>
          </p:cNvSpPr>
          <p:nvPr/>
        </p:nvSpPr>
        <p:spPr bwMode="auto">
          <a:xfrm flipH="1">
            <a:off x="3198813" y="4092575"/>
            <a:ext cx="2200275" cy="1011238"/>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90" name="Rectangle 89"/>
          <p:cNvSpPr/>
          <p:nvPr/>
        </p:nvSpPr>
        <p:spPr bwMode="auto">
          <a:xfrm>
            <a:off x="3190875" y="4598988"/>
            <a:ext cx="388938" cy="1025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1" name="Rectangle 20"/>
          <p:cNvSpPr/>
          <p:nvPr/>
        </p:nvSpPr>
        <p:spPr bwMode="auto">
          <a:xfrm>
            <a:off x="3575050" y="4598988"/>
            <a:ext cx="2327275"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1459" name="Line 60"/>
          <p:cNvSpPr>
            <a:spLocks noChangeShapeType="1"/>
          </p:cNvSpPr>
          <p:nvPr/>
        </p:nvSpPr>
        <p:spPr bwMode="auto">
          <a:xfrm>
            <a:off x="3048000" y="3778250"/>
            <a:ext cx="638175" cy="236538"/>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rot="10800000" wrap="none"/>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497013" y="3144838"/>
            <a:ext cx="6607175" cy="24796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9" name="TextBox 28"/>
          <p:cNvSpPr txBox="1"/>
          <p:nvPr/>
        </p:nvSpPr>
        <p:spPr>
          <a:xfrm>
            <a:off x="504825" y="636588"/>
            <a:ext cx="8140700" cy="9842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2800" b="1" dirty="0">
                <a:solidFill>
                  <a:schemeClr val="bg1"/>
                </a:solidFill>
              </a:rPr>
              <a:t>Local Buckling is related to Plate Buckling</a:t>
            </a:r>
          </a:p>
        </p:txBody>
      </p:sp>
      <p:sp>
        <p:nvSpPr>
          <p:cNvPr id="3" name="TextBox 2"/>
          <p:cNvSpPr txBox="1"/>
          <p:nvPr/>
        </p:nvSpPr>
        <p:spPr>
          <a:xfrm>
            <a:off x="1509713" y="2366963"/>
            <a:ext cx="6499225" cy="49530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rPr>
              <a:t>Flange is restrained by the web at one edge.</a:t>
            </a:r>
          </a:p>
        </p:txBody>
      </p:sp>
      <p:sp>
        <p:nvSpPr>
          <p:cNvPr id="4" name="TextBox 3"/>
          <p:cNvSpPr txBox="1"/>
          <p:nvPr/>
        </p:nvSpPr>
        <p:spPr>
          <a:xfrm>
            <a:off x="1468438" y="5597525"/>
            <a:ext cx="6635750" cy="860425"/>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rPr>
              <a:t>Failure is localized at areas of high stress </a:t>
            </a:r>
          </a:p>
          <a:p>
            <a:pPr>
              <a:defRPr/>
            </a:pPr>
            <a:r>
              <a:rPr lang="en-US">
                <a:solidFill>
                  <a:schemeClr val="bg1"/>
                </a:solidFill>
              </a:rPr>
              <a:t>(maximum moment) or imperfections.</a:t>
            </a:r>
          </a:p>
        </p:txBody>
      </p:sp>
      <p:sp>
        <p:nvSpPr>
          <p:cNvPr id="7" name="Rectangle 6"/>
          <p:cNvSpPr/>
          <p:nvPr/>
        </p:nvSpPr>
        <p:spPr bwMode="auto">
          <a:xfrm>
            <a:off x="1816100" y="3686175"/>
            <a:ext cx="1079500" cy="2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Rectangle 7"/>
          <p:cNvSpPr/>
          <p:nvPr/>
        </p:nvSpPr>
        <p:spPr bwMode="auto">
          <a:xfrm>
            <a:off x="2271713" y="3906838"/>
            <a:ext cx="125412" cy="1025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8" name="Rectangle 17"/>
          <p:cNvSpPr/>
          <p:nvPr/>
        </p:nvSpPr>
        <p:spPr bwMode="auto">
          <a:xfrm>
            <a:off x="1843088" y="4946650"/>
            <a:ext cx="1079500" cy="2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cxnSp>
        <p:nvCxnSpPr>
          <p:cNvPr id="31" name="Straight Connector 30"/>
          <p:cNvCxnSpPr/>
          <p:nvPr/>
        </p:nvCxnSpPr>
        <p:spPr>
          <a:xfrm rot="16200000" flipH="1">
            <a:off x="7501732" y="3747294"/>
            <a:ext cx="527050" cy="14287"/>
          </a:xfrm>
          <a:prstGeom prst="line">
            <a:avLst/>
          </a:prstGeom>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2106613" y="3505200"/>
            <a:ext cx="941387" cy="539750"/>
          </a:xfrm>
          <a:prstGeom prst="ellipse">
            <a:avLst/>
          </a:prstGeom>
          <a:solidFill>
            <a:schemeClr val="tx1">
              <a:lumMod val="95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62475" name="TextBox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56867">
            <a:off x="2932113" y="2881313"/>
            <a:ext cx="284797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Slide Number Placeholder 51"/>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CBAF6559-2E34-4CE9-A7FC-678F7755450E}" type="slidenum">
              <a:rPr lang="en-US" altLang="en-US" sz="1200">
                <a:solidFill>
                  <a:srgbClr val="BCBCBC"/>
                </a:solidFill>
              </a:rPr>
              <a:pPr algn="r"/>
              <a:t>58</a:t>
            </a:fld>
            <a:endParaRPr lang="en-US" altLang="en-US" sz="1200">
              <a:solidFill>
                <a:srgbClr val="BCBCBC"/>
              </a:solidFill>
            </a:endParaRPr>
          </a:p>
        </p:txBody>
      </p:sp>
      <p:sp>
        <p:nvSpPr>
          <p:cNvPr id="62478" name="Line 16"/>
          <p:cNvSpPr>
            <a:spLocks noChangeShapeType="1"/>
          </p:cNvSpPr>
          <p:nvPr/>
        </p:nvSpPr>
        <p:spPr bwMode="auto">
          <a:xfrm flipV="1">
            <a:off x="3178175" y="3556000"/>
            <a:ext cx="2265363" cy="1030288"/>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62479" name="Line 17"/>
          <p:cNvSpPr>
            <a:spLocks noChangeShapeType="1"/>
          </p:cNvSpPr>
          <p:nvPr/>
        </p:nvSpPr>
        <p:spPr bwMode="auto">
          <a:xfrm flipH="1">
            <a:off x="3198813" y="4092575"/>
            <a:ext cx="2200275" cy="1011238"/>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90" name="Rectangle 89"/>
          <p:cNvSpPr/>
          <p:nvPr/>
        </p:nvSpPr>
        <p:spPr bwMode="auto">
          <a:xfrm>
            <a:off x="3190875" y="4598988"/>
            <a:ext cx="388938" cy="1025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1" name="Rectangle 20"/>
          <p:cNvSpPr/>
          <p:nvPr/>
        </p:nvSpPr>
        <p:spPr bwMode="auto">
          <a:xfrm>
            <a:off x="3575050" y="4598988"/>
            <a:ext cx="2327275"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2482" name="Line 20"/>
          <p:cNvSpPr>
            <a:spLocks noChangeShapeType="1"/>
          </p:cNvSpPr>
          <p:nvPr/>
        </p:nvSpPr>
        <p:spPr bwMode="auto">
          <a:xfrm>
            <a:off x="3048000" y="3778250"/>
            <a:ext cx="638175" cy="236538"/>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rot="10800000" wrap="none"/>
          <a:lstStyle/>
          <a:p>
            <a:endParaRPr lang="en-US"/>
          </a:p>
        </p:txBody>
      </p:sp>
      <p:grpSp>
        <p:nvGrpSpPr>
          <p:cNvPr id="62483" name="Group 57"/>
          <p:cNvGrpSpPr>
            <a:grpSpLocks/>
          </p:cNvGrpSpPr>
          <p:nvPr/>
        </p:nvGrpSpPr>
        <p:grpSpPr bwMode="auto">
          <a:xfrm>
            <a:off x="3186113" y="4922838"/>
            <a:ext cx="2714625" cy="234950"/>
            <a:chOff x="3214255" y="4932218"/>
            <a:chExt cx="2715490" cy="235528"/>
          </a:xfrm>
        </p:grpSpPr>
        <p:cxnSp>
          <p:nvCxnSpPr>
            <p:cNvPr id="37" name="Straight Arrow Connector 36"/>
            <p:cNvCxnSpPr/>
            <p:nvPr/>
          </p:nvCxnSpPr>
          <p:spPr>
            <a:xfrm flipV="1">
              <a:off x="3214255" y="4932218"/>
              <a:ext cx="401765" cy="235528"/>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3574732" y="4932218"/>
              <a:ext cx="401766" cy="235528"/>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3935210" y="4932218"/>
              <a:ext cx="401765" cy="235528"/>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4308391" y="4932218"/>
              <a:ext cx="401766" cy="235528"/>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4751445" y="4932218"/>
              <a:ext cx="401765" cy="235528"/>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5126214" y="4932218"/>
              <a:ext cx="401765" cy="235528"/>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5527979" y="4932218"/>
              <a:ext cx="401766" cy="235528"/>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2484" name="Group 58"/>
          <p:cNvGrpSpPr>
            <a:grpSpLocks/>
          </p:cNvGrpSpPr>
          <p:nvPr/>
        </p:nvGrpSpPr>
        <p:grpSpPr bwMode="auto">
          <a:xfrm>
            <a:off x="3171825" y="4673600"/>
            <a:ext cx="2716213" cy="234950"/>
            <a:chOff x="3214255" y="4932218"/>
            <a:chExt cx="2715490" cy="235528"/>
          </a:xfrm>
        </p:grpSpPr>
        <p:cxnSp>
          <p:nvCxnSpPr>
            <p:cNvPr id="60" name="Straight Arrow Connector 59"/>
            <p:cNvCxnSpPr/>
            <p:nvPr/>
          </p:nvCxnSpPr>
          <p:spPr>
            <a:xfrm flipV="1">
              <a:off x="3214255" y="4932218"/>
              <a:ext cx="401531" cy="235528"/>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3574522" y="4932218"/>
              <a:ext cx="401530" cy="235528"/>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3934788" y="4932218"/>
              <a:ext cx="401531" cy="235528"/>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4309338" y="4932218"/>
              <a:ext cx="401531" cy="235528"/>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4752134" y="4932218"/>
              <a:ext cx="401530" cy="235528"/>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5126684" y="4932218"/>
              <a:ext cx="401530" cy="235528"/>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5528214" y="4932218"/>
              <a:ext cx="401531" cy="235528"/>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2485" name="Straight Arrow Connector 69"/>
          <p:cNvCxnSpPr>
            <a:cxnSpLocks noChangeShapeType="1"/>
          </p:cNvCxnSpPr>
          <p:nvPr/>
        </p:nvCxnSpPr>
        <p:spPr bwMode="auto">
          <a:xfrm flipV="1">
            <a:off x="6989763" y="3740150"/>
            <a:ext cx="401637" cy="234950"/>
          </a:xfrm>
          <a:prstGeom prst="straightConnector1">
            <a:avLst/>
          </a:prstGeom>
          <a:noFill/>
          <a:ln w="63500" algn="ctr">
            <a:solidFill>
              <a:schemeClr val="bg1"/>
            </a:solidFill>
            <a:round/>
            <a:headEnd type="triangle" w="med" len="med"/>
            <a:tailEnd/>
          </a:ln>
          <a:extLst>
            <a:ext uri="{909E8E84-426E-40DD-AFC4-6F175D3DCCD1}">
              <a14:hiddenFill xmlns:a14="http://schemas.microsoft.com/office/drawing/2010/main">
                <a:noFill/>
              </a14:hiddenFill>
            </a:ext>
          </a:extLst>
        </p:spPr>
      </p:cxnSp>
      <p:cxnSp>
        <p:nvCxnSpPr>
          <p:cNvPr id="62486" name="Straight Arrow Connector 70"/>
          <p:cNvCxnSpPr>
            <a:cxnSpLocks noChangeShapeType="1"/>
          </p:cNvCxnSpPr>
          <p:nvPr/>
        </p:nvCxnSpPr>
        <p:spPr bwMode="auto">
          <a:xfrm flipV="1">
            <a:off x="6616700" y="3740150"/>
            <a:ext cx="401638" cy="234950"/>
          </a:xfrm>
          <a:prstGeom prst="straightConnector1">
            <a:avLst/>
          </a:prstGeom>
          <a:noFill/>
          <a:ln w="63500" algn="ctr">
            <a:solidFill>
              <a:schemeClr val="bg1"/>
            </a:solidFill>
            <a:round/>
            <a:headEnd type="triangle" w="med" len="med"/>
            <a:tailEnd/>
          </a:ln>
          <a:extLst>
            <a:ext uri="{909E8E84-426E-40DD-AFC4-6F175D3DCCD1}">
              <a14:hiddenFill xmlns:a14="http://schemas.microsoft.com/office/drawing/2010/main">
                <a:noFill/>
              </a14:hiddenFill>
            </a:ext>
          </a:extLst>
        </p:spPr>
      </p:cxnSp>
      <p:cxnSp>
        <p:nvCxnSpPr>
          <p:cNvPr id="62487" name="Straight Arrow Connector 71"/>
          <p:cNvCxnSpPr>
            <a:cxnSpLocks noChangeShapeType="1"/>
          </p:cNvCxnSpPr>
          <p:nvPr/>
        </p:nvCxnSpPr>
        <p:spPr bwMode="auto">
          <a:xfrm flipV="1">
            <a:off x="6173788" y="3740150"/>
            <a:ext cx="401637" cy="234950"/>
          </a:xfrm>
          <a:prstGeom prst="straightConnector1">
            <a:avLst/>
          </a:prstGeom>
          <a:noFill/>
          <a:ln w="63500" algn="ctr">
            <a:solidFill>
              <a:schemeClr val="bg1"/>
            </a:solidFill>
            <a:round/>
            <a:headEnd type="triangle" w="med" len="med"/>
            <a:tailEnd/>
          </a:ln>
          <a:extLst>
            <a:ext uri="{909E8E84-426E-40DD-AFC4-6F175D3DCCD1}">
              <a14:hiddenFill xmlns:a14="http://schemas.microsoft.com/office/drawing/2010/main">
                <a:noFill/>
              </a14:hiddenFill>
            </a:ext>
          </a:extLst>
        </p:spPr>
      </p:cxnSp>
      <p:cxnSp>
        <p:nvCxnSpPr>
          <p:cNvPr id="62488" name="Straight Arrow Connector 72"/>
          <p:cNvCxnSpPr>
            <a:cxnSpLocks noChangeShapeType="1"/>
          </p:cNvCxnSpPr>
          <p:nvPr/>
        </p:nvCxnSpPr>
        <p:spPr bwMode="auto">
          <a:xfrm flipV="1">
            <a:off x="5799138" y="3740150"/>
            <a:ext cx="401637" cy="234950"/>
          </a:xfrm>
          <a:prstGeom prst="straightConnector1">
            <a:avLst/>
          </a:prstGeom>
          <a:noFill/>
          <a:ln w="63500" algn="ctr">
            <a:solidFill>
              <a:schemeClr val="bg1"/>
            </a:solidFill>
            <a:round/>
            <a:headEnd type="triangle" w="med" len="med"/>
            <a:tailEnd/>
          </a:ln>
          <a:extLst>
            <a:ext uri="{909E8E84-426E-40DD-AFC4-6F175D3DCCD1}">
              <a14:hiddenFill xmlns:a14="http://schemas.microsoft.com/office/drawing/2010/main">
                <a:noFill/>
              </a14:hiddenFill>
            </a:ext>
          </a:extLst>
        </p:spPr>
      </p:cxnSp>
      <p:cxnSp>
        <p:nvCxnSpPr>
          <p:cNvPr id="62489" name="Straight Arrow Connector 73"/>
          <p:cNvCxnSpPr>
            <a:cxnSpLocks noChangeShapeType="1"/>
          </p:cNvCxnSpPr>
          <p:nvPr/>
        </p:nvCxnSpPr>
        <p:spPr bwMode="auto">
          <a:xfrm flipV="1">
            <a:off x="5397500" y="3740150"/>
            <a:ext cx="401638" cy="234950"/>
          </a:xfrm>
          <a:prstGeom prst="straightConnector1">
            <a:avLst/>
          </a:prstGeom>
          <a:noFill/>
          <a:ln w="63500" algn="ctr">
            <a:solidFill>
              <a:schemeClr val="bg1"/>
            </a:solidFill>
            <a:round/>
            <a:headEnd type="triangle" w="med" len="med"/>
            <a:tailEnd/>
          </a:ln>
          <a:extLst>
            <a:ext uri="{909E8E84-426E-40DD-AFC4-6F175D3DCCD1}">
              <a14:hiddenFill xmlns:a14="http://schemas.microsoft.com/office/drawing/2010/main">
                <a:noFill/>
              </a14:hiddenFill>
            </a:ext>
          </a:extLst>
        </p:spPr>
      </p:cxnSp>
      <p:cxnSp>
        <p:nvCxnSpPr>
          <p:cNvPr id="62490" name="Straight Arrow Connector 76"/>
          <p:cNvCxnSpPr>
            <a:cxnSpLocks noChangeShapeType="1"/>
          </p:cNvCxnSpPr>
          <p:nvPr/>
        </p:nvCxnSpPr>
        <p:spPr bwMode="auto">
          <a:xfrm flipV="1">
            <a:off x="7337425" y="3490913"/>
            <a:ext cx="401638" cy="234950"/>
          </a:xfrm>
          <a:prstGeom prst="straightConnector1">
            <a:avLst/>
          </a:prstGeom>
          <a:noFill/>
          <a:ln w="63500" algn="ctr">
            <a:solidFill>
              <a:schemeClr val="bg1"/>
            </a:solidFill>
            <a:round/>
            <a:headEnd type="triangle" w="med" len="med"/>
            <a:tailEnd/>
          </a:ln>
          <a:extLst>
            <a:ext uri="{909E8E84-426E-40DD-AFC4-6F175D3DCCD1}">
              <a14:hiddenFill xmlns:a14="http://schemas.microsoft.com/office/drawing/2010/main">
                <a:noFill/>
              </a14:hiddenFill>
            </a:ext>
          </a:extLst>
        </p:spPr>
      </p:cxnSp>
      <p:cxnSp>
        <p:nvCxnSpPr>
          <p:cNvPr id="62491" name="Straight Arrow Connector 77"/>
          <p:cNvCxnSpPr>
            <a:cxnSpLocks noChangeShapeType="1"/>
          </p:cNvCxnSpPr>
          <p:nvPr/>
        </p:nvCxnSpPr>
        <p:spPr bwMode="auto">
          <a:xfrm flipV="1">
            <a:off x="6977063" y="3490913"/>
            <a:ext cx="401637" cy="234950"/>
          </a:xfrm>
          <a:prstGeom prst="straightConnector1">
            <a:avLst/>
          </a:prstGeom>
          <a:noFill/>
          <a:ln w="63500" algn="ctr">
            <a:solidFill>
              <a:schemeClr val="bg1"/>
            </a:solidFill>
            <a:round/>
            <a:headEnd type="triangle" w="med" len="med"/>
            <a:tailEnd/>
          </a:ln>
          <a:extLst>
            <a:ext uri="{909E8E84-426E-40DD-AFC4-6F175D3DCCD1}">
              <a14:hiddenFill xmlns:a14="http://schemas.microsoft.com/office/drawing/2010/main">
                <a:noFill/>
              </a14:hiddenFill>
            </a:ext>
          </a:extLst>
        </p:spPr>
      </p:cxnSp>
      <p:cxnSp>
        <p:nvCxnSpPr>
          <p:cNvPr id="62492" name="Straight Arrow Connector 78"/>
          <p:cNvCxnSpPr>
            <a:cxnSpLocks noChangeShapeType="1"/>
          </p:cNvCxnSpPr>
          <p:nvPr/>
        </p:nvCxnSpPr>
        <p:spPr bwMode="auto">
          <a:xfrm flipV="1">
            <a:off x="6602413" y="3490913"/>
            <a:ext cx="401637" cy="234950"/>
          </a:xfrm>
          <a:prstGeom prst="straightConnector1">
            <a:avLst/>
          </a:prstGeom>
          <a:noFill/>
          <a:ln w="63500" algn="ctr">
            <a:solidFill>
              <a:schemeClr val="bg1"/>
            </a:solidFill>
            <a:round/>
            <a:headEnd type="triangle" w="med" len="med"/>
            <a:tailEnd/>
          </a:ln>
          <a:extLst>
            <a:ext uri="{909E8E84-426E-40DD-AFC4-6F175D3DCCD1}">
              <a14:hiddenFill xmlns:a14="http://schemas.microsoft.com/office/drawing/2010/main">
                <a:noFill/>
              </a14:hiddenFill>
            </a:ext>
          </a:extLst>
        </p:spPr>
      </p:cxnSp>
      <p:cxnSp>
        <p:nvCxnSpPr>
          <p:cNvPr id="62493" name="Straight Arrow Connector 79"/>
          <p:cNvCxnSpPr>
            <a:cxnSpLocks noChangeShapeType="1"/>
          </p:cNvCxnSpPr>
          <p:nvPr/>
        </p:nvCxnSpPr>
        <p:spPr bwMode="auto">
          <a:xfrm flipV="1">
            <a:off x="6159500" y="3490913"/>
            <a:ext cx="401638" cy="234950"/>
          </a:xfrm>
          <a:prstGeom prst="straightConnector1">
            <a:avLst/>
          </a:prstGeom>
          <a:noFill/>
          <a:ln w="63500" algn="ctr">
            <a:solidFill>
              <a:schemeClr val="bg1"/>
            </a:solidFill>
            <a:round/>
            <a:headEnd type="triangle" w="med" len="med"/>
            <a:tailEnd/>
          </a:ln>
          <a:extLst>
            <a:ext uri="{909E8E84-426E-40DD-AFC4-6F175D3DCCD1}">
              <a14:hiddenFill xmlns:a14="http://schemas.microsoft.com/office/drawing/2010/main">
                <a:noFill/>
              </a14:hiddenFill>
            </a:ext>
          </a:extLst>
        </p:spPr>
      </p:cxnSp>
      <p:cxnSp>
        <p:nvCxnSpPr>
          <p:cNvPr id="62494" name="Straight Arrow Connector 80"/>
          <p:cNvCxnSpPr>
            <a:cxnSpLocks noChangeShapeType="1"/>
          </p:cNvCxnSpPr>
          <p:nvPr/>
        </p:nvCxnSpPr>
        <p:spPr bwMode="auto">
          <a:xfrm flipV="1">
            <a:off x="5784850" y="3490913"/>
            <a:ext cx="401638" cy="234950"/>
          </a:xfrm>
          <a:prstGeom prst="straightConnector1">
            <a:avLst/>
          </a:prstGeom>
          <a:noFill/>
          <a:ln w="63500" algn="ctr">
            <a:solidFill>
              <a:schemeClr val="bg1"/>
            </a:solidFill>
            <a:round/>
            <a:headEnd type="triangle" w="med" len="med"/>
            <a:tailEnd/>
          </a:ln>
          <a:extLst>
            <a:ext uri="{909E8E84-426E-40DD-AFC4-6F175D3DCCD1}">
              <a14:hiddenFill xmlns:a14="http://schemas.microsoft.com/office/drawing/2010/main">
                <a:noFill/>
              </a14:hiddenFill>
            </a:ext>
          </a:extLst>
        </p:spPr>
      </p:cxnSp>
      <p:cxnSp>
        <p:nvCxnSpPr>
          <p:cNvPr id="62495" name="Straight Arrow Connector 81"/>
          <p:cNvCxnSpPr>
            <a:cxnSpLocks noChangeShapeType="1"/>
          </p:cNvCxnSpPr>
          <p:nvPr/>
        </p:nvCxnSpPr>
        <p:spPr bwMode="auto">
          <a:xfrm flipV="1">
            <a:off x="5383213" y="3490913"/>
            <a:ext cx="401637" cy="234950"/>
          </a:xfrm>
          <a:prstGeom prst="straightConnector1">
            <a:avLst/>
          </a:prstGeom>
          <a:noFill/>
          <a:ln w="63500" algn="ctr">
            <a:solidFill>
              <a:schemeClr val="bg1"/>
            </a:solidFill>
            <a:round/>
            <a:headEnd type="triangle" w="med" len="med"/>
            <a:tailEnd/>
          </a:ln>
          <a:extLst>
            <a:ext uri="{909E8E84-426E-40DD-AFC4-6F175D3DCCD1}">
              <a14:hiddenFill xmlns:a14="http://schemas.microsoft.com/office/drawing/2010/main">
                <a:noFill/>
              </a14:hiddenFill>
            </a:ext>
          </a:extLst>
        </p:spPr>
      </p:cxnSp>
      <p:sp>
        <p:nvSpPr>
          <p:cNvPr id="62496" name="Rectangle 14"/>
          <p:cNvSpPr>
            <a:spLocks noChangeArrowheads="1"/>
          </p:cNvSpPr>
          <p:nvPr/>
        </p:nvSpPr>
        <p:spPr bwMode="auto">
          <a:xfrm>
            <a:off x="5429250" y="3571875"/>
            <a:ext cx="2362200" cy="504825"/>
          </a:xfrm>
          <a:prstGeom prst="rect">
            <a:avLst/>
          </a:prstGeom>
          <a:solidFill>
            <a:srgbClr val="D34817">
              <a:alpha val="50195"/>
            </a:srgbClr>
          </a:solidFill>
          <a:ln w="28575" algn="ctr">
            <a:solidFill>
              <a:srgbClr val="9B320E"/>
            </a:solidFill>
            <a:prstDash val="dash"/>
            <a:miter lim="800000"/>
            <a:headEnd/>
            <a:tailEnd/>
          </a:ln>
        </p:spPr>
        <p:txBody>
          <a:bodyPr rot="10800000"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9" name="Freeform 88"/>
          <p:cNvSpPr/>
          <p:nvPr/>
        </p:nvSpPr>
        <p:spPr>
          <a:xfrm>
            <a:off x="5926138" y="3578225"/>
            <a:ext cx="1873250" cy="1528763"/>
          </a:xfrm>
          <a:custGeom>
            <a:avLst/>
            <a:gdLst>
              <a:gd name="connsiteX0" fmla="*/ 0 w 1884219"/>
              <a:gd name="connsiteY0" fmla="*/ 1108363 h 1648691"/>
              <a:gd name="connsiteX1" fmla="*/ 1870364 w 1884219"/>
              <a:gd name="connsiteY1" fmla="*/ 0 h 1648691"/>
              <a:gd name="connsiteX2" fmla="*/ 1884219 w 1884219"/>
              <a:gd name="connsiteY2" fmla="*/ 526472 h 1648691"/>
              <a:gd name="connsiteX3" fmla="*/ 0 w 1884219"/>
              <a:gd name="connsiteY3" fmla="*/ 1648691 h 1648691"/>
              <a:gd name="connsiteX4" fmla="*/ 0 w 1884219"/>
              <a:gd name="connsiteY4" fmla="*/ 1108363 h 1648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219" h="1648691">
                <a:moveTo>
                  <a:pt x="0" y="1108363"/>
                </a:moveTo>
                <a:lnTo>
                  <a:pt x="1870364" y="0"/>
                </a:lnTo>
                <a:lnTo>
                  <a:pt x="1884219" y="526472"/>
                </a:lnTo>
                <a:lnTo>
                  <a:pt x="0" y="1648691"/>
                </a:lnTo>
                <a:lnTo>
                  <a:pt x="0" y="1108363"/>
                </a:lnTo>
                <a:close/>
              </a:path>
            </a:pathLst>
          </a:cu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48"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497013" y="3144838"/>
            <a:ext cx="6607175" cy="24606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9" name="Freeform 88"/>
          <p:cNvSpPr>
            <a:spLocks noChangeArrowheads="1"/>
          </p:cNvSpPr>
          <p:nvPr/>
        </p:nvSpPr>
        <p:spPr bwMode="auto">
          <a:xfrm>
            <a:off x="5926138" y="3578225"/>
            <a:ext cx="1873250" cy="1519238"/>
          </a:xfrm>
          <a:custGeom>
            <a:avLst/>
            <a:gdLst>
              <a:gd name="T0" fmla="*/ 0 w 1884219"/>
              <a:gd name="T1" fmla="*/ 1027739 h 1648691"/>
              <a:gd name="T2" fmla="*/ 1859476 w 1884219"/>
              <a:gd name="T3" fmla="*/ 0 h 1648691"/>
              <a:gd name="T4" fmla="*/ 1873250 w 1884219"/>
              <a:gd name="T5" fmla="*/ 488176 h 1648691"/>
              <a:gd name="T6" fmla="*/ 0 w 1884219"/>
              <a:gd name="T7" fmla="*/ 1528763 h 1648691"/>
              <a:gd name="T8" fmla="*/ 0 w 1884219"/>
              <a:gd name="T9" fmla="*/ 1027739 h 1648691"/>
              <a:gd name="T10" fmla="*/ 0 60000 65536"/>
              <a:gd name="T11" fmla="*/ 0 60000 65536"/>
              <a:gd name="T12" fmla="*/ 0 60000 65536"/>
              <a:gd name="T13" fmla="*/ 0 60000 65536"/>
              <a:gd name="T14" fmla="*/ 0 60000 65536"/>
              <a:gd name="T15" fmla="*/ 0 w 1884219"/>
              <a:gd name="T16" fmla="*/ 0 h 1648691"/>
              <a:gd name="T17" fmla="*/ 1884219 w 1884219"/>
              <a:gd name="T18" fmla="*/ 1648691 h 1648691"/>
            </a:gdLst>
            <a:ahLst/>
            <a:cxnLst>
              <a:cxn ang="T10">
                <a:pos x="T0" y="T1"/>
              </a:cxn>
              <a:cxn ang="T11">
                <a:pos x="T2" y="T3"/>
              </a:cxn>
              <a:cxn ang="T12">
                <a:pos x="T4" y="T5"/>
              </a:cxn>
              <a:cxn ang="T13">
                <a:pos x="T6" y="T7"/>
              </a:cxn>
              <a:cxn ang="T14">
                <a:pos x="T8" y="T9"/>
              </a:cxn>
            </a:cxnLst>
            <a:rect l="T15" t="T16" r="T17" b="T18"/>
            <a:pathLst>
              <a:path w="1884219" h="1648691">
                <a:moveTo>
                  <a:pt x="0" y="1108363"/>
                </a:moveTo>
                <a:lnTo>
                  <a:pt x="1870364" y="0"/>
                </a:lnTo>
                <a:lnTo>
                  <a:pt x="1884219" y="526472"/>
                </a:lnTo>
                <a:lnTo>
                  <a:pt x="0" y="1648691"/>
                </a:lnTo>
                <a:lnTo>
                  <a:pt x="0" y="1108363"/>
                </a:lnTo>
                <a:close/>
              </a:path>
            </a:pathLst>
          </a:custGeom>
          <a:noFill/>
          <a:ln w="38100" algn="ctr">
            <a:solidFill>
              <a:schemeClr val="bg1"/>
            </a:solidFill>
            <a:prstDash val="dash"/>
            <a:miter lim="800000"/>
            <a:headEnd/>
            <a:tailEnd/>
          </a:ln>
        </p:spPr>
        <p:txBody>
          <a:bodyPr anchor="ctr"/>
          <a:lstStyle/>
          <a:p>
            <a:pPr>
              <a:defRPr/>
            </a:pPr>
            <a:endParaRPr lang="en-US">
              <a:solidFill>
                <a:schemeClr val="lt1"/>
              </a:solidFill>
              <a:latin typeface="+mn-lt"/>
            </a:endParaRPr>
          </a:p>
        </p:txBody>
      </p:sp>
      <p:sp>
        <p:nvSpPr>
          <p:cNvPr id="29" name="TextBox 28"/>
          <p:cNvSpPr txBox="1"/>
          <p:nvPr/>
        </p:nvSpPr>
        <p:spPr>
          <a:xfrm>
            <a:off x="504825" y="636588"/>
            <a:ext cx="8140700" cy="9842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2800" b="1">
                <a:solidFill>
                  <a:schemeClr val="bg1"/>
                </a:solidFill>
              </a:rPr>
              <a:t>Local Buckling is related to Plate Buckling</a:t>
            </a:r>
          </a:p>
        </p:txBody>
      </p:sp>
      <p:sp>
        <p:nvSpPr>
          <p:cNvPr id="3" name="TextBox 2"/>
          <p:cNvSpPr txBox="1"/>
          <p:nvPr/>
        </p:nvSpPr>
        <p:spPr>
          <a:xfrm>
            <a:off x="1509713" y="2366963"/>
            <a:ext cx="6499225" cy="49530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rPr>
              <a:t>Flange is restrained by the web at one edge.</a:t>
            </a:r>
          </a:p>
        </p:txBody>
      </p:sp>
      <p:sp>
        <p:nvSpPr>
          <p:cNvPr id="7" name="Rectangle 6"/>
          <p:cNvSpPr/>
          <p:nvPr/>
        </p:nvSpPr>
        <p:spPr bwMode="auto">
          <a:xfrm>
            <a:off x="1816100" y="3686175"/>
            <a:ext cx="1079500" cy="2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Rectangle 7"/>
          <p:cNvSpPr/>
          <p:nvPr/>
        </p:nvSpPr>
        <p:spPr bwMode="auto">
          <a:xfrm>
            <a:off x="2271713" y="3906838"/>
            <a:ext cx="125412" cy="1025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8" name="Rectangle 17"/>
          <p:cNvSpPr/>
          <p:nvPr/>
        </p:nvSpPr>
        <p:spPr bwMode="auto">
          <a:xfrm>
            <a:off x="1843088" y="4946650"/>
            <a:ext cx="1079500" cy="2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3" name="Oval 32"/>
          <p:cNvSpPr/>
          <p:nvPr/>
        </p:nvSpPr>
        <p:spPr>
          <a:xfrm>
            <a:off x="2106613" y="3505200"/>
            <a:ext cx="941387" cy="539750"/>
          </a:xfrm>
          <a:prstGeom prst="ellipse">
            <a:avLst/>
          </a:prstGeom>
          <a:solidFill>
            <a:schemeClr val="tx1">
              <a:lumMod val="95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63498" name="TextBox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56867">
            <a:off x="2932113" y="2881313"/>
            <a:ext cx="284797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Slide Number Placeholder 51"/>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6A4D0F2-2AEB-478A-90E7-089E698309C6}" type="slidenum">
              <a:rPr lang="en-US" altLang="en-US" sz="1200">
                <a:solidFill>
                  <a:srgbClr val="BCBCBC"/>
                </a:solidFill>
              </a:rPr>
              <a:pPr algn="r"/>
              <a:t>59</a:t>
            </a:fld>
            <a:endParaRPr lang="en-US" altLang="en-US" sz="1200">
              <a:solidFill>
                <a:srgbClr val="BCBCBC"/>
              </a:solidFill>
            </a:endParaRPr>
          </a:p>
        </p:txBody>
      </p:sp>
      <p:sp>
        <p:nvSpPr>
          <p:cNvPr id="63501" name="Line 57"/>
          <p:cNvSpPr>
            <a:spLocks noChangeShapeType="1"/>
          </p:cNvSpPr>
          <p:nvPr/>
        </p:nvSpPr>
        <p:spPr bwMode="auto">
          <a:xfrm flipV="1">
            <a:off x="3182938" y="3565525"/>
            <a:ext cx="2265362" cy="1030288"/>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63502" name="Line 58"/>
          <p:cNvSpPr>
            <a:spLocks noChangeShapeType="1"/>
          </p:cNvSpPr>
          <p:nvPr/>
        </p:nvSpPr>
        <p:spPr bwMode="auto">
          <a:xfrm flipH="1">
            <a:off x="3198813" y="4092575"/>
            <a:ext cx="2200275" cy="1011238"/>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90" name="Rectangle 89"/>
          <p:cNvSpPr/>
          <p:nvPr/>
        </p:nvSpPr>
        <p:spPr bwMode="auto">
          <a:xfrm>
            <a:off x="3190875" y="4598988"/>
            <a:ext cx="388938" cy="987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1" name="Rectangle 20"/>
          <p:cNvSpPr/>
          <p:nvPr/>
        </p:nvSpPr>
        <p:spPr bwMode="auto">
          <a:xfrm>
            <a:off x="3575050" y="4598988"/>
            <a:ext cx="2327275"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3505" name="Line 60"/>
          <p:cNvSpPr>
            <a:spLocks noChangeShapeType="1"/>
          </p:cNvSpPr>
          <p:nvPr/>
        </p:nvSpPr>
        <p:spPr bwMode="auto">
          <a:xfrm>
            <a:off x="3048000" y="3778250"/>
            <a:ext cx="638175" cy="236538"/>
          </a:xfrm>
          <a:prstGeom prst="line">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txBody>
          <a:bodyPr rot="10800000" wrap="none"/>
          <a:lstStyle/>
          <a:p>
            <a:endParaRPr lang="en-US"/>
          </a:p>
        </p:txBody>
      </p:sp>
      <p:grpSp>
        <p:nvGrpSpPr>
          <p:cNvPr id="63506" name="Group 57"/>
          <p:cNvGrpSpPr>
            <a:grpSpLocks/>
          </p:cNvGrpSpPr>
          <p:nvPr/>
        </p:nvGrpSpPr>
        <p:grpSpPr bwMode="auto">
          <a:xfrm>
            <a:off x="3214688" y="4941888"/>
            <a:ext cx="2714625" cy="234950"/>
            <a:chOff x="3214255" y="4932218"/>
            <a:chExt cx="2715490" cy="235528"/>
          </a:xfrm>
        </p:grpSpPr>
        <p:cxnSp>
          <p:nvCxnSpPr>
            <p:cNvPr id="37" name="Straight Arrow Connector 36"/>
            <p:cNvCxnSpPr/>
            <p:nvPr/>
          </p:nvCxnSpPr>
          <p:spPr>
            <a:xfrm flipV="1">
              <a:off x="3214255" y="4932218"/>
              <a:ext cx="401765" cy="235528"/>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3574732" y="4932218"/>
              <a:ext cx="401766" cy="235528"/>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3935210" y="4932218"/>
              <a:ext cx="401765" cy="235528"/>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4308391" y="4932218"/>
              <a:ext cx="401766" cy="235528"/>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4751445" y="4932218"/>
              <a:ext cx="401765" cy="235528"/>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5126214" y="4932218"/>
              <a:ext cx="401765" cy="235528"/>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5527979" y="4932218"/>
              <a:ext cx="401766" cy="235528"/>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3507" name="Group 58"/>
          <p:cNvGrpSpPr>
            <a:grpSpLocks/>
          </p:cNvGrpSpPr>
          <p:nvPr/>
        </p:nvGrpSpPr>
        <p:grpSpPr bwMode="auto">
          <a:xfrm>
            <a:off x="3200400" y="4692650"/>
            <a:ext cx="2716213" cy="234950"/>
            <a:chOff x="3214255" y="4932218"/>
            <a:chExt cx="2715490" cy="235528"/>
          </a:xfrm>
        </p:grpSpPr>
        <p:cxnSp>
          <p:nvCxnSpPr>
            <p:cNvPr id="60" name="Straight Arrow Connector 59"/>
            <p:cNvCxnSpPr/>
            <p:nvPr/>
          </p:nvCxnSpPr>
          <p:spPr>
            <a:xfrm flipV="1">
              <a:off x="3214255" y="4932218"/>
              <a:ext cx="401531" cy="235528"/>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3574522" y="4932218"/>
              <a:ext cx="401530" cy="235528"/>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3934788" y="4932218"/>
              <a:ext cx="401531" cy="235528"/>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4309338" y="4932218"/>
              <a:ext cx="401531" cy="235528"/>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4752134" y="4932218"/>
              <a:ext cx="401530" cy="235528"/>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5126684" y="4932218"/>
              <a:ext cx="401530" cy="235528"/>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5528214" y="4932218"/>
              <a:ext cx="401531" cy="235528"/>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3508" name="Straight Arrow Connector 70"/>
          <p:cNvCxnSpPr>
            <a:cxnSpLocks noChangeShapeType="1"/>
          </p:cNvCxnSpPr>
          <p:nvPr/>
        </p:nvCxnSpPr>
        <p:spPr bwMode="auto">
          <a:xfrm flipV="1">
            <a:off x="6826250" y="3778250"/>
            <a:ext cx="401638" cy="234950"/>
          </a:xfrm>
          <a:prstGeom prst="straightConnector1">
            <a:avLst/>
          </a:prstGeom>
          <a:noFill/>
          <a:ln w="63500" algn="ctr">
            <a:solidFill>
              <a:schemeClr val="bg1"/>
            </a:solidFill>
            <a:round/>
            <a:headEnd type="triangle" w="med" len="med"/>
            <a:tailEnd/>
          </a:ln>
          <a:extLst>
            <a:ext uri="{909E8E84-426E-40DD-AFC4-6F175D3DCCD1}">
              <a14:hiddenFill xmlns:a14="http://schemas.microsoft.com/office/drawing/2010/main">
                <a:noFill/>
              </a14:hiddenFill>
            </a:ext>
          </a:extLst>
        </p:spPr>
      </p:cxnSp>
      <p:cxnSp>
        <p:nvCxnSpPr>
          <p:cNvPr id="63509" name="Straight Arrow Connector 71"/>
          <p:cNvCxnSpPr>
            <a:cxnSpLocks noChangeShapeType="1"/>
          </p:cNvCxnSpPr>
          <p:nvPr/>
        </p:nvCxnSpPr>
        <p:spPr bwMode="auto">
          <a:xfrm flipV="1">
            <a:off x="6383338" y="3778250"/>
            <a:ext cx="401637" cy="234950"/>
          </a:xfrm>
          <a:prstGeom prst="straightConnector1">
            <a:avLst/>
          </a:prstGeom>
          <a:noFill/>
          <a:ln w="63500" algn="ctr">
            <a:solidFill>
              <a:schemeClr val="bg1"/>
            </a:solidFill>
            <a:round/>
            <a:headEnd type="triangle" w="med" len="med"/>
            <a:tailEnd/>
          </a:ln>
          <a:extLst>
            <a:ext uri="{909E8E84-426E-40DD-AFC4-6F175D3DCCD1}">
              <a14:hiddenFill xmlns:a14="http://schemas.microsoft.com/office/drawing/2010/main">
                <a:noFill/>
              </a14:hiddenFill>
            </a:ext>
          </a:extLst>
        </p:spPr>
      </p:cxnSp>
      <p:cxnSp>
        <p:nvCxnSpPr>
          <p:cNvPr id="63510" name="Straight Arrow Connector 72"/>
          <p:cNvCxnSpPr>
            <a:cxnSpLocks noChangeShapeType="1"/>
          </p:cNvCxnSpPr>
          <p:nvPr/>
        </p:nvCxnSpPr>
        <p:spPr bwMode="auto">
          <a:xfrm flipV="1">
            <a:off x="6008688" y="3778250"/>
            <a:ext cx="401637" cy="234950"/>
          </a:xfrm>
          <a:prstGeom prst="straightConnector1">
            <a:avLst/>
          </a:prstGeom>
          <a:noFill/>
          <a:ln w="63500" algn="ctr">
            <a:solidFill>
              <a:schemeClr val="bg1"/>
            </a:solidFill>
            <a:round/>
            <a:headEnd type="triangle" w="med" len="med"/>
            <a:tailEnd/>
          </a:ln>
          <a:extLst>
            <a:ext uri="{909E8E84-426E-40DD-AFC4-6F175D3DCCD1}">
              <a14:hiddenFill xmlns:a14="http://schemas.microsoft.com/office/drawing/2010/main">
                <a:noFill/>
              </a14:hiddenFill>
            </a:ext>
          </a:extLst>
        </p:spPr>
      </p:cxnSp>
      <p:cxnSp>
        <p:nvCxnSpPr>
          <p:cNvPr id="63511" name="Straight Arrow Connector 73"/>
          <p:cNvCxnSpPr>
            <a:cxnSpLocks noChangeShapeType="1"/>
          </p:cNvCxnSpPr>
          <p:nvPr/>
        </p:nvCxnSpPr>
        <p:spPr bwMode="auto">
          <a:xfrm flipV="1">
            <a:off x="5607050" y="3778250"/>
            <a:ext cx="401638" cy="234950"/>
          </a:xfrm>
          <a:prstGeom prst="straightConnector1">
            <a:avLst/>
          </a:prstGeom>
          <a:noFill/>
          <a:ln w="63500" algn="ctr">
            <a:solidFill>
              <a:schemeClr val="bg1"/>
            </a:solidFill>
            <a:round/>
            <a:headEnd type="triangle" w="med" len="med"/>
            <a:tailEnd/>
          </a:ln>
          <a:extLst>
            <a:ext uri="{909E8E84-426E-40DD-AFC4-6F175D3DCCD1}">
              <a14:hiddenFill xmlns:a14="http://schemas.microsoft.com/office/drawing/2010/main">
                <a:noFill/>
              </a14:hiddenFill>
            </a:ext>
          </a:extLst>
        </p:spPr>
      </p:cxnSp>
      <p:cxnSp>
        <p:nvCxnSpPr>
          <p:cNvPr id="63512" name="Straight Arrow Connector 77"/>
          <p:cNvCxnSpPr>
            <a:cxnSpLocks noChangeShapeType="1"/>
          </p:cNvCxnSpPr>
          <p:nvPr/>
        </p:nvCxnSpPr>
        <p:spPr bwMode="auto">
          <a:xfrm flipV="1">
            <a:off x="7186613" y="3529013"/>
            <a:ext cx="401637" cy="234950"/>
          </a:xfrm>
          <a:prstGeom prst="straightConnector1">
            <a:avLst/>
          </a:prstGeom>
          <a:noFill/>
          <a:ln w="63500" algn="ctr">
            <a:solidFill>
              <a:schemeClr val="bg1"/>
            </a:solidFill>
            <a:round/>
            <a:headEnd type="triangle" w="med" len="med"/>
            <a:tailEnd/>
          </a:ln>
          <a:extLst>
            <a:ext uri="{909E8E84-426E-40DD-AFC4-6F175D3DCCD1}">
              <a14:hiddenFill xmlns:a14="http://schemas.microsoft.com/office/drawing/2010/main">
                <a:noFill/>
              </a14:hiddenFill>
            </a:ext>
          </a:extLst>
        </p:spPr>
      </p:cxnSp>
      <p:cxnSp>
        <p:nvCxnSpPr>
          <p:cNvPr id="63513" name="Straight Arrow Connector 78"/>
          <p:cNvCxnSpPr>
            <a:cxnSpLocks noChangeShapeType="1"/>
          </p:cNvCxnSpPr>
          <p:nvPr/>
        </p:nvCxnSpPr>
        <p:spPr bwMode="auto">
          <a:xfrm flipV="1">
            <a:off x="6811963" y="3529013"/>
            <a:ext cx="401637" cy="234950"/>
          </a:xfrm>
          <a:prstGeom prst="straightConnector1">
            <a:avLst/>
          </a:prstGeom>
          <a:noFill/>
          <a:ln w="63500" algn="ctr">
            <a:solidFill>
              <a:schemeClr val="bg1"/>
            </a:solidFill>
            <a:round/>
            <a:headEnd type="triangle" w="med" len="med"/>
            <a:tailEnd/>
          </a:ln>
          <a:extLst>
            <a:ext uri="{909E8E84-426E-40DD-AFC4-6F175D3DCCD1}">
              <a14:hiddenFill xmlns:a14="http://schemas.microsoft.com/office/drawing/2010/main">
                <a:noFill/>
              </a14:hiddenFill>
            </a:ext>
          </a:extLst>
        </p:spPr>
      </p:cxnSp>
      <p:cxnSp>
        <p:nvCxnSpPr>
          <p:cNvPr id="63514" name="Straight Arrow Connector 79"/>
          <p:cNvCxnSpPr>
            <a:cxnSpLocks noChangeShapeType="1"/>
          </p:cNvCxnSpPr>
          <p:nvPr/>
        </p:nvCxnSpPr>
        <p:spPr bwMode="auto">
          <a:xfrm flipV="1">
            <a:off x="6369050" y="3529013"/>
            <a:ext cx="401638" cy="234950"/>
          </a:xfrm>
          <a:prstGeom prst="straightConnector1">
            <a:avLst/>
          </a:prstGeom>
          <a:noFill/>
          <a:ln w="63500" algn="ctr">
            <a:solidFill>
              <a:schemeClr val="bg1"/>
            </a:solidFill>
            <a:round/>
            <a:headEnd type="triangle" w="med" len="med"/>
            <a:tailEnd/>
          </a:ln>
          <a:extLst>
            <a:ext uri="{909E8E84-426E-40DD-AFC4-6F175D3DCCD1}">
              <a14:hiddenFill xmlns:a14="http://schemas.microsoft.com/office/drawing/2010/main">
                <a:noFill/>
              </a14:hiddenFill>
            </a:ext>
          </a:extLst>
        </p:spPr>
      </p:cxnSp>
      <p:cxnSp>
        <p:nvCxnSpPr>
          <p:cNvPr id="63515" name="Straight Arrow Connector 80"/>
          <p:cNvCxnSpPr>
            <a:cxnSpLocks noChangeShapeType="1"/>
          </p:cNvCxnSpPr>
          <p:nvPr/>
        </p:nvCxnSpPr>
        <p:spPr bwMode="auto">
          <a:xfrm flipV="1">
            <a:off x="5994400" y="3529013"/>
            <a:ext cx="401638" cy="234950"/>
          </a:xfrm>
          <a:prstGeom prst="straightConnector1">
            <a:avLst/>
          </a:prstGeom>
          <a:noFill/>
          <a:ln w="63500" algn="ctr">
            <a:solidFill>
              <a:schemeClr val="bg1"/>
            </a:solidFill>
            <a:round/>
            <a:headEnd type="triangle" w="med" len="med"/>
            <a:tailEnd/>
          </a:ln>
          <a:extLst>
            <a:ext uri="{909E8E84-426E-40DD-AFC4-6F175D3DCCD1}">
              <a14:hiddenFill xmlns:a14="http://schemas.microsoft.com/office/drawing/2010/main">
                <a:noFill/>
              </a14:hiddenFill>
            </a:ext>
          </a:extLst>
        </p:spPr>
      </p:cxnSp>
      <p:cxnSp>
        <p:nvCxnSpPr>
          <p:cNvPr id="63516" name="Straight Arrow Connector 81"/>
          <p:cNvCxnSpPr>
            <a:cxnSpLocks noChangeShapeType="1"/>
          </p:cNvCxnSpPr>
          <p:nvPr/>
        </p:nvCxnSpPr>
        <p:spPr bwMode="auto">
          <a:xfrm flipV="1">
            <a:off x="5592763" y="3529013"/>
            <a:ext cx="401637" cy="234950"/>
          </a:xfrm>
          <a:prstGeom prst="straightConnector1">
            <a:avLst/>
          </a:prstGeom>
          <a:noFill/>
          <a:ln w="63500" algn="ctr">
            <a:solidFill>
              <a:schemeClr val="bg1"/>
            </a:solidFill>
            <a:round/>
            <a:headEnd type="triangle" w="med" len="med"/>
            <a:tailEnd/>
          </a:ln>
          <a:extLst>
            <a:ext uri="{909E8E84-426E-40DD-AFC4-6F175D3DCCD1}">
              <a14:hiddenFill xmlns:a14="http://schemas.microsoft.com/office/drawing/2010/main">
                <a:noFill/>
              </a14:hiddenFill>
            </a:ext>
          </a:extLst>
        </p:spPr>
      </p:cxnSp>
      <p:sp>
        <p:nvSpPr>
          <p:cNvPr id="4" name="TextBox 3"/>
          <p:cNvSpPr txBox="1"/>
          <p:nvPr/>
        </p:nvSpPr>
        <p:spPr>
          <a:xfrm>
            <a:off x="1497013" y="5597525"/>
            <a:ext cx="6607175" cy="860425"/>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rPr>
              <a:t>Failure is localized at areas of high stress </a:t>
            </a:r>
          </a:p>
          <a:p>
            <a:pPr>
              <a:defRPr/>
            </a:pPr>
            <a:r>
              <a:rPr lang="en-US">
                <a:solidFill>
                  <a:schemeClr val="bg1"/>
                </a:solidFill>
              </a:rPr>
              <a:t>(maximum moment) or imperfections.</a:t>
            </a:r>
          </a:p>
        </p:txBody>
      </p:sp>
      <p:sp>
        <p:nvSpPr>
          <p:cNvPr id="63518" name="Rectangle 56"/>
          <p:cNvSpPr>
            <a:spLocks noChangeArrowheads="1"/>
          </p:cNvSpPr>
          <p:nvPr/>
        </p:nvSpPr>
        <p:spPr bwMode="auto">
          <a:xfrm>
            <a:off x="5434013" y="3562350"/>
            <a:ext cx="2362200" cy="514350"/>
          </a:xfrm>
          <a:prstGeom prst="rect">
            <a:avLst/>
          </a:prstGeom>
          <a:solidFill>
            <a:srgbClr val="D34817">
              <a:alpha val="50195"/>
            </a:srgbClr>
          </a:solidFill>
          <a:ln w="28575" algn="ctr">
            <a:solidFill>
              <a:srgbClr val="9B320E"/>
            </a:solidFill>
            <a:prstDash val="dash"/>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3519" name="Freeform 45"/>
          <p:cNvSpPr>
            <a:spLocks/>
          </p:cNvSpPr>
          <p:nvPr/>
        </p:nvSpPr>
        <p:spPr bwMode="auto">
          <a:xfrm>
            <a:off x="5903913" y="3559175"/>
            <a:ext cx="1920875" cy="1568450"/>
          </a:xfrm>
          <a:custGeom>
            <a:avLst/>
            <a:gdLst>
              <a:gd name="T0" fmla="*/ 0 w 1210"/>
              <a:gd name="T1" fmla="*/ 1653222500 h 988"/>
              <a:gd name="T2" fmla="*/ 0 w 1210"/>
              <a:gd name="T3" fmla="*/ 2147483647 h 988"/>
              <a:gd name="T4" fmla="*/ 226814063 w 1210"/>
              <a:gd name="T5" fmla="*/ 2147483647 h 988"/>
              <a:gd name="T6" fmla="*/ 453628125 w 1210"/>
              <a:gd name="T7" fmla="*/ 2147483647 h 988"/>
              <a:gd name="T8" fmla="*/ 670361563 w 1210"/>
              <a:gd name="T9" fmla="*/ 2147483647 h 988"/>
              <a:gd name="T10" fmla="*/ 836691875 w 1210"/>
              <a:gd name="T11" fmla="*/ 2132052188 h 988"/>
              <a:gd name="T12" fmla="*/ 977820625 w 1210"/>
              <a:gd name="T13" fmla="*/ 2016125000 h 988"/>
              <a:gd name="T14" fmla="*/ 1108868750 w 1210"/>
              <a:gd name="T15" fmla="*/ 1794351250 h 988"/>
              <a:gd name="T16" fmla="*/ 1219755625 w 1210"/>
              <a:gd name="T17" fmla="*/ 1517134063 h 988"/>
              <a:gd name="T18" fmla="*/ 1335682813 w 1210"/>
              <a:gd name="T19" fmla="*/ 1300400625 h 988"/>
              <a:gd name="T20" fmla="*/ 1476811563 w 1210"/>
              <a:gd name="T21" fmla="*/ 1169352500 h 988"/>
              <a:gd name="T22" fmla="*/ 1612900000 w 1210"/>
              <a:gd name="T23" fmla="*/ 1088707500 h 988"/>
              <a:gd name="T24" fmla="*/ 1839714063 w 1210"/>
              <a:gd name="T25" fmla="*/ 1053425313 h 988"/>
              <a:gd name="T26" fmla="*/ 2026205625 w 1210"/>
              <a:gd name="T27" fmla="*/ 1063505938 h 988"/>
              <a:gd name="T28" fmla="*/ 2147483647 w 1210"/>
              <a:gd name="T29" fmla="*/ 1108868750 h 988"/>
              <a:gd name="T30" fmla="*/ 2147483647 w 1210"/>
              <a:gd name="T31" fmla="*/ 1149191250 h 988"/>
              <a:gd name="T32" fmla="*/ 2147483647 w 1210"/>
              <a:gd name="T33" fmla="*/ 1164312188 h 988"/>
              <a:gd name="T34" fmla="*/ 2147483647 w 1210"/>
              <a:gd name="T35" fmla="*/ 1098788125 h 988"/>
              <a:gd name="T36" fmla="*/ 2147483647 w 1210"/>
              <a:gd name="T37" fmla="*/ 796369375 h 988"/>
              <a:gd name="T38" fmla="*/ 2147483647 w 1210"/>
              <a:gd name="T39" fmla="*/ 0 h 988"/>
              <a:gd name="T40" fmla="*/ 2147483647 w 1210"/>
              <a:gd name="T41" fmla="*/ 126007813 h 988"/>
              <a:gd name="T42" fmla="*/ 2147483647 w 1210"/>
              <a:gd name="T43" fmla="*/ 257055938 h 988"/>
              <a:gd name="T44" fmla="*/ 2147483647 w 1210"/>
              <a:gd name="T45" fmla="*/ 342741250 h 988"/>
              <a:gd name="T46" fmla="*/ 2147483647 w 1210"/>
              <a:gd name="T47" fmla="*/ 372983125 h 988"/>
              <a:gd name="T48" fmla="*/ 2147483647 w 1210"/>
              <a:gd name="T49" fmla="*/ 372983125 h 988"/>
              <a:gd name="T50" fmla="*/ 2147483647 w 1210"/>
              <a:gd name="T51" fmla="*/ 352821875 h 988"/>
              <a:gd name="T52" fmla="*/ 2147483647 w 1210"/>
              <a:gd name="T53" fmla="*/ 322580000 h 988"/>
              <a:gd name="T54" fmla="*/ 2036286250 w 1210"/>
              <a:gd name="T55" fmla="*/ 282257500 h 988"/>
              <a:gd name="T56" fmla="*/ 1905238125 w 1210"/>
              <a:gd name="T57" fmla="*/ 272176875 h 988"/>
              <a:gd name="T58" fmla="*/ 1764109375 w 1210"/>
              <a:gd name="T59" fmla="*/ 277217188 h 988"/>
              <a:gd name="T60" fmla="*/ 1633061250 w 1210"/>
              <a:gd name="T61" fmla="*/ 297378438 h 988"/>
              <a:gd name="T62" fmla="*/ 1527214688 w 1210"/>
              <a:gd name="T63" fmla="*/ 347781563 h 988"/>
              <a:gd name="T64" fmla="*/ 1376005313 w 1210"/>
              <a:gd name="T65" fmla="*/ 458668438 h 988"/>
              <a:gd name="T66" fmla="*/ 1280239375 w 1210"/>
              <a:gd name="T67" fmla="*/ 589716563 h 988"/>
              <a:gd name="T68" fmla="*/ 1179433125 w 1210"/>
              <a:gd name="T69" fmla="*/ 781248438 h 988"/>
              <a:gd name="T70" fmla="*/ 1093747813 w 1210"/>
              <a:gd name="T71" fmla="*/ 992941563 h 988"/>
              <a:gd name="T72" fmla="*/ 1018143125 w 1210"/>
              <a:gd name="T73" fmla="*/ 1123989688 h 988"/>
              <a:gd name="T74" fmla="*/ 907256250 w 1210"/>
              <a:gd name="T75" fmla="*/ 1255037813 h 988"/>
              <a:gd name="T76" fmla="*/ 735885625 w 1210"/>
              <a:gd name="T77" fmla="*/ 1345763438 h 988"/>
              <a:gd name="T78" fmla="*/ 519152188 w 1210"/>
              <a:gd name="T79" fmla="*/ 1451610000 h 988"/>
              <a:gd name="T80" fmla="*/ 0 w 1210"/>
              <a:gd name="T81" fmla="*/ 1653222500 h 9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10"/>
              <a:gd name="T124" fmla="*/ 0 h 988"/>
              <a:gd name="T125" fmla="*/ 1210 w 1210"/>
              <a:gd name="T126" fmla="*/ 988 h 9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10" h="988">
                <a:moveTo>
                  <a:pt x="0" y="656"/>
                </a:moveTo>
                <a:lnTo>
                  <a:pt x="0" y="988"/>
                </a:lnTo>
                <a:lnTo>
                  <a:pt x="90" y="956"/>
                </a:lnTo>
                <a:lnTo>
                  <a:pt x="180" y="916"/>
                </a:lnTo>
                <a:lnTo>
                  <a:pt x="266" y="880"/>
                </a:lnTo>
                <a:lnTo>
                  <a:pt x="332" y="846"/>
                </a:lnTo>
                <a:lnTo>
                  <a:pt x="388" y="800"/>
                </a:lnTo>
                <a:lnTo>
                  <a:pt x="440" y="712"/>
                </a:lnTo>
                <a:lnTo>
                  <a:pt x="484" y="602"/>
                </a:lnTo>
                <a:lnTo>
                  <a:pt x="530" y="516"/>
                </a:lnTo>
                <a:lnTo>
                  <a:pt x="586" y="464"/>
                </a:lnTo>
                <a:lnTo>
                  <a:pt x="640" y="432"/>
                </a:lnTo>
                <a:lnTo>
                  <a:pt x="730" y="418"/>
                </a:lnTo>
                <a:lnTo>
                  <a:pt x="804" y="422"/>
                </a:lnTo>
                <a:lnTo>
                  <a:pt x="874" y="440"/>
                </a:lnTo>
                <a:lnTo>
                  <a:pt x="926" y="456"/>
                </a:lnTo>
                <a:lnTo>
                  <a:pt x="986" y="462"/>
                </a:lnTo>
                <a:lnTo>
                  <a:pt x="1050" y="436"/>
                </a:lnTo>
                <a:lnTo>
                  <a:pt x="1210" y="316"/>
                </a:lnTo>
                <a:lnTo>
                  <a:pt x="1210" y="0"/>
                </a:lnTo>
                <a:lnTo>
                  <a:pt x="1148" y="50"/>
                </a:lnTo>
                <a:lnTo>
                  <a:pt x="1080" y="102"/>
                </a:lnTo>
                <a:lnTo>
                  <a:pt x="1020" y="136"/>
                </a:lnTo>
                <a:lnTo>
                  <a:pt x="974" y="148"/>
                </a:lnTo>
                <a:lnTo>
                  <a:pt x="934" y="148"/>
                </a:lnTo>
                <a:lnTo>
                  <a:pt x="902" y="140"/>
                </a:lnTo>
                <a:lnTo>
                  <a:pt x="854" y="128"/>
                </a:lnTo>
                <a:lnTo>
                  <a:pt x="808" y="112"/>
                </a:lnTo>
                <a:lnTo>
                  <a:pt x="756" y="108"/>
                </a:lnTo>
                <a:lnTo>
                  <a:pt x="700" y="110"/>
                </a:lnTo>
                <a:lnTo>
                  <a:pt x="648" y="118"/>
                </a:lnTo>
                <a:lnTo>
                  <a:pt x="606" y="138"/>
                </a:lnTo>
                <a:lnTo>
                  <a:pt x="546" y="182"/>
                </a:lnTo>
                <a:lnTo>
                  <a:pt x="508" y="234"/>
                </a:lnTo>
                <a:lnTo>
                  <a:pt x="468" y="310"/>
                </a:lnTo>
                <a:lnTo>
                  <a:pt x="434" y="394"/>
                </a:lnTo>
                <a:lnTo>
                  <a:pt x="404" y="446"/>
                </a:lnTo>
                <a:lnTo>
                  <a:pt x="360" y="498"/>
                </a:lnTo>
                <a:lnTo>
                  <a:pt x="292" y="534"/>
                </a:lnTo>
                <a:lnTo>
                  <a:pt x="206" y="576"/>
                </a:lnTo>
                <a:lnTo>
                  <a:pt x="0" y="656"/>
                </a:lnTo>
                <a:close/>
              </a:path>
            </a:pathLst>
          </a:custGeom>
          <a:solidFill>
            <a:schemeClr val="accent1"/>
          </a:solidFill>
          <a:ln>
            <a:noFill/>
          </a:ln>
          <a:extLst>
            <a:ext uri="{91240B29-F687-4F45-9708-019B960494DF}">
              <a14:hiddenLine xmlns:a14="http://schemas.microsoft.com/office/drawing/2010/main" w="38100" cmpd="sng">
                <a:solidFill>
                  <a:srgbClr val="000000"/>
                </a:solidFill>
                <a:round/>
                <a:headEnd/>
                <a:tailEnd/>
              </a14:hiddenLine>
            </a:ext>
          </a:extLst>
        </p:spPr>
        <p:txBody>
          <a:bodyPr/>
          <a:lstStyle/>
          <a:p>
            <a:endParaRPr lang="en-US"/>
          </a:p>
        </p:txBody>
      </p:sp>
      <p:sp>
        <p:nvSpPr>
          <p:cNvPr id="63520" name="Freeform 46"/>
          <p:cNvSpPr>
            <a:spLocks/>
          </p:cNvSpPr>
          <p:nvPr/>
        </p:nvSpPr>
        <p:spPr bwMode="auto">
          <a:xfrm>
            <a:off x="5891213" y="4041775"/>
            <a:ext cx="1927225" cy="1069975"/>
          </a:xfrm>
          <a:custGeom>
            <a:avLst/>
            <a:gdLst>
              <a:gd name="T0" fmla="*/ 0 w 1200"/>
              <a:gd name="T1" fmla="*/ 1703640626 h 672"/>
              <a:gd name="T2" fmla="*/ 417846470 w 1200"/>
              <a:gd name="T3" fmla="*/ 1536318509 h 672"/>
              <a:gd name="T4" fmla="*/ 750577049 w 1200"/>
              <a:gd name="T5" fmla="*/ 1391812971 h 672"/>
              <a:gd name="T6" fmla="*/ 1044616979 w 1200"/>
              <a:gd name="T7" fmla="*/ 1148436649 h 672"/>
              <a:gd name="T8" fmla="*/ 1330920707 w 1200"/>
              <a:gd name="T9" fmla="*/ 562810034 h 672"/>
              <a:gd name="T10" fmla="*/ 1648174062 w 1200"/>
              <a:gd name="T11" fmla="*/ 304221597 h 672"/>
              <a:gd name="T12" fmla="*/ 2050546522 w 1200"/>
              <a:gd name="T13" fmla="*/ 273798960 h 672"/>
              <a:gd name="T14" fmla="*/ 2147483647 w 1200"/>
              <a:gd name="T15" fmla="*/ 365065280 h 672"/>
              <a:gd name="T16" fmla="*/ 2147483647 w 1200"/>
              <a:gd name="T17" fmla="*/ 304221597 h 672"/>
              <a:gd name="T18" fmla="*/ 2147483647 w 1200"/>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0"/>
              <a:gd name="T31" fmla="*/ 0 h 672"/>
              <a:gd name="T32" fmla="*/ 1200 w 1200"/>
              <a:gd name="T33" fmla="*/ 672 h 6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0" h="672">
                <a:moveTo>
                  <a:pt x="0" y="672"/>
                </a:moveTo>
                <a:cubicBezTo>
                  <a:pt x="56" y="649"/>
                  <a:pt x="113" y="627"/>
                  <a:pt x="162" y="606"/>
                </a:cubicBezTo>
                <a:cubicBezTo>
                  <a:pt x="211" y="585"/>
                  <a:pt x="251" y="574"/>
                  <a:pt x="291" y="549"/>
                </a:cubicBezTo>
                <a:cubicBezTo>
                  <a:pt x="331" y="524"/>
                  <a:pt x="368" y="507"/>
                  <a:pt x="405" y="453"/>
                </a:cubicBezTo>
                <a:cubicBezTo>
                  <a:pt x="442" y="399"/>
                  <a:pt x="477" y="278"/>
                  <a:pt x="516" y="222"/>
                </a:cubicBezTo>
                <a:cubicBezTo>
                  <a:pt x="555" y="166"/>
                  <a:pt x="593" y="139"/>
                  <a:pt x="639" y="120"/>
                </a:cubicBezTo>
                <a:cubicBezTo>
                  <a:pt x="685" y="101"/>
                  <a:pt x="746" y="104"/>
                  <a:pt x="795" y="108"/>
                </a:cubicBezTo>
                <a:cubicBezTo>
                  <a:pt x="844" y="112"/>
                  <a:pt x="895" y="142"/>
                  <a:pt x="936" y="144"/>
                </a:cubicBezTo>
                <a:cubicBezTo>
                  <a:pt x="977" y="146"/>
                  <a:pt x="997" y="144"/>
                  <a:pt x="1041" y="120"/>
                </a:cubicBezTo>
                <a:cubicBezTo>
                  <a:pt x="1085" y="96"/>
                  <a:pt x="1175" y="20"/>
                  <a:pt x="1200"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21" name="Line 47"/>
          <p:cNvSpPr>
            <a:spLocks noChangeShapeType="1"/>
          </p:cNvSpPr>
          <p:nvPr/>
        </p:nvSpPr>
        <p:spPr bwMode="auto">
          <a:xfrm flipV="1">
            <a:off x="7810500" y="3548063"/>
            <a:ext cx="0" cy="506412"/>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2" name="Freeform 48"/>
          <p:cNvSpPr>
            <a:spLocks/>
          </p:cNvSpPr>
          <p:nvPr/>
        </p:nvSpPr>
        <p:spPr bwMode="auto">
          <a:xfrm>
            <a:off x="5897563" y="3567113"/>
            <a:ext cx="1906587" cy="1031875"/>
          </a:xfrm>
          <a:custGeom>
            <a:avLst/>
            <a:gdLst>
              <a:gd name="T0" fmla="*/ 0 w 1200"/>
              <a:gd name="T1" fmla="*/ 1584473238 h 672"/>
              <a:gd name="T2" fmla="*/ 408945434 w 1200"/>
              <a:gd name="T3" fmla="*/ 1428855125 h 672"/>
              <a:gd name="T4" fmla="*/ 734587316 w 1200"/>
              <a:gd name="T5" fmla="*/ 1294458012 h 672"/>
              <a:gd name="T6" fmla="*/ 1022364381 w 1200"/>
              <a:gd name="T7" fmla="*/ 1068104254 h 672"/>
              <a:gd name="T8" fmla="*/ 1302567528 w 1200"/>
              <a:gd name="T9" fmla="*/ 523441627 h 672"/>
              <a:gd name="T10" fmla="*/ 1613064754 w 1200"/>
              <a:gd name="T11" fmla="*/ 282941046 h 672"/>
              <a:gd name="T12" fmla="*/ 2006863943 w 1200"/>
              <a:gd name="T13" fmla="*/ 254647402 h 672"/>
              <a:gd name="T14" fmla="*/ 2147483647 w 1200"/>
              <a:gd name="T15" fmla="*/ 339529870 h 672"/>
              <a:gd name="T16" fmla="*/ 2147483647 w 1200"/>
              <a:gd name="T17" fmla="*/ 282941046 h 672"/>
              <a:gd name="T18" fmla="*/ 2147483647 w 1200"/>
              <a:gd name="T19" fmla="*/ 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0"/>
              <a:gd name="T31" fmla="*/ 0 h 672"/>
              <a:gd name="T32" fmla="*/ 1200 w 1200"/>
              <a:gd name="T33" fmla="*/ 672 h 6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0" h="672">
                <a:moveTo>
                  <a:pt x="0" y="672"/>
                </a:moveTo>
                <a:cubicBezTo>
                  <a:pt x="56" y="649"/>
                  <a:pt x="113" y="627"/>
                  <a:pt x="162" y="606"/>
                </a:cubicBezTo>
                <a:cubicBezTo>
                  <a:pt x="211" y="585"/>
                  <a:pt x="251" y="574"/>
                  <a:pt x="291" y="549"/>
                </a:cubicBezTo>
                <a:cubicBezTo>
                  <a:pt x="331" y="524"/>
                  <a:pt x="368" y="507"/>
                  <a:pt x="405" y="453"/>
                </a:cubicBezTo>
                <a:cubicBezTo>
                  <a:pt x="442" y="399"/>
                  <a:pt x="477" y="278"/>
                  <a:pt x="516" y="222"/>
                </a:cubicBezTo>
                <a:cubicBezTo>
                  <a:pt x="555" y="166"/>
                  <a:pt x="593" y="139"/>
                  <a:pt x="639" y="120"/>
                </a:cubicBezTo>
                <a:cubicBezTo>
                  <a:pt x="685" y="101"/>
                  <a:pt x="746" y="104"/>
                  <a:pt x="795" y="108"/>
                </a:cubicBezTo>
                <a:cubicBezTo>
                  <a:pt x="844" y="112"/>
                  <a:pt x="895" y="142"/>
                  <a:pt x="936" y="144"/>
                </a:cubicBezTo>
                <a:cubicBezTo>
                  <a:pt x="977" y="146"/>
                  <a:pt x="997" y="144"/>
                  <a:pt x="1041" y="120"/>
                </a:cubicBezTo>
                <a:cubicBezTo>
                  <a:pt x="1085" y="96"/>
                  <a:pt x="1175" y="20"/>
                  <a:pt x="1200"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23" name="Line 49"/>
          <p:cNvSpPr>
            <a:spLocks noChangeShapeType="1"/>
          </p:cNvSpPr>
          <p:nvPr/>
        </p:nvSpPr>
        <p:spPr bwMode="auto">
          <a:xfrm flipV="1">
            <a:off x="5902325" y="4587875"/>
            <a:ext cx="0" cy="53022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68" name="Straight Arrow Connector 67"/>
          <p:cNvCxnSpPr/>
          <p:nvPr/>
        </p:nvCxnSpPr>
        <p:spPr>
          <a:xfrm flipV="1">
            <a:off x="7800975" y="3773488"/>
            <a:ext cx="401638" cy="23495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7816850" y="3476625"/>
            <a:ext cx="401638" cy="23495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4"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46225" y="450850"/>
            <a:ext cx="6483350" cy="56673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19" name="Rectangle 63"/>
          <p:cNvSpPr>
            <a:spLocks noChangeArrowheads="1"/>
          </p:cNvSpPr>
          <p:nvPr/>
        </p:nvSpPr>
        <p:spPr bwMode="auto">
          <a:xfrm rot="-5400000">
            <a:off x="598487" y="3054351"/>
            <a:ext cx="3529013" cy="500062"/>
          </a:xfrm>
          <a:prstGeom prst="rect">
            <a:avLst/>
          </a:prstGeom>
          <a:solidFill>
            <a:schemeClr val="folHlink"/>
          </a:solidFill>
          <a:ln w="12700">
            <a:solidFill>
              <a:schemeClr val="bg1"/>
            </a:solidFill>
            <a:miter lim="800000"/>
            <a:headEnd/>
            <a:tailEnd/>
          </a:ln>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latin typeface="Arial" panose="020B0604020202020204" pitchFamily="34" charset="0"/>
            </a:endParaRPr>
          </a:p>
        </p:txBody>
      </p:sp>
      <p:sp>
        <p:nvSpPr>
          <p:cNvPr id="9220" name="Rectangle 65"/>
          <p:cNvSpPr>
            <a:spLocks noChangeArrowheads="1"/>
          </p:cNvSpPr>
          <p:nvPr/>
        </p:nvSpPr>
        <p:spPr bwMode="auto">
          <a:xfrm rot="-5400000">
            <a:off x="2836862" y="3054351"/>
            <a:ext cx="3529013" cy="500062"/>
          </a:xfrm>
          <a:prstGeom prst="rect">
            <a:avLst/>
          </a:prstGeom>
          <a:solidFill>
            <a:schemeClr val="folHlink"/>
          </a:solidFill>
          <a:ln w="12700">
            <a:solidFill>
              <a:schemeClr val="bg1"/>
            </a:solidFill>
            <a:miter lim="800000"/>
            <a:headEnd/>
            <a:tailEnd/>
          </a:ln>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latin typeface="Arial" panose="020B0604020202020204" pitchFamily="34" charset="0"/>
            </a:endParaRPr>
          </a:p>
        </p:txBody>
      </p:sp>
      <p:sp>
        <p:nvSpPr>
          <p:cNvPr id="9221" name="Rectangle 66"/>
          <p:cNvSpPr>
            <a:spLocks noChangeArrowheads="1"/>
          </p:cNvSpPr>
          <p:nvPr/>
        </p:nvSpPr>
        <p:spPr bwMode="auto">
          <a:xfrm rot="-5400000">
            <a:off x="2840038" y="3151187"/>
            <a:ext cx="3525838" cy="309563"/>
          </a:xfrm>
          <a:prstGeom prst="rect">
            <a:avLst/>
          </a:prstGeom>
          <a:solidFill>
            <a:schemeClr val="folHlink"/>
          </a:solidFill>
          <a:ln w="12700">
            <a:solidFill>
              <a:schemeClr val="bg1"/>
            </a:solidFill>
            <a:miter lim="800000"/>
            <a:headEnd/>
            <a:tailEnd/>
          </a:ln>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latin typeface="Arial" panose="020B0604020202020204" pitchFamily="34" charset="0"/>
            </a:endParaRPr>
          </a:p>
        </p:txBody>
      </p:sp>
      <p:sp>
        <p:nvSpPr>
          <p:cNvPr id="9222" name="Rectangle 67"/>
          <p:cNvSpPr>
            <a:spLocks noChangeArrowheads="1"/>
          </p:cNvSpPr>
          <p:nvPr/>
        </p:nvSpPr>
        <p:spPr bwMode="auto">
          <a:xfrm rot="-5400000">
            <a:off x="4713287" y="3054351"/>
            <a:ext cx="3529013" cy="500062"/>
          </a:xfrm>
          <a:prstGeom prst="rect">
            <a:avLst/>
          </a:prstGeom>
          <a:solidFill>
            <a:schemeClr val="folHlink"/>
          </a:solidFill>
          <a:ln w="12700">
            <a:solidFill>
              <a:schemeClr val="bg1"/>
            </a:solidFill>
            <a:miter lim="800000"/>
            <a:headEnd/>
            <a:tailEnd/>
          </a:ln>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latin typeface="Arial" panose="020B0604020202020204" pitchFamily="34" charset="0"/>
            </a:endParaRPr>
          </a:p>
        </p:txBody>
      </p:sp>
      <p:sp>
        <p:nvSpPr>
          <p:cNvPr id="9223" name="Rectangle 68"/>
          <p:cNvSpPr>
            <a:spLocks noChangeArrowheads="1"/>
          </p:cNvSpPr>
          <p:nvPr/>
        </p:nvSpPr>
        <p:spPr bwMode="auto">
          <a:xfrm rot="-5400000">
            <a:off x="4716463" y="3151187"/>
            <a:ext cx="3525838" cy="309563"/>
          </a:xfrm>
          <a:prstGeom prst="rect">
            <a:avLst/>
          </a:prstGeom>
          <a:solidFill>
            <a:schemeClr val="folHlink"/>
          </a:solidFill>
          <a:ln w="12700">
            <a:solidFill>
              <a:schemeClr val="bg1"/>
            </a:solidFill>
            <a:miter lim="800000"/>
            <a:headEnd/>
            <a:tailEnd/>
          </a:ln>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latin typeface="Arial" panose="020B0604020202020204" pitchFamily="34" charset="0"/>
            </a:endParaRPr>
          </a:p>
        </p:txBody>
      </p:sp>
      <p:grpSp>
        <p:nvGrpSpPr>
          <p:cNvPr id="9224" name="Group 69"/>
          <p:cNvGrpSpPr>
            <a:grpSpLocks/>
          </p:cNvGrpSpPr>
          <p:nvPr/>
        </p:nvGrpSpPr>
        <p:grpSpPr bwMode="auto">
          <a:xfrm>
            <a:off x="4981575" y="2990850"/>
            <a:ext cx="381000" cy="457200"/>
            <a:chOff x="1104" y="1392"/>
            <a:chExt cx="240" cy="288"/>
          </a:xfrm>
        </p:grpSpPr>
        <p:sp>
          <p:nvSpPr>
            <p:cNvPr id="9265" name="Line 25"/>
            <p:cNvSpPr>
              <a:spLocks noChangeShapeType="1"/>
            </p:cNvSpPr>
            <p:nvPr/>
          </p:nvSpPr>
          <p:spPr bwMode="auto">
            <a:xfrm>
              <a:off x="1104" y="1536"/>
              <a:ext cx="240"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6" name="Line 26"/>
            <p:cNvSpPr>
              <a:spLocks noChangeShapeType="1"/>
            </p:cNvSpPr>
            <p:nvPr/>
          </p:nvSpPr>
          <p:spPr bwMode="auto">
            <a:xfrm rot="-5400000">
              <a:off x="1200" y="1536"/>
              <a:ext cx="288"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7" name="Line 27"/>
            <p:cNvSpPr>
              <a:spLocks noChangeShapeType="1"/>
            </p:cNvSpPr>
            <p:nvPr/>
          </p:nvSpPr>
          <p:spPr bwMode="auto">
            <a:xfrm rot="-5400000">
              <a:off x="960" y="1536"/>
              <a:ext cx="288"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225" name="Group 70"/>
          <p:cNvGrpSpPr>
            <a:grpSpLocks/>
          </p:cNvGrpSpPr>
          <p:nvPr/>
        </p:nvGrpSpPr>
        <p:grpSpPr bwMode="auto">
          <a:xfrm>
            <a:off x="6934200" y="2990850"/>
            <a:ext cx="381000" cy="457200"/>
            <a:chOff x="1104" y="1392"/>
            <a:chExt cx="240" cy="288"/>
          </a:xfrm>
        </p:grpSpPr>
        <p:sp>
          <p:nvSpPr>
            <p:cNvPr id="9262" name="Line 29"/>
            <p:cNvSpPr>
              <a:spLocks noChangeShapeType="1"/>
            </p:cNvSpPr>
            <p:nvPr/>
          </p:nvSpPr>
          <p:spPr bwMode="auto">
            <a:xfrm>
              <a:off x="1104" y="1536"/>
              <a:ext cx="240"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3" name="Line 30"/>
            <p:cNvSpPr>
              <a:spLocks noChangeShapeType="1"/>
            </p:cNvSpPr>
            <p:nvPr/>
          </p:nvSpPr>
          <p:spPr bwMode="auto">
            <a:xfrm rot="-5400000">
              <a:off x="1200" y="1536"/>
              <a:ext cx="288"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4" name="Line 31"/>
            <p:cNvSpPr>
              <a:spLocks noChangeShapeType="1"/>
            </p:cNvSpPr>
            <p:nvPr/>
          </p:nvSpPr>
          <p:spPr bwMode="auto">
            <a:xfrm rot="-5400000">
              <a:off x="960" y="1536"/>
              <a:ext cx="288"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226" name="Group 96"/>
          <p:cNvGrpSpPr>
            <a:grpSpLocks/>
          </p:cNvGrpSpPr>
          <p:nvPr/>
        </p:nvGrpSpPr>
        <p:grpSpPr bwMode="auto">
          <a:xfrm rot="-5400000">
            <a:off x="2705100" y="3105150"/>
            <a:ext cx="381000" cy="457200"/>
            <a:chOff x="1104" y="1392"/>
            <a:chExt cx="240" cy="288"/>
          </a:xfrm>
        </p:grpSpPr>
        <p:sp>
          <p:nvSpPr>
            <p:cNvPr id="9259" name="Line 20"/>
            <p:cNvSpPr>
              <a:spLocks noChangeShapeType="1"/>
            </p:cNvSpPr>
            <p:nvPr/>
          </p:nvSpPr>
          <p:spPr bwMode="auto">
            <a:xfrm>
              <a:off x="1104" y="1536"/>
              <a:ext cx="240"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0" name="Line 21"/>
            <p:cNvSpPr>
              <a:spLocks noChangeShapeType="1"/>
            </p:cNvSpPr>
            <p:nvPr/>
          </p:nvSpPr>
          <p:spPr bwMode="auto">
            <a:xfrm rot="-5400000">
              <a:off x="1200" y="1536"/>
              <a:ext cx="288"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1" name="Line 22"/>
            <p:cNvSpPr>
              <a:spLocks noChangeShapeType="1"/>
            </p:cNvSpPr>
            <p:nvPr/>
          </p:nvSpPr>
          <p:spPr bwMode="auto">
            <a:xfrm rot="-5400000">
              <a:off x="960" y="1536"/>
              <a:ext cx="288" cy="0"/>
            </a:xfrm>
            <a:prstGeom prst="line">
              <a:avLst/>
            </a:prstGeom>
            <a:noFill/>
            <a:ln w="635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227" name="Line 33"/>
          <p:cNvSpPr>
            <a:spLocks noChangeShapeType="1"/>
          </p:cNvSpPr>
          <p:nvPr/>
        </p:nvSpPr>
        <p:spPr bwMode="auto">
          <a:xfrm rot="-5400000">
            <a:off x="3243263" y="3305175"/>
            <a:ext cx="381000" cy="0"/>
          </a:xfrm>
          <a:prstGeom prst="line">
            <a:avLst/>
          </a:prstGeom>
          <a:noFill/>
          <a:ln w="635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8" name="Line 34"/>
          <p:cNvSpPr>
            <a:spLocks noChangeShapeType="1"/>
          </p:cNvSpPr>
          <p:nvPr/>
        </p:nvSpPr>
        <p:spPr bwMode="auto">
          <a:xfrm rot="10800000">
            <a:off x="3200400" y="3143250"/>
            <a:ext cx="457200" cy="0"/>
          </a:xfrm>
          <a:prstGeom prst="line">
            <a:avLst/>
          </a:prstGeom>
          <a:noFill/>
          <a:ln w="635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9" name="Line 35"/>
          <p:cNvSpPr>
            <a:spLocks noChangeShapeType="1"/>
          </p:cNvSpPr>
          <p:nvPr/>
        </p:nvSpPr>
        <p:spPr bwMode="auto">
          <a:xfrm rot="10800000">
            <a:off x="3200400" y="3524250"/>
            <a:ext cx="457200" cy="0"/>
          </a:xfrm>
          <a:prstGeom prst="line">
            <a:avLst/>
          </a:prstGeom>
          <a:noFill/>
          <a:ln w="635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30" name="Line 36"/>
          <p:cNvSpPr>
            <a:spLocks noChangeShapeType="1"/>
          </p:cNvSpPr>
          <p:nvPr/>
        </p:nvSpPr>
        <p:spPr bwMode="auto">
          <a:xfrm>
            <a:off x="2895600" y="3371850"/>
            <a:ext cx="457200"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1" name="Freeform 72"/>
          <p:cNvSpPr>
            <a:spLocks/>
          </p:cNvSpPr>
          <p:nvPr/>
        </p:nvSpPr>
        <p:spPr bwMode="auto">
          <a:xfrm>
            <a:off x="2605088" y="1543050"/>
            <a:ext cx="361950" cy="3529013"/>
          </a:xfrm>
          <a:custGeom>
            <a:avLst/>
            <a:gdLst>
              <a:gd name="T0" fmla="*/ 0 w 207"/>
              <a:gd name="T1" fmla="*/ 2147483647 h 1152"/>
              <a:gd name="T2" fmla="*/ 2147483647 w 207"/>
              <a:gd name="T3" fmla="*/ 2147483647 h 1152"/>
              <a:gd name="T4" fmla="*/ 2147483647 w 207"/>
              <a:gd name="T5" fmla="*/ 2147483647 h 1152"/>
              <a:gd name="T6" fmla="*/ 2147483647 w 207"/>
              <a:gd name="T7" fmla="*/ 2147483647 h 1152"/>
              <a:gd name="T8" fmla="*/ 2147483647 w 207"/>
              <a:gd name="T9" fmla="*/ 2147483647 h 1152"/>
              <a:gd name="T10" fmla="*/ 2147483647 w 207"/>
              <a:gd name="T11" fmla="*/ 2147483647 h 1152"/>
              <a:gd name="T12" fmla="*/ 0 w 207"/>
              <a:gd name="T13" fmla="*/ 0 h 1152"/>
              <a:gd name="T14" fmla="*/ 0 60000 65536"/>
              <a:gd name="T15" fmla="*/ 0 60000 65536"/>
              <a:gd name="T16" fmla="*/ 0 60000 65536"/>
              <a:gd name="T17" fmla="*/ 0 60000 65536"/>
              <a:gd name="T18" fmla="*/ 0 60000 65536"/>
              <a:gd name="T19" fmla="*/ 0 60000 65536"/>
              <a:gd name="T20" fmla="*/ 0 60000 65536"/>
              <a:gd name="T21" fmla="*/ 0 w 207"/>
              <a:gd name="T22" fmla="*/ 0 h 1152"/>
              <a:gd name="T23" fmla="*/ 207 w 207"/>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 h="1152">
                <a:moveTo>
                  <a:pt x="0" y="1152"/>
                </a:moveTo>
                <a:cubicBezTo>
                  <a:pt x="32" y="1072"/>
                  <a:pt x="70" y="978"/>
                  <a:pt x="96" y="912"/>
                </a:cubicBezTo>
                <a:cubicBezTo>
                  <a:pt x="122" y="846"/>
                  <a:pt x="140" y="810"/>
                  <a:pt x="158" y="754"/>
                </a:cubicBezTo>
                <a:cubicBezTo>
                  <a:pt x="176" y="698"/>
                  <a:pt x="199" y="635"/>
                  <a:pt x="203" y="573"/>
                </a:cubicBezTo>
                <a:cubicBezTo>
                  <a:pt x="207" y="511"/>
                  <a:pt x="198" y="445"/>
                  <a:pt x="181" y="381"/>
                </a:cubicBezTo>
                <a:cubicBezTo>
                  <a:pt x="164" y="317"/>
                  <a:pt x="132" y="252"/>
                  <a:pt x="102" y="189"/>
                </a:cubicBezTo>
                <a:cubicBezTo>
                  <a:pt x="72" y="126"/>
                  <a:pt x="21" y="40"/>
                  <a:pt x="0" y="0"/>
                </a:cubicBezTo>
              </a:path>
            </a:pathLst>
          </a:custGeom>
          <a:noFill/>
          <a:ln w="12700"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2" name="Freeform 73"/>
          <p:cNvSpPr>
            <a:spLocks/>
          </p:cNvSpPr>
          <p:nvPr/>
        </p:nvSpPr>
        <p:spPr bwMode="auto">
          <a:xfrm>
            <a:off x="2119313" y="1543050"/>
            <a:ext cx="319087" cy="3524250"/>
          </a:xfrm>
          <a:custGeom>
            <a:avLst/>
            <a:gdLst>
              <a:gd name="T0" fmla="*/ 0 w 207"/>
              <a:gd name="T1" fmla="*/ 2147483647 h 1152"/>
              <a:gd name="T2" fmla="*/ 2147483647 w 207"/>
              <a:gd name="T3" fmla="*/ 2147483647 h 1152"/>
              <a:gd name="T4" fmla="*/ 2147483647 w 207"/>
              <a:gd name="T5" fmla="*/ 2147483647 h 1152"/>
              <a:gd name="T6" fmla="*/ 2147483647 w 207"/>
              <a:gd name="T7" fmla="*/ 2147483647 h 1152"/>
              <a:gd name="T8" fmla="*/ 2147483647 w 207"/>
              <a:gd name="T9" fmla="*/ 2147483647 h 1152"/>
              <a:gd name="T10" fmla="*/ 2147483647 w 207"/>
              <a:gd name="T11" fmla="*/ 2147483647 h 1152"/>
              <a:gd name="T12" fmla="*/ 0 w 207"/>
              <a:gd name="T13" fmla="*/ 0 h 1152"/>
              <a:gd name="T14" fmla="*/ 0 60000 65536"/>
              <a:gd name="T15" fmla="*/ 0 60000 65536"/>
              <a:gd name="T16" fmla="*/ 0 60000 65536"/>
              <a:gd name="T17" fmla="*/ 0 60000 65536"/>
              <a:gd name="T18" fmla="*/ 0 60000 65536"/>
              <a:gd name="T19" fmla="*/ 0 60000 65536"/>
              <a:gd name="T20" fmla="*/ 0 60000 65536"/>
              <a:gd name="T21" fmla="*/ 0 w 207"/>
              <a:gd name="T22" fmla="*/ 0 h 1152"/>
              <a:gd name="T23" fmla="*/ 207 w 207"/>
              <a:gd name="T24" fmla="*/ 1152 h 1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 h="1152">
                <a:moveTo>
                  <a:pt x="0" y="1152"/>
                </a:moveTo>
                <a:cubicBezTo>
                  <a:pt x="32" y="1072"/>
                  <a:pt x="70" y="978"/>
                  <a:pt x="96" y="912"/>
                </a:cubicBezTo>
                <a:cubicBezTo>
                  <a:pt x="122" y="846"/>
                  <a:pt x="140" y="810"/>
                  <a:pt x="158" y="754"/>
                </a:cubicBezTo>
                <a:cubicBezTo>
                  <a:pt x="176" y="698"/>
                  <a:pt x="199" y="635"/>
                  <a:pt x="203" y="573"/>
                </a:cubicBezTo>
                <a:cubicBezTo>
                  <a:pt x="207" y="511"/>
                  <a:pt x="198" y="445"/>
                  <a:pt x="181" y="381"/>
                </a:cubicBezTo>
                <a:cubicBezTo>
                  <a:pt x="164" y="317"/>
                  <a:pt x="132" y="252"/>
                  <a:pt x="102" y="189"/>
                </a:cubicBezTo>
                <a:cubicBezTo>
                  <a:pt x="72" y="126"/>
                  <a:pt x="21" y="40"/>
                  <a:pt x="0" y="0"/>
                </a:cubicBezTo>
              </a:path>
            </a:pathLst>
          </a:custGeom>
          <a:noFill/>
          <a:ln w="12700"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3" name="Line 50"/>
          <p:cNvSpPr>
            <a:spLocks noChangeShapeType="1"/>
          </p:cNvSpPr>
          <p:nvPr/>
        </p:nvSpPr>
        <p:spPr bwMode="auto">
          <a:xfrm>
            <a:off x="2362200" y="1162050"/>
            <a:ext cx="0" cy="381000"/>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4" name="Line 51"/>
          <p:cNvSpPr>
            <a:spLocks noChangeShapeType="1"/>
          </p:cNvSpPr>
          <p:nvPr/>
        </p:nvSpPr>
        <p:spPr bwMode="auto">
          <a:xfrm>
            <a:off x="4600575" y="1162050"/>
            <a:ext cx="0" cy="381000"/>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5" name="Line 52"/>
          <p:cNvSpPr>
            <a:spLocks noChangeShapeType="1"/>
          </p:cNvSpPr>
          <p:nvPr/>
        </p:nvSpPr>
        <p:spPr bwMode="auto">
          <a:xfrm>
            <a:off x="6477000" y="1162050"/>
            <a:ext cx="0" cy="381000"/>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6" name="Line 53"/>
          <p:cNvSpPr>
            <a:spLocks noChangeShapeType="1"/>
          </p:cNvSpPr>
          <p:nvPr/>
        </p:nvSpPr>
        <p:spPr bwMode="auto">
          <a:xfrm flipV="1">
            <a:off x="2362200" y="5062538"/>
            <a:ext cx="0" cy="381000"/>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7" name="Line 54"/>
          <p:cNvSpPr>
            <a:spLocks noChangeShapeType="1"/>
          </p:cNvSpPr>
          <p:nvPr/>
        </p:nvSpPr>
        <p:spPr bwMode="auto">
          <a:xfrm flipV="1">
            <a:off x="4600575" y="5048250"/>
            <a:ext cx="0" cy="381000"/>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8" name="Line 55"/>
          <p:cNvSpPr>
            <a:spLocks noChangeShapeType="1"/>
          </p:cNvSpPr>
          <p:nvPr/>
        </p:nvSpPr>
        <p:spPr bwMode="auto">
          <a:xfrm flipV="1">
            <a:off x="6477000" y="5048250"/>
            <a:ext cx="0" cy="381000"/>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9" name="Line 58"/>
          <p:cNvSpPr>
            <a:spLocks noChangeShapeType="1"/>
          </p:cNvSpPr>
          <p:nvPr/>
        </p:nvSpPr>
        <p:spPr bwMode="auto">
          <a:xfrm rot="-3369351">
            <a:off x="5133975" y="3219450"/>
            <a:ext cx="457200" cy="0"/>
          </a:xfrm>
          <a:prstGeom prst="line">
            <a:avLst/>
          </a:prstGeom>
          <a:noFill/>
          <a:ln w="635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40" name="Line 59"/>
          <p:cNvSpPr>
            <a:spLocks noChangeShapeType="1"/>
          </p:cNvSpPr>
          <p:nvPr/>
        </p:nvSpPr>
        <p:spPr bwMode="auto">
          <a:xfrm rot="-6932119">
            <a:off x="4752975" y="3219450"/>
            <a:ext cx="457200" cy="0"/>
          </a:xfrm>
          <a:prstGeom prst="line">
            <a:avLst/>
          </a:prstGeom>
          <a:noFill/>
          <a:ln w="6350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41" name="Freeform 82"/>
          <p:cNvSpPr>
            <a:spLocks/>
          </p:cNvSpPr>
          <p:nvPr/>
        </p:nvSpPr>
        <p:spPr bwMode="auto">
          <a:xfrm>
            <a:off x="4668838" y="1533525"/>
            <a:ext cx="303212" cy="3538538"/>
          </a:xfrm>
          <a:custGeom>
            <a:avLst/>
            <a:gdLst>
              <a:gd name="T0" fmla="*/ 2147483647 w 164"/>
              <a:gd name="T1" fmla="*/ 0 h 2160"/>
              <a:gd name="T2" fmla="*/ 2147483647 w 164"/>
              <a:gd name="T3" fmla="*/ 2147483647 h 2160"/>
              <a:gd name="T4" fmla="*/ 2147483647 w 164"/>
              <a:gd name="T5" fmla="*/ 2147483647 h 2160"/>
              <a:gd name="T6" fmla="*/ 2147483647 w 164"/>
              <a:gd name="T7" fmla="*/ 2147483647 h 2160"/>
              <a:gd name="T8" fmla="*/ 2147483647 w 164"/>
              <a:gd name="T9" fmla="*/ 2147483647 h 2160"/>
              <a:gd name="T10" fmla="*/ 2147483647 w 164"/>
              <a:gd name="T11" fmla="*/ 2147483647 h 2160"/>
              <a:gd name="T12" fmla="*/ 2147483647 w 164"/>
              <a:gd name="T13" fmla="*/ 2147483647 h 2160"/>
              <a:gd name="T14" fmla="*/ 2147483647 w 164"/>
              <a:gd name="T15" fmla="*/ 2147483647 h 2160"/>
              <a:gd name="T16" fmla="*/ 2147483647 w 164"/>
              <a:gd name="T17" fmla="*/ 2147483647 h 2160"/>
              <a:gd name="T18" fmla="*/ 2147483647 w 164"/>
              <a:gd name="T19" fmla="*/ 2147483647 h 2160"/>
              <a:gd name="T20" fmla="*/ 2147483647 w 164"/>
              <a:gd name="T21" fmla="*/ 2147483647 h 2160"/>
              <a:gd name="T22" fmla="*/ 2147483647 w 164"/>
              <a:gd name="T23" fmla="*/ 2147483647 h 2160"/>
              <a:gd name="T24" fmla="*/ 2147483647 w 164"/>
              <a:gd name="T25" fmla="*/ 2147483647 h 21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4"/>
              <a:gd name="T40" fmla="*/ 0 h 2160"/>
              <a:gd name="T41" fmla="*/ 164 w 164"/>
              <a:gd name="T42" fmla="*/ 2160 h 21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4" h="2160">
                <a:moveTo>
                  <a:pt x="101" y="0"/>
                </a:moveTo>
                <a:cubicBezTo>
                  <a:pt x="85" y="52"/>
                  <a:pt x="69" y="104"/>
                  <a:pt x="53" y="144"/>
                </a:cubicBezTo>
                <a:cubicBezTo>
                  <a:pt x="37" y="184"/>
                  <a:pt x="0" y="195"/>
                  <a:pt x="5" y="240"/>
                </a:cubicBezTo>
                <a:cubicBezTo>
                  <a:pt x="10" y="285"/>
                  <a:pt x="61" y="355"/>
                  <a:pt x="84" y="412"/>
                </a:cubicBezTo>
                <a:cubicBezTo>
                  <a:pt x="107" y="469"/>
                  <a:pt x="130" y="523"/>
                  <a:pt x="141" y="582"/>
                </a:cubicBezTo>
                <a:cubicBezTo>
                  <a:pt x="152" y="641"/>
                  <a:pt x="164" y="705"/>
                  <a:pt x="149" y="768"/>
                </a:cubicBezTo>
                <a:cubicBezTo>
                  <a:pt x="134" y="831"/>
                  <a:pt x="77" y="896"/>
                  <a:pt x="53" y="960"/>
                </a:cubicBezTo>
                <a:cubicBezTo>
                  <a:pt x="29" y="1024"/>
                  <a:pt x="5" y="1096"/>
                  <a:pt x="5" y="1152"/>
                </a:cubicBezTo>
                <a:cubicBezTo>
                  <a:pt x="5" y="1208"/>
                  <a:pt x="29" y="1240"/>
                  <a:pt x="53" y="1296"/>
                </a:cubicBezTo>
                <a:cubicBezTo>
                  <a:pt x="77" y="1352"/>
                  <a:pt x="141" y="1416"/>
                  <a:pt x="149" y="1488"/>
                </a:cubicBezTo>
                <a:cubicBezTo>
                  <a:pt x="157" y="1560"/>
                  <a:pt x="125" y="1648"/>
                  <a:pt x="101" y="1728"/>
                </a:cubicBezTo>
                <a:cubicBezTo>
                  <a:pt x="77" y="1808"/>
                  <a:pt x="5" y="1896"/>
                  <a:pt x="5" y="1968"/>
                </a:cubicBezTo>
                <a:cubicBezTo>
                  <a:pt x="5" y="2040"/>
                  <a:pt x="53" y="2100"/>
                  <a:pt x="101" y="2160"/>
                </a:cubicBezTo>
              </a:path>
            </a:pathLst>
          </a:custGeom>
          <a:noFill/>
          <a:ln w="12700"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2" name="Freeform 83"/>
          <p:cNvSpPr>
            <a:spLocks/>
          </p:cNvSpPr>
          <p:nvPr/>
        </p:nvSpPr>
        <p:spPr bwMode="auto">
          <a:xfrm flipH="1">
            <a:off x="4224338" y="1552575"/>
            <a:ext cx="331787" cy="3509963"/>
          </a:xfrm>
          <a:custGeom>
            <a:avLst/>
            <a:gdLst>
              <a:gd name="T0" fmla="*/ 2147483647 w 164"/>
              <a:gd name="T1" fmla="*/ 0 h 2160"/>
              <a:gd name="T2" fmla="*/ 2147483647 w 164"/>
              <a:gd name="T3" fmla="*/ 2147483647 h 2160"/>
              <a:gd name="T4" fmla="*/ 2147483647 w 164"/>
              <a:gd name="T5" fmla="*/ 2147483647 h 2160"/>
              <a:gd name="T6" fmla="*/ 2147483647 w 164"/>
              <a:gd name="T7" fmla="*/ 2147483647 h 2160"/>
              <a:gd name="T8" fmla="*/ 2147483647 w 164"/>
              <a:gd name="T9" fmla="*/ 2147483647 h 2160"/>
              <a:gd name="T10" fmla="*/ 2147483647 w 164"/>
              <a:gd name="T11" fmla="*/ 2147483647 h 2160"/>
              <a:gd name="T12" fmla="*/ 2147483647 w 164"/>
              <a:gd name="T13" fmla="*/ 2147483647 h 2160"/>
              <a:gd name="T14" fmla="*/ 2147483647 w 164"/>
              <a:gd name="T15" fmla="*/ 2147483647 h 2160"/>
              <a:gd name="T16" fmla="*/ 2147483647 w 164"/>
              <a:gd name="T17" fmla="*/ 2147483647 h 2160"/>
              <a:gd name="T18" fmla="*/ 2147483647 w 164"/>
              <a:gd name="T19" fmla="*/ 2147483647 h 2160"/>
              <a:gd name="T20" fmla="*/ 2147483647 w 164"/>
              <a:gd name="T21" fmla="*/ 2147483647 h 2160"/>
              <a:gd name="T22" fmla="*/ 2147483647 w 164"/>
              <a:gd name="T23" fmla="*/ 2147483647 h 2160"/>
              <a:gd name="T24" fmla="*/ 2147483647 w 164"/>
              <a:gd name="T25" fmla="*/ 2147483647 h 21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4"/>
              <a:gd name="T40" fmla="*/ 0 h 2160"/>
              <a:gd name="T41" fmla="*/ 164 w 164"/>
              <a:gd name="T42" fmla="*/ 2160 h 21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4" h="2160">
                <a:moveTo>
                  <a:pt x="101" y="0"/>
                </a:moveTo>
                <a:cubicBezTo>
                  <a:pt x="85" y="52"/>
                  <a:pt x="69" y="104"/>
                  <a:pt x="53" y="144"/>
                </a:cubicBezTo>
                <a:cubicBezTo>
                  <a:pt x="37" y="184"/>
                  <a:pt x="0" y="195"/>
                  <a:pt x="5" y="240"/>
                </a:cubicBezTo>
                <a:cubicBezTo>
                  <a:pt x="10" y="285"/>
                  <a:pt x="61" y="355"/>
                  <a:pt x="84" y="412"/>
                </a:cubicBezTo>
                <a:cubicBezTo>
                  <a:pt x="107" y="469"/>
                  <a:pt x="130" y="523"/>
                  <a:pt x="141" y="582"/>
                </a:cubicBezTo>
                <a:cubicBezTo>
                  <a:pt x="152" y="641"/>
                  <a:pt x="164" y="705"/>
                  <a:pt x="149" y="768"/>
                </a:cubicBezTo>
                <a:cubicBezTo>
                  <a:pt x="134" y="831"/>
                  <a:pt x="77" y="896"/>
                  <a:pt x="53" y="960"/>
                </a:cubicBezTo>
                <a:cubicBezTo>
                  <a:pt x="29" y="1024"/>
                  <a:pt x="5" y="1096"/>
                  <a:pt x="5" y="1152"/>
                </a:cubicBezTo>
                <a:cubicBezTo>
                  <a:pt x="5" y="1208"/>
                  <a:pt x="29" y="1240"/>
                  <a:pt x="53" y="1296"/>
                </a:cubicBezTo>
                <a:cubicBezTo>
                  <a:pt x="77" y="1352"/>
                  <a:pt x="141" y="1416"/>
                  <a:pt x="149" y="1488"/>
                </a:cubicBezTo>
                <a:cubicBezTo>
                  <a:pt x="157" y="1560"/>
                  <a:pt x="125" y="1648"/>
                  <a:pt x="101" y="1728"/>
                </a:cubicBezTo>
                <a:cubicBezTo>
                  <a:pt x="77" y="1808"/>
                  <a:pt x="5" y="1896"/>
                  <a:pt x="5" y="1968"/>
                </a:cubicBezTo>
                <a:cubicBezTo>
                  <a:pt x="5" y="2040"/>
                  <a:pt x="53" y="2100"/>
                  <a:pt x="101" y="2160"/>
                </a:cubicBezTo>
              </a:path>
            </a:pathLst>
          </a:custGeom>
          <a:noFill/>
          <a:ln w="12700"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3" name="Oval 84"/>
          <p:cNvSpPr>
            <a:spLocks noChangeArrowheads="1"/>
          </p:cNvSpPr>
          <p:nvPr/>
        </p:nvSpPr>
        <p:spPr bwMode="auto">
          <a:xfrm>
            <a:off x="6324600" y="2076450"/>
            <a:ext cx="304800" cy="152400"/>
          </a:xfrm>
          <a:prstGeom prst="ellipse">
            <a:avLst/>
          </a:prstGeom>
          <a:noFill/>
          <a:ln w="127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latin typeface="Arial" panose="020B0604020202020204" pitchFamily="34" charset="0"/>
            </a:endParaRPr>
          </a:p>
        </p:txBody>
      </p:sp>
      <p:sp>
        <p:nvSpPr>
          <p:cNvPr id="9244" name="Oval 85"/>
          <p:cNvSpPr>
            <a:spLocks noChangeArrowheads="1"/>
          </p:cNvSpPr>
          <p:nvPr/>
        </p:nvSpPr>
        <p:spPr bwMode="auto">
          <a:xfrm>
            <a:off x="6324600" y="2381250"/>
            <a:ext cx="304800" cy="152400"/>
          </a:xfrm>
          <a:prstGeom prst="ellipse">
            <a:avLst/>
          </a:prstGeom>
          <a:noFill/>
          <a:ln w="127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latin typeface="Arial" panose="020B0604020202020204" pitchFamily="34" charset="0"/>
            </a:endParaRPr>
          </a:p>
        </p:txBody>
      </p:sp>
      <p:sp>
        <p:nvSpPr>
          <p:cNvPr id="9245" name="Oval 86"/>
          <p:cNvSpPr>
            <a:spLocks noChangeArrowheads="1"/>
          </p:cNvSpPr>
          <p:nvPr/>
        </p:nvSpPr>
        <p:spPr bwMode="auto">
          <a:xfrm>
            <a:off x="6324600" y="3219450"/>
            <a:ext cx="304800" cy="152400"/>
          </a:xfrm>
          <a:prstGeom prst="ellipse">
            <a:avLst/>
          </a:prstGeom>
          <a:noFill/>
          <a:ln w="127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latin typeface="Arial" panose="020B0604020202020204" pitchFamily="34" charset="0"/>
            </a:endParaRPr>
          </a:p>
        </p:txBody>
      </p:sp>
      <p:sp>
        <p:nvSpPr>
          <p:cNvPr id="9246" name="Oval 87"/>
          <p:cNvSpPr>
            <a:spLocks noChangeArrowheads="1"/>
          </p:cNvSpPr>
          <p:nvPr/>
        </p:nvSpPr>
        <p:spPr bwMode="auto">
          <a:xfrm>
            <a:off x="6324600" y="3600450"/>
            <a:ext cx="304800" cy="152400"/>
          </a:xfrm>
          <a:prstGeom prst="ellipse">
            <a:avLst/>
          </a:prstGeom>
          <a:noFill/>
          <a:ln w="127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latin typeface="Arial" panose="020B0604020202020204" pitchFamily="34" charset="0"/>
            </a:endParaRPr>
          </a:p>
        </p:txBody>
      </p:sp>
      <p:sp>
        <p:nvSpPr>
          <p:cNvPr id="9247" name="Oval 88"/>
          <p:cNvSpPr>
            <a:spLocks noChangeArrowheads="1"/>
          </p:cNvSpPr>
          <p:nvPr/>
        </p:nvSpPr>
        <p:spPr bwMode="auto">
          <a:xfrm>
            <a:off x="6324600" y="4210050"/>
            <a:ext cx="304800" cy="152400"/>
          </a:xfrm>
          <a:prstGeom prst="ellipse">
            <a:avLst/>
          </a:prstGeom>
          <a:noFill/>
          <a:ln w="127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latin typeface="Arial" panose="020B0604020202020204" pitchFamily="34" charset="0"/>
            </a:endParaRPr>
          </a:p>
        </p:txBody>
      </p:sp>
      <p:sp>
        <p:nvSpPr>
          <p:cNvPr id="9248" name="Oval 89"/>
          <p:cNvSpPr>
            <a:spLocks noChangeArrowheads="1"/>
          </p:cNvSpPr>
          <p:nvPr/>
        </p:nvSpPr>
        <p:spPr bwMode="auto">
          <a:xfrm>
            <a:off x="6324600" y="2609850"/>
            <a:ext cx="304800" cy="152400"/>
          </a:xfrm>
          <a:prstGeom prst="ellipse">
            <a:avLst/>
          </a:prstGeom>
          <a:noFill/>
          <a:ln w="127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latin typeface="Arial" panose="020B0604020202020204" pitchFamily="34" charset="0"/>
            </a:endParaRPr>
          </a:p>
        </p:txBody>
      </p:sp>
      <p:sp>
        <p:nvSpPr>
          <p:cNvPr id="9249" name="Oval 90"/>
          <p:cNvSpPr>
            <a:spLocks noChangeArrowheads="1"/>
          </p:cNvSpPr>
          <p:nvPr/>
        </p:nvSpPr>
        <p:spPr bwMode="auto">
          <a:xfrm>
            <a:off x="6324600" y="2914650"/>
            <a:ext cx="304800" cy="152400"/>
          </a:xfrm>
          <a:prstGeom prst="ellipse">
            <a:avLst/>
          </a:prstGeom>
          <a:noFill/>
          <a:ln w="127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latin typeface="Arial" panose="020B0604020202020204" pitchFamily="34" charset="0"/>
            </a:endParaRPr>
          </a:p>
        </p:txBody>
      </p:sp>
      <p:sp>
        <p:nvSpPr>
          <p:cNvPr id="9250" name="Oval 91"/>
          <p:cNvSpPr>
            <a:spLocks noChangeArrowheads="1"/>
          </p:cNvSpPr>
          <p:nvPr/>
        </p:nvSpPr>
        <p:spPr bwMode="auto">
          <a:xfrm>
            <a:off x="6324600" y="3829050"/>
            <a:ext cx="304800" cy="152400"/>
          </a:xfrm>
          <a:prstGeom prst="ellipse">
            <a:avLst/>
          </a:prstGeom>
          <a:noFill/>
          <a:ln w="127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latin typeface="Arial" panose="020B0604020202020204" pitchFamily="34" charset="0"/>
            </a:endParaRPr>
          </a:p>
        </p:txBody>
      </p:sp>
      <p:sp>
        <p:nvSpPr>
          <p:cNvPr id="9251" name="Freeform 92"/>
          <p:cNvSpPr>
            <a:spLocks/>
          </p:cNvSpPr>
          <p:nvPr/>
        </p:nvSpPr>
        <p:spPr bwMode="auto">
          <a:xfrm>
            <a:off x="6934200" y="3063875"/>
            <a:ext cx="381000" cy="155575"/>
          </a:xfrm>
          <a:custGeom>
            <a:avLst/>
            <a:gdLst>
              <a:gd name="T0" fmla="*/ 0 w 240"/>
              <a:gd name="T1" fmla="*/ 2147483647 h 98"/>
              <a:gd name="T2" fmla="*/ 2147483647 w 240"/>
              <a:gd name="T3" fmla="*/ 2147483647 h 98"/>
              <a:gd name="T4" fmla="*/ 2147483647 w 240"/>
              <a:gd name="T5" fmla="*/ 2147483647 h 98"/>
              <a:gd name="T6" fmla="*/ 2147483647 w 240"/>
              <a:gd name="T7" fmla="*/ 2147483647 h 98"/>
              <a:gd name="T8" fmla="*/ 2147483647 w 240"/>
              <a:gd name="T9" fmla="*/ 2147483647 h 98"/>
              <a:gd name="T10" fmla="*/ 0 60000 65536"/>
              <a:gd name="T11" fmla="*/ 0 60000 65536"/>
              <a:gd name="T12" fmla="*/ 0 60000 65536"/>
              <a:gd name="T13" fmla="*/ 0 60000 65536"/>
              <a:gd name="T14" fmla="*/ 0 60000 65536"/>
              <a:gd name="T15" fmla="*/ 0 w 240"/>
              <a:gd name="T16" fmla="*/ 0 h 98"/>
              <a:gd name="T17" fmla="*/ 240 w 240"/>
              <a:gd name="T18" fmla="*/ 98 h 98"/>
            </a:gdLst>
            <a:ahLst/>
            <a:cxnLst>
              <a:cxn ang="T10">
                <a:pos x="T0" y="T1"/>
              </a:cxn>
              <a:cxn ang="T11">
                <a:pos x="T2" y="T3"/>
              </a:cxn>
              <a:cxn ang="T12">
                <a:pos x="T4" y="T5"/>
              </a:cxn>
              <a:cxn ang="T13">
                <a:pos x="T6" y="T7"/>
              </a:cxn>
              <a:cxn ang="T14">
                <a:pos x="T8" y="T9"/>
              </a:cxn>
            </a:cxnLst>
            <a:rect l="T15" t="T16" r="T17" b="T18"/>
            <a:pathLst>
              <a:path w="240" h="98">
                <a:moveTo>
                  <a:pt x="0" y="98"/>
                </a:moveTo>
                <a:cubicBezTo>
                  <a:pt x="7" y="89"/>
                  <a:pt x="26" y="60"/>
                  <a:pt x="42" y="44"/>
                </a:cubicBezTo>
                <a:cubicBezTo>
                  <a:pt x="58" y="28"/>
                  <a:pt x="72" y="4"/>
                  <a:pt x="96" y="2"/>
                </a:cubicBezTo>
                <a:cubicBezTo>
                  <a:pt x="120" y="0"/>
                  <a:pt x="165" y="17"/>
                  <a:pt x="189" y="33"/>
                </a:cubicBezTo>
                <a:cubicBezTo>
                  <a:pt x="213" y="49"/>
                  <a:pt x="230" y="84"/>
                  <a:pt x="240" y="98"/>
                </a:cubicBezTo>
              </a:path>
            </a:pathLst>
          </a:custGeom>
          <a:noFill/>
          <a:ln w="38100">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2" name="Text Box 73"/>
          <p:cNvSpPr txBox="1">
            <a:spLocks noChangeArrowheads="1"/>
          </p:cNvSpPr>
          <p:nvPr/>
        </p:nvSpPr>
        <p:spPr bwMode="auto">
          <a:xfrm>
            <a:off x="2828925" y="3781425"/>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a:solidFill>
                  <a:schemeClr val="bg1"/>
                </a:solidFill>
                <a:latin typeface="Arial" panose="020B0604020202020204" pitchFamily="34" charset="0"/>
              </a:rPr>
              <a:t>Global Buckling</a:t>
            </a:r>
          </a:p>
        </p:txBody>
      </p:sp>
      <p:sp>
        <p:nvSpPr>
          <p:cNvPr id="9253" name="Text Box 74"/>
          <p:cNvSpPr txBox="1">
            <a:spLocks noChangeArrowheads="1"/>
          </p:cNvSpPr>
          <p:nvPr/>
        </p:nvSpPr>
        <p:spPr bwMode="auto">
          <a:xfrm>
            <a:off x="4943475" y="3767138"/>
            <a:ext cx="12192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a:solidFill>
                  <a:schemeClr val="bg1"/>
                </a:solidFill>
                <a:latin typeface="Arial" panose="020B0604020202020204" pitchFamily="34" charset="0"/>
              </a:rPr>
              <a:t>Local Flange Buckling</a:t>
            </a:r>
          </a:p>
        </p:txBody>
      </p:sp>
      <p:sp>
        <p:nvSpPr>
          <p:cNvPr id="9254" name="Text Box 75"/>
          <p:cNvSpPr txBox="1">
            <a:spLocks noChangeArrowheads="1"/>
          </p:cNvSpPr>
          <p:nvPr/>
        </p:nvSpPr>
        <p:spPr bwMode="auto">
          <a:xfrm>
            <a:off x="6781800" y="3771900"/>
            <a:ext cx="1219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a:solidFill>
                  <a:schemeClr val="bg1"/>
                </a:solidFill>
                <a:latin typeface="Arial" panose="020B0604020202020204" pitchFamily="34" charset="0"/>
              </a:rPr>
              <a:t>Local Web Buckling</a:t>
            </a:r>
          </a:p>
        </p:txBody>
      </p:sp>
      <p:sp>
        <p:nvSpPr>
          <p:cNvPr id="51" name="Slide Number Placeholder 50"/>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AD51FD7-985E-43C7-963C-BEE33718888E}" type="slidenum">
              <a:rPr lang="en-US" altLang="en-US" sz="1200">
                <a:solidFill>
                  <a:srgbClr val="BCBCBC"/>
                </a:solidFill>
              </a:rPr>
              <a:pPr/>
              <a:t>6</a:t>
            </a:fld>
            <a:endParaRPr lang="en-US" altLang="en-US" sz="1200">
              <a:solidFill>
                <a:srgbClr val="BCBCBC"/>
              </a:solidFill>
            </a:endParaRPr>
          </a:p>
        </p:txBody>
      </p:sp>
      <p:sp>
        <p:nvSpPr>
          <p:cNvPr id="52" name="Footer Placeholder 51"/>
          <p:cNvSpPr>
            <a:spLocks noGrp="1"/>
          </p:cNvSpPr>
          <p:nvPr>
            <p:ph type="ftr" sz="quarter" idx="10"/>
          </p:nvPr>
        </p:nvSpPr>
        <p:spPr/>
        <p:txBody>
          <a:bodyPr/>
          <a:lstStyle/>
          <a:p>
            <a:pPr>
              <a:defRPr/>
            </a:pPr>
            <a:r>
              <a:rPr lang="en-US"/>
              <a:t>Compression Module</a:t>
            </a:r>
            <a:endParaRPr lang="en-US" dirty="0"/>
          </a:p>
        </p:txBody>
      </p:sp>
      <p:sp>
        <p:nvSpPr>
          <p:cNvPr id="9257" name="Line 54"/>
          <p:cNvSpPr>
            <a:spLocks noChangeShapeType="1"/>
          </p:cNvSpPr>
          <p:nvPr/>
        </p:nvSpPr>
        <p:spPr bwMode="auto">
          <a:xfrm>
            <a:off x="2344738" y="1544638"/>
            <a:ext cx="0" cy="3543300"/>
          </a:xfrm>
          <a:prstGeom prst="line">
            <a:avLst/>
          </a:prstGeom>
          <a:noFill/>
          <a:ln w="12700">
            <a:solidFill>
              <a:schemeClr val="bg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9258" name="Line 55"/>
          <p:cNvSpPr>
            <a:spLocks noChangeShapeType="1"/>
          </p:cNvSpPr>
          <p:nvPr/>
        </p:nvSpPr>
        <p:spPr bwMode="auto">
          <a:xfrm>
            <a:off x="2395538" y="1547813"/>
            <a:ext cx="0" cy="3524250"/>
          </a:xfrm>
          <a:prstGeom prst="line">
            <a:avLst/>
          </a:prstGeom>
          <a:noFill/>
          <a:ln w="12700">
            <a:solidFill>
              <a:schemeClr val="bg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3981450" y="1635125"/>
            <a:ext cx="4192588" cy="49323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9" name="TextBox 28"/>
          <p:cNvSpPr txBox="1"/>
          <p:nvPr/>
        </p:nvSpPr>
        <p:spPr>
          <a:xfrm>
            <a:off x="504825" y="636588"/>
            <a:ext cx="8140700" cy="9842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2800" b="1" dirty="0">
                <a:solidFill>
                  <a:schemeClr val="bg1"/>
                </a:solidFill>
              </a:rPr>
              <a:t>Local Buckling is related to Plate Buckling</a:t>
            </a:r>
          </a:p>
        </p:txBody>
      </p:sp>
      <p:sp>
        <p:nvSpPr>
          <p:cNvPr id="4" name="TextBox 3"/>
          <p:cNvSpPr txBox="1"/>
          <p:nvPr/>
        </p:nvSpPr>
        <p:spPr>
          <a:xfrm>
            <a:off x="509588" y="3482975"/>
            <a:ext cx="3487737" cy="1590675"/>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rPr>
              <a:t>Failure is localized at areas of high stress </a:t>
            </a:r>
          </a:p>
          <a:p>
            <a:pPr>
              <a:defRPr/>
            </a:pPr>
            <a:r>
              <a:rPr lang="en-US">
                <a:solidFill>
                  <a:schemeClr val="bg1"/>
                </a:solidFill>
              </a:rPr>
              <a:t>(maximum moment) or imperfections.</a:t>
            </a:r>
          </a:p>
        </p:txBody>
      </p:sp>
      <p:sp>
        <p:nvSpPr>
          <p:cNvPr id="120" name="TextBox 119"/>
          <p:cNvSpPr txBox="1"/>
          <p:nvPr/>
        </p:nvSpPr>
        <p:spPr>
          <a:xfrm>
            <a:off x="498475" y="2139950"/>
            <a:ext cx="4835525" cy="495300"/>
          </a:xfrm>
          <a:prstGeom prst="rect">
            <a:avLst/>
          </a:prstGeom>
          <a:solidFill>
            <a:schemeClr val="tx1">
              <a:lumMod val="95000"/>
            </a:schemeClr>
          </a:solidFill>
          <a:ln w="38100" cap="flat">
            <a:solidFill>
              <a:schemeClr val="bg1"/>
            </a:solidFill>
            <a:bevel/>
          </a:ln>
        </p:spPr>
        <p:txBody>
          <a:bodyPr anchor="ctr" anchorCtr="1">
            <a:spAutoFit/>
          </a:bodyPr>
          <a:lstStyle/>
          <a:p>
            <a:pPr>
              <a:defRPr/>
            </a:pPr>
            <a:r>
              <a:rPr lang="en-US">
                <a:solidFill>
                  <a:schemeClr val="bg1"/>
                </a:solidFill>
              </a:rPr>
              <a:t>Web is restrained by the flanges.</a:t>
            </a:r>
          </a:p>
        </p:txBody>
      </p:sp>
      <p:sp>
        <p:nvSpPr>
          <p:cNvPr id="79" name="Slide Number Placeholder 78"/>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D509BA0-A616-4537-A942-C6CC3F290F6A}" type="slidenum">
              <a:rPr lang="en-US" altLang="en-US" sz="1200">
                <a:solidFill>
                  <a:srgbClr val="BCBCBC"/>
                </a:solidFill>
              </a:rPr>
              <a:pPr/>
              <a:t>60</a:t>
            </a:fld>
            <a:endParaRPr lang="en-US" altLang="en-US" sz="1200">
              <a:solidFill>
                <a:srgbClr val="BCBCBC"/>
              </a:solidFill>
            </a:endParaRPr>
          </a:p>
        </p:txBody>
      </p:sp>
      <p:sp>
        <p:nvSpPr>
          <p:cNvPr id="80" name="Footer Placeholder 79"/>
          <p:cNvSpPr>
            <a:spLocks noGrp="1"/>
          </p:cNvSpPr>
          <p:nvPr>
            <p:ph type="ftr" sz="quarter" idx="10"/>
          </p:nvPr>
        </p:nvSpPr>
        <p:spPr/>
        <p:txBody>
          <a:bodyPr/>
          <a:lstStyle/>
          <a:p>
            <a:pPr>
              <a:defRPr/>
            </a:pPr>
            <a:r>
              <a:rPr lang="en-US"/>
              <a:t>Compression Theory</a:t>
            </a:r>
          </a:p>
        </p:txBody>
      </p:sp>
      <p:sp>
        <p:nvSpPr>
          <p:cNvPr id="91" name="Rectangle 90"/>
          <p:cNvSpPr/>
          <p:nvPr/>
        </p:nvSpPr>
        <p:spPr bwMode="auto">
          <a:xfrm>
            <a:off x="5400675" y="3000375"/>
            <a:ext cx="668338" cy="296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Rectangle 90"/>
          <p:cNvSpPr/>
          <p:nvPr/>
        </p:nvSpPr>
        <p:spPr bwMode="auto">
          <a:xfrm>
            <a:off x="6253163" y="2998788"/>
            <a:ext cx="668337" cy="296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4522" name="Line 90"/>
          <p:cNvSpPr>
            <a:spLocks noChangeShapeType="1"/>
          </p:cNvSpPr>
          <p:nvPr/>
        </p:nvSpPr>
        <p:spPr bwMode="auto">
          <a:xfrm flipV="1">
            <a:off x="6062663" y="5143500"/>
            <a:ext cx="1014412" cy="881063"/>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64523" name="Line 91"/>
          <p:cNvSpPr>
            <a:spLocks noChangeShapeType="1"/>
          </p:cNvSpPr>
          <p:nvPr/>
        </p:nvSpPr>
        <p:spPr bwMode="auto">
          <a:xfrm flipV="1">
            <a:off x="6248400" y="5143500"/>
            <a:ext cx="976313" cy="871538"/>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3" name="Rectangle 90"/>
          <p:cNvSpPr/>
          <p:nvPr/>
        </p:nvSpPr>
        <p:spPr bwMode="auto">
          <a:xfrm>
            <a:off x="5395913" y="5734050"/>
            <a:ext cx="668337" cy="296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2" name="Rectangle 21"/>
          <p:cNvSpPr/>
          <p:nvPr/>
        </p:nvSpPr>
        <p:spPr bwMode="auto">
          <a:xfrm>
            <a:off x="6067425" y="2998788"/>
            <a:ext cx="177800" cy="3032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90"/>
          <p:cNvSpPr/>
          <p:nvPr/>
        </p:nvSpPr>
        <p:spPr bwMode="auto">
          <a:xfrm>
            <a:off x="6248400" y="5734050"/>
            <a:ext cx="668338" cy="296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64527" name="TextBox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4404">
            <a:off x="5019675" y="1193800"/>
            <a:ext cx="306705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8" name="TextBox 2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9892">
            <a:off x="5570538" y="4332288"/>
            <a:ext cx="3067050"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1"/>
          <p:cNvSpPr>
            <a:spLocks noChangeArrowheads="1"/>
          </p:cNvSpPr>
          <p:nvPr/>
        </p:nvSpPr>
        <p:spPr bwMode="auto">
          <a:xfrm>
            <a:off x="7043738" y="2122488"/>
            <a:ext cx="177800" cy="3032125"/>
          </a:xfrm>
          <a:prstGeom prst="rect">
            <a:avLst/>
          </a:prstGeom>
          <a:solidFill>
            <a:schemeClr val="accent1">
              <a:alpha val="50000"/>
            </a:schemeClr>
          </a:solidFill>
          <a:ln w="25400" algn="ctr">
            <a:solidFill>
              <a:srgbClr val="9B320E"/>
            </a:solidFill>
            <a:miter lim="800000"/>
            <a:headEnd/>
            <a:tailEnd/>
          </a:ln>
        </p:spPr>
        <p:txBody>
          <a:bodyPr anchor="ctr"/>
          <a:lstStyle/>
          <a:p>
            <a:pPr>
              <a:defRPr/>
            </a:pPr>
            <a:endParaRPr lang="en-US">
              <a:solidFill>
                <a:schemeClr val="lt1"/>
              </a:solidFill>
              <a:latin typeface="+mn-lt"/>
            </a:endParaRPr>
          </a:p>
        </p:txBody>
      </p:sp>
      <p:sp>
        <p:nvSpPr>
          <p:cNvPr id="64530" name="Line 93"/>
          <p:cNvSpPr>
            <a:spLocks noChangeShapeType="1"/>
          </p:cNvSpPr>
          <p:nvPr/>
        </p:nvSpPr>
        <p:spPr bwMode="auto">
          <a:xfrm flipV="1">
            <a:off x="6248400" y="2124075"/>
            <a:ext cx="962025" cy="871538"/>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64531" name="Line 94"/>
          <p:cNvSpPr>
            <a:spLocks noChangeShapeType="1"/>
          </p:cNvSpPr>
          <p:nvPr/>
        </p:nvSpPr>
        <p:spPr bwMode="auto">
          <a:xfrm flipV="1">
            <a:off x="6062663" y="2124075"/>
            <a:ext cx="976312" cy="866775"/>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24" name="Rectangle 23"/>
          <p:cNvSpPr/>
          <p:nvPr/>
        </p:nvSpPr>
        <p:spPr bwMode="auto">
          <a:xfrm>
            <a:off x="4205288" y="3743325"/>
            <a:ext cx="1079500" cy="2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6" name="Rectangle 25"/>
          <p:cNvSpPr/>
          <p:nvPr/>
        </p:nvSpPr>
        <p:spPr bwMode="auto">
          <a:xfrm>
            <a:off x="4232275" y="5003800"/>
            <a:ext cx="1079500" cy="2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5" name="Rectangle 24"/>
          <p:cNvSpPr/>
          <p:nvPr/>
        </p:nvSpPr>
        <p:spPr bwMode="auto">
          <a:xfrm>
            <a:off x="4660900" y="3963988"/>
            <a:ext cx="125413" cy="1025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2" name="Oval 31"/>
          <p:cNvSpPr/>
          <p:nvPr/>
        </p:nvSpPr>
        <p:spPr>
          <a:xfrm>
            <a:off x="4481513" y="3825875"/>
            <a:ext cx="512762" cy="1187450"/>
          </a:xfrm>
          <a:prstGeom prst="ellipse">
            <a:avLst/>
          </a:prstGeom>
          <a:solidFill>
            <a:schemeClr val="tx1">
              <a:lumMod val="95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4536" name="Line 99"/>
          <p:cNvSpPr>
            <a:spLocks noChangeShapeType="1"/>
          </p:cNvSpPr>
          <p:nvPr/>
        </p:nvSpPr>
        <p:spPr bwMode="auto">
          <a:xfrm>
            <a:off x="4981575" y="4438650"/>
            <a:ext cx="733425" cy="0"/>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rot="10800000" wrap="none"/>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3981450" y="1635125"/>
            <a:ext cx="4192588" cy="49323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9" name="TextBox 28"/>
          <p:cNvSpPr txBox="1"/>
          <p:nvPr/>
        </p:nvSpPr>
        <p:spPr>
          <a:xfrm>
            <a:off x="504825" y="636588"/>
            <a:ext cx="8140700" cy="9842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2800" b="1" dirty="0">
                <a:solidFill>
                  <a:schemeClr val="bg1"/>
                </a:solidFill>
              </a:rPr>
              <a:t>Local Buckling is related to Plate Buckling</a:t>
            </a:r>
          </a:p>
        </p:txBody>
      </p:sp>
      <p:sp>
        <p:nvSpPr>
          <p:cNvPr id="4" name="TextBox 3"/>
          <p:cNvSpPr txBox="1"/>
          <p:nvPr/>
        </p:nvSpPr>
        <p:spPr>
          <a:xfrm>
            <a:off x="509588" y="3482975"/>
            <a:ext cx="3487737" cy="1590675"/>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rPr>
              <a:t>Failure is localized at areas of high stress </a:t>
            </a:r>
          </a:p>
          <a:p>
            <a:pPr>
              <a:defRPr/>
            </a:pPr>
            <a:r>
              <a:rPr lang="en-US">
                <a:solidFill>
                  <a:schemeClr val="bg1"/>
                </a:solidFill>
              </a:rPr>
              <a:t>(maximum moment) or imperfections.</a:t>
            </a:r>
          </a:p>
        </p:txBody>
      </p:sp>
      <p:sp>
        <p:nvSpPr>
          <p:cNvPr id="24" name="Rectangle 23"/>
          <p:cNvSpPr/>
          <p:nvPr/>
        </p:nvSpPr>
        <p:spPr bwMode="auto">
          <a:xfrm>
            <a:off x="4205288" y="3743325"/>
            <a:ext cx="1079500" cy="2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5" name="Rectangle 24"/>
          <p:cNvSpPr/>
          <p:nvPr/>
        </p:nvSpPr>
        <p:spPr bwMode="auto">
          <a:xfrm>
            <a:off x="4660900" y="3963988"/>
            <a:ext cx="125413" cy="1025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6" name="Rectangle 25"/>
          <p:cNvSpPr/>
          <p:nvPr/>
        </p:nvSpPr>
        <p:spPr bwMode="auto">
          <a:xfrm>
            <a:off x="4232275" y="5003800"/>
            <a:ext cx="1079500" cy="2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2" name="Oval 31"/>
          <p:cNvSpPr/>
          <p:nvPr/>
        </p:nvSpPr>
        <p:spPr>
          <a:xfrm>
            <a:off x="4481513" y="3825875"/>
            <a:ext cx="512762" cy="1187450"/>
          </a:xfrm>
          <a:prstGeom prst="ellipse">
            <a:avLst/>
          </a:prstGeom>
          <a:solidFill>
            <a:schemeClr val="tx1">
              <a:lumMod val="95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20" name="TextBox 119"/>
          <p:cNvSpPr txBox="1"/>
          <p:nvPr/>
        </p:nvSpPr>
        <p:spPr>
          <a:xfrm>
            <a:off x="498475" y="2139950"/>
            <a:ext cx="4835525" cy="495300"/>
          </a:xfrm>
          <a:prstGeom prst="rect">
            <a:avLst/>
          </a:prstGeom>
          <a:solidFill>
            <a:schemeClr val="tx1">
              <a:lumMod val="95000"/>
            </a:schemeClr>
          </a:solidFill>
          <a:ln w="38100" cap="flat">
            <a:solidFill>
              <a:schemeClr val="bg1"/>
            </a:solidFill>
            <a:bevel/>
          </a:ln>
        </p:spPr>
        <p:txBody>
          <a:bodyPr anchor="ctr" anchorCtr="1">
            <a:spAutoFit/>
          </a:bodyPr>
          <a:lstStyle/>
          <a:p>
            <a:pPr>
              <a:defRPr/>
            </a:pPr>
            <a:r>
              <a:rPr lang="en-US">
                <a:solidFill>
                  <a:schemeClr val="bg1"/>
                </a:solidFill>
              </a:rPr>
              <a:t>Web is restrained by the flanges.</a:t>
            </a:r>
          </a:p>
        </p:txBody>
      </p:sp>
      <p:grpSp>
        <p:nvGrpSpPr>
          <p:cNvPr id="65546" name="Group 72"/>
          <p:cNvGrpSpPr>
            <a:grpSpLocks/>
          </p:cNvGrpSpPr>
          <p:nvPr/>
        </p:nvGrpSpPr>
        <p:grpSpPr bwMode="auto">
          <a:xfrm flipH="1" flipV="1">
            <a:off x="7015163" y="1906588"/>
            <a:ext cx="468312" cy="3094037"/>
            <a:chOff x="5110543" y="3450679"/>
            <a:chExt cx="677527" cy="3092692"/>
          </a:xfrm>
        </p:grpSpPr>
        <p:grpSp>
          <p:nvGrpSpPr>
            <p:cNvPr id="65590" name="Group 38"/>
            <p:cNvGrpSpPr>
              <a:grpSpLocks/>
            </p:cNvGrpSpPr>
            <p:nvPr/>
          </p:nvGrpSpPr>
          <p:grpSpPr bwMode="auto">
            <a:xfrm>
              <a:off x="5140039" y="4502730"/>
              <a:ext cx="623450" cy="374073"/>
              <a:chOff x="5140039" y="4045530"/>
              <a:chExt cx="623450" cy="374073"/>
            </a:xfrm>
          </p:grpSpPr>
          <p:cxnSp>
            <p:nvCxnSpPr>
              <p:cNvPr id="118" name="Straight Arrow Connector 117"/>
              <p:cNvCxnSpPr/>
              <p:nvPr/>
            </p:nvCxnSpPr>
            <p:spPr>
              <a:xfrm rot="10800000" flipH="1">
                <a:off x="5140401" y="4045534"/>
                <a:ext cx="388143" cy="374487"/>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rot="10800000" flipH="1">
                <a:off x="5374664" y="4045534"/>
                <a:ext cx="388143" cy="374487"/>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5591" name="Group 42"/>
            <p:cNvGrpSpPr>
              <a:grpSpLocks/>
            </p:cNvGrpSpPr>
            <p:nvPr/>
          </p:nvGrpSpPr>
          <p:grpSpPr bwMode="auto">
            <a:xfrm>
              <a:off x="5164620" y="4837027"/>
              <a:ext cx="623450" cy="374073"/>
              <a:chOff x="5140039" y="4045530"/>
              <a:chExt cx="623450" cy="374073"/>
            </a:xfrm>
          </p:grpSpPr>
          <p:cxnSp>
            <p:nvCxnSpPr>
              <p:cNvPr id="116" name="Straight Arrow Connector 115"/>
              <p:cNvCxnSpPr/>
              <p:nvPr/>
            </p:nvCxnSpPr>
            <p:spPr>
              <a:xfrm rot="10800000" flipH="1">
                <a:off x="5141084" y="4046054"/>
                <a:ext cx="388142" cy="37290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rot="10800000" flipH="1">
                <a:off x="5375347" y="4046054"/>
                <a:ext cx="388142" cy="37290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5592" name="Group 45"/>
            <p:cNvGrpSpPr>
              <a:grpSpLocks/>
            </p:cNvGrpSpPr>
            <p:nvPr/>
          </p:nvGrpSpPr>
          <p:grpSpPr bwMode="auto">
            <a:xfrm>
              <a:off x="5140039" y="5181157"/>
              <a:ext cx="623450" cy="374073"/>
              <a:chOff x="5140039" y="4045530"/>
              <a:chExt cx="623450" cy="374073"/>
            </a:xfrm>
          </p:grpSpPr>
          <p:cxnSp>
            <p:nvCxnSpPr>
              <p:cNvPr id="114" name="Straight Arrow Connector 113"/>
              <p:cNvCxnSpPr/>
              <p:nvPr/>
            </p:nvCxnSpPr>
            <p:spPr>
              <a:xfrm rot="10800000" flipH="1">
                <a:off x="5140401" y="4046262"/>
                <a:ext cx="388143" cy="372901"/>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10800000" flipH="1">
                <a:off x="5374664" y="4046262"/>
                <a:ext cx="388143" cy="372901"/>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5593" name="Group 48"/>
            <p:cNvGrpSpPr>
              <a:grpSpLocks/>
            </p:cNvGrpSpPr>
            <p:nvPr/>
          </p:nvGrpSpPr>
          <p:grpSpPr bwMode="auto">
            <a:xfrm>
              <a:off x="5144955" y="5495788"/>
              <a:ext cx="623450" cy="374073"/>
              <a:chOff x="5140039" y="4045530"/>
              <a:chExt cx="623450" cy="374073"/>
            </a:xfrm>
          </p:grpSpPr>
          <p:cxnSp>
            <p:nvCxnSpPr>
              <p:cNvPr id="112" name="Straight Arrow Connector 111"/>
              <p:cNvCxnSpPr/>
              <p:nvPr/>
            </p:nvCxnSpPr>
            <p:spPr>
              <a:xfrm rot="10800000" flipH="1">
                <a:off x="5140078" y="4045819"/>
                <a:ext cx="388143" cy="374487"/>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rot="10800000" flipH="1">
                <a:off x="5374342" y="4045819"/>
                <a:ext cx="388143" cy="374487"/>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5594" name="Group 51"/>
            <p:cNvGrpSpPr>
              <a:grpSpLocks/>
            </p:cNvGrpSpPr>
            <p:nvPr/>
          </p:nvGrpSpPr>
          <p:grpSpPr bwMode="auto">
            <a:xfrm>
              <a:off x="5135123" y="5795672"/>
              <a:ext cx="623450" cy="374073"/>
              <a:chOff x="5140039" y="4045530"/>
              <a:chExt cx="623450" cy="374073"/>
            </a:xfrm>
          </p:grpSpPr>
          <p:cxnSp>
            <p:nvCxnSpPr>
              <p:cNvPr id="108" name="Straight Arrow Connector 107"/>
              <p:cNvCxnSpPr/>
              <p:nvPr/>
            </p:nvCxnSpPr>
            <p:spPr>
              <a:xfrm rot="10800000" flipH="1">
                <a:off x="5140723" y="4045842"/>
                <a:ext cx="388143" cy="374487"/>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10800000" flipH="1">
                <a:off x="5374987" y="4045842"/>
                <a:ext cx="388143" cy="374487"/>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5595" name="Group 54"/>
            <p:cNvGrpSpPr>
              <a:grpSpLocks/>
            </p:cNvGrpSpPr>
            <p:nvPr/>
          </p:nvGrpSpPr>
          <p:grpSpPr bwMode="auto">
            <a:xfrm>
              <a:off x="5125291" y="6169298"/>
              <a:ext cx="623450" cy="374073"/>
              <a:chOff x="5140039" y="4045530"/>
              <a:chExt cx="623450" cy="374073"/>
            </a:xfrm>
          </p:grpSpPr>
          <p:cxnSp>
            <p:nvCxnSpPr>
              <p:cNvPr id="97" name="Straight Arrow Connector 96"/>
              <p:cNvCxnSpPr/>
              <p:nvPr/>
            </p:nvCxnSpPr>
            <p:spPr>
              <a:xfrm rot="10800000" flipH="1">
                <a:off x="5139073" y="4045116"/>
                <a:ext cx="388142" cy="374487"/>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10800000" flipH="1">
                <a:off x="5373336" y="4045116"/>
                <a:ext cx="390439" cy="374487"/>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5596" name="Group 58"/>
            <p:cNvGrpSpPr>
              <a:grpSpLocks/>
            </p:cNvGrpSpPr>
            <p:nvPr/>
          </p:nvGrpSpPr>
          <p:grpSpPr bwMode="auto">
            <a:xfrm>
              <a:off x="5130207" y="4168433"/>
              <a:ext cx="623450" cy="374073"/>
              <a:chOff x="5140039" y="4045530"/>
              <a:chExt cx="623450" cy="374073"/>
            </a:xfrm>
          </p:grpSpPr>
          <p:cxnSp>
            <p:nvCxnSpPr>
              <p:cNvPr id="95" name="Straight Arrow Connector 94"/>
              <p:cNvCxnSpPr/>
              <p:nvPr/>
            </p:nvCxnSpPr>
            <p:spPr>
              <a:xfrm rot="10800000" flipH="1">
                <a:off x="5141046" y="4045014"/>
                <a:ext cx="388143" cy="374487"/>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10800000" flipH="1">
                <a:off x="5375310" y="4045014"/>
                <a:ext cx="388143" cy="374487"/>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5597" name="Group 61"/>
            <p:cNvGrpSpPr>
              <a:grpSpLocks/>
            </p:cNvGrpSpPr>
            <p:nvPr/>
          </p:nvGrpSpPr>
          <p:grpSpPr bwMode="auto">
            <a:xfrm>
              <a:off x="5120375" y="3450679"/>
              <a:ext cx="623450" cy="374073"/>
              <a:chOff x="5140039" y="4045530"/>
              <a:chExt cx="623450" cy="374073"/>
            </a:xfrm>
          </p:grpSpPr>
          <p:cxnSp>
            <p:nvCxnSpPr>
              <p:cNvPr id="89" name="Straight Arrow Connector 88"/>
              <p:cNvCxnSpPr/>
              <p:nvPr/>
            </p:nvCxnSpPr>
            <p:spPr>
              <a:xfrm rot="10800000" flipH="1">
                <a:off x="5139394" y="4045530"/>
                <a:ext cx="388142" cy="374487"/>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10800000" flipH="1">
                <a:off x="5373657" y="4045530"/>
                <a:ext cx="390439" cy="374487"/>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5598" name="Group 67"/>
            <p:cNvGrpSpPr>
              <a:grpSpLocks/>
            </p:cNvGrpSpPr>
            <p:nvPr/>
          </p:nvGrpSpPr>
          <p:grpSpPr bwMode="auto">
            <a:xfrm>
              <a:off x="5110543" y="3853801"/>
              <a:ext cx="623450" cy="374073"/>
              <a:chOff x="5140039" y="4045530"/>
              <a:chExt cx="623450" cy="374073"/>
            </a:xfrm>
          </p:grpSpPr>
          <p:cxnSp>
            <p:nvCxnSpPr>
              <p:cNvPr id="87" name="Straight Arrow Connector 86"/>
              <p:cNvCxnSpPr/>
              <p:nvPr/>
            </p:nvCxnSpPr>
            <p:spPr>
              <a:xfrm rot="10800000" flipH="1">
                <a:off x="5140039" y="4045458"/>
                <a:ext cx="388142" cy="374487"/>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10800000" flipH="1">
                <a:off x="5374303" y="4045458"/>
                <a:ext cx="388142" cy="374487"/>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79" name="Slide Number Placeholder 78"/>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DE646108-44E7-447A-8722-866C2B622324}" type="slidenum">
              <a:rPr lang="en-US" altLang="en-US" sz="1200">
                <a:solidFill>
                  <a:srgbClr val="BCBCBC"/>
                </a:solidFill>
              </a:rPr>
              <a:pPr algn="r"/>
              <a:t>61</a:t>
            </a:fld>
            <a:endParaRPr lang="en-US" altLang="en-US" sz="1200">
              <a:solidFill>
                <a:srgbClr val="BCBCBC"/>
              </a:solidFill>
            </a:endParaRPr>
          </a:p>
        </p:txBody>
      </p:sp>
      <p:sp>
        <p:nvSpPr>
          <p:cNvPr id="65549" name="Line 81"/>
          <p:cNvSpPr>
            <a:spLocks noChangeShapeType="1"/>
          </p:cNvSpPr>
          <p:nvPr/>
        </p:nvSpPr>
        <p:spPr bwMode="auto">
          <a:xfrm>
            <a:off x="4981575" y="4438650"/>
            <a:ext cx="733425" cy="0"/>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rot="10800000" wrap="none"/>
          <a:lstStyle/>
          <a:p>
            <a:endParaRPr lang="en-US"/>
          </a:p>
        </p:txBody>
      </p:sp>
      <p:sp>
        <p:nvSpPr>
          <p:cNvPr id="91" name="Rectangle 90"/>
          <p:cNvSpPr/>
          <p:nvPr/>
        </p:nvSpPr>
        <p:spPr bwMode="auto">
          <a:xfrm>
            <a:off x="5400675" y="3000375"/>
            <a:ext cx="668338" cy="296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Rectangle 90"/>
          <p:cNvSpPr/>
          <p:nvPr/>
        </p:nvSpPr>
        <p:spPr bwMode="auto">
          <a:xfrm>
            <a:off x="6253163" y="2998788"/>
            <a:ext cx="668337" cy="296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5552" name="Line 84"/>
          <p:cNvSpPr>
            <a:spLocks noChangeShapeType="1"/>
          </p:cNvSpPr>
          <p:nvPr/>
        </p:nvSpPr>
        <p:spPr bwMode="auto">
          <a:xfrm flipV="1">
            <a:off x="6062663" y="5143500"/>
            <a:ext cx="1014412" cy="881063"/>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65553" name="Line 85"/>
          <p:cNvSpPr>
            <a:spLocks noChangeShapeType="1"/>
          </p:cNvSpPr>
          <p:nvPr/>
        </p:nvSpPr>
        <p:spPr bwMode="auto">
          <a:xfrm flipV="1">
            <a:off x="6248400" y="5143500"/>
            <a:ext cx="976313" cy="871538"/>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5" name="Rectangle 90"/>
          <p:cNvSpPr/>
          <p:nvPr/>
        </p:nvSpPr>
        <p:spPr bwMode="auto">
          <a:xfrm>
            <a:off x="5395913" y="5734050"/>
            <a:ext cx="668337" cy="296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2" name="Rectangle 21"/>
          <p:cNvSpPr/>
          <p:nvPr/>
        </p:nvSpPr>
        <p:spPr bwMode="auto">
          <a:xfrm>
            <a:off x="6067425" y="2998788"/>
            <a:ext cx="177800" cy="3032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 name="Rectangle 90"/>
          <p:cNvSpPr/>
          <p:nvPr/>
        </p:nvSpPr>
        <p:spPr bwMode="auto">
          <a:xfrm>
            <a:off x="6248400" y="5734050"/>
            <a:ext cx="668338" cy="296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Rectangle 21"/>
          <p:cNvSpPr>
            <a:spLocks noChangeArrowheads="1"/>
          </p:cNvSpPr>
          <p:nvPr/>
        </p:nvSpPr>
        <p:spPr bwMode="auto">
          <a:xfrm>
            <a:off x="7043738" y="2122488"/>
            <a:ext cx="177800" cy="3032125"/>
          </a:xfrm>
          <a:prstGeom prst="rect">
            <a:avLst/>
          </a:prstGeom>
          <a:solidFill>
            <a:schemeClr val="accent1">
              <a:alpha val="50000"/>
            </a:schemeClr>
          </a:solidFill>
          <a:ln w="25400" algn="ctr">
            <a:solidFill>
              <a:srgbClr val="9B320E"/>
            </a:solidFill>
            <a:miter lim="800000"/>
            <a:headEnd/>
            <a:tailEnd/>
          </a:ln>
        </p:spPr>
        <p:txBody>
          <a:bodyPr anchor="ctr"/>
          <a:lstStyle/>
          <a:p>
            <a:pPr>
              <a:defRPr/>
            </a:pPr>
            <a:endParaRPr lang="en-US">
              <a:solidFill>
                <a:schemeClr val="lt1"/>
              </a:solidFill>
              <a:latin typeface="+mn-lt"/>
            </a:endParaRPr>
          </a:p>
        </p:txBody>
      </p:sp>
      <p:sp>
        <p:nvSpPr>
          <p:cNvPr id="65558" name="Line 90"/>
          <p:cNvSpPr>
            <a:spLocks noChangeShapeType="1"/>
          </p:cNvSpPr>
          <p:nvPr/>
        </p:nvSpPr>
        <p:spPr bwMode="auto">
          <a:xfrm flipV="1">
            <a:off x="6248400" y="2124075"/>
            <a:ext cx="962025" cy="871538"/>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65559" name="Line 91"/>
          <p:cNvSpPr>
            <a:spLocks noChangeShapeType="1"/>
          </p:cNvSpPr>
          <p:nvPr/>
        </p:nvSpPr>
        <p:spPr bwMode="auto">
          <a:xfrm flipV="1">
            <a:off x="6062663" y="2124075"/>
            <a:ext cx="976312" cy="866775"/>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rot="10800000" wrap="none"/>
          <a:lstStyle/>
          <a:p>
            <a:endParaRPr lang="en-US"/>
          </a:p>
        </p:txBody>
      </p:sp>
      <p:grpSp>
        <p:nvGrpSpPr>
          <p:cNvPr id="65560" name="Group 79"/>
          <p:cNvGrpSpPr>
            <a:grpSpLocks/>
          </p:cNvGrpSpPr>
          <p:nvPr/>
        </p:nvGrpSpPr>
        <p:grpSpPr bwMode="auto">
          <a:xfrm>
            <a:off x="5707063" y="3095625"/>
            <a:ext cx="573087" cy="3092450"/>
            <a:chOff x="5774221" y="3332691"/>
            <a:chExt cx="677527" cy="3092692"/>
          </a:xfrm>
        </p:grpSpPr>
        <p:grpSp>
          <p:nvGrpSpPr>
            <p:cNvPr id="65563" name="Group 38"/>
            <p:cNvGrpSpPr>
              <a:grpSpLocks/>
            </p:cNvGrpSpPr>
            <p:nvPr/>
          </p:nvGrpSpPr>
          <p:grpSpPr bwMode="auto">
            <a:xfrm>
              <a:off x="5803717" y="4384742"/>
              <a:ext cx="623450" cy="374073"/>
              <a:chOff x="5140039" y="4045530"/>
              <a:chExt cx="623450" cy="374073"/>
            </a:xfrm>
          </p:grpSpPr>
          <p:cxnSp>
            <p:nvCxnSpPr>
              <p:cNvPr id="104" name="Straight Arrow Connector 103"/>
              <p:cNvCxnSpPr/>
              <p:nvPr/>
            </p:nvCxnSpPr>
            <p:spPr>
              <a:xfrm rot="10800000" flipH="1">
                <a:off x="5140572" y="4046074"/>
                <a:ext cx="388499" cy="373091"/>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10800000" flipH="1">
                <a:off x="5375173" y="4046074"/>
                <a:ext cx="388500" cy="373091"/>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5564" name="Group 42"/>
            <p:cNvGrpSpPr>
              <a:grpSpLocks/>
            </p:cNvGrpSpPr>
            <p:nvPr/>
          </p:nvGrpSpPr>
          <p:grpSpPr bwMode="auto">
            <a:xfrm>
              <a:off x="5828298" y="4719039"/>
              <a:ext cx="623450" cy="374073"/>
              <a:chOff x="5140039" y="4045530"/>
              <a:chExt cx="623450" cy="374073"/>
            </a:xfrm>
          </p:grpSpPr>
          <p:cxnSp>
            <p:nvCxnSpPr>
              <p:cNvPr id="44" name="Straight Arrow Connector 43"/>
              <p:cNvCxnSpPr/>
              <p:nvPr/>
            </p:nvCxnSpPr>
            <p:spPr>
              <a:xfrm rot="10800000" flipH="1">
                <a:off x="5140389" y="4045178"/>
                <a:ext cx="388500" cy="374679"/>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0800000" flipH="1">
                <a:off x="5374990" y="4045178"/>
                <a:ext cx="388499" cy="374679"/>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5565" name="Group 45"/>
            <p:cNvGrpSpPr>
              <a:grpSpLocks/>
            </p:cNvGrpSpPr>
            <p:nvPr/>
          </p:nvGrpSpPr>
          <p:grpSpPr bwMode="auto">
            <a:xfrm>
              <a:off x="5803717" y="5063169"/>
              <a:ext cx="623450" cy="374073"/>
              <a:chOff x="5140039" y="4045530"/>
              <a:chExt cx="623450" cy="374073"/>
            </a:xfrm>
          </p:grpSpPr>
          <p:cxnSp>
            <p:nvCxnSpPr>
              <p:cNvPr id="47" name="Straight Arrow Connector 46"/>
              <p:cNvCxnSpPr/>
              <p:nvPr/>
            </p:nvCxnSpPr>
            <p:spPr>
              <a:xfrm rot="10800000" flipH="1">
                <a:off x="5140572" y="4045562"/>
                <a:ext cx="388499" cy="374679"/>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0800000" flipH="1">
                <a:off x="5375173" y="4045562"/>
                <a:ext cx="388500" cy="374679"/>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5566" name="Group 48"/>
            <p:cNvGrpSpPr>
              <a:grpSpLocks/>
            </p:cNvGrpSpPr>
            <p:nvPr/>
          </p:nvGrpSpPr>
          <p:grpSpPr bwMode="auto">
            <a:xfrm>
              <a:off x="5808633" y="5377800"/>
              <a:ext cx="623450" cy="374073"/>
              <a:chOff x="5140039" y="4045530"/>
              <a:chExt cx="623450" cy="374073"/>
            </a:xfrm>
          </p:grpSpPr>
          <p:cxnSp>
            <p:nvCxnSpPr>
              <p:cNvPr id="50" name="Straight Arrow Connector 49"/>
              <p:cNvCxnSpPr/>
              <p:nvPr/>
            </p:nvCxnSpPr>
            <p:spPr>
              <a:xfrm rot="10800000" flipH="1">
                <a:off x="5139410" y="4045281"/>
                <a:ext cx="390376" cy="374679"/>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0800000" flipH="1">
                <a:off x="5375888" y="4045281"/>
                <a:ext cx="388499" cy="374679"/>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5567" name="Group 51"/>
            <p:cNvGrpSpPr>
              <a:grpSpLocks/>
            </p:cNvGrpSpPr>
            <p:nvPr/>
          </p:nvGrpSpPr>
          <p:grpSpPr bwMode="auto">
            <a:xfrm>
              <a:off x="5798801" y="5677684"/>
              <a:ext cx="623450" cy="374073"/>
              <a:chOff x="5140039" y="4045530"/>
              <a:chExt cx="623450" cy="374073"/>
            </a:xfrm>
          </p:grpSpPr>
          <p:cxnSp>
            <p:nvCxnSpPr>
              <p:cNvPr id="53" name="Straight Arrow Connector 52"/>
              <p:cNvCxnSpPr/>
              <p:nvPr/>
            </p:nvCxnSpPr>
            <p:spPr>
              <a:xfrm rot="10800000" flipH="1">
                <a:off x="5139857" y="4045458"/>
                <a:ext cx="388500" cy="374679"/>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10800000" flipH="1">
                <a:off x="5374458" y="4045458"/>
                <a:ext cx="388499" cy="374679"/>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5568" name="Group 54"/>
            <p:cNvGrpSpPr>
              <a:grpSpLocks/>
            </p:cNvGrpSpPr>
            <p:nvPr/>
          </p:nvGrpSpPr>
          <p:grpSpPr bwMode="auto">
            <a:xfrm>
              <a:off x="5788969" y="6051310"/>
              <a:ext cx="623450" cy="374073"/>
              <a:chOff x="5140039" y="4045530"/>
              <a:chExt cx="623450" cy="374073"/>
            </a:xfrm>
          </p:grpSpPr>
          <p:cxnSp>
            <p:nvCxnSpPr>
              <p:cNvPr id="56" name="Straight Arrow Connector 55"/>
              <p:cNvCxnSpPr/>
              <p:nvPr/>
            </p:nvCxnSpPr>
            <p:spPr>
              <a:xfrm rot="10800000" flipH="1">
                <a:off x="5140305" y="4044924"/>
                <a:ext cx="388499" cy="374679"/>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10800000" flipH="1">
                <a:off x="5374905" y="4044924"/>
                <a:ext cx="388500" cy="374679"/>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5569" name="Group 58"/>
            <p:cNvGrpSpPr>
              <a:grpSpLocks/>
            </p:cNvGrpSpPr>
            <p:nvPr/>
          </p:nvGrpSpPr>
          <p:grpSpPr bwMode="auto">
            <a:xfrm>
              <a:off x="5793885" y="4050445"/>
              <a:ext cx="623450" cy="374073"/>
              <a:chOff x="5140039" y="4045530"/>
              <a:chExt cx="623450" cy="374073"/>
            </a:xfrm>
          </p:grpSpPr>
          <p:cxnSp>
            <p:nvCxnSpPr>
              <p:cNvPr id="60" name="Straight Arrow Connector 59"/>
              <p:cNvCxnSpPr/>
              <p:nvPr/>
            </p:nvCxnSpPr>
            <p:spPr>
              <a:xfrm rot="10800000" flipH="1">
                <a:off x="5139143" y="4045382"/>
                <a:ext cx="388499" cy="374679"/>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0800000" flipH="1">
                <a:off x="5373743" y="4045382"/>
                <a:ext cx="390376" cy="374679"/>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5570" name="Group 61"/>
            <p:cNvGrpSpPr>
              <a:grpSpLocks/>
            </p:cNvGrpSpPr>
            <p:nvPr/>
          </p:nvGrpSpPr>
          <p:grpSpPr bwMode="auto">
            <a:xfrm>
              <a:off x="5784053" y="3332691"/>
              <a:ext cx="623450" cy="374073"/>
              <a:chOff x="5140039" y="4045530"/>
              <a:chExt cx="623450" cy="374073"/>
            </a:xfrm>
          </p:grpSpPr>
          <p:cxnSp>
            <p:nvCxnSpPr>
              <p:cNvPr id="63" name="Straight Arrow Connector 62"/>
              <p:cNvCxnSpPr/>
              <p:nvPr/>
            </p:nvCxnSpPr>
            <p:spPr>
              <a:xfrm rot="10800000" flipH="1">
                <a:off x="5139591" y="4045530"/>
                <a:ext cx="388500" cy="374679"/>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10800000" flipH="1">
                <a:off x="5374192" y="4045530"/>
                <a:ext cx="388499" cy="374679"/>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5571" name="Group 67"/>
            <p:cNvGrpSpPr>
              <a:grpSpLocks/>
            </p:cNvGrpSpPr>
            <p:nvPr/>
          </p:nvGrpSpPr>
          <p:grpSpPr bwMode="auto">
            <a:xfrm>
              <a:off x="5774221" y="3735813"/>
              <a:ext cx="623450" cy="374073"/>
              <a:chOff x="5140039" y="4045530"/>
              <a:chExt cx="623450" cy="374073"/>
            </a:xfrm>
          </p:grpSpPr>
          <p:cxnSp>
            <p:nvCxnSpPr>
              <p:cNvPr id="69" name="Straight Arrow Connector 68"/>
              <p:cNvCxnSpPr/>
              <p:nvPr/>
            </p:nvCxnSpPr>
            <p:spPr>
              <a:xfrm rot="10800000" flipH="1">
                <a:off x="5140039" y="4045665"/>
                <a:ext cx="388499" cy="374679"/>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10800000" flipH="1">
                <a:off x="5374639" y="4045665"/>
                <a:ext cx="388500" cy="374679"/>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65561" name="TextBox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4404">
            <a:off x="5019675" y="1193800"/>
            <a:ext cx="306705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2" name="TextBox 2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9892">
            <a:off x="5570538" y="4332288"/>
            <a:ext cx="3067050"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3981450" y="1635125"/>
            <a:ext cx="4192588" cy="49323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6563" name="Freeform 84"/>
          <p:cNvSpPr>
            <a:spLocks/>
          </p:cNvSpPr>
          <p:nvPr/>
        </p:nvSpPr>
        <p:spPr bwMode="auto">
          <a:xfrm>
            <a:off x="6026150" y="2984500"/>
            <a:ext cx="469900" cy="3054350"/>
          </a:xfrm>
          <a:custGeom>
            <a:avLst/>
            <a:gdLst>
              <a:gd name="T0" fmla="*/ 30241875 w 296"/>
              <a:gd name="T1" fmla="*/ 0 h 1924"/>
              <a:gd name="T2" fmla="*/ 362902500 w 296"/>
              <a:gd name="T3" fmla="*/ 0 h 1924"/>
              <a:gd name="T4" fmla="*/ 332660625 w 296"/>
              <a:gd name="T5" fmla="*/ 131048125 h 1924"/>
              <a:gd name="T6" fmla="*/ 342741250 w 296"/>
              <a:gd name="T7" fmla="*/ 352821875 h 1924"/>
              <a:gd name="T8" fmla="*/ 383063750 w 296"/>
              <a:gd name="T9" fmla="*/ 665321250 h 1924"/>
              <a:gd name="T10" fmla="*/ 493950625 w 296"/>
              <a:gd name="T11" fmla="*/ 1058465625 h 1924"/>
              <a:gd name="T12" fmla="*/ 604837500 w 296"/>
              <a:gd name="T13" fmla="*/ 1622980625 h 1924"/>
              <a:gd name="T14" fmla="*/ 715724375 w 296"/>
              <a:gd name="T15" fmla="*/ 2056447500 h 1924"/>
              <a:gd name="T16" fmla="*/ 745966250 w 296"/>
              <a:gd name="T17" fmla="*/ 2147483647 h 1924"/>
              <a:gd name="T18" fmla="*/ 735885625 w 296"/>
              <a:gd name="T19" fmla="*/ 2147483647 h 1924"/>
              <a:gd name="T20" fmla="*/ 655240625 w 296"/>
              <a:gd name="T21" fmla="*/ 2147483647 h 1924"/>
              <a:gd name="T22" fmla="*/ 564515000 w 296"/>
              <a:gd name="T23" fmla="*/ 2147483647 h 1924"/>
              <a:gd name="T24" fmla="*/ 423386250 w 296"/>
              <a:gd name="T25" fmla="*/ 2147483647 h 1924"/>
              <a:gd name="T26" fmla="*/ 383063750 w 296"/>
              <a:gd name="T27" fmla="*/ 2147483647 h 1924"/>
              <a:gd name="T28" fmla="*/ 332660625 w 296"/>
              <a:gd name="T29" fmla="*/ 2147483647 h 1924"/>
              <a:gd name="T30" fmla="*/ 0 w 296"/>
              <a:gd name="T31" fmla="*/ 2147483647 h 1924"/>
              <a:gd name="T32" fmla="*/ 80645000 w 296"/>
              <a:gd name="T33" fmla="*/ 2147483647 h 1924"/>
              <a:gd name="T34" fmla="*/ 201612500 w 296"/>
              <a:gd name="T35" fmla="*/ 2147483647 h 1924"/>
              <a:gd name="T36" fmla="*/ 292338125 w 296"/>
              <a:gd name="T37" fmla="*/ 2147483647 h 1924"/>
              <a:gd name="T38" fmla="*/ 383063750 w 296"/>
              <a:gd name="T39" fmla="*/ 2147483647 h 1924"/>
              <a:gd name="T40" fmla="*/ 423386250 w 296"/>
              <a:gd name="T41" fmla="*/ 2147483647 h 1924"/>
              <a:gd name="T42" fmla="*/ 433466875 w 296"/>
              <a:gd name="T43" fmla="*/ 2147483647 h 1924"/>
              <a:gd name="T44" fmla="*/ 393144375 w 296"/>
              <a:gd name="T45" fmla="*/ 2046366875 h 1924"/>
              <a:gd name="T46" fmla="*/ 292338125 w 296"/>
              <a:gd name="T47" fmla="*/ 1673383750 h 1924"/>
              <a:gd name="T48" fmla="*/ 181451250 w 296"/>
              <a:gd name="T49" fmla="*/ 1129030000 h 1924"/>
              <a:gd name="T50" fmla="*/ 70564375 w 296"/>
              <a:gd name="T51" fmla="*/ 675401875 h 1924"/>
              <a:gd name="T52" fmla="*/ 10080625 w 296"/>
              <a:gd name="T53" fmla="*/ 302418750 h 1924"/>
              <a:gd name="T54" fmla="*/ 30241875 w 296"/>
              <a:gd name="T55" fmla="*/ 0 h 19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96"/>
              <a:gd name="T85" fmla="*/ 0 h 1924"/>
              <a:gd name="T86" fmla="*/ 296 w 296"/>
              <a:gd name="T87" fmla="*/ 1924 h 19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96" h="1924">
                <a:moveTo>
                  <a:pt x="12" y="0"/>
                </a:moveTo>
                <a:lnTo>
                  <a:pt x="144" y="0"/>
                </a:lnTo>
                <a:lnTo>
                  <a:pt x="132" y="52"/>
                </a:lnTo>
                <a:lnTo>
                  <a:pt x="136" y="140"/>
                </a:lnTo>
                <a:lnTo>
                  <a:pt x="152" y="264"/>
                </a:lnTo>
                <a:lnTo>
                  <a:pt x="196" y="420"/>
                </a:lnTo>
                <a:lnTo>
                  <a:pt x="240" y="644"/>
                </a:lnTo>
                <a:lnTo>
                  <a:pt x="284" y="816"/>
                </a:lnTo>
                <a:lnTo>
                  <a:pt x="296" y="964"/>
                </a:lnTo>
                <a:lnTo>
                  <a:pt x="292" y="1060"/>
                </a:lnTo>
                <a:lnTo>
                  <a:pt x="260" y="1248"/>
                </a:lnTo>
                <a:lnTo>
                  <a:pt x="224" y="1428"/>
                </a:lnTo>
                <a:lnTo>
                  <a:pt x="168" y="1628"/>
                </a:lnTo>
                <a:lnTo>
                  <a:pt x="152" y="1740"/>
                </a:lnTo>
                <a:lnTo>
                  <a:pt x="132" y="1924"/>
                </a:lnTo>
                <a:lnTo>
                  <a:pt x="0" y="1924"/>
                </a:lnTo>
                <a:lnTo>
                  <a:pt x="32" y="1696"/>
                </a:lnTo>
                <a:lnTo>
                  <a:pt x="80" y="1496"/>
                </a:lnTo>
                <a:lnTo>
                  <a:pt x="116" y="1348"/>
                </a:lnTo>
                <a:lnTo>
                  <a:pt x="152" y="1184"/>
                </a:lnTo>
                <a:lnTo>
                  <a:pt x="168" y="1040"/>
                </a:lnTo>
                <a:lnTo>
                  <a:pt x="172" y="924"/>
                </a:lnTo>
                <a:lnTo>
                  <a:pt x="156" y="812"/>
                </a:lnTo>
                <a:lnTo>
                  <a:pt x="116" y="664"/>
                </a:lnTo>
                <a:lnTo>
                  <a:pt x="72" y="448"/>
                </a:lnTo>
                <a:lnTo>
                  <a:pt x="28" y="268"/>
                </a:lnTo>
                <a:lnTo>
                  <a:pt x="4" y="120"/>
                </a:lnTo>
                <a:lnTo>
                  <a:pt x="12" y="0"/>
                </a:lnTo>
                <a:close/>
              </a:path>
            </a:pathLst>
          </a:custGeom>
          <a:solidFill>
            <a:schemeClr val="accent1"/>
          </a:solidFill>
          <a:ln>
            <a:noFill/>
          </a:ln>
          <a:extLst>
            <a:ext uri="{91240B29-F687-4F45-9708-019B960494DF}">
              <a14:hiddenLine xmlns:a14="http://schemas.microsoft.com/office/drawing/2010/main" w="38100" cap="flat" cmpd="sng">
                <a:solidFill>
                  <a:srgbClr val="000000"/>
                </a:solidFill>
                <a:prstDash val="solid"/>
                <a:round/>
                <a:headEnd/>
                <a:tailEnd/>
              </a14:hiddenLine>
            </a:ext>
          </a:extLst>
        </p:spPr>
        <p:txBody>
          <a:bodyPr rot="10800000" wrap="none"/>
          <a:lstStyle/>
          <a:p>
            <a:endParaRPr lang="en-US"/>
          </a:p>
        </p:txBody>
      </p:sp>
      <p:sp>
        <p:nvSpPr>
          <p:cNvPr id="29" name="TextBox 28"/>
          <p:cNvSpPr txBox="1"/>
          <p:nvPr/>
        </p:nvSpPr>
        <p:spPr>
          <a:xfrm>
            <a:off x="504825" y="636588"/>
            <a:ext cx="8140700" cy="9842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2800" b="1" dirty="0">
                <a:solidFill>
                  <a:schemeClr val="bg1"/>
                </a:solidFill>
              </a:rPr>
              <a:t>Local Buckling is related to Plate Buckling</a:t>
            </a:r>
          </a:p>
        </p:txBody>
      </p:sp>
      <p:sp>
        <p:nvSpPr>
          <p:cNvPr id="4" name="TextBox 3"/>
          <p:cNvSpPr txBox="1"/>
          <p:nvPr/>
        </p:nvSpPr>
        <p:spPr>
          <a:xfrm>
            <a:off x="509588" y="3482975"/>
            <a:ext cx="3487737" cy="1590675"/>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rPr>
              <a:t>Failure is localized at areas of high stress </a:t>
            </a:r>
          </a:p>
          <a:p>
            <a:pPr>
              <a:defRPr/>
            </a:pPr>
            <a:r>
              <a:rPr lang="en-US">
                <a:solidFill>
                  <a:schemeClr val="bg1"/>
                </a:solidFill>
              </a:rPr>
              <a:t>(maximum moment) or imperfections.</a:t>
            </a:r>
          </a:p>
        </p:txBody>
      </p:sp>
      <p:sp>
        <p:nvSpPr>
          <p:cNvPr id="24" name="Rectangle 23"/>
          <p:cNvSpPr/>
          <p:nvPr/>
        </p:nvSpPr>
        <p:spPr bwMode="auto">
          <a:xfrm>
            <a:off x="4205288" y="3743325"/>
            <a:ext cx="1079500" cy="2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5" name="Rectangle 24"/>
          <p:cNvSpPr/>
          <p:nvPr/>
        </p:nvSpPr>
        <p:spPr bwMode="auto">
          <a:xfrm>
            <a:off x="4660900" y="3963988"/>
            <a:ext cx="125413" cy="1025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6" name="Rectangle 25"/>
          <p:cNvSpPr/>
          <p:nvPr/>
        </p:nvSpPr>
        <p:spPr bwMode="auto">
          <a:xfrm>
            <a:off x="4232275" y="5003800"/>
            <a:ext cx="1079500" cy="20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2" name="Oval 31"/>
          <p:cNvSpPr/>
          <p:nvPr/>
        </p:nvSpPr>
        <p:spPr>
          <a:xfrm>
            <a:off x="4481513" y="3825875"/>
            <a:ext cx="512762" cy="1187450"/>
          </a:xfrm>
          <a:prstGeom prst="ellipse">
            <a:avLst/>
          </a:prstGeom>
          <a:solidFill>
            <a:schemeClr val="tx1">
              <a:lumMod val="95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20" name="TextBox 119"/>
          <p:cNvSpPr txBox="1"/>
          <p:nvPr/>
        </p:nvSpPr>
        <p:spPr>
          <a:xfrm>
            <a:off x="498475" y="2139950"/>
            <a:ext cx="4835525" cy="495300"/>
          </a:xfrm>
          <a:prstGeom prst="rect">
            <a:avLst/>
          </a:prstGeom>
          <a:solidFill>
            <a:schemeClr val="tx1">
              <a:lumMod val="95000"/>
            </a:schemeClr>
          </a:solidFill>
          <a:ln w="38100" cap="flat">
            <a:solidFill>
              <a:schemeClr val="bg1"/>
            </a:solidFill>
            <a:bevel/>
          </a:ln>
        </p:spPr>
        <p:txBody>
          <a:bodyPr anchor="ctr" anchorCtr="1">
            <a:spAutoFit/>
          </a:bodyPr>
          <a:lstStyle/>
          <a:p>
            <a:pPr>
              <a:defRPr/>
            </a:pPr>
            <a:r>
              <a:rPr lang="en-US">
                <a:solidFill>
                  <a:schemeClr val="bg1"/>
                </a:solidFill>
              </a:rPr>
              <a:t>Web is restrained by the flanges.</a:t>
            </a:r>
          </a:p>
        </p:txBody>
      </p:sp>
      <p:grpSp>
        <p:nvGrpSpPr>
          <p:cNvPr id="66571" name="Group 72"/>
          <p:cNvGrpSpPr>
            <a:grpSpLocks/>
          </p:cNvGrpSpPr>
          <p:nvPr/>
        </p:nvGrpSpPr>
        <p:grpSpPr bwMode="auto">
          <a:xfrm flipH="1" flipV="1">
            <a:off x="7015163" y="1906588"/>
            <a:ext cx="468312" cy="3094037"/>
            <a:chOff x="5110543" y="3450679"/>
            <a:chExt cx="677527" cy="3092692"/>
          </a:xfrm>
        </p:grpSpPr>
        <p:grpSp>
          <p:nvGrpSpPr>
            <p:cNvPr id="66615" name="Group 38"/>
            <p:cNvGrpSpPr>
              <a:grpSpLocks/>
            </p:cNvGrpSpPr>
            <p:nvPr/>
          </p:nvGrpSpPr>
          <p:grpSpPr bwMode="auto">
            <a:xfrm>
              <a:off x="5140039" y="4502730"/>
              <a:ext cx="623450" cy="374073"/>
              <a:chOff x="5140039" y="4045530"/>
              <a:chExt cx="623450" cy="374073"/>
            </a:xfrm>
          </p:grpSpPr>
          <p:cxnSp>
            <p:nvCxnSpPr>
              <p:cNvPr id="118" name="Straight Arrow Connector 117"/>
              <p:cNvCxnSpPr/>
              <p:nvPr/>
            </p:nvCxnSpPr>
            <p:spPr>
              <a:xfrm rot="10800000" flipH="1">
                <a:off x="5140401" y="4045534"/>
                <a:ext cx="388143" cy="374487"/>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rot="10800000" flipH="1">
                <a:off x="5374664" y="4045534"/>
                <a:ext cx="388143" cy="374487"/>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616" name="Group 42"/>
            <p:cNvGrpSpPr>
              <a:grpSpLocks/>
            </p:cNvGrpSpPr>
            <p:nvPr/>
          </p:nvGrpSpPr>
          <p:grpSpPr bwMode="auto">
            <a:xfrm>
              <a:off x="5164620" y="4837027"/>
              <a:ext cx="623450" cy="374073"/>
              <a:chOff x="5140039" y="4045530"/>
              <a:chExt cx="623450" cy="374073"/>
            </a:xfrm>
          </p:grpSpPr>
          <p:cxnSp>
            <p:nvCxnSpPr>
              <p:cNvPr id="116" name="Straight Arrow Connector 115"/>
              <p:cNvCxnSpPr/>
              <p:nvPr/>
            </p:nvCxnSpPr>
            <p:spPr>
              <a:xfrm rot="10800000" flipH="1">
                <a:off x="5141084" y="4046054"/>
                <a:ext cx="388142" cy="37290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rot="10800000" flipH="1">
                <a:off x="5375347" y="4046054"/>
                <a:ext cx="388142" cy="37290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617" name="Group 45"/>
            <p:cNvGrpSpPr>
              <a:grpSpLocks/>
            </p:cNvGrpSpPr>
            <p:nvPr/>
          </p:nvGrpSpPr>
          <p:grpSpPr bwMode="auto">
            <a:xfrm>
              <a:off x="5140039" y="5181157"/>
              <a:ext cx="623450" cy="374073"/>
              <a:chOff x="5140039" y="4045530"/>
              <a:chExt cx="623450" cy="374073"/>
            </a:xfrm>
          </p:grpSpPr>
          <p:cxnSp>
            <p:nvCxnSpPr>
              <p:cNvPr id="114" name="Straight Arrow Connector 113"/>
              <p:cNvCxnSpPr/>
              <p:nvPr/>
            </p:nvCxnSpPr>
            <p:spPr>
              <a:xfrm rot="10800000" flipH="1">
                <a:off x="5140401" y="4046262"/>
                <a:ext cx="388143" cy="372901"/>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10800000" flipH="1">
                <a:off x="5374664" y="4046262"/>
                <a:ext cx="388143" cy="372901"/>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618" name="Group 48"/>
            <p:cNvGrpSpPr>
              <a:grpSpLocks/>
            </p:cNvGrpSpPr>
            <p:nvPr/>
          </p:nvGrpSpPr>
          <p:grpSpPr bwMode="auto">
            <a:xfrm>
              <a:off x="5144955" y="5495788"/>
              <a:ext cx="623450" cy="374073"/>
              <a:chOff x="5140039" y="4045530"/>
              <a:chExt cx="623450" cy="374073"/>
            </a:xfrm>
          </p:grpSpPr>
          <p:cxnSp>
            <p:nvCxnSpPr>
              <p:cNvPr id="112" name="Straight Arrow Connector 111"/>
              <p:cNvCxnSpPr/>
              <p:nvPr/>
            </p:nvCxnSpPr>
            <p:spPr>
              <a:xfrm rot="10800000" flipH="1">
                <a:off x="5140078" y="4045819"/>
                <a:ext cx="388143" cy="374487"/>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rot="10800000" flipH="1">
                <a:off x="5374342" y="4045819"/>
                <a:ext cx="388143" cy="374487"/>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619" name="Group 51"/>
            <p:cNvGrpSpPr>
              <a:grpSpLocks/>
            </p:cNvGrpSpPr>
            <p:nvPr/>
          </p:nvGrpSpPr>
          <p:grpSpPr bwMode="auto">
            <a:xfrm>
              <a:off x="5135123" y="5795672"/>
              <a:ext cx="623450" cy="374073"/>
              <a:chOff x="5140039" y="4045530"/>
              <a:chExt cx="623450" cy="374073"/>
            </a:xfrm>
          </p:grpSpPr>
          <p:cxnSp>
            <p:nvCxnSpPr>
              <p:cNvPr id="108" name="Straight Arrow Connector 107"/>
              <p:cNvCxnSpPr/>
              <p:nvPr/>
            </p:nvCxnSpPr>
            <p:spPr>
              <a:xfrm rot="10800000" flipH="1">
                <a:off x="5140723" y="4045842"/>
                <a:ext cx="388143" cy="374487"/>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10800000" flipH="1">
                <a:off x="5374987" y="4045842"/>
                <a:ext cx="388143" cy="374487"/>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620" name="Group 54"/>
            <p:cNvGrpSpPr>
              <a:grpSpLocks/>
            </p:cNvGrpSpPr>
            <p:nvPr/>
          </p:nvGrpSpPr>
          <p:grpSpPr bwMode="auto">
            <a:xfrm>
              <a:off x="5125291" y="6169298"/>
              <a:ext cx="623450" cy="374073"/>
              <a:chOff x="5140039" y="4045530"/>
              <a:chExt cx="623450" cy="374073"/>
            </a:xfrm>
          </p:grpSpPr>
          <p:cxnSp>
            <p:nvCxnSpPr>
              <p:cNvPr id="97" name="Straight Arrow Connector 96"/>
              <p:cNvCxnSpPr/>
              <p:nvPr/>
            </p:nvCxnSpPr>
            <p:spPr>
              <a:xfrm rot="10800000" flipH="1">
                <a:off x="5139073" y="4045116"/>
                <a:ext cx="388142" cy="374487"/>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10800000" flipH="1">
                <a:off x="5373336" y="4045116"/>
                <a:ext cx="390439" cy="374487"/>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621" name="Group 58"/>
            <p:cNvGrpSpPr>
              <a:grpSpLocks/>
            </p:cNvGrpSpPr>
            <p:nvPr/>
          </p:nvGrpSpPr>
          <p:grpSpPr bwMode="auto">
            <a:xfrm>
              <a:off x="5130207" y="4168433"/>
              <a:ext cx="623450" cy="374073"/>
              <a:chOff x="5140039" y="4045530"/>
              <a:chExt cx="623450" cy="374073"/>
            </a:xfrm>
          </p:grpSpPr>
          <p:cxnSp>
            <p:nvCxnSpPr>
              <p:cNvPr id="95" name="Straight Arrow Connector 94"/>
              <p:cNvCxnSpPr/>
              <p:nvPr/>
            </p:nvCxnSpPr>
            <p:spPr>
              <a:xfrm rot="10800000" flipH="1">
                <a:off x="5141046" y="4045014"/>
                <a:ext cx="388143" cy="374487"/>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10800000" flipH="1">
                <a:off x="5375310" y="4045014"/>
                <a:ext cx="388143" cy="374487"/>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622" name="Group 61"/>
            <p:cNvGrpSpPr>
              <a:grpSpLocks/>
            </p:cNvGrpSpPr>
            <p:nvPr/>
          </p:nvGrpSpPr>
          <p:grpSpPr bwMode="auto">
            <a:xfrm>
              <a:off x="5120375" y="3450679"/>
              <a:ext cx="623450" cy="374073"/>
              <a:chOff x="5140039" y="4045530"/>
              <a:chExt cx="623450" cy="374073"/>
            </a:xfrm>
          </p:grpSpPr>
          <p:cxnSp>
            <p:nvCxnSpPr>
              <p:cNvPr id="89" name="Straight Arrow Connector 88"/>
              <p:cNvCxnSpPr/>
              <p:nvPr/>
            </p:nvCxnSpPr>
            <p:spPr>
              <a:xfrm rot="10800000" flipH="1">
                <a:off x="5139394" y="4045530"/>
                <a:ext cx="388142" cy="374487"/>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10800000" flipH="1">
                <a:off x="5373657" y="4045530"/>
                <a:ext cx="390439" cy="374487"/>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623" name="Group 67"/>
            <p:cNvGrpSpPr>
              <a:grpSpLocks/>
            </p:cNvGrpSpPr>
            <p:nvPr/>
          </p:nvGrpSpPr>
          <p:grpSpPr bwMode="auto">
            <a:xfrm>
              <a:off x="5110543" y="3853801"/>
              <a:ext cx="623450" cy="374073"/>
              <a:chOff x="5140039" y="4045530"/>
              <a:chExt cx="623450" cy="374073"/>
            </a:xfrm>
          </p:grpSpPr>
          <p:cxnSp>
            <p:nvCxnSpPr>
              <p:cNvPr id="87" name="Straight Arrow Connector 86"/>
              <p:cNvCxnSpPr/>
              <p:nvPr/>
            </p:nvCxnSpPr>
            <p:spPr>
              <a:xfrm rot="10800000" flipH="1">
                <a:off x="5140039" y="4045458"/>
                <a:ext cx="388142" cy="374487"/>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10800000" flipH="1">
                <a:off x="5374303" y="4045458"/>
                <a:ext cx="388142" cy="374487"/>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79" name="Slide Number Placeholder 78"/>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05608EE-94A5-44D0-ABCE-B582EAA63248}" type="slidenum">
              <a:rPr lang="en-US" altLang="en-US" sz="1200">
                <a:solidFill>
                  <a:srgbClr val="BCBCBC"/>
                </a:solidFill>
              </a:rPr>
              <a:pPr algn="r"/>
              <a:t>62</a:t>
            </a:fld>
            <a:endParaRPr lang="en-US" altLang="en-US" sz="1200">
              <a:solidFill>
                <a:srgbClr val="BCBCBC"/>
              </a:solidFill>
            </a:endParaRPr>
          </a:p>
        </p:txBody>
      </p:sp>
      <p:sp>
        <p:nvSpPr>
          <p:cNvPr id="66574" name="Line 40"/>
          <p:cNvSpPr>
            <a:spLocks noChangeShapeType="1"/>
          </p:cNvSpPr>
          <p:nvPr/>
        </p:nvSpPr>
        <p:spPr bwMode="auto">
          <a:xfrm>
            <a:off x="4981575" y="4438650"/>
            <a:ext cx="733425" cy="0"/>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rot="10800000" wrap="none"/>
          <a:lstStyle/>
          <a:p>
            <a:endParaRPr lang="en-US"/>
          </a:p>
        </p:txBody>
      </p:sp>
      <p:sp>
        <p:nvSpPr>
          <p:cNvPr id="66575" name="Line 43"/>
          <p:cNvSpPr>
            <a:spLocks noChangeShapeType="1"/>
          </p:cNvSpPr>
          <p:nvPr/>
        </p:nvSpPr>
        <p:spPr bwMode="auto">
          <a:xfrm flipV="1">
            <a:off x="6062663" y="5143500"/>
            <a:ext cx="1014412" cy="881063"/>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66576" name="Line 44"/>
          <p:cNvSpPr>
            <a:spLocks noChangeShapeType="1"/>
          </p:cNvSpPr>
          <p:nvPr/>
        </p:nvSpPr>
        <p:spPr bwMode="auto">
          <a:xfrm flipV="1">
            <a:off x="6248400" y="5143500"/>
            <a:ext cx="976313" cy="871538"/>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22" name="Rectangle 21"/>
          <p:cNvSpPr>
            <a:spLocks noChangeArrowheads="1"/>
          </p:cNvSpPr>
          <p:nvPr/>
        </p:nvSpPr>
        <p:spPr bwMode="auto">
          <a:xfrm>
            <a:off x="6067425" y="2998788"/>
            <a:ext cx="177800" cy="3032125"/>
          </a:xfrm>
          <a:prstGeom prst="rect">
            <a:avLst/>
          </a:prstGeom>
          <a:noFill/>
          <a:ln w="25400" algn="ctr">
            <a:solidFill>
              <a:schemeClr val="bg1"/>
            </a:solidFill>
            <a:prstDash val="dash"/>
            <a:miter lim="800000"/>
            <a:headEnd/>
            <a:tailEnd/>
          </a:ln>
        </p:spPr>
        <p:txBody>
          <a:bodyPr anchor="ctr"/>
          <a:lstStyle/>
          <a:p>
            <a:pPr>
              <a:defRPr/>
            </a:pPr>
            <a:endParaRPr lang="en-US">
              <a:solidFill>
                <a:schemeClr val="lt1"/>
              </a:solidFill>
              <a:latin typeface="+mn-lt"/>
            </a:endParaRPr>
          </a:p>
        </p:txBody>
      </p:sp>
      <p:sp>
        <p:nvSpPr>
          <p:cNvPr id="3" name="Rectangle 21"/>
          <p:cNvSpPr>
            <a:spLocks noChangeArrowheads="1"/>
          </p:cNvSpPr>
          <p:nvPr/>
        </p:nvSpPr>
        <p:spPr bwMode="auto">
          <a:xfrm>
            <a:off x="7043738" y="2122488"/>
            <a:ext cx="177800" cy="3032125"/>
          </a:xfrm>
          <a:prstGeom prst="rect">
            <a:avLst/>
          </a:prstGeom>
          <a:solidFill>
            <a:schemeClr val="accent1">
              <a:alpha val="50000"/>
            </a:schemeClr>
          </a:solidFill>
          <a:ln w="25400" algn="ctr">
            <a:solidFill>
              <a:srgbClr val="9B320E"/>
            </a:solidFill>
            <a:miter lim="800000"/>
            <a:headEnd/>
            <a:tailEnd/>
          </a:ln>
        </p:spPr>
        <p:txBody>
          <a:bodyPr anchor="ctr"/>
          <a:lstStyle/>
          <a:p>
            <a:pPr>
              <a:defRPr/>
            </a:pPr>
            <a:endParaRPr lang="en-US">
              <a:solidFill>
                <a:schemeClr val="lt1"/>
              </a:solidFill>
              <a:latin typeface="+mn-lt"/>
            </a:endParaRPr>
          </a:p>
        </p:txBody>
      </p:sp>
      <p:sp>
        <p:nvSpPr>
          <p:cNvPr id="66579" name="Line 49"/>
          <p:cNvSpPr>
            <a:spLocks noChangeShapeType="1"/>
          </p:cNvSpPr>
          <p:nvPr/>
        </p:nvSpPr>
        <p:spPr bwMode="auto">
          <a:xfrm flipV="1">
            <a:off x="6248400" y="2124075"/>
            <a:ext cx="962025" cy="871538"/>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66580" name="Line 50"/>
          <p:cNvSpPr>
            <a:spLocks noChangeShapeType="1"/>
          </p:cNvSpPr>
          <p:nvPr/>
        </p:nvSpPr>
        <p:spPr bwMode="auto">
          <a:xfrm flipV="1">
            <a:off x="6062663" y="2124075"/>
            <a:ext cx="976312" cy="866775"/>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rot="10800000" wrap="none"/>
          <a:lstStyle/>
          <a:p>
            <a:endParaRPr lang="en-US"/>
          </a:p>
        </p:txBody>
      </p:sp>
      <p:grpSp>
        <p:nvGrpSpPr>
          <p:cNvPr id="66581" name="Group 79"/>
          <p:cNvGrpSpPr>
            <a:grpSpLocks/>
          </p:cNvGrpSpPr>
          <p:nvPr/>
        </p:nvGrpSpPr>
        <p:grpSpPr bwMode="auto">
          <a:xfrm>
            <a:off x="5707063" y="3095625"/>
            <a:ext cx="573087" cy="3092450"/>
            <a:chOff x="5774221" y="3332691"/>
            <a:chExt cx="677527" cy="3092692"/>
          </a:xfrm>
        </p:grpSpPr>
        <p:grpSp>
          <p:nvGrpSpPr>
            <p:cNvPr id="66588" name="Group 38"/>
            <p:cNvGrpSpPr>
              <a:grpSpLocks/>
            </p:cNvGrpSpPr>
            <p:nvPr/>
          </p:nvGrpSpPr>
          <p:grpSpPr bwMode="auto">
            <a:xfrm>
              <a:off x="5803717" y="4384742"/>
              <a:ext cx="623450" cy="374073"/>
              <a:chOff x="5140039" y="4045530"/>
              <a:chExt cx="623450" cy="374073"/>
            </a:xfrm>
          </p:grpSpPr>
          <p:cxnSp>
            <p:nvCxnSpPr>
              <p:cNvPr id="104" name="Straight Arrow Connector 103"/>
              <p:cNvCxnSpPr/>
              <p:nvPr/>
            </p:nvCxnSpPr>
            <p:spPr>
              <a:xfrm rot="10800000" flipH="1">
                <a:off x="5140572" y="4046074"/>
                <a:ext cx="388499" cy="373091"/>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10800000" flipH="1">
                <a:off x="5375173" y="4046074"/>
                <a:ext cx="388500" cy="373091"/>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589" name="Group 42"/>
            <p:cNvGrpSpPr>
              <a:grpSpLocks/>
            </p:cNvGrpSpPr>
            <p:nvPr/>
          </p:nvGrpSpPr>
          <p:grpSpPr bwMode="auto">
            <a:xfrm>
              <a:off x="5828298" y="4719039"/>
              <a:ext cx="623450" cy="374073"/>
              <a:chOff x="5140039" y="4045530"/>
              <a:chExt cx="623450" cy="374073"/>
            </a:xfrm>
          </p:grpSpPr>
          <p:cxnSp>
            <p:nvCxnSpPr>
              <p:cNvPr id="44" name="Straight Arrow Connector 43"/>
              <p:cNvCxnSpPr/>
              <p:nvPr/>
            </p:nvCxnSpPr>
            <p:spPr>
              <a:xfrm rot="10800000" flipH="1">
                <a:off x="5140389" y="4045178"/>
                <a:ext cx="388500" cy="374679"/>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0800000" flipH="1">
                <a:off x="5374990" y="4045178"/>
                <a:ext cx="388499" cy="374679"/>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590" name="Group 45"/>
            <p:cNvGrpSpPr>
              <a:grpSpLocks/>
            </p:cNvGrpSpPr>
            <p:nvPr/>
          </p:nvGrpSpPr>
          <p:grpSpPr bwMode="auto">
            <a:xfrm>
              <a:off x="5803717" y="5063169"/>
              <a:ext cx="623450" cy="374073"/>
              <a:chOff x="5140039" y="4045530"/>
              <a:chExt cx="623450" cy="374073"/>
            </a:xfrm>
          </p:grpSpPr>
          <p:cxnSp>
            <p:nvCxnSpPr>
              <p:cNvPr id="47" name="Straight Arrow Connector 46"/>
              <p:cNvCxnSpPr/>
              <p:nvPr/>
            </p:nvCxnSpPr>
            <p:spPr>
              <a:xfrm rot="10800000" flipH="1">
                <a:off x="5140572" y="4045562"/>
                <a:ext cx="388499" cy="374679"/>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0800000" flipH="1">
                <a:off x="5375173" y="4045562"/>
                <a:ext cx="388500" cy="374679"/>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591" name="Group 48"/>
            <p:cNvGrpSpPr>
              <a:grpSpLocks/>
            </p:cNvGrpSpPr>
            <p:nvPr/>
          </p:nvGrpSpPr>
          <p:grpSpPr bwMode="auto">
            <a:xfrm>
              <a:off x="5808633" y="5377800"/>
              <a:ext cx="623450" cy="374073"/>
              <a:chOff x="5140039" y="4045530"/>
              <a:chExt cx="623450" cy="374073"/>
            </a:xfrm>
          </p:grpSpPr>
          <p:cxnSp>
            <p:nvCxnSpPr>
              <p:cNvPr id="50" name="Straight Arrow Connector 49"/>
              <p:cNvCxnSpPr/>
              <p:nvPr/>
            </p:nvCxnSpPr>
            <p:spPr>
              <a:xfrm rot="10800000" flipH="1">
                <a:off x="5139410" y="4045281"/>
                <a:ext cx="390376" cy="374679"/>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0800000" flipH="1">
                <a:off x="5375888" y="4045281"/>
                <a:ext cx="388499" cy="374679"/>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592" name="Group 51"/>
            <p:cNvGrpSpPr>
              <a:grpSpLocks/>
            </p:cNvGrpSpPr>
            <p:nvPr/>
          </p:nvGrpSpPr>
          <p:grpSpPr bwMode="auto">
            <a:xfrm>
              <a:off x="5798801" y="5677684"/>
              <a:ext cx="623450" cy="374073"/>
              <a:chOff x="5140039" y="4045530"/>
              <a:chExt cx="623450" cy="374073"/>
            </a:xfrm>
          </p:grpSpPr>
          <p:cxnSp>
            <p:nvCxnSpPr>
              <p:cNvPr id="53" name="Straight Arrow Connector 52"/>
              <p:cNvCxnSpPr/>
              <p:nvPr/>
            </p:nvCxnSpPr>
            <p:spPr>
              <a:xfrm rot="10800000" flipH="1">
                <a:off x="5139857" y="4045458"/>
                <a:ext cx="388500" cy="374679"/>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10800000" flipH="1">
                <a:off x="5374458" y="4045458"/>
                <a:ext cx="388499" cy="374679"/>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593" name="Group 54"/>
            <p:cNvGrpSpPr>
              <a:grpSpLocks/>
            </p:cNvGrpSpPr>
            <p:nvPr/>
          </p:nvGrpSpPr>
          <p:grpSpPr bwMode="auto">
            <a:xfrm>
              <a:off x="5788969" y="6051310"/>
              <a:ext cx="623450" cy="374073"/>
              <a:chOff x="5140039" y="4045530"/>
              <a:chExt cx="623450" cy="374073"/>
            </a:xfrm>
          </p:grpSpPr>
          <p:cxnSp>
            <p:nvCxnSpPr>
              <p:cNvPr id="56" name="Straight Arrow Connector 55"/>
              <p:cNvCxnSpPr/>
              <p:nvPr/>
            </p:nvCxnSpPr>
            <p:spPr>
              <a:xfrm rot="10800000" flipH="1">
                <a:off x="5140305" y="4044924"/>
                <a:ext cx="388499" cy="374679"/>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10800000" flipH="1">
                <a:off x="5374905" y="4044924"/>
                <a:ext cx="388500" cy="374679"/>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594" name="Group 58"/>
            <p:cNvGrpSpPr>
              <a:grpSpLocks/>
            </p:cNvGrpSpPr>
            <p:nvPr/>
          </p:nvGrpSpPr>
          <p:grpSpPr bwMode="auto">
            <a:xfrm>
              <a:off x="5793885" y="4050445"/>
              <a:ext cx="623450" cy="374073"/>
              <a:chOff x="5140039" y="4045530"/>
              <a:chExt cx="623450" cy="374073"/>
            </a:xfrm>
          </p:grpSpPr>
          <p:cxnSp>
            <p:nvCxnSpPr>
              <p:cNvPr id="60" name="Straight Arrow Connector 59"/>
              <p:cNvCxnSpPr/>
              <p:nvPr/>
            </p:nvCxnSpPr>
            <p:spPr>
              <a:xfrm rot="10800000" flipH="1">
                <a:off x="5139143" y="4045382"/>
                <a:ext cx="388499" cy="374679"/>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0800000" flipH="1">
                <a:off x="5373743" y="4045382"/>
                <a:ext cx="390376" cy="374679"/>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595" name="Group 61"/>
            <p:cNvGrpSpPr>
              <a:grpSpLocks/>
            </p:cNvGrpSpPr>
            <p:nvPr/>
          </p:nvGrpSpPr>
          <p:grpSpPr bwMode="auto">
            <a:xfrm>
              <a:off x="5784053" y="3332691"/>
              <a:ext cx="623450" cy="374073"/>
              <a:chOff x="5140039" y="4045530"/>
              <a:chExt cx="623450" cy="374073"/>
            </a:xfrm>
          </p:grpSpPr>
          <p:cxnSp>
            <p:nvCxnSpPr>
              <p:cNvPr id="63" name="Straight Arrow Connector 62"/>
              <p:cNvCxnSpPr/>
              <p:nvPr/>
            </p:nvCxnSpPr>
            <p:spPr>
              <a:xfrm rot="10800000" flipH="1">
                <a:off x="5139591" y="4045530"/>
                <a:ext cx="388500" cy="374679"/>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10800000" flipH="1">
                <a:off x="5374192" y="4045530"/>
                <a:ext cx="388499" cy="374679"/>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596" name="Group 67"/>
            <p:cNvGrpSpPr>
              <a:grpSpLocks/>
            </p:cNvGrpSpPr>
            <p:nvPr/>
          </p:nvGrpSpPr>
          <p:grpSpPr bwMode="auto">
            <a:xfrm>
              <a:off x="5774221" y="3735813"/>
              <a:ext cx="623450" cy="374073"/>
              <a:chOff x="5140039" y="4045530"/>
              <a:chExt cx="623450" cy="374073"/>
            </a:xfrm>
          </p:grpSpPr>
          <p:cxnSp>
            <p:nvCxnSpPr>
              <p:cNvPr id="69" name="Straight Arrow Connector 68"/>
              <p:cNvCxnSpPr/>
              <p:nvPr/>
            </p:nvCxnSpPr>
            <p:spPr>
              <a:xfrm rot="10800000" flipH="1">
                <a:off x="5140039" y="4045665"/>
                <a:ext cx="388499" cy="374679"/>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10800000" flipH="1">
                <a:off x="5374639" y="4045665"/>
                <a:ext cx="388500" cy="374679"/>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66582" name="Freeform 82"/>
          <p:cNvSpPr>
            <a:spLocks/>
          </p:cNvSpPr>
          <p:nvPr/>
        </p:nvSpPr>
        <p:spPr bwMode="auto">
          <a:xfrm>
            <a:off x="6235700" y="2981325"/>
            <a:ext cx="263525" cy="3079750"/>
          </a:xfrm>
          <a:custGeom>
            <a:avLst/>
            <a:gdLst>
              <a:gd name="T0" fmla="*/ 30241875 w 166"/>
              <a:gd name="T1" fmla="*/ 0 h 1912"/>
              <a:gd name="T2" fmla="*/ 10080625 w 166"/>
              <a:gd name="T3" fmla="*/ 321719512 h 1912"/>
              <a:gd name="T4" fmla="*/ 90725625 w 166"/>
              <a:gd name="T5" fmla="*/ 799108145 h 1912"/>
              <a:gd name="T6" fmla="*/ 262096250 w 166"/>
              <a:gd name="T7" fmla="*/ 1546327656 h 1912"/>
              <a:gd name="T8" fmla="*/ 413305625 w 166"/>
              <a:gd name="T9" fmla="*/ 2147483647 h 1912"/>
              <a:gd name="T10" fmla="*/ 292338125 w 166"/>
              <a:gd name="T11" fmla="*/ 2147483647 h 1912"/>
              <a:gd name="T12" fmla="*/ 100806250 w 166"/>
              <a:gd name="T13" fmla="*/ 2147483647 h 1912"/>
              <a:gd name="T14" fmla="*/ 10080625 w 166"/>
              <a:gd name="T15" fmla="*/ 2147483647 h 1912"/>
              <a:gd name="T16" fmla="*/ 0 60000 65536"/>
              <a:gd name="T17" fmla="*/ 0 60000 65536"/>
              <a:gd name="T18" fmla="*/ 0 60000 65536"/>
              <a:gd name="T19" fmla="*/ 0 60000 65536"/>
              <a:gd name="T20" fmla="*/ 0 60000 65536"/>
              <a:gd name="T21" fmla="*/ 0 60000 65536"/>
              <a:gd name="T22" fmla="*/ 0 60000 65536"/>
              <a:gd name="T23" fmla="*/ 0 60000 65536"/>
              <a:gd name="T24" fmla="*/ 0 w 166"/>
              <a:gd name="T25" fmla="*/ 0 h 1912"/>
              <a:gd name="T26" fmla="*/ 166 w 166"/>
              <a:gd name="T27" fmla="*/ 1912 h 19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 h="1912">
                <a:moveTo>
                  <a:pt x="12" y="0"/>
                </a:moveTo>
                <a:cubicBezTo>
                  <a:pt x="6" y="36"/>
                  <a:pt x="0" y="73"/>
                  <a:pt x="4" y="124"/>
                </a:cubicBezTo>
                <a:cubicBezTo>
                  <a:pt x="8" y="175"/>
                  <a:pt x="19" y="229"/>
                  <a:pt x="36" y="308"/>
                </a:cubicBezTo>
                <a:cubicBezTo>
                  <a:pt x="53" y="387"/>
                  <a:pt x="83" y="489"/>
                  <a:pt x="104" y="596"/>
                </a:cubicBezTo>
                <a:cubicBezTo>
                  <a:pt x="125" y="703"/>
                  <a:pt x="162" y="829"/>
                  <a:pt x="164" y="948"/>
                </a:cubicBezTo>
                <a:cubicBezTo>
                  <a:pt x="166" y="1067"/>
                  <a:pt x="137" y="1197"/>
                  <a:pt x="116" y="1312"/>
                </a:cubicBezTo>
                <a:cubicBezTo>
                  <a:pt x="95" y="1427"/>
                  <a:pt x="59" y="1540"/>
                  <a:pt x="40" y="1640"/>
                </a:cubicBezTo>
                <a:cubicBezTo>
                  <a:pt x="21" y="1740"/>
                  <a:pt x="12" y="1826"/>
                  <a:pt x="4" y="1912"/>
                </a:cubicBezTo>
              </a:path>
            </a:pathLst>
          </a:custGeom>
          <a:noFill/>
          <a:ln w="38100" cap="flat" cmpd="sng">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66583" name="Freeform 83"/>
          <p:cNvSpPr>
            <a:spLocks/>
          </p:cNvSpPr>
          <p:nvPr/>
        </p:nvSpPr>
        <p:spPr bwMode="auto">
          <a:xfrm>
            <a:off x="6032500" y="2994025"/>
            <a:ext cx="263525" cy="3044825"/>
          </a:xfrm>
          <a:custGeom>
            <a:avLst/>
            <a:gdLst>
              <a:gd name="T0" fmla="*/ 30241875 w 166"/>
              <a:gd name="T1" fmla="*/ 0 h 1912"/>
              <a:gd name="T2" fmla="*/ 10080625 w 166"/>
              <a:gd name="T3" fmla="*/ 314464175 h 1912"/>
              <a:gd name="T4" fmla="*/ 90725625 w 166"/>
              <a:gd name="T5" fmla="*/ 781086791 h 1912"/>
              <a:gd name="T6" fmla="*/ 262096250 w 166"/>
              <a:gd name="T7" fmla="*/ 1511454633 h 1912"/>
              <a:gd name="T8" fmla="*/ 413305625 w 166"/>
              <a:gd name="T9" fmla="*/ 2147483647 h 1912"/>
              <a:gd name="T10" fmla="*/ 292338125 w 166"/>
              <a:gd name="T11" fmla="*/ 2147483647 h 1912"/>
              <a:gd name="T12" fmla="*/ 100806250 w 166"/>
              <a:gd name="T13" fmla="*/ 2147483647 h 1912"/>
              <a:gd name="T14" fmla="*/ 10080625 w 166"/>
              <a:gd name="T15" fmla="*/ 2147483647 h 1912"/>
              <a:gd name="T16" fmla="*/ 0 60000 65536"/>
              <a:gd name="T17" fmla="*/ 0 60000 65536"/>
              <a:gd name="T18" fmla="*/ 0 60000 65536"/>
              <a:gd name="T19" fmla="*/ 0 60000 65536"/>
              <a:gd name="T20" fmla="*/ 0 60000 65536"/>
              <a:gd name="T21" fmla="*/ 0 60000 65536"/>
              <a:gd name="T22" fmla="*/ 0 60000 65536"/>
              <a:gd name="T23" fmla="*/ 0 60000 65536"/>
              <a:gd name="T24" fmla="*/ 0 w 166"/>
              <a:gd name="T25" fmla="*/ 0 h 1912"/>
              <a:gd name="T26" fmla="*/ 166 w 166"/>
              <a:gd name="T27" fmla="*/ 1912 h 19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 h="1912">
                <a:moveTo>
                  <a:pt x="12" y="0"/>
                </a:moveTo>
                <a:cubicBezTo>
                  <a:pt x="6" y="36"/>
                  <a:pt x="0" y="73"/>
                  <a:pt x="4" y="124"/>
                </a:cubicBezTo>
                <a:cubicBezTo>
                  <a:pt x="8" y="175"/>
                  <a:pt x="19" y="229"/>
                  <a:pt x="36" y="308"/>
                </a:cubicBezTo>
                <a:cubicBezTo>
                  <a:pt x="53" y="387"/>
                  <a:pt x="83" y="489"/>
                  <a:pt x="104" y="596"/>
                </a:cubicBezTo>
                <a:cubicBezTo>
                  <a:pt x="125" y="703"/>
                  <a:pt x="162" y="829"/>
                  <a:pt x="164" y="948"/>
                </a:cubicBezTo>
                <a:cubicBezTo>
                  <a:pt x="166" y="1067"/>
                  <a:pt x="137" y="1197"/>
                  <a:pt x="116" y="1312"/>
                </a:cubicBezTo>
                <a:cubicBezTo>
                  <a:pt x="95" y="1427"/>
                  <a:pt x="59" y="1540"/>
                  <a:pt x="40" y="1640"/>
                </a:cubicBezTo>
                <a:cubicBezTo>
                  <a:pt x="21" y="1740"/>
                  <a:pt x="12" y="1826"/>
                  <a:pt x="4" y="1912"/>
                </a:cubicBezTo>
              </a:path>
            </a:pathLst>
          </a:custGeom>
          <a:noFill/>
          <a:ln w="38100" cap="flat" cmpd="sng">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66584" name="Line 85"/>
          <p:cNvSpPr>
            <a:spLocks noChangeShapeType="1"/>
          </p:cNvSpPr>
          <p:nvPr/>
        </p:nvSpPr>
        <p:spPr bwMode="auto">
          <a:xfrm>
            <a:off x="6032500" y="2981325"/>
            <a:ext cx="234950" cy="317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66585" name="Line 86"/>
          <p:cNvSpPr>
            <a:spLocks noChangeShapeType="1"/>
          </p:cNvSpPr>
          <p:nvPr/>
        </p:nvSpPr>
        <p:spPr bwMode="auto">
          <a:xfrm>
            <a:off x="6026150" y="6045200"/>
            <a:ext cx="231775"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rot="10800000" wrap="none"/>
          <a:lstStyle/>
          <a:p>
            <a:endParaRPr lang="en-US"/>
          </a:p>
        </p:txBody>
      </p:sp>
      <p:pic>
        <p:nvPicPr>
          <p:cNvPr id="66586" name="TextBox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4404">
            <a:off x="5019675" y="1193800"/>
            <a:ext cx="306705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7" name="TextBox 2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9892">
            <a:off x="5570538" y="4332288"/>
            <a:ext cx="3067050"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475" y="1600200"/>
            <a:ext cx="8728075" cy="2971800"/>
          </a:xfrm>
          <a:solidFill>
            <a:schemeClr val="accent1">
              <a:lumMod val="20000"/>
              <a:lumOff val="80000"/>
            </a:schemeClr>
          </a:solidFill>
        </p:spPr>
        <p:txBody>
          <a:bodyPr/>
          <a:lstStyle/>
          <a:p>
            <a:pPr marL="411163">
              <a:defRPr/>
            </a:pPr>
            <a:endParaRPr lang="en-US" dirty="0" smtClean="0">
              <a:solidFill>
                <a:schemeClr val="bg1"/>
              </a:solidFill>
            </a:endParaRPr>
          </a:p>
          <a:p>
            <a:pPr marL="411163">
              <a:defRPr/>
            </a:pPr>
            <a:r>
              <a:rPr lang="en-US" b="1" dirty="0" smtClean="0">
                <a:solidFill>
                  <a:schemeClr val="bg1"/>
                </a:solidFill>
              </a:rPr>
              <a:t>Local Buckling:</a:t>
            </a:r>
            <a:r>
              <a:rPr lang="en-US" dirty="0" smtClean="0">
                <a:solidFill>
                  <a:schemeClr val="bg1"/>
                </a:solidFill>
              </a:rPr>
              <a:t> </a:t>
            </a:r>
          </a:p>
          <a:p>
            <a:pPr marL="982663" lvl="1" indent="-457200">
              <a:defRPr/>
            </a:pPr>
            <a:r>
              <a:rPr lang="en-US" dirty="0" smtClean="0">
                <a:solidFill>
                  <a:schemeClr val="bg1"/>
                </a:solidFill>
              </a:rPr>
              <a:t>Criteria in Table B4.1a</a:t>
            </a:r>
          </a:p>
          <a:p>
            <a:pPr marL="982663" lvl="1" indent="-457200">
              <a:defRPr/>
            </a:pPr>
            <a:r>
              <a:rPr lang="en-US" dirty="0" smtClean="0">
                <a:solidFill>
                  <a:schemeClr val="bg1"/>
                </a:solidFill>
              </a:rPr>
              <a:t>Strength in Chapter E: Members with Slender Elements</a:t>
            </a:r>
          </a:p>
          <a:p>
            <a:pPr marL="411163">
              <a:defRPr/>
            </a:pPr>
            <a:endParaRPr lang="en-US" dirty="0" smtClean="0">
              <a:solidFill>
                <a:schemeClr val="bg1"/>
              </a:solidFill>
            </a:endParaRPr>
          </a:p>
        </p:txBody>
      </p:sp>
      <p:sp>
        <p:nvSpPr>
          <p:cNvPr id="4" name="Slide Number Placeholder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ECB85F-595A-4041-A3A6-A878A6FF856A}" type="slidenum">
              <a:rPr lang="en-US" altLang="en-US" sz="1200">
                <a:solidFill>
                  <a:srgbClr val="BCBCBC"/>
                </a:solidFill>
              </a:rPr>
              <a:pPr/>
              <a:t>63</a:t>
            </a:fld>
            <a:endParaRPr lang="en-US" altLang="en-US" sz="1200">
              <a:solidFill>
                <a:srgbClr val="BCBCBC"/>
              </a:solidFill>
            </a:endParaRPr>
          </a:p>
        </p:txBody>
      </p:sp>
      <p:sp>
        <p:nvSpPr>
          <p:cNvPr id="67588"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Compression – AISC </a:t>
            </a:r>
            <a:r>
              <a:rPr lang="en-US" altLang="en-US" sz="1200" i="1" dirty="0" smtClean="0">
                <a:solidFill>
                  <a:srgbClr val="BCBCBC"/>
                </a:solidFill>
              </a:rPr>
              <a:t>Manual</a:t>
            </a:r>
            <a:r>
              <a:rPr lang="en-US" altLang="en-US" sz="1200" dirty="0" smtClean="0">
                <a:solidFill>
                  <a:srgbClr val="BCBCBC"/>
                </a:solidFill>
              </a:rPr>
              <a:t> 15th Ed</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0"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8646" name="Equation" r:id="rId4" imgW="114151" imgH="215619" progId="Equation.3">
                  <p:embed/>
                </p:oleObj>
              </mc:Choice>
              <mc:Fallback>
                <p:oleObj name="Equation" r:id="rId4" imgW="114151" imgH="215619"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Box 7"/>
          <p:cNvSpPr txBox="1"/>
          <p:nvPr/>
        </p:nvSpPr>
        <p:spPr bwMode="auto">
          <a:xfrm>
            <a:off x="477838" y="319088"/>
            <a:ext cx="8140700" cy="282575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b="1" u="sng">
                <a:solidFill>
                  <a:schemeClr val="bg1"/>
                </a:solidFill>
              </a:rPr>
              <a:t>Local Buckling Criteria</a:t>
            </a:r>
          </a:p>
          <a:p>
            <a:pPr>
              <a:defRPr/>
            </a:pPr>
            <a:r>
              <a:rPr lang="en-US">
                <a:solidFill>
                  <a:schemeClr val="bg1"/>
                </a:solidFill>
              </a:rPr>
              <a:t>Slenderness of the flange and web, </a:t>
            </a:r>
            <a:r>
              <a:rPr lang="en-US">
                <a:solidFill>
                  <a:schemeClr val="bg1"/>
                </a:solidFill>
                <a:latin typeface="Symbol" pitchFamily="18" charset="2"/>
              </a:rPr>
              <a:t>l</a:t>
            </a:r>
            <a:r>
              <a:rPr lang="en-US">
                <a:solidFill>
                  <a:schemeClr val="bg1"/>
                </a:solidFill>
              </a:rPr>
              <a:t>, are used as criteria to determine whether local buckling might control in the elastic or inelastic range, otherwise the global buckling criteria controls.</a:t>
            </a:r>
          </a:p>
          <a:p>
            <a:pPr>
              <a:defRPr/>
            </a:pPr>
            <a:endParaRPr lang="en-US">
              <a:solidFill>
                <a:schemeClr val="bg1"/>
              </a:solidFill>
            </a:endParaRPr>
          </a:p>
          <a:p>
            <a:pPr>
              <a:defRPr/>
            </a:pPr>
            <a:r>
              <a:rPr lang="en-US">
                <a:solidFill>
                  <a:schemeClr val="bg1"/>
                </a:solidFill>
              </a:rPr>
              <a:t>Criteria </a:t>
            </a:r>
            <a:r>
              <a:rPr lang="en-US">
                <a:solidFill>
                  <a:schemeClr val="bg1"/>
                </a:solidFill>
                <a:sym typeface="Symbol" pitchFamily="18" charset="2"/>
              </a:rPr>
              <a:t></a:t>
            </a:r>
            <a:r>
              <a:rPr lang="en-US" baseline="-25000">
                <a:solidFill>
                  <a:schemeClr val="bg1"/>
                </a:solidFill>
              </a:rPr>
              <a:t>r </a:t>
            </a:r>
            <a:r>
              <a:rPr lang="en-US">
                <a:solidFill>
                  <a:schemeClr val="bg1"/>
                </a:solidFill>
              </a:rPr>
              <a:t>are based on plate buckling theory.</a:t>
            </a:r>
          </a:p>
        </p:txBody>
      </p:sp>
      <p:sp>
        <p:nvSpPr>
          <p:cNvPr id="68612" name="TextBox 8"/>
          <p:cNvSpPr txBox="1">
            <a:spLocks noChangeArrowheads="1"/>
          </p:cNvSpPr>
          <p:nvPr/>
        </p:nvSpPr>
        <p:spPr bwMode="auto">
          <a:xfrm>
            <a:off x="2049463" y="3440113"/>
            <a:ext cx="3209925" cy="650875"/>
          </a:xfrm>
          <a:prstGeom prst="rect">
            <a:avLst/>
          </a:prstGeom>
          <a:solidFill>
            <a:srgbClr val="F2F2F2">
              <a:alpha val="61960"/>
            </a:srgbClr>
          </a:solidFill>
          <a:ln w="38100">
            <a:solidFill>
              <a:schemeClr val="bg1"/>
            </a:solidFill>
            <a:bevel/>
            <a:headEnd/>
            <a:tailEnd/>
          </a:ln>
        </p:spPr>
        <p:txBody>
          <a:bodyPr anchor="ctr"/>
          <a:lstStyle>
            <a:lvl1pPr>
              <a:tabLst>
                <a:tab pos="171450" algn="l"/>
              </a:tabLst>
              <a:defRPr sz="2400">
                <a:solidFill>
                  <a:schemeClr val="tx1"/>
                </a:solidFill>
                <a:latin typeface="Times New Roman" panose="02020603050405020304" pitchFamily="18" charset="0"/>
              </a:defRPr>
            </a:lvl1pPr>
            <a:lvl2pPr marL="742950" indent="-285750">
              <a:tabLst>
                <a:tab pos="171450" algn="l"/>
              </a:tabLst>
              <a:defRPr sz="2400">
                <a:solidFill>
                  <a:schemeClr val="tx1"/>
                </a:solidFill>
                <a:latin typeface="Times New Roman" panose="02020603050405020304" pitchFamily="18" charset="0"/>
              </a:defRPr>
            </a:lvl2pPr>
            <a:lvl3pPr marL="1143000" indent="-228600">
              <a:tabLst>
                <a:tab pos="171450" algn="l"/>
              </a:tabLst>
              <a:defRPr sz="2400">
                <a:solidFill>
                  <a:schemeClr val="tx1"/>
                </a:solidFill>
                <a:latin typeface="Times New Roman" panose="02020603050405020304" pitchFamily="18" charset="0"/>
              </a:defRPr>
            </a:lvl3pPr>
            <a:lvl4pPr marL="1600200" indent="-228600">
              <a:tabLst>
                <a:tab pos="171450" algn="l"/>
              </a:tabLst>
              <a:defRPr sz="2400">
                <a:solidFill>
                  <a:schemeClr val="tx1"/>
                </a:solidFill>
                <a:latin typeface="Times New Roman" panose="02020603050405020304" pitchFamily="18" charset="0"/>
              </a:defRPr>
            </a:lvl4pPr>
            <a:lvl5pPr marL="2057400" indent="-228600">
              <a:tabLst>
                <a:tab pos="17145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17145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17145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17145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171450" algn="l"/>
              </a:tabLst>
              <a:defRPr sz="2400">
                <a:solidFill>
                  <a:schemeClr val="tx1"/>
                </a:solidFill>
                <a:latin typeface="Times New Roman" panose="02020603050405020304" pitchFamily="18" charset="0"/>
              </a:defRPr>
            </a:lvl9pPr>
          </a:lstStyle>
          <a:p>
            <a:r>
              <a:rPr lang="en-US" altLang="en-US">
                <a:solidFill>
                  <a:schemeClr val="bg1"/>
                </a:solidFill>
              </a:rPr>
              <a:t>	For W-Shapes</a:t>
            </a:r>
          </a:p>
        </p:txBody>
      </p:sp>
      <p:sp>
        <p:nvSpPr>
          <p:cNvPr id="10" name="TextBox 9"/>
          <p:cNvSpPr txBox="1"/>
          <p:nvPr/>
        </p:nvSpPr>
        <p:spPr bwMode="auto">
          <a:xfrm>
            <a:off x="2052638" y="4243388"/>
            <a:ext cx="6884987" cy="1052512"/>
          </a:xfrm>
          <a:prstGeom prst="rect">
            <a:avLst/>
          </a:prstGeom>
          <a:solidFill>
            <a:schemeClr val="tx1">
              <a:lumMod val="95000"/>
              <a:alpha val="62000"/>
            </a:schemeClr>
          </a:solidFill>
          <a:ln w="38100" cap="flat">
            <a:solidFill>
              <a:schemeClr val="bg1"/>
            </a:solidFill>
            <a:bevel/>
          </a:ln>
        </p:spPr>
        <p:txBody>
          <a:bodyPr anchor="ctr"/>
          <a:lstStyle/>
          <a:p>
            <a:pPr>
              <a:defRPr/>
            </a:pPr>
            <a:r>
              <a:rPr lang="en-US">
                <a:solidFill>
                  <a:schemeClr val="bg1"/>
                </a:solidFill>
              </a:rPr>
              <a:t>  FLB, </a:t>
            </a:r>
            <a:r>
              <a:rPr lang="en-US">
                <a:solidFill>
                  <a:schemeClr val="bg1"/>
                </a:solidFill>
                <a:sym typeface="Symbol" pitchFamily="18" charset="2"/>
              </a:rPr>
              <a:t> </a:t>
            </a:r>
            <a:r>
              <a:rPr lang="en-US">
                <a:solidFill>
                  <a:schemeClr val="bg1"/>
                </a:solidFill>
              </a:rPr>
              <a:t>= </a:t>
            </a:r>
            <a:r>
              <a:rPr lang="en-US" i="1">
                <a:solidFill>
                  <a:schemeClr val="bg1"/>
                </a:solidFill>
              </a:rPr>
              <a:t>b</a:t>
            </a:r>
            <a:r>
              <a:rPr lang="en-US" i="1" baseline="-25000">
                <a:solidFill>
                  <a:schemeClr val="bg1"/>
                </a:solidFill>
              </a:rPr>
              <a:t>f </a:t>
            </a:r>
            <a:r>
              <a:rPr lang="en-US" i="1">
                <a:solidFill>
                  <a:schemeClr val="bg1"/>
                </a:solidFill>
              </a:rPr>
              <a:t>/2t</a:t>
            </a:r>
            <a:r>
              <a:rPr lang="en-US" i="1" baseline="-25000">
                <a:solidFill>
                  <a:schemeClr val="bg1"/>
                </a:solidFill>
              </a:rPr>
              <a:t>f </a:t>
            </a:r>
            <a:r>
              <a:rPr lang="en-US" baseline="-25000">
                <a:solidFill>
                  <a:schemeClr val="bg1"/>
                </a:solidFill>
              </a:rPr>
              <a:t>	</a:t>
            </a:r>
            <a:r>
              <a:rPr lang="en-US">
                <a:solidFill>
                  <a:schemeClr val="bg1"/>
                </a:solidFill>
                <a:sym typeface="Symbol" pitchFamily="18" charset="2"/>
              </a:rPr>
              <a:t></a:t>
            </a:r>
            <a:r>
              <a:rPr lang="en-US" baseline="-25000">
                <a:solidFill>
                  <a:schemeClr val="bg1"/>
                </a:solidFill>
              </a:rPr>
              <a:t>rf </a:t>
            </a:r>
            <a:r>
              <a:rPr lang="en-US">
                <a:solidFill>
                  <a:schemeClr val="bg1"/>
                </a:solidFill>
              </a:rPr>
              <a:t>= </a:t>
            </a:r>
          </a:p>
        </p:txBody>
      </p:sp>
      <p:sp>
        <p:nvSpPr>
          <p:cNvPr id="11" name="TextBox 10"/>
          <p:cNvSpPr txBox="1"/>
          <p:nvPr/>
        </p:nvSpPr>
        <p:spPr bwMode="auto">
          <a:xfrm>
            <a:off x="2051050" y="5402263"/>
            <a:ext cx="6884988" cy="1006475"/>
          </a:xfrm>
          <a:prstGeom prst="rect">
            <a:avLst/>
          </a:prstGeom>
          <a:solidFill>
            <a:schemeClr val="tx1">
              <a:lumMod val="95000"/>
              <a:alpha val="62000"/>
            </a:schemeClr>
          </a:solidFill>
          <a:ln w="38100" cap="flat">
            <a:solidFill>
              <a:schemeClr val="bg1"/>
            </a:solidFill>
            <a:bevel/>
          </a:ln>
        </p:spPr>
        <p:txBody>
          <a:bodyPr anchor="ctr"/>
          <a:lstStyle/>
          <a:p>
            <a:pPr>
              <a:defRPr/>
            </a:pPr>
            <a:endParaRPr lang="en-US">
              <a:solidFill>
                <a:schemeClr val="bg1"/>
              </a:solidFill>
            </a:endParaRPr>
          </a:p>
          <a:p>
            <a:pPr>
              <a:defRPr/>
            </a:pPr>
            <a:r>
              <a:rPr lang="en-US">
                <a:solidFill>
                  <a:schemeClr val="bg1"/>
                </a:solidFill>
              </a:rPr>
              <a:t>  WLB, </a:t>
            </a:r>
            <a:r>
              <a:rPr lang="en-US">
                <a:solidFill>
                  <a:schemeClr val="bg1"/>
                </a:solidFill>
                <a:sym typeface="Symbol" pitchFamily="18" charset="2"/>
              </a:rPr>
              <a:t> </a:t>
            </a:r>
            <a:r>
              <a:rPr lang="en-US">
                <a:solidFill>
                  <a:schemeClr val="bg1"/>
                </a:solidFill>
              </a:rPr>
              <a:t>= </a:t>
            </a:r>
            <a:r>
              <a:rPr lang="en-US" i="1">
                <a:solidFill>
                  <a:schemeClr val="bg1"/>
                </a:solidFill>
              </a:rPr>
              <a:t>h/t</a:t>
            </a:r>
            <a:r>
              <a:rPr lang="en-US" i="1" baseline="-25000">
                <a:solidFill>
                  <a:schemeClr val="bg1"/>
                </a:solidFill>
              </a:rPr>
              <a:t>w</a:t>
            </a:r>
            <a:r>
              <a:rPr lang="en-US">
                <a:solidFill>
                  <a:schemeClr val="bg1"/>
                </a:solidFill>
              </a:rPr>
              <a:t>	</a:t>
            </a:r>
            <a:r>
              <a:rPr lang="en-US">
                <a:solidFill>
                  <a:schemeClr val="bg1"/>
                </a:solidFill>
                <a:sym typeface="Symbol" pitchFamily="18" charset="2"/>
              </a:rPr>
              <a:t></a:t>
            </a:r>
            <a:r>
              <a:rPr lang="en-US" baseline="-25000">
                <a:solidFill>
                  <a:schemeClr val="bg1"/>
                </a:solidFill>
              </a:rPr>
              <a:t>rw </a:t>
            </a:r>
            <a:r>
              <a:rPr lang="en-US">
                <a:solidFill>
                  <a:schemeClr val="bg1"/>
                </a:solidFill>
              </a:rPr>
              <a:t>=</a:t>
            </a:r>
          </a:p>
          <a:p>
            <a:pPr>
              <a:defRPr/>
            </a:pPr>
            <a:endParaRPr lang="en-US">
              <a:solidFill>
                <a:schemeClr val="bg1"/>
              </a:solidFill>
            </a:endParaRPr>
          </a:p>
        </p:txBody>
      </p:sp>
      <p:graphicFrame>
        <p:nvGraphicFramePr>
          <p:cNvPr id="68615" name="Object 5"/>
          <p:cNvGraphicFramePr>
            <a:graphicFrameLocks noChangeAspect="1"/>
          </p:cNvGraphicFramePr>
          <p:nvPr/>
        </p:nvGraphicFramePr>
        <p:xfrm>
          <a:off x="5462588" y="4360863"/>
          <a:ext cx="1057275" cy="877887"/>
        </p:xfrm>
        <a:graphic>
          <a:graphicData uri="http://schemas.openxmlformats.org/presentationml/2006/ole">
            <mc:AlternateContent xmlns:mc="http://schemas.openxmlformats.org/markup-compatibility/2006">
              <mc:Choice xmlns:v="urn:schemas-microsoft-com:vml" Requires="v">
                <p:oleObj spid="_x0000_s68647" name="Equation" r:id="rId6" imgW="596641" imgH="495085" progId="Equation.3">
                  <p:embed/>
                </p:oleObj>
              </mc:Choice>
              <mc:Fallback>
                <p:oleObj name="Equation" r:id="rId6" imgW="596641" imgH="495085"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2588" y="4360863"/>
                        <a:ext cx="1057275" cy="877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16" name="Object 6"/>
          <p:cNvGraphicFramePr>
            <a:graphicFrameLocks noChangeAspect="1"/>
          </p:cNvGraphicFramePr>
          <p:nvPr/>
        </p:nvGraphicFramePr>
        <p:xfrm>
          <a:off x="5546725" y="5497513"/>
          <a:ext cx="977900" cy="849312"/>
        </p:xfrm>
        <a:graphic>
          <a:graphicData uri="http://schemas.openxmlformats.org/presentationml/2006/ole">
            <mc:AlternateContent xmlns:mc="http://schemas.openxmlformats.org/markup-compatibility/2006">
              <mc:Choice xmlns:v="urn:schemas-microsoft-com:vml" Requires="v">
                <p:oleObj spid="_x0000_s68648" name="Equation" r:id="rId8" imgW="571252" imgH="495085" progId="Equation.3">
                  <p:embed/>
                </p:oleObj>
              </mc:Choice>
              <mc:Fallback>
                <p:oleObj name="Equation" r:id="rId8" imgW="571252" imgH="495085"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46725" y="5497513"/>
                        <a:ext cx="977900" cy="849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Slide Number Placeholder 11"/>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357CDBC-62CB-47FD-A25F-EA4B2BEFF584}" type="slidenum">
              <a:rPr lang="en-US" altLang="en-US" sz="1200">
                <a:solidFill>
                  <a:srgbClr val="BCBCBC"/>
                </a:solidFill>
              </a:rPr>
              <a:pPr/>
              <a:t>64</a:t>
            </a:fld>
            <a:endParaRPr lang="en-US" altLang="en-US" sz="1200">
              <a:solidFill>
                <a:srgbClr val="BCBCBC"/>
              </a:solidFill>
            </a:endParaRPr>
          </a:p>
        </p:txBody>
      </p:sp>
      <p:sp>
        <p:nvSpPr>
          <p:cNvPr id="68618"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Compression – AISC </a:t>
            </a:r>
            <a:r>
              <a:rPr lang="en-US" altLang="en-US" sz="1200" i="1" dirty="0" smtClean="0">
                <a:solidFill>
                  <a:srgbClr val="BCBCBC"/>
                </a:solidFill>
              </a:rPr>
              <a:t>Manual</a:t>
            </a:r>
            <a:r>
              <a:rPr lang="en-US" altLang="en-US" sz="1200" dirty="0" smtClean="0">
                <a:solidFill>
                  <a:srgbClr val="BCBCBC"/>
                </a:solidFill>
              </a:rPr>
              <a:t> 15th Ed</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798763" y="1344613"/>
            <a:ext cx="3587750" cy="92710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a:solidFill>
                  <a:schemeClr val="bg1"/>
                </a:solidFill>
                <a:sym typeface="Symbol" pitchFamily="18" charset="2"/>
              </a:rPr>
              <a:t> </a:t>
            </a:r>
            <a:r>
              <a:rPr lang="en-US">
                <a:solidFill>
                  <a:schemeClr val="bg1"/>
                </a:solidFill>
              </a:rPr>
              <a:t>&gt; </a:t>
            </a:r>
            <a:r>
              <a:rPr lang="en-US">
                <a:solidFill>
                  <a:schemeClr val="bg1"/>
                </a:solidFill>
                <a:sym typeface="Symbol" pitchFamily="18" charset="2"/>
              </a:rPr>
              <a:t></a:t>
            </a:r>
            <a:r>
              <a:rPr lang="en-US" baseline="-25000">
                <a:solidFill>
                  <a:schemeClr val="bg1"/>
                </a:solidFill>
              </a:rPr>
              <a:t>r </a:t>
            </a:r>
            <a:r>
              <a:rPr lang="en-US">
                <a:solidFill>
                  <a:schemeClr val="bg1"/>
                </a:solidFill>
              </a:rPr>
              <a:t>	 “slender element”</a:t>
            </a:r>
          </a:p>
        </p:txBody>
      </p:sp>
      <p:graphicFrame>
        <p:nvGraphicFramePr>
          <p:cNvPr id="69635"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9650" name="Equation" r:id="rId4" imgW="114151" imgH="215619" progId="Equation.3">
                  <p:embed/>
                </p:oleObj>
              </mc:Choice>
              <mc:Fallback>
                <p:oleObj name="Equation" r:id="rId4" imgW="114151" imgH="215619"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Box 3"/>
          <p:cNvSpPr txBox="1"/>
          <p:nvPr/>
        </p:nvSpPr>
        <p:spPr>
          <a:xfrm>
            <a:off x="1357313" y="2549525"/>
            <a:ext cx="6594475" cy="1017588"/>
          </a:xfrm>
          <a:prstGeom prst="rect">
            <a:avLst/>
          </a:prstGeom>
          <a:solidFill>
            <a:schemeClr val="tx1">
              <a:lumMod val="95000"/>
              <a:alpha val="62000"/>
            </a:schemeClr>
          </a:solidFill>
          <a:ln w="38100" cap="flat">
            <a:solidFill>
              <a:schemeClr val="bg1"/>
            </a:solidFill>
            <a:bevel/>
          </a:ln>
        </p:spPr>
        <p:txBody>
          <a:bodyPr anchor="ctr"/>
          <a:lstStyle/>
          <a:p>
            <a:pPr>
              <a:defRPr/>
            </a:pPr>
            <a:r>
              <a:rPr lang="en-US" dirty="0">
                <a:solidFill>
                  <a:schemeClr val="bg1"/>
                </a:solidFill>
              </a:rPr>
              <a:t>Failure by local buckling occurs. </a:t>
            </a:r>
          </a:p>
          <a:p>
            <a:pPr>
              <a:defRPr/>
            </a:pPr>
            <a:r>
              <a:rPr lang="en-US" dirty="0">
                <a:solidFill>
                  <a:schemeClr val="bg1"/>
                </a:solidFill>
              </a:rPr>
              <a:t>Covered in Section E7</a:t>
            </a:r>
          </a:p>
        </p:txBody>
      </p:sp>
      <p:sp>
        <p:nvSpPr>
          <p:cNvPr id="5" name="TextBox 4"/>
          <p:cNvSpPr txBox="1"/>
          <p:nvPr/>
        </p:nvSpPr>
        <p:spPr>
          <a:xfrm>
            <a:off x="1371600" y="4003675"/>
            <a:ext cx="6594475" cy="1192213"/>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a:solidFill>
                  <a:schemeClr val="bg1"/>
                </a:solidFill>
              </a:rPr>
              <a:t>Many rolled W-shape sections are dimensioned such that the full global criteria controls.</a:t>
            </a:r>
          </a:p>
        </p:txBody>
      </p:sp>
      <p:sp>
        <p:nvSpPr>
          <p:cNvPr id="6" name="Slide Number Placeholder 5"/>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89C2DF5-1550-455E-9910-BD0EB76DA3A6}" type="slidenum">
              <a:rPr lang="en-US" altLang="en-US" sz="1200">
                <a:solidFill>
                  <a:srgbClr val="BCBCBC"/>
                </a:solidFill>
              </a:rPr>
              <a:pPr/>
              <a:t>65</a:t>
            </a:fld>
            <a:endParaRPr lang="en-US" altLang="en-US" sz="1200">
              <a:solidFill>
                <a:srgbClr val="BCBCBC"/>
              </a:solidFill>
            </a:endParaRPr>
          </a:p>
        </p:txBody>
      </p:sp>
      <p:sp>
        <p:nvSpPr>
          <p:cNvPr id="2" name="TextBox 3"/>
          <p:cNvSpPr txBox="1"/>
          <p:nvPr/>
        </p:nvSpPr>
        <p:spPr>
          <a:xfrm>
            <a:off x="1204913" y="182563"/>
            <a:ext cx="6861175" cy="695325"/>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200" b="1">
                <a:solidFill>
                  <a:schemeClr val="bg1"/>
                </a:solidFill>
              </a:rPr>
              <a:t>Local Buckling</a:t>
            </a:r>
          </a:p>
        </p:txBody>
      </p:sp>
      <p:sp>
        <p:nvSpPr>
          <p:cNvPr id="69640"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Compression – AISC </a:t>
            </a:r>
            <a:r>
              <a:rPr lang="en-US" altLang="en-US" sz="1200" i="1" dirty="0" smtClean="0">
                <a:solidFill>
                  <a:srgbClr val="BCBCBC"/>
                </a:solidFill>
              </a:rPr>
              <a:t>Manual</a:t>
            </a:r>
            <a:r>
              <a:rPr lang="en-US" altLang="en-US" sz="1200" dirty="0" smtClean="0">
                <a:solidFill>
                  <a:srgbClr val="BCBCBC"/>
                </a:solidFill>
              </a:rPr>
              <a:t> 15th Ed</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956050"/>
          </a:xfrm>
          <a:solidFill>
            <a:schemeClr val="accent1">
              <a:lumMod val="20000"/>
              <a:lumOff val="80000"/>
            </a:schemeClr>
          </a:solidFill>
        </p:spPr>
        <p:txBody>
          <a:bodyPr/>
          <a:lstStyle/>
          <a:p>
            <a:pPr>
              <a:defRPr/>
            </a:pPr>
            <a:endParaRPr lang="en-US" dirty="0" smtClean="0">
              <a:solidFill>
                <a:schemeClr val="bg1"/>
              </a:solidFill>
            </a:endParaRPr>
          </a:p>
          <a:p>
            <a:pPr lvl="1">
              <a:buFont typeface="Wingdings 2" panose="05020102010507070707" pitchFamily="18" charset="2"/>
              <a:buNone/>
              <a:defRPr/>
            </a:pPr>
            <a:r>
              <a:rPr lang="en-US" sz="4800" dirty="0" smtClean="0">
                <a:solidFill>
                  <a:schemeClr val="bg1"/>
                </a:solidFill>
              </a:rPr>
              <a:t>Section E7: </a:t>
            </a:r>
          </a:p>
          <a:p>
            <a:pPr lvl="1">
              <a:buFont typeface="Wingdings 2" panose="05020102010507070707" pitchFamily="18" charset="2"/>
              <a:buNone/>
              <a:defRPr/>
            </a:pPr>
            <a:r>
              <a:rPr lang="en-US" sz="4800" dirty="0" smtClean="0">
                <a:solidFill>
                  <a:schemeClr val="bg1"/>
                </a:solidFill>
              </a:rPr>
              <a:t>Compression Strength</a:t>
            </a:r>
          </a:p>
          <a:p>
            <a:pPr lvl="1">
              <a:buFont typeface="Wingdings 2" panose="05020102010507070707" pitchFamily="18" charset="2"/>
              <a:buNone/>
              <a:defRPr/>
            </a:pPr>
            <a:r>
              <a:rPr lang="en-US" sz="4800" dirty="0" smtClean="0">
                <a:solidFill>
                  <a:schemeClr val="bg1"/>
                </a:solidFill>
              </a:rPr>
              <a:t>Members with Slender Elements</a:t>
            </a:r>
          </a:p>
        </p:txBody>
      </p:sp>
      <p:sp>
        <p:nvSpPr>
          <p:cNvPr id="4" name="Slide Number Placeholder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4710494-E866-4B85-B66E-C4000D8C98B5}" type="slidenum">
              <a:rPr lang="en-US" altLang="en-US" sz="1200">
                <a:solidFill>
                  <a:srgbClr val="BCBCBC"/>
                </a:solidFill>
              </a:rPr>
              <a:pPr/>
              <a:t>66</a:t>
            </a:fld>
            <a:endParaRPr lang="en-US" altLang="en-US" sz="1200">
              <a:solidFill>
                <a:srgbClr val="BCBCBC"/>
              </a:solidFill>
            </a:endParaRPr>
          </a:p>
        </p:txBody>
      </p:sp>
      <p:sp>
        <p:nvSpPr>
          <p:cNvPr id="70660"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Compression – AISC </a:t>
            </a:r>
            <a:r>
              <a:rPr lang="en-US" altLang="en-US" sz="1200" i="1" dirty="0" smtClean="0">
                <a:solidFill>
                  <a:srgbClr val="BCBCBC"/>
                </a:solidFill>
              </a:rPr>
              <a:t>Manual</a:t>
            </a:r>
            <a:r>
              <a:rPr lang="en-US" altLang="en-US" sz="1200" dirty="0" smtClean="0">
                <a:solidFill>
                  <a:srgbClr val="BCBCBC"/>
                </a:solidFill>
              </a:rPr>
              <a:t> 15th Ed</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28"/>
          <p:cNvSpPr txBox="1">
            <a:spLocks noChangeArrowheads="1"/>
          </p:cNvSpPr>
          <p:nvPr/>
        </p:nvSpPr>
        <p:spPr bwMode="auto">
          <a:xfrm>
            <a:off x="446088" y="1309688"/>
            <a:ext cx="8140700" cy="4106862"/>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600">
                <a:solidFill>
                  <a:srgbClr val="FF0000"/>
                </a:solidFill>
              </a:rPr>
              <a:t>THE FOLLOWING SLIDES CONSIDER SLENDER FLANGES AND SLENDER WEBS</a:t>
            </a:r>
          </a:p>
          <a:p>
            <a:r>
              <a:rPr lang="en-US" altLang="en-US" sz="3600">
                <a:solidFill>
                  <a:srgbClr val="FF0000"/>
                </a:solidFill>
              </a:rPr>
              <a:t>NOT COMMON FOR W-SHAPES!!</a:t>
            </a:r>
          </a:p>
        </p:txBody>
      </p:sp>
      <p:sp>
        <p:nvSpPr>
          <p:cNvPr id="3" name="Slide Number Placeholder 2"/>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1287D3F-BB16-46D4-89D2-EA157B11771E}" type="slidenum">
              <a:rPr lang="en-US" altLang="en-US" sz="1200">
                <a:solidFill>
                  <a:srgbClr val="BCBCBC"/>
                </a:solidFill>
              </a:rPr>
              <a:pPr/>
              <a:t>67</a:t>
            </a:fld>
            <a:endParaRPr lang="en-US" altLang="en-US" sz="1200">
              <a:solidFill>
                <a:srgbClr val="BCBCBC"/>
              </a:solidFill>
            </a:endParaRPr>
          </a:p>
        </p:txBody>
      </p:sp>
      <p:sp>
        <p:nvSpPr>
          <p:cNvPr id="71684"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Compression – AISC </a:t>
            </a:r>
            <a:r>
              <a:rPr lang="en-US" altLang="en-US" sz="1200" i="1" dirty="0" smtClean="0">
                <a:solidFill>
                  <a:srgbClr val="BCBCBC"/>
                </a:solidFill>
              </a:rPr>
              <a:t>Manual</a:t>
            </a:r>
            <a:r>
              <a:rPr lang="en-US" altLang="en-US" sz="1200" dirty="0" smtClean="0">
                <a:solidFill>
                  <a:srgbClr val="BCBCBC"/>
                </a:solidFill>
              </a:rPr>
              <a:t> 15th Ed</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Box 28"/>
          <p:cNvSpPr txBox="1">
            <a:spLocks noChangeArrowheads="1"/>
          </p:cNvSpPr>
          <p:nvPr/>
        </p:nvSpPr>
        <p:spPr bwMode="auto">
          <a:xfrm>
            <a:off x="1096963" y="1090075"/>
            <a:ext cx="7132636" cy="461665"/>
          </a:xfrm>
          <a:prstGeom prst="rect">
            <a:avLst/>
          </a:prstGeom>
          <a:solidFill>
            <a:srgbClr val="F2F2F2">
              <a:alpha val="61960"/>
            </a:srgbClr>
          </a:solidFill>
          <a:ln w="38100">
            <a:solidFill>
              <a:schemeClr val="bg1"/>
            </a:solidFill>
            <a:bevel/>
            <a:headEnd/>
            <a:tailEnd/>
          </a:ln>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i="1" dirty="0" err="1" smtClean="0">
                <a:solidFill>
                  <a:schemeClr val="bg1"/>
                </a:solidFill>
              </a:rPr>
              <a:t>P</a:t>
            </a:r>
            <a:r>
              <a:rPr lang="en-US" altLang="en-US" i="1" baseline="-25000" dirty="0" err="1" smtClean="0">
                <a:solidFill>
                  <a:schemeClr val="bg1"/>
                </a:solidFill>
              </a:rPr>
              <a:t>n</a:t>
            </a:r>
            <a:r>
              <a:rPr lang="en-US" altLang="en-US" i="1" dirty="0" smtClean="0">
                <a:solidFill>
                  <a:schemeClr val="bg1"/>
                </a:solidFill>
              </a:rPr>
              <a:t> </a:t>
            </a:r>
            <a:r>
              <a:rPr lang="en-US" altLang="en-US" i="1" dirty="0">
                <a:solidFill>
                  <a:schemeClr val="bg1"/>
                </a:solidFill>
              </a:rPr>
              <a:t>= </a:t>
            </a:r>
            <a:r>
              <a:rPr lang="en-US" altLang="en-US" i="1" dirty="0" smtClean="0">
                <a:solidFill>
                  <a:schemeClr val="bg1"/>
                </a:solidFill>
              </a:rPr>
              <a:t>F</a:t>
            </a:r>
            <a:r>
              <a:rPr lang="en-US" altLang="en-US" i="1" baseline="-25000" dirty="0" smtClean="0">
                <a:solidFill>
                  <a:schemeClr val="bg1"/>
                </a:solidFill>
              </a:rPr>
              <a:t>cr</a:t>
            </a:r>
            <a:r>
              <a:rPr lang="en-US" altLang="en-US" i="1" dirty="0" smtClean="0">
                <a:solidFill>
                  <a:schemeClr val="bg1"/>
                </a:solidFill>
              </a:rPr>
              <a:t>A</a:t>
            </a:r>
            <a:r>
              <a:rPr lang="en-US" altLang="en-US" i="1" baseline="-25000" dirty="0" smtClean="0">
                <a:solidFill>
                  <a:schemeClr val="bg1"/>
                </a:solidFill>
              </a:rPr>
              <a:t>e</a:t>
            </a:r>
            <a:r>
              <a:rPr lang="en-US" altLang="en-US" i="1" dirty="0">
                <a:solidFill>
                  <a:schemeClr val="bg1"/>
                </a:solidFill>
              </a:rPr>
              <a:t> </a:t>
            </a:r>
            <a:r>
              <a:rPr lang="en-US" altLang="en-US" i="1" dirty="0" smtClean="0">
                <a:solidFill>
                  <a:schemeClr val="bg1"/>
                </a:solidFill>
              </a:rPr>
              <a:t>				</a:t>
            </a:r>
            <a:r>
              <a:rPr lang="en-US" altLang="en-US" dirty="0" smtClean="0">
                <a:solidFill>
                  <a:schemeClr val="bg1"/>
                </a:solidFill>
              </a:rPr>
              <a:t>Equation E7-1</a:t>
            </a:r>
            <a:endParaRPr lang="en-US" altLang="en-US" dirty="0" smtClean="0">
              <a:solidFill>
                <a:schemeClr val="bg1"/>
              </a:solidFill>
            </a:endParaRPr>
          </a:p>
        </p:txBody>
      </p:sp>
      <p:sp>
        <p:nvSpPr>
          <p:cNvPr id="3" name="TextBox 2"/>
          <p:cNvSpPr txBox="1"/>
          <p:nvPr/>
        </p:nvSpPr>
        <p:spPr>
          <a:xfrm>
            <a:off x="1096963" y="1902493"/>
            <a:ext cx="7132637" cy="461665"/>
          </a:xfrm>
          <a:prstGeom prst="rect">
            <a:avLst/>
          </a:prstGeom>
          <a:solidFill>
            <a:schemeClr val="tx1">
              <a:lumMod val="95000"/>
              <a:alpha val="62000"/>
            </a:schemeClr>
          </a:solidFill>
          <a:ln w="38100" cap="flat">
            <a:solidFill>
              <a:schemeClr val="bg1"/>
            </a:solidFill>
            <a:bevel/>
          </a:ln>
        </p:spPr>
        <p:txBody>
          <a:bodyPr anchor="ctr">
            <a:spAutoFit/>
          </a:bodyPr>
          <a:lstStyle/>
          <a:p>
            <a:pPr>
              <a:tabLst>
                <a:tab pos="573088" algn="l"/>
              </a:tabLst>
              <a:defRPr/>
            </a:pPr>
            <a:r>
              <a:rPr lang="en-US" i="1" dirty="0" err="1" smtClean="0">
                <a:solidFill>
                  <a:schemeClr val="bg1"/>
                </a:solidFill>
              </a:rPr>
              <a:t>F</a:t>
            </a:r>
            <a:r>
              <a:rPr lang="en-US" i="1" baseline="-25000" dirty="0" err="1" smtClean="0">
                <a:solidFill>
                  <a:schemeClr val="bg1"/>
                </a:solidFill>
              </a:rPr>
              <a:t>cr</a:t>
            </a:r>
            <a:r>
              <a:rPr lang="en-US" i="1" dirty="0" smtClean="0">
                <a:solidFill>
                  <a:schemeClr val="bg1"/>
                </a:solidFill>
              </a:rPr>
              <a:t> </a:t>
            </a:r>
            <a:r>
              <a:rPr lang="en-US" dirty="0">
                <a:solidFill>
                  <a:schemeClr val="bg1"/>
                </a:solidFill>
              </a:rPr>
              <a:t>= </a:t>
            </a:r>
            <a:r>
              <a:rPr lang="en-US" dirty="0" smtClean="0">
                <a:solidFill>
                  <a:schemeClr val="bg1"/>
                </a:solidFill>
              </a:rPr>
              <a:t>Calculated </a:t>
            </a:r>
            <a:r>
              <a:rPr lang="en-US" dirty="0">
                <a:solidFill>
                  <a:schemeClr val="bg1"/>
                </a:solidFill>
              </a:rPr>
              <a:t>from Section </a:t>
            </a:r>
            <a:r>
              <a:rPr lang="en-US" dirty="0" smtClean="0">
                <a:solidFill>
                  <a:schemeClr val="bg1"/>
                </a:solidFill>
              </a:rPr>
              <a:t>E3 or E4.</a:t>
            </a:r>
            <a:endParaRPr lang="en-US" dirty="0">
              <a:solidFill>
                <a:schemeClr val="bg1"/>
              </a:solidFill>
            </a:endParaRPr>
          </a:p>
        </p:txBody>
      </p:sp>
      <p:sp>
        <p:nvSpPr>
          <p:cNvPr id="5" name="TextBox 4"/>
          <p:cNvSpPr txBox="1"/>
          <p:nvPr/>
        </p:nvSpPr>
        <p:spPr>
          <a:xfrm>
            <a:off x="1116012" y="2714911"/>
            <a:ext cx="7113587" cy="1938992"/>
          </a:xfrm>
          <a:prstGeom prst="rect">
            <a:avLst/>
          </a:prstGeom>
          <a:solidFill>
            <a:schemeClr val="tx1">
              <a:lumMod val="95000"/>
              <a:alpha val="62000"/>
            </a:schemeClr>
          </a:solidFill>
          <a:ln w="38100" cap="flat">
            <a:solidFill>
              <a:schemeClr val="bg1"/>
            </a:solidFill>
            <a:bevel/>
          </a:ln>
        </p:spPr>
        <p:txBody>
          <a:bodyPr wrap="square" anchor="ctr">
            <a:spAutoFit/>
          </a:bodyPr>
          <a:lstStyle/>
          <a:p>
            <a:pPr>
              <a:defRPr/>
            </a:pPr>
            <a:r>
              <a:rPr lang="en-US" i="1" dirty="0" smtClean="0">
                <a:solidFill>
                  <a:schemeClr val="bg1"/>
                </a:solidFill>
              </a:rPr>
              <a:t>A</a:t>
            </a:r>
            <a:r>
              <a:rPr lang="en-US" i="1" baseline="-25000" dirty="0" smtClean="0">
                <a:solidFill>
                  <a:schemeClr val="bg1"/>
                </a:solidFill>
              </a:rPr>
              <a:t>e</a:t>
            </a:r>
            <a:r>
              <a:rPr lang="en-US" i="1" dirty="0" smtClean="0">
                <a:solidFill>
                  <a:schemeClr val="bg1"/>
                </a:solidFill>
              </a:rPr>
              <a:t> </a:t>
            </a:r>
            <a:r>
              <a:rPr lang="en-US" dirty="0">
                <a:solidFill>
                  <a:schemeClr val="bg1"/>
                </a:solidFill>
              </a:rPr>
              <a:t>= </a:t>
            </a:r>
            <a:r>
              <a:rPr lang="en-US" dirty="0" smtClean="0">
                <a:solidFill>
                  <a:schemeClr val="bg1"/>
                </a:solidFill>
              </a:rPr>
              <a:t>Summation of the effective cross section areas based on reduced effective widths b</a:t>
            </a:r>
            <a:r>
              <a:rPr lang="en-US" baseline="-25000" dirty="0" smtClean="0">
                <a:solidFill>
                  <a:schemeClr val="bg1"/>
                </a:solidFill>
              </a:rPr>
              <a:t>e</a:t>
            </a:r>
            <a:r>
              <a:rPr lang="en-US" dirty="0" smtClean="0">
                <a:solidFill>
                  <a:schemeClr val="bg1"/>
                </a:solidFill>
              </a:rPr>
              <a:t>, d</a:t>
            </a:r>
            <a:r>
              <a:rPr lang="en-US" baseline="-25000" dirty="0" smtClean="0">
                <a:solidFill>
                  <a:schemeClr val="bg1"/>
                </a:solidFill>
              </a:rPr>
              <a:t>e</a:t>
            </a:r>
            <a:r>
              <a:rPr lang="en-US" dirty="0" smtClean="0">
                <a:solidFill>
                  <a:schemeClr val="bg1"/>
                </a:solidFill>
              </a:rPr>
              <a:t> or h</a:t>
            </a:r>
            <a:r>
              <a:rPr lang="en-US" baseline="-25000" dirty="0" smtClean="0">
                <a:solidFill>
                  <a:schemeClr val="bg1"/>
                </a:solidFill>
              </a:rPr>
              <a:t>e</a:t>
            </a:r>
            <a:r>
              <a:rPr lang="en-US" dirty="0" smtClean="0">
                <a:solidFill>
                  <a:schemeClr val="bg1"/>
                </a:solidFill>
              </a:rPr>
              <a:t> or as defined by Equations E7-6 or E7-7. These reduced areas are based on sections not being effective at carrying load </a:t>
            </a:r>
            <a:r>
              <a:rPr lang="en-US" dirty="0" smtClean="0">
                <a:solidFill>
                  <a:schemeClr val="bg1"/>
                </a:solidFill>
              </a:rPr>
              <a:t>due to </a:t>
            </a:r>
            <a:r>
              <a:rPr lang="en-US" dirty="0" smtClean="0">
                <a:solidFill>
                  <a:schemeClr val="bg1"/>
                </a:solidFill>
              </a:rPr>
              <a:t>local buckling.</a:t>
            </a:r>
            <a:endParaRPr lang="en-US" dirty="0">
              <a:solidFill>
                <a:schemeClr val="bg1"/>
              </a:solidFill>
            </a:endParaRPr>
          </a:p>
        </p:txBody>
      </p:sp>
      <p:sp>
        <p:nvSpPr>
          <p:cNvPr id="8" name="Slide Number Placeholder 7"/>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D0F6DD9-7949-4F36-BB8C-D940F2724D1B}" type="slidenum">
              <a:rPr lang="en-US" altLang="en-US" sz="1200">
                <a:solidFill>
                  <a:srgbClr val="BCBCBC"/>
                </a:solidFill>
              </a:rPr>
              <a:pPr/>
              <a:t>68</a:t>
            </a:fld>
            <a:endParaRPr lang="en-US" altLang="en-US" sz="1200">
              <a:solidFill>
                <a:srgbClr val="BCBCBC"/>
              </a:solidFill>
            </a:endParaRPr>
          </a:p>
        </p:txBody>
      </p:sp>
      <p:sp>
        <p:nvSpPr>
          <p:cNvPr id="2" name="TextBox 4"/>
          <p:cNvSpPr txBox="1"/>
          <p:nvPr/>
        </p:nvSpPr>
        <p:spPr>
          <a:xfrm>
            <a:off x="1101725" y="225425"/>
            <a:ext cx="5881688"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b="1">
                <a:solidFill>
                  <a:schemeClr val="bg1"/>
                </a:solidFill>
              </a:rPr>
              <a:t>Compression Strength – Slender Sections</a:t>
            </a:r>
          </a:p>
        </p:txBody>
      </p:sp>
      <p:sp>
        <p:nvSpPr>
          <p:cNvPr id="73737"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Compression – AISC </a:t>
            </a:r>
            <a:r>
              <a:rPr lang="en-US" altLang="en-US" sz="1200" i="1" dirty="0" smtClean="0">
                <a:solidFill>
                  <a:srgbClr val="BCBCBC"/>
                </a:solidFill>
              </a:rPr>
              <a:t>Manual</a:t>
            </a:r>
            <a:r>
              <a:rPr lang="en-US" altLang="en-US" sz="1200" dirty="0" smtClean="0">
                <a:solidFill>
                  <a:srgbClr val="BCBCBC"/>
                </a:solidFill>
              </a:rPr>
              <a:t> 15th Ed</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bwMode="auto">
          <a:xfrm>
            <a:off x="1150938" y="2861050"/>
            <a:ext cx="7739062" cy="1039813"/>
          </a:xfrm>
          <a:prstGeom prst="rect">
            <a:avLst/>
          </a:prstGeom>
          <a:solidFill>
            <a:schemeClr val="tx1">
              <a:lumMod val="95000"/>
              <a:alpha val="62000"/>
            </a:schemeClr>
          </a:solidFill>
          <a:ln w="38100" cap="flat">
            <a:solidFill>
              <a:schemeClr val="bg1"/>
            </a:solidFill>
            <a:bevel/>
          </a:ln>
        </p:spPr>
        <p:txBody>
          <a:bodyPr anchor="ctr"/>
          <a:lstStyle/>
          <a:p>
            <a:pPr>
              <a:tabLst>
                <a:tab pos="3887788" algn="l"/>
                <a:tab pos="5486400" algn="l"/>
              </a:tabLst>
              <a:defRPr/>
            </a:pPr>
            <a:r>
              <a:rPr lang="en-US" dirty="0">
                <a:solidFill>
                  <a:schemeClr val="bg1"/>
                </a:solidFill>
              </a:rPr>
              <a:t>For </a:t>
            </a:r>
            <a:r>
              <a:rPr lang="en-US" dirty="0" smtClean="0">
                <a:solidFill>
                  <a:schemeClr val="bg1"/>
                </a:solidFill>
              </a:rPr>
              <a:t>                     then</a:t>
            </a:r>
            <a:r>
              <a:rPr lang="en-US" dirty="0">
                <a:solidFill>
                  <a:schemeClr val="bg1"/>
                </a:solidFill>
              </a:rPr>
              <a:t> </a:t>
            </a:r>
            <a:r>
              <a:rPr lang="en-US" dirty="0" smtClean="0">
                <a:solidFill>
                  <a:schemeClr val="bg1"/>
                </a:solidFill>
              </a:rPr>
              <a:t> </a:t>
            </a:r>
            <a:r>
              <a:rPr lang="en-US" i="1" dirty="0" smtClean="0">
                <a:solidFill>
                  <a:schemeClr val="bg1"/>
                </a:solidFill>
              </a:rPr>
              <a:t>b</a:t>
            </a:r>
            <a:r>
              <a:rPr lang="en-US" i="1" baseline="-25000" dirty="0" smtClean="0">
                <a:solidFill>
                  <a:schemeClr val="bg1"/>
                </a:solidFill>
              </a:rPr>
              <a:t>e </a:t>
            </a:r>
            <a:r>
              <a:rPr lang="en-US" i="1" dirty="0" smtClean="0">
                <a:solidFill>
                  <a:schemeClr val="bg1"/>
                </a:solidFill>
              </a:rPr>
              <a:t>= b</a:t>
            </a:r>
            <a:r>
              <a:rPr lang="en-US" dirty="0">
                <a:solidFill>
                  <a:schemeClr val="bg1"/>
                </a:solidFill>
              </a:rPr>
              <a:t>	</a:t>
            </a:r>
            <a:r>
              <a:rPr lang="en-US" dirty="0" smtClean="0">
                <a:solidFill>
                  <a:schemeClr val="bg1"/>
                </a:solidFill>
              </a:rPr>
              <a:t>	Equation E7-2 </a:t>
            </a:r>
            <a:endParaRPr lang="en-US" dirty="0">
              <a:solidFill>
                <a:schemeClr val="bg1"/>
              </a:solidFill>
            </a:endParaRPr>
          </a:p>
        </p:txBody>
      </p:sp>
      <p:graphicFrame>
        <p:nvGraphicFramePr>
          <p:cNvPr id="74756" name="Object 5"/>
          <p:cNvGraphicFramePr>
            <a:graphicFrameLocks noChangeAspect="1"/>
          </p:cNvGraphicFramePr>
          <p:nvPr>
            <p:extLst>
              <p:ext uri="{D42A27DB-BD31-4B8C-83A1-F6EECF244321}">
                <p14:modId xmlns:p14="http://schemas.microsoft.com/office/powerpoint/2010/main" val="3037410807"/>
              </p:ext>
            </p:extLst>
          </p:nvPr>
        </p:nvGraphicFramePr>
        <p:xfrm>
          <a:off x="1839072" y="2983422"/>
          <a:ext cx="1376362" cy="879475"/>
        </p:xfrm>
        <a:graphic>
          <a:graphicData uri="http://schemas.openxmlformats.org/presentationml/2006/ole">
            <mc:AlternateContent xmlns:mc="http://schemas.openxmlformats.org/markup-compatibility/2006">
              <mc:Choice xmlns:v="urn:schemas-microsoft-com:vml" Requires="v">
                <p:oleObj spid="_x0000_s74822" name="Equation" r:id="rId4" imgW="761760" imgH="495000" progId="Equation.3">
                  <p:embed/>
                </p:oleObj>
              </mc:Choice>
              <mc:Fallback>
                <p:oleObj name="Equation" r:id="rId4" imgW="761760" imgH="495000" progId="Equation.3">
                  <p:embed/>
                  <p:pic>
                    <p:nvPicPr>
                      <p:cNvPr id="0" name="Object 5"/>
                      <p:cNvPicPr>
                        <a:picLocks noChangeAspect="1" noChangeArrowheads="1"/>
                      </p:cNvPicPr>
                      <p:nvPr/>
                    </p:nvPicPr>
                    <p:blipFill>
                      <a:blip r:embed="rId5"/>
                      <a:srcRect/>
                      <a:stretch>
                        <a:fillRect/>
                      </a:stretch>
                    </p:blipFill>
                    <p:spPr bwMode="auto">
                      <a:xfrm>
                        <a:off x="1839072" y="2983422"/>
                        <a:ext cx="1376362"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Slide Number Placeholder 15"/>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2431E0E-B0A2-4C2D-A3A5-61605F48E4B9}" type="slidenum">
              <a:rPr lang="en-US" altLang="en-US" sz="1200">
                <a:solidFill>
                  <a:srgbClr val="BCBCBC"/>
                </a:solidFill>
              </a:rPr>
              <a:pPr/>
              <a:t>69</a:t>
            </a:fld>
            <a:endParaRPr lang="en-US" altLang="en-US" sz="1200">
              <a:solidFill>
                <a:srgbClr val="BCBCBC"/>
              </a:solidFill>
            </a:endParaRPr>
          </a:p>
        </p:txBody>
      </p:sp>
      <p:sp>
        <p:nvSpPr>
          <p:cNvPr id="19" name="TextBox 4"/>
          <p:cNvSpPr txBox="1"/>
          <p:nvPr/>
        </p:nvSpPr>
        <p:spPr>
          <a:xfrm>
            <a:off x="1139825" y="206375"/>
            <a:ext cx="5881688"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b="1">
                <a:solidFill>
                  <a:schemeClr val="bg1"/>
                </a:solidFill>
              </a:rPr>
              <a:t>Compression Strength – Slender Sections</a:t>
            </a:r>
          </a:p>
        </p:txBody>
      </p:sp>
      <p:sp>
        <p:nvSpPr>
          <p:cNvPr id="74767"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Compression – AISC </a:t>
            </a:r>
            <a:r>
              <a:rPr lang="en-US" altLang="en-US" sz="1200" i="1" dirty="0" smtClean="0">
                <a:solidFill>
                  <a:srgbClr val="BCBCBC"/>
                </a:solidFill>
              </a:rPr>
              <a:t>Manual</a:t>
            </a:r>
            <a:r>
              <a:rPr lang="en-US" altLang="en-US" sz="1200" dirty="0" smtClean="0">
                <a:solidFill>
                  <a:srgbClr val="BCBCBC"/>
                </a:solidFill>
              </a:rPr>
              <a:t> 15th Ed</a:t>
            </a:r>
          </a:p>
        </p:txBody>
      </p:sp>
      <p:sp>
        <p:nvSpPr>
          <p:cNvPr id="18" name="TextBox 17"/>
          <p:cNvSpPr txBox="1"/>
          <p:nvPr/>
        </p:nvSpPr>
        <p:spPr>
          <a:xfrm>
            <a:off x="1139031" y="1473149"/>
            <a:ext cx="7132637" cy="1200329"/>
          </a:xfrm>
          <a:prstGeom prst="rect">
            <a:avLst/>
          </a:prstGeom>
          <a:solidFill>
            <a:schemeClr val="tx1">
              <a:lumMod val="95000"/>
              <a:alpha val="62000"/>
            </a:schemeClr>
          </a:solidFill>
          <a:ln w="38100" cap="flat">
            <a:solidFill>
              <a:schemeClr val="bg1"/>
            </a:solidFill>
            <a:bevel/>
          </a:ln>
        </p:spPr>
        <p:txBody>
          <a:bodyPr anchor="ctr">
            <a:spAutoFit/>
          </a:bodyPr>
          <a:lstStyle/>
          <a:p>
            <a:pPr>
              <a:tabLst>
                <a:tab pos="573088" algn="l"/>
              </a:tabLst>
              <a:defRPr/>
            </a:pPr>
            <a:r>
              <a:rPr lang="en-US" dirty="0">
                <a:solidFill>
                  <a:schemeClr val="bg1"/>
                </a:solidFill>
              </a:rPr>
              <a:t>b</a:t>
            </a:r>
            <a:r>
              <a:rPr lang="en-US" baseline="-25000" dirty="0" smtClean="0">
                <a:solidFill>
                  <a:schemeClr val="bg1"/>
                </a:solidFill>
              </a:rPr>
              <a:t>e</a:t>
            </a:r>
            <a:r>
              <a:rPr lang="en-US" dirty="0" smtClean="0">
                <a:solidFill>
                  <a:schemeClr val="bg1"/>
                </a:solidFill>
              </a:rPr>
              <a:t> = effective flange width</a:t>
            </a:r>
            <a:r>
              <a:rPr lang="en-US" dirty="0">
                <a:solidFill>
                  <a:schemeClr val="bg1"/>
                </a:solidFill>
              </a:rPr>
              <a:t> (unstiffened element)</a:t>
            </a:r>
            <a:endParaRPr lang="en-US" dirty="0" smtClean="0">
              <a:solidFill>
                <a:schemeClr val="bg1"/>
              </a:solidFill>
            </a:endParaRPr>
          </a:p>
          <a:p>
            <a:pPr>
              <a:tabLst>
                <a:tab pos="573088" algn="l"/>
              </a:tabLst>
              <a:defRPr/>
            </a:pPr>
            <a:r>
              <a:rPr lang="en-US" dirty="0" smtClean="0">
                <a:solidFill>
                  <a:schemeClr val="bg1"/>
                </a:solidFill>
              </a:rPr>
              <a:t>d</a:t>
            </a:r>
            <a:r>
              <a:rPr lang="en-US" baseline="-25000" dirty="0" smtClean="0">
                <a:solidFill>
                  <a:schemeClr val="bg1"/>
                </a:solidFill>
              </a:rPr>
              <a:t>e</a:t>
            </a:r>
            <a:r>
              <a:rPr lang="en-US" dirty="0" smtClean="0">
                <a:solidFill>
                  <a:schemeClr val="bg1"/>
                </a:solidFill>
              </a:rPr>
              <a:t> = effective T-section height </a:t>
            </a:r>
          </a:p>
          <a:p>
            <a:pPr>
              <a:tabLst>
                <a:tab pos="573088" algn="l"/>
              </a:tabLst>
              <a:defRPr/>
            </a:pPr>
            <a:r>
              <a:rPr lang="en-US" dirty="0">
                <a:solidFill>
                  <a:schemeClr val="bg1"/>
                </a:solidFill>
              </a:rPr>
              <a:t>h</a:t>
            </a:r>
            <a:r>
              <a:rPr lang="en-US" baseline="-25000" dirty="0" smtClean="0">
                <a:solidFill>
                  <a:schemeClr val="bg1"/>
                </a:solidFill>
              </a:rPr>
              <a:t>e</a:t>
            </a:r>
            <a:r>
              <a:rPr lang="en-US" dirty="0" smtClean="0">
                <a:solidFill>
                  <a:schemeClr val="bg1"/>
                </a:solidFill>
              </a:rPr>
              <a:t> = effective web height (stiffened element) </a:t>
            </a:r>
            <a:endParaRPr lang="en-US" dirty="0">
              <a:solidFill>
                <a:schemeClr val="bg1"/>
              </a:solidFill>
            </a:endParaRPr>
          </a:p>
        </p:txBody>
      </p:sp>
      <p:sp>
        <p:nvSpPr>
          <p:cNvPr id="20" name="TextBox 4"/>
          <p:cNvSpPr txBox="1"/>
          <p:nvPr/>
        </p:nvSpPr>
        <p:spPr>
          <a:xfrm>
            <a:off x="1139030" y="823912"/>
            <a:ext cx="7760495" cy="461665"/>
          </a:xfrm>
          <a:prstGeom prst="rect">
            <a:avLst/>
          </a:prstGeom>
          <a:solidFill>
            <a:schemeClr val="tx1">
              <a:lumMod val="95000"/>
              <a:alpha val="62000"/>
            </a:schemeClr>
          </a:solidFill>
          <a:ln w="38100" cap="flat">
            <a:solidFill>
              <a:schemeClr val="bg1"/>
            </a:solidFill>
            <a:bevel/>
          </a:ln>
        </p:spPr>
        <p:txBody>
          <a:bodyPr wrap="square" anchor="ctr">
            <a:spAutoFit/>
          </a:bodyPr>
          <a:lstStyle/>
          <a:p>
            <a:pPr>
              <a:defRPr/>
            </a:pPr>
            <a:r>
              <a:rPr lang="en-US" b="1" dirty="0">
                <a:solidFill>
                  <a:schemeClr val="bg1"/>
                </a:solidFill>
              </a:rPr>
              <a:t>For Slender Elements Excluding Round HSS</a:t>
            </a:r>
          </a:p>
        </p:txBody>
      </p:sp>
      <p:sp>
        <p:nvSpPr>
          <p:cNvPr id="21" name="TextBox 20"/>
          <p:cNvSpPr txBox="1"/>
          <p:nvPr/>
        </p:nvSpPr>
        <p:spPr bwMode="auto">
          <a:xfrm>
            <a:off x="1160463" y="4088435"/>
            <a:ext cx="7739062" cy="2250278"/>
          </a:xfrm>
          <a:prstGeom prst="rect">
            <a:avLst/>
          </a:prstGeom>
          <a:solidFill>
            <a:schemeClr val="tx1">
              <a:lumMod val="95000"/>
              <a:alpha val="62000"/>
            </a:schemeClr>
          </a:solidFill>
          <a:ln w="38100" cap="flat">
            <a:solidFill>
              <a:schemeClr val="bg1"/>
            </a:solidFill>
            <a:bevel/>
          </a:ln>
        </p:spPr>
        <p:txBody>
          <a:bodyPr anchor="ctr"/>
          <a:lstStyle/>
          <a:p>
            <a:pPr>
              <a:tabLst>
                <a:tab pos="3887788" algn="l"/>
                <a:tab pos="5486400" algn="l"/>
              </a:tabLst>
              <a:defRPr/>
            </a:pPr>
            <a:r>
              <a:rPr lang="en-US" dirty="0" smtClean="0">
                <a:solidFill>
                  <a:schemeClr val="bg1"/>
                </a:solidFill>
              </a:rPr>
              <a:t>For                      then</a:t>
            </a:r>
            <a:r>
              <a:rPr lang="en-US" dirty="0">
                <a:solidFill>
                  <a:schemeClr val="bg1"/>
                </a:solidFill>
              </a:rPr>
              <a:t>		</a:t>
            </a:r>
            <a:endParaRPr lang="en-US" dirty="0" smtClean="0">
              <a:solidFill>
                <a:schemeClr val="bg1"/>
              </a:solidFill>
            </a:endParaRPr>
          </a:p>
          <a:p>
            <a:pPr>
              <a:tabLst>
                <a:tab pos="3887788" algn="l"/>
                <a:tab pos="5486400" algn="l"/>
              </a:tabLst>
              <a:defRPr/>
            </a:pPr>
            <a:endParaRPr lang="en-US" dirty="0">
              <a:solidFill>
                <a:schemeClr val="bg1"/>
              </a:solidFill>
            </a:endParaRPr>
          </a:p>
          <a:p>
            <a:pPr>
              <a:tabLst>
                <a:tab pos="3887788" algn="l"/>
                <a:tab pos="5486400" algn="l"/>
              </a:tabLst>
              <a:defRPr/>
            </a:pPr>
            <a:endParaRPr lang="en-US" dirty="0" smtClean="0">
              <a:solidFill>
                <a:schemeClr val="bg1"/>
              </a:solidFill>
            </a:endParaRPr>
          </a:p>
          <a:p>
            <a:pPr>
              <a:tabLst>
                <a:tab pos="3887788" algn="l"/>
                <a:tab pos="5486400" algn="l"/>
              </a:tabLst>
              <a:defRPr/>
            </a:pPr>
            <a:r>
              <a:rPr lang="en-US" dirty="0" smtClean="0">
                <a:solidFill>
                  <a:schemeClr val="bg1"/>
                </a:solidFill>
              </a:rPr>
              <a:t>See definitions in </a:t>
            </a:r>
            <a:r>
              <a:rPr lang="en-US" dirty="0">
                <a:solidFill>
                  <a:schemeClr val="bg1"/>
                </a:solidFill>
              </a:rPr>
              <a:t>AISC Manual </a:t>
            </a:r>
            <a:r>
              <a:rPr lang="en-US" dirty="0" smtClean="0">
                <a:solidFill>
                  <a:schemeClr val="bg1"/>
                </a:solidFill>
              </a:rPr>
              <a:t>	Equation E7-3</a:t>
            </a:r>
            <a:endParaRPr lang="en-US" dirty="0">
              <a:solidFill>
                <a:schemeClr val="bg1"/>
              </a:solidFill>
            </a:endParaRPr>
          </a:p>
        </p:txBody>
      </p:sp>
      <p:graphicFrame>
        <p:nvGraphicFramePr>
          <p:cNvPr id="22" name="Object 5"/>
          <p:cNvGraphicFramePr>
            <a:graphicFrameLocks noChangeAspect="1"/>
          </p:cNvGraphicFramePr>
          <p:nvPr>
            <p:extLst>
              <p:ext uri="{D42A27DB-BD31-4B8C-83A1-F6EECF244321}">
                <p14:modId xmlns:p14="http://schemas.microsoft.com/office/powerpoint/2010/main" val="725763096"/>
              </p:ext>
            </p:extLst>
          </p:nvPr>
        </p:nvGraphicFramePr>
        <p:xfrm>
          <a:off x="1839072" y="4278609"/>
          <a:ext cx="1376362" cy="879475"/>
        </p:xfrm>
        <a:graphic>
          <a:graphicData uri="http://schemas.openxmlformats.org/presentationml/2006/ole">
            <mc:AlternateContent xmlns:mc="http://schemas.openxmlformats.org/markup-compatibility/2006">
              <mc:Choice xmlns:v="urn:schemas-microsoft-com:vml" Requires="v">
                <p:oleObj spid="_x0000_s74823" name="Equation" r:id="rId6" imgW="761760" imgH="495000" progId="Equation.3">
                  <p:embed/>
                </p:oleObj>
              </mc:Choice>
              <mc:Fallback>
                <p:oleObj name="Equation" r:id="rId6" imgW="761760" imgH="495000" progId="Equation.3">
                  <p:embed/>
                  <p:pic>
                    <p:nvPicPr>
                      <p:cNvPr id="0" name=""/>
                      <p:cNvPicPr>
                        <a:picLocks noChangeAspect="1" noChangeArrowheads="1"/>
                      </p:cNvPicPr>
                      <p:nvPr/>
                    </p:nvPicPr>
                    <p:blipFill>
                      <a:blip r:embed="rId7"/>
                      <a:srcRect/>
                      <a:stretch>
                        <a:fillRect/>
                      </a:stretch>
                    </p:blipFill>
                    <p:spPr bwMode="auto">
                      <a:xfrm>
                        <a:off x="1839072" y="4278609"/>
                        <a:ext cx="1376362"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5" name="Rectangle 4"/>
              <p:cNvSpPr/>
              <p:nvPr/>
            </p:nvSpPr>
            <p:spPr>
              <a:xfrm>
                <a:off x="4047619" y="4060155"/>
                <a:ext cx="3631138" cy="1273960"/>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𝑏</m:t>
                          </m:r>
                        </m:e>
                        <m:sub>
                          <m:r>
                            <a:rPr lang="en-US" b="0" i="1" smtClean="0">
                              <a:solidFill>
                                <a:schemeClr val="bg1"/>
                              </a:solidFill>
                              <a:latin typeface="Cambria Math" panose="02040503050406030204" pitchFamily="18" charset="0"/>
                            </a:rPr>
                            <m:t>𝑒</m:t>
                          </m:r>
                        </m:sub>
                      </m:sSub>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𝑏</m:t>
                      </m:r>
                      <m:d>
                        <m:dPr>
                          <m:ctrlPr>
                            <a:rPr lang="en-US" b="0" i="1" smtClean="0">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1−</m:t>
                          </m:r>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𝑐</m:t>
                              </m:r>
                            </m:e>
                            <m:sub>
                              <m:r>
                                <a:rPr lang="en-US" b="0" i="1" smtClean="0">
                                  <a:solidFill>
                                    <a:schemeClr val="bg1"/>
                                  </a:solidFill>
                                  <a:latin typeface="Cambria Math" panose="02040503050406030204" pitchFamily="18" charset="0"/>
                                </a:rPr>
                                <m:t>1</m:t>
                              </m:r>
                            </m:sub>
                          </m:sSub>
                          <m:rad>
                            <m:radPr>
                              <m:degHide m:val="on"/>
                              <m:ctrlPr>
                                <a:rPr lang="en-US" i="1">
                                  <a:solidFill>
                                    <a:schemeClr val="bg1"/>
                                  </a:solidFill>
                                  <a:latin typeface="Cambria Math" panose="02040503050406030204" pitchFamily="18" charset="0"/>
                                </a:rPr>
                              </m:ctrlPr>
                            </m:radPr>
                            <m:deg/>
                            <m:e>
                              <m:f>
                                <m:fPr>
                                  <m:ctrlPr>
                                    <a:rPr lang="en-US" i="1">
                                      <a:solidFill>
                                        <a:schemeClr val="bg1"/>
                                      </a:solidFill>
                                      <a:latin typeface="Cambria Math" panose="02040503050406030204" pitchFamily="18" charset="0"/>
                                    </a:rPr>
                                  </m:ctrlPr>
                                </m:fPr>
                                <m:num>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𝐹</m:t>
                                      </m:r>
                                    </m:e>
                                    <m:sub>
                                      <m:r>
                                        <a:rPr lang="en-US" b="0" i="1" smtClean="0">
                                          <a:solidFill>
                                            <a:schemeClr val="bg1"/>
                                          </a:solidFill>
                                          <a:latin typeface="Cambria Math" panose="02040503050406030204" pitchFamily="18" charset="0"/>
                                        </a:rPr>
                                        <m:t>𝑒𝑙</m:t>
                                      </m:r>
                                    </m:sub>
                                  </m:sSub>
                                </m:num>
                                <m:den>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𝐹</m:t>
                                      </m:r>
                                    </m:e>
                                    <m:sub>
                                      <m:r>
                                        <a:rPr lang="en-US" b="0" i="1" smtClean="0">
                                          <a:solidFill>
                                            <a:schemeClr val="bg1"/>
                                          </a:solidFill>
                                          <a:latin typeface="Cambria Math" panose="02040503050406030204" pitchFamily="18" charset="0"/>
                                        </a:rPr>
                                        <m:t>𝑐𝑟</m:t>
                                      </m:r>
                                    </m:sub>
                                  </m:sSub>
                                </m:den>
                              </m:f>
                            </m:e>
                          </m:rad>
                        </m:e>
                      </m:d>
                      <m:rad>
                        <m:radPr>
                          <m:degHide m:val="on"/>
                          <m:ctrlPr>
                            <a:rPr lang="en-US" i="1">
                              <a:solidFill>
                                <a:schemeClr val="bg1"/>
                              </a:solidFill>
                              <a:latin typeface="Cambria Math" panose="02040503050406030204" pitchFamily="18" charset="0"/>
                            </a:rPr>
                          </m:ctrlPr>
                        </m:radPr>
                        <m:deg/>
                        <m:e>
                          <m:f>
                            <m:fPr>
                              <m:ctrlPr>
                                <a:rPr lang="en-US" i="1">
                                  <a:solidFill>
                                    <a:schemeClr val="bg1"/>
                                  </a:solidFill>
                                  <a:latin typeface="Cambria Math" panose="02040503050406030204" pitchFamily="18" charset="0"/>
                                </a:rPr>
                              </m:ctrlPr>
                            </m:fPr>
                            <m:num>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𝐹</m:t>
                                  </m:r>
                                </m:e>
                                <m:sub>
                                  <m:r>
                                    <a:rPr lang="en-US" b="0" i="1" smtClean="0">
                                      <a:solidFill>
                                        <a:schemeClr val="bg1"/>
                                      </a:solidFill>
                                      <a:latin typeface="Cambria Math" panose="02040503050406030204" pitchFamily="18" charset="0"/>
                                    </a:rPr>
                                    <m:t>𝑒𝑙</m:t>
                                  </m:r>
                                </m:sub>
                              </m:sSub>
                            </m:num>
                            <m:den>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𝐹</m:t>
                                  </m:r>
                                </m:e>
                                <m:sub>
                                  <m:r>
                                    <a:rPr lang="en-US" b="0" i="1" smtClean="0">
                                      <a:solidFill>
                                        <a:schemeClr val="bg1"/>
                                      </a:solidFill>
                                      <a:latin typeface="Cambria Math" panose="02040503050406030204" pitchFamily="18" charset="0"/>
                                    </a:rPr>
                                    <m:t>𝑐𝑟</m:t>
                                  </m:r>
                                </m:sub>
                              </m:sSub>
                            </m:den>
                          </m:f>
                        </m:e>
                      </m:rad>
                    </m:oMath>
                  </m:oMathPara>
                </a14:m>
                <a:endParaRPr lang="en-US" dirty="0">
                  <a:solidFill>
                    <a:schemeClr val="bg1"/>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4047619" y="4060155"/>
                <a:ext cx="3631138" cy="1273960"/>
              </a:xfrm>
              <a:prstGeom prst="rect">
                <a:avLst/>
              </a:prstGeom>
              <a:blipFill rotWithShape="0">
                <a:blip r:embed="rId8"/>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4825" y="636588"/>
            <a:ext cx="8140700" cy="502920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a:solidFill>
                  <a:schemeClr val="bg1"/>
                </a:solidFill>
              </a:rPr>
              <a:t>INDIVIDUAL COLUMN</a:t>
            </a:r>
            <a:endParaRPr lang="en-US" b="1">
              <a:solidFill>
                <a:schemeClr val="bg1"/>
              </a:solidFill>
            </a:endParaRPr>
          </a:p>
        </p:txBody>
      </p:sp>
      <p:sp>
        <p:nvSpPr>
          <p:cNvPr id="3" name="Slide Number Placeholder 2"/>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0DBFE0B-EEFE-4D77-AFFB-8CAACA63B6F4}" type="slidenum">
              <a:rPr lang="en-US" altLang="en-US" sz="1200">
                <a:solidFill>
                  <a:srgbClr val="BCBCBC"/>
                </a:solidFill>
              </a:rPr>
              <a:pPr/>
              <a:t>7</a:t>
            </a:fld>
            <a:endParaRPr lang="en-US" altLang="en-US" sz="1200">
              <a:solidFill>
                <a:srgbClr val="BCBCBC"/>
              </a:solidFill>
            </a:endParaRPr>
          </a:p>
        </p:txBody>
      </p:sp>
      <p:sp>
        <p:nvSpPr>
          <p:cNvPr id="5" name="Footer Placeholder 4"/>
          <p:cNvSpPr>
            <a:spLocks noGrp="1"/>
          </p:cNvSpPr>
          <p:nvPr>
            <p:ph type="ftr" sz="quarter" idx="10"/>
          </p:nvPr>
        </p:nvSpPr>
        <p:spPr/>
        <p:txBody>
          <a:bodyPr/>
          <a:lstStyle/>
          <a:p>
            <a:pPr>
              <a:defRPr/>
            </a:pPr>
            <a:r>
              <a:rPr lang="en-US"/>
              <a:t>Compression Theory</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bwMode="auto">
          <a:xfrm>
            <a:off x="1150938" y="2861050"/>
            <a:ext cx="7739062" cy="1039813"/>
          </a:xfrm>
          <a:prstGeom prst="rect">
            <a:avLst/>
          </a:prstGeom>
          <a:solidFill>
            <a:schemeClr val="tx1">
              <a:lumMod val="95000"/>
              <a:alpha val="62000"/>
            </a:schemeClr>
          </a:solidFill>
          <a:ln w="38100" cap="flat">
            <a:solidFill>
              <a:schemeClr val="bg1"/>
            </a:solidFill>
            <a:bevel/>
          </a:ln>
        </p:spPr>
        <p:txBody>
          <a:bodyPr anchor="ctr"/>
          <a:lstStyle/>
          <a:p>
            <a:pPr>
              <a:tabLst>
                <a:tab pos="3887788" algn="l"/>
                <a:tab pos="5486400" algn="l"/>
              </a:tabLst>
              <a:defRPr/>
            </a:pPr>
            <a:r>
              <a:rPr lang="en-US" dirty="0">
                <a:solidFill>
                  <a:schemeClr val="bg1"/>
                </a:solidFill>
              </a:rPr>
              <a:t>For </a:t>
            </a:r>
            <a:r>
              <a:rPr lang="en-US" dirty="0" smtClean="0">
                <a:solidFill>
                  <a:schemeClr val="bg1"/>
                </a:solidFill>
              </a:rPr>
              <a:t>                     then</a:t>
            </a:r>
            <a:r>
              <a:rPr lang="en-US" dirty="0">
                <a:solidFill>
                  <a:schemeClr val="bg1"/>
                </a:solidFill>
              </a:rPr>
              <a:t> </a:t>
            </a:r>
            <a:r>
              <a:rPr lang="en-US" dirty="0" smtClean="0">
                <a:solidFill>
                  <a:schemeClr val="bg1"/>
                </a:solidFill>
              </a:rPr>
              <a:t> </a:t>
            </a:r>
            <a:r>
              <a:rPr lang="en-US" i="1" dirty="0">
                <a:solidFill>
                  <a:schemeClr val="bg1"/>
                </a:solidFill>
              </a:rPr>
              <a:t>A</a:t>
            </a:r>
            <a:r>
              <a:rPr lang="en-US" i="1" baseline="-25000" dirty="0" smtClean="0">
                <a:solidFill>
                  <a:schemeClr val="bg1"/>
                </a:solidFill>
              </a:rPr>
              <a:t>e </a:t>
            </a:r>
            <a:r>
              <a:rPr lang="en-US" i="1" dirty="0" smtClean="0">
                <a:solidFill>
                  <a:schemeClr val="bg1"/>
                </a:solidFill>
              </a:rPr>
              <a:t>= A</a:t>
            </a:r>
            <a:r>
              <a:rPr lang="en-US" dirty="0">
                <a:solidFill>
                  <a:schemeClr val="bg1"/>
                </a:solidFill>
              </a:rPr>
              <a:t>	</a:t>
            </a:r>
            <a:r>
              <a:rPr lang="en-US" dirty="0" smtClean="0">
                <a:solidFill>
                  <a:schemeClr val="bg1"/>
                </a:solidFill>
              </a:rPr>
              <a:t>	Equation E7-6 </a:t>
            </a:r>
            <a:endParaRPr lang="en-US" dirty="0">
              <a:solidFill>
                <a:schemeClr val="bg1"/>
              </a:solidFill>
            </a:endParaRPr>
          </a:p>
        </p:txBody>
      </p:sp>
      <p:graphicFrame>
        <p:nvGraphicFramePr>
          <p:cNvPr id="74756" name="Object 5"/>
          <p:cNvGraphicFramePr>
            <a:graphicFrameLocks noChangeAspect="1"/>
          </p:cNvGraphicFramePr>
          <p:nvPr>
            <p:extLst>
              <p:ext uri="{D42A27DB-BD31-4B8C-83A1-F6EECF244321}">
                <p14:modId xmlns:p14="http://schemas.microsoft.com/office/powerpoint/2010/main" val="784327782"/>
              </p:ext>
            </p:extLst>
          </p:nvPr>
        </p:nvGraphicFramePr>
        <p:xfrm>
          <a:off x="1804988" y="3027363"/>
          <a:ext cx="1444625" cy="788987"/>
        </p:xfrm>
        <a:graphic>
          <a:graphicData uri="http://schemas.openxmlformats.org/presentationml/2006/ole">
            <mc:AlternateContent xmlns:mc="http://schemas.openxmlformats.org/markup-compatibility/2006">
              <mc:Choice xmlns:v="urn:schemas-microsoft-com:vml" Requires="v">
                <p:oleObj spid="_x0000_s139269" name="Equation" r:id="rId4" imgW="799920" imgH="444240" progId="Equation.3">
                  <p:embed/>
                </p:oleObj>
              </mc:Choice>
              <mc:Fallback>
                <p:oleObj name="Equation" r:id="rId4" imgW="799920" imgH="444240" progId="Equation.3">
                  <p:embed/>
                  <p:pic>
                    <p:nvPicPr>
                      <p:cNvPr id="0" name=""/>
                      <p:cNvPicPr>
                        <a:picLocks noChangeAspect="1" noChangeArrowheads="1"/>
                      </p:cNvPicPr>
                      <p:nvPr/>
                    </p:nvPicPr>
                    <p:blipFill>
                      <a:blip r:embed="rId5"/>
                      <a:srcRect/>
                      <a:stretch>
                        <a:fillRect/>
                      </a:stretch>
                    </p:blipFill>
                    <p:spPr bwMode="auto">
                      <a:xfrm>
                        <a:off x="1804988" y="3027363"/>
                        <a:ext cx="1444625" cy="78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Slide Number Placeholder 15"/>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2431E0E-B0A2-4C2D-A3A5-61605F48E4B9}" type="slidenum">
              <a:rPr lang="en-US" altLang="en-US" sz="1200">
                <a:solidFill>
                  <a:srgbClr val="BCBCBC"/>
                </a:solidFill>
              </a:rPr>
              <a:pPr/>
              <a:t>70</a:t>
            </a:fld>
            <a:endParaRPr lang="en-US" altLang="en-US" sz="1200">
              <a:solidFill>
                <a:srgbClr val="BCBCBC"/>
              </a:solidFill>
            </a:endParaRPr>
          </a:p>
        </p:txBody>
      </p:sp>
      <p:sp>
        <p:nvSpPr>
          <p:cNvPr id="19" name="TextBox 4"/>
          <p:cNvSpPr txBox="1"/>
          <p:nvPr/>
        </p:nvSpPr>
        <p:spPr>
          <a:xfrm>
            <a:off x="1139825" y="206375"/>
            <a:ext cx="5881688" cy="495300"/>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b="1">
                <a:solidFill>
                  <a:schemeClr val="bg1"/>
                </a:solidFill>
              </a:rPr>
              <a:t>Compression Strength – Slender Sections</a:t>
            </a:r>
          </a:p>
        </p:txBody>
      </p:sp>
      <p:sp>
        <p:nvSpPr>
          <p:cNvPr id="74767" name="Footer Placeholder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smtClean="0">
                <a:solidFill>
                  <a:srgbClr val="BCBCBC"/>
                </a:solidFill>
              </a:rPr>
              <a:t>Compression – AISC </a:t>
            </a:r>
            <a:r>
              <a:rPr lang="en-US" altLang="en-US" sz="1200" i="1" dirty="0" smtClean="0">
                <a:solidFill>
                  <a:srgbClr val="BCBCBC"/>
                </a:solidFill>
              </a:rPr>
              <a:t>Manual</a:t>
            </a:r>
            <a:r>
              <a:rPr lang="en-US" altLang="en-US" sz="1200" dirty="0" smtClean="0">
                <a:solidFill>
                  <a:srgbClr val="BCBCBC"/>
                </a:solidFill>
              </a:rPr>
              <a:t> 15th Ed</a:t>
            </a:r>
          </a:p>
        </p:txBody>
      </p:sp>
      <p:sp>
        <p:nvSpPr>
          <p:cNvPr id="18" name="TextBox 17"/>
          <p:cNvSpPr txBox="1"/>
          <p:nvPr/>
        </p:nvSpPr>
        <p:spPr>
          <a:xfrm>
            <a:off x="1139031" y="1473149"/>
            <a:ext cx="7132637" cy="1200329"/>
          </a:xfrm>
          <a:prstGeom prst="rect">
            <a:avLst/>
          </a:prstGeom>
          <a:solidFill>
            <a:schemeClr val="tx1">
              <a:lumMod val="95000"/>
              <a:alpha val="62000"/>
            </a:schemeClr>
          </a:solidFill>
          <a:ln w="38100" cap="flat">
            <a:solidFill>
              <a:schemeClr val="bg1"/>
            </a:solidFill>
            <a:bevel/>
          </a:ln>
        </p:spPr>
        <p:txBody>
          <a:bodyPr anchor="ctr">
            <a:spAutoFit/>
          </a:bodyPr>
          <a:lstStyle/>
          <a:p>
            <a:pPr>
              <a:tabLst>
                <a:tab pos="573088" algn="l"/>
              </a:tabLst>
              <a:defRPr/>
            </a:pPr>
            <a:r>
              <a:rPr lang="en-US" dirty="0">
                <a:solidFill>
                  <a:schemeClr val="bg1"/>
                </a:solidFill>
              </a:rPr>
              <a:t>b</a:t>
            </a:r>
            <a:r>
              <a:rPr lang="en-US" baseline="-25000" dirty="0" smtClean="0">
                <a:solidFill>
                  <a:schemeClr val="bg1"/>
                </a:solidFill>
              </a:rPr>
              <a:t>e</a:t>
            </a:r>
            <a:r>
              <a:rPr lang="en-US" dirty="0" smtClean="0">
                <a:solidFill>
                  <a:schemeClr val="bg1"/>
                </a:solidFill>
              </a:rPr>
              <a:t> = effective flange width</a:t>
            </a:r>
            <a:r>
              <a:rPr lang="en-US" dirty="0">
                <a:solidFill>
                  <a:schemeClr val="bg1"/>
                </a:solidFill>
              </a:rPr>
              <a:t> (unstiffened element)</a:t>
            </a:r>
            <a:endParaRPr lang="en-US" dirty="0" smtClean="0">
              <a:solidFill>
                <a:schemeClr val="bg1"/>
              </a:solidFill>
            </a:endParaRPr>
          </a:p>
          <a:p>
            <a:pPr>
              <a:tabLst>
                <a:tab pos="573088" algn="l"/>
              </a:tabLst>
              <a:defRPr/>
            </a:pPr>
            <a:r>
              <a:rPr lang="en-US" dirty="0" smtClean="0">
                <a:solidFill>
                  <a:schemeClr val="bg1"/>
                </a:solidFill>
              </a:rPr>
              <a:t>d</a:t>
            </a:r>
            <a:r>
              <a:rPr lang="en-US" baseline="-25000" dirty="0" smtClean="0">
                <a:solidFill>
                  <a:schemeClr val="bg1"/>
                </a:solidFill>
              </a:rPr>
              <a:t>e</a:t>
            </a:r>
            <a:r>
              <a:rPr lang="en-US" dirty="0" smtClean="0">
                <a:solidFill>
                  <a:schemeClr val="bg1"/>
                </a:solidFill>
              </a:rPr>
              <a:t> = effective T-section height </a:t>
            </a:r>
          </a:p>
          <a:p>
            <a:pPr>
              <a:tabLst>
                <a:tab pos="573088" algn="l"/>
              </a:tabLst>
              <a:defRPr/>
            </a:pPr>
            <a:r>
              <a:rPr lang="en-US" dirty="0">
                <a:solidFill>
                  <a:schemeClr val="bg1"/>
                </a:solidFill>
              </a:rPr>
              <a:t>h</a:t>
            </a:r>
            <a:r>
              <a:rPr lang="en-US" baseline="-25000" dirty="0" smtClean="0">
                <a:solidFill>
                  <a:schemeClr val="bg1"/>
                </a:solidFill>
              </a:rPr>
              <a:t>e</a:t>
            </a:r>
            <a:r>
              <a:rPr lang="en-US" dirty="0" smtClean="0">
                <a:solidFill>
                  <a:schemeClr val="bg1"/>
                </a:solidFill>
              </a:rPr>
              <a:t> = effective web height (stiffened element) </a:t>
            </a:r>
            <a:endParaRPr lang="en-US" dirty="0">
              <a:solidFill>
                <a:schemeClr val="bg1"/>
              </a:solidFill>
            </a:endParaRPr>
          </a:p>
        </p:txBody>
      </p:sp>
      <p:sp>
        <p:nvSpPr>
          <p:cNvPr id="20" name="TextBox 4"/>
          <p:cNvSpPr txBox="1"/>
          <p:nvPr/>
        </p:nvSpPr>
        <p:spPr>
          <a:xfrm>
            <a:off x="1139030" y="823912"/>
            <a:ext cx="7760495" cy="461665"/>
          </a:xfrm>
          <a:prstGeom prst="rect">
            <a:avLst/>
          </a:prstGeom>
          <a:solidFill>
            <a:schemeClr val="tx1">
              <a:lumMod val="95000"/>
              <a:alpha val="62000"/>
            </a:schemeClr>
          </a:solidFill>
          <a:ln w="38100" cap="flat">
            <a:solidFill>
              <a:schemeClr val="bg1"/>
            </a:solidFill>
            <a:bevel/>
          </a:ln>
        </p:spPr>
        <p:txBody>
          <a:bodyPr wrap="square" anchor="ctr">
            <a:spAutoFit/>
          </a:bodyPr>
          <a:lstStyle/>
          <a:p>
            <a:pPr>
              <a:defRPr/>
            </a:pPr>
            <a:r>
              <a:rPr lang="en-US" b="1" dirty="0">
                <a:solidFill>
                  <a:schemeClr val="bg1"/>
                </a:solidFill>
              </a:rPr>
              <a:t>For Slender </a:t>
            </a:r>
            <a:r>
              <a:rPr lang="en-US" b="1" dirty="0" smtClean="0">
                <a:solidFill>
                  <a:schemeClr val="bg1"/>
                </a:solidFill>
              </a:rPr>
              <a:t>Round </a:t>
            </a:r>
            <a:r>
              <a:rPr lang="en-US" b="1" dirty="0">
                <a:solidFill>
                  <a:schemeClr val="bg1"/>
                </a:solidFill>
              </a:rPr>
              <a:t>HSS</a:t>
            </a:r>
          </a:p>
        </p:txBody>
      </p:sp>
      <p:sp>
        <p:nvSpPr>
          <p:cNvPr id="12" name="TextBox 11"/>
          <p:cNvSpPr txBox="1"/>
          <p:nvPr/>
        </p:nvSpPr>
        <p:spPr bwMode="auto">
          <a:xfrm>
            <a:off x="1139030" y="4088435"/>
            <a:ext cx="7739062" cy="2466601"/>
          </a:xfrm>
          <a:prstGeom prst="rect">
            <a:avLst/>
          </a:prstGeom>
          <a:solidFill>
            <a:schemeClr val="tx1">
              <a:lumMod val="95000"/>
              <a:alpha val="62000"/>
            </a:schemeClr>
          </a:solidFill>
          <a:ln w="38100" cap="flat">
            <a:solidFill>
              <a:schemeClr val="bg1"/>
            </a:solidFill>
            <a:bevel/>
          </a:ln>
        </p:spPr>
        <p:txBody>
          <a:bodyPr anchor="ctr"/>
          <a:lstStyle/>
          <a:p>
            <a:pPr>
              <a:tabLst>
                <a:tab pos="3887788" algn="l"/>
                <a:tab pos="5486400" algn="l"/>
              </a:tabLst>
              <a:defRPr/>
            </a:pPr>
            <a:r>
              <a:rPr lang="en-US" dirty="0">
                <a:solidFill>
                  <a:schemeClr val="bg1"/>
                </a:solidFill>
              </a:rPr>
              <a:t>For </a:t>
            </a:r>
            <a:r>
              <a:rPr lang="en-US" dirty="0" smtClean="0">
                <a:solidFill>
                  <a:schemeClr val="bg1"/>
                </a:solidFill>
              </a:rPr>
              <a:t>                     </a:t>
            </a:r>
          </a:p>
          <a:p>
            <a:pPr>
              <a:tabLst>
                <a:tab pos="3887788" algn="l"/>
                <a:tab pos="5486400" algn="l"/>
              </a:tabLst>
              <a:defRPr/>
            </a:pPr>
            <a:endParaRPr lang="en-US" dirty="0">
              <a:solidFill>
                <a:schemeClr val="bg1"/>
              </a:solidFill>
            </a:endParaRPr>
          </a:p>
          <a:p>
            <a:pPr>
              <a:tabLst>
                <a:tab pos="3887788" algn="l"/>
                <a:tab pos="5486400" algn="l"/>
              </a:tabLst>
              <a:defRPr/>
            </a:pPr>
            <a:endParaRPr lang="en-US" dirty="0" smtClean="0">
              <a:solidFill>
                <a:schemeClr val="bg1"/>
              </a:solidFill>
            </a:endParaRPr>
          </a:p>
          <a:p>
            <a:pPr>
              <a:tabLst>
                <a:tab pos="3887788" algn="l"/>
                <a:tab pos="5486400" algn="l"/>
              </a:tabLst>
              <a:defRPr/>
            </a:pPr>
            <a:r>
              <a:rPr lang="en-US" dirty="0" smtClean="0">
                <a:solidFill>
                  <a:schemeClr val="bg1"/>
                </a:solidFill>
              </a:rPr>
              <a:t>then</a:t>
            </a:r>
            <a:r>
              <a:rPr lang="en-US" dirty="0" smtClean="0">
                <a:solidFill>
                  <a:schemeClr val="bg1"/>
                </a:solidFill>
              </a:rPr>
              <a:t>  </a:t>
            </a:r>
            <a:r>
              <a:rPr lang="en-US" dirty="0">
                <a:solidFill>
                  <a:schemeClr val="bg1"/>
                </a:solidFill>
              </a:rPr>
              <a:t>	</a:t>
            </a:r>
            <a:r>
              <a:rPr lang="en-US" dirty="0" smtClean="0">
                <a:solidFill>
                  <a:schemeClr val="bg1"/>
                </a:solidFill>
              </a:rPr>
              <a:t>	Equation E7-7 </a:t>
            </a:r>
            <a:endParaRPr lang="en-US" dirty="0">
              <a:solidFill>
                <a:schemeClr val="bg1"/>
              </a:solidFill>
            </a:endParaRPr>
          </a:p>
        </p:txBody>
      </p:sp>
      <p:graphicFrame>
        <p:nvGraphicFramePr>
          <p:cNvPr id="13" name="Object 5"/>
          <p:cNvGraphicFramePr>
            <a:graphicFrameLocks noChangeAspect="1"/>
          </p:cNvGraphicFramePr>
          <p:nvPr>
            <p:extLst>
              <p:ext uri="{D42A27DB-BD31-4B8C-83A1-F6EECF244321}">
                <p14:modId xmlns:p14="http://schemas.microsoft.com/office/powerpoint/2010/main" val="1376501700"/>
              </p:ext>
            </p:extLst>
          </p:nvPr>
        </p:nvGraphicFramePr>
        <p:xfrm>
          <a:off x="1851025" y="4248951"/>
          <a:ext cx="2546350" cy="788988"/>
        </p:xfrm>
        <a:graphic>
          <a:graphicData uri="http://schemas.openxmlformats.org/presentationml/2006/ole">
            <mc:AlternateContent xmlns:mc="http://schemas.openxmlformats.org/markup-compatibility/2006">
              <mc:Choice xmlns:v="urn:schemas-microsoft-com:vml" Requires="v">
                <p:oleObj spid="_x0000_s139270" name="Equation" r:id="rId6" imgW="1409400" imgH="444240" progId="Equation.3">
                  <p:embed/>
                </p:oleObj>
              </mc:Choice>
              <mc:Fallback>
                <p:oleObj name="Equation" r:id="rId6" imgW="1409400" imgH="444240" progId="Equation.3">
                  <p:embed/>
                  <p:pic>
                    <p:nvPicPr>
                      <p:cNvPr id="0" name=""/>
                      <p:cNvPicPr>
                        <a:picLocks noChangeAspect="1" noChangeArrowheads="1"/>
                      </p:cNvPicPr>
                      <p:nvPr/>
                    </p:nvPicPr>
                    <p:blipFill>
                      <a:blip r:embed="rId7"/>
                      <a:srcRect/>
                      <a:stretch>
                        <a:fillRect/>
                      </a:stretch>
                    </p:blipFill>
                    <p:spPr bwMode="auto">
                      <a:xfrm>
                        <a:off x="1851025" y="4248951"/>
                        <a:ext cx="2546350" cy="788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3432407700"/>
              </p:ext>
            </p:extLst>
          </p:nvPr>
        </p:nvGraphicFramePr>
        <p:xfrm>
          <a:off x="2043437" y="5179194"/>
          <a:ext cx="2412351" cy="1390412"/>
        </p:xfrm>
        <a:graphic>
          <a:graphicData uri="http://schemas.openxmlformats.org/presentationml/2006/ole">
            <mc:AlternateContent xmlns:mc="http://schemas.openxmlformats.org/markup-compatibility/2006">
              <mc:Choice xmlns:v="urn:schemas-microsoft-com:vml" Requires="v">
                <p:oleObj spid="_x0000_s139271" name="Equation" r:id="rId8" imgW="1473120" imgH="863280" progId="Equation.3">
                  <p:embed/>
                </p:oleObj>
              </mc:Choice>
              <mc:Fallback>
                <p:oleObj name="Equation" r:id="rId8" imgW="1473120" imgH="863280" progId="Equation.3">
                  <p:embed/>
                  <p:pic>
                    <p:nvPicPr>
                      <p:cNvPr id="0" name=""/>
                      <p:cNvPicPr>
                        <a:picLocks noChangeAspect="1" noChangeArrowheads="1"/>
                      </p:cNvPicPr>
                      <p:nvPr/>
                    </p:nvPicPr>
                    <p:blipFill>
                      <a:blip r:embed="rId9"/>
                      <a:srcRect/>
                      <a:stretch>
                        <a:fillRect/>
                      </a:stretch>
                    </p:blipFill>
                    <p:spPr bwMode="auto">
                      <a:xfrm>
                        <a:off x="2043437" y="5179194"/>
                        <a:ext cx="2412351" cy="139041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8621640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Box 28"/>
          <p:cNvSpPr txBox="1">
            <a:spLocks noChangeArrowheads="1"/>
          </p:cNvSpPr>
          <p:nvPr/>
        </p:nvSpPr>
        <p:spPr bwMode="auto">
          <a:xfrm>
            <a:off x="504825" y="636588"/>
            <a:ext cx="8140700" cy="5029200"/>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600" b="1">
                <a:solidFill>
                  <a:schemeClr val="bg1"/>
                </a:solidFill>
                <a:cs typeface="Arial" panose="020B0604020202020204" pitchFamily="34" charset="0"/>
              </a:rPr>
              <a:t>FULL STRUCTURE BEHAVIOR</a:t>
            </a:r>
            <a:endParaRPr lang="en-US" altLang="en-US" b="1">
              <a:solidFill>
                <a:schemeClr val="bg1"/>
              </a:solidFill>
              <a:cs typeface="Arial" panose="020B0604020202020204" pitchFamily="34" charset="0"/>
            </a:endParaRPr>
          </a:p>
        </p:txBody>
      </p:sp>
      <p:sp>
        <p:nvSpPr>
          <p:cNvPr id="3" name="Slide Number Placeholder 2"/>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F669584-49D9-423A-B6EA-19F7C238A56D}" type="slidenum">
              <a:rPr lang="en-US" altLang="en-US" sz="1200">
                <a:solidFill>
                  <a:srgbClr val="BCBCBC"/>
                </a:solidFill>
              </a:rPr>
              <a:pPr/>
              <a:t>71</a:t>
            </a:fld>
            <a:endParaRPr lang="en-US" altLang="en-US" sz="1200">
              <a:solidFill>
                <a:srgbClr val="BCBCBC"/>
              </a:solidFill>
            </a:endParaRPr>
          </a:p>
        </p:txBody>
      </p:sp>
      <p:sp>
        <p:nvSpPr>
          <p:cNvPr id="4" name="Footer Placeholder 3"/>
          <p:cNvSpPr>
            <a:spLocks noGrp="1"/>
          </p:cNvSpPr>
          <p:nvPr>
            <p:ph type="ftr" sz="quarter" idx="10"/>
          </p:nvPr>
        </p:nvSpPr>
        <p:spPr/>
        <p:txBody>
          <a:bodyPr/>
          <a:lstStyle/>
          <a:p>
            <a:pPr>
              <a:defRPr/>
            </a:pPr>
            <a:r>
              <a:rPr lang="en-US"/>
              <a:t>Compression Theory</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504825" y="636588"/>
            <a:ext cx="8140700" cy="502920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a:solidFill>
                  <a:schemeClr val="bg1"/>
                </a:solidFill>
              </a:rPr>
              <a:t>ALIGNMENT CHART</a:t>
            </a:r>
          </a:p>
          <a:p>
            <a:pPr>
              <a:defRPr/>
            </a:pPr>
            <a:r>
              <a:rPr lang="en-US" sz="3600" b="1">
                <a:solidFill>
                  <a:schemeClr val="bg1"/>
                </a:solidFill>
              </a:rPr>
              <a:t>OR</a:t>
            </a:r>
          </a:p>
          <a:p>
            <a:pPr>
              <a:defRPr/>
            </a:pPr>
            <a:r>
              <a:rPr lang="en-US" sz="3600" b="1">
                <a:solidFill>
                  <a:schemeClr val="bg1"/>
                </a:solidFill>
              </a:rPr>
              <a:t>DIRECT ANALYSIS METHODS</a:t>
            </a:r>
            <a:endParaRPr lang="en-US" b="1">
              <a:solidFill>
                <a:schemeClr val="bg1"/>
              </a:solidFill>
            </a:endParaRPr>
          </a:p>
        </p:txBody>
      </p:sp>
      <p:sp>
        <p:nvSpPr>
          <p:cNvPr id="3" name="Slide Number Placeholder 2"/>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2303F02-A9D2-4570-938F-548E1B6A081B}" type="slidenum">
              <a:rPr lang="en-US" altLang="en-US" sz="1200">
                <a:solidFill>
                  <a:srgbClr val="BCBCBC"/>
                </a:solidFill>
              </a:rPr>
              <a:pPr/>
              <a:t>72</a:t>
            </a:fld>
            <a:endParaRPr lang="en-US" altLang="en-US" sz="1200">
              <a:solidFill>
                <a:srgbClr val="BCBCBC"/>
              </a:solidFill>
            </a:endParaRPr>
          </a:p>
        </p:txBody>
      </p:sp>
      <p:sp>
        <p:nvSpPr>
          <p:cNvPr id="4" name="Footer Placeholder 3"/>
          <p:cNvSpPr>
            <a:spLocks noGrp="1"/>
          </p:cNvSpPr>
          <p:nvPr>
            <p:ph type="ftr" sz="quarter" idx="10"/>
          </p:nvPr>
        </p:nvSpPr>
        <p:spPr/>
        <p:txBody>
          <a:bodyPr/>
          <a:lstStyle/>
          <a:p>
            <a:pPr>
              <a:defRPr/>
            </a:pPr>
            <a:r>
              <a:rPr lang="en-US"/>
              <a:t>Compression Theory</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433888" y="5475288"/>
            <a:ext cx="4362450" cy="860425"/>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rPr>
              <a:t>Does not redistribute restraining moments into girders/beams.</a:t>
            </a:r>
          </a:p>
        </p:txBody>
      </p:sp>
      <p:sp>
        <p:nvSpPr>
          <p:cNvPr id="29" name="TextBox 28"/>
          <p:cNvSpPr txBox="1"/>
          <p:nvPr/>
        </p:nvSpPr>
        <p:spPr>
          <a:xfrm>
            <a:off x="504825" y="636588"/>
            <a:ext cx="8140700" cy="1147762"/>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a:solidFill>
                  <a:schemeClr val="bg1"/>
                </a:solidFill>
              </a:rPr>
              <a:t>ALIGNMENT CHART</a:t>
            </a:r>
          </a:p>
        </p:txBody>
      </p:sp>
      <p:sp>
        <p:nvSpPr>
          <p:cNvPr id="5" name="TextBox 4"/>
          <p:cNvSpPr txBox="1"/>
          <p:nvPr/>
        </p:nvSpPr>
        <p:spPr>
          <a:xfrm>
            <a:off x="1754188" y="2273300"/>
            <a:ext cx="3568700" cy="461963"/>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dirty="0">
                <a:solidFill>
                  <a:schemeClr val="bg1"/>
                </a:solidFill>
              </a:rPr>
              <a:t>“Traditional Method”</a:t>
            </a:r>
          </a:p>
        </p:txBody>
      </p:sp>
      <p:sp>
        <p:nvSpPr>
          <p:cNvPr id="6" name="TextBox 5"/>
          <p:cNvSpPr txBox="1"/>
          <p:nvPr/>
        </p:nvSpPr>
        <p:spPr>
          <a:xfrm>
            <a:off x="2652713" y="3116263"/>
            <a:ext cx="4279900" cy="860425"/>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rPr>
              <a:t>Determine effective length, </a:t>
            </a:r>
            <a:r>
              <a:rPr lang="en-US" i="1">
                <a:solidFill>
                  <a:schemeClr val="bg1"/>
                </a:solidFill>
              </a:rPr>
              <a:t>KL,</a:t>
            </a:r>
            <a:r>
              <a:rPr lang="en-US">
                <a:solidFill>
                  <a:schemeClr val="bg1"/>
                </a:solidFill>
              </a:rPr>
              <a:t> for each column.</a:t>
            </a:r>
          </a:p>
        </p:txBody>
      </p:sp>
      <p:sp>
        <p:nvSpPr>
          <p:cNvPr id="7" name="TextBox 6"/>
          <p:cNvSpPr txBox="1"/>
          <p:nvPr/>
        </p:nvSpPr>
        <p:spPr>
          <a:xfrm>
            <a:off x="3762375" y="4348163"/>
            <a:ext cx="3711575" cy="860425"/>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rPr>
              <a:t>Basis for design similar to individual columns.</a:t>
            </a:r>
          </a:p>
        </p:txBody>
      </p:sp>
      <p:sp>
        <p:nvSpPr>
          <p:cNvPr id="8" name="Slide Number Placeholder 7"/>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F5B0F4F-6CBD-4153-938D-738C8D9A5B84}" type="slidenum">
              <a:rPr lang="en-US" altLang="en-US" sz="1200">
                <a:solidFill>
                  <a:srgbClr val="BCBCBC"/>
                </a:solidFill>
              </a:rPr>
              <a:pPr/>
              <a:t>73</a:t>
            </a:fld>
            <a:endParaRPr lang="en-US" altLang="en-US" sz="1200">
              <a:solidFill>
                <a:srgbClr val="BCBCBC"/>
              </a:solidFill>
            </a:endParaRPr>
          </a:p>
        </p:txBody>
      </p:sp>
      <p:sp>
        <p:nvSpPr>
          <p:cNvPr id="10" name="Footer Placeholder 9"/>
          <p:cNvSpPr>
            <a:spLocks noGrp="1"/>
          </p:cNvSpPr>
          <p:nvPr>
            <p:ph type="ftr" sz="quarter" idx="10"/>
          </p:nvPr>
        </p:nvSpPr>
        <p:spPr/>
        <p:txBody>
          <a:bodyPr/>
          <a:lstStyle/>
          <a:p>
            <a:pPr>
              <a:defRPr/>
            </a:pPr>
            <a:r>
              <a:rPr lang="en-US"/>
              <a:t>Compression Theory</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504825" y="636588"/>
            <a:ext cx="8140700" cy="1147762"/>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a:solidFill>
                  <a:schemeClr val="bg1"/>
                </a:solidFill>
              </a:rPr>
              <a:t>DIRECT ANALYSIS METHOD</a:t>
            </a:r>
          </a:p>
        </p:txBody>
      </p:sp>
      <p:sp>
        <p:nvSpPr>
          <p:cNvPr id="5" name="TextBox 4"/>
          <p:cNvSpPr txBox="1"/>
          <p:nvPr/>
        </p:nvSpPr>
        <p:spPr>
          <a:xfrm>
            <a:off x="1587500" y="2090738"/>
            <a:ext cx="5310188" cy="49530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rPr>
              <a:t>Analysis of entire structure interaction.</a:t>
            </a:r>
          </a:p>
        </p:txBody>
      </p:sp>
      <p:sp>
        <p:nvSpPr>
          <p:cNvPr id="6" name="TextBox 5"/>
          <p:cNvSpPr txBox="1"/>
          <p:nvPr/>
        </p:nvSpPr>
        <p:spPr>
          <a:xfrm>
            <a:off x="2366963" y="2932113"/>
            <a:ext cx="4702175" cy="49530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rPr>
              <a:t>Include lateral “Notional” loads.</a:t>
            </a:r>
          </a:p>
        </p:txBody>
      </p:sp>
      <p:sp>
        <p:nvSpPr>
          <p:cNvPr id="7" name="TextBox 6"/>
          <p:cNvSpPr txBox="1"/>
          <p:nvPr/>
        </p:nvSpPr>
        <p:spPr>
          <a:xfrm>
            <a:off x="2560638" y="4591050"/>
            <a:ext cx="6115050" cy="860425"/>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rPr>
              <a:t>All members must be evaluated under combined axial and flexural load.</a:t>
            </a:r>
          </a:p>
        </p:txBody>
      </p:sp>
      <p:sp>
        <p:nvSpPr>
          <p:cNvPr id="8" name="TextBox 7"/>
          <p:cNvSpPr txBox="1"/>
          <p:nvPr/>
        </p:nvSpPr>
        <p:spPr>
          <a:xfrm>
            <a:off x="4568825" y="5710238"/>
            <a:ext cx="3475038" cy="49530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rPr>
              <a:t>No </a:t>
            </a:r>
            <a:r>
              <a:rPr lang="en-US" i="1">
                <a:solidFill>
                  <a:schemeClr val="bg1"/>
                </a:solidFill>
              </a:rPr>
              <a:t>K</a:t>
            </a:r>
            <a:r>
              <a:rPr lang="en-US">
                <a:solidFill>
                  <a:schemeClr val="bg1"/>
                </a:solidFill>
              </a:rPr>
              <a:t> values required.</a:t>
            </a:r>
          </a:p>
        </p:txBody>
      </p:sp>
      <p:sp>
        <p:nvSpPr>
          <p:cNvPr id="9" name="TextBox 8"/>
          <p:cNvSpPr txBox="1"/>
          <p:nvPr/>
        </p:nvSpPr>
        <p:spPr>
          <a:xfrm>
            <a:off x="3073400" y="3749675"/>
            <a:ext cx="4700588" cy="495300"/>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rPr>
              <a:t>Reduce stiffness of structure.</a:t>
            </a:r>
          </a:p>
        </p:txBody>
      </p:sp>
      <p:sp>
        <p:nvSpPr>
          <p:cNvPr id="10" name="Slide Number Placeholder 9"/>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A94209A-7341-4F09-834F-391A8B5AC0DB}" type="slidenum">
              <a:rPr lang="en-US" altLang="en-US" sz="1200">
                <a:solidFill>
                  <a:srgbClr val="BCBCBC"/>
                </a:solidFill>
              </a:rPr>
              <a:pPr/>
              <a:t>74</a:t>
            </a:fld>
            <a:endParaRPr lang="en-US" altLang="en-US" sz="1200">
              <a:solidFill>
                <a:srgbClr val="BCBCBC"/>
              </a:solidFill>
            </a:endParaRPr>
          </a:p>
        </p:txBody>
      </p:sp>
      <p:sp>
        <p:nvSpPr>
          <p:cNvPr id="11" name="Footer Placeholder 10"/>
          <p:cNvSpPr>
            <a:spLocks noGrp="1"/>
          </p:cNvSpPr>
          <p:nvPr>
            <p:ph type="ftr" sz="quarter" idx="10"/>
          </p:nvPr>
        </p:nvSpPr>
        <p:spPr/>
        <p:txBody>
          <a:bodyPr/>
          <a:lstStyle/>
          <a:p>
            <a:pPr>
              <a:defRPr/>
            </a:pPr>
            <a:r>
              <a:rPr lang="en-US"/>
              <a:t>Compression Theory</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Box 28"/>
          <p:cNvSpPr txBox="1">
            <a:spLocks noChangeArrowheads="1"/>
          </p:cNvSpPr>
          <p:nvPr/>
        </p:nvSpPr>
        <p:spPr bwMode="auto">
          <a:xfrm>
            <a:off x="504825" y="636588"/>
            <a:ext cx="8140700" cy="5029200"/>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600">
                <a:solidFill>
                  <a:schemeClr val="bg1"/>
                </a:solidFill>
              </a:rPr>
              <a:t>ALIGNMENT CHART METHOD</a:t>
            </a:r>
          </a:p>
          <a:p>
            <a:r>
              <a:rPr lang="en-US" altLang="en-US" sz="3600">
                <a:solidFill>
                  <a:schemeClr val="bg1"/>
                </a:solidFill>
              </a:rPr>
              <a:t>IS USED FOR THE FOLLOWING SLIDES</a:t>
            </a:r>
            <a:endParaRPr lang="en-US" altLang="en-US">
              <a:solidFill>
                <a:schemeClr val="bg1"/>
              </a:solidFill>
            </a:endParaRPr>
          </a:p>
        </p:txBody>
      </p:sp>
      <p:sp>
        <p:nvSpPr>
          <p:cNvPr id="3" name="Slide Number Placeholder 2"/>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DDB04DB-6D00-46C3-9B4C-CC83E295ECBB}" type="slidenum">
              <a:rPr lang="en-US" altLang="en-US" sz="1200">
                <a:solidFill>
                  <a:srgbClr val="BCBCBC"/>
                </a:solidFill>
              </a:rPr>
              <a:pPr/>
              <a:t>75</a:t>
            </a:fld>
            <a:endParaRPr lang="en-US" altLang="en-US" sz="1200">
              <a:solidFill>
                <a:srgbClr val="BCBCBC"/>
              </a:solidFill>
            </a:endParaRPr>
          </a:p>
        </p:txBody>
      </p:sp>
      <p:sp>
        <p:nvSpPr>
          <p:cNvPr id="4" name="Footer Placeholder 3"/>
          <p:cNvSpPr>
            <a:spLocks noGrp="1"/>
          </p:cNvSpPr>
          <p:nvPr>
            <p:ph type="ftr" sz="quarter" idx="10"/>
          </p:nvPr>
        </p:nvSpPr>
        <p:spPr/>
        <p:txBody>
          <a:bodyPr/>
          <a:lstStyle/>
          <a:p>
            <a:pPr>
              <a:defRPr/>
            </a:pPr>
            <a:r>
              <a:rPr lang="en-US"/>
              <a:t>Compression Theory</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504825" y="636588"/>
            <a:ext cx="8140700" cy="1147762"/>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a:solidFill>
                  <a:schemeClr val="bg1"/>
                </a:solidFill>
              </a:rPr>
              <a:t>ALIGNMENT CHART</a:t>
            </a:r>
          </a:p>
        </p:txBody>
      </p:sp>
      <p:sp>
        <p:nvSpPr>
          <p:cNvPr id="5" name="TextBox 4"/>
          <p:cNvSpPr txBox="1"/>
          <p:nvPr/>
        </p:nvSpPr>
        <p:spPr>
          <a:xfrm>
            <a:off x="1754188" y="2273300"/>
            <a:ext cx="3568700" cy="461963"/>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dirty="0">
                <a:solidFill>
                  <a:schemeClr val="bg1"/>
                </a:solidFill>
              </a:rPr>
              <a:t>“Traditional Method”</a:t>
            </a:r>
          </a:p>
        </p:txBody>
      </p:sp>
      <p:sp>
        <p:nvSpPr>
          <p:cNvPr id="6" name="TextBox 5"/>
          <p:cNvSpPr txBox="1"/>
          <p:nvPr/>
        </p:nvSpPr>
        <p:spPr>
          <a:xfrm>
            <a:off x="2652713" y="3116263"/>
            <a:ext cx="4187825" cy="860425"/>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rPr>
              <a:t>Determine effective length, </a:t>
            </a:r>
            <a:r>
              <a:rPr lang="en-US" i="1">
                <a:solidFill>
                  <a:schemeClr val="bg1"/>
                </a:solidFill>
              </a:rPr>
              <a:t>KL,</a:t>
            </a:r>
            <a:r>
              <a:rPr lang="en-US">
                <a:solidFill>
                  <a:schemeClr val="bg1"/>
                </a:solidFill>
              </a:rPr>
              <a:t> for each column.</a:t>
            </a:r>
          </a:p>
        </p:txBody>
      </p:sp>
      <p:sp>
        <p:nvSpPr>
          <p:cNvPr id="7" name="TextBox 6"/>
          <p:cNvSpPr txBox="1"/>
          <p:nvPr/>
        </p:nvSpPr>
        <p:spPr>
          <a:xfrm>
            <a:off x="3762375" y="4348163"/>
            <a:ext cx="3711575" cy="860425"/>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rPr>
              <a:t>Basis for design similar to individual columns.</a:t>
            </a:r>
          </a:p>
        </p:txBody>
      </p:sp>
      <p:sp>
        <p:nvSpPr>
          <p:cNvPr id="8" name="TextBox 7"/>
          <p:cNvSpPr txBox="1"/>
          <p:nvPr/>
        </p:nvSpPr>
        <p:spPr>
          <a:xfrm>
            <a:off x="4491038" y="5548313"/>
            <a:ext cx="4362450" cy="860425"/>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rPr>
              <a:t>Does not redistribute restraining moments into girders/beams.</a:t>
            </a:r>
          </a:p>
        </p:txBody>
      </p:sp>
      <p:sp>
        <p:nvSpPr>
          <p:cNvPr id="9" name="Slide Number Placeholder 8"/>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0140907-073A-43C6-AE9D-0B764F15CF8B}" type="slidenum">
              <a:rPr lang="en-US" altLang="en-US" sz="1200">
                <a:solidFill>
                  <a:srgbClr val="BCBCBC"/>
                </a:solidFill>
              </a:rPr>
              <a:pPr/>
              <a:t>76</a:t>
            </a:fld>
            <a:endParaRPr lang="en-US" altLang="en-US" sz="1200">
              <a:solidFill>
                <a:srgbClr val="BCBCBC"/>
              </a:solidFill>
            </a:endParaRPr>
          </a:p>
        </p:txBody>
      </p:sp>
      <p:sp>
        <p:nvSpPr>
          <p:cNvPr id="10" name="Footer Placeholder 9"/>
          <p:cNvSpPr>
            <a:spLocks noGrp="1"/>
          </p:cNvSpPr>
          <p:nvPr>
            <p:ph type="ftr" sz="quarter" idx="10"/>
          </p:nvPr>
        </p:nvSpPr>
        <p:spPr/>
        <p:txBody>
          <a:bodyPr/>
          <a:lstStyle/>
          <a:p>
            <a:pPr>
              <a:defRPr/>
            </a:pPr>
            <a:r>
              <a:rPr lang="en-US"/>
              <a:t>Compression Theory</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5138" y="1089025"/>
            <a:ext cx="8108950" cy="1004888"/>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200" b="1" i="1">
                <a:solidFill>
                  <a:schemeClr val="bg1"/>
                </a:solidFill>
              </a:rPr>
              <a:t>K</a:t>
            </a:r>
            <a:r>
              <a:rPr lang="en-US" sz="3200" b="1">
                <a:solidFill>
                  <a:schemeClr val="bg1"/>
                </a:solidFill>
              </a:rPr>
              <a:t>-FACTORS FOR END CONSTRAINTS</a:t>
            </a:r>
          </a:p>
        </p:txBody>
      </p:sp>
      <p:sp>
        <p:nvSpPr>
          <p:cNvPr id="5" name="TextBox 4"/>
          <p:cNvSpPr txBox="1"/>
          <p:nvPr/>
        </p:nvSpPr>
        <p:spPr>
          <a:xfrm>
            <a:off x="1481138" y="2625725"/>
            <a:ext cx="6732587" cy="8604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No Joint Translation Allowed – Sidesway Inhibited</a:t>
            </a:r>
          </a:p>
          <a:p>
            <a:pPr>
              <a:defRPr/>
            </a:pPr>
            <a:r>
              <a:rPr lang="en-US">
                <a:solidFill>
                  <a:schemeClr val="bg1"/>
                </a:solidFill>
              </a:rPr>
              <a:t>		0.5 </a:t>
            </a:r>
            <a:r>
              <a:rPr lang="en-US">
                <a:solidFill>
                  <a:schemeClr val="bg1"/>
                </a:solidFill>
                <a:sym typeface="Symbol" pitchFamily="18" charset="2"/>
              </a:rPr>
              <a:t> </a:t>
            </a:r>
            <a:r>
              <a:rPr lang="en-US" i="1">
                <a:solidFill>
                  <a:schemeClr val="bg1"/>
                </a:solidFill>
              </a:rPr>
              <a:t>K </a:t>
            </a:r>
            <a:r>
              <a:rPr lang="en-US">
                <a:solidFill>
                  <a:schemeClr val="bg1"/>
                </a:solidFill>
                <a:sym typeface="Symbol" pitchFamily="18" charset="2"/>
              </a:rPr>
              <a:t> </a:t>
            </a:r>
            <a:r>
              <a:rPr lang="en-US">
                <a:solidFill>
                  <a:schemeClr val="bg1"/>
                </a:solidFill>
              </a:rPr>
              <a:t>1.0</a:t>
            </a:r>
          </a:p>
        </p:txBody>
      </p:sp>
      <p:sp>
        <p:nvSpPr>
          <p:cNvPr id="8" name="TextBox 7"/>
          <p:cNvSpPr txBox="1"/>
          <p:nvPr/>
        </p:nvSpPr>
        <p:spPr>
          <a:xfrm>
            <a:off x="1560513" y="3797300"/>
            <a:ext cx="6564312" cy="860425"/>
          </a:xfrm>
          <a:prstGeom prst="rect">
            <a:avLst/>
          </a:prstGeom>
          <a:solidFill>
            <a:schemeClr val="tx1">
              <a:lumMod val="95000"/>
              <a:alpha val="62000"/>
            </a:schemeClr>
          </a:solidFill>
          <a:ln w="38100" cap="flat">
            <a:solidFill>
              <a:schemeClr val="bg1"/>
            </a:solidFill>
            <a:bevel/>
          </a:ln>
        </p:spPr>
        <p:txBody>
          <a:bodyPr anchor="ctr">
            <a:spAutoFit/>
          </a:bodyPr>
          <a:lstStyle/>
          <a:p>
            <a:pPr>
              <a:defRPr/>
            </a:pPr>
            <a:r>
              <a:rPr lang="en-US">
                <a:solidFill>
                  <a:schemeClr val="bg1"/>
                </a:solidFill>
              </a:rPr>
              <a:t>Joint Translation Allowed – Sidesway Uninhibited</a:t>
            </a:r>
          </a:p>
          <a:p>
            <a:pPr>
              <a:defRPr/>
            </a:pPr>
            <a:r>
              <a:rPr lang="en-US">
                <a:solidFill>
                  <a:schemeClr val="bg1"/>
                </a:solidFill>
              </a:rPr>
              <a:t>		1.0 </a:t>
            </a:r>
            <a:r>
              <a:rPr lang="en-US">
                <a:solidFill>
                  <a:schemeClr val="bg1"/>
                </a:solidFill>
                <a:sym typeface="Symbol" pitchFamily="18" charset="2"/>
              </a:rPr>
              <a:t> </a:t>
            </a:r>
            <a:r>
              <a:rPr lang="en-US" i="1">
                <a:solidFill>
                  <a:schemeClr val="bg1"/>
                </a:solidFill>
              </a:rPr>
              <a:t>K </a:t>
            </a:r>
            <a:r>
              <a:rPr lang="en-US">
                <a:solidFill>
                  <a:schemeClr val="bg1"/>
                </a:solidFill>
                <a:sym typeface="Symbol" pitchFamily="18" charset="2"/>
              </a:rPr>
              <a:t> </a:t>
            </a:r>
            <a:endParaRPr lang="en-US">
              <a:solidFill>
                <a:schemeClr val="bg1"/>
              </a:solidFill>
            </a:endParaRPr>
          </a:p>
        </p:txBody>
      </p:sp>
      <p:sp>
        <p:nvSpPr>
          <p:cNvPr id="6" name="Slide Number Placeholder 5"/>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3F23B43-4CDC-492D-AC9A-446C3AD14BFB}" type="slidenum">
              <a:rPr lang="en-US" altLang="en-US" sz="1200">
                <a:solidFill>
                  <a:srgbClr val="BCBCBC"/>
                </a:solidFill>
              </a:rPr>
              <a:pPr/>
              <a:t>77</a:t>
            </a:fld>
            <a:endParaRPr lang="en-US" altLang="en-US" sz="1200">
              <a:solidFill>
                <a:srgbClr val="BCBCBC"/>
              </a:solidFill>
            </a:endParaRPr>
          </a:p>
        </p:txBody>
      </p:sp>
      <p:sp>
        <p:nvSpPr>
          <p:cNvPr id="7" name="Footer Placeholder 6"/>
          <p:cNvSpPr>
            <a:spLocks noGrp="1"/>
          </p:cNvSpPr>
          <p:nvPr>
            <p:ph type="ftr" sz="quarter" idx="10"/>
          </p:nvPr>
        </p:nvSpPr>
        <p:spPr/>
        <p:txBody>
          <a:bodyPr/>
          <a:lstStyle/>
          <a:p>
            <a:pPr>
              <a:defRPr/>
            </a:pPr>
            <a:r>
              <a:rPr lang="en-US"/>
              <a:t>Compression Theory</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5138" y="1089025"/>
            <a:ext cx="8108950" cy="1004888"/>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200" b="1" i="1">
                <a:solidFill>
                  <a:schemeClr val="bg1"/>
                </a:solidFill>
              </a:rPr>
              <a:t>K</a:t>
            </a:r>
            <a:r>
              <a:rPr lang="en-US" sz="3200" b="1">
                <a:solidFill>
                  <a:schemeClr val="bg1"/>
                </a:solidFill>
              </a:rPr>
              <a:t>-FACTORS FOR END CONSTRAINTS</a:t>
            </a:r>
          </a:p>
        </p:txBody>
      </p:sp>
      <p:sp>
        <p:nvSpPr>
          <p:cNvPr id="6" name="TextBox 5"/>
          <p:cNvSpPr txBox="1"/>
          <p:nvPr/>
        </p:nvSpPr>
        <p:spPr>
          <a:xfrm>
            <a:off x="2359025" y="4100513"/>
            <a:ext cx="5862638" cy="860425"/>
          </a:xfrm>
          <a:prstGeom prst="rect">
            <a:avLst/>
          </a:prstGeom>
          <a:solidFill>
            <a:schemeClr val="tx1">
              <a:lumMod val="95000"/>
              <a:alpha val="62000"/>
            </a:schemeClr>
          </a:solidFill>
          <a:ln w="38100" cap="flat">
            <a:solidFill>
              <a:schemeClr val="bg1"/>
            </a:solidFill>
            <a:bevel/>
          </a:ln>
        </p:spPr>
        <p:txBody>
          <a:bodyPr anchor="ctr" anchorCtr="1">
            <a:spAutoFit/>
          </a:bodyPr>
          <a:lstStyle/>
          <a:p>
            <a:pPr>
              <a:defRPr/>
            </a:pPr>
            <a:r>
              <a:rPr lang="en-US">
                <a:solidFill>
                  <a:schemeClr val="bg1"/>
                </a:solidFill>
              </a:rPr>
              <a:t>Behavior of individual column unchanged </a:t>
            </a:r>
          </a:p>
          <a:p>
            <a:pPr>
              <a:defRPr/>
            </a:pPr>
            <a:r>
              <a:rPr lang="en-US" i="1">
                <a:solidFill>
                  <a:schemeClr val="bg1"/>
                </a:solidFill>
              </a:rPr>
              <a:t>(Frame merely provides end conditions</a:t>
            </a:r>
            <a:r>
              <a:rPr lang="en-US">
                <a:solidFill>
                  <a:schemeClr val="bg1"/>
                </a:solidFill>
              </a:rPr>
              <a:t>).</a:t>
            </a:r>
          </a:p>
        </p:txBody>
      </p:sp>
      <p:sp>
        <p:nvSpPr>
          <p:cNvPr id="7" name="TextBox 6"/>
          <p:cNvSpPr txBox="1"/>
          <p:nvPr/>
        </p:nvSpPr>
        <p:spPr>
          <a:xfrm>
            <a:off x="3732213" y="2420938"/>
            <a:ext cx="4483100" cy="1225550"/>
          </a:xfrm>
          <a:prstGeom prst="rect">
            <a:avLst/>
          </a:prstGeom>
          <a:solidFill>
            <a:schemeClr val="tx1">
              <a:lumMod val="95000"/>
              <a:alpha val="62000"/>
            </a:schemeClr>
          </a:solidFill>
          <a:ln w="38100" cap="flat">
            <a:solidFill>
              <a:schemeClr val="bg1"/>
            </a:solidFill>
            <a:bevel/>
          </a:ln>
        </p:spPr>
        <p:txBody>
          <a:bodyPr anchor="ctr" anchorCtr="1">
            <a:spAutoFit/>
          </a:bodyPr>
          <a:lstStyle/>
          <a:p>
            <a:pPr>
              <a:tabLst>
                <a:tab pos="2176463" algn="l"/>
              </a:tabLst>
              <a:defRPr/>
            </a:pPr>
            <a:r>
              <a:rPr lang="en-US">
                <a:solidFill>
                  <a:schemeClr val="bg1"/>
                </a:solidFill>
              </a:rPr>
              <a:t>Two categories, </a:t>
            </a:r>
          </a:p>
          <a:p>
            <a:pPr>
              <a:tabLst>
                <a:tab pos="2176463" algn="l"/>
              </a:tabLst>
              <a:defRPr/>
            </a:pPr>
            <a:r>
              <a:rPr lang="en-US">
                <a:solidFill>
                  <a:schemeClr val="bg1"/>
                </a:solidFill>
              </a:rPr>
              <a:t>Braced Frames,	0.5 </a:t>
            </a:r>
            <a:r>
              <a:rPr lang="en-US">
                <a:solidFill>
                  <a:schemeClr val="bg1"/>
                </a:solidFill>
                <a:sym typeface="Symbol" pitchFamily="18" charset="2"/>
              </a:rPr>
              <a:t> </a:t>
            </a:r>
            <a:r>
              <a:rPr lang="en-US" i="1">
                <a:solidFill>
                  <a:schemeClr val="bg1"/>
                </a:solidFill>
              </a:rPr>
              <a:t>K </a:t>
            </a:r>
            <a:r>
              <a:rPr lang="en-US">
                <a:solidFill>
                  <a:schemeClr val="bg1"/>
                </a:solidFill>
                <a:sym typeface="Symbol" pitchFamily="18" charset="2"/>
              </a:rPr>
              <a:t> </a:t>
            </a:r>
            <a:r>
              <a:rPr lang="en-US">
                <a:solidFill>
                  <a:schemeClr val="bg1"/>
                </a:solidFill>
              </a:rPr>
              <a:t>1.0</a:t>
            </a:r>
          </a:p>
          <a:p>
            <a:pPr>
              <a:tabLst>
                <a:tab pos="2176463" algn="l"/>
              </a:tabLst>
              <a:defRPr/>
            </a:pPr>
            <a:r>
              <a:rPr lang="en-US">
                <a:solidFill>
                  <a:schemeClr val="bg1"/>
                </a:solidFill>
              </a:rPr>
              <a:t>Sway Frames,	   </a:t>
            </a:r>
            <a:r>
              <a:rPr lang="en-US" i="1">
                <a:solidFill>
                  <a:schemeClr val="bg1"/>
                </a:solidFill>
              </a:rPr>
              <a:t>K </a:t>
            </a:r>
            <a:r>
              <a:rPr lang="en-US">
                <a:solidFill>
                  <a:schemeClr val="bg1"/>
                </a:solidFill>
              </a:rPr>
              <a:t>≥ 1.0</a:t>
            </a:r>
          </a:p>
        </p:txBody>
      </p:sp>
      <p:sp>
        <p:nvSpPr>
          <p:cNvPr id="5" name="Slide Number Placeholder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3F66C93-4FB4-4942-9E3A-7E69C0E77647}" type="slidenum">
              <a:rPr lang="en-US" altLang="en-US" sz="1200">
                <a:solidFill>
                  <a:srgbClr val="BCBCBC"/>
                </a:solidFill>
              </a:rPr>
              <a:pPr/>
              <a:t>78</a:t>
            </a:fld>
            <a:endParaRPr lang="en-US" altLang="en-US" sz="1200">
              <a:solidFill>
                <a:srgbClr val="BCBCBC"/>
              </a:solidFill>
            </a:endParaRPr>
          </a:p>
        </p:txBody>
      </p:sp>
      <p:sp>
        <p:nvSpPr>
          <p:cNvPr id="8" name="Footer Placeholder 7"/>
          <p:cNvSpPr>
            <a:spLocks noGrp="1"/>
          </p:cNvSpPr>
          <p:nvPr>
            <p:ph type="ftr" sz="quarter" idx="10"/>
          </p:nvPr>
        </p:nvSpPr>
        <p:spPr/>
        <p:txBody>
          <a:bodyPr/>
          <a:lstStyle/>
          <a:p>
            <a:pPr>
              <a:defRPr/>
            </a:pPr>
            <a:r>
              <a:rPr lang="en-US"/>
              <a:t>Compression Theory</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Box 28"/>
          <p:cNvSpPr txBox="1">
            <a:spLocks noChangeArrowheads="1"/>
          </p:cNvSpPr>
          <p:nvPr/>
        </p:nvSpPr>
        <p:spPr bwMode="auto">
          <a:xfrm>
            <a:off x="2309813" y="1973263"/>
            <a:ext cx="4194175" cy="860425"/>
          </a:xfrm>
          <a:prstGeom prst="rect">
            <a:avLst/>
          </a:prstGeom>
          <a:solidFill>
            <a:srgbClr val="F2F2F2">
              <a:alpha val="61960"/>
            </a:srgbClr>
          </a:solidFill>
          <a:ln w="38100">
            <a:solidFill>
              <a:schemeClr val="bg1"/>
            </a:solidFill>
            <a:bevel/>
            <a:headEnd/>
            <a:tailEnd/>
          </a:ln>
        </p:spPr>
        <p:txBody>
          <a:bodyPr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Floors do not translate relative to one another in-plane.</a:t>
            </a:r>
          </a:p>
        </p:txBody>
      </p:sp>
      <p:sp>
        <p:nvSpPr>
          <p:cNvPr id="89091" name="TextBox 28"/>
          <p:cNvSpPr txBox="1">
            <a:spLocks noChangeArrowheads="1"/>
          </p:cNvSpPr>
          <p:nvPr/>
        </p:nvSpPr>
        <p:spPr bwMode="auto">
          <a:xfrm>
            <a:off x="2314575" y="3343275"/>
            <a:ext cx="4159250" cy="860425"/>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Typically, members are pin connected to save cost.</a:t>
            </a:r>
          </a:p>
        </p:txBody>
      </p:sp>
      <p:sp>
        <p:nvSpPr>
          <p:cNvPr id="5" name="Slide Number Placeholder 4"/>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6E176CF-138A-45DB-8F34-26F84B804470}" type="slidenum">
              <a:rPr lang="en-US" altLang="en-US" sz="1200">
                <a:solidFill>
                  <a:srgbClr val="BCBCBC"/>
                </a:solidFill>
              </a:rPr>
              <a:pPr/>
              <a:t>79</a:t>
            </a:fld>
            <a:endParaRPr lang="en-US" altLang="en-US" sz="1200">
              <a:solidFill>
                <a:srgbClr val="BCBCBC"/>
              </a:solidFill>
            </a:endParaRPr>
          </a:p>
        </p:txBody>
      </p:sp>
      <p:sp>
        <p:nvSpPr>
          <p:cNvPr id="6" name="Footer Placeholder 5"/>
          <p:cNvSpPr>
            <a:spLocks noGrp="1"/>
          </p:cNvSpPr>
          <p:nvPr>
            <p:ph type="ftr" sz="quarter" idx="10"/>
          </p:nvPr>
        </p:nvSpPr>
        <p:spPr/>
        <p:txBody>
          <a:bodyPr/>
          <a:lstStyle/>
          <a:p>
            <a:pPr>
              <a:defRPr/>
            </a:pPr>
            <a:r>
              <a:rPr lang="en-US"/>
              <a:t>Compression Theory</a:t>
            </a:r>
            <a:endParaRPr lang="en-US" dirty="0"/>
          </a:p>
        </p:txBody>
      </p:sp>
      <p:sp>
        <p:nvSpPr>
          <p:cNvPr id="89094" name="TextBox 28"/>
          <p:cNvSpPr txBox="1">
            <a:spLocks noChangeArrowheads="1"/>
          </p:cNvSpPr>
          <p:nvPr/>
        </p:nvSpPr>
        <p:spPr bwMode="auto">
          <a:xfrm>
            <a:off x="2246313" y="214313"/>
            <a:ext cx="4383087" cy="915987"/>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Sidesway Prevented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4825" y="636588"/>
            <a:ext cx="8140700" cy="5029200"/>
          </a:xfrm>
          <a:prstGeom prst="rect">
            <a:avLst/>
          </a:prstGeom>
          <a:solidFill>
            <a:schemeClr val="tx1">
              <a:lumMod val="95000"/>
              <a:alpha val="62000"/>
            </a:schemeClr>
          </a:solidFill>
          <a:ln w="38100" cap="flat">
            <a:solidFill>
              <a:schemeClr val="bg1"/>
            </a:solidFill>
            <a:bevel/>
          </a:ln>
        </p:spPr>
        <p:txBody>
          <a:bodyPr anchor="ctr" anchorCtr="1"/>
          <a:lstStyle/>
          <a:p>
            <a:pPr>
              <a:defRPr/>
            </a:pPr>
            <a:r>
              <a:rPr lang="en-US" sz="3600" b="1">
                <a:solidFill>
                  <a:schemeClr val="bg1"/>
                </a:solidFill>
              </a:rPr>
              <a:t>Squash Load</a:t>
            </a:r>
          </a:p>
          <a:p>
            <a:pPr>
              <a:defRPr/>
            </a:pPr>
            <a:r>
              <a:rPr lang="en-US" sz="3600" b="1">
                <a:solidFill>
                  <a:schemeClr val="bg1"/>
                </a:solidFill>
              </a:rPr>
              <a:t>Fully Yielded Cross Section</a:t>
            </a:r>
          </a:p>
        </p:txBody>
      </p:sp>
      <p:sp>
        <p:nvSpPr>
          <p:cNvPr id="3" name="Slide Number Placeholder 2"/>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CA96F99-E078-449B-BFAD-8849550B7756}" type="slidenum">
              <a:rPr lang="en-US" altLang="en-US" sz="1200">
                <a:solidFill>
                  <a:srgbClr val="BCBCBC"/>
                </a:solidFill>
              </a:rPr>
              <a:pPr/>
              <a:t>8</a:t>
            </a:fld>
            <a:endParaRPr lang="en-US" altLang="en-US" sz="1200">
              <a:solidFill>
                <a:srgbClr val="BCBCBC"/>
              </a:solidFill>
            </a:endParaRPr>
          </a:p>
        </p:txBody>
      </p:sp>
      <p:sp>
        <p:nvSpPr>
          <p:cNvPr id="5" name="Footer Placeholder 4"/>
          <p:cNvSpPr>
            <a:spLocks noGrp="1"/>
          </p:cNvSpPr>
          <p:nvPr>
            <p:ph type="ftr" sz="quarter" idx="10"/>
          </p:nvPr>
        </p:nvSpPr>
        <p:spPr/>
        <p:txBody>
          <a:bodyPr/>
          <a:lstStyle/>
          <a:p>
            <a:pPr>
              <a:defRPr/>
            </a:pPr>
            <a:r>
              <a:rPr lang="en-US" dirty="0"/>
              <a:t>Compression Theory</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8225" y="1236663"/>
            <a:ext cx="4867275" cy="4938712"/>
          </a:xfrm>
          <a:prstGeom prst="rect">
            <a:avLst/>
          </a:prstGeom>
          <a:solidFill>
            <a:schemeClr val="tx1">
              <a:lumMod val="95000"/>
              <a:alpha val="62000"/>
            </a:schemeClr>
          </a:solidFill>
          <a:ln w="38100" cap="flat">
            <a:solidFill>
              <a:schemeClr val="bg1"/>
            </a:solidFill>
            <a:bevel/>
          </a:ln>
        </p:spPr>
        <p:txBody>
          <a:bodyPr anchor="ctr" anchorCtr="1"/>
          <a:lstStyle/>
          <a:p>
            <a:pPr>
              <a:defRPr/>
            </a:pPr>
            <a:endParaRPr lang="en-US">
              <a:solidFill>
                <a:schemeClr val="bg1"/>
              </a:solidFill>
              <a:cs typeface="Arial" pitchFamily="34" charset="0"/>
            </a:endParaRPr>
          </a:p>
        </p:txBody>
      </p:sp>
      <p:sp>
        <p:nvSpPr>
          <p:cNvPr id="90115" name="TextBox 28"/>
          <p:cNvSpPr txBox="1">
            <a:spLocks noChangeArrowheads="1"/>
          </p:cNvSpPr>
          <p:nvPr/>
        </p:nvSpPr>
        <p:spPr bwMode="auto">
          <a:xfrm>
            <a:off x="5929313" y="1749425"/>
            <a:ext cx="3214687" cy="1955800"/>
          </a:xfrm>
          <a:prstGeom prst="rect">
            <a:avLst/>
          </a:prstGeom>
          <a:solidFill>
            <a:srgbClr val="F2F2F2">
              <a:alpha val="61960"/>
            </a:srgbClr>
          </a:solidFill>
          <a:ln w="38100">
            <a:solidFill>
              <a:schemeClr val="bg1"/>
            </a:solidFill>
            <a:bevel/>
            <a:headEnd/>
            <a:tailEnd/>
          </a:ln>
        </p:spPr>
        <p:txBody>
          <a:bodyPr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Assume girder/beam infinitely rigid or flexible compared to columns to bound results.</a:t>
            </a:r>
          </a:p>
        </p:txBody>
      </p:sp>
      <p:sp>
        <p:nvSpPr>
          <p:cNvPr id="7" name="Line 121"/>
          <p:cNvSpPr>
            <a:spLocks noChangeShapeType="1"/>
          </p:cNvSpPr>
          <p:nvPr/>
        </p:nvSpPr>
        <p:spPr bwMode="auto">
          <a:xfrm>
            <a:off x="2903538" y="1862138"/>
            <a:ext cx="1420812" cy="0"/>
          </a:xfrm>
          <a:prstGeom prst="line">
            <a:avLst/>
          </a:prstGeom>
          <a:noFill/>
          <a:ln w="190500">
            <a:solidFill>
              <a:schemeClr val="bg1">
                <a:lumMod val="65000"/>
                <a:lumOff val="35000"/>
              </a:schemeClr>
            </a:solidFill>
            <a:round/>
            <a:headEnd/>
            <a:tailEnd/>
          </a:ln>
        </p:spPr>
        <p:txBody>
          <a:bodyPr/>
          <a:lstStyle/>
          <a:p>
            <a:pPr>
              <a:defRPr/>
            </a:pPr>
            <a:endParaRPr lang="en-US">
              <a:cs typeface="Arial" pitchFamily="34" charset="0"/>
            </a:endParaRPr>
          </a:p>
        </p:txBody>
      </p:sp>
      <p:sp>
        <p:nvSpPr>
          <p:cNvPr id="90117" name="Line 118"/>
          <p:cNvSpPr>
            <a:spLocks noChangeShapeType="1"/>
          </p:cNvSpPr>
          <p:nvPr/>
        </p:nvSpPr>
        <p:spPr bwMode="auto">
          <a:xfrm flipV="1">
            <a:off x="2903538" y="1862138"/>
            <a:ext cx="0" cy="158432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18" name="Line 119"/>
          <p:cNvSpPr>
            <a:spLocks noChangeShapeType="1"/>
          </p:cNvSpPr>
          <p:nvPr/>
        </p:nvSpPr>
        <p:spPr bwMode="auto">
          <a:xfrm flipV="1">
            <a:off x="4324350" y="1862138"/>
            <a:ext cx="0" cy="1357312"/>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19" name="AutoShape 126"/>
          <p:cNvSpPr>
            <a:spLocks noChangeArrowheads="1"/>
          </p:cNvSpPr>
          <p:nvPr/>
        </p:nvSpPr>
        <p:spPr bwMode="auto">
          <a:xfrm>
            <a:off x="4205288" y="3219450"/>
            <a:ext cx="236537" cy="227013"/>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0120" name="AutoShape 128"/>
          <p:cNvSpPr>
            <a:spLocks noChangeArrowheads="1"/>
          </p:cNvSpPr>
          <p:nvPr/>
        </p:nvSpPr>
        <p:spPr bwMode="auto">
          <a:xfrm rot="-5400000">
            <a:off x="4370387" y="1744663"/>
            <a:ext cx="227013" cy="236538"/>
          </a:xfrm>
          <a:prstGeom prst="triangle">
            <a:avLst>
              <a:gd name="adj" fmla="val 50000"/>
            </a:avLst>
          </a:prstGeom>
          <a:solidFill>
            <a:schemeClr val="accent1"/>
          </a:solidFill>
          <a:ln w="38100">
            <a:solidFill>
              <a:schemeClr val="bg1"/>
            </a:solidFill>
            <a:miter lim="800000"/>
            <a:headEnd/>
            <a:tailEnd/>
          </a:ln>
        </p:spPr>
        <p:txBody>
          <a:bodyPr rot="10800000"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0121" name="Line 130"/>
          <p:cNvSpPr>
            <a:spLocks noChangeShapeType="1"/>
          </p:cNvSpPr>
          <p:nvPr/>
        </p:nvSpPr>
        <p:spPr bwMode="auto">
          <a:xfrm>
            <a:off x="2549525" y="3446463"/>
            <a:ext cx="22479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2" name="Line 131"/>
          <p:cNvSpPr>
            <a:spLocks noChangeShapeType="1"/>
          </p:cNvSpPr>
          <p:nvPr/>
        </p:nvSpPr>
        <p:spPr bwMode="auto">
          <a:xfrm>
            <a:off x="4632325" y="1524000"/>
            <a:ext cx="0" cy="56515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23" name="Rectangle 138"/>
          <p:cNvSpPr>
            <a:spLocks noChangeArrowheads="1"/>
          </p:cNvSpPr>
          <p:nvPr/>
        </p:nvSpPr>
        <p:spPr bwMode="auto">
          <a:xfrm>
            <a:off x="2667000" y="3219450"/>
            <a:ext cx="473075" cy="227013"/>
          </a:xfrm>
          <a:prstGeom prst="rect">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0124" name="Freeform 139"/>
          <p:cNvSpPr>
            <a:spLocks/>
          </p:cNvSpPr>
          <p:nvPr/>
        </p:nvSpPr>
        <p:spPr bwMode="auto">
          <a:xfrm>
            <a:off x="4324350" y="1862138"/>
            <a:ext cx="223838" cy="1357312"/>
          </a:xfrm>
          <a:custGeom>
            <a:avLst/>
            <a:gdLst>
              <a:gd name="T0" fmla="*/ 0 w 91"/>
              <a:gd name="T1" fmla="*/ 2147483647 h 576"/>
              <a:gd name="T2" fmla="*/ 2147483647 w 91"/>
              <a:gd name="T3" fmla="*/ 2147483647 h 576"/>
              <a:gd name="T4" fmla="*/ 2147483647 w 91"/>
              <a:gd name="T5" fmla="*/ 2147483647 h 576"/>
              <a:gd name="T6" fmla="*/ 2147483647 w 91"/>
              <a:gd name="T7" fmla="*/ 2147483647 h 576"/>
              <a:gd name="T8" fmla="*/ 2147483647 w 91"/>
              <a:gd name="T9" fmla="*/ 2147483647 h 576"/>
              <a:gd name="T10" fmla="*/ 0 w 91"/>
              <a:gd name="T11" fmla="*/ 0 h 576"/>
              <a:gd name="T12" fmla="*/ 0 60000 65536"/>
              <a:gd name="T13" fmla="*/ 0 60000 65536"/>
              <a:gd name="T14" fmla="*/ 0 60000 65536"/>
              <a:gd name="T15" fmla="*/ 0 60000 65536"/>
              <a:gd name="T16" fmla="*/ 0 60000 65536"/>
              <a:gd name="T17" fmla="*/ 0 60000 65536"/>
              <a:gd name="T18" fmla="*/ 0 w 91"/>
              <a:gd name="T19" fmla="*/ 0 h 576"/>
              <a:gd name="T20" fmla="*/ 91 w 91"/>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91" h="576">
                <a:moveTo>
                  <a:pt x="0" y="576"/>
                </a:moveTo>
                <a:cubicBezTo>
                  <a:pt x="13" y="554"/>
                  <a:pt x="63" y="488"/>
                  <a:pt x="77" y="442"/>
                </a:cubicBezTo>
                <a:cubicBezTo>
                  <a:pt x="91" y="396"/>
                  <a:pt x="89" y="336"/>
                  <a:pt x="86" y="298"/>
                </a:cubicBezTo>
                <a:cubicBezTo>
                  <a:pt x="83" y="260"/>
                  <a:pt x="71" y="245"/>
                  <a:pt x="58" y="211"/>
                </a:cubicBezTo>
                <a:cubicBezTo>
                  <a:pt x="45" y="177"/>
                  <a:pt x="20" y="131"/>
                  <a:pt x="10" y="96"/>
                </a:cubicBezTo>
                <a:cubicBezTo>
                  <a:pt x="0" y="61"/>
                  <a:pt x="2" y="20"/>
                  <a:pt x="0"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25" name="Freeform 140"/>
          <p:cNvSpPr>
            <a:spLocks/>
          </p:cNvSpPr>
          <p:nvPr/>
        </p:nvSpPr>
        <p:spPr bwMode="auto">
          <a:xfrm>
            <a:off x="2689225" y="1862138"/>
            <a:ext cx="231775" cy="1357312"/>
          </a:xfrm>
          <a:custGeom>
            <a:avLst/>
            <a:gdLst>
              <a:gd name="T0" fmla="*/ 2147483647 w 94"/>
              <a:gd name="T1" fmla="*/ 2147483647 h 576"/>
              <a:gd name="T2" fmla="*/ 2147483647 w 94"/>
              <a:gd name="T3" fmla="*/ 2147483647 h 576"/>
              <a:gd name="T4" fmla="*/ 2147483647 w 94"/>
              <a:gd name="T5" fmla="*/ 2147483647 h 576"/>
              <a:gd name="T6" fmla="*/ 2147483647 w 94"/>
              <a:gd name="T7" fmla="*/ 2147483647 h 576"/>
              <a:gd name="T8" fmla="*/ 2147483647 w 94"/>
              <a:gd name="T9" fmla="*/ 2147483647 h 576"/>
              <a:gd name="T10" fmla="*/ 2147483647 w 94"/>
              <a:gd name="T11" fmla="*/ 0 h 576"/>
              <a:gd name="T12" fmla="*/ 0 60000 65536"/>
              <a:gd name="T13" fmla="*/ 0 60000 65536"/>
              <a:gd name="T14" fmla="*/ 0 60000 65536"/>
              <a:gd name="T15" fmla="*/ 0 60000 65536"/>
              <a:gd name="T16" fmla="*/ 0 60000 65536"/>
              <a:gd name="T17" fmla="*/ 0 60000 65536"/>
              <a:gd name="T18" fmla="*/ 0 w 94"/>
              <a:gd name="T19" fmla="*/ 0 h 576"/>
              <a:gd name="T20" fmla="*/ 94 w 94"/>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94" h="576">
                <a:moveTo>
                  <a:pt x="94" y="576"/>
                </a:moveTo>
                <a:cubicBezTo>
                  <a:pt x="90" y="552"/>
                  <a:pt x="82" y="475"/>
                  <a:pt x="68" y="432"/>
                </a:cubicBezTo>
                <a:cubicBezTo>
                  <a:pt x="54" y="389"/>
                  <a:pt x="20" y="357"/>
                  <a:pt x="10" y="317"/>
                </a:cubicBezTo>
                <a:cubicBezTo>
                  <a:pt x="0" y="277"/>
                  <a:pt x="0" y="232"/>
                  <a:pt x="10" y="192"/>
                </a:cubicBezTo>
                <a:cubicBezTo>
                  <a:pt x="20" y="152"/>
                  <a:pt x="54" y="109"/>
                  <a:pt x="68" y="77"/>
                </a:cubicBezTo>
                <a:cubicBezTo>
                  <a:pt x="82" y="45"/>
                  <a:pt x="89" y="16"/>
                  <a:pt x="94"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26" name="Line 142"/>
          <p:cNvSpPr>
            <a:spLocks noChangeShapeType="1"/>
          </p:cNvSpPr>
          <p:nvPr/>
        </p:nvSpPr>
        <p:spPr bwMode="auto">
          <a:xfrm>
            <a:off x="2903538" y="1316038"/>
            <a:ext cx="0" cy="452437"/>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27" name="Line 143"/>
          <p:cNvSpPr>
            <a:spLocks noChangeShapeType="1"/>
          </p:cNvSpPr>
          <p:nvPr/>
        </p:nvSpPr>
        <p:spPr bwMode="auto">
          <a:xfrm>
            <a:off x="4324350" y="1316038"/>
            <a:ext cx="0" cy="452437"/>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28" name="Text Box 144"/>
          <p:cNvSpPr txBox="1">
            <a:spLocks noChangeArrowheads="1"/>
          </p:cNvSpPr>
          <p:nvPr/>
        </p:nvSpPr>
        <p:spPr bwMode="auto">
          <a:xfrm>
            <a:off x="4560888" y="2314575"/>
            <a:ext cx="1419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i="1">
                <a:solidFill>
                  <a:schemeClr val="bg1"/>
                </a:solidFill>
                <a:cs typeface="Arial" panose="020B0604020202020204" pitchFamily="34" charset="0"/>
              </a:rPr>
              <a:t>K</a:t>
            </a:r>
            <a:r>
              <a:rPr lang="en-US" altLang="en-US" sz="1800">
                <a:solidFill>
                  <a:schemeClr val="bg1"/>
                </a:solidFill>
                <a:cs typeface="Arial" panose="020B0604020202020204" pitchFamily="34" charset="0"/>
              </a:rPr>
              <a:t>=0.7</a:t>
            </a:r>
          </a:p>
        </p:txBody>
      </p:sp>
      <p:sp>
        <p:nvSpPr>
          <p:cNvPr id="90129" name="Text Box 145"/>
          <p:cNvSpPr txBox="1">
            <a:spLocks noChangeArrowheads="1"/>
          </p:cNvSpPr>
          <p:nvPr/>
        </p:nvSpPr>
        <p:spPr bwMode="auto">
          <a:xfrm>
            <a:off x="1730375" y="2236788"/>
            <a:ext cx="1419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i="1">
                <a:solidFill>
                  <a:schemeClr val="bg1"/>
                </a:solidFill>
                <a:cs typeface="Arial" panose="020B0604020202020204" pitchFamily="34" charset="0"/>
              </a:rPr>
              <a:t>K</a:t>
            </a:r>
            <a:r>
              <a:rPr lang="en-US" altLang="en-US" sz="1800">
                <a:solidFill>
                  <a:schemeClr val="bg1"/>
                </a:solidFill>
                <a:cs typeface="Arial" panose="020B0604020202020204" pitchFamily="34" charset="0"/>
              </a:rPr>
              <a:t>=0.5</a:t>
            </a:r>
          </a:p>
        </p:txBody>
      </p:sp>
      <p:sp>
        <p:nvSpPr>
          <p:cNvPr id="19" name="Line 148"/>
          <p:cNvSpPr>
            <a:spLocks noChangeShapeType="1"/>
          </p:cNvSpPr>
          <p:nvPr/>
        </p:nvSpPr>
        <p:spPr bwMode="auto">
          <a:xfrm flipV="1">
            <a:off x="2744788" y="4191000"/>
            <a:ext cx="0" cy="1824038"/>
          </a:xfrm>
          <a:prstGeom prst="line">
            <a:avLst/>
          </a:prstGeom>
          <a:noFill/>
          <a:ln w="190500">
            <a:solidFill>
              <a:schemeClr val="bg1">
                <a:lumMod val="65000"/>
                <a:lumOff val="35000"/>
              </a:schemeClr>
            </a:solidFill>
            <a:round/>
            <a:headEnd/>
            <a:tailEnd/>
          </a:ln>
        </p:spPr>
        <p:txBody>
          <a:bodyPr/>
          <a:lstStyle/>
          <a:p>
            <a:pPr>
              <a:defRPr/>
            </a:pPr>
            <a:endParaRPr lang="en-US">
              <a:cs typeface="Arial" pitchFamily="34" charset="0"/>
            </a:endParaRPr>
          </a:p>
        </p:txBody>
      </p:sp>
      <p:sp>
        <p:nvSpPr>
          <p:cNvPr id="20" name="Line 149"/>
          <p:cNvSpPr>
            <a:spLocks noChangeShapeType="1"/>
          </p:cNvSpPr>
          <p:nvPr/>
        </p:nvSpPr>
        <p:spPr bwMode="auto">
          <a:xfrm flipV="1">
            <a:off x="4308475" y="4191000"/>
            <a:ext cx="0" cy="1563688"/>
          </a:xfrm>
          <a:prstGeom prst="line">
            <a:avLst/>
          </a:prstGeom>
          <a:noFill/>
          <a:ln w="190500">
            <a:solidFill>
              <a:schemeClr val="bg1">
                <a:lumMod val="65000"/>
                <a:lumOff val="35000"/>
              </a:schemeClr>
            </a:solidFill>
            <a:round/>
            <a:headEnd/>
            <a:tailEnd/>
          </a:ln>
        </p:spPr>
        <p:txBody>
          <a:bodyPr/>
          <a:lstStyle/>
          <a:p>
            <a:pPr>
              <a:defRPr/>
            </a:pPr>
            <a:endParaRPr lang="en-US">
              <a:cs typeface="Arial" pitchFamily="34" charset="0"/>
            </a:endParaRPr>
          </a:p>
        </p:txBody>
      </p:sp>
      <p:sp>
        <p:nvSpPr>
          <p:cNvPr id="90132" name="Line 150"/>
          <p:cNvSpPr>
            <a:spLocks noChangeShapeType="1"/>
          </p:cNvSpPr>
          <p:nvPr/>
        </p:nvSpPr>
        <p:spPr bwMode="auto">
          <a:xfrm>
            <a:off x="2744788" y="4191000"/>
            <a:ext cx="1563687"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3" name="AutoShape 153"/>
          <p:cNvSpPr>
            <a:spLocks noChangeArrowheads="1"/>
          </p:cNvSpPr>
          <p:nvPr/>
        </p:nvSpPr>
        <p:spPr bwMode="auto">
          <a:xfrm>
            <a:off x="4178300" y="5754688"/>
            <a:ext cx="260350" cy="260350"/>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0134" name="AutoShape 154"/>
          <p:cNvSpPr>
            <a:spLocks noChangeArrowheads="1"/>
          </p:cNvSpPr>
          <p:nvPr/>
        </p:nvSpPr>
        <p:spPr bwMode="auto">
          <a:xfrm rot="-5400000">
            <a:off x="4438650" y="4060825"/>
            <a:ext cx="260350" cy="260350"/>
          </a:xfrm>
          <a:prstGeom prst="triangle">
            <a:avLst>
              <a:gd name="adj" fmla="val 50000"/>
            </a:avLst>
          </a:prstGeom>
          <a:solidFill>
            <a:schemeClr val="accent1"/>
          </a:solidFill>
          <a:ln w="38100">
            <a:solidFill>
              <a:schemeClr val="bg1"/>
            </a:solidFill>
            <a:miter lim="800000"/>
            <a:headEnd/>
            <a:tailEnd/>
          </a:ln>
        </p:spPr>
        <p:txBody>
          <a:bodyPr rot="10800000"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0135" name="Line 155"/>
          <p:cNvSpPr>
            <a:spLocks noChangeShapeType="1"/>
          </p:cNvSpPr>
          <p:nvPr/>
        </p:nvSpPr>
        <p:spPr bwMode="auto">
          <a:xfrm>
            <a:off x="2352675" y="6015038"/>
            <a:ext cx="24765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6" name="Line 156"/>
          <p:cNvSpPr>
            <a:spLocks noChangeShapeType="1"/>
          </p:cNvSpPr>
          <p:nvPr/>
        </p:nvSpPr>
        <p:spPr bwMode="auto">
          <a:xfrm>
            <a:off x="4699000" y="3800475"/>
            <a:ext cx="0" cy="65087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37" name="Rectangle 157"/>
          <p:cNvSpPr>
            <a:spLocks noChangeArrowheads="1"/>
          </p:cNvSpPr>
          <p:nvPr/>
        </p:nvSpPr>
        <p:spPr bwMode="auto">
          <a:xfrm>
            <a:off x="2482850" y="5754688"/>
            <a:ext cx="522288" cy="260350"/>
          </a:xfrm>
          <a:prstGeom prst="rect">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0138" name="Freeform 158"/>
          <p:cNvSpPr>
            <a:spLocks/>
          </p:cNvSpPr>
          <p:nvPr/>
        </p:nvSpPr>
        <p:spPr bwMode="auto">
          <a:xfrm>
            <a:off x="4308475" y="4191000"/>
            <a:ext cx="319088" cy="1563688"/>
          </a:xfrm>
          <a:custGeom>
            <a:avLst/>
            <a:gdLst>
              <a:gd name="T0" fmla="*/ 0 w 118"/>
              <a:gd name="T1" fmla="*/ 2147483647 h 576"/>
              <a:gd name="T2" fmla="*/ 2147483647 w 118"/>
              <a:gd name="T3" fmla="*/ 2147483647 h 576"/>
              <a:gd name="T4" fmla="*/ 2147483647 w 118"/>
              <a:gd name="T5" fmla="*/ 2147483647 h 576"/>
              <a:gd name="T6" fmla="*/ 2147483647 w 118"/>
              <a:gd name="T7" fmla="*/ 2147483647 h 576"/>
              <a:gd name="T8" fmla="*/ 2147483647 w 118"/>
              <a:gd name="T9" fmla="*/ 2147483647 h 576"/>
              <a:gd name="T10" fmla="*/ 0 w 118"/>
              <a:gd name="T11" fmla="*/ 0 h 576"/>
              <a:gd name="T12" fmla="*/ 0 60000 65536"/>
              <a:gd name="T13" fmla="*/ 0 60000 65536"/>
              <a:gd name="T14" fmla="*/ 0 60000 65536"/>
              <a:gd name="T15" fmla="*/ 0 60000 65536"/>
              <a:gd name="T16" fmla="*/ 0 60000 65536"/>
              <a:gd name="T17" fmla="*/ 0 60000 65536"/>
              <a:gd name="T18" fmla="*/ 0 w 118"/>
              <a:gd name="T19" fmla="*/ 0 h 576"/>
              <a:gd name="T20" fmla="*/ 118 w 118"/>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18" h="576">
                <a:moveTo>
                  <a:pt x="0" y="576"/>
                </a:moveTo>
                <a:cubicBezTo>
                  <a:pt x="13" y="558"/>
                  <a:pt x="58" y="510"/>
                  <a:pt x="77" y="470"/>
                </a:cubicBezTo>
                <a:cubicBezTo>
                  <a:pt x="96" y="430"/>
                  <a:pt x="112" y="382"/>
                  <a:pt x="115" y="336"/>
                </a:cubicBezTo>
                <a:cubicBezTo>
                  <a:pt x="118" y="290"/>
                  <a:pt x="107" y="232"/>
                  <a:pt x="96" y="192"/>
                </a:cubicBezTo>
                <a:cubicBezTo>
                  <a:pt x="85" y="152"/>
                  <a:pt x="64" y="128"/>
                  <a:pt x="48" y="96"/>
                </a:cubicBezTo>
                <a:cubicBezTo>
                  <a:pt x="32" y="64"/>
                  <a:pt x="16" y="32"/>
                  <a:pt x="0"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39" name="Freeform 159"/>
          <p:cNvSpPr>
            <a:spLocks/>
          </p:cNvSpPr>
          <p:nvPr/>
        </p:nvSpPr>
        <p:spPr bwMode="auto">
          <a:xfrm>
            <a:off x="2482850" y="4191000"/>
            <a:ext cx="280988" cy="1563688"/>
          </a:xfrm>
          <a:custGeom>
            <a:avLst/>
            <a:gdLst>
              <a:gd name="T0" fmla="*/ 2147483647 w 103"/>
              <a:gd name="T1" fmla="*/ 2147483647 h 576"/>
              <a:gd name="T2" fmla="*/ 2147483647 w 103"/>
              <a:gd name="T3" fmla="*/ 2147483647 h 576"/>
              <a:gd name="T4" fmla="*/ 2147483647 w 103"/>
              <a:gd name="T5" fmla="*/ 2147483647 h 576"/>
              <a:gd name="T6" fmla="*/ 2147483647 w 103"/>
              <a:gd name="T7" fmla="*/ 2147483647 h 576"/>
              <a:gd name="T8" fmla="*/ 2147483647 w 103"/>
              <a:gd name="T9" fmla="*/ 2147483647 h 576"/>
              <a:gd name="T10" fmla="*/ 2147483647 w 103"/>
              <a:gd name="T11" fmla="*/ 0 h 576"/>
              <a:gd name="T12" fmla="*/ 0 60000 65536"/>
              <a:gd name="T13" fmla="*/ 0 60000 65536"/>
              <a:gd name="T14" fmla="*/ 0 60000 65536"/>
              <a:gd name="T15" fmla="*/ 0 60000 65536"/>
              <a:gd name="T16" fmla="*/ 0 60000 65536"/>
              <a:gd name="T17" fmla="*/ 0 60000 65536"/>
              <a:gd name="T18" fmla="*/ 0 w 103"/>
              <a:gd name="T19" fmla="*/ 0 h 576"/>
              <a:gd name="T20" fmla="*/ 103 w 103"/>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03" h="576">
                <a:moveTo>
                  <a:pt x="103" y="576"/>
                </a:moveTo>
                <a:cubicBezTo>
                  <a:pt x="98" y="557"/>
                  <a:pt x="86" y="501"/>
                  <a:pt x="71" y="461"/>
                </a:cubicBezTo>
                <a:cubicBezTo>
                  <a:pt x="56" y="421"/>
                  <a:pt x="25" y="381"/>
                  <a:pt x="14" y="336"/>
                </a:cubicBezTo>
                <a:cubicBezTo>
                  <a:pt x="3" y="291"/>
                  <a:pt x="0" y="232"/>
                  <a:pt x="7" y="192"/>
                </a:cubicBezTo>
                <a:cubicBezTo>
                  <a:pt x="14" y="152"/>
                  <a:pt x="39" y="128"/>
                  <a:pt x="55" y="96"/>
                </a:cubicBezTo>
                <a:cubicBezTo>
                  <a:pt x="71" y="64"/>
                  <a:pt x="87" y="32"/>
                  <a:pt x="10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40" name="Line 160"/>
          <p:cNvSpPr>
            <a:spLocks noChangeShapeType="1"/>
          </p:cNvSpPr>
          <p:nvPr/>
        </p:nvSpPr>
        <p:spPr bwMode="auto">
          <a:xfrm>
            <a:off x="2744788" y="3654425"/>
            <a:ext cx="0" cy="5207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41" name="Line 161"/>
          <p:cNvSpPr>
            <a:spLocks noChangeShapeType="1"/>
          </p:cNvSpPr>
          <p:nvPr/>
        </p:nvSpPr>
        <p:spPr bwMode="auto">
          <a:xfrm>
            <a:off x="4308475" y="3654425"/>
            <a:ext cx="0" cy="5207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42" name="Text Box 162"/>
          <p:cNvSpPr txBox="1">
            <a:spLocks noChangeArrowheads="1"/>
          </p:cNvSpPr>
          <p:nvPr/>
        </p:nvSpPr>
        <p:spPr bwMode="auto">
          <a:xfrm>
            <a:off x="4692650" y="4851400"/>
            <a:ext cx="1173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600" i="1">
                <a:solidFill>
                  <a:schemeClr val="bg1"/>
                </a:solidFill>
                <a:cs typeface="Arial" panose="020B0604020202020204" pitchFamily="34" charset="0"/>
              </a:rPr>
              <a:t>K</a:t>
            </a:r>
            <a:r>
              <a:rPr lang="en-US" altLang="en-US" sz="1600">
                <a:solidFill>
                  <a:schemeClr val="bg1"/>
                </a:solidFill>
                <a:cs typeface="Arial" panose="020B0604020202020204" pitchFamily="34" charset="0"/>
              </a:rPr>
              <a:t>=1</a:t>
            </a:r>
          </a:p>
        </p:txBody>
      </p:sp>
      <p:sp>
        <p:nvSpPr>
          <p:cNvPr id="90143" name="Text Box 163"/>
          <p:cNvSpPr txBox="1">
            <a:spLocks noChangeArrowheads="1"/>
          </p:cNvSpPr>
          <p:nvPr/>
        </p:nvSpPr>
        <p:spPr bwMode="auto">
          <a:xfrm>
            <a:off x="1703388" y="4854575"/>
            <a:ext cx="14335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600" i="1">
                <a:solidFill>
                  <a:schemeClr val="bg1"/>
                </a:solidFill>
                <a:cs typeface="Arial" panose="020B0604020202020204" pitchFamily="34" charset="0"/>
              </a:rPr>
              <a:t>K</a:t>
            </a:r>
            <a:r>
              <a:rPr lang="en-US" altLang="en-US" sz="1600">
                <a:solidFill>
                  <a:schemeClr val="bg1"/>
                </a:solidFill>
                <a:cs typeface="Arial" panose="020B0604020202020204" pitchFamily="34" charset="0"/>
              </a:rPr>
              <a:t>=0.7</a:t>
            </a:r>
          </a:p>
        </p:txBody>
      </p:sp>
      <p:sp>
        <p:nvSpPr>
          <p:cNvPr id="90144" name="Freeform 164"/>
          <p:cNvSpPr>
            <a:spLocks/>
          </p:cNvSpPr>
          <p:nvPr/>
        </p:nvSpPr>
        <p:spPr bwMode="auto">
          <a:xfrm rot="5400000">
            <a:off x="3366294" y="3569494"/>
            <a:ext cx="320675" cy="1563687"/>
          </a:xfrm>
          <a:custGeom>
            <a:avLst/>
            <a:gdLst>
              <a:gd name="T0" fmla="*/ 0 w 118"/>
              <a:gd name="T1" fmla="*/ 2147483647 h 576"/>
              <a:gd name="T2" fmla="*/ 2147483647 w 118"/>
              <a:gd name="T3" fmla="*/ 2147483647 h 576"/>
              <a:gd name="T4" fmla="*/ 2147483647 w 118"/>
              <a:gd name="T5" fmla="*/ 2147483647 h 576"/>
              <a:gd name="T6" fmla="*/ 2147483647 w 118"/>
              <a:gd name="T7" fmla="*/ 2147483647 h 576"/>
              <a:gd name="T8" fmla="*/ 2147483647 w 118"/>
              <a:gd name="T9" fmla="*/ 2147483647 h 576"/>
              <a:gd name="T10" fmla="*/ 0 w 118"/>
              <a:gd name="T11" fmla="*/ 0 h 576"/>
              <a:gd name="T12" fmla="*/ 0 60000 65536"/>
              <a:gd name="T13" fmla="*/ 0 60000 65536"/>
              <a:gd name="T14" fmla="*/ 0 60000 65536"/>
              <a:gd name="T15" fmla="*/ 0 60000 65536"/>
              <a:gd name="T16" fmla="*/ 0 60000 65536"/>
              <a:gd name="T17" fmla="*/ 0 60000 65536"/>
              <a:gd name="T18" fmla="*/ 0 w 118"/>
              <a:gd name="T19" fmla="*/ 0 h 576"/>
              <a:gd name="T20" fmla="*/ 118 w 118"/>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18" h="576">
                <a:moveTo>
                  <a:pt x="0" y="576"/>
                </a:moveTo>
                <a:cubicBezTo>
                  <a:pt x="13" y="558"/>
                  <a:pt x="58" y="510"/>
                  <a:pt x="77" y="470"/>
                </a:cubicBezTo>
                <a:cubicBezTo>
                  <a:pt x="96" y="430"/>
                  <a:pt x="112" y="382"/>
                  <a:pt x="115" y="336"/>
                </a:cubicBezTo>
                <a:cubicBezTo>
                  <a:pt x="118" y="290"/>
                  <a:pt x="107" y="232"/>
                  <a:pt x="96" y="192"/>
                </a:cubicBezTo>
                <a:cubicBezTo>
                  <a:pt x="85" y="152"/>
                  <a:pt x="64" y="128"/>
                  <a:pt x="48" y="96"/>
                </a:cubicBezTo>
                <a:cubicBezTo>
                  <a:pt x="32" y="64"/>
                  <a:pt x="16" y="32"/>
                  <a:pt x="0"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en-US"/>
          </a:p>
        </p:txBody>
      </p:sp>
      <p:sp>
        <p:nvSpPr>
          <p:cNvPr id="90145" name="TextBox 28"/>
          <p:cNvSpPr txBox="1">
            <a:spLocks noChangeArrowheads="1"/>
          </p:cNvSpPr>
          <p:nvPr/>
        </p:nvSpPr>
        <p:spPr bwMode="auto">
          <a:xfrm>
            <a:off x="2246313" y="214313"/>
            <a:ext cx="4383087" cy="915987"/>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Sidesway Prevented</a:t>
            </a:r>
          </a:p>
        </p:txBody>
      </p:sp>
      <p:sp>
        <p:nvSpPr>
          <p:cNvPr id="36" name="Slide Number Placeholder 35"/>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42F7E7B-BFB1-403B-B870-16FBEEB14C0B}" type="slidenum">
              <a:rPr lang="en-US" altLang="en-US" sz="1200">
                <a:solidFill>
                  <a:srgbClr val="BCBCBC"/>
                </a:solidFill>
              </a:rPr>
              <a:pPr/>
              <a:t>80</a:t>
            </a:fld>
            <a:endParaRPr lang="en-US" altLang="en-US" sz="1200">
              <a:solidFill>
                <a:srgbClr val="BCBCBC"/>
              </a:solidFill>
            </a:endParaRPr>
          </a:p>
        </p:txBody>
      </p:sp>
      <p:sp>
        <p:nvSpPr>
          <p:cNvPr id="37" name="Footer Placeholder 36"/>
          <p:cNvSpPr>
            <a:spLocks noGrp="1"/>
          </p:cNvSpPr>
          <p:nvPr>
            <p:ph type="ftr" sz="quarter" idx="10"/>
          </p:nvPr>
        </p:nvSpPr>
        <p:spPr/>
        <p:txBody>
          <a:bodyPr/>
          <a:lstStyle/>
          <a:p>
            <a:pPr>
              <a:defRPr/>
            </a:pPr>
            <a:r>
              <a:rPr lang="en-US"/>
              <a:t>Compression Theory</a:t>
            </a:r>
            <a:endParaRPr lang="en-US" dirty="0"/>
          </a:p>
        </p:txBody>
      </p:sp>
      <p:sp>
        <p:nvSpPr>
          <p:cNvPr id="90148" name="Line 39"/>
          <p:cNvSpPr>
            <a:spLocks noChangeShapeType="1"/>
          </p:cNvSpPr>
          <p:nvPr/>
        </p:nvSpPr>
        <p:spPr bwMode="auto">
          <a:xfrm>
            <a:off x="2905125" y="1866900"/>
            <a:ext cx="1419225" cy="0"/>
          </a:xfrm>
          <a:prstGeom prst="line">
            <a:avLst/>
          </a:prstGeom>
          <a:noFill/>
          <a:ln w="38100">
            <a:solidFill>
              <a:schemeClr val="bg1"/>
            </a:solidFill>
            <a:prstDash val="dash"/>
            <a:round/>
            <a:headEnd/>
            <a:tailEnd/>
          </a:ln>
          <a:extLst>
            <a:ext uri="{909E8E84-426E-40DD-AFC4-6F175D3DCCD1}">
              <a14:hiddenFill xmlns:a14="http://schemas.microsoft.com/office/drawing/2010/main">
                <a:noFill/>
              </a14:hiddenFill>
            </a:ext>
          </a:extLst>
        </p:spPr>
        <p:txBody>
          <a:bodyPr rot="10800000" wrap="none"/>
          <a:lstStyle/>
          <a:p>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Box 80"/>
          <p:cNvSpPr txBox="1"/>
          <p:nvPr/>
        </p:nvSpPr>
        <p:spPr>
          <a:xfrm>
            <a:off x="4756150" y="1141413"/>
            <a:ext cx="4291013" cy="5310187"/>
          </a:xfrm>
          <a:prstGeom prst="rect">
            <a:avLst/>
          </a:prstGeom>
          <a:solidFill>
            <a:schemeClr val="tx1">
              <a:lumMod val="95000"/>
              <a:alpha val="62000"/>
            </a:schemeClr>
          </a:solidFill>
          <a:ln w="38100" cap="flat">
            <a:solidFill>
              <a:schemeClr val="bg1"/>
            </a:solidFill>
            <a:bevel/>
          </a:ln>
        </p:spPr>
        <p:txBody>
          <a:bodyPr anchor="ctr" anchorCtr="1"/>
          <a:lstStyle/>
          <a:p>
            <a:pPr>
              <a:defRPr/>
            </a:pPr>
            <a:endParaRPr lang="en-US">
              <a:solidFill>
                <a:schemeClr val="bg1"/>
              </a:solidFill>
              <a:cs typeface="Arial" pitchFamily="34" charset="0"/>
            </a:endParaRPr>
          </a:p>
        </p:txBody>
      </p:sp>
      <p:sp>
        <p:nvSpPr>
          <p:cNvPr id="91139" name="Line 54"/>
          <p:cNvSpPr>
            <a:spLocks noChangeShapeType="1"/>
          </p:cNvSpPr>
          <p:nvPr/>
        </p:nvSpPr>
        <p:spPr bwMode="auto">
          <a:xfrm>
            <a:off x="5316538" y="5295900"/>
            <a:ext cx="3446462" cy="793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TextBox 105"/>
          <p:cNvSpPr txBox="1"/>
          <p:nvPr/>
        </p:nvSpPr>
        <p:spPr>
          <a:xfrm>
            <a:off x="128588" y="1141413"/>
            <a:ext cx="4586287" cy="3673475"/>
          </a:xfrm>
          <a:prstGeom prst="rect">
            <a:avLst/>
          </a:prstGeom>
          <a:solidFill>
            <a:schemeClr val="tx1">
              <a:lumMod val="95000"/>
              <a:alpha val="62000"/>
            </a:schemeClr>
          </a:solidFill>
          <a:ln w="38100" cap="flat">
            <a:solidFill>
              <a:schemeClr val="bg1"/>
            </a:solidFill>
            <a:bevel/>
          </a:ln>
        </p:spPr>
        <p:txBody>
          <a:bodyPr anchor="ctr" anchorCtr="1"/>
          <a:lstStyle/>
          <a:p>
            <a:pPr>
              <a:defRPr/>
            </a:pPr>
            <a:endParaRPr lang="en-US">
              <a:solidFill>
                <a:schemeClr val="bg1"/>
              </a:solidFill>
              <a:cs typeface="Arial" pitchFamily="34" charset="0"/>
            </a:endParaRPr>
          </a:p>
        </p:txBody>
      </p:sp>
      <p:sp>
        <p:nvSpPr>
          <p:cNvPr id="91141" name="Line 35"/>
          <p:cNvSpPr>
            <a:spLocks noChangeShapeType="1"/>
          </p:cNvSpPr>
          <p:nvPr/>
        </p:nvSpPr>
        <p:spPr bwMode="auto">
          <a:xfrm>
            <a:off x="5276850" y="2014538"/>
            <a:ext cx="3362325" cy="317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2" name="Line 39"/>
          <p:cNvSpPr>
            <a:spLocks noChangeShapeType="1"/>
          </p:cNvSpPr>
          <p:nvPr/>
        </p:nvSpPr>
        <p:spPr bwMode="auto">
          <a:xfrm>
            <a:off x="5256213" y="1998663"/>
            <a:ext cx="1673225" cy="836612"/>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3" name="Line 40"/>
          <p:cNvSpPr>
            <a:spLocks noChangeShapeType="1"/>
          </p:cNvSpPr>
          <p:nvPr/>
        </p:nvSpPr>
        <p:spPr bwMode="auto">
          <a:xfrm>
            <a:off x="5256213" y="2835275"/>
            <a:ext cx="1673225" cy="836613"/>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4" name="Line 21"/>
          <p:cNvSpPr>
            <a:spLocks noChangeShapeType="1"/>
          </p:cNvSpPr>
          <p:nvPr/>
        </p:nvSpPr>
        <p:spPr bwMode="auto">
          <a:xfrm flipV="1">
            <a:off x="5256213" y="1998663"/>
            <a:ext cx="0" cy="167322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5" name="Line 22"/>
          <p:cNvSpPr>
            <a:spLocks noChangeShapeType="1"/>
          </p:cNvSpPr>
          <p:nvPr/>
        </p:nvSpPr>
        <p:spPr bwMode="auto">
          <a:xfrm flipV="1">
            <a:off x="6929438" y="1998663"/>
            <a:ext cx="0" cy="167322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6" name="Line 23"/>
          <p:cNvSpPr>
            <a:spLocks noChangeShapeType="1"/>
          </p:cNvSpPr>
          <p:nvPr/>
        </p:nvSpPr>
        <p:spPr bwMode="auto">
          <a:xfrm flipV="1">
            <a:off x="8601075" y="1998663"/>
            <a:ext cx="0" cy="167322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47" name="Oval 25"/>
          <p:cNvSpPr>
            <a:spLocks noChangeArrowheads="1"/>
          </p:cNvSpPr>
          <p:nvPr/>
        </p:nvSpPr>
        <p:spPr bwMode="auto">
          <a:xfrm>
            <a:off x="5118100" y="1858963"/>
            <a:ext cx="277813" cy="279400"/>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1148" name="Oval 26"/>
          <p:cNvSpPr>
            <a:spLocks noChangeArrowheads="1"/>
          </p:cNvSpPr>
          <p:nvPr/>
        </p:nvSpPr>
        <p:spPr bwMode="auto">
          <a:xfrm>
            <a:off x="8461375" y="1858963"/>
            <a:ext cx="279400" cy="279400"/>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1149" name="Oval 27"/>
          <p:cNvSpPr>
            <a:spLocks noChangeArrowheads="1"/>
          </p:cNvSpPr>
          <p:nvPr/>
        </p:nvSpPr>
        <p:spPr bwMode="auto">
          <a:xfrm>
            <a:off x="6789738" y="1858963"/>
            <a:ext cx="279400" cy="279400"/>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1150" name="AutoShape 28"/>
          <p:cNvSpPr>
            <a:spLocks noChangeArrowheads="1"/>
          </p:cNvSpPr>
          <p:nvPr/>
        </p:nvSpPr>
        <p:spPr bwMode="auto">
          <a:xfrm>
            <a:off x="5118100" y="3671888"/>
            <a:ext cx="277813" cy="277812"/>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1151" name="AutoShape 29"/>
          <p:cNvSpPr>
            <a:spLocks noChangeArrowheads="1"/>
          </p:cNvSpPr>
          <p:nvPr/>
        </p:nvSpPr>
        <p:spPr bwMode="auto">
          <a:xfrm>
            <a:off x="6789738" y="3671888"/>
            <a:ext cx="279400" cy="277812"/>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1152" name="AutoShape 30"/>
          <p:cNvSpPr>
            <a:spLocks noChangeArrowheads="1"/>
          </p:cNvSpPr>
          <p:nvPr/>
        </p:nvSpPr>
        <p:spPr bwMode="auto">
          <a:xfrm>
            <a:off x="8461375" y="3671888"/>
            <a:ext cx="279400" cy="277812"/>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1153" name="Line 33"/>
          <p:cNvSpPr>
            <a:spLocks noChangeShapeType="1"/>
          </p:cNvSpPr>
          <p:nvPr/>
        </p:nvSpPr>
        <p:spPr bwMode="auto">
          <a:xfrm>
            <a:off x="4838700" y="3949700"/>
            <a:ext cx="4016375" cy="952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4" name="Line 35"/>
          <p:cNvSpPr>
            <a:spLocks noChangeShapeType="1"/>
          </p:cNvSpPr>
          <p:nvPr/>
        </p:nvSpPr>
        <p:spPr bwMode="auto">
          <a:xfrm>
            <a:off x="5256213" y="2835275"/>
            <a:ext cx="3363912" cy="317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5" name="Oval 36"/>
          <p:cNvSpPr>
            <a:spLocks noChangeArrowheads="1"/>
          </p:cNvSpPr>
          <p:nvPr/>
        </p:nvSpPr>
        <p:spPr bwMode="auto">
          <a:xfrm>
            <a:off x="5118100" y="2695575"/>
            <a:ext cx="277813" cy="279400"/>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1156" name="Oval 37"/>
          <p:cNvSpPr>
            <a:spLocks noChangeArrowheads="1"/>
          </p:cNvSpPr>
          <p:nvPr/>
        </p:nvSpPr>
        <p:spPr bwMode="auto">
          <a:xfrm>
            <a:off x="8461375" y="2695575"/>
            <a:ext cx="279400" cy="279400"/>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1157" name="Oval 38"/>
          <p:cNvSpPr>
            <a:spLocks noChangeArrowheads="1"/>
          </p:cNvSpPr>
          <p:nvPr/>
        </p:nvSpPr>
        <p:spPr bwMode="auto">
          <a:xfrm>
            <a:off x="6789738" y="2695575"/>
            <a:ext cx="279400" cy="279400"/>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1158" name="Line 53"/>
          <p:cNvSpPr>
            <a:spLocks noChangeShapeType="1"/>
          </p:cNvSpPr>
          <p:nvPr/>
        </p:nvSpPr>
        <p:spPr bwMode="auto">
          <a:xfrm flipV="1">
            <a:off x="8737600" y="4438650"/>
            <a:ext cx="0" cy="172402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9" name="Line 54"/>
          <p:cNvSpPr>
            <a:spLocks noChangeShapeType="1"/>
          </p:cNvSpPr>
          <p:nvPr/>
        </p:nvSpPr>
        <p:spPr bwMode="auto">
          <a:xfrm>
            <a:off x="5289550" y="4438650"/>
            <a:ext cx="3448050" cy="793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60" name="Oval 55"/>
          <p:cNvSpPr>
            <a:spLocks noChangeArrowheads="1"/>
          </p:cNvSpPr>
          <p:nvPr/>
        </p:nvSpPr>
        <p:spPr bwMode="auto">
          <a:xfrm>
            <a:off x="5146675" y="4294188"/>
            <a:ext cx="287338" cy="288925"/>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1161" name="Oval 56"/>
          <p:cNvSpPr>
            <a:spLocks noChangeArrowheads="1"/>
          </p:cNvSpPr>
          <p:nvPr/>
        </p:nvSpPr>
        <p:spPr bwMode="auto">
          <a:xfrm>
            <a:off x="8594725" y="4294188"/>
            <a:ext cx="287338" cy="288925"/>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1162" name="Oval 57"/>
          <p:cNvSpPr>
            <a:spLocks noChangeArrowheads="1"/>
          </p:cNvSpPr>
          <p:nvPr/>
        </p:nvSpPr>
        <p:spPr bwMode="auto">
          <a:xfrm>
            <a:off x="6870700" y="4294188"/>
            <a:ext cx="287338" cy="288925"/>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1163" name="AutoShape 58"/>
          <p:cNvSpPr>
            <a:spLocks noChangeArrowheads="1"/>
          </p:cNvSpPr>
          <p:nvPr/>
        </p:nvSpPr>
        <p:spPr bwMode="auto">
          <a:xfrm>
            <a:off x="5146675" y="6162675"/>
            <a:ext cx="287338" cy="28733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1164" name="AutoShape 59"/>
          <p:cNvSpPr>
            <a:spLocks noChangeArrowheads="1"/>
          </p:cNvSpPr>
          <p:nvPr/>
        </p:nvSpPr>
        <p:spPr bwMode="auto">
          <a:xfrm>
            <a:off x="6870700" y="6162675"/>
            <a:ext cx="287338" cy="28733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1165" name="AutoShape 60"/>
          <p:cNvSpPr>
            <a:spLocks noChangeArrowheads="1"/>
          </p:cNvSpPr>
          <p:nvPr/>
        </p:nvSpPr>
        <p:spPr bwMode="auto">
          <a:xfrm>
            <a:off x="8594725" y="6162675"/>
            <a:ext cx="287338" cy="28733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1166" name="Line 61"/>
          <p:cNvSpPr>
            <a:spLocks noChangeShapeType="1"/>
          </p:cNvSpPr>
          <p:nvPr/>
        </p:nvSpPr>
        <p:spPr bwMode="auto">
          <a:xfrm>
            <a:off x="4859338" y="6450013"/>
            <a:ext cx="4187825" cy="158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67" name="Oval 63"/>
          <p:cNvSpPr>
            <a:spLocks noChangeArrowheads="1"/>
          </p:cNvSpPr>
          <p:nvPr/>
        </p:nvSpPr>
        <p:spPr bwMode="auto">
          <a:xfrm>
            <a:off x="5146675" y="5157788"/>
            <a:ext cx="287338" cy="287337"/>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1168" name="Oval 64"/>
          <p:cNvSpPr>
            <a:spLocks noChangeArrowheads="1"/>
          </p:cNvSpPr>
          <p:nvPr/>
        </p:nvSpPr>
        <p:spPr bwMode="auto">
          <a:xfrm>
            <a:off x="8594725" y="5157788"/>
            <a:ext cx="287338" cy="287337"/>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1169" name="Oval 65"/>
          <p:cNvSpPr>
            <a:spLocks noChangeArrowheads="1"/>
          </p:cNvSpPr>
          <p:nvPr/>
        </p:nvSpPr>
        <p:spPr bwMode="auto">
          <a:xfrm>
            <a:off x="6870700" y="5157788"/>
            <a:ext cx="287338" cy="287337"/>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1170" name="Rectangle 74" descr="Wide upward diagonal"/>
          <p:cNvSpPr>
            <a:spLocks noChangeArrowheads="1"/>
          </p:cNvSpPr>
          <p:nvPr/>
        </p:nvSpPr>
        <p:spPr bwMode="auto">
          <a:xfrm>
            <a:off x="5289550" y="4438650"/>
            <a:ext cx="1724025" cy="1724025"/>
          </a:xfrm>
          <a:prstGeom prst="rect">
            <a:avLst/>
          </a:prstGeom>
          <a:pattFill prst="wdUpDiag">
            <a:fgClr>
              <a:schemeClr val="bg2">
                <a:alpha val="76077"/>
              </a:schemeClr>
            </a:fgClr>
            <a:bgClr>
              <a:schemeClr val="bg1">
                <a:alpha val="76077"/>
              </a:schemeClr>
            </a:bgClr>
          </a:patt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1171" name="Text Box 75"/>
          <p:cNvSpPr txBox="1">
            <a:spLocks noChangeArrowheads="1"/>
          </p:cNvSpPr>
          <p:nvPr/>
        </p:nvSpPr>
        <p:spPr bwMode="auto">
          <a:xfrm>
            <a:off x="5372100" y="4738688"/>
            <a:ext cx="15811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a:cs typeface="Arial" panose="020B0604020202020204" pitchFamily="34" charset="0"/>
              </a:rPr>
              <a:t>Shear Wall</a:t>
            </a:r>
          </a:p>
        </p:txBody>
      </p:sp>
      <p:grpSp>
        <p:nvGrpSpPr>
          <p:cNvPr id="91172" name="Group 115"/>
          <p:cNvGrpSpPr>
            <a:grpSpLocks/>
          </p:cNvGrpSpPr>
          <p:nvPr/>
        </p:nvGrpSpPr>
        <p:grpSpPr bwMode="auto">
          <a:xfrm>
            <a:off x="128588" y="1570038"/>
            <a:ext cx="4410075" cy="2565400"/>
            <a:chOff x="432" y="288"/>
            <a:chExt cx="1488" cy="816"/>
          </a:xfrm>
        </p:grpSpPr>
        <p:sp>
          <p:nvSpPr>
            <p:cNvPr id="91178" name="Line 5"/>
            <p:cNvSpPr>
              <a:spLocks noChangeShapeType="1"/>
            </p:cNvSpPr>
            <p:nvPr/>
          </p:nvSpPr>
          <p:spPr bwMode="auto">
            <a:xfrm flipV="1">
              <a:off x="576" y="432"/>
              <a:ext cx="0" cy="57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79" name="Line 6"/>
            <p:cNvSpPr>
              <a:spLocks noChangeShapeType="1"/>
            </p:cNvSpPr>
            <p:nvPr/>
          </p:nvSpPr>
          <p:spPr bwMode="auto">
            <a:xfrm flipV="1">
              <a:off x="1152" y="432"/>
              <a:ext cx="0" cy="57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80" name="Line 7"/>
            <p:cNvSpPr>
              <a:spLocks noChangeShapeType="1"/>
            </p:cNvSpPr>
            <p:nvPr/>
          </p:nvSpPr>
          <p:spPr bwMode="auto">
            <a:xfrm flipV="1">
              <a:off x="1728" y="432"/>
              <a:ext cx="0" cy="57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81" name="Line 8"/>
            <p:cNvSpPr>
              <a:spLocks noChangeShapeType="1"/>
            </p:cNvSpPr>
            <p:nvPr/>
          </p:nvSpPr>
          <p:spPr bwMode="auto">
            <a:xfrm>
              <a:off x="576" y="432"/>
              <a:ext cx="1152"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82" name="Oval 9"/>
            <p:cNvSpPr>
              <a:spLocks noChangeArrowheads="1"/>
            </p:cNvSpPr>
            <p:nvPr/>
          </p:nvSpPr>
          <p:spPr bwMode="auto">
            <a:xfrm>
              <a:off x="528" y="384"/>
              <a:ext cx="96" cy="96"/>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1183" name="Oval 10"/>
            <p:cNvSpPr>
              <a:spLocks noChangeArrowheads="1"/>
            </p:cNvSpPr>
            <p:nvPr/>
          </p:nvSpPr>
          <p:spPr bwMode="auto">
            <a:xfrm>
              <a:off x="1680" y="384"/>
              <a:ext cx="96" cy="96"/>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1184" name="Oval 11"/>
            <p:cNvSpPr>
              <a:spLocks noChangeArrowheads="1"/>
            </p:cNvSpPr>
            <p:nvPr/>
          </p:nvSpPr>
          <p:spPr bwMode="auto">
            <a:xfrm>
              <a:off x="1104" y="384"/>
              <a:ext cx="96" cy="96"/>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1185" name="AutoShape 12"/>
            <p:cNvSpPr>
              <a:spLocks noChangeArrowheads="1"/>
            </p:cNvSpPr>
            <p:nvPr/>
          </p:nvSpPr>
          <p:spPr bwMode="auto">
            <a:xfrm>
              <a:off x="528" y="1008"/>
              <a:ext cx="96" cy="96"/>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1186" name="AutoShape 13"/>
            <p:cNvSpPr>
              <a:spLocks noChangeArrowheads="1"/>
            </p:cNvSpPr>
            <p:nvPr/>
          </p:nvSpPr>
          <p:spPr bwMode="auto">
            <a:xfrm>
              <a:off x="1104" y="1008"/>
              <a:ext cx="96" cy="96"/>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1187" name="AutoShape 14"/>
            <p:cNvSpPr>
              <a:spLocks noChangeArrowheads="1"/>
            </p:cNvSpPr>
            <p:nvPr/>
          </p:nvSpPr>
          <p:spPr bwMode="auto">
            <a:xfrm>
              <a:off x="1680" y="1008"/>
              <a:ext cx="96" cy="96"/>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1188" name="AutoShape 15"/>
            <p:cNvSpPr>
              <a:spLocks noChangeArrowheads="1"/>
            </p:cNvSpPr>
            <p:nvPr/>
          </p:nvSpPr>
          <p:spPr bwMode="auto">
            <a:xfrm rot="-5400000">
              <a:off x="1776" y="384"/>
              <a:ext cx="96" cy="96"/>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1189" name="Line 17"/>
            <p:cNvSpPr>
              <a:spLocks noChangeShapeType="1"/>
            </p:cNvSpPr>
            <p:nvPr/>
          </p:nvSpPr>
          <p:spPr bwMode="auto">
            <a:xfrm>
              <a:off x="432" y="1104"/>
              <a:ext cx="148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90" name="Line 18"/>
            <p:cNvSpPr>
              <a:spLocks noChangeShapeType="1"/>
            </p:cNvSpPr>
            <p:nvPr/>
          </p:nvSpPr>
          <p:spPr bwMode="auto">
            <a:xfrm>
              <a:off x="1872" y="288"/>
              <a:ext cx="0" cy="24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91" name="Line 109"/>
            <p:cNvSpPr>
              <a:spLocks noChangeShapeType="1"/>
            </p:cNvSpPr>
            <p:nvPr/>
          </p:nvSpPr>
          <p:spPr bwMode="auto">
            <a:xfrm>
              <a:off x="576" y="720"/>
              <a:ext cx="1152"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92" name="Oval 110"/>
            <p:cNvSpPr>
              <a:spLocks noChangeArrowheads="1"/>
            </p:cNvSpPr>
            <p:nvPr/>
          </p:nvSpPr>
          <p:spPr bwMode="auto">
            <a:xfrm>
              <a:off x="528" y="672"/>
              <a:ext cx="96" cy="96"/>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1193" name="Oval 111"/>
            <p:cNvSpPr>
              <a:spLocks noChangeArrowheads="1"/>
            </p:cNvSpPr>
            <p:nvPr/>
          </p:nvSpPr>
          <p:spPr bwMode="auto">
            <a:xfrm>
              <a:off x="1680" y="672"/>
              <a:ext cx="96" cy="96"/>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1194" name="Oval 112"/>
            <p:cNvSpPr>
              <a:spLocks noChangeArrowheads="1"/>
            </p:cNvSpPr>
            <p:nvPr/>
          </p:nvSpPr>
          <p:spPr bwMode="auto">
            <a:xfrm>
              <a:off x="1104" y="672"/>
              <a:ext cx="96" cy="96"/>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1195" name="AutoShape 113"/>
            <p:cNvSpPr>
              <a:spLocks noChangeArrowheads="1"/>
            </p:cNvSpPr>
            <p:nvPr/>
          </p:nvSpPr>
          <p:spPr bwMode="auto">
            <a:xfrm rot="-5400000">
              <a:off x="1776" y="672"/>
              <a:ext cx="96" cy="96"/>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1196" name="Line 114"/>
            <p:cNvSpPr>
              <a:spLocks noChangeShapeType="1"/>
            </p:cNvSpPr>
            <p:nvPr/>
          </p:nvSpPr>
          <p:spPr bwMode="auto">
            <a:xfrm>
              <a:off x="1872" y="576"/>
              <a:ext cx="0" cy="24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1173" name="TextBox 28"/>
          <p:cNvSpPr txBox="1">
            <a:spLocks noChangeArrowheads="1"/>
          </p:cNvSpPr>
          <p:nvPr/>
        </p:nvSpPr>
        <p:spPr bwMode="auto">
          <a:xfrm>
            <a:off x="1169988" y="1147763"/>
            <a:ext cx="2571750" cy="614362"/>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Idealized</a:t>
            </a:r>
          </a:p>
        </p:txBody>
      </p:sp>
      <p:sp>
        <p:nvSpPr>
          <p:cNvPr id="91174" name="TextBox 28"/>
          <p:cNvSpPr txBox="1">
            <a:spLocks noChangeArrowheads="1"/>
          </p:cNvSpPr>
          <p:nvPr/>
        </p:nvSpPr>
        <p:spPr bwMode="auto">
          <a:xfrm>
            <a:off x="5640388" y="1138238"/>
            <a:ext cx="2571750" cy="612775"/>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Equivalent</a:t>
            </a:r>
          </a:p>
        </p:txBody>
      </p:sp>
      <p:sp>
        <p:nvSpPr>
          <p:cNvPr id="71" name="Slide Number Placeholder 70"/>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D71F6A1-D363-4470-9307-42F64215437C}" type="slidenum">
              <a:rPr lang="en-US" altLang="en-US" sz="1200">
                <a:solidFill>
                  <a:srgbClr val="BCBCBC"/>
                </a:solidFill>
              </a:rPr>
              <a:pPr/>
              <a:t>81</a:t>
            </a:fld>
            <a:endParaRPr lang="en-US" altLang="en-US" sz="1200">
              <a:solidFill>
                <a:srgbClr val="BCBCBC"/>
              </a:solidFill>
            </a:endParaRPr>
          </a:p>
        </p:txBody>
      </p:sp>
      <p:sp>
        <p:nvSpPr>
          <p:cNvPr id="72" name="Footer Placeholder 71"/>
          <p:cNvSpPr>
            <a:spLocks noGrp="1"/>
          </p:cNvSpPr>
          <p:nvPr>
            <p:ph type="ftr" sz="quarter" idx="10"/>
          </p:nvPr>
        </p:nvSpPr>
        <p:spPr/>
        <p:txBody>
          <a:bodyPr/>
          <a:lstStyle/>
          <a:p>
            <a:pPr>
              <a:defRPr/>
            </a:pPr>
            <a:r>
              <a:rPr lang="en-US"/>
              <a:t>Compression Theory</a:t>
            </a:r>
            <a:endParaRPr lang="en-US" dirty="0"/>
          </a:p>
        </p:txBody>
      </p:sp>
      <p:sp>
        <p:nvSpPr>
          <p:cNvPr id="91177" name="TextBox 28"/>
          <p:cNvSpPr txBox="1">
            <a:spLocks noChangeArrowheads="1"/>
          </p:cNvSpPr>
          <p:nvPr/>
        </p:nvSpPr>
        <p:spPr bwMode="auto">
          <a:xfrm>
            <a:off x="2246313" y="214313"/>
            <a:ext cx="4383087" cy="915987"/>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Sidesway Prevented</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Box 80"/>
          <p:cNvSpPr txBox="1"/>
          <p:nvPr/>
        </p:nvSpPr>
        <p:spPr>
          <a:xfrm>
            <a:off x="4756150" y="1141413"/>
            <a:ext cx="4291013" cy="5310187"/>
          </a:xfrm>
          <a:prstGeom prst="rect">
            <a:avLst/>
          </a:prstGeom>
          <a:solidFill>
            <a:schemeClr val="tx1">
              <a:lumMod val="95000"/>
              <a:alpha val="62000"/>
            </a:schemeClr>
          </a:solidFill>
          <a:ln w="38100" cap="flat">
            <a:solidFill>
              <a:schemeClr val="bg1"/>
            </a:solidFill>
            <a:bevel/>
          </a:ln>
        </p:spPr>
        <p:txBody>
          <a:bodyPr anchor="ctr" anchorCtr="1"/>
          <a:lstStyle/>
          <a:p>
            <a:pPr>
              <a:defRPr/>
            </a:pPr>
            <a:endParaRPr lang="en-US">
              <a:solidFill>
                <a:schemeClr val="bg1"/>
              </a:solidFill>
              <a:cs typeface="Arial" pitchFamily="34" charset="0"/>
            </a:endParaRPr>
          </a:p>
        </p:txBody>
      </p:sp>
      <p:sp>
        <p:nvSpPr>
          <p:cNvPr id="92163" name="Line 54"/>
          <p:cNvSpPr>
            <a:spLocks noChangeShapeType="1"/>
          </p:cNvSpPr>
          <p:nvPr/>
        </p:nvSpPr>
        <p:spPr bwMode="auto">
          <a:xfrm>
            <a:off x="5316538" y="5295900"/>
            <a:ext cx="3446462" cy="793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TextBox 105"/>
          <p:cNvSpPr txBox="1"/>
          <p:nvPr/>
        </p:nvSpPr>
        <p:spPr>
          <a:xfrm>
            <a:off x="128588" y="1141413"/>
            <a:ext cx="4586287" cy="3673475"/>
          </a:xfrm>
          <a:prstGeom prst="rect">
            <a:avLst/>
          </a:prstGeom>
          <a:solidFill>
            <a:schemeClr val="tx1">
              <a:lumMod val="95000"/>
              <a:alpha val="62000"/>
            </a:schemeClr>
          </a:solidFill>
          <a:ln w="38100" cap="flat">
            <a:solidFill>
              <a:schemeClr val="bg1"/>
            </a:solidFill>
            <a:bevel/>
          </a:ln>
        </p:spPr>
        <p:txBody>
          <a:bodyPr anchor="ctr" anchorCtr="1"/>
          <a:lstStyle/>
          <a:p>
            <a:pPr>
              <a:defRPr/>
            </a:pPr>
            <a:endParaRPr lang="en-US">
              <a:solidFill>
                <a:schemeClr val="bg1"/>
              </a:solidFill>
              <a:cs typeface="Arial" pitchFamily="34" charset="0"/>
            </a:endParaRPr>
          </a:p>
        </p:txBody>
      </p:sp>
      <p:sp>
        <p:nvSpPr>
          <p:cNvPr id="92165" name="Line 35"/>
          <p:cNvSpPr>
            <a:spLocks noChangeShapeType="1"/>
          </p:cNvSpPr>
          <p:nvPr/>
        </p:nvSpPr>
        <p:spPr bwMode="auto">
          <a:xfrm>
            <a:off x="5276850" y="2014538"/>
            <a:ext cx="3362325" cy="317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66" name="Line 39"/>
          <p:cNvSpPr>
            <a:spLocks noChangeShapeType="1"/>
          </p:cNvSpPr>
          <p:nvPr/>
        </p:nvSpPr>
        <p:spPr bwMode="auto">
          <a:xfrm>
            <a:off x="5256213" y="1998663"/>
            <a:ext cx="1673225" cy="836612"/>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67" name="Line 40"/>
          <p:cNvSpPr>
            <a:spLocks noChangeShapeType="1"/>
          </p:cNvSpPr>
          <p:nvPr/>
        </p:nvSpPr>
        <p:spPr bwMode="auto">
          <a:xfrm>
            <a:off x="5256213" y="2835275"/>
            <a:ext cx="1673225" cy="836613"/>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68" name="Line 21"/>
          <p:cNvSpPr>
            <a:spLocks noChangeShapeType="1"/>
          </p:cNvSpPr>
          <p:nvPr/>
        </p:nvSpPr>
        <p:spPr bwMode="auto">
          <a:xfrm flipV="1">
            <a:off x="5256213" y="1998663"/>
            <a:ext cx="0" cy="167322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69" name="Line 22"/>
          <p:cNvSpPr>
            <a:spLocks noChangeShapeType="1"/>
          </p:cNvSpPr>
          <p:nvPr/>
        </p:nvSpPr>
        <p:spPr bwMode="auto">
          <a:xfrm flipV="1">
            <a:off x="6929438" y="1998663"/>
            <a:ext cx="0" cy="167322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70" name="Line 23"/>
          <p:cNvSpPr>
            <a:spLocks noChangeShapeType="1"/>
          </p:cNvSpPr>
          <p:nvPr/>
        </p:nvSpPr>
        <p:spPr bwMode="auto">
          <a:xfrm flipV="1">
            <a:off x="8601075" y="1998663"/>
            <a:ext cx="0" cy="167322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71" name="Oval 25"/>
          <p:cNvSpPr>
            <a:spLocks noChangeArrowheads="1"/>
          </p:cNvSpPr>
          <p:nvPr/>
        </p:nvSpPr>
        <p:spPr bwMode="auto">
          <a:xfrm>
            <a:off x="5118100" y="1858963"/>
            <a:ext cx="277813" cy="279400"/>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172" name="Oval 26"/>
          <p:cNvSpPr>
            <a:spLocks noChangeArrowheads="1"/>
          </p:cNvSpPr>
          <p:nvPr/>
        </p:nvSpPr>
        <p:spPr bwMode="auto">
          <a:xfrm>
            <a:off x="8461375" y="1858963"/>
            <a:ext cx="279400" cy="279400"/>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173" name="Oval 27"/>
          <p:cNvSpPr>
            <a:spLocks noChangeArrowheads="1"/>
          </p:cNvSpPr>
          <p:nvPr/>
        </p:nvSpPr>
        <p:spPr bwMode="auto">
          <a:xfrm>
            <a:off x="6789738" y="1858963"/>
            <a:ext cx="279400" cy="279400"/>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174" name="AutoShape 28"/>
          <p:cNvSpPr>
            <a:spLocks noChangeArrowheads="1"/>
          </p:cNvSpPr>
          <p:nvPr/>
        </p:nvSpPr>
        <p:spPr bwMode="auto">
          <a:xfrm>
            <a:off x="5118100" y="3671888"/>
            <a:ext cx="277813" cy="277812"/>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175" name="AutoShape 29"/>
          <p:cNvSpPr>
            <a:spLocks noChangeArrowheads="1"/>
          </p:cNvSpPr>
          <p:nvPr/>
        </p:nvSpPr>
        <p:spPr bwMode="auto">
          <a:xfrm>
            <a:off x="6789738" y="3671888"/>
            <a:ext cx="279400" cy="277812"/>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176" name="AutoShape 30"/>
          <p:cNvSpPr>
            <a:spLocks noChangeArrowheads="1"/>
          </p:cNvSpPr>
          <p:nvPr/>
        </p:nvSpPr>
        <p:spPr bwMode="auto">
          <a:xfrm>
            <a:off x="8461375" y="3671888"/>
            <a:ext cx="279400" cy="277812"/>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177" name="Line 33"/>
          <p:cNvSpPr>
            <a:spLocks noChangeShapeType="1"/>
          </p:cNvSpPr>
          <p:nvPr/>
        </p:nvSpPr>
        <p:spPr bwMode="auto">
          <a:xfrm>
            <a:off x="4838700" y="3949700"/>
            <a:ext cx="4016375" cy="952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78" name="Line 35"/>
          <p:cNvSpPr>
            <a:spLocks noChangeShapeType="1"/>
          </p:cNvSpPr>
          <p:nvPr/>
        </p:nvSpPr>
        <p:spPr bwMode="auto">
          <a:xfrm>
            <a:off x="5256213" y="2835275"/>
            <a:ext cx="3363912" cy="317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79" name="Oval 36"/>
          <p:cNvSpPr>
            <a:spLocks noChangeArrowheads="1"/>
          </p:cNvSpPr>
          <p:nvPr/>
        </p:nvSpPr>
        <p:spPr bwMode="auto">
          <a:xfrm>
            <a:off x="5118100" y="2695575"/>
            <a:ext cx="277813" cy="279400"/>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180" name="Oval 37"/>
          <p:cNvSpPr>
            <a:spLocks noChangeArrowheads="1"/>
          </p:cNvSpPr>
          <p:nvPr/>
        </p:nvSpPr>
        <p:spPr bwMode="auto">
          <a:xfrm>
            <a:off x="8461375" y="2695575"/>
            <a:ext cx="279400" cy="279400"/>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181" name="Oval 38"/>
          <p:cNvSpPr>
            <a:spLocks noChangeArrowheads="1"/>
          </p:cNvSpPr>
          <p:nvPr/>
        </p:nvSpPr>
        <p:spPr bwMode="auto">
          <a:xfrm>
            <a:off x="6789738" y="2695575"/>
            <a:ext cx="279400" cy="279400"/>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182" name="Line 53"/>
          <p:cNvSpPr>
            <a:spLocks noChangeShapeType="1"/>
          </p:cNvSpPr>
          <p:nvPr/>
        </p:nvSpPr>
        <p:spPr bwMode="auto">
          <a:xfrm flipV="1">
            <a:off x="8737600" y="4438650"/>
            <a:ext cx="0" cy="172402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83" name="Line 54"/>
          <p:cNvSpPr>
            <a:spLocks noChangeShapeType="1"/>
          </p:cNvSpPr>
          <p:nvPr/>
        </p:nvSpPr>
        <p:spPr bwMode="auto">
          <a:xfrm>
            <a:off x="5289550" y="4438650"/>
            <a:ext cx="3448050" cy="793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84" name="Oval 55"/>
          <p:cNvSpPr>
            <a:spLocks noChangeArrowheads="1"/>
          </p:cNvSpPr>
          <p:nvPr/>
        </p:nvSpPr>
        <p:spPr bwMode="auto">
          <a:xfrm>
            <a:off x="5146675" y="4294188"/>
            <a:ext cx="287338" cy="288925"/>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185" name="Oval 56"/>
          <p:cNvSpPr>
            <a:spLocks noChangeArrowheads="1"/>
          </p:cNvSpPr>
          <p:nvPr/>
        </p:nvSpPr>
        <p:spPr bwMode="auto">
          <a:xfrm>
            <a:off x="8594725" y="4294188"/>
            <a:ext cx="287338" cy="288925"/>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186" name="Oval 57"/>
          <p:cNvSpPr>
            <a:spLocks noChangeArrowheads="1"/>
          </p:cNvSpPr>
          <p:nvPr/>
        </p:nvSpPr>
        <p:spPr bwMode="auto">
          <a:xfrm>
            <a:off x="6870700" y="4294188"/>
            <a:ext cx="287338" cy="288925"/>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187" name="AutoShape 58"/>
          <p:cNvSpPr>
            <a:spLocks noChangeArrowheads="1"/>
          </p:cNvSpPr>
          <p:nvPr/>
        </p:nvSpPr>
        <p:spPr bwMode="auto">
          <a:xfrm>
            <a:off x="5146675" y="6162675"/>
            <a:ext cx="287338" cy="28733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188" name="AutoShape 59"/>
          <p:cNvSpPr>
            <a:spLocks noChangeArrowheads="1"/>
          </p:cNvSpPr>
          <p:nvPr/>
        </p:nvSpPr>
        <p:spPr bwMode="auto">
          <a:xfrm>
            <a:off x="6870700" y="6162675"/>
            <a:ext cx="287338" cy="28733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189" name="AutoShape 60"/>
          <p:cNvSpPr>
            <a:spLocks noChangeArrowheads="1"/>
          </p:cNvSpPr>
          <p:nvPr/>
        </p:nvSpPr>
        <p:spPr bwMode="auto">
          <a:xfrm>
            <a:off x="8594725" y="6162675"/>
            <a:ext cx="287338" cy="28733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190" name="Line 61"/>
          <p:cNvSpPr>
            <a:spLocks noChangeShapeType="1"/>
          </p:cNvSpPr>
          <p:nvPr/>
        </p:nvSpPr>
        <p:spPr bwMode="auto">
          <a:xfrm>
            <a:off x="4859338" y="6450013"/>
            <a:ext cx="4187825" cy="158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91" name="Oval 63"/>
          <p:cNvSpPr>
            <a:spLocks noChangeArrowheads="1"/>
          </p:cNvSpPr>
          <p:nvPr/>
        </p:nvSpPr>
        <p:spPr bwMode="auto">
          <a:xfrm>
            <a:off x="5146675" y="5157788"/>
            <a:ext cx="287338" cy="287337"/>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192" name="Oval 64"/>
          <p:cNvSpPr>
            <a:spLocks noChangeArrowheads="1"/>
          </p:cNvSpPr>
          <p:nvPr/>
        </p:nvSpPr>
        <p:spPr bwMode="auto">
          <a:xfrm>
            <a:off x="8594725" y="5157788"/>
            <a:ext cx="287338" cy="287337"/>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193" name="Oval 65"/>
          <p:cNvSpPr>
            <a:spLocks noChangeArrowheads="1"/>
          </p:cNvSpPr>
          <p:nvPr/>
        </p:nvSpPr>
        <p:spPr bwMode="auto">
          <a:xfrm>
            <a:off x="6870700" y="5157788"/>
            <a:ext cx="287338" cy="287337"/>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194" name="Rectangle 74" descr="Wide upward diagonal"/>
          <p:cNvSpPr>
            <a:spLocks noChangeArrowheads="1"/>
          </p:cNvSpPr>
          <p:nvPr/>
        </p:nvSpPr>
        <p:spPr bwMode="auto">
          <a:xfrm>
            <a:off x="5289550" y="4438650"/>
            <a:ext cx="1724025" cy="1724025"/>
          </a:xfrm>
          <a:prstGeom prst="rect">
            <a:avLst/>
          </a:prstGeom>
          <a:pattFill prst="wdUpDiag">
            <a:fgClr>
              <a:schemeClr val="bg2">
                <a:alpha val="76077"/>
              </a:schemeClr>
            </a:fgClr>
            <a:bgClr>
              <a:schemeClr val="bg1">
                <a:alpha val="76077"/>
              </a:schemeClr>
            </a:bgClr>
          </a:patt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195" name="Text Box 75"/>
          <p:cNvSpPr txBox="1">
            <a:spLocks noChangeArrowheads="1"/>
          </p:cNvSpPr>
          <p:nvPr/>
        </p:nvSpPr>
        <p:spPr bwMode="auto">
          <a:xfrm>
            <a:off x="5372100" y="4738688"/>
            <a:ext cx="15811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a:cs typeface="Arial" panose="020B0604020202020204" pitchFamily="34" charset="0"/>
              </a:rPr>
              <a:t>Shear Wall</a:t>
            </a:r>
          </a:p>
        </p:txBody>
      </p:sp>
      <p:grpSp>
        <p:nvGrpSpPr>
          <p:cNvPr id="92196" name="Group 115"/>
          <p:cNvGrpSpPr>
            <a:grpSpLocks/>
          </p:cNvGrpSpPr>
          <p:nvPr/>
        </p:nvGrpSpPr>
        <p:grpSpPr bwMode="auto">
          <a:xfrm>
            <a:off x="128588" y="1570038"/>
            <a:ext cx="4410075" cy="2565400"/>
            <a:chOff x="432" y="288"/>
            <a:chExt cx="1488" cy="816"/>
          </a:xfrm>
        </p:grpSpPr>
        <p:sp>
          <p:nvSpPr>
            <p:cNvPr id="92208" name="Line 5"/>
            <p:cNvSpPr>
              <a:spLocks noChangeShapeType="1"/>
            </p:cNvSpPr>
            <p:nvPr/>
          </p:nvSpPr>
          <p:spPr bwMode="auto">
            <a:xfrm flipV="1">
              <a:off x="576" y="432"/>
              <a:ext cx="0" cy="57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09" name="Line 6"/>
            <p:cNvSpPr>
              <a:spLocks noChangeShapeType="1"/>
            </p:cNvSpPr>
            <p:nvPr/>
          </p:nvSpPr>
          <p:spPr bwMode="auto">
            <a:xfrm flipV="1">
              <a:off x="1152" y="432"/>
              <a:ext cx="0" cy="57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10" name="Line 7"/>
            <p:cNvSpPr>
              <a:spLocks noChangeShapeType="1"/>
            </p:cNvSpPr>
            <p:nvPr/>
          </p:nvSpPr>
          <p:spPr bwMode="auto">
            <a:xfrm flipV="1">
              <a:off x="1728" y="432"/>
              <a:ext cx="0" cy="57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11" name="Line 8"/>
            <p:cNvSpPr>
              <a:spLocks noChangeShapeType="1"/>
            </p:cNvSpPr>
            <p:nvPr/>
          </p:nvSpPr>
          <p:spPr bwMode="auto">
            <a:xfrm>
              <a:off x="576" y="432"/>
              <a:ext cx="1152"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12" name="Oval 9"/>
            <p:cNvSpPr>
              <a:spLocks noChangeArrowheads="1"/>
            </p:cNvSpPr>
            <p:nvPr/>
          </p:nvSpPr>
          <p:spPr bwMode="auto">
            <a:xfrm>
              <a:off x="528" y="384"/>
              <a:ext cx="96" cy="96"/>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213" name="Oval 10"/>
            <p:cNvSpPr>
              <a:spLocks noChangeArrowheads="1"/>
            </p:cNvSpPr>
            <p:nvPr/>
          </p:nvSpPr>
          <p:spPr bwMode="auto">
            <a:xfrm>
              <a:off x="1680" y="384"/>
              <a:ext cx="96" cy="96"/>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214" name="Oval 11"/>
            <p:cNvSpPr>
              <a:spLocks noChangeArrowheads="1"/>
            </p:cNvSpPr>
            <p:nvPr/>
          </p:nvSpPr>
          <p:spPr bwMode="auto">
            <a:xfrm>
              <a:off x="1104" y="384"/>
              <a:ext cx="96" cy="96"/>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215" name="AutoShape 12"/>
            <p:cNvSpPr>
              <a:spLocks noChangeArrowheads="1"/>
            </p:cNvSpPr>
            <p:nvPr/>
          </p:nvSpPr>
          <p:spPr bwMode="auto">
            <a:xfrm>
              <a:off x="528" y="1008"/>
              <a:ext cx="96" cy="96"/>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216" name="AutoShape 13"/>
            <p:cNvSpPr>
              <a:spLocks noChangeArrowheads="1"/>
            </p:cNvSpPr>
            <p:nvPr/>
          </p:nvSpPr>
          <p:spPr bwMode="auto">
            <a:xfrm>
              <a:off x="1104" y="1008"/>
              <a:ext cx="96" cy="96"/>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217" name="AutoShape 14"/>
            <p:cNvSpPr>
              <a:spLocks noChangeArrowheads="1"/>
            </p:cNvSpPr>
            <p:nvPr/>
          </p:nvSpPr>
          <p:spPr bwMode="auto">
            <a:xfrm>
              <a:off x="1680" y="1008"/>
              <a:ext cx="96" cy="96"/>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218" name="AutoShape 15"/>
            <p:cNvSpPr>
              <a:spLocks noChangeArrowheads="1"/>
            </p:cNvSpPr>
            <p:nvPr/>
          </p:nvSpPr>
          <p:spPr bwMode="auto">
            <a:xfrm rot="-5400000">
              <a:off x="1776" y="384"/>
              <a:ext cx="96" cy="96"/>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219" name="Line 17"/>
            <p:cNvSpPr>
              <a:spLocks noChangeShapeType="1"/>
            </p:cNvSpPr>
            <p:nvPr/>
          </p:nvSpPr>
          <p:spPr bwMode="auto">
            <a:xfrm>
              <a:off x="432" y="1104"/>
              <a:ext cx="148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20" name="Line 18"/>
            <p:cNvSpPr>
              <a:spLocks noChangeShapeType="1"/>
            </p:cNvSpPr>
            <p:nvPr/>
          </p:nvSpPr>
          <p:spPr bwMode="auto">
            <a:xfrm>
              <a:off x="1872" y="288"/>
              <a:ext cx="0" cy="24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21" name="Line 109"/>
            <p:cNvSpPr>
              <a:spLocks noChangeShapeType="1"/>
            </p:cNvSpPr>
            <p:nvPr/>
          </p:nvSpPr>
          <p:spPr bwMode="auto">
            <a:xfrm>
              <a:off x="576" y="720"/>
              <a:ext cx="1152"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22" name="Oval 110"/>
            <p:cNvSpPr>
              <a:spLocks noChangeArrowheads="1"/>
            </p:cNvSpPr>
            <p:nvPr/>
          </p:nvSpPr>
          <p:spPr bwMode="auto">
            <a:xfrm>
              <a:off x="528" y="672"/>
              <a:ext cx="96" cy="96"/>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223" name="Oval 111"/>
            <p:cNvSpPr>
              <a:spLocks noChangeArrowheads="1"/>
            </p:cNvSpPr>
            <p:nvPr/>
          </p:nvSpPr>
          <p:spPr bwMode="auto">
            <a:xfrm>
              <a:off x="1680" y="672"/>
              <a:ext cx="96" cy="96"/>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224" name="Oval 112"/>
            <p:cNvSpPr>
              <a:spLocks noChangeArrowheads="1"/>
            </p:cNvSpPr>
            <p:nvPr/>
          </p:nvSpPr>
          <p:spPr bwMode="auto">
            <a:xfrm>
              <a:off x="1104" y="672"/>
              <a:ext cx="96" cy="96"/>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225" name="AutoShape 113"/>
            <p:cNvSpPr>
              <a:spLocks noChangeArrowheads="1"/>
            </p:cNvSpPr>
            <p:nvPr/>
          </p:nvSpPr>
          <p:spPr bwMode="auto">
            <a:xfrm rot="-5400000">
              <a:off x="1776" y="672"/>
              <a:ext cx="96" cy="96"/>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226" name="Line 114"/>
            <p:cNvSpPr>
              <a:spLocks noChangeShapeType="1"/>
            </p:cNvSpPr>
            <p:nvPr/>
          </p:nvSpPr>
          <p:spPr bwMode="auto">
            <a:xfrm>
              <a:off x="1872" y="576"/>
              <a:ext cx="0" cy="24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2197" name="TextBox 28"/>
          <p:cNvSpPr txBox="1">
            <a:spLocks noChangeArrowheads="1"/>
          </p:cNvSpPr>
          <p:nvPr/>
        </p:nvSpPr>
        <p:spPr bwMode="auto">
          <a:xfrm>
            <a:off x="1169988" y="1147763"/>
            <a:ext cx="2571750" cy="614362"/>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Idealized</a:t>
            </a:r>
          </a:p>
        </p:txBody>
      </p:sp>
      <p:sp>
        <p:nvSpPr>
          <p:cNvPr id="92198" name="TextBox 28"/>
          <p:cNvSpPr txBox="1">
            <a:spLocks noChangeArrowheads="1"/>
          </p:cNvSpPr>
          <p:nvPr/>
        </p:nvSpPr>
        <p:spPr bwMode="auto">
          <a:xfrm>
            <a:off x="5640388" y="1138238"/>
            <a:ext cx="2571750" cy="612775"/>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Equivalent</a:t>
            </a:r>
          </a:p>
        </p:txBody>
      </p:sp>
      <p:sp>
        <p:nvSpPr>
          <p:cNvPr id="71" name="Slide Number Placeholder 70"/>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DC2035D8-921A-4A32-A12A-B69E56BC7702}" type="slidenum">
              <a:rPr lang="en-US" altLang="en-US" sz="1200">
                <a:solidFill>
                  <a:srgbClr val="BCBCBC"/>
                </a:solidFill>
              </a:rPr>
              <a:pPr algn="r"/>
              <a:t>82</a:t>
            </a:fld>
            <a:endParaRPr lang="en-US" altLang="en-US" sz="1200">
              <a:solidFill>
                <a:srgbClr val="BCBCBC"/>
              </a:solidFill>
            </a:endParaRPr>
          </a:p>
        </p:txBody>
      </p:sp>
      <p:sp>
        <p:nvSpPr>
          <p:cNvPr id="92201" name="TextBox 28"/>
          <p:cNvSpPr txBox="1">
            <a:spLocks noChangeArrowheads="1"/>
          </p:cNvSpPr>
          <p:nvPr/>
        </p:nvSpPr>
        <p:spPr bwMode="auto">
          <a:xfrm>
            <a:off x="2246313" y="214313"/>
            <a:ext cx="4383087" cy="915987"/>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Sidesway Prevented</a:t>
            </a:r>
          </a:p>
        </p:txBody>
      </p:sp>
      <p:sp>
        <p:nvSpPr>
          <p:cNvPr id="92202" name="Line 106"/>
          <p:cNvSpPr>
            <a:spLocks noChangeShapeType="1"/>
          </p:cNvSpPr>
          <p:nvPr/>
        </p:nvSpPr>
        <p:spPr bwMode="auto">
          <a:xfrm>
            <a:off x="5246688" y="1533525"/>
            <a:ext cx="0" cy="433388"/>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03" name="Line 106"/>
          <p:cNvSpPr>
            <a:spLocks noChangeShapeType="1"/>
          </p:cNvSpPr>
          <p:nvPr/>
        </p:nvSpPr>
        <p:spPr bwMode="auto">
          <a:xfrm>
            <a:off x="6923088" y="1574800"/>
            <a:ext cx="0" cy="434975"/>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04" name="Line 106"/>
          <p:cNvSpPr>
            <a:spLocks noChangeShapeType="1"/>
          </p:cNvSpPr>
          <p:nvPr/>
        </p:nvSpPr>
        <p:spPr bwMode="auto">
          <a:xfrm>
            <a:off x="8613775" y="1533525"/>
            <a:ext cx="0" cy="433388"/>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05" name="Line 106"/>
          <p:cNvSpPr>
            <a:spLocks noChangeShapeType="1"/>
          </p:cNvSpPr>
          <p:nvPr/>
        </p:nvSpPr>
        <p:spPr bwMode="auto">
          <a:xfrm>
            <a:off x="5316538" y="3998913"/>
            <a:ext cx="0" cy="434975"/>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06" name="Line 106"/>
          <p:cNvSpPr>
            <a:spLocks noChangeShapeType="1"/>
          </p:cNvSpPr>
          <p:nvPr/>
        </p:nvSpPr>
        <p:spPr bwMode="auto">
          <a:xfrm>
            <a:off x="6992938" y="4041775"/>
            <a:ext cx="0" cy="433388"/>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07" name="Line 106"/>
          <p:cNvSpPr>
            <a:spLocks noChangeShapeType="1"/>
          </p:cNvSpPr>
          <p:nvPr/>
        </p:nvSpPr>
        <p:spPr bwMode="auto">
          <a:xfrm>
            <a:off x="8724900" y="3998913"/>
            <a:ext cx="0" cy="434975"/>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Box 80"/>
          <p:cNvSpPr txBox="1"/>
          <p:nvPr/>
        </p:nvSpPr>
        <p:spPr>
          <a:xfrm>
            <a:off x="4756150" y="1141413"/>
            <a:ext cx="4291013" cy="5310187"/>
          </a:xfrm>
          <a:prstGeom prst="rect">
            <a:avLst/>
          </a:prstGeom>
          <a:solidFill>
            <a:schemeClr val="tx1">
              <a:lumMod val="95000"/>
              <a:alpha val="62000"/>
            </a:schemeClr>
          </a:solidFill>
          <a:ln w="38100" cap="flat">
            <a:solidFill>
              <a:schemeClr val="bg1"/>
            </a:solidFill>
            <a:bevel/>
          </a:ln>
        </p:spPr>
        <p:txBody>
          <a:bodyPr anchor="ctr" anchorCtr="1"/>
          <a:lstStyle/>
          <a:p>
            <a:pPr>
              <a:defRPr/>
            </a:pPr>
            <a:endParaRPr lang="en-US">
              <a:solidFill>
                <a:schemeClr val="bg1"/>
              </a:solidFill>
              <a:cs typeface="Arial" pitchFamily="34" charset="0"/>
            </a:endParaRPr>
          </a:p>
        </p:txBody>
      </p:sp>
      <p:sp>
        <p:nvSpPr>
          <p:cNvPr id="93187" name="Line 54"/>
          <p:cNvSpPr>
            <a:spLocks noChangeShapeType="1"/>
          </p:cNvSpPr>
          <p:nvPr/>
        </p:nvSpPr>
        <p:spPr bwMode="auto">
          <a:xfrm>
            <a:off x="5316538" y="5295900"/>
            <a:ext cx="3446462" cy="793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TextBox 105"/>
          <p:cNvSpPr txBox="1"/>
          <p:nvPr/>
        </p:nvSpPr>
        <p:spPr>
          <a:xfrm>
            <a:off x="128588" y="1141413"/>
            <a:ext cx="4586287" cy="3673475"/>
          </a:xfrm>
          <a:prstGeom prst="rect">
            <a:avLst/>
          </a:prstGeom>
          <a:solidFill>
            <a:schemeClr val="tx1">
              <a:lumMod val="95000"/>
              <a:alpha val="62000"/>
            </a:schemeClr>
          </a:solidFill>
          <a:ln w="38100" cap="flat">
            <a:solidFill>
              <a:schemeClr val="bg1"/>
            </a:solidFill>
            <a:bevel/>
          </a:ln>
        </p:spPr>
        <p:txBody>
          <a:bodyPr anchor="ctr" anchorCtr="1"/>
          <a:lstStyle/>
          <a:p>
            <a:pPr>
              <a:defRPr/>
            </a:pPr>
            <a:endParaRPr lang="en-US">
              <a:solidFill>
                <a:schemeClr val="bg1"/>
              </a:solidFill>
              <a:cs typeface="Arial" pitchFamily="34" charset="0"/>
            </a:endParaRPr>
          </a:p>
        </p:txBody>
      </p:sp>
      <p:sp>
        <p:nvSpPr>
          <p:cNvPr id="93189" name="Line 35"/>
          <p:cNvSpPr>
            <a:spLocks noChangeShapeType="1"/>
          </p:cNvSpPr>
          <p:nvPr/>
        </p:nvSpPr>
        <p:spPr bwMode="auto">
          <a:xfrm>
            <a:off x="5276850" y="2014538"/>
            <a:ext cx="3362325" cy="317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190" name="Line 39"/>
          <p:cNvSpPr>
            <a:spLocks noChangeShapeType="1"/>
          </p:cNvSpPr>
          <p:nvPr/>
        </p:nvSpPr>
        <p:spPr bwMode="auto">
          <a:xfrm>
            <a:off x="5256213" y="1998663"/>
            <a:ext cx="1673225" cy="836612"/>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191" name="Line 40"/>
          <p:cNvSpPr>
            <a:spLocks noChangeShapeType="1"/>
          </p:cNvSpPr>
          <p:nvPr/>
        </p:nvSpPr>
        <p:spPr bwMode="auto">
          <a:xfrm>
            <a:off x="5256213" y="2835275"/>
            <a:ext cx="1673225" cy="836613"/>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192" name="Line 21"/>
          <p:cNvSpPr>
            <a:spLocks noChangeShapeType="1"/>
          </p:cNvSpPr>
          <p:nvPr/>
        </p:nvSpPr>
        <p:spPr bwMode="auto">
          <a:xfrm flipV="1">
            <a:off x="5256213" y="1998663"/>
            <a:ext cx="0" cy="167322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193" name="Line 22"/>
          <p:cNvSpPr>
            <a:spLocks noChangeShapeType="1"/>
          </p:cNvSpPr>
          <p:nvPr/>
        </p:nvSpPr>
        <p:spPr bwMode="auto">
          <a:xfrm flipV="1">
            <a:off x="6929438" y="1998663"/>
            <a:ext cx="0" cy="167322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194" name="Line 23"/>
          <p:cNvSpPr>
            <a:spLocks noChangeShapeType="1"/>
          </p:cNvSpPr>
          <p:nvPr/>
        </p:nvSpPr>
        <p:spPr bwMode="auto">
          <a:xfrm flipV="1">
            <a:off x="8601075" y="1998663"/>
            <a:ext cx="0" cy="167322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195" name="Oval 25"/>
          <p:cNvSpPr>
            <a:spLocks noChangeArrowheads="1"/>
          </p:cNvSpPr>
          <p:nvPr/>
        </p:nvSpPr>
        <p:spPr bwMode="auto">
          <a:xfrm>
            <a:off x="5118100" y="1858963"/>
            <a:ext cx="277813" cy="279400"/>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196" name="Oval 26"/>
          <p:cNvSpPr>
            <a:spLocks noChangeArrowheads="1"/>
          </p:cNvSpPr>
          <p:nvPr/>
        </p:nvSpPr>
        <p:spPr bwMode="auto">
          <a:xfrm>
            <a:off x="8461375" y="1858963"/>
            <a:ext cx="279400" cy="279400"/>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197" name="Oval 27"/>
          <p:cNvSpPr>
            <a:spLocks noChangeArrowheads="1"/>
          </p:cNvSpPr>
          <p:nvPr/>
        </p:nvSpPr>
        <p:spPr bwMode="auto">
          <a:xfrm>
            <a:off x="6789738" y="1858963"/>
            <a:ext cx="279400" cy="279400"/>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198" name="AutoShape 28"/>
          <p:cNvSpPr>
            <a:spLocks noChangeArrowheads="1"/>
          </p:cNvSpPr>
          <p:nvPr/>
        </p:nvSpPr>
        <p:spPr bwMode="auto">
          <a:xfrm>
            <a:off x="5118100" y="3671888"/>
            <a:ext cx="277813" cy="277812"/>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199" name="AutoShape 29"/>
          <p:cNvSpPr>
            <a:spLocks noChangeArrowheads="1"/>
          </p:cNvSpPr>
          <p:nvPr/>
        </p:nvSpPr>
        <p:spPr bwMode="auto">
          <a:xfrm>
            <a:off x="6789738" y="3671888"/>
            <a:ext cx="279400" cy="277812"/>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200" name="AutoShape 30"/>
          <p:cNvSpPr>
            <a:spLocks noChangeArrowheads="1"/>
          </p:cNvSpPr>
          <p:nvPr/>
        </p:nvSpPr>
        <p:spPr bwMode="auto">
          <a:xfrm>
            <a:off x="8461375" y="3671888"/>
            <a:ext cx="279400" cy="277812"/>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201" name="Line 33"/>
          <p:cNvSpPr>
            <a:spLocks noChangeShapeType="1"/>
          </p:cNvSpPr>
          <p:nvPr/>
        </p:nvSpPr>
        <p:spPr bwMode="auto">
          <a:xfrm>
            <a:off x="4838700" y="3949700"/>
            <a:ext cx="4016375" cy="952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02" name="Line 35"/>
          <p:cNvSpPr>
            <a:spLocks noChangeShapeType="1"/>
          </p:cNvSpPr>
          <p:nvPr/>
        </p:nvSpPr>
        <p:spPr bwMode="auto">
          <a:xfrm>
            <a:off x="5256213" y="2835275"/>
            <a:ext cx="3363912" cy="317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03" name="Oval 36"/>
          <p:cNvSpPr>
            <a:spLocks noChangeArrowheads="1"/>
          </p:cNvSpPr>
          <p:nvPr/>
        </p:nvSpPr>
        <p:spPr bwMode="auto">
          <a:xfrm>
            <a:off x="5118100" y="2695575"/>
            <a:ext cx="277813" cy="279400"/>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204" name="Oval 37"/>
          <p:cNvSpPr>
            <a:spLocks noChangeArrowheads="1"/>
          </p:cNvSpPr>
          <p:nvPr/>
        </p:nvSpPr>
        <p:spPr bwMode="auto">
          <a:xfrm>
            <a:off x="8461375" y="2695575"/>
            <a:ext cx="279400" cy="279400"/>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205" name="Oval 38"/>
          <p:cNvSpPr>
            <a:spLocks noChangeArrowheads="1"/>
          </p:cNvSpPr>
          <p:nvPr/>
        </p:nvSpPr>
        <p:spPr bwMode="auto">
          <a:xfrm>
            <a:off x="6789738" y="2695575"/>
            <a:ext cx="279400" cy="279400"/>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206" name="Line 53"/>
          <p:cNvSpPr>
            <a:spLocks noChangeShapeType="1"/>
          </p:cNvSpPr>
          <p:nvPr/>
        </p:nvSpPr>
        <p:spPr bwMode="auto">
          <a:xfrm flipV="1">
            <a:off x="8737600" y="4438650"/>
            <a:ext cx="0" cy="1724025"/>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07" name="Line 54"/>
          <p:cNvSpPr>
            <a:spLocks noChangeShapeType="1"/>
          </p:cNvSpPr>
          <p:nvPr/>
        </p:nvSpPr>
        <p:spPr bwMode="auto">
          <a:xfrm>
            <a:off x="5289550" y="4438650"/>
            <a:ext cx="3448050" cy="793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08" name="Oval 55"/>
          <p:cNvSpPr>
            <a:spLocks noChangeArrowheads="1"/>
          </p:cNvSpPr>
          <p:nvPr/>
        </p:nvSpPr>
        <p:spPr bwMode="auto">
          <a:xfrm>
            <a:off x="5146675" y="4294188"/>
            <a:ext cx="287338" cy="288925"/>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209" name="Oval 56"/>
          <p:cNvSpPr>
            <a:spLocks noChangeArrowheads="1"/>
          </p:cNvSpPr>
          <p:nvPr/>
        </p:nvSpPr>
        <p:spPr bwMode="auto">
          <a:xfrm>
            <a:off x="8594725" y="4294188"/>
            <a:ext cx="287338" cy="288925"/>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210" name="Oval 57"/>
          <p:cNvSpPr>
            <a:spLocks noChangeArrowheads="1"/>
          </p:cNvSpPr>
          <p:nvPr/>
        </p:nvSpPr>
        <p:spPr bwMode="auto">
          <a:xfrm>
            <a:off x="6870700" y="4294188"/>
            <a:ext cx="287338" cy="288925"/>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211" name="AutoShape 58"/>
          <p:cNvSpPr>
            <a:spLocks noChangeArrowheads="1"/>
          </p:cNvSpPr>
          <p:nvPr/>
        </p:nvSpPr>
        <p:spPr bwMode="auto">
          <a:xfrm>
            <a:off x="5146675" y="6162675"/>
            <a:ext cx="287338" cy="28733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212" name="AutoShape 59"/>
          <p:cNvSpPr>
            <a:spLocks noChangeArrowheads="1"/>
          </p:cNvSpPr>
          <p:nvPr/>
        </p:nvSpPr>
        <p:spPr bwMode="auto">
          <a:xfrm>
            <a:off x="6870700" y="6162675"/>
            <a:ext cx="287338" cy="28733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213" name="AutoShape 60"/>
          <p:cNvSpPr>
            <a:spLocks noChangeArrowheads="1"/>
          </p:cNvSpPr>
          <p:nvPr/>
        </p:nvSpPr>
        <p:spPr bwMode="auto">
          <a:xfrm>
            <a:off x="8594725" y="6162675"/>
            <a:ext cx="287338" cy="28733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214" name="Line 61"/>
          <p:cNvSpPr>
            <a:spLocks noChangeShapeType="1"/>
          </p:cNvSpPr>
          <p:nvPr/>
        </p:nvSpPr>
        <p:spPr bwMode="auto">
          <a:xfrm>
            <a:off x="4859338" y="6450013"/>
            <a:ext cx="4187825" cy="158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15" name="Oval 63"/>
          <p:cNvSpPr>
            <a:spLocks noChangeArrowheads="1"/>
          </p:cNvSpPr>
          <p:nvPr/>
        </p:nvSpPr>
        <p:spPr bwMode="auto">
          <a:xfrm>
            <a:off x="5146675" y="5157788"/>
            <a:ext cx="287338" cy="287337"/>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216" name="Oval 64"/>
          <p:cNvSpPr>
            <a:spLocks noChangeArrowheads="1"/>
          </p:cNvSpPr>
          <p:nvPr/>
        </p:nvSpPr>
        <p:spPr bwMode="auto">
          <a:xfrm>
            <a:off x="8594725" y="5157788"/>
            <a:ext cx="287338" cy="287337"/>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217" name="Oval 65"/>
          <p:cNvSpPr>
            <a:spLocks noChangeArrowheads="1"/>
          </p:cNvSpPr>
          <p:nvPr/>
        </p:nvSpPr>
        <p:spPr bwMode="auto">
          <a:xfrm>
            <a:off x="6870700" y="5157788"/>
            <a:ext cx="287338" cy="287337"/>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218" name="Rectangle 74" descr="Wide upward diagonal"/>
          <p:cNvSpPr>
            <a:spLocks noChangeArrowheads="1"/>
          </p:cNvSpPr>
          <p:nvPr/>
        </p:nvSpPr>
        <p:spPr bwMode="auto">
          <a:xfrm>
            <a:off x="5289550" y="4438650"/>
            <a:ext cx="1724025" cy="1724025"/>
          </a:xfrm>
          <a:prstGeom prst="rect">
            <a:avLst/>
          </a:prstGeom>
          <a:pattFill prst="wdUpDiag">
            <a:fgClr>
              <a:schemeClr val="bg2">
                <a:alpha val="76077"/>
              </a:schemeClr>
            </a:fgClr>
            <a:bgClr>
              <a:schemeClr val="bg1">
                <a:alpha val="76077"/>
              </a:schemeClr>
            </a:bgClr>
          </a:patt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219" name="Text Box 75"/>
          <p:cNvSpPr txBox="1">
            <a:spLocks noChangeArrowheads="1"/>
          </p:cNvSpPr>
          <p:nvPr/>
        </p:nvSpPr>
        <p:spPr bwMode="auto">
          <a:xfrm>
            <a:off x="5372100" y="4738688"/>
            <a:ext cx="15811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a:cs typeface="Arial" panose="020B0604020202020204" pitchFamily="34" charset="0"/>
              </a:rPr>
              <a:t>Shear Wall</a:t>
            </a:r>
          </a:p>
        </p:txBody>
      </p:sp>
      <p:grpSp>
        <p:nvGrpSpPr>
          <p:cNvPr id="93220" name="Group 115"/>
          <p:cNvGrpSpPr>
            <a:grpSpLocks/>
          </p:cNvGrpSpPr>
          <p:nvPr/>
        </p:nvGrpSpPr>
        <p:grpSpPr bwMode="auto">
          <a:xfrm>
            <a:off x="128588" y="1570038"/>
            <a:ext cx="4410075" cy="2565400"/>
            <a:chOff x="432" y="288"/>
            <a:chExt cx="1488" cy="816"/>
          </a:xfrm>
        </p:grpSpPr>
        <p:sp>
          <p:nvSpPr>
            <p:cNvPr id="93237" name="Line 5"/>
            <p:cNvSpPr>
              <a:spLocks noChangeShapeType="1"/>
            </p:cNvSpPr>
            <p:nvPr/>
          </p:nvSpPr>
          <p:spPr bwMode="auto">
            <a:xfrm flipV="1">
              <a:off x="576" y="432"/>
              <a:ext cx="0" cy="57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38" name="Line 6"/>
            <p:cNvSpPr>
              <a:spLocks noChangeShapeType="1"/>
            </p:cNvSpPr>
            <p:nvPr/>
          </p:nvSpPr>
          <p:spPr bwMode="auto">
            <a:xfrm flipV="1">
              <a:off x="1152" y="432"/>
              <a:ext cx="0" cy="57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39" name="Line 7"/>
            <p:cNvSpPr>
              <a:spLocks noChangeShapeType="1"/>
            </p:cNvSpPr>
            <p:nvPr/>
          </p:nvSpPr>
          <p:spPr bwMode="auto">
            <a:xfrm flipV="1">
              <a:off x="1728" y="432"/>
              <a:ext cx="0" cy="57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40" name="Line 8"/>
            <p:cNvSpPr>
              <a:spLocks noChangeShapeType="1"/>
            </p:cNvSpPr>
            <p:nvPr/>
          </p:nvSpPr>
          <p:spPr bwMode="auto">
            <a:xfrm>
              <a:off x="576" y="432"/>
              <a:ext cx="1152"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41" name="Oval 9"/>
            <p:cNvSpPr>
              <a:spLocks noChangeArrowheads="1"/>
            </p:cNvSpPr>
            <p:nvPr/>
          </p:nvSpPr>
          <p:spPr bwMode="auto">
            <a:xfrm>
              <a:off x="528" y="384"/>
              <a:ext cx="96" cy="96"/>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242" name="Oval 10"/>
            <p:cNvSpPr>
              <a:spLocks noChangeArrowheads="1"/>
            </p:cNvSpPr>
            <p:nvPr/>
          </p:nvSpPr>
          <p:spPr bwMode="auto">
            <a:xfrm>
              <a:off x="1680" y="384"/>
              <a:ext cx="96" cy="96"/>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243" name="Oval 11"/>
            <p:cNvSpPr>
              <a:spLocks noChangeArrowheads="1"/>
            </p:cNvSpPr>
            <p:nvPr/>
          </p:nvSpPr>
          <p:spPr bwMode="auto">
            <a:xfrm>
              <a:off x="1104" y="384"/>
              <a:ext cx="96" cy="96"/>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244" name="AutoShape 12"/>
            <p:cNvSpPr>
              <a:spLocks noChangeArrowheads="1"/>
            </p:cNvSpPr>
            <p:nvPr/>
          </p:nvSpPr>
          <p:spPr bwMode="auto">
            <a:xfrm>
              <a:off x="528" y="1008"/>
              <a:ext cx="96" cy="96"/>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245" name="AutoShape 13"/>
            <p:cNvSpPr>
              <a:spLocks noChangeArrowheads="1"/>
            </p:cNvSpPr>
            <p:nvPr/>
          </p:nvSpPr>
          <p:spPr bwMode="auto">
            <a:xfrm>
              <a:off x="1104" y="1008"/>
              <a:ext cx="96" cy="96"/>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246" name="AutoShape 14"/>
            <p:cNvSpPr>
              <a:spLocks noChangeArrowheads="1"/>
            </p:cNvSpPr>
            <p:nvPr/>
          </p:nvSpPr>
          <p:spPr bwMode="auto">
            <a:xfrm>
              <a:off x="1680" y="1008"/>
              <a:ext cx="96" cy="96"/>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247" name="AutoShape 15"/>
            <p:cNvSpPr>
              <a:spLocks noChangeArrowheads="1"/>
            </p:cNvSpPr>
            <p:nvPr/>
          </p:nvSpPr>
          <p:spPr bwMode="auto">
            <a:xfrm rot="-5400000">
              <a:off x="1776" y="384"/>
              <a:ext cx="96" cy="96"/>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248" name="Line 17"/>
            <p:cNvSpPr>
              <a:spLocks noChangeShapeType="1"/>
            </p:cNvSpPr>
            <p:nvPr/>
          </p:nvSpPr>
          <p:spPr bwMode="auto">
            <a:xfrm>
              <a:off x="432" y="1104"/>
              <a:ext cx="148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49" name="Line 18"/>
            <p:cNvSpPr>
              <a:spLocks noChangeShapeType="1"/>
            </p:cNvSpPr>
            <p:nvPr/>
          </p:nvSpPr>
          <p:spPr bwMode="auto">
            <a:xfrm>
              <a:off x="1872" y="288"/>
              <a:ext cx="0" cy="24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50" name="Line 109"/>
            <p:cNvSpPr>
              <a:spLocks noChangeShapeType="1"/>
            </p:cNvSpPr>
            <p:nvPr/>
          </p:nvSpPr>
          <p:spPr bwMode="auto">
            <a:xfrm>
              <a:off x="576" y="720"/>
              <a:ext cx="1152"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51" name="Oval 110"/>
            <p:cNvSpPr>
              <a:spLocks noChangeArrowheads="1"/>
            </p:cNvSpPr>
            <p:nvPr/>
          </p:nvSpPr>
          <p:spPr bwMode="auto">
            <a:xfrm>
              <a:off x="528" y="672"/>
              <a:ext cx="96" cy="96"/>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252" name="Oval 111"/>
            <p:cNvSpPr>
              <a:spLocks noChangeArrowheads="1"/>
            </p:cNvSpPr>
            <p:nvPr/>
          </p:nvSpPr>
          <p:spPr bwMode="auto">
            <a:xfrm>
              <a:off x="1680" y="672"/>
              <a:ext cx="96" cy="96"/>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253" name="Oval 112"/>
            <p:cNvSpPr>
              <a:spLocks noChangeArrowheads="1"/>
            </p:cNvSpPr>
            <p:nvPr/>
          </p:nvSpPr>
          <p:spPr bwMode="auto">
            <a:xfrm>
              <a:off x="1104" y="672"/>
              <a:ext cx="96" cy="96"/>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254" name="AutoShape 113"/>
            <p:cNvSpPr>
              <a:spLocks noChangeArrowheads="1"/>
            </p:cNvSpPr>
            <p:nvPr/>
          </p:nvSpPr>
          <p:spPr bwMode="auto">
            <a:xfrm rot="-5400000">
              <a:off x="1776" y="672"/>
              <a:ext cx="96" cy="96"/>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3255" name="Line 114"/>
            <p:cNvSpPr>
              <a:spLocks noChangeShapeType="1"/>
            </p:cNvSpPr>
            <p:nvPr/>
          </p:nvSpPr>
          <p:spPr bwMode="auto">
            <a:xfrm>
              <a:off x="1872" y="576"/>
              <a:ext cx="0" cy="24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3221" name="TextBox 28"/>
          <p:cNvSpPr txBox="1">
            <a:spLocks noChangeArrowheads="1"/>
          </p:cNvSpPr>
          <p:nvPr/>
        </p:nvSpPr>
        <p:spPr bwMode="auto">
          <a:xfrm>
            <a:off x="1169988" y="1147763"/>
            <a:ext cx="2571750" cy="614362"/>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Idealized</a:t>
            </a:r>
          </a:p>
        </p:txBody>
      </p:sp>
      <p:sp>
        <p:nvSpPr>
          <p:cNvPr id="93222" name="TextBox 28"/>
          <p:cNvSpPr txBox="1">
            <a:spLocks noChangeArrowheads="1"/>
          </p:cNvSpPr>
          <p:nvPr/>
        </p:nvSpPr>
        <p:spPr bwMode="auto">
          <a:xfrm>
            <a:off x="5640388" y="1138238"/>
            <a:ext cx="2571750" cy="612775"/>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Equivalent</a:t>
            </a:r>
          </a:p>
        </p:txBody>
      </p:sp>
      <p:sp>
        <p:nvSpPr>
          <p:cNvPr id="71" name="Slide Number Placeholder 70"/>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5CCDA454-5E4A-432B-9AB1-F9C75C9BFABD}" type="slidenum">
              <a:rPr lang="en-US" altLang="en-US" sz="1200">
                <a:solidFill>
                  <a:srgbClr val="BCBCBC"/>
                </a:solidFill>
              </a:rPr>
              <a:pPr algn="r"/>
              <a:t>83</a:t>
            </a:fld>
            <a:endParaRPr lang="en-US" altLang="en-US" sz="1200">
              <a:solidFill>
                <a:srgbClr val="BCBCBC"/>
              </a:solidFill>
            </a:endParaRPr>
          </a:p>
        </p:txBody>
      </p:sp>
      <p:sp>
        <p:nvSpPr>
          <p:cNvPr id="93225" name="TextBox 28"/>
          <p:cNvSpPr txBox="1">
            <a:spLocks noChangeArrowheads="1"/>
          </p:cNvSpPr>
          <p:nvPr/>
        </p:nvSpPr>
        <p:spPr bwMode="auto">
          <a:xfrm>
            <a:off x="2246313" y="214313"/>
            <a:ext cx="4383087" cy="915987"/>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Sidesway Prevented</a:t>
            </a:r>
          </a:p>
        </p:txBody>
      </p:sp>
      <p:sp>
        <p:nvSpPr>
          <p:cNvPr id="93226" name="Line 106"/>
          <p:cNvSpPr>
            <a:spLocks noChangeShapeType="1"/>
          </p:cNvSpPr>
          <p:nvPr/>
        </p:nvSpPr>
        <p:spPr bwMode="auto">
          <a:xfrm>
            <a:off x="5246688" y="1533525"/>
            <a:ext cx="0" cy="433388"/>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3227" name="Line 106"/>
          <p:cNvSpPr>
            <a:spLocks noChangeShapeType="1"/>
          </p:cNvSpPr>
          <p:nvPr/>
        </p:nvSpPr>
        <p:spPr bwMode="auto">
          <a:xfrm>
            <a:off x="6923088" y="1574800"/>
            <a:ext cx="0" cy="434975"/>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3228" name="Line 106"/>
          <p:cNvSpPr>
            <a:spLocks noChangeShapeType="1"/>
          </p:cNvSpPr>
          <p:nvPr/>
        </p:nvSpPr>
        <p:spPr bwMode="auto">
          <a:xfrm>
            <a:off x="8613775" y="1533525"/>
            <a:ext cx="0" cy="433388"/>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3229" name="Line 106"/>
          <p:cNvSpPr>
            <a:spLocks noChangeShapeType="1"/>
          </p:cNvSpPr>
          <p:nvPr/>
        </p:nvSpPr>
        <p:spPr bwMode="auto">
          <a:xfrm>
            <a:off x="5316538" y="3998913"/>
            <a:ext cx="0" cy="434975"/>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3230" name="Line 106"/>
          <p:cNvSpPr>
            <a:spLocks noChangeShapeType="1"/>
          </p:cNvSpPr>
          <p:nvPr/>
        </p:nvSpPr>
        <p:spPr bwMode="auto">
          <a:xfrm>
            <a:off x="6992938" y="4041775"/>
            <a:ext cx="0" cy="433388"/>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3231" name="Line 106"/>
          <p:cNvSpPr>
            <a:spLocks noChangeShapeType="1"/>
          </p:cNvSpPr>
          <p:nvPr/>
        </p:nvSpPr>
        <p:spPr bwMode="auto">
          <a:xfrm>
            <a:off x="8724900" y="3998913"/>
            <a:ext cx="0" cy="434975"/>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93232" name="Group 112"/>
          <p:cNvGrpSpPr>
            <a:grpSpLocks/>
          </p:cNvGrpSpPr>
          <p:nvPr/>
        </p:nvGrpSpPr>
        <p:grpSpPr bwMode="auto">
          <a:xfrm>
            <a:off x="5094288" y="1998663"/>
            <a:ext cx="3811587" cy="4164012"/>
            <a:chOff x="5191243" y="2405458"/>
            <a:chExt cx="3811596" cy="4163893"/>
          </a:xfrm>
        </p:grpSpPr>
        <p:sp>
          <p:nvSpPr>
            <p:cNvPr id="93233" name="Freeform 41"/>
            <p:cNvSpPr>
              <a:spLocks/>
            </p:cNvSpPr>
            <p:nvPr/>
          </p:nvSpPr>
          <p:spPr bwMode="auto">
            <a:xfrm>
              <a:off x="5191243" y="2405458"/>
              <a:ext cx="301897" cy="1672045"/>
            </a:xfrm>
            <a:custGeom>
              <a:avLst/>
              <a:gdLst>
                <a:gd name="T0" fmla="*/ 2147483647 w 104"/>
                <a:gd name="T1" fmla="*/ 2147483647 h 576"/>
                <a:gd name="T2" fmla="*/ 2147483647 w 104"/>
                <a:gd name="T3" fmla="*/ 2147483647 h 576"/>
                <a:gd name="T4" fmla="*/ 2147483647 w 104"/>
                <a:gd name="T5" fmla="*/ 2147483647 h 576"/>
                <a:gd name="T6" fmla="*/ 2147483647 w 104"/>
                <a:gd name="T7" fmla="*/ 2147483647 h 576"/>
                <a:gd name="T8" fmla="*/ 2147483647 w 104"/>
                <a:gd name="T9" fmla="*/ 2147483647 h 576"/>
                <a:gd name="T10" fmla="*/ 2147483647 w 104"/>
                <a:gd name="T11" fmla="*/ 0 h 576"/>
                <a:gd name="T12" fmla="*/ 0 60000 65536"/>
                <a:gd name="T13" fmla="*/ 0 60000 65536"/>
                <a:gd name="T14" fmla="*/ 0 60000 65536"/>
                <a:gd name="T15" fmla="*/ 0 60000 65536"/>
                <a:gd name="T16" fmla="*/ 0 60000 65536"/>
                <a:gd name="T17" fmla="*/ 0 60000 65536"/>
                <a:gd name="T18" fmla="*/ 0 w 104"/>
                <a:gd name="T19" fmla="*/ 0 h 576"/>
                <a:gd name="T20" fmla="*/ 104 w 104"/>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04" h="576">
                  <a:moveTo>
                    <a:pt x="56" y="576"/>
                  </a:moveTo>
                  <a:cubicBezTo>
                    <a:pt x="36" y="544"/>
                    <a:pt x="16" y="512"/>
                    <a:pt x="8" y="480"/>
                  </a:cubicBezTo>
                  <a:cubicBezTo>
                    <a:pt x="0" y="448"/>
                    <a:pt x="0" y="416"/>
                    <a:pt x="8" y="384"/>
                  </a:cubicBezTo>
                  <a:cubicBezTo>
                    <a:pt x="16" y="352"/>
                    <a:pt x="40" y="328"/>
                    <a:pt x="56" y="288"/>
                  </a:cubicBezTo>
                  <a:cubicBezTo>
                    <a:pt x="72" y="248"/>
                    <a:pt x="104" y="192"/>
                    <a:pt x="104" y="144"/>
                  </a:cubicBezTo>
                  <a:cubicBezTo>
                    <a:pt x="104" y="96"/>
                    <a:pt x="80" y="48"/>
                    <a:pt x="56"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234" name="Freeform 42"/>
            <p:cNvSpPr>
              <a:spLocks/>
            </p:cNvSpPr>
            <p:nvPr/>
          </p:nvSpPr>
          <p:spPr bwMode="auto">
            <a:xfrm>
              <a:off x="6886511" y="2405458"/>
              <a:ext cx="301897" cy="1672045"/>
            </a:xfrm>
            <a:custGeom>
              <a:avLst/>
              <a:gdLst>
                <a:gd name="T0" fmla="*/ 2147483647 w 104"/>
                <a:gd name="T1" fmla="*/ 2147483647 h 576"/>
                <a:gd name="T2" fmla="*/ 2147483647 w 104"/>
                <a:gd name="T3" fmla="*/ 2147483647 h 576"/>
                <a:gd name="T4" fmla="*/ 2147483647 w 104"/>
                <a:gd name="T5" fmla="*/ 2147483647 h 576"/>
                <a:gd name="T6" fmla="*/ 2147483647 w 104"/>
                <a:gd name="T7" fmla="*/ 2147483647 h 576"/>
                <a:gd name="T8" fmla="*/ 2147483647 w 104"/>
                <a:gd name="T9" fmla="*/ 2147483647 h 576"/>
                <a:gd name="T10" fmla="*/ 2147483647 w 104"/>
                <a:gd name="T11" fmla="*/ 0 h 576"/>
                <a:gd name="T12" fmla="*/ 0 60000 65536"/>
                <a:gd name="T13" fmla="*/ 0 60000 65536"/>
                <a:gd name="T14" fmla="*/ 0 60000 65536"/>
                <a:gd name="T15" fmla="*/ 0 60000 65536"/>
                <a:gd name="T16" fmla="*/ 0 60000 65536"/>
                <a:gd name="T17" fmla="*/ 0 60000 65536"/>
                <a:gd name="T18" fmla="*/ 0 w 104"/>
                <a:gd name="T19" fmla="*/ 0 h 576"/>
                <a:gd name="T20" fmla="*/ 104 w 104"/>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04" h="576">
                  <a:moveTo>
                    <a:pt x="56" y="576"/>
                  </a:moveTo>
                  <a:cubicBezTo>
                    <a:pt x="36" y="544"/>
                    <a:pt x="16" y="512"/>
                    <a:pt x="8" y="480"/>
                  </a:cubicBezTo>
                  <a:cubicBezTo>
                    <a:pt x="0" y="448"/>
                    <a:pt x="0" y="416"/>
                    <a:pt x="8" y="384"/>
                  </a:cubicBezTo>
                  <a:cubicBezTo>
                    <a:pt x="16" y="352"/>
                    <a:pt x="40" y="328"/>
                    <a:pt x="56" y="288"/>
                  </a:cubicBezTo>
                  <a:cubicBezTo>
                    <a:pt x="72" y="248"/>
                    <a:pt x="104" y="192"/>
                    <a:pt x="104" y="144"/>
                  </a:cubicBezTo>
                  <a:cubicBezTo>
                    <a:pt x="104" y="96"/>
                    <a:pt x="80" y="48"/>
                    <a:pt x="56"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235" name="Freeform 43"/>
            <p:cNvSpPr>
              <a:spLocks/>
            </p:cNvSpPr>
            <p:nvPr/>
          </p:nvSpPr>
          <p:spPr bwMode="auto">
            <a:xfrm>
              <a:off x="8558557" y="2405458"/>
              <a:ext cx="301897" cy="1672045"/>
            </a:xfrm>
            <a:custGeom>
              <a:avLst/>
              <a:gdLst>
                <a:gd name="T0" fmla="*/ 2147483647 w 104"/>
                <a:gd name="T1" fmla="*/ 2147483647 h 576"/>
                <a:gd name="T2" fmla="*/ 2147483647 w 104"/>
                <a:gd name="T3" fmla="*/ 2147483647 h 576"/>
                <a:gd name="T4" fmla="*/ 2147483647 w 104"/>
                <a:gd name="T5" fmla="*/ 2147483647 h 576"/>
                <a:gd name="T6" fmla="*/ 2147483647 w 104"/>
                <a:gd name="T7" fmla="*/ 2147483647 h 576"/>
                <a:gd name="T8" fmla="*/ 2147483647 w 104"/>
                <a:gd name="T9" fmla="*/ 2147483647 h 576"/>
                <a:gd name="T10" fmla="*/ 2147483647 w 104"/>
                <a:gd name="T11" fmla="*/ 0 h 576"/>
                <a:gd name="T12" fmla="*/ 0 60000 65536"/>
                <a:gd name="T13" fmla="*/ 0 60000 65536"/>
                <a:gd name="T14" fmla="*/ 0 60000 65536"/>
                <a:gd name="T15" fmla="*/ 0 60000 65536"/>
                <a:gd name="T16" fmla="*/ 0 60000 65536"/>
                <a:gd name="T17" fmla="*/ 0 60000 65536"/>
                <a:gd name="T18" fmla="*/ 0 w 104"/>
                <a:gd name="T19" fmla="*/ 0 h 576"/>
                <a:gd name="T20" fmla="*/ 104 w 104"/>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04" h="576">
                  <a:moveTo>
                    <a:pt x="56" y="576"/>
                  </a:moveTo>
                  <a:cubicBezTo>
                    <a:pt x="36" y="544"/>
                    <a:pt x="16" y="512"/>
                    <a:pt x="8" y="480"/>
                  </a:cubicBezTo>
                  <a:cubicBezTo>
                    <a:pt x="0" y="448"/>
                    <a:pt x="0" y="416"/>
                    <a:pt x="8" y="384"/>
                  </a:cubicBezTo>
                  <a:cubicBezTo>
                    <a:pt x="16" y="352"/>
                    <a:pt x="40" y="328"/>
                    <a:pt x="56" y="288"/>
                  </a:cubicBezTo>
                  <a:cubicBezTo>
                    <a:pt x="72" y="248"/>
                    <a:pt x="104" y="192"/>
                    <a:pt x="104" y="144"/>
                  </a:cubicBezTo>
                  <a:cubicBezTo>
                    <a:pt x="104" y="96"/>
                    <a:pt x="80" y="48"/>
                    <a:pt x="56"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236" name="Freeform 68"/>
            <p:cNvSpPr>
              <a:spLocks/>
            </p:cNvSpPr>
            <p:nvPr/>
          </p:nvSpPr>
          <p:spPr bwMode="auto">
            <a:xfrm>
              <a:off x="8691508" y="4845054"/>
              <a:ext cx="311331" cy="1724297"/>
            </a:xfrm>
            <a:custGeom>
              <a:avLst/>
              <a:gdLst>
                <a:gd name="T0" fmla="*/ 2147483647 w 104"/>
                <a:gd name="T1" fmla="*/ 2147483647 h 576"/>
                <a:gd name="T2" fmla="*/ 2147483647 w 104"/>
                <a:gd name="T3" fmla="*/ 2147483647 h 576"/>
                <a:gd name="T4" fmla="*/ 2147483647 w 104"/>
                <a:gd name="T5" fmla="*/ 2147483647 h 576"/>
                <a:gd name="T6" fmla="*/ 2147483647 w 104"/>
                <a:gd name="T7" fmla="*/ 2147483647 h 576"/>
                <a:gd name="T8" fmla="*/ 2147483647 w 104"/>
                <a:gd name="T9" fmla="*/ 2147483647 h 576"/>
                <a:gd name="T10" fmla="*/ 2147483647 w 104"/>
                <a:gd name="T11" fmla="*/ 0 h 576"/>
                <a:gd name="T12" fmla="*/ 0 60000 65536"/>
                <a:gd name="T13" fmla="*/ 0 60000 65536"/>
                <a:gd name="T14" fmla="*/ 0 60000 65536"/>
                <a:gd name="T15" fmla="*/ 0 60000 65536"/>
                <a:gd name="T16" fmla="*/ 0 60000 65536"/>
                <a:gd name="T17" fmla="*/ 0 60000 65536"/>
                <a:gd name="T18" fmla="*/ 0 w 104"/>
                <a:gd name="T19" fmla="*/ 0 h 576"/>
                <a:gd name="T20" fmla="*/ 104 w 104"/>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04" h="576">
                  <a:moveTo>
                    <a:pt x="56" y="576"/>
                  </a:moveTo>
                  <a:cubicBezTo>
                    <a:pt x="36" y="544"/>
                    <a:pt x="16" y="512"/>
                    <a:pt x="8" y="480"/>
                  </a:cubicBezTo>
                  <a:cubicBezTo>
                    <a:pt x="0" y="448"/>
                    <a:pt x="0" y="416"/>
                    <a:pt x="8" y="384"/>
                  </a:cubicBezTo>
                  <a:cubicBezTo>
                    <a:pt x="16" y="352"/>
                    <a:pt x="40" y="328"/>
                    <a:pt x="56" y="288"/>
                  </a:cubicBezTo>
                  <a:cubicBezTo>
                    <a:pt x="72" y="248"/>
                    <a:pt x="104" y="192"/>
                    <a:pt x="104" y="144"/>
                  </a:cubicBezTo>
                  <a:cubicBezTo>
                    <a:pt x="104" y="96"/>
                    <a:pt x="80" y="48"/>
                    <a:pt x="56"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3"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Box 28"/>
          <p:cNvSpPr txBox="1">
            <a:spLocks noChangeArrowheads="1"/>
          </p:cNvSpPr>
          <p:nvPr/>
        </p:nvSpPr>
        <p:spPr bwMode="auto">
          <a:xfrm>
            <a:off x="250825" y="1754188"/>
            <a:ext cx="8588375" cy="49530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Typically, members are pin-connected to save cost (</a:t>
            </a:r>
            <a:r>
              <a:rPr lang="en-US" altLang="en-US" i="1">
                <a:solidFill>
                  <a:schemeClr val="bg1"/>
                </a:solidFill>
                <a:cs typeface="Arial" panose="020B0604020202020204" pitchFamily="34" charset="0"/>
              </a:rPr>
              <a:t>K </a:t>
            </a:r>
            <a:r>
              <a:rPr lang="en-US" altLang="en-US">
                <a:solidFill>
                  <a:schemeClr val="bg1"/>
                </a:solidFill>
                <a:cs typeface="Arial" panose="020B0604020202020204" pitchFamily="34" charset="0"/>
              </a:rPr>
              <a:t>= 1).</a:t>
            </a:r>
          </a:p>
        </p:txBody>
      </p:sp>
      <p:sp>
        <p:nvSpPr>
          <p:cNvPr id="94211" name="TextBox 28"/>
          <p:cNvSpPr txBox="1">
            <a:spLocks noChangeArrowheads="1"/>
          </p:cNvSpPr>
          <p:nvPr/>
        </p:nvSpPr>
        <p:spPr bwMode="auto">
          <a:xfrm>
            <a:off x="265113" y="2581275"/>
            <a:ext cx="8588375" cy="860425"/>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If members include fixity at connections, </a:t>
            </a:r>
          </a:p>
          <a:p>
            <a:pPr eaLnBrk="1" hangingPunct="1"/>
            <a:r>
              <a:rPr lang="en-US" altLang="en-US">
                <a:solidFill>
                  <a:schemeClr val="bg1"/>
                </a:solidFill>
                <a:cs typeface="Arial" panose="020B0604020202020204" pitchFamily="34" charset="0"/>
              </a:rPr>
              <a:t>Alignment Chart Method to account for rotational restraint  (</a:t>
            </a:r>
            <a:r>
              <a:rPr lang="en-US" altLang="en-US" i="1">
                <a:solidFill>
                  <a:schemeClr val="bg1"/>
                </a:solidFill>
                <a:cs typeface="Arial" panose="020B0604020202020204" pitchFamily="34" charset="0"/>
              </a:rPr>
              <a:t>K </a:t>
            </a:r>
            <a:r>
              <a:rPr lang="en-US" altLang="en-US">
                <a:solidFill>
                  <a:schemeClr val="bg1"/>
                </a:solidFill>
                <a:cs typeface="Arial" panose="020B0604020202020204" pitchFamily="34" charset="0"/>
              </a:rPr>
              <a:t>&lt; 1).</a:t>
            </a:r>
          </a:p>
        </p:txBody>
      </p:sp>
      <p:sp>
        <p:nvSpPr>
          <p:cNvPr id="94212" name="TextBox 28"/>
          <p:cNvSpPr txBox="1">
            <a:spLocks noChangeArrowheads="1"/>
          </p:cNvSpPr>
          <p:nvPr/>
        </p:nvSpPr>
        <p:spPr bwMode="auto">
          <a:xfrm>
            <a:off x="265113" y="3716338"/>
            <a:ext cx="8588375" cy="860425"/>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Typical design will assume </a:t>
            </a:r>
            <a:r>
              <a:rPr lang="en-US" altLang="en-US" i="1">
                <a:solidFill>
                  <a:schemeClr val="bg1"/>
                </a:solidFill>
                <a:cs typeface="Arial" panose="020B0604020202020204" pitchFamily="34" charset="0"/>
              </a:rPr>
              <a:t>K </a:t>
            </a:r>
            <a:r>
              <a:rPr lang="en-US" altLang="en-US">
                <a:solidFill>
                  <a:schemeClr val="bg1"/>
                </a:solidFill>
                <a:cs typeface="Arial" panose="020B0604020202020204" pitchFamily="34" charset="0"/>
              </a:rPr>
              <a:t>= 1 as a conservative upper bound (actual </a:t>
            </a:r>
            <a:r>
              <a:rPr lang="en-US" altLang="en-US" i="1">
                <a:solidFill>
                  <a:schemeClr val="bg1"/>
                </a:solidFill>
                <a:cs typeface="Arial" panose="020B0604020202020204" pitchFamily="34" charset="0"/>
              </a:rPr>
              <a:t>K </a:t>
            </a:r>
            <a:r>
              <a:rPr lang="en-US" altLang="en-US">
                <a:solidFill>
                  <a:schemeClr val="bg1"/>
                </a:solidFill>
                <a:cs typeface="Arial" panose="020B0604020202020204" pitchFamily="34" charset="0"/>
              </a:rPr>
              <a:t>≈ 0.8 not much difference from </a:t>
            </a:r>
            <a:r>
              <a:rPr lang="en-US" altLang="en-US" i="1">
                <a:solidFill>
                  <a:schemeClr val="bg1"/>
                </a:solidFill>
                <a:cs typeface="Arial" panose="020B0604020202020204" pitchFamily="34" charset="0"/>
              </a:rPr>
              <a:t>K </a:t>
            </a:r>
            <a:r>
              <a:rPr lang="en-US" altLang="en-US">
                <a:solidFill>
                  <a:schemeClr val="bg1"/>
                </a:solidFill>
                <a:cs typeface="Arial" panose="020B0604020202020204" pitchFamily="34" charset="0"/>
              </a:rPr>
              <a:t>= 1 in design).</a:t>
            </a:r>
          </a:p>
        </p:txBody>
      </p:sp>
      <p:sp>
        <p:nvSpPr>
          <p:cNvPr id="6" name="Slide Number Placeholder 5"/>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73314F9-F5C8-4B0E-8C75-41DA21CDC0BB}" type="slidenum">
              <a:rPr lang="en-US" altLang="en-US" sz="1200">
                <a:solidFill>
                  <a:srgbClr val="BCBCBC"/>
                </a:solidFill>
              </a:rPr>
              <a:pPr/>
              <a:t>84</a:t>
            </a:fld>
            <a:endParaRPr lang="en-US" altLang="en-US" sz="1200">
              <a:solidFill>
                <a:srgbClr val="BCBCBC"/>
              </a:solidFill>
            </a:endParaRPr>
          </a:p>
        </p:txBody>
      </p:sp>
      <p:sp>
        <p:nvSpPr>
          <p:cNvPr id="7" name="Footer Placeholder 6"/>
          <p:cNvSpPr>
            <a:spLocks noGrp="1"/>
          </p:cNvSpPr>
          <p:nvPr>
            <p:ph type="ftr" sz="quarter" idx="10"/>
          </p:nvPr>
        </p:nvSpPr>
        <p:spPr/>
        <p:txBody>
          <a:bodyPr/>
          <a:lstStyle/>
          <a:p>
            <a:pPr>
              <a:defRPr/>
            </a:pPr>
            <a:r>
              <a:rPr lang="en-US"/>
              <a:t>Compression Theory</a:t>
            </a:r>
            <a:endParaRPr lang="en-US" dirty="0"/>
          </a:p>
        </p:txBody>
      </p:sp>
      <p:sp>
        <p:nvSpPr>
          <p:cNvPr id="94215" name="TextBox 28"/>
          <p:cNvSpPr txBox="1">
            <a:spLocks noChangeArrowheads="1"/>
          </p:cNvSpPr>
          <p:nvPr/>
        </p:nvSpPr>
        <p:spPr bwMode="auto">
          <a:xfrm>
            <a:off x="2246313" y="214313"/>
            <a:ext cx="4383087" cy="915987"/>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Sidesway Prevented</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Box 28"/>
          <p:cNvSpPr txBox="1">
            <a:spLocks noChangeArrowheads="1"/>
          </p:cNvSpPr>
          <p:nvPr/>
        </p:nvSpPr>
        <p:spPr bwMode="auto">
          <a:xfrm>
            <a:off x="2309813" y="1436688"/>
            <a:ext cx="4194175" cy="860425"/>
          </a:xfrm>
          <a:prstGeom prst="rect">
            <a:avLst/>
          </a:prstGeom>
          <a:solidFill>
            <a:srgbClr val="F2F2F2">
              <a:alpha val="61960"/>
            </a:srgbClr>
          </a:solidFill>
          <a:ln w="38100">
            <a:solidFill>
              <a:schemeClr val="bg1"/>
            </a:solidFill>
            <a:bevel/>
            <a:headEnd/>
            <a:tailEnd/>
          </a:ln>
        </p:spPr>
        <p:txBody>
          <a:bodyPr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Floors can translate relative to one another in-plane.</a:t>
            </a:r>
          </a:p>
        </p:txBody>
      </p:sp>
      <p:sp>
        <p:nvSpPr>
          <p:cNvPr id="95235" name="TextBox 28"/>
          <p:cNvSpPr txBox="1">
            <a:spLocks noChangeArrowheads="1"/>
          </p:cNvSpPr>
          <p:nvPr/>
        </p:nvSpPr>
        <p:spPr bwMode="auto">
          <a:xfrm>
            <a:off x="2314575" y="2657475"/>
            <a:ext cx="4159250" cy="860425"/>
          </a:xfrm>
          <a:prstGeom prst="rect">
            <a:avLst/>
          </a:prstGeom>
          <a:solidFill>
            <a:srgbClr val="F2F2F2">
              <a:alpha val="61960"/>
            </a:srgbClr>
          </a:solidFill>
          <a:ln w="38100">
            <a:solidFill>
              <a:schemeClr val="bg1"/>
            </a:solidFill>
            <a:bevel/>
            <a:headEnd/>
            <a:tailEnd/>
          </a:ln>
        </p:spPr>
        <p:txBody>
          <a:bodyPr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Enough members are fixed to provide stability.</a:t>
            </a:r>
          </a:p>
        </p:txBody>
      </p:sp>
      <p:sp>
        <p:nvSpPr>
          <p:cNvPr id="95236" name="TextBox 28"/>
          <p:cNvSpPr txBox="1">
            <a:spLocks noChangeArrowheads="1"/>
          </p:cNvSpPr>
          <p:nvPr/>
        </p:nvSpPr>
        <p:spPr bwMode="auto">
          <a:xfrm>
            <a:off x="2328863" y="3927475"/>
            <a:ext cx="4159250" cy="1590675"/>
          </a:xfrm>
          <a:prstGeom prst="rect">
            <a:avLst/>
          </a:prstGeom>
          <a:solidFill>
            <a:srgbClr val="F2F2F2">
              <a:alpha val="61960"/>
            </a:srgbClr>
          </a:solidFill>
          <a:ln w="38100">
            <a:solidFill>
              <a:schemeClr val="bg1"/>
            </a:solidFill>
            <a:bevel/>
            <a:headEnd/>
            <a:tailEnd/>
          </a:ln>
        </p:spPr>
        <p:txBody>
          <a:bodyPr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Number of moment frames chosen to provide reasonable force distribution and redundancy.</a:t>
            </a:r>
          </a:p>
        </p:txBody>
      </p:sp>
      <p:sp>
        <p:nvSpPr>
          <p:cNvPr id="6" name="Slide Number Placeholder 5"/>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13E716C-DA19-420A-B1E9-EBFDDC211A27}" type="slidenum">
              <a:rPr lang="en-US" altLang="en-US" sz="1200">
                <a:solidFill>
                  <a:srgbClr val="BCBCBC"/>
                </a:solidFill>
              </a:rPr>
              <a:pPr/>
              <a:t>85</a:t>
            </a:fld>
            <a:endParaRPr lang="en-US" altLang="en-US" sz="1200">
              <a:solidFill>
                <a:srgbClr val="BCBCBC"/>
              </a:solidFill>
            </a:endParaRPr>
          </a:p>
        </p:txBody>
      </p:sp>
      <p:sp>
        <p:nvSpPr>
          <p:cNvPr id="7" name="Footer Placeholder 6"/>
          <p:cNvSpPr>
            <a:spLocks noGrp="1"/>
          </p:cNvSpPr>
          <p:nvPr>
            <p:ph type="ftr" sz="quarter" idx="10"/>
          </p:nvPr>
        </p:nvSpPr>
        <p:spPr/>
        <p:txBody>
          <a:bodyPr/>
          <a:lstStyle/>
          <a:p>
            <a:pPr>
              <a:defRPr/>
            </a:pPr>
            <a:r>
              <a:rPr lang="en-US"/>
              <a:t>Compression Theory</a:t>
            </a:r>
            <a:endParaRPr lang="en-US" dirty="0"/>
          </a:p>
        </p:txBody>
      </p:sp>
      <p:sp>
        <p:nvSpPr>
          <p:cNvPr id="95239" name="TextBox 28"/>
          <p:cNvSpPr txBox="1">
            <a:spLocks noChangeArrowheads="1"/>
          </p:cNvSpPr>
          <p:nvPr/>
        </p:nvSpPr>
        <p:spPr bwMode="auto">
          <a:xfrm>
            <a:off x="3021013" y="214313"/>
            <a:ext cx="2881312" cy="735012"/>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Sway Frame</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5525" y="1128713"/>
            <a:ext cx="4691063" cy="4938712"/>
          </a:xfrm>
          <a:prstGeom prst="rect">
            <a:avLst/>
          </a:prstGeom>
          <a:solidFill>
            <a:schemeClr val="tx1">
              <a:lumMod val="95000"/>
              <a:alpha val="62000"/>
            </a:schemeClr>
          </a:solidFill>
          <a:ln w="38100" cap="flat">
            <a:solidFill>
              <a:schemeClr val="bg1"/>
            </a:solidFill>
            <a:bevel/>
          </a:ln>
        </p:spPr>
        <p:txBody>
          <a:bodyPr anchor="ctr" anchorCtr="1"/>
          <a:lstStyle/>
          <a:p>
            <a:pPr>
              <a:defRPr/>
            </a:pPr>
            <a:endParaRPr lang="en-US">
              <a:solidFill>
                <a:schemeClr val="bg1"/>
              </a:solidFill>
              <a:cs typeface="Arial" pitchFamily="34" charset="0"/>
            </a:endParaRPr>
          </a:p>
        </p:txBody>
      </p:sp>
      <p:sp>
        <p:nvSpPr>
          <p:cNvPr id="96259" name="TextBox 28"/>
          <p:cNvSpPr txBox="1">
            <a:spLocks noChangeArrowheads="1"/>
          </p:cNvSpPr>
          <p:nvPr/>
        </p:nvSpPr>
        <p:spPr bwMode="auto">
          <a:xfrm>
            <a:off x="5711825" y="1976438"/>
            <a:ext cx="2997200" cy="1955800"/>
          </a:xfrm>
          <a:prstGeom prst="rect">
            <a:avLst/>
          </a:prstGeom>
          <a:solidFill>
            <a:srgbClr val="F2F2F2">
              <a:alpha val="61960"/>
            </a:srgbClr>
          </a:solidFill>
          <a:ln w="38100">
            <a:solidFill>
              <a:schemeClr val="bg1"/>
            </a:solidFill>
            <a:bevel/>
            <a:headEnd/>
            <a:tailEnd/>
          </a:ln>
        </p:spPr>
        <p:txBody>
          <a:bodyPr anchor="ctr" anchorCtr="1">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Assume girder/beam infinitely rigid or flexible compared to columns to bound results.</a:t>
            </a:r>
          </a:p>
        </p:txBody>
      </p:sp>
      <p:sp>
        <p:nvSpPr>
          <p:cNvPr id="96260" name="Line 96"/>
          <p:cNvSpPr>
            <a:spLocks noChangeShapeType="1"/>
          </p:cNvSpPr>
          <p:nvPr/>
        </p:nvSpPr>
        <p:spPr bwMode="auto">
          <a:xfrm flipV="1">
            <a:off x="2544763" y="1817688"/>
            <a:ext cx="0" cy="151765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61" name="Line 97"/>
          <p:cNvSpPr>
            <a:spLocks noChangeShapeType="1"/>
          </p:cNvSpPr>
          <p:nvPr/>
        </p:nvSpPr>
        <p:spPr bwMode="auto">
          <a:xfrm flipV="1">
            <a:off x="4056063" y="1817688"/>
            <a:ext cx="0" cy="1300162"/>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62" name="Line 98"/>
          <p:cNvSpPr>
            <a:spLocks noChangeShapeType="1"/>
          </p:cNvSpPr>
          <p:nvPr/>
        </p:nvSpPr>
        <p:spPr bwMode="auto">
          <a:xfrm>
            <a:off x="2544763" y="1817688"/>
            <a:ext cx="1511300" cy="0"/>
          </a:xfrm>
          <a:prstGeom prst="line">
            <a:avLst/>
          </a:prstGeom>
          <a:noFill/>
          <a:ln w="1905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63" name="AutoShape 99"/>
          <p:cNvSpPr>
            <a:spLocks noChangeArrowheads="1"/>
          </p:cNvSpPr>
          <p:nvPr/>
        </p:nvSpPr>
        <p:spPr bwMode="auto">
          <a:xfrm>
            <a:off x="3930650" y="3117850"/>
            <a:ext cx="252413" cy="217488"/>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6264" name="Line 101"/>
          <p:cNvSpPr>
            <a:spLocks noChangeShapeType="1"/>
          </p:cNvSpPr>
          <p:nvPr/>
        </p:nvSpPr>
        <p:spPr bwMode="auto">
          <a:xfrm>
            <a:off x="2166938" y="3335338"/>
            <a:ext cx="239395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65" name="Rectangle 103"/>
          <p:cNvSpPr>
            <a:spLocks noChangeArrowheads="1"/>
          </p:cNvSpPr>
          <p:nvPr/>
        </p:nvSpPr>
        <p:spPr bwMode="auto">
          <a:xfrm>
            <a:off x="2293938" y="3117850"/>
            <a:ext cx="503237" cy="217488"/>
          </a:xfrm>
          <a:prstGeom prst="rect">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6266" name="Line 106"/>
          <p:cNvSpPr>
            <a:spLocks noChangeShapeType="1"/>
          </p:cNvSpPr>
          <p:nvPr/>
        </p:nvSpPr>
        <p:spPr bwMode="auto">
          <a:xfrm>
            <a:off x="2544763" y="1274763"/>
            <a:ext cx="0" cy="433387"/>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67" name="Line 107"/>
          <p:cNvSpPr>
            <a:spLocks noChangeShapeType="1"/>
          </p:cNvSpPr>
          <p:nvPr/>
        </p:nvSpPr>
        <p:spPr bwMode="auto">
          <a:xfrm>
            <a:off x="4056063" y="1274763"/>
            <a:ext cx="0" cy="433387"/>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68" name="Text Box 109"/>
          <p:cNvSpPr txBox="1">
            <a:spLocks noChangeArrowheads="1"/>
          </p:cNvSpPr>
          <p:nvPr/>
        </p:nvSpPr>
        <p:spPr bwMode="auto">
          <a:xfrm>
            <a:off x="4460875" y="2149475"/>
            <a:ext cx="1511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i="1">
                <a:solidFill>
                  <a:schemeClr val="bg1"/>
                </a:solidFill>
                <a:cs typeface="Arial" panose="020B0604020202020204" pitchFamily="34" charset="0"/>
              </a:rPr>
              <a:t>K</a:t>
            </a:r>
            <a:r>
              <a:rPr lang="en-US" altLang="en-US" sz="1800">
                <a:solidFill>
                  <a:schemeClr val="bg1"/>
                </a:solidFill>
                <a:cs typeface="Arial" panose="020B0604020202020204" pitchFamily="34" charset="0"/>
              </a:rPr>
              <a:t>=2</a:t>
            </a:r>
          </a:p>
        </p:txBody>
      </p:sp>
      <p:sp>
        <p:nvSpPr>
          <p:cNvPr id="96269" name="Freeform 133"/>
          <p:cNvSpPr>
            <a:spLocks/>
          </p:cNvSpPr>
          <p:nvPr/>
        </p:nvSpPr>
        <p:spPr bwMode="auto">
          <a:xfrm>
            <a:off x="4056063" y="1790700"/>
            <a:ext cx="454025" cy="1277938"/>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270" name="Freeform 134"/>
          <p:cNvSpPr>
            <a:spLocks/>
          </p:cNvSpPr>
          <p:nvPr/>
        </p:nvSpPr>
        <p:spPr bwMode="auto">
          <a:xfrm>
            <a:off x="2544763" y="1803400"/>
            <a:ext cx="454025" cy="12795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5" y="537"/>
                  <a:pt x="5" y="452"/>
                  <a:pt x="29" y="394"/>
                </a:cubicBezTo>
                <a:cubicBezTo>
                  <a:pt x="53" y="336"/>
                  <a:pt x="120" y="286"/>
                  <a:pt x="144" y="220"/>
                </a:cubicBezTo>
                <a:cubicBezTo>
                  <a:pt x="168" y="154"/>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271" name="Text Box 136"/>
          <p:cNvSpPr txBox="1">
            <a:spLocks noChangeArrowheads="1"/>
          </p:cNvSpPr>
          <p:nvPr/>
        </p:nvSpPr>
        <p:spPr bwMode="auto">
          <a:xfrm>
            <a:off x="1868488" y="2176463"/>
            <a:ext cx="1511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i="1">
                <a:solidFill>
                  <a:schemeClr val="bg1"/>
                </a:solidFill>
                <a:cs typeface="Arial" panose="020B0604020202020204" pitchFamily="34" charset="0"/>
              </a:rPr>
              <a:t>K</a:t>
            </a:r>
            <a:r>
              <a:rPr lang="en-US" altLang="en-US" sz="1800">
                <a:solidFill>
                  <a:schemeClr val="bg1"/>
                </a:solidFill>
                <a:cs typeface="Arial" panose="020B0604020202020204" pitchFamily="34" charset="0"/>
              </a:rPr>
              <a:t>=1</a:t>
            </a:r>
          </a:p>
        </p:txBody>
      </p:sp>
      <p:sp>
        <p:nvSpPr>
          <p:cNvPr id="96272" name="Line 110"/>
          <p:cNvSpPr>
            <a:spLocks noChangeShapeType="1"/>
          </p:cNvSpPr>
          <p:nvPr/>
        </p:nvSpPr>
        <p:spPr bwMode="auto">
          <a:xfrm flipV="1">
            <a:off x="2565400" y="4146550"/>
            <a:ext cx="0" cy="1835150"/>
          </a:xfrm>
          <a:prstGeom prst="line">
            <a:avLst/>
          </a:prstGeom>
          <a:noFill/>
          <a:ln w="1905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73" name="Line 111"/>
          <p:cNvSpPr>
            <a:spLocks noChangeShapeType="1"/>
          </p:cNvSpPr>
          <p:nvPr/>
        </p:nvSpPr>
        <p:spPr bwMode="auto">
          <a:xfrm flipV="1">
            <a:off x="4032250" y="4146550"/>
            <a:ext cx="0" cy="1573213"/>
          </a:xfrm>
          <a:prstGeom prst="line">
            <a:avLst/>
          </a:prstGeom>
          <a:noFill/>
          <a:ln w="1905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74" name="Line 112"/>
          <p:cNvSpPr>
            <a:spLocks noChangeShapeType="1"/>
          </p:cNvSpPr>
          <p:nvPr/>
        </p:nvSpPr>
        <p:spPr bwMode="auto">
          <a:xfrm>
            <a:off x="2565400" y="4146550"/>
            <a:ext cx="146685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75" name="AutoShape 113"/>
          <p:cNvSpPr>
            <a:spLocks noChangeArrowheads="1"/>
          </p:cNvSpPr>
          <p:nvPr/>
        </p:nvSpPr>
        <p:spPr bwMode="auto">
          <a:xfrm>
            <a:off x="3910013" y="5719763"/>
            <a:ext cx="244475" cy="261937"/>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6276" name="Line 115"/>
          <p:cNvSpPr>
            <a:spLocks noChangeShapeType="1"/>
          </p:cNvSpPr>
          <p:nvPr/>
        </p:nvSpPr>
        <p:spPr bwMode="auto">
          <a:xfrm>
            <a:off x="2198688" y="5981700"/>
            <a:ext cx="2322512"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277" name="Rectangle 117"/>
          <p:cNvSpPr>
            <a:spLocks noChangeArrowheads="1"/>
          </p:cNvSpPr>
          <p:nvPr/>
        </p:nvSpPr>
        <p:spPr bwMode="auto">
          <a:xfrm>
            <a:off x="2320925" y="5719763"/>
            <a:ext cx="488950" cy="261937"/>
          </a:xfrm>
          <a:prstGeom prst="rect">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6278" name="Line 120"/>
          <p:cNvSpPr>
            <a:spLocks noChangeShapeType="1"/>
          </p:cNvSpPr>
          <p:nvPr/>
        </p:nvSpPr>
        <p:spPr bwMode="auto">
          <a:xfrm>
            <a:off x="2565400" y="3589338"/>
            <a:ext cx="0" cy="523875"/>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79" name="Line 121"/>
          <p:cNvSpPr>
            <a:spLocks noChangeShapeType="1"/>
          </p:cNvSpPr>
          <p:nvPr/>
        </p:nvSpPr>
        <p:spPr bwMode="auto">
          <a:xfrm>
            <a:off x="4032250" y="3589338"/>
            <a:ext cx="0" cy="523875"/>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80" name="Text Box 122"/>
          <p:cNvSpPr txBox="1">
            <a:spLocks noChangeArrowheads="1"/>
          </p:cNvSpPr>
          <p:nvPr/>
        </p:nvSpPr>
        <p:spPr bwMode="auto">
          <a:xfrm>
            <a:off x="4413250" y="4503738"/>
            <a:ext cx="1100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i="1">
                <a:solidFill>
                  <a:schemeClr val="bg1"/>
                </a:solidFill>
                <a:cs typeface="Arial" panose="020B0604020202020204" pitchFamily="34" charset="0"/>
              </a:rPr>
              <a:t>K</a:t>
            </a:r>
            <a:r>
              <a:rPr lang="en-US" altLang="en-US" sz="1800">
                <a:solidFill>
                  <a:schemeClr val="bg1"/>
                </a:solidFill>
                <a:cs typeface="Arial" panose="020B0604020202020204" pitchFamily="34" charset="0"/>
              </a:rPr>
              <a:t> = ∞</a:t>
            </a:r>
          </a:p>
        </p:txBody>
      </p:sp>
      <p:sp>
        <p:nvSpPr>
          <p:cNvPr id="96281" name="Text Box 123"/>
          <p:cNvSpPr txBox="1">
            <a:spLocks noChangeArrowheads="1"/>
          </p:cNvSpPr>
          <p:nvPr/>
        </p:nvSpPr>
        <p:spPr bwMode="auto">
          <a:xfrm>
            <a:off x="1906588" y="4495800"/>
            <a:ext cx="1344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i="1">
                <a:solidFill>
                  <a:schemeClr val="bg1"/>
                </a:solidFill>
                <a:cs typeface="Arial" panose="020B0604020202020204" pitchFamily="34" charset="0"/>
              </a:rPr>
              <a:t>K</a:t>
            </a:r>
            <a:r>
              <a:rPr lang="en-US" altLang="en-US" sz="1800">
                <a:solidFill>
                  <a:schemeClr val="bg1"/>
                </a:solidFill>
                <a:cs typeface="Arial" panose="020B0604020202020204" pitchFamily="34" charset="0"/>
              </a:rPr>
              <a:t>=2</a:t>
            </a:r>
          </a:p>
        </p:txBody>
      </p:sp>
      <p:sp>
        <p:nvSpPr>
          <p:cNvPr id="96282" name="Freeform 137"/>
          <p:cNvSpPr>
            <a:spLocks/>
          </p:cNvSpPr>
          <p:nvPr/>
        </p:nvSpPr>
        <p:spPr bwMode="auto">
          <a:xfrm>
            <a:off x="4032250" y="4149725"/>
            <a:ext cx="425450" cy="1543050"/>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283" name="Freeform 138"/>
          <p:cNvSpPr>
            <a:spLocks/>
          </p:cNvSpPr>
          <p:nvPr/>
        </p:nvSpPr>
        <p:spPr bwMode="auto">
          <a:xfrm>
            <a:off x="2997200" y="4017963"/>
            <a:ext cx="1479550" cy="346075"/>
          </a:xfrm>
          <a:custGeom>
            <a:avLst/>
            <a:gdLst>
              <a:gd name="T0" fmla="*/ 0 w 576"/>
              <a:gd name="T1" fmla="*/ 2147483647 h 71"/>
              <a:gd name="T2" fmla="*/ 2147483647 w 576"/>
              <a:gd name="T3" fmla="*/ 2147483647 h 71"/>
              <a:gd name="T4" fmla="*/ 2147483647 w 576"/>
              <a:gd name="T5" fmla="*/ 2147483647 h 71"/>
              <a:gd name="T6" fmla="*/ 2147483647 w 576"/>
              <a:gd name="T7" fmla="*/ 2147483647 h 71"/>
              <a:gd name="T8" fmla="*/ 2147483647 w 576"/>
              <a:gd name="T9" fmla="*/ 2147483647 h 71"/>
              <a:gd name="T10" fmla="*/ 0 60000 65536"/>
              <a:gd name="T11" fmla="*/ 0 60000 65536"/>
              <a:gd name="T12" fmla="*/ 0 60000 65536"/>
              <a:gd name="T13" fmla="*/ 0 60000 65536"/>
              <a:gd name="T14" fmla="*/ 0 60000 65536"/>
              <a:gd name="T15" fmla="*/ 0 w 576"/>
              <a:gd name="T16" fmla="*/ 0 h 71"/>
              <a:gd name="T17" fmla="*/ 576 w 576"/>
              <a:gd name="T18" fmla="*/ 71 h 71"/>
            </a:gdLst>
            <a:ahLst/>
            <a:cxnLst>
              <a:cxn ang="T10">
                <a:pos x="T0" y="T1"/>
              </a:cxn>
              <a:cxn ang="T11">
                <a:pos x="T2" y="T3"/>
              </a:cxn>
              <a:cxn ang="T12">
                <a:pos x="T4" y="T5"/>
              </a:cxn>
              <a:cxn ang="T13">
                <a:pos x="T6" y="T7"/>
              </a:cxn>
              <a:cxn ang="T14">
                <a:pos x="T8" y="T9"/>
              </a:cxn>
            </a:cxnLst>
            <a:rect l="T15" t="T16" r="T17" b="T18"/>
            <a:pathLst>
              <a:path w="576" h="71">
                <a:moveTo>
                  <a:pt x="0" y="31"/>
                </a:moveTo>
                <a:cubicBezTo>
                  <a:pt x="24" y="37"/>
                  <a:pt x="96" y="67"/>
                  <a:pt x="144" y="69"/>
                </a:cubicBezTo>
                <a:cubicBezTo>
                  <a:pt x="192" y="71"/>
                  <a:pt x="240" y="52"/>
                  <a:pt x="288" y="41"/>
                </a:cubicBezTo>
                <a:cubicBezTo>
                  <a:pt x="336" y="30"/>
                  <a:pt x="384" y="4"/>
                  <a:pt x="432" y="2"/>
                </a:cubicBezTo>
                <a:cubicBezTo>
                  <a:pt x="480" y="0"/>
                  <a:pt x="546" y="25"/>
                  <a:pt x="576" y="31"/>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284" name="TextBox 28"/>
          <p:cNvSpPr txBox="1">
            <a:spLocks noChangeArrowheads="1"/>
          </p:cNvSpPr>
          <p:nvPr/>
        </p:nvSpPr>
        <p:spPr bwMode="auto">
          <a:xfrm>
            <a:off x="3021013" y="214313"/>
            <a:ext cx="2881312" cy="735012"/>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Sway Frame</a:t>
            </a:r>
          </a:p>
        </p:txBody>
      </p:sp>
      <p:sp>
        <p:nvSpPr>
          <p:cNvPr id="33" name="Slide Number Placeholder 32"/>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5AF162E-F3CF-48EB-AAA2-0629572C1BE4}" type="slidenum">
              <a:rPr lang="en-US" altLang="en-US" sz="1200">
                <a:solidFill>
                  <a:srgbClr val="BCBCBC"/>
                </a:solidFill>
              </a:rPr>
              <a:pPr/>
              <a:t>86</a:t>
            </a:fld>
            <a:endParaRPr lang="en-US" altLang="en-US" sz="1200">
              <a:solidFill>
                <a:srgbClr val="BCBCBC"/>
              </a:solidFill>
            </a:endParaRPr>
          </a:p>
        </p:txBody>
      </p:sp>
      <p:sp>
        <p:nvSpPr>
          <p:cNvPr id="34" name="Footer Placeholder 33"/>
          <p:cNvSpPr>
            <a:spLocks noGrp="1"/>
          </p:cNvSpPr>
          <p:nvPr>
            <p:ph type="ftr" sz="quarter" idx="10"/>
          </p:nvPr>
        </p:nvSpPr>
        <p:spPr/>
        <p:txBody>
          <a:bodyPr/>
          <a:lstStyle/>
          <a:p>
            <a:pPr>
              <a:defRPr/>
            </a:pPr>
            <a:r>
              <a:rPr lang="en-US"/>
              <a:t>Compression Theory</a:t>
            </a:r>
            <a:endParaRPr lang="en-US" dirty="0"/>
          </a:p>
        </p:txBody>
      </p:sp>
      <p:sp>
        <p:nvSpPr>
          <p:cNvPr id="96287" name="Line 36"/>
          <p:cNvSpPr>
            <a:spLocks noChangeShapeType="1"/>
          </p:cNvSpPr>
          <p:nvPr/>
        </p:nvSpPr>
        <p:spPr bwMode="auto">
          <a:xfrm>
            <a:off x="2981325" y="1800225"/>
            <a:ext cx="1538288" cy="0"/>
          </a:xfrm>
          <a:prstGeom prst="line">
            <a:avLst/>
          </a:prstGeom>
          <a:noFill/>
          <a:ln w="38100">
            <a:solidFill>
              <a:schemeClr val="bg1"/>
            </a:solidFill>
            <a:prstDash val="dash"/>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96288" name="Line 40"/>
          <p:cNvSpPr>
            <a:spLocks noChangeShapeType="1"/>
          </p:cNvSpPr>
          <p:nvPr/>
        </p:nvSpPr>
        <p:spPr bwMode="auto">
          <a:xfrm flipV="1">
            <a:off x="2562225" y="5610225"/>
            <a:ext cx="0" cy="10795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rot="10800000" wrap="none"/>
          <a:lstStyle/>
          <a:p>
            <a:endParaRPr lang="en-US"/>
          </a:p>
        </p:txBody>
      </p:sp>
      <p:sp>
        <p:nvSpPr>
          <p:cNvPr id="96289" name="Freeform 44"/>
          <p:cNvSpPr>
            <a:spLocks/>
          </p:cNvSpPr>
          <p:nvPr/>
        </p:nvSpPr>
        <p:spPr bwMode="auto">
          <a:xfrm>
            <a:off x="2562225" y="4137025"/>
            <a:ext cx="434975" cy="1485900"/>
          </a:xfrm>
          <a:custGeom>
            <a:avLst/>
            <a:gdLst>
              <a:gd name="T0" fmla="*/ 0 w 268"/>
              <a:gd name="T1" fmla="*/ 2147483647 h 928"/>
              <a:gd name="T2" fmla="*/ 21073565 w 268"/>
              <a:gd name="T3" fmla="*/ 2147483647 h 928"/>
              <a:gd name="T4" fmla="*/ 89564274 w 268"/>
              <a:gd name="T5" fmla="*/ 1866442513 h 928"/>
              <a:gd name="T6" fmla="*/ 289769633 w 268"/>
              <a:gd name="T7" fmla="*/ 1246004007 h 928"/>
              <a:gd name="T8" fmla="*/ 558464078 w 268"/>
              <a:gd name="T9" fmla="*/ 605055918 h 928"/>
              <a:gd name="T10" fmla="*/ 705982278 w 268"/>
              <a:gd name="T11" fmla="*/ 0 h 928"/>
              <a:gd name="T12" fmla="*/ 0 60000 65536"/>
              <a:gd name="T13" fmla="*/ 0 60000 65536"/>
              <a:gd name="T14" fmla="*/ 0 60000 65536"/>
              <a:gd name="T15" fmla="*/ 0 60000 65536"/>
              <a:gd name="T16" fmla="*/ 0 60000 65536"/>
              <a:gd name="T17" fmla="*/ 0 60000 65536"/>
              <a:gd name="T18" fmla="*/ 0 w 268"/>
              <a:gd name="T19" fmla="*/ 0 h 928"/>
              <a:gd name="T20" fmla="*/ 268 w 268"/>
              <a:gd name="T21" fmla="*/ 928 h 928"/>
            </a:gdLst>
            <a:ahLst/>
            <a:cxnLst>
              <a:cxn ang="T12">
                <a:pos x="T0" y="T1"/>
              </a:cxn>
              <a:cxn ang="T13">
                <a:pos x="T2" y="T3"/>
              </a:cxn>
              <a:cxn ang="T14">
                <a:pos x="T4" y="T5"/>
              </a:cxn>
              <a:cxn ang="T15">
                <a:pos x="T6" y="T7"/>
              </a:cxn>
              <a:cxn ang="T16">
                <a:pos x="T8" y="T9"/>
              </a:cxn>
              <a:cxn ang="T17">
                <a:pos x="T10" y="T11"/>
              </a:cxn>
            </a:cxnLst>
            <a:rect l="T18" t="T19" r="T20" b="T21"/>
            <a:pathLst>
              <a:path w="268" h="928">
                <a:moveTo>
                  <a:pt x="0" y="928"/>
                </a:moveTo>
                <a:cubicBezTo>
                  <a:pt x="1" y="909"/>
                  <a:pt x="2" y="891"/>
                  <a:pt x="8" y="858"/>
                </a:cubicBezTo>
                <a:cubicBezTo>
                  <a:pt x="14" y="825"/>
                  <a:pt x="17" y="790"/>
                  <a:pt x="34" y="728"/>
                </a:cubicBezTo>
                <a:cubicBezTo>
                  <a:pt x="51" y="666"/>
                  <a:pt x="80" y="568"/>
                  <a:pt x="110" y="486"/>
                </a:cubicBezTo>
                <a:cubicBezTo>
                  <a:pt x="140" y="404"/>
                  <a:pt x="186" y="317"/>
                  <a:pt x="212" y="236"/>
                </a:cubicBezTo>
                <a:cubicBezTo>
                  <a:pt x="238" y="155"/>
                  <a:pt x="253" y="77"/>
                  <a:pt x="268" y="0"/>
                </a:cubicBezTo>
              </a:path>
            </a:pathLst>
          </a:custGeom>
          <a:noFill/>
          <a:ln w="3810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2147888" y="1714500"/>
            <a:ext cx="4586287" cy="3841750"/>
          </a:xfrm>
          <a:prstGeom prst="rect">
            <a:avLst/>
          </a:prstGeom>
          <a:solidFill>
            <a:schemeClr val="tx1">
              <a:lumMod val="95000"/>
              <a:alpha val="62000"/>
            </a:schemeClr>
          </a:solidFill>
          <a:ln w="38100" cap="flat">
            <a:solidFill>
              <a:schemeClr val="bg1"/>
            </a:solidFill>
            <a:bevel/>
          </a:ln>
        </p:spPr>
        <p:txBody>
          <a:bodyPr anchor="ctr" anchorCtr="1"/>
          <a:lstStyle/>
          <a:p>
            <a:pPr>
              <a:defRPr/>
            </a:pPr>
            <a:endParaRPr lang="en-US">
              <a:solidFill>
                <a:schemeClr val="bg1"/>
              </a:solidFill>
              <a:cs typeface="Arial" pitchFamily="34" charset="0"/>
            </a:endParaRPr>
          </a:p>
        </p:txBody>
      </p:sp>
      <p:sp>
        <p:nvSpPr>
          <p:cNvPr id="97283" name="Line 5"/>
          <p:cNvSpPr>
            <a:spLocks noChangeShapeType="1"/>
          </p:cNvSpPr>
          <p:nvPr/>
        </p:nvSpPr>
        <p:spPr bwMode="auto">
          <a:xfrm flipV="1">
            <a:off x="2574925" y="2595563"/>
            <a:ext cx="0" cy="18113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84" name="Line 6"/>
          <p:cNvSpPr>
            <a:spLocks noChangeShapeType="1"/>
          </p:cNvSpPr>
          <p:nvPr/>
        </p:nvSpPr>
        <p:spPr bwMode="auto">
          <a:xfrm flipV="1">
            <a:off x="4281488" y="2595563"/>
            <a:ext cx="0" cy="18113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85" name="Line 7"/>
          <p:cNvSpPr>
            <a:spLocks noChangeShapeType="1"/>
          </p:cNvSpPr>
          <p:nvPr/>
        </p:nvSpPr>
        <p:spPr bwMode="auto">
          <a:xfrm flipV="1">
            <a:off x="5989638" y="2595563"/>
            <a:ext cx="0" cy="18113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86" name="Line 8"/>
          <p:cNvSpPr>
            <a:spLocks noChangeShapeType="1"/>
          </p:cNvSpPr>
          <p:nvPr/>
        </p:nvSpPr>
        <p:spPr bwMode="auto">
          <a:xfrm>
            <a:off x="2555875" y="2595563"/>
            <a:ext cx="3433763"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87" name="Oval 10"/>
          <p:cNvSpPr>
            <a:spLocks noChangeArrowheads="1"/>
          </p:cNvSpPr>
          <p:nvPr/>
        </p:nvSpPr>
        <p:spPr bwMode="auto">
          <a:xfrm>
            <a:off x="5846763" y="2444750"/>
            <a:ext cx="284162" cy="301625"/>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7288" name="Oval 11"/>
          <p:cNvSpPr>
            <a:spLocks noChangeArrowheads="1"/>
          </p:cNvSpPr>
          <p:nvPr/>
        </p:nvSpPr>
        <p:spPr bwMode="auto">
          <a:xfrm>
            <a:off x="4305300" y="2473325"/>
            <a:ext cx="284163" cy="301625"/>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7289" name="AutoShape 12"/>
          <p:cNvSpPr>
            <a:spLocks noChangeArrowheads="1"/>
          </p:cNvSpPr>
          <p:nvPr/>
        </p:nvSpPr>
        <p:spPr bwMode="auto">
          <a:xfrm>
            <a:off x="2432050" y="4406900"/>
            <a:ext cx="284163" cy="301625"/>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7290" name="AutoShape 13"/>
          <p:cNvSpPr>
            <a:spLocks noChangeArrowheads="1"/>
          </p:cNvSpPr>
          <p:nvPr/>
        </p:nvSpPr>
        <p:spPr bwMode="auto">
          <a:xfrm>
            <a:off x="4140200" y="4406900"/>
            <a:ext cx="284163" cy="301625"/>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7291" name="AutoShape 14"/>
          <p:cNvSpPr>
            <a:spLocks noChangeArrowheads="1"/>
          </p:cNvSpPr>
          <p:nvPr/>
        </p:nvSpPr>
        <p:spPr bwMode="auto">
          <a:xfrm>
            <a:off x="5846763" y="4406900"/>
            <a:ext cx="284162" cy="301625"/>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7292" name="Line 17"/>
          <p:cNvSpPr>
            <a:spLocks noChangeShapeType="1"/>
          </p:cNvSpPr>
          <p:nvPr/>
        </p:nvSpPr>
        <p:spPr bwMode="auto">
          <a:xfrm>
            <a:off x="2262188" y="4708525"/>
            <a:ext cx="405765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93" name="Line 109"/>
          <p:cNvSpPr>
            <a:spLocks noChangeShapeType="1"/>
          </p:cNvSpPr>
          <p:nvPr/>
        </p:nvSpPr>
        <p:spPr bwMode="auto">
          <a:xfrm>
            <a:off x="2574925" y="3500438"/>
            <a:ext cx="3414713"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94" name="Oval 111"/>
          <p:cNvSpPr>
            <a:spLocks noChangeArrowheads="1"/>
          </p:cNvSpPr>
          <p:nvPr/>
        </p:nvSpPr>
        <p:spPr bwMode="auto">
          <a:xfrm>
            <a:off x="5846763" y="3349625"/>
            <a:ext cx="284162" cy="303213"/>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7295" name="Oval 112"/>
          <p:cNvSpPr>
            <a:spLocks noChangeArrowheads="1"/>
          </p:cNvSpPr>
          <p:nvPr/>
        </p:nvSpPr>
        <p:spPr bwMode="auto">
          <a:xfrm>
            <a:off x="4291013" y="3378200"/>
            <a:ext cx="284162" cy="301625"/>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7296" name="TextBox 28"/>
          <p:cNvSpPr txBox="1">
            <a:spLocks noChangeArrowheads="1"/>
          </p:cNvSpPr>
          <p:nvPr/>
        </p:nvSpPr>
        <p:spPr bwMode="auto">
          <a:xfrm>
            <a:off x="2500313" y="4813300"/>
            <a:ext cx="1809750" cy="547688"/>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solidFill>
                  <a:schemeClr val="bg1"/>
                </a:solidFill>
                <a:cs typeface="Arial" panose="020B0604020202020204" pitchFamily="34" charset="0"/>
              </a:rPr>
              <a:t>Moment Frame</a:t>
            </a:r>
          </a:p>
        </p:txBody>
      </p:sp>
      <p:sp>
        <p:nvSpPr>
          <p:cNvPr id="38" name="Slide Number Placeholder 37"/>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F4EE0BA-20B2-4559-BA2D-C4256C07364C}" type="slidenum">
              <a:rPr lang="en-US" altLang="en-US" sz="1200">
                <a:solidFill>
                  <a:srgbClr val="BCBCBC"/>
                </a:solidFill>
              </a:rPr>
              <a:pPr algn="r"/>
              <a:t>87</a:t>
            </a:fld>
            <a:endParaRPr lang="en-US" altLang="en-US" sz="1200">
              <a:solidFill>
                <a:srgbClr val="BCBCBC"/>
              </a:solidFill>
            </a:endParaRPr>
          </a:p>
        </p:txBody>
      </p:sp>
      <p:sp>
        <p:nvSpPr>
          <p:cNvPr id="97299" name="TextBox 28"/>
          <p:cNvSpPr txBox="1">
            <a:spLocks noChangeArrowheads="1"/>
          </p:cNvSpPr>
          <p:nvPr/>
        </p:nvSpPr>
        <p:spPr bwMode="auto">
          <a:xfrm>
            <a:off x="3021013" y="214313"/>
            <a:ext cx="2881312" cy="735012"/>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Sway Frame</a:t>
            </a:r>
          </a:p>
        </p:txBody>
      </p:sp>
      <p:sp>
        <p:nvSpPr>
          <p:cNvPr id="20"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2147888" y="1714500"/>
            <a:ext cx="4586287" cy="3841750"/>
          </a:xfrm>
          <a:prstGeom prst="rect">
            <a:avLst/>
          </a:prstGeom>
          <a:solidFill>
            <a:schemeClr val="tx1">
              <a:lumMod val="95000"/>
              <a:alpha val="62000"/>
            </a:schemeClr>
          </a:solidFill>
          <a:ln w="38100" cap="flat">
            <a:solidFill>
              <a:schemeClr val="bg1"/>
            </a:solidFill>
            <a:bevel/>
          </a:ln>
        </p:spPr>
        <p:txBody>
          <a:bodyPr anchor="ctr" anchorCtr="1"/>
          <a:lstStyle/>
          <a:p>
            <a:pPr>
              <a:defRPr/>
            </a:pPr>
            <a:endParaRPr lang="en-US">
              <a:solidFill>
                <a:schemeClr val="bg1"/>
              </a:solidFill>
              <a:cs typeface="Arial" pitchFamily="34" charset="0"/>
            </a:endParaRPr>
          </a:p>
        </p:txBody>
      </p:sp>
      <p:sp>
        <p:nvSpPr>
          <p:cNvPr id="98307" name="Line 5"/>
          <p:cNvSpPr>
            <a:spLocks noChangeShapeType="1"/>
          </p:cNvSpPr>
          <p:nvPr/>
        </p:nvSpPr>
        <p:spPr bwMode="auto">
          <a:xfrm flipV="1">
            <a:off x="2574925" y="2595563"/>
            <a:ext cx="0" cy="18113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308" name="Line 6"/>
          <p:cNvSpPr>
            <a:spLocks noChangeShapeType="1"/>
          </p:cNvSpPr>
          <p:nvPr/>
        </p:nvSpPr>
        <p:spPr bwMode="auto">
          <a:xfrm flipV="1">
            <a:off x="4281488" y="2595563"/>
            <a:ext cx="0" cy="18113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309" name="Line 7"/>
          <p:cNvSpPr>
            <a:spLocks noChangeShapeType="1"/>
          </p:cNvSpPr>
          <p:nvPr/>
        </p:nvSpPr>
        <p:spPr bwMode="auto">
          <a:xfrm flipV="1">
            <a:off x="5989638" y="2595563"/>
            <a:ext cx="0" cy="18113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310" name="Line 8"/>
          <p:cNvSpPr>
            <a:spLocks noChangeShapeType="1"/>
          </p:cNvSpPr>
          <p:nvPr/>
        </p:nvSpPr>
        <p:spPr bwMode="auto">
          <a:xfrm>
            <a:off x="2555875" y="2595563"/>
            <a:ext cx="3433763"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311" name="Oval 11"/>
          <p:cNvSpPr>
            <a:spLocks noChangeArrowheads="1"/>
          </p:cNvSpPr>
          <p:nvPr/>
        </p:nvSpPr>
        <p:spPr bwMode="auto">
          <a:xfrm>
            <a:off x="4305300" y="2473325"/>
            <a:ext cx="284163" cy="301625"/>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8312" name="AutoShape 12"/>
          <p:cNvSpPr>
            <a:spLocks noChangeArrowheads="1"/>
          </p:cNvSpPr>
          <p:nvPr/>
        </p:nvSpPr>
        <p:spPr bwMode="auto">
          <a:xfrm>
            <a:off x="2432050" y="4406900"/>
            <a:ext cx="284163" cy="301625"/>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8313" name="AutoShape 13"/>
          <p:cNvSpPr>
            <a:spLocks noChangeArrowheads="1"/>
          </p:cNvSpPr>
          <p:nvPr/>
        </p:nvSpPr>
        <p:spPr bwMode="auto">
          <a:xfrm>
            <a:off x="4140200" y="4406900"/>
            <a:ext cx="284163" cy="301625"/>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8314" name="AutoShape 14"/>
          <p:cNvSpPr>
            <a:spLocks noChangeArrowheads="1"/>
          </p:cNvSpPr>
          <p:nvPr/>
        </p:nvSpPr>
        <p:spPr bwMode="auto">
          <a:xfrm>
            <a:off x="5846763" y="4406900"/>
            <a:ext cx="284162" cy="301625"/>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8315" name="Line 17"/>
          <p:cNvSpPr>
            <a:spLocks noChangeShapeType="1"/>
          </p:cNvSpPr>
          <p:nvPr/>
        </p:nvSpPr>
        <p:spPr bwMode="auto">
          <a:xfrm>
            <a:off x="2262188" y="4708525"/>
            <a:ext cx="405765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316" name="Line 109"/>
          <p:cNvSpPr>
            <a:spLocks noChangeShapeType="1"/>
          </p:cNvSpPr>
          <p:nvPr/>
        </p:nvSpPr>
        <p:spPr bwMode="auto">
          <a:xfrm>
            <a:off x="2574925" y="3500438"/>
            <a:ext cx="3414713"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317" name="Oval 111"/>
          <p:cNvSpPr>
            <a:spLocks noChangeArrowheads="1"/>
          </p:cNvSpPr>
          <p:nvPr/>
        </p:nvSpPr>
        <p:spPr bwMode="auto">
          <a:xfrm>
            <a:off x="5846763" y="3349625"/>
            <a:ext cx="284162" cy="303213"/>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8318" name="Oval 112"/>
          <p:cNvSpPr>
            <a:spLocks noChangeArrowheads="1"/>
          </p:cNvSpPr>
          <p:nvPr/>
        </p:nvSpPr>
        <p:spPr bwMode="auto">
          <a:xfrm>
            <a:off x="4291013" y="3378200"/>
            <a:ext cx="284162" cy="301625"/>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8" name="Slide Number Placeholder 37"/>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2C57F10D-CBEE-4FFC-A045-3D8C24941944}" type="slidenum">
              <a:rPr lang="en-US" altLang="en-US" sz="1200">
                <a:solidFill>
                  <a:srgbClr val="BCBCBC"/>
                </a:solidFill>
              </a:rPr>
              <a:pPr algn="r"/>
              <a:t>88</a:t>
            </a:fld>
            <a:endParaRPr lang="en-US" altLang="en-US" sz="1200">
              <a:solidFill>
                <a:srgbClr val="BCBCBC"/>
              </a:solidFill>
            </a:endParaRPr>
          </a:p>
        </p:txBody>
      </p:sp>
      <p:sp>
        <p:nvSpPr>
          <p:cNvPr id="98321" name="Line 106"/>
          <p:cNvSpPr>
            <a:spLocks noChangeShapeType="1"/>
          </p:cNvSpPr>
          <p:nvPr/>
        </p:nvSpPr>
        <p:spPr bwMode="auto">
          <a:xfrm>
            <a:off x="2573338" y="2149475"/>
            <a:ext cx="0" cy="433388"/>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8322" name="Line 106"/>
          <p:cNvSpPr>
            <a:spLocks noChangeShapeType="1"/>
          </p:cNvSpPr>
          <p:nvPr/>
        </p:nvSpPr>
        <p:spPr bwMode="auto">
          <a:xfrm>
            <a:off x="4283075" y="2147888"/>
            <a:ext cx="0" cy="433387"/>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8323" name="Oval 10"/>
          <p:cNvSpPr>
            <a:spLocks noChangeArrowheads="1"/>
          </p:cNvSpPr>
          <p:nvPr/>
        </p:nvSpPr>
        <p:spPr bwMode="auto">
          <a:xfrm>
            <a:off x="5846763" y="2444750"/>
            <a:ext cx="284162" cy="301625"/>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8324" name="Line 106"/>
          <p:cNvSpPr>
            <a:spLocks noChangeShapeType="1"/>
          </p:cNvSpPr>
          <p:nvPr/>
        </p:nvSpPr>
        <p:spPr bwMode="auto">
          <a:xfrm>
            <a:off x="5986463" y="2135188"/>
            <a:ext cx="0" cy="433387"/>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8325" name="TextBox 28"/>
          <p:cNvSpPr txBox="1">
            <a:spLocks noChangeArrowheads="1"/>
          </p:cNvSpPr>
          <p:nvPr/>
        </p:nvSpPr>
        <p:spPr bwMode="auto">
          <a:xfrm>
            <a:off x="2500313" y="4813300"/>
            <a:ext cx="1809750" cy="547688"/>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solidFill>
                  <a:schemeClr val="bg1"/>
                </a:solidFill>
                <a:cs typeface="Arial" panose="020B0604020202020204" pitchFamily="34" charset="0"/>
              </a:rPr>
              <a:t>Moment Frame</a:t>
            </a:r>
          </a:p>
        </p:txBody>
      </p:sp>
      <p:sp>
        <p:nvSpPr>
          <p:cNvPr id="98326" name="TextBox 28"/>
          <p:cNvSpPr txBox="1">
            <a:spLocks noChangeArrowheads="1"/>
          </p:cNvSpPr>
          <p:nvPr/>
        </p:nvSpPr>
        <p:spPr bwMode="auto">
          <a:xfrm>
            <a:off x="3021013" y="214313"/>
            <a:ext cx="2881312" cy="735012"/>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Sway Frame</a:t>
            </a:r>
          </a:p>
        </p:txBody>
      </p:sp>
      <p:sp>
        <p:nvSpPr>
          <p:cNvPr id="23"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Line 109"/>
          <p:cNvSpPr>
            <a:spLocks noChangeShapeType="1"/>
          </p:cNvSpPr>
          <p:nvPr/>
        </p:nvSpPr>
        <p:spPr bwMode="auto">
          <a:xfrm>
            <a:off x="2574925" y="3500438"/>
            <a:ext cx="3414713"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TextBox 105"/>
          <p:cNvSpPr txBox="1"/>
          <p:nvPr/>
        </p:nvSpPr>
        <p:spPr>
          <a:xfrm>
            <a:off x="2147888" y="1714500"/>
            <a:ext cx="4586287" cy="3841750"/>
          </a:xfrm>
          <a:prstGeom prst="rect">
            <a:avLst/>
          </a:prstGeom>
          <a:solidFill>
            <a:schemeClr val="tx1">
              <a:lumMod val="95000"/>
              <a:alpha val="62000"/>
            </a:schemeClr>
          </a:solidFill>
          <a:ln w="38100" cap="flat">
            <a:solidFill>
              <a:schemeClr val="bg1"/>
            </a:solidFill>
            <a:bevel/>
          </a:ln>
        </p:spPr>
        <p:txBody>
          <a:bodyPr anchor="ctr" anchorCtr="1"/>
          <a:lstStyle/>
          <a:p>
            <a:pPr>
              <a:defRPr/>
            </a:pPr>
            <a:endParaRPr lang="en-US">
              <a:solidFill>
                <a:schemeClr val="bg1"/>
              </a:solidFill>
              <a:cs typeface="Arial" pitchFamily="34" charset="0"/>
            </a:endParaRPr>
          </a:p>
        </p:txBody>
      </p:sp>
      <p:sp>
        <p:nvSpPr>
          <p:cNvPr id="99332" name="Line 5"/>
          <p:cNvSpPr>
            <a:spLocks noChangeShapeType="1"/>
          </p:cNvSpPr>
          <p:nvPr/>
        </p:nvSpPr>
        <p:spPr bwMode="auto">
          <a:xfrm flipV="1">
            <a:off x="2574925" y="2595563"/>
            <a:ext cx="0" cy="18113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33" name="Line 6"/>
          <p:cNvSpPr>
            <a:spLocks noChangeShapeType="1"/>
          </p:cNvSpPr>
          <p:nvPr/>
        </p:nvSpPr>
        <p:spPr bwMode="auto">
          <a:xfrm flipV="1">
            <a:off x="4281488" y="2595563"/>
            <a:ext cx="0" cy="18113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34" name="Line 7"/>
          <p:cNvSpPr>
            <a:spLocks noChangeShapeType="1"/>
          </p:cNvSpPr>
          <p:nvPr/>
        </p:nvSpPr>
        <p:spPr bwMode="auto">
          <a:xfrm flipV="1">
            <a:off x="5989638" y="2595563"/>
            <a:ext cx="0" cy="181133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35" name="Line 8"/>
          <p:cNvSpPr>
            <a:spLocks noChangeShapeType="1"/>
          </p:cNvSpPr>
          <p:nvPr/>
        </p:nvSpPr>
        <p:spPr bwMode="auto">
          <a:xfrm>
            <a:off x="2555875" y="2595563"/>
            <a:ext cx="3433763"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36" name="Oval 11"/>
          <p:cNvSpPr>
            <a:spLocks noChangeArrowheads="1"/>
          </p:cNvSpPr>
          <p:nvPr/>
        </p:nvSpPr>
        <p:spPr bwMode="auto">
          <a:xfrm>
            <a:off x="4305300" y="2473325"/>
            <a:ext cx="284163" cy="301625"/>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9337" name="Oval 111"/>
          <p:cNvSpPr>
            <a:spLocks noChangeArrowheads="1"/>
          </p:cNvSpPr>
          <p:nvPr/>
        </p:nvSpPr>
        <p:spPr bwMode="auto">
          <a:xfrm>
            <a:off x="5846763" y="3349625"/>
            <a:ext cx="284162" cy="303213"/>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9338" name="Oval 112"/>
          <p:cNvSpPr>
            <a:spLocks noChangeArrowheads="1"/>
          </p:cNvSpPr>
          <p:nvPr/>
        </p:nvSpPr>
        <p:spPr bwMode="auto">
          <a:xfrm>
            <a:off x="4291013" y="3378200"/>
            <a:ext cx="284162" cy="301625"/>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9339" name="Oval 10"/>
          <p:cNvSpPr>
            <a:spLocks noChangeArrowheads="1"/>
          </p:cNvSpPr>
          <p:nvPr/>
        </p:nvSpPr>
        <p:spPr bwMode="auto">
          <a:xfrm>
            <a:off x="5846763" y="2444750"/>
            <a:ext cx="284162" cy="301625"/>
          </a:xfrm>
          <a:prstGeom prst="ellipse">
            <a:avLst/>
          </a:prstGeom>
          <a:solidFill>
            <a:schemeClr val="accent1"/>
          </a:solidFill>
          <a:ln w="38100">
            <a:solidFill>
              <a:schemeClr val="bg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 name="TextBox 105"/>
          <p:cNvSpPr txBox="1"/>
          <p:nvPr/>
        </p:nvSpPr>
        <p:spPr>
          <a:xfrm>
            <a:off x="2147888" y="1714500"/>
            <a:ext cx="4586287" cy="3841750"/>
          </a:xfrm>
          <a:prstGeom prst="rect">
            <a:avLst/>
          </a:prstGeom>
          <a:solidFill>
            <a:schemeClr val="tx1">
              <a:lumMod val="95000"/>
              <a:alpha val="62000"/>
            </a:schemeClr>
          </a:solidFill>
          <a:ln w="38100" cap="flat">
            <a:solidFill>
              <a:schemeClr val="bg1"/>
            </a:solidFill>
            <a:bevel/>
          </a:ln>
        </p:spPr>
        <p:txBody>
          <a:bodyPr anchor="ctr" anchorCtr="1"/>
          <a:lstStyle/>
          <a:p>
            <a:pPr>
              <a:defRPr/>
            </a:pPr>
            <a:endParaRPr lang="en-US">
              <a:solidFill>
                <a:schemeClr val="bg1"/>
              </a:solidFill>
              <a:cs typeface="Arial" pitchFamily="34" charset="0"/>
            </a:endParaRPr>
          </a:p>
        </p:txBody>
      </p:sp>
      <p:sp>
        <p:nvSpPr>
          <p:cNvPr id="99341" name="AutoShape 12"/>
          <p:cNvSpPr>
            <a:spLocks noChangeArrowheads="1"/>
          </p:cNvSpPr>
          <p:nvPr/>
        </p:nvSpPr>
        <p:spPr bwMode="auto">
          <a:xfrm>
            <a:off x="2432050" y="4406900"/>
            <a:ext cx="284163" cy="301625"/>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9342" name="AutoShape 13"/>
          <p:cNvSpPr>
            <a:spLocks noChangeArrowheads="1"/>
          </p:cNvSpPr>
          <p:nvPr/>
        </p:nvSpPr>
        <p:spPr bwMode="auto">
          <a:xfrm>
            <a:off x="4140200" y="4406900"/>
            <a:ext cx="284163" cy="301625"/>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9343" name="AutoShape 14"/>
          <p:cNvSpPr>
            <a:spLocks noChangeArrowheads="1"/>
          </p:cNvSpPr>
          <p:nvPr/>
        </p:nvSpPr>
        <p:spPr bwMode="auto">
          <a:xfrm>
            <a:off x="5846763" y="4406900"/>
            <a:ext cx="284162" cy="301625"/>
          </a:xfrm>
          <a:prstGeom prst="triangle">
            <a:avLst>
              <a:gd name="adj" fmla="val 50000"/>
            </a:avLst>
          </a:prstGeom>
          <a:solidFill>
            <a:schemeClr val="accent1"/>
          </a:solidFill>
          <a:ln w="38100">
            <a:solidFill>
              <a:schemeClr val="bg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9344" name="Line 17"/>
          <p:cNvSpPr>
            <a:spLocks noChangeShapeType="1"/>
          </p:cNvSpPr>
          <p:nvPr/>
        </p:nvSpPr>
        <p:spPr bwMode="auto">
          <a:xfrm>
            <a:off x="2262188" y="4708525"/>
            <a:ext cx="405765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Slide Number Placeholder 37"/>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9AE0B0E-4813-45F3-A0E6-EBB802756945}" type="slidenum">
              <a:rPr lang="en-US" altLang="en-US" sz="1200">
                <a:solidFill>
                  <a:srgbClr val="BCBCBC"/>
                </a:solidFill>
              </a:rPr>
              <a:pPr algn="r"/>
              <a:t>89</a:t>
            </a:fld>
            <a:endParaRPr lang="en-US" altLang="en-US" sz="1200">
              <a:solidFill>
                <a:srgbClr val="BCBCBC"/>
              </a:solidFill>
            </a:endParaRPr>
          </a:p>
        </p:txBody>
      </p:sp>
      <p:sp>
        <p:nvSpPr>
          <p:cNvPr id="99347" name="Line 106"/>
          <p:cNvSpPr>
            <a:spLocks noChangeShapeType="1"/>
          </p:cNvSpPr>
          <p:nvPr/>
        </p:nvSpPr>
        <p:spPr bwMode="auto">
          <a:xfrm>
            <a:off x="2573338" y="2149475"/>
            <a:ext cx="0" cy="433388"/>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48" name="Line 106"/>
          <p:cNvSpPr>
            <a:spLocks noChangeShapeType="1"/>
          </p:cNvSpPr>
          <p:nvPr/>
        </p:nvSpPr>
        <p:spPr bwMode="auto">
          <a:xfrm>
            <a:off x="4283075" y="2147888"/>
            <a:ext cx="0" cy="433387"/>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49" name="Line 106"/>
          <p:cNvSpPr>
            <a:spLocks noChangeShapeType="1"/>
          </p:cNvSpPr>
          <p:nvPr/>
        </p:nvSpPr>
        <p:spPr bwMode="auto">
          <a:xfrm>
            <a:off x="5986463" y="2135188"/>
            <a:ext cx="0" cy="433387"/>
          </a:xfrm>
          <a:prstGeom prst="line">
            <a:avLst/>
          </a:prstGeom>
          <a:noFill/>
          <a:ln w="635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50" name="Freeform 125"/>
          <p:cNvSpPr>
            <a:spLocks/>
          </p:cNvSpPr>
          <p:nvPr/>
        </p:nvSpPr>
        <p:spPr bwMode="auto">
          <a:xfrm>
            <a:off x="2574925" y="3551238"/>
            <a:ext cx="201613" cy="869950"/>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51" name="Freeform 127"/>
          <p:cNvSpPr>
            <a:spLocks/>
          </p:cNvSpPr>
          <p:nvPr/>
        </p:nvSpPr>
        <p:spPr bwMode="auto">
          <a:xfrm>
            <a:off x="2760663" y="3398838"/>
            <a:ext cx="1725612" cy="252412"/>
          </a:xfrm>
          <a:custGeom>
            <a:avLst/>
            <a:gdLst>
              <a:gd name="T0" fmla="*/ 0 w 576"/>
              <a:gd name="T1" fmla="*/ 2147483647 h 71"/>
              <a:gd name="T2" fmla="*/ 2147483647 w 576"/>
              <a:gd name="T3" fmla="*/ 2147483647 h 71"/>
              <a:gd name="T4" fmla="*/ 2147483647 w 576"/>
              <a:gd name="T5" fmla="*/ 2147483647 h 71"/>
              <a:gd name="T6" fmla="*/ 2147483647 w 576"/>
              <a:gd name="T7" fmla="*/ 2147483647 h 71"/>
              <a:gd name="T8" fmla="*/ 2147483647 w 576"/>
              <a:gd name="T9" fmla="*/ 2147483647 h 71"/>
              <a:gd name="T10" fmla="*/ 0 60000 65536"/>
              <a:gd name="T11" fmla="*/ 0 60000 65536"/>
              <a:gd name="T12" fmla="*/ 0 60000 65536"/>
              <a:gd name="T13" fmla="*/ 0 60000 65536"/>
              <a:gd name="T14" fmla="*/ 0 60000 65536"/>
              <a:gd name="T15" fmla="*/ 0 w 576"/>
              <a:gd name="T16" fmla="*/ 0 h 71"/>
              <a:gd name="T17" fmla="*/ 576 w 576"/>
              <a:gd name="T18" fmla="*/ 71 h 71"/>
            </a:gdLst>
            <a:ahLst/>
            <a:cxnLst>
              <a:cxn ang="T10">
                <a:pos x="T0" y="T1"/>
              </a:cxn>
              <a:cxn ang="T11">
                <a:pos x="T2" y="T3"/>
              </a:cxn>
              <a:cxn ang="T12">
                <a:pos x="T4" y="T5"/>
              </a:cxn>
              <a:cxn ang="T13">
                <a:pos x="T6" y="T7"/>
              </a:cxn>
              <a:cxn ang="T14">
                <a:pos x="T8" y="T9"/>
              </a:cxn>
            </a:cxnLst>
            <a:rect l="T15" t="T16" r="T17" b="T18"/>
            <a:pathLst>
              <a:path w="576" h="71">
                <a:moveTo>
                  <a:pt x="0" y="31"/>
                </a:moveTo>
                <a:cubicBezTo>
                  <a:pt x="24" y="37"/>
                  <a:pt x="96" y="67"/>
                  <a:pt x="144" y="69"/>
                </a:cubicBezTo>
                <a:cubicBezTo>
                  <a:pt x="192" y="71"/>
                  <a:pt x="240" y="52"/>
                  <a:pt x="288" y="41"/>
                </a:cubicBezTo>
                <a:cubicBezTo>
                  <a:pt x="336" y="30"/>
                  <a:pt x="384" y="4"/>
                  <a:pt x="432" y="2"/>
                </a:cubicBezTo>
                <a:cubicBezTo>
                  <a:pt x="480" y="0"/>
                  <a:pt x="546" y="25"/>
                  <a:pt x="576" y="31"/>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52" name="Line 129"/>
          <p:cNvSpPr>
            <a:spLocks noChangeShapeType="1"/>
          </p:cNvSpPr>
          <p:nvPr/>
        </p:nvSpPr>
        <p:spPr bwMode="auto">
          <a:xfrm flipV="1">
            <a:off x="5992813" y="2619375"/>
            <a:ext cx="441325" cy="1795463"/>
          </a:xfrm>
          <a:prstGeom prst="line">
            <a:avLst/>
          </a:prstGeom>
          <a:noFill/>
          <a:ln w="3810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9353" name="Freeform 125"/>
          <p:cNvSpPr>
            <a:spLocks/>
          </p:cNvSpPr>
          <p:nvPr/>
        </p:nvSpPr>
        <p:spPr bwMode="auto">
          <a:xfrm>
            <a:off x="4292600" y="3552825"/>
            <a:ext cx="201613" cy="86042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54" name="Freeform 125"/>
          <p:cNvSpPr>
            <a:spLocks/>
          </p:cNvSpPr>
          <p:nvPr/>
        </p:nvSpPr>
        <p:spPr bwMode="auto">
          <a:xfrm flipH="1" flipV="1">
            <a:off x="4500563" y="2586038"/>
            <a:ext cx="184150" cy="917575"/>
          </a:xfrm>
          <a:custGeom>
            <a:avLst/>
            <a:gdLst>
              <a:gd name="T0" fmla="*/ 0 w 173"/>
              <a:gd name="T1" fmla="*/ 2147483647 h 566"/>
              <a:gd name="T2" fmla="*/ 2147483647 w 173"/>
              <a:gd name="T3" fmla="*/ 2147483647 h 566"/>
              <a:gd name="T4" fmla="*/ 2147483647 w 173"/>
              <a:gd name="T5" fmla="*/ 2147483647 h 566"/>
              <a:gd name="T6" fmla="*/ 2147483647 w 173"/>
              <a:gd name="T7" fmla="*/ 0 h 566"/>
              <a:gd name="T8" fmla="*/ 0 60000 65536"/>
              <a:gd name="T9" fmla="*/ 0 60000 65536"/>
              <a:gd name="T10" fmla="*/ 0 60000 65536"/>
              <a:gd name="T11" fmla="*/ 0 60000 65536"/>
              <a:gd name="T12" fmla="*/ 0 w 173"/>
              <a:gd name="T13" fmla="*/ 0 h 566"/>
              <a:gd name="T14" fmla="*/ 173 w 173"/>
              <a:gd name="T15" fmla="*/ 566 h 566"/>
            </a:gdLst>
            <a:ahLst/>
            <a:cxnLst>
              <a:cxn ang="T8">
                <a:pos x="T0" y="T1"/>
              </a:cxn>
              <a:cxn ang="T9">
                <a:pos x="T2" y="T3"/>
              </a:cxn>
              <a:cxn ang="T10">
                <a:pos x="T4" y="T5"/>
              </a:cxn>
              <a:cxn ang="T11">
                <a:pos x="T6" y="T7"/>
              </a:cxn>
            </a:cxnLst>
            <a:rect l="T12" t="T13" r="T14" b="T15"/>
            <a:pathLst>
              <a:path w="173" h="566">
                <a:moveTo>
                  <a:pt x="0" y="566"/>
                </a:moveTo>
                <a:cubicBezTo>
                  <a:pt x="40" y="498"/>
                  <a:pt x="72" y="432"/>
                  <a:pt x="96" y="374"/>
                </a:cubicBezTo>
                <a:cubicBezTo>
                  <a:pt x="120" y="316"/>
                  <a:pt x="131" y="282"/>
                  <a:pt x="144" y="220"/>
                </a:cubicBezTo>
                <a:cubicBezTo>
                  <a:pt x="157" y="158"/>
                  <a:pt x="167" y="46"/>
                  <a:pt x="173"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99355" name="Line 109"/>
          <p:cNvSpPr>
            <a:spLocks noChangeShapeType="1"/>
          </p:cNvSpPr>
          <p:nvPr/>
        </p:nvSpPr>
        <p:spPr bwMode="auto">
          <a:xfrm flipV="1">
            <a:off x="4492625" y="3487738"/>
            <a:ext cx="1722438" cy="15875"/>
          </a:xfrm>
          <a:prstGeom prst="line">
            <a:avLst/>
          </a:prstGeom>
          <a:noFill/>
          <a:ln w="3810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9356" name="Line 109"/>
          <p:cNvSpPr>
            <a:spLocks noChangeShapeType="1"/>
          </p:cNvSpPr>
          <p:nvPr/>
        </p:nvSpPr>
        <p:spPr bwMode="auto">
          <a:xfrm flipV="1">
            <a:off x="4689475" y="2587625"/>
            <a:ext cx="1739900" cy="6350"/>
          </a:xfrm>
          <a:prstGeom prst="line">
            <a:avLst/>
          </a:prstGeom>
          <a:noFill/>
          <a:ln w="3810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9357" name="Oval 11"/>
          <p:cNvSpPr>
            <a:spLocks noChangeArrowheads="1"/>
          </p:cNvSpPr>
          <p:nvPr/>
        </p:nvSpPr>
        <p:spPr bwMode="auto">
          <a:xfrm>
            <a:off x="4699000" y="2501900"/>
            <a:ext cx="284163" cy="301625"/>
          </a:xfrm>
          <a:prstGeom prst="ellipse">
            <a:avLst/>
          </a:pr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9358" name="Oval 11"/>
          <p:cNvSpPr>
            <a:spLocks noChangeArrowheads="1"/>
          </p:cNvSpPr>
          <p:nvPr/>
        </p:nvSpPr>
        <p:spPr bwMode="auto">
          <a:xfrm>
            <a:off x="4559300" y="3387725"/>
            <a:ext cx="284163" cy="301625"/>
          </a:xfrm>
          <a:prstGeom prst="ellipse">
            <a:avLst/>
          </a:pr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9359" name="Oval 11"/>
          <p:cNvSpPr>
            <a:spLocks noChangeArrowheads="1"/>
          </p:cNvSpPr>
          <p:nvPr/>
        </p:nvSpPr>
        <p:spPr bwMode="auto">
          <a:xfrm>
            <a:off x="6245225" y="2444750"/>
            <a:ext cx="284163" cy="301625"/>
          </a:xfrm>
          <a:prstGeom prst="ellipse">
            <a:avLst/>
          </a:pr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9360" name="Oval 11"/>
          <p:cNvSpPr>
            <a:spLocks noChangeArrowheads="1"/>
          </p:cNvSpPr>
          <p:nvPr/>
        </p:nvSpPr>
        <p:spPr bwMode="auto">
          <a:xfrm>
            <a:off x="6037263" y="3344863"/>
            <a:ext cx="284162" cy="303212"/>
          </a:xfrm>
          <a:prstGeom prst="ellipse">
            <a:avLst/>
          </a:pr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9361" name="Freeform 127"/>
          <p:cNvSpPr>
            <a:spLocks/>
          </p:cNvSpPr>
          <p:nvPr/>
        </p:nvSpPr>
        <p:spPr bwMode="auto">
          <a:xfrm>
            <a:off x="2957513" y="2508250"/>
            <a:ext cx="1727200" cy="193675"/>
          </a:xfrm>
          <a:custGeom>
            <a:avLst/>
            <a:gdLst>
              <a:gd name="T0" fmla="*/ 0 w 576"/>
              <a:gd name="T1" fmla="*/ 2147483647 h 71"/>
              <a:gd name="T2" fmla="*/ 2147483647 w 576"/>
              <a:gd name="T3" fmla="*/ 2147483647 h 71"/>
              <a:gd name="T4" fmla="*/ 2147483647 w 576"/>
              <a:gd name="T5" fmla="*/ 2147483647 h 71"/>
              <a:gd name="T6" fmla="*/ 2147483647 w 576"/>
              <a:gd name="T7" fmla="*/ 2147483647 h 71"/>
              <a:gd name="T8" fmla="*/ 2147483647 w 576"/>
              <a:gd name="T9" fmla="*/ 2147483647 h 71"/>
              <a:gd name="T10" fmla="*/ 0 60000 65536"/>
              <a:gd name="T11" fmla="*/ 0 60000 65536"/>
              <a:gd name="T12" fmla="*/ 0 60000 65536"/>
              <a:gd name="T13" fmla="*/ 0 60000 65536"/>
              <a:gd name="T14" fmla="*/ 0 60000 65536"/>
              <a:gd name="T15" fmla="*/ 0 w 576"/>
              <a:gd name="T16" fmla="*/ 0 h 71"/>
              <a:gd name="T17" fmla="*/ 576 w 576"/>
              <a:gd name="T18" fmla="*/ 71 h 71"/>
            </a:gdLst>
            <a:ahLst/>
            <a:cxnLst>
              <a:cxn ang="T10">
                <a:pos x="T0" y="T1"/>
              </a:cxn>
              <a:cxn ang="T11">
                <a:pos x="T2" y="T3"/>
              </a:cxn>
              <a:cxn ang="T12">
                <a:pos x="T4" y="T5"/>
              </a:cxn>
              <a:cxn ang="T13">
                <a:pos x="T6" y="T7"/>
              </a:cxn>
              <a:cxn ang="T14">
                <a:pos x="T8" y="T9"/>
              </a:cxn>
            </a:cxnLst>
            <a:rect l="T15" t="T16" r="T17" b="T18"/>
            <a:pathLst>
              <a:path w="576" h="71">
                <a:moveTo>
                  <a:pt x="0" y="31"/>
                </a:moveTo>
                <a:cubicBezTo>
                  <a:pt x="24" y="37"/>
                  <a:pt x="96" y="67"/>
                  <a:pt x="144" y="69"/>
                </a:cubicBezTo>
                <a:cubicBezTo>
                  <a:pt x="192" y="71"/>
                  <a:pt x="240" y="52"/>
                  <a:pt x="288" y="41"/>
                </a:cubicBezTo>
                <a:cubicBezTo>
                  <a:pt x="336" y="30"/>
                  <a:pt x="384" y="4"/>
                  <a:pt x="432" y="2"/>
                </a:cubicBezTo>
                <a:cubicBezTo>
                  <a:pt x="480" y="0"/>
                  <a:pt x="546" y="25"/>
                  <a:pt x="576" y="31"/>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9362" name="TextBox 28"/>
          <p:cNvSpPr txBox="1">
            <a:spLocks noChangeArrowheads="1"/>
          </p:cNvSpPr>
          <p:nvPr/>
        </p:nvSpPr>
        <p:spPr bwMode="auto">
          <a:xfrm>
            <a:off x="2500313" y="4813300"/>
            <a:ext cx="1809750" cy="547688"/>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solidFill>
                  <a:schemeClr val="bg1"/>
                </a:solidFill>
                <a:cs typeface="Arial" panose="020B0604020202020204" pitchFamily="34" charset="0"/>
              </a:rPr>
              <a:t>Moment Frame</a:t>
            </a:r>
          </a:p>
        </p:txBody>
      </p:sp>
      <p:sp>
        <p:nvSpPr>
          <p:cNvPr id="99363" name="Freeform 38"/>
          <p:cNvSpPr>
            <a:spLocks/>
          </p:cNvSpPr>
          <p:nvPr/>
        </p:nvSpPr>
        <p:spPr bwMode="auto">
          <a:xfrm>
            <a:off x="2765425" y="2574925"/>
            <a:ext cx="212725" cy="936625"/>
          </a:xfrm>
          <a:custGeom>
            <a:avLst/>
            <a:gdLst>
              <a:gd name="T0" fmla="*/ 0 w 134"/>
              <a:gd name="T1" fmla="*/ 1486892188 h 590"/>
              <a:gd name="T2" fmla="*/ 20161250 w 134"/>
              <a:gd name="T3" fmla="*/ 1204634688 h 590"/>
              <a:gd name="T4" fmla="*/ 85685313 w 134"/>
              <a:gd name="T5" fmla="*/ 781248438 h 590"/>
              <a:gd name="T6" fmla="*/ 262096250 w 134"/>
              <a:gd name="T7" fmla="*/ 272176875 h 590"/>
              <a:gd name="T8" fmla="*/ 337700938 w 134"/>
              <a:gd name="T9" fmla="*/ 0 h 590"/>
              <a:gd name="T10" fmla="*/ 0 60000 65536"/>
              <a:gd name="T11" fmla="*/ 0 60000 65536"/>
              <a:gd name="T12" fmla="*/ 0 60000 65536"/>
              <a:gd name="T13" fmla="*/ 0 60000 65536"/>
              <a:gd name="T14" fmla="*/ 0 60000 65536"/>
              <a:gd name="T15" fmla="*/ 0 w 134"/>
              <a:gd name="T16" fmla="*/ 0 h 590"/>
              <a:gd name="T17" fmla="*/ 134 w 134"/>
              <a:gd name="T18" fmla="*/ 590 h 590"/>
            </a:gdLst>
            <a:ahLst/>
            <a:cxnLst>
              <a:cxn ang="T10">
                <a:pos x="T0" y="T1"/>
              </a:cxn>
              <a:cxn ang="T11">
                <a:pos x="T2" y="T3"/>
              </a:cxn>
              <a:cxn ang="T12">
                <a:pos x="T4" y="T5"/>
              </a:cxn>
              <a:cxn ang="T13">
                <a:pos x="T6" y="T7"/>
              </a:cxn>
              <a:cxn ang="T14">
                <a:pos x="T8" y="T9"/>
              </a:cxn>
            </a:cxnLst>
            <a:rect l="T15" t="T16" r="T17" b="T18"/>
            <a:pathLst>
              <a:path w="134" h="590">
                <a:moveTo>
                  <a:pt x="0" y="590"/>
                </a:moveTo>
                <a:cubicBezTo>
                  <a:pt x="1" y="557"/>
                  <a:pt x="2" y="525"/>
                  <a:pt x="8" y="478"/>
                </a:cubicBezTo>
                <a:cubicBezTo>
                  <a:pt x="14" y="431"/>
                  <a:pt x="18" y="372"/>
                  <a:pt x="34" y="310"/>
                </a:cubicBezTo>
                <a:cubicBezTo>
                  <a:pt x="50" y="248"/>
                  <a:pt x="87" y="160"/>
                  <a:pt x="104" y="108"/>
                </a:cubicBezTo>
                <a:cubicBezTo>
                  <a:pt x="121" y="56"/>
                  <a:pt x="129" y="18"/>
                  <a:pt x="134" y="0"/>
                </a:cubicBezTo>
              </a:path>
            </a:pathLst>
          </a:custGeom>
          <a:noFill/>
          <a:ln w="38100" cap="flat" cmpd="sng">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
        <p:nvSpPr>
          <p:cNvPr id="99364" name="TextBox 28"/>
          <p:cNvSpPr txBox="1">
            <a:spLocks noChangeArrowheads="1"/>
          </p:cNvSpPr>
          <p:nvPr/>
        </p:nvSpPr>
        <p:spPr bwMode="auto">
          <a:xfrm>
            <a:off x="3021013" y="214313"/>
            <a:ext cx="2881312" cy="735012"/>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Sway Frame</a:t>
            </a:r>
          </a:p>
        </p:txBody>
      </p:sp>
      <p:sp>
        <p:nvSpPr>
          <p:cNvPr id="37"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8"/>
          <p:cNvSpPr txBox="1">
            <a:spLocks noChangeArrowheads="1"/>
          </p:cNvSpPr>
          <p:nvPr/>
        </p:nvSpPr>
        <p:spPr bwMode="auto">
          <a:xfrm>
            <a:off x="534988" y="574675"/>
            <a:ext cx="8140700" cy="2011363"/>
          </a:xfrm>
          <a:prstGeom prst="rect">
            <a:avLst/>
          </a:prstGeom>
          <a:solidFill>
            <a:srgbClr val="F2F2F2">
              <a:alpha val="61960"/>
            </a:srgbClr>
          </a:solidFill>
          <a:ln w="38100">
            <a:solidFill>
              <a:schemeClr val="bg1"/>
            </a:solidFill>
            <a:bevel/>
            <a:headEnd/>
            <a:tailEnd/>
          </a:ln>
        </p:spPr>
        <p:txBody>
          <a:bodyP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When a short, stocky column is loaded the strength is limited by the yielding of the entire cross section.</a:t>
            </a:r>
          </a:p>
          <a:p>
            <a:pPr eaLnBrk="1" hangingPunct="1"/>
            <a:endParaRPr lang="en-US" altLang="en-US">
              <a:solidFill>
                <a:schemeClr val="bg1"/>
              </a:solidFill>
              <a:cs typeface="Arial" panose="020B0604020202020204" pitchFamily="34" charset="0"/>
            </a:endParaRPr>
          </a:p>
          <a:p>
            <a:pPr eaLnBrk="1" hangingPunct="1"/>
            <a:r>
              <a:rPr lang="en-US" altLang="en-US">
                <a:solidFill>
                  <a:schemeClr val="bg1"/>
                </a:solidFill>
                <a:cs typeface="Arial" panose="020B0604020202020204" pitchFamily="34" charset="0"/>
              </a:rPr>
              <a:t>Absence of residual stress, all fibers of cross-section yield simultaneously at </a:t>
            </a:r>
            <a:r>
              <a:rPr lang="en-US" altLang="en-US" i="1">
                <a:solidFill>
                  <a:schemeClr val="bg1"/>
                </a:solidFill>
                <a:cs typeface="Arial" panose="020B0604020202020204" pitchFamily="34" charset="0"/>
              </a:rPr>
              <a:t>P/A=F</a:t>
            </a:r>
            <a:r>
              <a:rPr lang="en-US" altLang="en-US" i="1" baseline="-25000">
                <a:solidFill>
                  <a:schemeClr val="bg1"/>
                </a:solidFill>
                <a:cs typeface="Arial" panose="020B0604020202020204" pitchFamily="34" charset="0"/>
              </a:rPr>
              <a:t>y.</a:t>
            </a:r>
            <a:endParaRPr lang="en-US" altLang="en-US" i="1">
              <a:solidFill>
                <a:schemeClr val="bg1"/>
              </a:solidFill>
              <a:cs typeface="Arial" panose="020B0604020202020204" pitchFamily="34" charset="0"/>
            </a:endParaRPr>
          </a:p>
        </p:txBody>
      </p:sp>
      <p:sp>
        <p:nvSpPr>
          <p:cNvPr id="12291" name="TextBox 40"/>
          <p:cNvSpPr txBox="1">
            <a:spLocks noChangeArrowheads="1"/>
          </p:cNvSpPr>
          <p:nvPr/>
        </p:nvSpPr>
        <p:spPr bwMode="auto">
          <a:xfrm>
            <a:off x="1203325" y="2728913"/>
            <a:ext cx="6807200" cy="3122612"/>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chemeClr val="bg1"/>
              </a:solidFill>
            </a:endParaRPr>
          </a:p>
        </p:txBody>
      </p:sp>
      <p:sp>
        <p:nvSpPr>
          <p:cNvPr id="12292" name="Line 5"/>
          <p:cNvSpPr>
            <a:spLocks noChangeShapeType="1"/>
          </p:cNvSpPr>
          <p:nvPr/>
        </p:nvSpPr>
        <p:spPr bwMode="auto">
          <a:xfrm>
            <a:off x="2465388" y="2841625"/>
            <a:ext cx="0" cy="2436813"/>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3" name="Line 6"/>
          <p:cNvSpPr>
            <a:spLocks noChangeShapeType="1"/>
          </p:cNvSpPr>
          <p:nvPr/>
        </p:nvSpPr>
        <p:spPr bwMode="auto">
          <a:xfrm>
            <a:off x="2451100" y="5264150"/>
            <a:ext cx="32004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4" name="Text Box 7"/>
          <p:cNvSpPr txBox="1">
            <a:spLocks noChangeArrowheads="1"/>
          </p:cNvSpPr>
          <p:nvPr/>
        </p:nvSpPr>
        <p:spPr bwMode="auto">
          <a:xfrm>
            <a:off x="3908425" y="526415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D</a:t>
            </a:r>
          </a:p>
        </p:txBody>
      </p:sp>
      <p:sp>
        <p:nvSpPr>
          <p:cNvPr id="12295" name="Text Box 8"/>
          <p:cNvSpPr txBox="1">
            <a:spLocks noChangeArrowheads="1"/>
          </p:cNvSpPr>
          <p:nvPr/>
        </p:nvSpPr>
        <p:spPr bwMode="auto">
          <a:xfrm>
            <a:off x="1346200" y="3332163"/>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i="1">
                <a:solidFill>
                  <a:schemeClr val="bg1"/>
                </a:solidFill>
                <a:cs typeface="Arial" panose="020B0604020202020204" pitchFamily="34" charset="0"/>
              </a:rPr>
              <a:t>P=F</a:t>
            </a:r>
            <a:r>
              <a:rPr lang="en-US" altLang="en-US" i="1" baseline="-25000">
                <a:solidFill>
                  <a:schemeClr val="bg1"/>
                </a:solidFill>
                <a:cs typeface="Arial" panose="020B0604020202020204" pitchFamily="34" charset="0"/>
              </a:rPr>
              <a:t>y</a:t>
            </a:r>
            <a:r>
              <a:rPr lang="en-US" altLang="en-US" i="1">
                <a:solidFill>
                  <a:schemeClr val="bg1"/>
                </a:solidFill>
                <a:cs typeface="Arial" panose="020B0604020202020204" pitchFamily="34" charset="0"/>
              </a:rPr>
              <a:t>A</a:t>
            </a:r>
          </a:p>
        </p:txBody>
      </p:sp>
      <p:sp>
        <p:nvSpPr>
          <p:cNvPr id="12296" name="Text Box 15"/>
          <p:cNvSpPr txBox="1">
            <a:spLocks noChangeArrowheads="1"/>
          </p:cNvSpPr>
          <p:nvPr/>
        </p:nvSpPr>
        <p:spPr bwMode="auto">
          <a:xfrm>
            <a:off x="2841625" y="526415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chemeClr val="bg1"/>
                </a:solidFill>
                <a:latin typeface="Symbol" panose="05050102010706020507" pitchFamily="18" charset="2"/>
                <a:cs typeface="Arial" panose="020B0604020202020204" pitchFamily="34" charset="0"/>
              </a:rPr>
              <a:t>e</a:t>
            </a:r>
            <a:r>
              <a:rPr lang="en-US" altLang="en-US" baseline="-25000">
                <a:solidFill>
                  <a:schemeClr val="bg1"/>
                </a:solidFill>
                <a:cs typeface="Arial" panose="020B0604020202020204" pitchFamily="34" charset="0"/>
              </a:rPr>
              <a:t>y</a:t>
            </a:r>
            <a:r>
              <a:rPr lang="en-US" altLang="en-US" i="1">
                <a:solidFill>
                  <a:schemeClr val="bg1"/>
                </a:solidFill>
                <a:cs typeface="Arial" panose="020B0604020202020204" pitchFamily="34" charset="0"/>
              </a:rPr>
              <a:t>L</a:t>
            </a:r>
            <a:r>
              <a:rPr lang="en-US" altLang="en-US" i="1" baseline="-25000">
                <a:solidFill>
                  <a:schemeClr val="bg1"/>
                </a:solidFill>
                <a:cs typeface="Arial" panose="020B0604020202020204" pitchFamily="34" charset="0"/>
              </a:rPr>
              <a:t>0</a:t>
            </a:r>
            <a:endParaRPr lang="en-US" altLang="en-US" i="1">
              <a:solidFill>
                <a:schemeClr val="bg1"/>
              </a:solidFill>
              <a:cs typeface="Arial" panose="020B0604020202020204" pitchFamily="34" charset="0"/>
            </a:endParaRPr>
          </a:p>
        </p:txBody>
      </p:sp>
      <p:sp>
        <p:nvSpPr>
          <p:cNvPr id="12297" name="Line 23"/>
          <p:cNvSpPr>
            <a:spLocks noChangeShapeType="1"/>
          </p:cNvSpPr>
          <p:nvPr/>
        </p:nvSpPr>
        <p:spPr bwMode="auto">
          <a:xfrm>
            <a:off x="3070225" y="3584575"/>
            <a:ext cx="0" cy="1679575"/>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98" name="Line 24"/>
          <p:cNvSpPr>
            <a:spLocks noChangeShapeType="1"/>
          </p:cNvSpPr>
          <p:nvPr/>
        </p:nvSpPr>
        <p:spPr bwMode="auto">
          <a:xfrm>
            <a:off x="2460625" y="3541713"/>
            <a:ext cx="466725" cy="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2299" name="Group 14"/>
          <p:cNvGrpSpPr>
            <a:grpSpLocks/>
          </p:cNvGrpSpPr>
          <p:nvPr/>
        </p:nvGrpSpPr>
        <p:grpSpPr bwMode="auto">
          <a:xfrm rot="-5400000">
            <a:off x="6287294" y="4128294"/>
            <a:ext cx="815975" cy="500063"/>
            <a:chOff x="1271588" y="471488"/>
            <a:chExt cx="6119813" cy="500063"/>
          </a:xfrm>
        </p:grpSpPr>
        <p:sp>
          <p:nvSpPr>
            <p:cNvPr id="12322" name="Rectangle 17"/>
            <p:cNvSpPr>
              <a:spLocks noChangeArrowheads="1"/>
            </p:cNvSpPr>
            <p:nvPr/>
          </p:nvSpPr>
          <p:spPr bwMode="auto">
            <a:xfrm flipH="1">
              <a:off x="1271588" y="471488"/>
              <a:ext cx="6119813" cy="500063"/>
            </a:xfrm>
            <a:prstGeom prst="rect">
              <a:avLst/>
            </a:prstGeom>
            <a:solidFill>
              <a:schemeClr val="folHlink"/>
            </a:solidFill>
            <a:ln w="12700">
              <a:solidFill>
                <a:schemeClr val="bg1"/>
              </a:solidFill>
              <a:miter lim="800000"/>
              <a:headEnd/>
              <a:tailEnd/>
            </a:ln>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latin typeface="Arial" panose="020B0604020202020204" pitchFamily="34" charset="0"/>
              </a:endParaRPr>
            </a:p>
          </p:txBody>
        </p:sp>
        <p:sp>
          <p:nvSpPr>
            <p:cNvPr id="12323" name="Rectangle 18"/>
            <p:cNvSpPr>
              <a:spLocks noChangeArrowheads="1"/>
            </p:cNvSpPr>
            <p:nvPr/>
          </p:nvSpPr>
          <p:spPr bwMode="auto">
            <a:xfrm flipH="1">
              <a:off x="1271588" y="566738"/>
              <a:ext cx="6115050" cy="309563"/>
            </a:xfrm>
            <a:prstGeom prst="rect">
              <a:avLst/>
            </a:prstGeom>
            <a:solidFill>
              <a:schemeClr val="folHlink"/>
            </a:solidFill>
            <a:ln w="12700">
              <a:solidFill>
                <a:schemeClr val="bg1"/>
              </a:solidFill>
              <a:miter lim="800000"/>
              <a:headEnd/>
              <a:tailEnd/>
            </a:ln>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latin typeface="Arial" panose="020B0604020202020204" pitchFamily="34" charset="0"/>
              </a:endParaRPr>
            </a:p>
          </p:txBody>
        </p:sp>
      </p:grpSp>
      <p:sp>
        <p:nvSpPr>
          <p:cNvPr id="12300" name="Line 128"/>
          <p:cNvSpPr>
            <a:spLocks noChangeShapeType="1"/>
          </p:cNvSpPr>
          <p:nvPr/>
        </p:nvSpPr>
        <p:spPr bwMode="auto">
          <a:xfrm flipH="1" flipV="1">
            <a:off x="6700838" y="4760913"/>
            <a:ext cx="14287" cy="690562"/>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1" name="Text Box 131"/>
          <p:cNvSpPr txBox="1">
            <a:spLocks noChangeArrowheads="1"/>
          </p:cNvSpPr>
          <p:nvPr/>
        </p:nvSpPr>
        <p:spPr bwMode="auto">
          <a:xfrm flipH="1">
            <a:off x="6119813" y="4894263"/>
            <a:ext cx="533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i="1">
                <a:solidFill>
                  <a:schemeClr val="bg1"/>
                </a:solidFill>
                <a:latin typeface="Arial" panose="020B0604020202020204" pitchFamily="34" charset="0"/>
                <a:cs typeface="Arial" panose="020B0604020202020204" pitchFamily="34" charset="0"/>
              </a:rPr>
              <a:t>P</a:t>
            </a:r>
          </a:p>
        </p:txBody>
      </p:sp>
      <p:sp>
        <p:nvSpPr>
          <p:cNvPr id="12302" name="Text Box 137"/>
          <p:cNvSpPr txBox="1">
            <a:spLocks noChangeArrowheads="1"/>
          </p:cNvSpPr>
          <p:nvPr/>
        </p:nvSpPr>
        <p:spPr bwMode="auto">
          <a:xfrm>
            <a:off x="6146800" y="3249613"/>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i="1">
                <a:solidFill>
                  <a:schemeClr val="bg1"/>
                </a:solidFill>
                <a:latin typeface="Arial" panose="020B0604020202020204" pitchFamily="34" charset="0"/>
                <a:cs typeface="Arial" panose="020B0604020202020204" pitchFamily="34" charset="0"/>
              </a:rPr>
              <a:t>P</a:t>
            </a:r>
          </a:p>
        </p:txBody>
      </p:sp>
      <p:sp>
        <p:nvSpPr>
          <p:cNvPr id="12303" name="Line 128"/>
          <p:cNvSpPr>
            <a:spLocks noChangeShapeType="1"/>
          </p:cNvSpPr>
          <p:nvPr/>
        </p:nvSpPr>
        <p:spPr bwMode="auto">
          <a:xfrm flipH="1">
            <a:off x="6715125" y="3290888"/>
            <a:ext cx="12700" cy="69215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48" name="Straight Connector 47"/>
          <p:cNvCxnSpPr/>
          <p:nvPr/>
        </p:nvCxnSpPr>
        <p:spPr>
          <a:xfrm>
            <a:off x="6423025" y="4108450"/>
            <a:ext cx="512763" cy="1588"/>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1" name="Arc 50"/>
          <p:cNvSpPr/>
          <p:nvPr/>
        </p:nvSpPr>
        <p:spPr>
          <a:xfrm rot="2700000">
            <a:off x="6118225" y="3959226"/>
            <a:ext cx="930275" cy="1028700"/>
          </a:xfrm>
          <a:prstGeom prst="arc">
            <a:avLst/>
          </a:prstGeom>
          <a:ln w="25400">
            <a:prstDash val="dash"/>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p>
        </p:txBody>
      </p:sp>
      <p:sp>
        <p:nvSpPr>
          <p:cNvPr id="52" name="Arc 51"/>
          <p:cNvSpPr/>
          <p:nvPr/>
        </p:nvSpPr>
        <p:spPr>
          <a:xfrm rot="18900000" flipH="1">
            <a:off x="6338887" y="3962401"/>
            <a:ext cx="930275" cy="1028700"/>
          </a:xfrm>
          <a:prstGeom prst="arc">
            <a:avLst/>
          </a:prstGeom>
          <a:ln w="25400">
            <a:prstDash val="dash"/>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p>
        </p:txBody>
      </p:sp>
      <p:sp>
        <p:nvSpPr>
          <p:cNvPr id="12307" name="TextBox 55"/>
          <p:cNvSpPr txBox="1">
            <a:spLocks noChangeArrowheads="1"/>
          </p:cNvSpPr>
          <p:nvPr/>
        </p:nvSpPr>
        <p:spPr bwMode="auto">
          <a:xfrm>
            <a:off x="7167563" y="4011613"/>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latin typeface="Symbol" panose="05050102010706020507" pitchFamily="18" charset="2"/>
                <a:cs typeface="Arial" panose="020B0604020202020204" pitchFamily="34" charset="0"/>
              </a:rPr>
              <a:t>D</a:t>
            </a:r>
          </a:p>
        </p:txBody>
      </p:sp>
      <p:sp>
        <p:nvSpPr>
          <p:cNvPr id="59" name="Arc 58"/>
          <p:cNvSpPr/>
          <p:nvPr/>
        </p:nvSpPr>
        <p:spPr>
          <a:xfrm rot="2700000">
            <a:off x="6011862" y="3940176"/>
            <a:ext cx="930275" cy="1028700"/>
          </a:xfrm>
          <a:prstGeom prst="arc">
            <a:avLst/>
          </a:prstGeom>
          <a:ln w="25400">
            <a:prstDash val="dash"/>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p>
        </p:txBody>
      </p:sp>
      <p:sp>
        <p:nvSpPr>
          <p:cNvPr id="60" name="Arc 59"/>
          <p:cNvSpPr/>
          <p:nvPr/>
        </p:nvSpPr>
        <p:spPr>
          <a:xfrm rot="18900000" flipH="1">
            <a:off x="6440487" y="3940176"/>
            <a:ext cx="930275" cy="1028700"/>
          </a:xfrm>
          <a:prstGeom prst="arc">
            <a:avLst/>
          </a:prstGeom>
          <a:ln w="25400">
            <a:prstDash val="dash"/>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p>
        </p:txBody>
      </p:sp>
      <p:sp>
        <p:nvSpPr>
          <p:cNvPr id="37" name="TextBox 55"/>
          <p:cNvSpPr txBox="1">
            <a:spLocks noChangeArrowheads="1"/>
          </p:cNvSpPr>
          <p:nvPr/>
        </p:nvSpPr>
        <p:spPr bwMode="auto">
          <a:xfrm flipH="1">
            <a:off x="5734050" y="4154488"/>
            <a:ext cx="479425" cy="457200"/>
          </a:xfrm>
          <a:prstGeom prst="rect">
            <a:avLst/>
          </a:prstGeom>
          <a:noFill/>
          <a:ln w="9525">
            <a:noFill/>
            <a:miter lim="800000"/>
            <a:headEnd/>
            <a:tailEnd/>
          </a:ln>
        </p:spPr>
        <p:txBody>
          <a:bodyPr wrap="none">
            <a:spAutoFit/>
          </a:bodyPr>
          <a:lstStyle/>
          <a:p>
            <a:pPr>
              <a:defRPr/>
            </a:pPr>
            <a:r>
              <a:rPr lang="en-US" i="1" dirty="0">
                <a:solidFill>
                  <a:schemeClr val="bg1"/>
                </a:solidFill>
                <a:latin typeface="+mj-lt"/>
                <a:cs typeface="Arial" pitchFamily="34" charset="0"/>
              </a:rPr>
              <a:t>L</a:t>
            </a:r>
            <a:r>
              <a:rPr lang="en-US" i="1" baseline="-25000" dirty="0">
                <a:solidFill>
                  <a:schemeClr val="bg1"/>
                </a:solidFill>
                <a:latin typeface="+mj-lt"/>
                <a:cs typeface="Arial" pitchFamily="34" charset="0"/>
              </a:rPr>
              <a:t>0</a:t>
            </a:r>
          </a:p>
        </p:txBody>
      </p:sp>
      <p:sp>
        <p:nvSpPr>
          <p:cNvPr id="39" name="Slide Number Placeholder 38"/>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CCA2842-B761-4F95-AFF2-FDA7EA7778BE}" type="slidenum">
              <a:rPr lang="en-US" altLang="en-US" sz="1200">
                <a:solidFill>
                  <a:srgbClr val="BCBCBC"/>
                </a:solidFill>
              </a:rPr>
              <a:pPr/>
              <a:t>9</a:t>
            </a:fld>
            <a:endParaRPr lang="en-US" altLang="en-US" sz="1200">
              <a:solidFill>
                <a:srgbClr val="BCBCBC"/>
              </a:solidFill>
            </a:endParaRPr>
          </a:p>
        </p:txBody>
      </p:sp>
      <p:sp>
        <p:nvSpPr>
          <p:cNvPr id="40" name="Footer Placeholder 39"/>
          <p:cNvSpPr>
            <a:spLocks noGrp="1"/>
          </p:cNvSpPr>
          <p:nvPr>
            <p:ph type="ftr" sz="quarter" idx="10"/>
          </p:nvPr>
        </p:nvSpPr>
        <p:spPr/>
        <p:txBody>
          <a:bodyPr/>
          <a:lstStyle/>
          <a:p>
            <a:pPr>
              <a:defRPr/>
            </a:pPr>
            <a:r>
              <a:rPr lang="en-US"/>
              <a:t>Compression Theory</a:t>
            </a:r>
          </a:p>
        </p:txBody>
      </p:sp>
      <p:sp>
        <p:nvSpPr>
          <p:cNvPr id="12313" name="Line 38"/>
          <p:cNvSpPr>
            <a:spLocks noChangeShapeType="1"/>
          </p:cNvSpPr>
          <p:nvPr/>
        </p:nvSpPr>
        <p:spPr bwMode="auto">
          <a:xfrm flipV="1">
            <a:off x="6245225" y="3968750"/>
            <a:ext cx="0" cy="825500"/>
          </a:xfrm>
          <a:prstGeom prst="line">
            <a:avLst/>
          </a:prstGeom>
          <a:noFill/>
          <a:ln w="19050">
            <a:solidFill>
              <a:schemeClr val="bg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2314" name="Line 39"/>
          <p:cNvSpPr>
            <a:spLocks noChangeShapeType="1"/>
          </p:cNvSpPr>
          <p:nvPr/>
        </p:nvSpPr>
        <p:spPr bwMode="auto">
          <a:xfrm flipH="1">
            <a:off x="6143625" y="3968750"/>
            <a:ext cx="2540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5" name="Line 40"/>
          <p:cNvSpPr>
            <a:spLocks noChangeShapeType="1"/>
          </p:cNvSpPr>
          <p:nvPr/>
        </p:nvSpPr>
        <p:spPr bwMode="auto">
          <a:xfrm flipH="1">
            <a:off x="6127750" y="4787900"/>
            <a:ext cx="2540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6" name="Line 43"/>
          <p:cNvSpPr>
            <a:spLocks noChangeShapeType="1"/>
          </p:cNvSpPr>
          <p:nvPr/>
        </p:nvSpPr>
        <p:spPr bwMode="auto">
          <a:xfrm>
            <a:off x="6985000" y="3968750"/>
            <a:ext cx="32067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7" name="Line 44"/>
          <p:cNvSpPr>
            <a:spLocks noChangeShapeType="1"/>
          </p:cNvSpPr>
          <p:nvPr/>
        </p:nvSpPr>
        <p:spPr bwMode="auto">
          <a:xfrm>
            <a:off x="6994525" y="4108450"/>
            <a:ext cx="320675"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8" name="Line 45"/>
          <p:cNvSpPr>
            <a:spLocks noChangeShapeType="1"/>
          </p:cNvSpPr>
          <p:nvPr/>
        </p:nvSpPr>
        <p:spPr bwMode="auto">
          <a:xfrm>
            <a:off x="7188200" y="3965575"/>
            <a:ext cx="0" cy="149225"/>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9" name="Line 46"/>
          <p:cNvSpPr>
            <a:spLocks noChangeShapeType="1"/>
          </p:cNvSpPr>
          <p:nvPr/>
        </p:nvSpPr>
        <p:spPr bwMode="auto">
          <a:xfrm flipV="1">
            <a:off x="7188200" y="3759200"/>
            <a:ext cx="6350" cy="209550"/>
          </a:xfrm>
          <a:prstGeom prst="line">
            <a:avLst/>
          </a:prstGeom>
          <a:noFill/>
          <a:ln w="19050">
            <a:solidFill>
              <a:schemeClr val="bg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2320" name="Line 47"/>
          <p:cNvSpPr>
            <a:spLocks noChangeShapeType="1"/>
          </p:cNvSpPr>
          <p:nvPr/>
        </p:nvSpPr>
        <p:spPr bwMode="auto">
          <a:xfrm>
            <a:off x="7188200" y="4105275"/>
            <a:ext cx="0" cy="295275"/>
          </a:xfrm>
          <a:prstGeom prst="line">
            <a:avLst/>
          </a:prstGeom>
          <a:noFill/>
          <a:ln w="19050">
            <a:solidFill>
              <a:schemeClr val="bg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2321" name="Freeform 43"/>
          <p:cNvSpPr>
            <a:spLocks/>
          </p:cNvSpPr>
          <p:nvPr/>
        </p:nvSpPr>
        <p:spPr bwMode="auto">
          <a:xfrm>
            <a:off x="2466975" y="3533775"/>
            <a:ext cx="2809875" cy="1724025"/>
          </a:xfrm>
          <a:custGeom>
            <a:avLst/>
            <a:gdLst>
              <a:gd name="T0" fmla="*/ 0 w 1770"/>
              <a:gd name="T1" fmla="*/ 2147483647 h 1086"/>
              <a:gd name="T2" fmla="*/ 952619063 w 1770"/>
              <a:gd name="T3" fmla="*/ 0 h 1086"/>
              <a:gd name="T4" fmla="*/ 2147483647 w 1770"/>
              <a:gd name="T5" fmla="*/ 0 h 1086"/>
              <a:gd name="T6" fmla="*/ 0 60000 65536"/>
              <a:gd name="T7" fmla="*/ 0 60000 65536"/>
              <a:gd name="T8" fmla="*/ 0 60000 65536"/>
              <a:gd name="T9" fmla="*/ 0 w 1770"/>
              <a:gd name="T10" fmla="*/ 0 h 1086"/>
              <a:gd name="T11" fmla="*/ 1770 w 1770"/>
              <a:gd name="T12" fmla="*/ 1086 h 1086"/>
            </a:gdLst>
            <a:ahLst/>
            <a:cxnLst>
              <a:cxn ang="T6">
                <a:pos x="T0" y="T1"/>
              </a:cxn>
              <a:cxn ang="T7">
                <a:pos x="T2" y="T3"/>
              </a:cxn>
              <a:cxn ang="T8">
                <a:pos x="T4" y="T5"/>
              </a:cxn>
            </a:cxnLst>
            <a:rect l="T9" t="T10" r="T11" b="T12"/>
            <a:pathLst>
              <a:path w="1770" h="1086">
                <a:moveTo>
                  <a:pt x="0" y="1086"/>
                </a:moveTo>
                <a:lnTo>
                  <a:pt x="378" y="0"/>
                </a:lnTo>
                <a:lnTo>
                  <a:pt x="1770" y="0"/>
                </a:lnTo>
              </a:path>
            </a:pathLst>
          </a:custGeom>
          <a:noFill/>
          <a:ln w="38100" cap="flat" cmpd="sng">
            <a:solidFill>
              <a:schemeClr val="bg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rot="10800000" wrap="none"/>
          <a:lstStyle/>
          <a:p>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Box 11"/>
          <p:cNvSpPr txBox="1">
            <a:spLocks noChangeArrowheads="1"/>
          </p:cNvSpPr>
          <p:nvPr/>
        </p:nvSpPr>
        <p:spPr bwMode="auto">
          <a:xfrm>
            <a:off x="1676400" y="2160588"/>
            <a:ext cx="2341563" cy="1690687"/>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chemeClr val="bg1"/>
              </a:solidFill>
              <a:cs typeface="Arial" panose="020B0604020202020204" pitchFamily="34" charset="0"/>
            </a:endParaRPr>
          </a:p>
        </p:txBody>
      </p:sp>
      <p:sp>
        <p:nvSpPr>
          <p:cNvPr id="100355" name="TextBox 28"/>
          <p:cNvSpPr txBox="1">
            <a:spLocks noChangeArrowheads="1"/>
          </p:cNvSpPr>
          <p:nvPr/>
        </p:nvSpPr>
        <p:spPr bwMode="auto">
          <a:xfrm>
            <a:off x="236538" y="1543050"/>
            <a:ext cx="8588375" cy="49530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Calculate “</a:t>
            </a:r>
            <a:r>
              <a:rPr lang="en-US" altLang="en-US" i="1">
                <a:solidFill>
                  <a:schemeClr val="bg1"/>
                </a:solidFill>
                <a:cs typeface="Arial" panose="020B0604020202020204" pitchFamily="34" charset="0"/>
              </a:rPr>
              <a:t>G</a:t>
            </a:r>
            <a:r>
              <a:rPr lang="en-US" altLang="en-US">
                <a:solidFill>
                  <a:schemeClr val="bg1"/>
                </a:solidFill>
                <a:cs typeface="Arial" panose="020B0604020202020204" pitchFamily="34" charset="0"/>
              </a:rPr>
              <a:t>” at the top and bottom of the column (</a:t>
            </a:r>
            <a:r>
              <a:rPr lang="en-US" altLang="en-US" i="1">
                <a:solidFill>
                  <a:schemeClr val="bg1"/>
                </a:solidFill>
                <a:cs typeface="Arial" panose="020B0604020202020204" pitchFamily="34" charset="0"/>
              </a:rPr>
              <a:t>G</a:t>
            </a:r>
            <a:r>
              <a:rPr lang="en-US" altLang="en-US" i="1" baseline="-25000">
                <a:solidFill>
                  <a:schemeClr val="bg1"/>
                </a:solidFill>
                <a:cs typeface="Arial" panose="020B0604020202020204" pitchFamily="34" charset="0"/>
              </a:rPr>
              <a:t>A</a:t>
            </a:r>
            <a:r>
              <a:rPr lang="en-US" altLang="en-US">
                <a:solidFill>
                  <a:schemeClr val="bg1"/>
                </a:solidFill>
                <a:cs typeface="Arial" panose="020B0604020202020204" pitchFamily="34" charset="0"/>
              </a:rPr>
              <a:t> and </a:t>
            </a:r>
            <a:r>
              <a:rPr lang="en-US" altLang="en-US" i="1">
                <a:solidFill>
                  <a:schemeClr val="bg1"/>
                </a:solidFill>
                <a:cs typeface="Arial" panose="020B0604020202020204" pitchFamily="34" charset="0"/>
              </a:rPr>
              <a:t>G</a:t>
            </a:r>
            <a:r>
              <a:rPr lang="en-US" altLang="en-US" i="1" baseline="-25000">
                <a:solidFill>
                  <a:schemeClr val="bg1"/>
                </a:solidFill>
                <a:cs typeface="Arial" panose="020B0604020202020204" pitchFamily="34" charset="0"/>
              </a:rPr>
              <a:t>B</a:t>
            </a:r>
            <a:r>
              <a:rPr lang="en-US" altLang="en-US">
                <a:solidFill>
                  <a:schemeClr val="bg1"/>
                </a:solidFill>
                <a:cs typeface="Arial" panose="020B0604020202020204" pitchFamily="34" charset="0"/>
              </a:rPr>
              <a:t>).</a:t>
            </a:r>
          </a:p>
        </p:txBody>
      </p:sp>
      <p:sp>
        <p:nvSpPr>
          <p:cNvPr id="100356" name="TextBox 28"/>
          <p:cNvSpPr txBox="1">
            <a:spLocks noChangeArrowheads="1"/>
          </p:cNvSpPr>
          <p:nvPr/>
        </p:nvSpPr>
        <p:spPr bwMode="auto">
          <a:xfrm>
            <a:off x="1649413" y="5111750"/>
            <a:ext cx="5208587" cy="860425"/>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solidFill>
                  <a:schemeClr val="bg1"/>
                </a:solidFill>
                <a:cs typeface="Arial" panose="020B0604020202020204" pitchFamily="34" charset="0"/>
              </a:rPr>
              <a:t>G</a:t>
            </a:r>
            <a:r>
              <a:rPr lang="en-US" altLang="en-US">
                <a:solidFill>
                  <a:schemeClr val="bg1"/>
                </a:solidFill>
                <a:cs typeface="Arial" panose="020B0604020202020204" pitchFamily="34" charset="0"/>
              </a:rPr>
              <a:t> is inversely proportional to the degree of rotational restraint at column ends.</a:t>
            </a:r>
          </a:p>
        </p:txBody>
      </p:sp>
      <p:sp>
        <p:nvSpPr>
          <p:cNvPr id="100357" name="TextBox 28"/>
          <p:cNvSpPr txBox="1">
            <a:spLocks noChangeArrowheads="1"/>
          </p:cNvSpPr>
          <p:nvPr/>
        </p:nvSpPr>
        <p:spPr bwMode="auto">
          <a:xfrm>
            <a:off x="1693863" y="4025900"/>
            <a:ext cx="5526087" cy="860425"/>
          </a:xfrm>
          <a:prstGeom prst="rect">
            <a:avLst/>
          </a:prstGeom>
          <a:solidFill>
            <a:srgbClr val="F2F2F2">
              <a:alpha val="61960"/>
            </a:srgbClr>
          </a:solidFill>
          <a:ln w="38100">
            <a:solidFill>
              <a:schemeClr val="bg1"/>
            </a:solidFill>
            <a:bevel/>
            <a:headEnd/>
            <a:tailEnd/>
          </a:ln>
        </p:spPr>
        <p:txBody>
          <a:bodyPr anchor="ctr">
            <a:spAutoFit/>
          </a:bodyPr>
          <a:lstStyle>
            <a:lvl1pPr>
              <a:tabLst>
                <a:tab pos="231775" algn="l"/>
                <a:tab pos="508000" algn="l"/>
              </a:tabLst>
              <a:defRPr sz="2400">
                <a:solidFill>
                  <a:schemeClr val="tx1"/>
                </a:solidFill>
                <a:latin typeface="Times New Roman" panose="02020603050405020304" pitchFamily="18" charset="0"/>
              </a:defRPr>
            </a:lvl1pPr>
            <a:lvl2pPr marL="742950" indent="-285750">
              <a:tabLst>
                <a:tab pos="231775" algn="l"/>
                <a:tab pos="508000" algn="l"/>
              </a:tabLst>
              <a:defRPr sz="2400">
                <a:solidFill>
                  <a:schemeClr val="tx1"/>
                </a:solidFill>
                <a:latin typeface="Times New Roman" panose="02020603050405020304" pitchFamily="18" charset="0"/>
              </a:defRPr>
            </a:lvl2pPr>
            <a:lvl3pPr marL="1143000" indent="-228600">
              <a:tabLst>
                <a:tab pos="231775" algn="l"/>
                <a:tab pos="508000" algn="l"/>
              </a:tabLst>
              <a:defRPr sz="2400">
                <a:solidFill>
                  <a:schemeClr val="tx1"/>
                </a:solidFill>
                <a:latin typeface="Times New Roman" panose="02020603050405020304" pitchFamily="18" charset="0"/>
              </a:defRPr>
            </a:lvl3pPr>
            <a:lvl4pPr marL="1600200" indent="-228600">
              <a:tabLst>
                <a:tab pos="231775" algn="l"/>
                <a:tab pos="508000" algn="l"/>
              </a:tabLst>
              <a:defRPr sz="2400">
                <a:solidFill>
                  <a:schemeClr val="tx1"/>
                </a:solidFill>
                <a:latin typeface="Times New Roman" panose="02020603050405020304" pitchFamily="18" charset="0"/>
              </a:defRPr>
            </a:lvl4pPr>
            <a:lvl5pPr marL="2057400" indent="-228600">
              <a:tabLst>
                <a:tab pos="231775" algn="l"/>
                <a:tab pos="5080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231775" algn="l"/>
                <a:tab pos="5080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231775" algn="l"/>
                <a:tab pos="5080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231775" algn="l"/>
                <a:tab pos="5080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231775" algn="l"/>
                <a:tab pos="508000" algn="l"/>
              </a:tabLst>
              <a:defRPr sz="2400">
                <a:solidFill>
                  <a:schemeClr val="tx1"/>
                </a:solidFill>
                <a:latin typeface="Times New Roman" panose="02020603050405020304" pitchFamily="18" charset="0"/>
              </a:defRPr>
            </a:lvl9pPr>
          </a:lstStyle>
          <a:p>
            <a:pPr eaLnBrk="1" hangingPunct="1"/>
            <a:r>
              <a:rPr lang="en-US" altLang="en-US" i="1">
                <a:solidFill>
                  <a:schemeClr val="bg1"/>
                </a:solidFill>
                <a:cs typeface="Arial" panose="020B0604020202020204" pitchFamily="34" charset="0"/>
              </a:rPr>
              <a:t>I	</a:t>
            </a:r>
            <a:r>
              <a:rPr lang="en-US" altLang="en-US">
                <a:solidFill>
                  <a:schemeClr val="bg1"/>
                </a:solidFill>
                <a:cs typeface="Arial" panose="020B0604020202020204" pitchFamily="34" charset="0"/>
              </a:rPr>
              <a:t>=	moment of inertia of the members</a:t>
            </a:r>
          </a:p>
          <a:p>
            <a:pPr eaLnBrk="1" hangingPunct="1"/>
            <a:r>
              <a:rPr lang="en-US" altLang="en-US" i="1">
                <a:solidFill>
                  <a:schemeClr val="bg1"/>
                </a:solidFill>
                <a:cs typeface="Arial" panose="020B0604020202020204" pitchFamily="34" charset="0"/>
              </a:rPr>
              <a:t>L	</a:t>
            </a:r>
            <a:r>
              <a:rPr lang="en-US" altLang="en-US">
                <a:solidFill>
                  <a:schemeClr val="bg1"/>
                </a:solidFill>
                <a:cs typeface="Arial" panose="020B0604020202020204" pitchFamily="34" charset="0"/>
              </a:rPr>
              <a:t>=	length of the member between joints</a:t>
            </a:r>
          </a:p>
        </p:txBody>
      </p:sp>
      <p:sp>
        <p:nvSpPr>
          <p:cNvPr id="10035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aphicFrame>
        <p:nvGraphicFramePr>
          <p:cNvPr id="100359" name="Object 1"/>
          <p:cNvGraphicFramePr>
            <a:graphicFrameLocks noChangeAspect="1"/>
          </p:cNvGraphicFramePr>
          <p:nvPr/>
        </p:nvGraphicFramePr>
        <p:xfrm>
          <a:off x="1881188" y="2225675"/>
          <a:ext cx="2070100" cy="1560513"/>
        </p:xfrm>
        <a:graphic>
          <a:graphicData uri="http://schemas.openxmlformats.org/presentationml/2006/ole">
            <mc:AlternateContent xmlns:mc="http://schemas.openxmlformats.org/markup-compatibility/2006">
              <mc:Choice xmlns:v="urn:schemas-microsoft-com:vml" Requires="v">
                <p:oleObj spid="_x0000_s100372" name="Equation" r:id="rId4" imgW="1168400" imgH="876300" progId="Equation.3">
                  <p:embed/>
                </p:oleObj>
              </mc:Choice>
              <mc:Fallback>
                <p:oleObj name="Equation" r:id="rId4" imgW="1168400" imgH="8763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1188" y="2225675"/>
                        <a:ext cx="2070100"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Slide Number Placeholder 8"/>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FD689AF-8BA3-40F8-B480-534549D7164D}" type="slidenum">
              <a:rPr lang="en-US" altLang="en-US" sz="1200">
                <a:solidFill>
                  <a:srgbClr val="BCBCBC"/>
                </a:solidFill>
              </a:rPr>
              <a:pPr/>
              <a:t>90</a:t>
            </a:fld>
            <a:endParaRPr lang="en-US" altLang="en-US" sz="1200">
              <a:solidFill>
                <a:srgbClr val="BCBCBC"/>
              </a:solidFill>
            </a:endParaRPr>
          </a:p>
        </p:txBody>
      </p:sp>
      <p:sp>
        <p:nvSpPr>
          <p:cNvPr id="10" name="Footer Placeholder 9"/>
          <p:cNvSpPr>
            <a:spLocks noGrp="1"/>
          </p:cNvSpPr>
          <p:nvPr>
            <p:ph type="ftr" sz="quarter" idx="10"/>
          </p:nvPr>
        </p:nvSpPr>
        <p:spPr/>
        <p:txBody>
          <a:bodyPr/>
          <a:lstStyle/>
          <a:p>
            <a:pPr>
              <a:defRPr/>
            </a:pPr>
            <a:r>
              <a:rPr lang="en-US"/>
              <a:t>Compression Theory</a:t>
            </a:r>
            <a:endParaRPr lang="en-US" dirty="0"/>
          </a:p>
        </p:txBody>
      </p:sp>
      <p:sp>
        <p:nvSpPr>
          <p:cNvPr id="100362" name="TextBox 28"/>
          <p:cNvSpPr txBox="1">
            <a:spLocks noChangeArrowheads="1"/>
          </p:cNvSpPr>
          <p:nvPr/>
        </p:nvSpPr>
        <p:spPr bwMode="auto">
          <a:xfrm>
            <a:off x="2246313" y="88900"/>
            <a:ext cx="4383087" cy="620713"/>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Alignment Charts</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Box 16"/>
          <p:cNvSpPr txBox="1">
            <a:spLocks noChangeArrowheads="1"/>
          </p:cNvSpPr>
          <p:nvPr/>
        </p:nvSpPr>
        <p:spPr bwMode="auto">
          <a:xfrm>
            <a:off x="457200" y="854075"/>
            <a:ext cx="3851275" cy="4876800"/>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chemeClr val="bg1"/>
              </a:solidFill>
              <a:cs typeface="Arial" panose="020B0604020202020204" pitchFamily="34" charset="0"/>
            </a:endParaRPr>
          </a:p>
        </p:txBody>
      </p:sp>
      <p:sp>
        <p:nvSpPr>
          <p:cNvPr id="101379" name="TextBox 15"/>
          <p:cNvSpPr txBox="1">
            <a:spLocks noChangeArrowheads="1"/>
          </p:cNvSpPr>
          <p:nvPr/>
        </p:nvSpPr>
        <p:spPr bwMode="auto">
          <a:xfrm>
            <a:off x="4779963" y="839788"/>
            <a:ext cx="3851275" cy="4876800"/>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chemeClr val="bg1"/>
              </a:solidFill>
              <a:cs typeface="Arial" panose="020B0604020202020204" pitchFamily="34" charset="0"/>
            </a:endParaRPr>
          </a:p>
        </p:txBody>
      </p:sp>
      <p:sp>
        <p:nvSpPr>
          <p:cNvPr id="101380" name="TextBox 28"/>
          <p:cNvSpPr txBox="1">
            <a:spLocks noChangeArrowheads="1"/>
          </p:cNvSpPr>
          <p:nvPr/>
        </p:nvSpPr>
        <p:spPr bwMode="auto">
          <a:xfrm>
            <a:off x="2246313" y="88900"/>
            <a:ext cx="4383087" cy="620713"/>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Alignment Charts</a:t>
            </a:r>
          </a:p>
        </p:txBody>
      </p:sp>
      <p:sp>
        <p:nvSpPr>
          <p:cNvPr id="101381" name="TextBox 28"/>
          <p:cNvSpPr txBox="1">
            <a:spLocks noChangeArrowheads="1"/>
          </p:cNvSpPr>
          <p:nvPr/>
        </p:nvSpPr>
        <p:spPr bwMode="auto">
          <a:xfrm>
            <a:off x="1163638" y="5969000"/>
            <a:ext cx="7210425" cy="49530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Separate Charts for Sidesway Inhibited and Uninhibited</a:t>
            </a:r>
          </a:p>
        </p:txBody>
      </p:sp>
      <p:sp>
        <p:nvSpPr>
          <p:cNvPr id="10138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pic>
        <p:nvPicPr>
          <p:cNvPr id="1013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88" y="936625"/>
            <a:ext cx="3455987"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881063"/>
            <a:ext cx="3697287"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5" name="TextBox 28"/>
          <p:cNvSpPr txBox="1">
            <a:spLocks noChangeArrowheads="1"/>
          </p:cNvSpPr>
          <p:nvPr/>
        </p:nvSpPr>
        <p:spPr bwMode="auto">
          <a:xfrm>
            <a:off x="1731963" y="5314950"/>
            <a:ext cx="1468437" cy="401638"/>
          </a:xfrm>
          <a:prstGeom prst="rect">
            <a:avLst/>
          </a:prstGeom>
          <a:solidFill>
            <a:schemeClr val="tx1"/>
          </a:solidFill>
          <a:ln w="38100">
            <a:solidFill>
              <a:schemeClr val="bg1"/>
            </a:solidFill>
            <a:bevel/>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u="sng">
                <a:solidFill>
                  <a:schemeClr val="bg1"/>
                </a:solidFill>
                <a:cs typeface="Arial" panose="020B0604020202020204" pitchFamily="34" charset="0"/>
              </a:rPr>
              <a:t>Sidesway Inhibited</a:t>
            </a:r>
          </a:p>
          <a:p>
            <a:pPr eaLnBrk="1" hangingPunct="1"/>
            <a:r>
              <a:rPr lang="en-US" altLang="en-US" sz="1200">
                <a:solidFill>
                  <a:schemeClr val="bg1"/>
                </a:solidFill>
                <a:cs typeface="Arial" panose="020B0604020202020204" pitchFamily="34" charset="0"/>
              </a:rPr>
              <a:t>(Braced Frame)</a:t>
            </a:r>
          </a:p>
        </p:txBody>
      </p:sp>
      <p:sp>
        <p:nvSpPr>
          <p:cNvPr id="101386" name="TextBox 28"/>
          <p:cNvSpPr txBox="1">
            <a:spLocks noChangeArrowheads="1"/>
          </p:cNvSpPr>
          <p:nvPr/>
        </p:nvSpPr>
        <p:spPr bwMode="auto">
          <a:xfrm>
            <a:off x="5984875" y="5329238"/>
            <a:ext cx="1608138" cy="387350"/>
          </a:xfrm>
          <a:prstGeom prst="rect">
            <a:avLst/>
          </a:prstGeom>
          <a:solidFill>
            <a:schemeClr val="tx1"/>
          </a:solidFill>
          <a:ln w="38100">
            <a:solidFill>
              <a:schemeClr val="bg1"/>
            </a:solidFill>
            <a:bevel/>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u="sng">
                <a:solidFill>
                  <a:schemeClr val="bg1"/>
                </a:solidFill>
                <a:cs typeface="Arial" panose="020B0604020202020204" pitchFamily="34" charset="0"/>
              </a:rPr>
              <a:t>Sidesway UnInhibited</a:t>
            </a:r>
          </a:p>
          <a:p>
            <a:pPr eaLnBrk="1" hangingPunct="1"/>
            <a:r>
              <a:rPr lang="en-US" altLang="en-US" sz="1200">
                <a:solidFill>
                  <a:schemeClr val="bg1"/>
                </a:solidFill>
                <a:cs typeface="Arial" panose="020B0604020202020204" pitchFamily="34" charset="0"/>
              </a:rPr>
              <a:t>(Sway Frame)</a:t>
            </a:r>
          </a:p>
        </p:txBody>
      </p:sp>
      <p:sp>
        <p:nvSpPr>
          <p:cNvPr id="30" name="Slide Number Placeholder 29"/>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4E95204-8B10-4CA3-A749-4923D861400A}" type="slidenum">
              <a:rPr lang="en-US" altLang="en-US" sz="1200">
                <a:solidFill>
                  <a:srgbClr val="BCBCBC"/>
                </a:solidFill>
              </a:rPr>
              <a:pPr algn="r"/>
              <a:t>91</a:t>
            </a:fld>
            <a:endParaRPr lang="en-US" altLang="en-US" sz="1200">
              <a:solidFill>
                <a:srgbClr val="BCBCBC"/>
              </a:solidFill>
            </a:endParaRPr>
          </a:p>
        </p:txBody>
      </p:sp>
      <p:sp>
        <p:nvSpPr>
          <p:cNvPr id="13"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Box 16"/>
          <p:cNvSpPr txBox="1">
            <a:spLocks noChangeArrowheads="1"/>
          </p:cNvSpPr>
          <p:nvPr/>
        </p:nvSpPr>
        <p:spPr bwMode="auto">
          <a:xfrm>
            <a:off x="457200" y="854075"/>
            <a:ext cx="3851275" cy="4876800"/>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chemeClr val="bg1"/>
              </a:solidFill>
              <a:cs typeface="Arial" panose="020B0604020202020204" pitchFamily="34" charset="0"/>
            </a:endParaRPr>
          </a:p>
        </p:txBody>
      </p:sp>
      <p:sp>
        <p:nvSpPr>
          <p:cNvPr id="102403" name="TextBox 15"/>
          <p:cNvSpPr txBox="1">
            <a:spLocks noChangeArrowheads="1"/>
          </p:cNvSpPr>
          <p:nvPr/>
        </p:nvSpPr>
        <p:spPr bwMode="auto">
          <a:xfrm>
            <a:off x="4779963" y="839788"/>
            <a:ext cx="3851275" cy="4876800"/>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chemeClr val="bg1"/>
              </a:solidFill>
              <a:cs typeface="Arial" panose="020B0604020202020204" pitchFamily="34" charset="0"/>
            </a:endParaRPr>
          </a:p>
        </p:txBody>
      </p:sp>
      <p:sp>
        <p:nvSpPr>
          <p:cNvPr id="102404" name="TextBox 28"/>
          <p:cNvSpPr txBox="1">
            <a:spLocks noChangeArrowheads="1"/>
          </p:cNvSpPr>
          <p:nvPr/>
        </p:nvSpPr>
        <p:spPr bwMode="auto">
          <a:xfrm>
            <a:off x="2246313" y="88900"/>
            <a:ext cx="4383087" cy="620713"/>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Alignment Charts</a:t>
            </a:r>
          </a:p>
        </p:txBody>
      </p:sp>
      <p:sp>
        <p:nvSpPr>
          <p:cNvPr id="102405" name="TextBox 28"/>
          <p:cNvSpPr txBox="1">
            <a:spLocks noChangeArrowheads="1"/>
          </p:cNvSpPr>
          <p:nvPr/>
        </p:nvSpPr>
        <p:spPr bwMode="auto">
          <a:xfrm>
            <a:off x="1163638" y="5969000"/>
            <a:ext cx="7210425" cy="49530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Separate Charts for Sidesway Inhibited and Uninhibited</a:t>
            </a:r>
          </a:p>
        </p:txBody>
      </p:sp>
      <p:sp>
        <p:nvSpPr>
          <p:cNvPr id="10240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pic>
        <p:nvPicPr>
          <p:cNvPr id="1024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88" y="936625"/>
            <a:ext cx="3455987"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881063"/>
            <a:ext cx="3697287"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9" name="TextBox 28"/>
          <p:cNvSpPr txBox="1">
            <a:spLocks noChangeArrowheads="1"/>
          </p:cNvSpPr>
          <p:nvPr/>
        </p:nvSpPr>
        <p:spPr bwMode="auto">
          <a:xfrm>
            <a:off x="1731963" y="5314950"/>
            <a:ext cx="1468437" cy="401638"/>
          </a:xfrm>
          <a:prstGeom prst="rect">
            <a:avLst/>
          </a:prstGeom>
          <a:solidFill>
            <a:schemeClr val="tx1"/>
          </a:solidFill>
          <a:ln w="38100">
            <a:solidFill>
              <a:schemeClr val="bg1"/>
            </a:solidFill>
            <a:bevel/>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u="sng">
                <a:solidFill>
                  <a:schemeClr val="bg1"/>
                </a:solidFill>
                <a:cs typeface="Arial" panose="020B0604020202020204" pitchFamily="34" charset="0"/>
              </a:rPr>
              <a:t>Sidesway Inhibited</a:t>
            </a:r>
          </a:p>
          <a:p>
            <a:pPr eaLnBrk="1" hangingPunct="1"/>
            <a:r>
              <a:rPr lang="en-US" altLang="en-US" sz="1200">
                <a:solidFill>
                  <a:schemeClr val="bg1"/>
                </a:solidFill>
                <a:cs typeface="Arial" panose="020B0604020202020204" pitchFamily="34" charset="0"/>
              </a:rPr>
              <a:t>(Braced Frame)</a:t>
            </a:r>
          </a:p>
        </p:txBody>
      </p:sp>
      <p:sp>
        <p:nvSpPr>
          <p:cNvPr id="102410" name="TextBox 28"/>
          <p:cNvSpPr txBox="1">
            <a:spLocks noChangeArrowheads="1"/>
          </p:cNvSpPr>
          <p:nvPr/>
        </p:nvSpPr>
        <p:spPr bwMode="auto">
          <a:xfrm>
            <a:off x="5984875" y="5329238"/>
            <a:ext cx="1608138" cy="387350"/>
          </a:xfrm>
          <a:prstGeom prst="rect">
            <a:avLst/>
          </a:prstGeom>
          <a:solidFill>
            <a:schemeClr val="tx1"/>
          </a:solidFill>
          <a:ln w="38100">
            <a:solidFill>
              <a:schemeClr val="bg1"/>
            </a:solidFill>
            <a:bevel/>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u="sng">
                <a:solidFill>
                  <a:schemeClr val="bg1"/>
                </a:solidFill>
                <a:cs typeface="Arial" panose="020B0604020202020204" pitchFamily="34" charset="0"/>
              </a:rPr>
              <a:t>Sidesway UnInhibited</a:t>
            </a:r>
          </a:p>
          <a:p>
            <a:pPr eaLnBrk="1" hangingPunct="1"/>
            <a:r>
              <a:rPr lang="en-US" altLang="en-US" sz="1200">
                <a:solidFill>
                  <a:schemeClr val="bg1"/>
                </a:solidFill>
                <a:cs typeface="Arial" panose="020B0604020202020204" pitchFamily="34" charset="0"/>
              </a:rPr>
              <a:t>(Sway Frame)</a:t>
            </a:r>
          </a:p>
        </p:txBody>
      </p:sp>
      <p:sp>
        <p:nvSpPr>
          <p:cNvPr id="30" name="Slide Number Placeholder 29"/>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5308AFE-A4A2-43AC-B10D-FE961F60B7FE}" type="slidenum">
              <a:rPr lang="en-US" altLang="en-US" sz="1200">
                <a:solidFill>
                  <a:srgbClr val="BCBCBC"/>
                </a:solidFill>
              </a:rPr>
              <a:pPr algn="r"/>
              <a:t>92</a:t>
            </a:fld>
            <a:endParaRPr lang="en-US" altLang="en-US" sz="1200">
              <a:solidFill>
                <a:srgbClr val="BCBCBC"/>
              </a:solidFill>
            </a:endParaRPr>
          </a:p>
        </p:txBody>
      </p:sp>
      <p:grpSp>
        <p:nvGrpSpPr>
          <p:cNvPr id="102413" name="Group 37"/>
          <p:cNvGrpSpPr>
            <a:grpSpLocks/>
          </p:cNvGrpSpPr>
          <p:nvPr/>
        </p:nvGrpSpPr>
        <p:grpSpPr bwMode="auto">
          <a:xfrm>
            <a:off x="1127125" y="1782763"/>
            <a:ext cx="2936875" cy="1557337"/>
            <a:chOff x="1108364" y="1399309"/>
            <a:chExt cx="2937163" cy="1557755"/>
          </a:xfrm>
        </p:grpSpPr>
        <p:sp>
          <p:nvSpPr>
            <p:cNvPr id="102419" name="TextBox 18"/>
            <p:cNvSpPr txBox="1">
              <a:spLocks noChangeArrowheads="1"/>
            </p:cNvSpPr>
            <p:nvPr/>
          </p:nvSpPr>
          <p:spPr bwMode="auto">
            <a:xfrm>
              <a:off x="1275068" y="1399309"/>
              <a:ext cx="762075" cy="33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i="1">
                  <a:solidFill>
                    <a:srgbClr val="FF0000"/>
                  </a:solidFill>
                  <a:cs typeface="Arial" panose="020B0604020202020204" pitchFamily="34" charset="0"/>
                </a:rPr>
                <a:t>G</a:t>
              </a:r>
              <a:r>
                <a:rPr lang="en-US" altLang="en-US" sz="1600" i="1" baseline="-25000">
                  <a:solidFill>
                    <a:srgbClr val="FF0000"/>
                  </a:solidFill>
                  <a:cs typeface="Arial" panose="020B0604020202020204" pitchFamily="34" charset="0"/>
                </a:rPr>
                <a:t>top</a:t>
              </a:r>
            </a:p>
          </p:txBody>
        </p:sp>
        <p:grpSp>
          <p:nvGrpSpPr>
            <p:cNvPr id="102420" name="Group 36"/>
            <p:cNvGrpSpPr>
              <a:grpSpLocks/>
            </p:cNvGrpSpPr>
            <p:nvPr/>
          </p:nvGrpSpPr>
          <p:grpSpPr bwMode="auto">
            <a:xfrm>
              <a:off x="1108364" y="1482436"/>
              <a:ext cx="2937163" cy="1474628"/>
              <a:chOff x="1108364" y="2064327"/>
              <a:chExt cx="2937163" cy="1474628"/>
            </a:xfrm>
          </p:grpSpPr>
          <p:sp>
            <p:nvSpPr>
              <p:cNvPr id="102421" name="TextBox 19"/>
              <p:cNvSpPr txBox="1">
                <a:spLocks noChangeArrowheads="1"/>
              </p:cNvSpPr>
              <p:nvPr/>
            </p:nvSpPr>
            <p:spPr bwMode="auto">
              <a:xfrm>
                <a:off x="1108364" y="2064327"/>
                <a:ext cx="762075" cy="336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a:solidFill>
                      <a:srgbClr val="FF0000"/>
                    </a:solidFill>
                    <a:cs typeface="Arial" panose="020B0604020202020204" pitchFamily="34" charset="0"/>
                  </a:rPr>
                  <a:t>X</a:t>
                </a:r>
              </a:p>
            </p:txBody>
          </p:sp>
          <p:sp>
            <p:nvSpPr>
              <p:cNvPr id="102422" name="TextBox 20"/>
              <p:cNvSpPr txBox="1">
                <a:spLocks noChangeArrowheads="1"/>
              </p:cNvSpPr>
              <p:nvPr/>
            </p:nvSpPr>
            <p:spPr bwMode="auto">
              <a:xfrm>
                <a:off x="2770908" y="3200401"/>
                <a:ext cx="76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i="1">
                    <a:solidFill>
                      <a:srgbClr val="FF0000"/>
                    </a:solidFill>
                    <a:cs typeface="Arial" panose="020B0604020202020204" pitchFamily="34" charset="0"/>
                  </a:rPr>
                  <a:t>G</a:t>
                </a:r>
                <a:r>
                  <a:rPr lang="en-US" altLang="en-US" sz="1600" i="1" baseline="-25000">
                    <a:solidFill>
                      <a:srgbClr val="FF0000"/>
                    </a:solidFill>
                    <a:cs typeface="Arial" panose="020B0604020202020204" pitchFamily="34" charset="0"/>
                  </a:rPr>
                  <a:t>bottom</a:t>
                </a:r>
              </a:p>
            </p:txBody>
          </p:sp>
          <p:sp>
            <p:nvSpPr>
              <p:cNvPr id="102423" name="TextBox 21"/>
              <p:cNvSpPr txBox="1">
                <a:spLocks noChangeArrowheads="1"/>
              </p:cNvSpPr>
              <p:nvPr/>
            </p:nvSpPr>
            <p:spPr bwMode="auto">
              <a:xfrm>
                <a:off x="3283452" y="3116726"/>
                <a:ext cx="762075" cy="3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a:solidFill>
                      <a:srgbClr val="FF0000"/>
                    </a:solidFill>
                    <a:cs typeface="Arial" panose="020B0604020202020204" pitchFamily="34" charset="0"/>
                  </a:rPr>
                  <a:t>X</a:t>
                </a:r>
              </a:p>
            </p:txBody>
          </p:sp>
        </p:grpSp>
      </p:grpSp>
      <p:grpSp>
        <p:nvGrpSpPr>
          <p:cNvPr id="102414" name="Group 38"/>
          <p:cNvGrpSpPr>
            <a:grpSpLocks/>
          </p:cNvGrpSpPr>
          <p:nvPr/>
        </p:nvGrpSpPr>
        <p:grpSpPr bwMode="auto">
          <a:xfrm>
            <a:off x="5445125" y="3287713"/>
            <a:ext cx="2992438" cy="1668462"/>
            <a:chOff x="5417127" y="3449781"/>
            <a:chExt cx="2992582" cy="1668591"/>
          </a:xfrm>
        </p:grpSpPr>
        <p:sp>
          <p:nvSpPr>
            <p:cNvPr id="102415" name="TextBox 28"/>
            <p:cNvSpPr txBox="1">
              <a:spLocks noChangeArrowheads="1"/>
            </p:cNvSpPr>
            <p:nvPr/>
          </p:nvSpPr>
          <p:spPr bwMode="auto">
            <a:xfrm>
              <a:off x="5596523" y="3449781"/>
              <a:ext cx="762037" cy="33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i="1">
                  <a:solidFill>
                    <a:srgbClr val="FF0000"/>
                  </a:solidFill>
                  <a:cs typeface="Arial" panose="020B0604020202020204" pitchFamily="34" charset="0"/>
                </a:rPr>
                <a:t>G</a:t>
              </a:r>
              <a:r>
                <a:rPr lang="en-US" altLang="en-US" sz="1600" i="1" baseline="-25000">
                  <a:solidFill>
                    <a:srgbClr val="FF0000"/>
                  </a:solidFill>
                  <a:cs typeface="Arial" panose="020B0604020202020204" pitchFamily="34" charset="0"/>
                </a:rPr>
                <a:t>top</a:t>
              </a:r>
            </a:p>
          </p:txBody>
        </p:sp>
        <p:sp>
          <p:nvSpPr>
            <p:cNvPr id="102416" name="TextBox 29"/>
            <p:cNvSpPr txBox="1">
              <a:spLocks noChangeArrowheads="1"/>
            </p:cNvSpPr>
            <p:nvPr/>
          </p:nvSpPr>
          <p:spPr bwMode="auto">
            <a:xfrm>
              <a:off x="5417127" y="3587904"/>
              <a:ext cx="762037" cy="33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a:solidFill>
                    <a:srgbClr val="FF0000"/>
                  </a:solidFill>
                  <a:cs typeface="Arial" panose="020B0604020202020204" pitchFamily="34" charset="0"/>
                </a:rPr>
                <a:t>X</a:t>
              </a:r>
            </a:p>
          </p:txBody>
        </p:sp>
        <p:sp>
          <p:nvSpPr>
            <p:cNvPr id="102417" name="TextBox 30"/>
            <p:cNvSpPr txBox="1">
              <a:spLocks noChangeArrowheads="1"/>
            </p:cNvSpPr>
            <p:nvPr/>
          </p:nvSpPr>
          <p:spPr bwMode="auto">
            <a:xfrm>
              <a:off x="7121236" y="4779818"/>
              <a:ext cx="76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i="1">
                  <a:solidFill>
                    <a:srgbClr val="FF0000"/>
                  </a:solidFill>
                  <a:cs typeface="Arial" panose="020B0604020202020204" pitchFamily="34" charset="0"/>
                </a:rPr>
                <a:t>G</a:t>
              </a:r>
              <a:r>
                <a:rPr lang="en-US" altLang="en-US" sz="1600" i="1" baseline="-25000">
                  <a:solidFill>
                    <a:srgbClr val="FF0000"/>
                  </a:solidFill>
                  <a:cs typeface="Arial" panose="020B0604020202020204" pitchFamily="34" charset="0"/>
                </a:rPr>
                <a:t>bottom</a:t>
              </a:r>
            </a:p>
          </p:txBody>
        </p:sp>
        <p:sp>
          <p:nvSpPr>
            <p:cNvPr id="102418" name="TextBox 33"/>
            <p:cNvSpPr txBox="1">
              <a:spLocks noChangeArrowheads="1"/>
            </p:cNvSpPr>
            <p:nvPr/>
          </p:nvSpPr>
          <p:spPr bwMode="auto">
            <a:xfrm>
              <a:off x="7647672" y="4654786"/>
              <a:ext cx="762037" cy="33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a:solidFill>
                    <a:srgbClr val="FF0000"/>
                  </a:solidFill>
                  <a:cs typeface="Arial" panose="020B0604020202020204" pitchFamily="34" charset="0"/>
                </a:rPr>
                <a:t>X</a:t>
              </a:r>
            </a:p>
          </p:txBody>
        </p:sp>
      </p:grpSp>
      <p:sp>
        <p:nvSpPr>
          <p:cNvPr id="24"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Box 16"/>
          <p:cNvSpPr txBox="1">
            <a:spLocks noChangeArrowheads="1"/>
          </p:cNvSpPr>
          <p:nvPr/>
        </p:nvSpPr>
        <p:spPr bwMode="auto">
          <a:xfrm>
            <a:off x="457200" y="854075"/>
            <a:ext cx="3851275" cy="4876800"/>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chemeClr val="bg1"/>
              </a:solidFill>
              <a:cs typeface="Arial" panose="020B0604020202020204" pitchFamily="34" charset="0"/>
            </a:endParaRPr>
          </a:p>
        </p:txBody>
      </p:sp>
      <p:sp>
        <p:nvSpPr>
          <p:cNvPr id="103427" name="TextBox 15"/>
          <p:cNvSpPr txBox="1">
            <a:spLocks noChangeArrowheads="1"/>
          </p:cNvSpPr>
          <p:nvPr/>
        </p:nvSpPr>
        <p:spPr bwMode="auto">
          <a:xfrm>
            <a:off x="4779963" y="839788"/>
            <a:ext cx="3851275" cy="4876800"/>
          </a:xfrm>
          <a:prstGeom prst="rect">
            <a:avLst/>
          </a:prstGeom>
          <a:solidFill>
            <a:schemeClr val="tx1"/>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solidFill>
                <a:schemeClr val="bg1"/>
              </a:solidFill>
              <a:cs typeface="Arial" panose="020B0604020202020204" pitchFamily="34" charset="0"/>
            </a:endParaRPr>
          </a:p>
        </p:txBody>
      </p:sp>
      <p:sp>
        <p:nvSpPr>
          <p:cNvPr id="103428" name="TextBox 28"/>
          <p:cNvSpPr txBox="1">
            <a:spLocks noChangeArrowheads="1"/>
          </p:cNvSpPr>
          <p:nvPr/>
        </p:nvSpPr>
        <p:spPr bwMode="auto">
          <a:xfrm>
            <a:off x="2246313" y="88900"/>
            <a:ext cx="4383087" cy="620713"/>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Alignment Charts</a:t>
            </a:r>
          </a:p>
        </p:txBody>
      </p:sp>
      <p:sp>
        <p:nvSpPr>
          <p:cNvPr id="103429" name="TextBox 28"/>
          <p:cNvSpPr txBox="1">
            <a:spLocks noChangeArrowheads="1"/>
          </p:cNvSpPr>
          <p:nvPr/>
        </p:nvSpPr>
        <p:spPr bwMode="auto">
          <a:xfrm>
            <a:off x="1163638" y="5969000"/>
            <a:ext cx="7210425" cy="49530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Separate Charts for Sidesway Inhibited and Uninhibited</a:t>
            </a:r>
          </a:p>
        </p:txBody>
      </p:sp>
      <p:sp>
        <p:nvSpPr>
          <p:cNvPr id="10343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pic>
        <p:nvPicPr>
          <p:cNvPr id="1034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88" y="936625"/>
            <a:ext cx="3455987"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881063"/>
            <a:ext cx="3697287"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3" name="TextBox 28"/>
          <p:cNvSpPr txBox="1">
            <a:spLocks noChangeArrowheads="1"/>
          </p:cNvSpPr>
          <p:nvPr/>
        </p:nvSpPr>
        <p:spPr bwMode="auto">
          <a:xfrm>
            <a:off x="1731963" y="5314950"/>
            <a:ext cx="1468437" cy="401638"/>
          </a:xfrm>
          <a:prstGeom prst="rect">
            <a:avLst/>
          </a:prstGeom>
          <a:solidFill>
            <a:schemeClr val="tx1"/>
          </a:solidFill>
          <a:ln w="38100">
            <a:solidFill>
              <a:schemeClr val="bg1"/>
            </a:solidFill>
            <a:bevel/>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u="sng">
                <a:solidFill>
                  <a:schemeClr val="bg1"/>
                </a:solidFill>
                <a:cs typeface="Arial" panose="020B0604020202020204" pitchFamily="34" charset="0"/>
              </a:rPr>
              <a:t>Sidesway Inhibited</a:t>
            </a:r>
          </a:p>
          <a:p>
            <a:pPr eaLnBrk="1" hangingPunct="1"/>
            <a:r>
              <a:rPr lang="en-US" altLang="en-US" sz="1200">
                <a:solidFill>
                  <a:schemeClr val="bg1"/>
                </a:solidFill>
                <a:cs typeface="Arial" panose="020B0604020202020204" pitchFamily="34" charset="0"/>
              </a:rPr>
              <a:t>(Braced Frame)</a:t>
            </a:r>
          </a:p>
        </p:txBody>
      </p:sp>
      <p:sp>
        <p:nvSpPr>
          <p:cNvPr id="103434" name="TextBox 28"/>
          <p:cNvSpPr txBox="1">
            <a:spLocks noChangeArrowheads="1"/>
          </p:cNvSpPr>
          <p:nvPr/>
        </p:nvSpPr>
        <p:spPr bwMode="auto">
          <a:xfrm>
            <a:off x="5984875" y="5329238"/>
            <a:ext cx="1608138" cy="387350"/>
          </a:xfrm>
          <a:prstGeom prst="rect">
            <a:avLst/>
          </a:prstGeom>
          <a:solidFill>
            <a:schemeClr val="tx1"/>
          </a:solidFill>
          <a:ln w="38100">
            <a:solidFill>
              <a:schemeClr val="bg1"/>
            </a:solidFill>
            <a:bevel/>
            <a:headEnd/>
            <a:tailEnd/>
          </a:ln>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u="sng">
                <a:solidFill>
                  <a:schemeClr val="bg1"/>
                </a:solidFill>
                <a:cs typeface="Arial" panose="020B0604020202020204" pitchFamily="34" charset="0"/>
              </a:rPr>
              <a:t>Sidesway UnInhibited</a:t>
            </a:r>
          </a:p>
          <a:p>
            <a:pPr eaLnBrk="1" hangingPunct="1"/>
            <a:r>
              <a:rPr lang="en-US" altLang="en-US" sz="1200">
                <a:solidFill>
                  <a:schemeClr val="bg1"/>
                </a:solidFill>
                <a:cs typeface="Arial" panose="020B0604020202020204" pitchFamily="34" charset="0"/>
              </a:rPr>
              <a:t>(Sway Frame)</a:t>
            </a:r>
          </a:p>
        </p:txBody>
      </p:sp>
      <p:sp>
        <p:nvSpPr>
          <p:cNvPr id="30" name="Slide Number Placeholder 29"/>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D3CA2CA0-6ABF-4971-BD18-3F704A1DBE3D}" type="slidenum">
              <a:rPr lang="en-US" altLang="en-US" sz="1200">
                <a:solidFill>
                  <a:srgbClr val="BCBCBC"/>
                </a:solidFill>
              </a:rPr>
              <a:pPr algn="r"/>
              <a:t>93</a:t>
            </a:fld>
            <a:endParaRPr lang="en-US" altLang="en-US" sz="1200">
              <a:solidFill>
                <a:srgbClr val="BCBCBC"/>
              </a:solidFill>
            </a:endParaRPr>
          </a:p>
        </p:txBody>
      </p:sp>
      <p:grpSp>
        <p:nvGrpSpPr>
          <p:cNvPr id="103437" name="Group 38"/>
          <p:cNvGrpSpPr>
            <a:grpSpLocks/>
          </p:cNvGrpSpPr>
          <p:nvPr/>
        </p:nvGrpSpPr>
        <p:grpSpPr bwMode="auto">
          <a:xfrm>
            <a:off x="5445125" y="3287713"/>
            <a:ext cx="2992438" cy="1668462"/>
            <a:chOff x="5417127" y="3449781"/>
            <a:chExt cx="2992582" cy="1668591"/>
          </a:xfrm>
        </p:grpSpPr>
        <p:sp>
          <p:nvSpPr>
            <p:cNvPr id="103450" name="TextBox 28"/>
            <p:cNvSpPr txBox="1">
              <a:spLocks noChangeArrowheads="1"/>
            </p:cNvSpPr>
            <p:nvPr/>
          </p:nvSpPr>
          <p:spPr bwMode="auto">
            <a:xfrm>
              <a:off x="5596523" y="3449781"/>
              <a:ext cx="762037" cy="33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i="1">
                  <a:solidFill>
                    <a:srgbClr val="FF0000"/>
                  </a:solidFill>
                  <a:cs typeface="Arial" panose="020B0604020202020204" pitchFamily="34" charset="0"/>
                </a:rPr>
                <a:t>G</a:t>
              </a:r>
              <a:r>
                <a:rPr lang="en-US" altLang="en-US" sz="1600" i="1" baseline="-25000">
                  <a:solidFill>
                    <a:srgbClr val="FF0000"/>
                  </a:solidFill>
                  <a:cs typeface="Arial" panose="020B0604020202020204" pitchFamily="34" charset="0"/>
                </a:rPr>
                <a:t>top</a:t>
              </a:r>
            </a:p>
          </p:txBody>
        </p:sp>
        <p:sp>
          <p:nvSpPr>
            <p:cNvPr id="103451" name="TextBox 29"/>
            <p:cNvSpPr txBox="1">
              <a:spLocks noChangeArrowheads="1"/>
            </p:cNvSpPr>
            <p:nvPr/>
          </p:nvSpPr>
          <p:spPr bwMode="auto">
            <a:xfrm>
              <a:off x="5417127" y="3587904"/>
              <a:ext cx="762037" cy="33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a:solidFill>
                    <a:srgbClr val="FF0000"/>
                  </a:solidFill>
                  <a:cs typeface="Arial" panose="020B0604020202020204" pitchFamily="34" charset="0"/>
                </a:rPr>
                <a:t>X</a:t>
              </a:r>
            </a:p>
          </p:txBody>
        </p:sp>
        <p:sp>
          <p:nvSpPr>
            <p:cNvPr id="103452" name="TextBox 30"/>
            <p:cNvSpPr txBox="1">
              <a:spLocks noChangeArrowheads="1"/>
            </p:cNvSpPr>
            <p:nvPr/>
          </p:nvSpPr>
          <p:spPr bwMode="auto">
            <a:xfrm>
              <a:off x="7121236" y="4779818"/>
              <a:ext cx="76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i="1">
                  <a:solidFill>
                    <a:srgbClr val="FF0000"/>
                  </a:solidFill>
                  <a:cs typeface="Arial" panose="020B0604020202020204" pitchFamily="34" charset="0"/>
                </a:rPr>
                <a:t>G</a:t>
              </a:r>
              <a:r>
                <a:rPr lang="en-US" altLang="en-US" sz="1600" i="1" baseline="-25000">
                  <a:solidFill>
                    <a:srgbClr val="FF0000"/>
                  </a:solidFill>
                  <a:cs typeface="Arial" panose="020B0604020202020204" pitchFamily="34" charset="0"/>
                </a:rPr>
                <a:t>bottom</a:t>
              </a:r>
            </a:p>
          </p:txBody>
        </p:sp>
        <p:sp>
          <p:nvSpPr>
            <p:cNvPr id="103453" name="TextBox 33"/>
            <p:cNvSpPr txBox="1">
              <a:spLocks noChangeArrowheads="1"/>
            </p:cNvSpPr>
            <p:nvPr/>
          </p:nvSpPr>
          <p:spPr bwMode="auto">
            <a:xfrm>
              <a:off x="7647672" y="4654786"/>
              <a:ext cx="762037" cy="33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a:solidFill>
                    <a:srgbClr val="FF0000"/>
                  </a:solidFill>
                  <a:cs typeface="Arial" panose="020B0604020202020204" pitchFamily="34" charset="0"/>
                </a:rPr>
                <a:t>X</a:t>
              </a:r>
            </a:p>
          </p:txBody>
        </p:sp>
      </p:grpSp>
      <p:cxnSp>
        <p:nvCxnSpPr>
          <p:cNvPr id="103438" name="Straight Connector 17"/>
          <p:cNvCxnSpPr>
            <a:cxnSpLocks noChangeShapeType="1"/>
          </p:cNvCxnSpPr>
          <p:nvPr/>
        </p:nvCxnSpPr>
        <p:spPr bwMode="auto">
          <a:xfrm>
            <a:off x="1279525" y="2027238"/>
            <a:ext cx="2182813" cy="1065212"/>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03439" name="TextBox 23"/>
          <p:cNvSpPr txBox="1">
            <a:spLocks noChangeArrowheads="1"/>
          </p:cNvSpPr>
          <p:nvPr/>
        </p:nvSpPr>
        <p:spPr bwMode="auto">
          <a:xfrm>
            <a:off x="2722563" y="2193925"/>
            <a:ext cx="46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i="1">
                <a:solidFill>
                  <a:srgbClr val="FF0000"/>
                </a:solidFill>
                <a:cs typeface="Arial" panose="020B0604020202020204" pitchFamily="34" charset="0"/>
              </a:rPr>
              <a:t>K</a:t>
            </a:r>
            <a:endParaRPr lang="en-US" altLang="en-US" sz="1600" i="1" baseline="-25000">
              <a:solidFill>
                <a:srgbClr val="FF0000"/>
              </a:solidFill>
              <a:cs typeface="Arial" panose="020B0604020202020204" pitchFamily="34" charset="0"/>
            </a:endParaRPr>
          </a:p>
        </p:txBody>
      </p:sp>
      <p:cxnSp>
        <p:nvCxnSpPr>
          <p:cNvPr id="103440" name="Straight Arrow Connector 25"/>
          <p:cNvCxnSpPr>
            <a:cxnSpLocks noChangeShapeType="1"/>
          </p:cNvCxnSpPr>
          <p:nvPr/>
        </p:nvCxnSpPr>
        <p:spPr bwMode="auto">
          <a:xfrm rot="10800000" flipV="1">
            <a:off x="2378075" y="2360613"/>
            <a:ext cx="387350" cy="249237"/>
          </a:xfrm>
          <a:prstGeom prst="straightConnector1">
            <a:avLst/>
          </a:prstGeom>
          <a:noFill/>
          <a:ln w="28575" algn="ctr">
            <a:solidFill>
              <a:srgbClr val="E63F04"/>
            </a:solidFill>
            <a:round/>
            <a:headEnd/>
            <a:tailEnd type="arrow" w="med" len="med"/>
          </a:ln>
          <a:extLst>
            <a:ext uri="{909E8E84-426E-40DD-AFC4-6F175D3DCCD1}">
              <a14:hiddenFill xmlns:a14="http://schemas.microsoft.com/office/drawing/2010/main">
                <a:noFill/>
              </a14:hiddenFill>
            </a:ext>
          </a:extLst>
        </p:spPr>
      </p:cxnSp>
      <p:cxnSp>
        <p:nvCxnSpPr>
          <p:cNvPr id="103441" name="Straight Connector 27"/>
          <p:cNvCxnSpPr>
            <a:cxnSpLocks noChangeShapeType="1"/>
          </p:cNvCxnSpPr>
          <p:nvPr/>
        </p:nvCxnSpPr>
        <p:spPr bwMode="auto">
          <a:xfrm>
            <a:off x="5597525" y="3592513"/>
            <a:ext cx="2286000" cy="1081087"/>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03442" name="TextBox 31"/>
          <p:cNvSpPr txBox="1">
            <a:spLocks noChangeArrowheads="1"/>
          </p:cNvSpPr>
          <p:nvPr/>
        </p:nvSpPr>
        <p:spPr bwMode="auto">
          <a:xfrm>
            <a:off x="7053263" y="3692525"/>
            <a:ext cx="485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i="1">
                <a:solidFill>
                  <a:srgbClr val="FF0000"/>
                </a:solidFill>
                <a:cs typeface="Arial" panose="020B0604020202020204" pitchFamily="34" charset="0"/>
              </a:rPr>
              <a:t>K</a:t>
            </a:r>
            <a:endParaRPr lang="en-US" altLang="en-US" sz="1600" i="1" baseline="-25000">
              <a:solidFill>
                <a:srgbClr val="FF0000"/>
              </a:solidFill>
              <a:cs typeface="Arial" panose="020B0604020202020204" pitchFamily="34" charset="0"/>
            </a:endParaRPr>
          </a:p>
        </p:txBody>
      </p:sp>
      <p:cxnSp>
        <p:nvCxnSpPr>
          <p:cNvPr id="103443" name="Straight Arrow Connector 32"/>
          <p:cNvCxnSpPr>
            <a:cxnSpLocks noChangeShapeType="1"/>
          </p:cNvCxnSpPr>
          <p:nvPr/>
        </p:nvCxnSpPr>
        <p:spPr bwMode="auto">
          <a:xfrm rot="10800000" flipV="1">
            <a:off x="6719888" y="3870325"/>
            <a:ext cx="387350" cy="249238"/>
          </a:xfrm>
          <a:prstGeom prst="straightConnector1">
            <a:avLst/>
          </a:prstGeom>
          <a:noFill/>
          <a:ln w="28575" algn="ctr">
            <a:solidFill>
              <a:srgbClr val="E63F04"/>
            </a:solidFill>
            <a:round/>
            <a:headEnd/>
            <a:tailEnd type="arrow" w="med" len="med"/>
          </a:ln>
          <a:extLst>
            <a:ext uri="{909E8E84-426E-40DD-AFC4-6F175D3DCCD1}">
              <a14:hiddenFill xmlns:a14="http://schemas.microsoft.com/office/drawing/2010/main">
                <a:noFill/>
              </a14:hiddenFill>
            </a:ext>
          </a:extLst>
        </p:spPr>
      </p:cxnSp>
      <p:grpSp>
        <p:nvGrpSpPr>
          <p:cNvPr id="103444" name="Group 37"/>
          <p:cNvGrpSpPr>
            <a:grpSpLocks/>
          </p:cNvGrpSpPr>
          <p:nvPr/>
        </p:nvGrpSpPr>
        <p:grpSpPr bwMode="auto">
          <a:xfrm>
            <a:off x="1127125" y="1782763"/>
            <a:ext cx="2936875" cy="1557337"/>
            <a:chOff x="1108364" y="1399309"/>
            <a:chExt cx="2937163" cy="1557755"/>
          </a:xfrm>
        </p:grpSpPr>
        <p:sp>
          <p:nvSpPr>
            <p:cNvPr id="103445" name="TextBox 18"/>
            <p:cNvSpPr txBox="1">
              <a:spLocks noChangeArrowheads="1"/>
            </p:cNvSpPr>
            <p:nvPr/>
          </p:nvSpPr>
          <p:spPr bwMode="auto">
            <a:xfrm>
              <a:off x="1275068" y="1399309"/>
              <a:ext cx="762075" cy="33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i="1">
                  <a:solidFill>
                    <a:srgbClr val="FF0000"/>
                  </a:solidFill>
                  <a:cs typeface="Arial" panose="020B0604020202020204" pitchFamily="34" charset="0"/>
                </a:rPr>
                <a:t>G</a:t>
              </a:r>
              <a:r>
                <a:rPr lang="en-US" altLang="en-US" sz="1600" i="1" baseline="-25000">
                  <a:solidFill>
                    <a:srgbClr val="FF0000"/>
                  </a:solidFill>
                  <a:cs typeface="Arial" panose="020B0604020202020204" pitchFamily="34" charset="0"/>
                </a:rPr>
                <a:t>top</a:t>
              </a:r>
            </a:p>
          </p:txBody>
        </p:sp>
        <p:grpSp>
          <p:nvGrpSpPr>
            <p:cNvPr id="103446" name="Group 36"/>
            <p:cNvGrpSpPr>
              <a:grpSpLocks/>
            </p:cNvGrpSpPr>
            <p:nvPr/>
          </p:nvGrpSpPr>
          <p:grpSpPr bwMode="auto">
            <a:xfrm>
              <a:off x="1108364" y="1482436"/>
              <a:ext cx="2937163" cy="1474628"/>
              <a:chOff x="1108364" y="2064327"/>
              <a:chExt cx="2937163" cy="1474628"/>
            </a:xfrm>
          </p:grpSpPr>
          <p:sp>
            <p:nvSpPr>
              <p:cNvPr id="103447" name="TextBox 19"/>
              <p:cNvSpPr txBox="1">
                <a:spLocks noChangeArrowheads="1"/>
              </p:cNvSpPr>
              <p:nvPr/>
            </p:nvSpPr>
            <p:spPr bwMode="auto">
              <a:xfrm>
                <a:off x="1108364" y="2064327"/>
                <a:ext cx="762075" cy="336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a:solidFill>
                      <a:srgbClr val="FF0000"/>
                    </a:solidFill>
                    <a:cs typeface="Arial" panose="020B0604020202020204" pitchFamily="34" charset="0"/>
                  </a:rPr>
                  <a:t>X</a:t>
                </a:r>
              </a:p>
            </p:txBody>
          </p:sp>
          <p:sp>
            <p:nvSpPr>
              <p:cNvPr id="103448" name="TextBox 20"/>
              <p:cNvSpPr txBox="1">
                <a:spLocks noChangeArrowheads="1"/>
              </p:cNvSpPr>
              <p:nvPr/>
            </p:nvSpPr>
            <p:spPr bwMode="auto">
              <a:xfrm>
                <a:off x="2770908" y="3200401"/>
                <a:ext cx="76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i="1">
                    <a:solidFill>
                      <a:srgbClr val="FF0000"/>
                    </a:solidFill>
                    <a:cs typeface="Arial" panose="020B0604020202020204" pitchFamily="34" charset="0"/>
                  </a:rPr>
                  <a:t>G</a:t>
                </a:r>
                <a:r>
                  <a:rPr lang="en-US" altLang="en-US" sz="1600" i="1" baseline="-25000">
                    <a:solidFill>
                      <a:srgbClr val="FF0000"/>
                    </a:solidFill>
                    <a:cs typeface="Arial" panose="020B0604020202020204" pitchFamily="34" charset="0"/>
                  </a:rPr>
                  <a:t>bottom</a:t>
                </a:r>
              </a:p>
            </p:txBody>
          </p:sp>
          <p:sp>
            <p:nvSpPr>
              <p:cNvPr id="103449" name="TextBox 21"/>
              <p:cNvSpPr txBox="1">
                <a:spLocks noChangeArrowheads="1"/>
              </p:cNvSpPr>
              <p:nvPr/>
            </p:nvSpPr>
            <p:spPr bwMode="auto">
              <a:xfrm>
                <a:off x="3283452" y="3116726"/>
                <a:ext cx="762075" cy="3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a:solidFill>
                      <a:srgbClr val="FF0000"/>
                    </a:solidFill>
                    <a:cs typeface="Arial" panose="020B0604020202020204" pitchFamily="34" charset="0"/>
                  </a:rPr>
                  <a:t>X</a:t>
                </a:r>
              </a:p>
            </p:txBody>
          </p:sp>
        </p:grpSp>
      </p:grpSp>
      <p:sp>
        <p:nvSpPr>
          <p:cNvPr id="32"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Box 28"/>
          <p:cNvSpPr txBox="1">
            <a:spLocks noChangeArrowheads="1"/>
          </p:cNvSpPr>
          <p:nvPr/>
        </p:nvSpPr>
        <p:spPr bwMode="auto">
          <a:xfrm>
            <a:off x="1898650" y="3009900"/>
            <a:ext cx="5967413" cy="1590675"/>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Use the IN-PLANE stiffness </a:t>
            </a:r>
            <a:r>
              <a:rPr lang="en-US" altLang="en-US" i="1">
                <a:solidFill>
                  <a:schemeClr val="bg1"/>
                </a:solidFill>
                <a:cs typeface="Arial" panose="020B0604020202020204" pitchFamily="34" charset="0"/>
              </a:rPr>
              <a:t>I</a:t>
            </a:r>
            <a:r>
              <a:rPr lang="en-US" altLang="en-US" i="1" baseline="-25000">
                <a:solidFill>
                  <a:schemeClr val="bg1"/>
                </a:solidFill>
                <a:cs typeface="Arial" panose="020B0604020202020204" pitchFamily="34" charset="0"/>
              </a:rPr>
              <a:t>x</a:t>
            </a:r>
            <a:r>
              <a:rPr lang="en-US" altLang="en-US">
                <a:solidFill>
                  <a:schemeClr val="bg1"/>
                </a:solidFill>
                <a:cs typeface="Arial" panose="020B0604020202020204" pitchFamily="34" charset="0"/>
              </a:rPr>
              <a:t> if in major axis direction, </a:t>
            </a:r>
            <a:r>
              <a:rPr lang="en-US" altLang="en-US" i="1">
                <a:solidFill>
                  <a:schemeClr val="bg1"/>
                </a:solidFill>
                <a:cs typeface="Arial" panose="020B0604020202020204" pitchFamily="34" charset="0"/>
              </a:rPr>
              <a:t>I</a:t>
            </a:r>
            <a:r>
              <a:rPr lang="en-US" altLang="en-US" i="1" baseline="-25000">
                <a:solidFill>
                  <a:schemeClr val="bg1"/>
                </a:solidFill>
                <a:cs typeface="Arial" panose="020B0604020202020204" pitchFamily="34" charset="0"/>
              </a:rPr>
              <a:t>y</a:t>
            </a:r>
            <a:r>
              <a:rPr lang="en-US" altLang="en-US">
                <a:solidFill>
                  <a:schemeClr val="bg1"/>
                </a:solidFill>
                <a:cs typeface="Arial" panose="020B0604020202020204" pitchFamily="34" charset="0"/>
              </a:rPr>
              <a:t> if in minor axis. </a:t>
            </a:r>
          </a:p>
          <a:p>
            <a:pPr eaLnBrk="1" hangingPunct="1"/>
            <a:r>
              <a:rPr lang="en-US" altLang="en-US">
                <a:solidFill>
                  <a:schemeClr val="bg1"/>
                </a:solidFill>
                <a:cs typeface="Arial" panose="020B0604020202020204" pitchFamily="34" charset="0"/>
              </a:rPr>
              <a:t>Girders/Beams are typically bending about </a:t>
            </a:r>
            <a:r>
              <a:rPr lang="en-US" altLang="en-US" i="1">
                <a:solidFill>
                  <a:schemeClr val="bg1"/>
                </a:solidFill>
                <a:cs typeface="Arial" panose="020B0604020202020204" pitchFamily="34" charset="0"/>
              </a:rPr>
              <a:t>I</a:t>
            </a:r>
            <a:r>
              <a:rPr lang="en-US" altLang="en-US" i="1" baseline="-25000">
                <a:solidFill>
                  <a:schemeClr val="bg1"/>
                </a:solidFill>
                <a:cs typeface="Arial" panose="020B0604020202020204" pitchFamily="34" charset="0"/>
              </a:rPr>
              <a:t>x</a:t>
            </a:r>
            <a:r>
              <a:rPr lang="en-US" altLang="en-US">
                <a:solidFill>
                  <a:schemeClr val="bg1"/>
                </a:solidFill>
                <a:cs typeface="Arial" panose="020B0604020202020204" pitchFamily="34" charset="0"/>
              </a:rPr>
              <a:t> when column restraint is considered.</a:t>
            </a:r>
          </a:p>
        </p:txBody>
      </p:sp>
      <p:sp>
        <p:nvSpPr>
          <p:cNvPr id="104451" name="TextBox 28"/>
          <p:cNvSpPr txBox="1">
            <a:spLocks noChangeArrowheads="1"/>
          </p:cNvSpPr>
          <p:nvPr/>
        </p:nvSpPr>
        <p:spPr bwMode="auto">
          <a:xfrm>
            <a:off x="957263" y="1525588"/>
            <a:ext cx="5000625" cy="122555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Only include members RIGIDLY ATTACHED (pin ended members are not included in </a:t>
            </a:r>
            <a:r>
              <a:rPr lang="en-US" altLang="en-US" i="1">
                <a:solidFill>
                  <a:schemeClr val="bg1"/>
                </a:solidFill>
                <a:cs typeface="Arial" panose="020B0604020202020204" pitchFamily="34" charset="0"/>
              </a:rPr>
              <a:t>G</a:t>
            </a:r>
            <a:r>
              <a:rPr lang="en-US" altLang="en-US">
                <a:solidFill>
                  <a:schemeClr val="bg1"/>
                </a:solidFill>
                <a:cs typeface="Arial" panose="020B0604020202020204" pitchFamily="34" charset="0"/>
              </a:rPr>
              <a:t> calculations).</a:t>
            </a:r>
          </a:p>
        </p:txBody>
      </p:sp>
      <p:sp>
        <p:nvSpPr>
          <p:cNvPr id="104452" name="TextBox 28"/>
          <p:cNvSpPr txBox="1">
            <a:spLocks noChangeArrowheads="1"/>
          </p:cNvSpPr>
          <p:nvPr/>
        </p:nvSpPr>
        <p:spPr bwMode="auto">
          <a:xfrm>
            <a:off x="2857500" y="4849813"/>
            <a:ext cx="6019800" cy="1590675"/>
          </a:xfrm>
          <a:prstGeom prst="rect">
            <a:avLst/>
          </a:prstGeom>
          <a:solidFill>
            <a:srgbClr val="F2F2F2">
              <a:alpha val="61960"/>
            </a:srgbClr>
          </a:solidFill>
          <a:ln w="38100">
            <a:solidFill>
              <a:schemeClr val="bg1"/>
            </a:solidFill>
            <a:bevel/>
            <a:headEnd/>
            <a:tailEnd/>
          </a:ln>
        </p:spPr>
        <p:txBody>
          <a:bodyPr anchor="ctr">
            <a:spAutoFit/>
          </a:bodyPr>
          <a:lstStyle>
            <a:lvl1pPr>
              <a:tabLst>
                <a:tab pos="347663" algn="l"/>
              </a:tabLst>
              <a:defRPr sz="2400">
                <a:solidFill>
                  <a:schemeClr val="tx1"/>
                </a:solidFill>
                <a:latin typeface="Times New Roman" panose="02020603050405020304" pitchFamily="18" charset="0"/>
              </a:defRPr>
            </a:lvl1pPr>
            <a:lvl2pPr marL="742950" indent="-285750">
              <a:tabLst>
                <a:tab pos="347663" algn="l"/>
              </a:tabLst>
              <a:defRPr sz="2400">
                <a:solidFill>
                  <a:schemeClr val="tx1"/>
                </a:solidFill>
                <a:latin typeface="Times New Roman" panose="02020603050405020304" pitchFamily="18" charset="0"/>
              </a:defRPr>
            </a:lvl2pPr>
            <a:lvl3pPr marL="1143000" indent="-228600">
              <a:tabLst>
                <a:tab pos="347663" algn="l"/>
              </a:tabLst>
              <a:defRPr sz="2400">
                <a:solidFill>
                  <a:schemeClr val="tx1"/>
                </a:solidFill>
                <a:latin typeface="Times New Roman" panose="02020603050405020304" pitchFamily="18" charset="0"/>
              </a:defRPr>
            </a:lvl3pPr>
            <a:lvl4pPr marL="1600200" indent="-228600">
              <a:tabLst>
                <a:tab pos="347663" algn="l"/>
              </a:tabLst>
              <a:defRPr sz="2400">
                <a:solidFill>
                  <a:schemeClr val="tx1"/>
                </a:solidFill>
                <a:latin typeface="Times New Roman" panose="02020603050405020304" pitchFamily="18" charset="0"/>
              </a:defRPr>
            </a:lvl4pPr>
            <a:lvl5pPr marL="2057400" indent="-228600">
              <a:tabLst>
                <a:tab pos="347663"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347663"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347663"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347663"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347663" algn="l"/>
              </a:tabLs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If column base is “pinned” – theoretical </a:t>
            </a:r>
            <a:r>
              <a:rPr lang="en-US" altLang="en-US" i="1">
                <a:solidFill>
                  <a:schemeClr val="bg1"/>
                </a:solidFill>
                <a:cs typeface="Arial" panose="020B0604020202020204" pitchFamily="34" charset="0"/>
              </a:rPr>
              <a:t>G </a:t>
            </a:r>
            <a:r>
              <a:rPr lang="en-US" altLang="en-US">
                <a:solidFill>
                  <a:schemeClr val="bg1"/>
                </a:solidFill>
                <a:cs typeface="Arial" panose="020B0604020202020204" pitchFamily="34" charset="0"/>
              </a:rPr>
              <a:t>= ∞.   	AISC recommends use of 10.</a:t>
            </a:r>
          </a:p>
          <a:p>
            <a:pPr eaLnBrk="1" hangingPunct="1"/>
            <a:r>
              <a:rPr lang="en-US" altLang="en-US">
                <a:solidFill>
                  <a:schemeClr val="bg1"/>
                </a:solidFill>
                <a:cs typeface="Arial" panose="020B0604020202020204" pitchFamily="34" charset="0"/>
              </a:rPr>
              <a:t>If column base is “fixed” – theoretical </a:t>
            </a:r>
            <a:r>
              <a:rPr lang="en-US" altLang="en-US" i="1">
                <a:solidFill>
                  <a:schemeClr val="bg1"/>
                </a:solidFill>
                <a:cs typeface="Arial" panose="020B0604020202020204" pitchFamily="34" charset="0"/>
              </a:rPr>
              <a:t>G </a:t>
            </a:r>
            <a:r>
              <a:rPr lang="en-US" altLang="en-US">
                <a:solidFill>
                  <a:schemeClr val="bg1"/>
                </a:solidFill>
                <a:cs typeface="Arial" panose="020B0604020202020204" pitchFamily="34" charset="0"/>
              </a:rPr>
              <a:t>= 0. 	AISC recommends use of 1.</a:t>
            </a:r>
          </a:p>
        </p:txBody>
      </p:sp>
      <p:sp>
        <p:nvSpPr>
          <p:cNvPr id="6" name="Slide Number Placeholder 5"/>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4DE64E-B831-44F4-99FB-ACEE20E5243C}" type="slidenum">
              <a:rPr lang="en-US" altLang="en-US" sz="1200">
                <a:solidFill>
                  <a:srgbClr val="BCBCBC"/>
                </a:solidFill>
              </a:rPr>
              <a:pPr/>
              <a:t>94</a:t>
            </a:fld>
            <a:endParaRPr lang="en-US" altLang="en-US" sz="1200">
              <a:solidFill>
                <a:srgbClr val="BCBCBC"/>
              </a:solidFill>
            </a:endParaRPr>
          </a:p>
        </p:txBody>
      </p:sp>
      <p:sp>
        <p:nvSpPr>
          <p:cNvPr id="7" name="Footer Placeholder 6"/>
          <p:cNvSpPr>
            <a:spLocks noGrp="1"/>
          </p:cNvSpPr>
          <p:nvPr>
            <p:ph type="ftr" sz="quarter" idx="10"/>
          </p:nvPr>
        </p:nvSpPr>
        <p:spPr/>
        <p:txBody>
          <a:bodyPr/>
          <a:lstStyle/>
          <a:p>
            <a:pPr>
              <a:defRPr/>
            </a:pPr>
            <a:r>
              <a:rPr lang="en-US"/>
              <a:t>Compression Theory</a:t>
            </a:r>
            <a:endParaRPr lang="en-US" dirty="0"/>
          </a:p>
        </p:txBody>
      </p:sp>
      <p:sp>
        <p:nvSpPr>
          <p:cNvPr id="104455" name="TextBox 28"/>
          <p:cNvSpPr txBox="1">
            <a:spLocks noChangeArrowheads="1"/>
          </p:cNvSpPr>
          <p:nvPr/>
        </p:nvSpPr>
        <p:spPr bwMode="auto">
          <a:xfrm>
            <a:off x="2246313" y="88900"/>
            <a:ext cx="4383087" cy="620713"/>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Alignment Charts</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Box 28"/>
          <p:cNvSpPr txBox="1">
            <a:spLocks noChangeArrowheads="1"/>
          </p:cNvSpPr>
          <p:nvPr/>
        </p:nvSpPr>
        <p:spPr bwMode="auto">
          <a:xfrm>
            <a:off x="99152" y="1131918"/>
            <a:ext cx="9044847" cy="4524315"/>
          </a:xfrm>
          <a:prstGeom prst="rect">
            <a:avLst/>
          </a:prstGeom>
          <a:solidFill>
            <a:srgbClr val="F2F2F2">
              <a:alpha val="61960"/>
            </a:srgbClr>
          </a:solidFill>
          <a:ln w="38100">
            <a:solidFill>
              <a:schemeClr val="bg1"/>
            </a:solidFill>
            <a:bevel/>
            <a:headEnd/>
            <a:tailEnd/>
          </a:ln>
        </p:spPr>
        <p:txBody>
          <a:bodyPr wrap="square" anchor="ctr">
            <a:spAutoFit/>
          </a:bodyPr>
          <a:lstStyle>
            <a:lvl1pPr marL="347663" indent="-347663">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a:solidFill>
                  <a:schemeClr val="bg1"/>
                </a:solidFill>
                <a:cs typeface="Arial" panose="020B0604020202020204" pitchFamily="34" charset="0"/>
              </a:rPr>
              <a:t>ALIGNMENT CHART ASSUMPTIONS:</a:t>
            </a:r>
          </a:p>
          <a:p>
            <a:pPr eaLnBrk="1" hangingPunct="1">
              <a:buFontTx/>
              <a:buAutoNum type="arabicParenR"/>
            </a:pPr>
            <a:r>
              <a:rPr lang="en-US" altLang="en-US" dirty="0">
                <a:solidFill>
                  <a:schemeClr val="bg1"/>
                </a:solidFill>
                <a:cs typeface="Arial" panose="020B0604020202020204" pitchFamily="34" charset="0"/>
              </a:rPr>
              <a:t>Behavior is purely elastic.</a:t>
            </a:r>
          </a:p>
          <a:p>
            <a:pPr eaLnBrk="1" hangingPunct="1">
              <a:buFontTx/>
              <a:buAutoNum type="arabicParenR"/>
            </a:pPr>
            <a:r>
              <a:rPr lang="en-US" altLang="en-US" dirty="0">
                <a:solidFill>
                  <a:schemeClr val="bg1"/>
                </a:solidFill>
                <a:cs typeface="Arial" panose="020B0604020202020204" pitchFamily="34" charset="0"/>
              </a:rPr>
              <a:t>All members have constant cross section.</a:t>
            </a:r>
          </a:p>
          <a:p>
            <a:pPr eaLnBrk="1" hangingPunct="1">
              <a:buFontTx/>
              <a:buAutoNum type="arabicParenR"/>
            </a:pPr>
            <a:r>
              <a:rPr lang="en-US" altLang="en-US" dirty="0">
                <a:solidFill>
                  <a:schemeClr val="bg1"/>
                </a:solidFill>
                <a:cs typeface="Arial" panose="020B0604020202020204" pitchFamily="34" charset="0"/>
              </a:rPr>
              <a:t>All joints are rigid.</a:t>
            </a:r>
          </a:p>
          <a:p>
            <a:pPr eaLnBrk="1" hangingPunct="1">
              <a:buFontTx/>
              <a:buAutoNum type="arabicParenR"/>
            </a:pPr>
            <a:r>
              <a:rPr lang="en-US" altLang="en-US" dirty="0" err="1">
                <a:solidFill>
                  <a:schemeClr val="bg1"/>
                </a:solidFill>
                <a:cs typeface="Arial" panose="020B0604020202020204" pitchFamily="34" charset="0"/>
              </a:rPr>
              <a:t>Sidesway</a:t>
            </a:r>
            <a:r>
              <a:rPr lang="en-US" altLang="en-US" dirty="0">
                <a:solidFill>
                  <a:schemeClr val="bg1"/>
                </a:solidFill>
                <a:cs typeface="Arial" panose="020B0604020202020204" pitchFamily="34" charset="0"/>
              </a:rPr>
              <a:t> Inhibited (Braced) – single curvature bending of girders.</a:t>
            </a:r>
          </a:p>
          <a:p>
            <a:pPr eaLnBrk="1" hangingPunct="1">
              <a:buFontTx/>
              <a:buAutoNum type="arabicParenR"/>
            </a:pPr>
            <a:r>
              <a:rPr lang="en-US" altLang="en-US" dirty="0" err="1">
                <a:solidFill>
                  <a:schemeClr val="bg1"/>
                </a:solidFill>
                <a:cs typeface="Arial" panose="020B0604020202020204" pitchFamily="34" charset="0"/>
              </a:rPr>
              <a:t>Sidesway</a:t>
            </a:r>
            <a:r>
              <a:rPr lang="en-US" altLang="en-US" dirty="0">
                <a:solidFill>
                  <a:schemeClr val="bg1"/>
                </a:solidFill>
                <a:cs typeface="Arial" panose="020B0604020202020204" pitchFamily="34" charset="0"/>
              </a:rPr>
              <a:t> Uninhibited (Sway) – reverse curvature bending of girders.</a:t>
            </a:r>
          </a:p>
          <a:p>
            <a:pPr eaLnBrk="1" hangingPunct="1">
              <a:buFontTx/>
              <a:buAutoNum type="arabicParenR"/>
            </a:pPr>
            <a:r>
              <a:rPr lang="en-US" altLang="en-US" dirty="0">
                <a:solidFill>
                  <a:schemeClr val="bg1"/>
                </a:solidFill>
                <a:cs typeface="Arial" panose="020B0604020202020204" pitchFamily="34" charset="0"/>
              </a:rPr>
              <a:t>Stiffness parameter of all columns is equal.</a:t>
            </a:r>
          </a:p>
          <a:p>
            <a:pPr eaLnBrk="1" hangingPunct="1">
              <a:buFontTx/>
              <a:buAutoNum type="arabicParenR"/>
            </a:pPr>
            <a:r>
              <a:rPr lang="en-US" altLang="en-US" dirty="0">
                <a:solidFill>
                  <a:schemeClr val="bg1"/>
                </a:solidFill>
                <a:cs typeface="Arial" panose="020B0604020202020204" pitchFamily="34" charset="0"/>
              </a:rPr>
              <a:t>Joint restraint is distributed to columns above and below the joint in proportion to </a:t>
            </a:r>
            <a:r>
              <a:rPr lang="en-US" altLang="en-US" i="1" dirty="0">
                <a:solidFill>
                  <a:schemeClr val="bg1"/>
                </a:solidFill>
                <a:cs typeface="Arial" panose="020B0604020202020204" pitchFamily="34" charset="0"/>
              </a:rPr>
              <a:t>EI/L</a:t>
            </a:r>
            <a:r>
              <a:rPr lang="en-US" altLang="en-US" dirty="0">
                <a:solidFill>
                  <a:schemeClr val="bg1"/>
                </a:solidFill>
                <a:cs typeface="Arial" panose="020B0604020202020204" pitchFamily="34" charset="0"/>
              </a:rPr>
              <a:t> of the columns.</a:t>
            </a:r>
          </a:p>
          <a:p>
            <a:pPr eaLnBrk="1" hangingPunct="1">
              <a:buFontTx/>
              <a:buAutoNum type="arabicParenR"/>
            </a:pPr>
            <a:r>
              <a:rPr lang="en-US" altLang="en-US" dirty="0">
                <a:solidFill>
                  <a:schemeClr val="bg1"/>
                </a:solidFill>
                <a:cs typeface="Arial" panose="020B0604020202020204" pitchFamily="34" charset="0"/>
              </a:rPr>
              <a:t>All columns buckle simultaneously.</a:t>
            </a:r>
          </a:p>
          <a:p>
            <a:pPr eaLnBrk="1" hangingPunct="1">
              <a:buFontTx/>
              <a:buAutoNum type="arabicParenR"/>
            </a:pPr>
            <a:r>
              <a:rPr lang="en-US" altLang="en-US" dirty="0">
                <a:solidFill>
                  <a:schemeClr val="bg1"/>
                </a:solidFill>
                <a:cs typeface="Arial" panose="020B0604020202020204" pitchFamily="34" charset="0"/>
              </a:rPr>
              <a:t>No significant axial compression force exists in the girders</a:t>
            </a:r>
            <a:r>
              <a:rPr lang="en-US" altLang="en-US" dirty="0" smtClean="0">
                <a:solidFill>
                  <a:schemeClr val="bg1"/>
                </a:solidFill>
                <a:cs typeface="Arial" panose="020B0604020202020204" pitchFamily="34" charset="0"/>
              </a:rPr>
              <a:t>.</a:t>
            </a:r>
          </a:p>
          <a:p>
            <a:pPr eaLnBrk="1" hangingPunct="1">
              <a:buFontTx/>
              <a:buAutoNum type="arabicParenR"/>
            </a:pPr>
            <a:r>
              <a:rPr lang="en-US" altLang="en-US" dirty="0">
                <a:solidFill>
                  <a:schemeClr val="bg1"/>
                </a:solidFill>
                <a:cs typeface="Arial" panose="020B0604020202020204" pitchFamily="34" charset="0"/>
              </a:rPr>
              <a:t> </a:t>
            </a:r>
            <a:r>
              <a:rPr lang="en-US" altLang="en-US" dirty="0" smtClean="0">
                <a:solidFill>
                  <a:schemeClr val="bg1"/>
                </a:solidFill>
                <a:cs typeface="Arial" panose="020B0604020202020204" pitchFamily="34" charset="0"/>
              </a:rPr>
              <a:t>Shear deformations are neglected.</a:t>
            </a:r>
            <a:endParaRPr lang="en-US" altLang="en-US" dirty="0">
              <a:solidFill>
                <a:schemeClr val="bg1"/>
              </a:solidFill>
              <a:cs typeface="Arial" panose="020B0604020202020204" pitchFamily="34" charset="0"/>
            </a:endParaRPr>
          </a:p>
        </p:txBody>
      </p:sp>
      <p:sp>
        <p:nvSpPr>
          <p:cNvPr id="4" name="Slide Number Placeholder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2ED2A3E-644B-4C7D-82C7-798188213326}" type="slidenum">
              <a:rPr lang="en-US" altLang="en-US" sz="1200">
                <a:solidFill>
                  <a:srgbClr val="BCBCBC"/>
                </a:solidFill>
              </a:rPr>
              <a:pPr/>
              <a:t>95</a:t>
            </a:fld>
            <a:endParaRPr lang="en-US" altLang="en-US" sz="1200">
              <a:solidFill>
                <a:srgbClr val="BCBCBC"/>
              </a:solidFill>
            </a:endParaRPr>
          </a:p>
        </p:txBody>
      </p:sp>
      <p:sp>
        <p:nvSpPr>
          <p:cNvPr id="5" name="Footer Placeholder 4"/>
          <p:cNvSpPr>
            <a:spLocks noGrp="1"/>
          </p:cNvSpPr>
          <p:nvPr>
            <p:ph type="ftr" sz="quarter" idx="10"/>
          </p:nvPr>
        </p:nvSpPr>
        <p:spPr/>
        <p:txBody>
          <a:bodyPr/>
          <a:lstStyle/>
          <a:p>
            <a:pPr>
              <a:defRPr/>
            </a:pPr>
            <a:r>
              <a:rPr lang="en-US"/>
              <a:t>Compression Theory</a:t>
            </a:r>
            <a:endParaRPr lang="en-US" dirty="0"/>
          </a:p>
        </p:txBody>
      </p:sp>
      <p:sp>
        <p:nvSpPr>
          <p:cNvPr id="105477" name="TextBox 28"/>
          <p:cNvSpPr txBox="1">
            <a:spLocks noChangeArrowheads="1"/>
          </p:cNvSpPr>
          <p:nvPr/>
        </p:nvSpPr>
        <p:spPr bwMode="auto">
          <a:xfrm>
            <a:off x="2246313" y="88900"/>
            <a:ext cx="4383087" cy="620713"/>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Alignment Charts</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Box 28"/>
          <p:cNvSpPr txBox="1">
            <a:spLocks noChangeArrowheads="1"/>
          </p:cNvSpPr>
          <p:nvPr/>
        </p:nvSpPr>
        <p:spPr bwMode="auto">
          <a:xfrm>
            <a:off x="2041525" y="1555750"/>
            <a:ext cx="4953000" cy="49530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Let’s evaluate the assumptions.</a:t>
            </a:r>
          </a:p>
        </p:txBody>
      </p:sp>
      <p:sp>
        <p:nvSpPr>
          <p:cNvPr id="4" name="Slide Number Placeholder 3"/>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BD28626-1082-4BB9-AADF-2FE346B28F63}" type="slidenum">
              <a:rPr lang="en-US" altLang="en-US" sz="1200">
                <a:solidFill>
                  <a:srgbClr val="BCBCBC"/>
                </a:solidFill>
              </a:rPr>
              <a:pPr/>
              <a:t>96</a:t>
            </a:fld>
            <a:endParaRPr lang="en-US" altLang="en-US" sz="1200">
              <a:solidFill>
                <a:srgbClr val="BCBCBC"/>
              </a:solidFill>
            </a:endParaRPr>
          </a:p>
        </p:txBody>
      </p:sp>
      <p:sp>
        <p:nvSpPr>
          <p:cNvPr id="5" name="Footer Placeholder 4"/>
          <p:cNvSpPr>
            <a:spLocks noGrp="1"/>
          </p:cNvSpPr>
          <p:nvPr>
            <p:ph type="ftr" sz="quarter" idx="10"/>
          </p:nvPr>
        </p:nvSpPr>
        <p:spPr/>
        <p:txBody>
          <a:bodyPr/>
          <a:lstStyle/>
          <a:p>
            <a:pPr>
              <a:defRPr/>
            </a:pPr>
            <a:r>
              <a:rPr lang="en-US"/>
              <a:t>Compression Theory</a:t>
            </a:r>
            <a:endParaRPr lang="en-US" dirty="0"/>
          </a:p>
        </p:txBody>
      </p:sp>
      <p:sp>
        <p:nvSpPr>
          <p:cNvPr id="106501" name="TextBox 28"/>
          <p:cNvSpPr txBox="1">
            <a:spLocks noChangeArrowheads="1"/>
          </p:cNvSpPr>
          <p:nvPr/>
        </p:nvSpPr>
        <p:spPr bwMode="auto">
          <a:xfrm>
            <a:off x="2246313" y="88900"/>
            <a:ext cx="4383087" cy="620713"/>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Alignment Charts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69CD367C-E3DE-4A4E-AF17-DD91294112BF}" type="slidenum">
              <a:rPr lang="en-US" altLang="en-US" sz="1200">
                <a:solidFill>
                  <a:srgbClr val="BCBCBC"/>
                </a:solidFill>
              </a:rPr>
              <a:pPr algn="r"/>
              <a:t>97</a:t>
            </a:fld>
            <a:endParaRPr lang="en-US" altLang="en-US" sz="1200">
              <a:solidFill>
                <a:srgbClr val="BCBCBC"/>
              </a:solidFill>
            </a:endParaRPr>
          </a:p>
        </p:txBody>
      </p:sp>
      <p:sp>
        <p:nvSpPr>
          <p:cNvPr id="107525" name="TextBox 28"/>
          <p:cNvSpPr txBox="1">
            <a:spLocks noChangeArrowheads="1"/>
          </p:cNvSpPr>
          <p:nvPr/>
        </p:nvSpPr>
        <p:spPr bwMode="auto">
          <a:xfrm>
            <a:off x="2246313" y="88900"/>
            <a:ext cx="4383087" cy="620713"/>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Alignment Charts</a:t>
            </a:r>
          </a:p>
        </p:txBody>
      </p:sp>
      <p:sp>
        <p:nvSpPr>
          <p:cNvPr id="6"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
        <p:nvSpPr>
          <p:cNvPr id="7" name="TextBox 28"/>
          <p:cNvSpPr txBox="1">
            <a:spLocks noChangeArrowheads="1"/>
          </p:cNvSpPr>
          <p:nvPr/>
        </p:nvSpPr>
        <p:spPr bwMode="auto">
          <a:xfrm>
            <a:off x="99152" y="1131918"/>
            <a:ext cx="9044847" cy="4524315"/>
          </a:xfrm>
          <a:prstGeom prst="rect">
            <a:avLst/>
          </a:prstGeom>
          <a:solidFill>
            <a:srgbClr val="F2F2F2">
              <a:alpha val="61960"/>
            </a:srgbClr>
          </a:solidFill>
          <a:ln w="38100">
            <a:solidFill>
              <a:schemeClr val="bg1"/>
            </a:solidFill>
            <a:bevel/>
            <a:headEnd/>
            <a:tailEnd/>
          </a:ln>
        </p:spPr>
        <p:txBody>
          <a:bodyPr wrap="square" anchor="ctr">
            <a:spAutoFit/>
          </a:bodyPr>
          <a:lstStyle>
            <a:lvl1pPr marL="347663" indent="-347663">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a:solidFill>
                  <a:schemeClr val="bg1"/>
                </a:solidFill>
                <a:cs typeface="Arial" panose="020B0604020202020204" pitchFamily="34" charset="0"/>
              </a:rPr>
              <a:t>ALIGNMENT CHART ASSUMPTIONS:</a:t>
            </a:r>
          </a:p>
          <a:p>
            <a:pPr eaLnBrk="1" hangingPunct="1">
              <a:buFontTx/>
              <a:buAutoNum type="arabicParenR"/>
            </a:pPr>
            <a:r>
              <a:rPr lang="en-US" altLang="en-US" dirty="0">
                <a:solidFill>
                  <a:srgbClr val="FF0000"/>
                </a:solidFill>
                <a:cs typeface="Arial" panose="020B0604020202020204" pitchFamily="34" charset="0"/>
              </a:rPr>
              <a:t>Behavior is purely elastic.</a:t>
            </a:r>
          </a:p>
          <a:p>
            <a:pPr eaLnBrk="1" hangingPunct="1">
              <a:buFontTx/>
              <a:buAutoNum type="arabicParenR"/>
            </a:pPr>
            <a:r>
              <a:rPr lang="en-US" altLang="en-US" dirty="0">
                <a:solidFill>
                  <a:schemeClr val="bg1"/>
                </a:solidFill>
                <a:cs typeface="Arial" panose="020B0604020202020204" pitchFamily="34" charset="0"/>
              </a:rPr>
              <a:t>All members have constant cross section.</a:t>
            </a:r>
          </a:p>
          <a:p>
            <a:pPr eaLnBrk="1" hangingPunct="1">
              <a:buFontTx/>
              <a:buAutoNum type="arabicParenR"/>
            </a:pPr>
            <a:r>
              <a:rPr lang="en-US" altLang="en-US" dirty="0">
                <a:solidFill>
                  <a:schemeClr val="bg1"/>
                </a:solidFill>
                <a:cs typeface="Arial" panose="020B0604020202020204" pitchFamily="34" charset="0"/>
              </a:rPr>
              <a:t>All joints are rigid.</a:t>
            </a:r>
          </a:p>
          <a:p>
            <a:pPr eaLnBrk="1" hangingPunct="1">
              <a:buFontTx/>
              <a:buAutoNum type="arabicParenR"/>
            </a:pPr>
            <a:r>
              <a:rPr lang="en-US" altLang="en-US" dirty="0" err="1">
                <a:solidFill>
                  <a:schemeClr val="bg1"/>
                </a:solidFill>
                <a:cs typeface="Arial" panose="020B0604020202020204" pitchFamily="34" charset="0"/>
              </a:rPr>
              <a:t>Sidesway</a:t>
            </a:r>
            <a:r>
              <a:rPr lang="en-US" altLang="en-US" dirty="0">
                <a:solidFill>
                  <a:schemeClr val="bg1"/>
                </a:solidFill>
                <a:cs typeface="Arial" panose="020B0604020202020204" pitchFamily="34" charset="0"/>
              </a:rPr>
              <a:t> Inhibited (Braced) – single curvature bending of girders.</a:t>
            </a:r>
          </a:p>
          <a:p>
            <a:pPr eaLnBrk="1" hangingPunct="1">
              <a:buFontTx/>
              <a:buAutoNum type="arabicParenR"/>
            </a:pPr>
            <a:r>
              <a:rPr lang="en-US" altLang="en-US" dirty="0" err="1">
                <a:solidFill>
                  <a:schemeClr val="bg1"/>
                </a:solidFill>
                <a:cs typeface="Arial" panose="020B0604020202020204" pitchFamily="34" charset="0"/>
              </a:rPr>
              <a:t>Sidesway</a:t>
            </a:r>
            <a:r>
              <a:rPr lang="en-US" altLang="en-US" dirty="0">
                <a:solidFill>
                  <a:schemeClr val="bg1"/>
                </a:solidFill>
                <a:cs typeface="Arial" panose="020B0604020202020204" pitchFamily="34" charset="0"/>
              </a:rPr>
              <a:t> Uninhibited (Sway) – reverse curvature bending of girders.</a:t>
            </a:r>
          </a:p>
          <a:p>
            <a:pPr eaLnBrk="1" hangingPunct="1">
              <a:buFontTx/>
              <a:buAutoNum type="arabicParenR"/>
            </a:pPr>
            <a:r>
              <a:rPr lang="en-US" altLang="en-US" dirty="0">
                <a:solidFill>
                  <a:schemeClr val="bg1"/>
                </a:solidFill>
                <a:cs typeface="Arial" panose="020B0604020202020204" pitchFamily="34" charset="0"/>
              </a:rPr>
              <a:t>Stiffness parameter of all columns is equal.</a:t>
            </a:r>
          </a:p>
          <a:p>
            <a:pPr eaLnBrk="1" hangingPunct="1">
              <a:buFontTx/>
              <a:buAutoNum type="arabicParenR"/>
            </a:pPr>
            <a:r>
              <a:rPr lang="en-US" altLang="en-US" dirty="0">
                <a:solidFill>
                  <a:schemeClr val="bg1"/>
                </a:solidFill>
                <a:cs typeface="Arial" panose="020B0604020202020204" pitchFamily="34" charset="0"/>
              </a:rPr>
              <a:t>Joint restraint is distributed to columns above and below the joint in proportion to </a:t>
            </a:r>
            <a:r>
              <a:rPr lang="en-US" altLang="en-US" i="1" dirty="0">
                <a:solidFill>
                  <a:schemeClr val="bg1"/>
                </a:solidFill>
                <a:cs typeface="Arial" panose="020B0604020202020204" pitchFamily="34" charset="0"/>
              </a:rPr>
              <a:t>EI/L</a:t>
            </a:r>
            <a:r>
              <a:rPr lang="en-US" altLang="en-US" dirty="0">
                <a:solidFill>
                  <a:schemeClr val="bg1"/>
                </a:solidFill>
                <a:cs typeface="Arial" panose="020B0604020202020204" pitchFamily="34" charset="0"/>
              </a:rPr>
              <a:t> of the columns.</a:t>
            </a:r>
          </a:p>
          <a:p>
            <a:pPr eaLnBrk="1" hangingPunct="1">
              <a:buFontTx/>
              <a:buAutoNum type="arabicParenR"/>
            </a:pPr>
            <a:r>
              <a:rPr lang="en-US" altLang="en-US" dirty="0">
                <a:solidFill>
                  <a:schemeClr val="bg1"/>
                </a:solidFill>
                <a:cs typeface="Arial" panose="020B0604020202020204" pitchFamily="34" charset="0"/>
              </a:rPr>
              <a:t>All columns buckle simultaneously.</a:t>
            </a:r>
          </a:p>
          <a:p>
            <a:pPr eaLnBrk="1" hangingPunct="1">
              <a:buFontTx/>
              <a:buAutoNum type="arabicParenR"/>
            </a:pPr>
            <a:r>
              <a:rPr lang="en-US" altLang="en-US" dirty="0">
                <a:solidFill>
                  <a:schemeClr val="bg1"/>
                </a:solidFill>
                <a:cs typeface="Arial" panose="020B0604020202020204" pitchFamily="34" charset="0"/>
              </a:rPr>
              <a:t>No significant axial compression force exists in the girders</a:t>
            </a:r>
            <a:r>
              <a:rPr lang="en-US" altLang="en-US" dirty="0" smtClean="0">
                <a:solidFill>
                  <a:schemeClr val="bg1"/>
                </a:solidFill>
                <a:cs typeface="Arial" panose="020B0604020202020204" pitchFamily="34" charset="0"/>
              </a:rPr>
              <a:t>.</a:t>
            </a:r>
          </a:p>
          <a:p>
            <a:pPr eaLnBrk="1" hangingPunct="1">
              <a:buFontTx/>
              <a:buAutoNum type="arabicParenR"/>
            </a:pPr>
            <a:r>
              <a:rPr lang="en-US" altLang="en-US" dirty="0">
                <a:solidFill>
                  <a:schemeClr val="bg1"/>
                </a:solidFill>
                <a:cs typeface="Arial" panose="020B0604020202020204" pitchFamily="34" charset="0"/>
              </a:rPr>
              <a:t> </a:t>
            </a:r>
            <a:r>
              <a:rPr lang="en-US" altLang="en-US" dirty="0" smtClean="0">
                <a:solidFill>
                  <a:schemeClr val="bg1"/>
                </a:solidFill>
                <a:cs typeface="Arial" panose="020B0604020202020204" pitchFamily="34" charset="0"/>
              </a:rPr>
              <a:t>Shear deformations are neglected.</a:t>
            </a:r>
            <a:endParaRPr lang="en-US" altLang="en-US" dirty="0">
              <a:solidFill>
                <a:schemeClr val="bg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Box 28"/>
          <p:cNvSpPr txBox="1">
            <a:spLocks noChangeArrowheads="1"/>
          </p:cNvSpPr>
          <p:nvPr/>
        </p:nvSpPr>
        <p:spPr bwMode="auto">
          <a:xfrm>
            <a:off x="1054100" y="1098550"/>
            <a:ext cx="4899025" cy="49530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If the column behavior is inelastic,</a:t>
            </a:r>
          </a:p>
        </p:txBody>
      </p:sp>
      <p:sp>
        <p:nvSpPr>
          <p:cNvPr id="108547" name="TextBox 28"/>
          <p:cNvSpPr txBox="1">
            <a:spLocks noChangeArrowheads="1"/>
          </p:cNvSpPr>
          <p:nvPr/>
        </p:nvSpPr>
        <p:spPr bwMode="auto">
          <a:xfrm>
            <a:off x="1954213" y="1778000"/>
            <a:ext cx="6030912" cy="49530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Yielding decreases stiffness of the column.</a:t>
            </a:r>
          </a:p>
        </p:txBody>
      </p:sp>
      <p:sp>
        <p:nvSpPr>
          <p:cNvPr id="108548" name="TextBox 28"/>
          <p:cNvSpPr txBox="1">
            <a:spLocks noChangeArrowheads="1"/>
          </p:cNvSpPr>
          <p:nvPr/>
        </p:nvSpPr>
        <p:spPr bwMode="auto">
          <a:xfrm>
            <a:off x="1968500" y="2455863"/>
            <a:ext cx="6032500" cy="49530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solidFill>
                  <a:schemeClr val="bg1"/>
                </a:solidFill>
                <a:cs typeface="Arial" panose="020B0604020202020204" pitchFamily="34" charset="0"/>
              </a:rPr>
              <a:t>Relative</a:t>
            </a:r>
            <a:r>
              <a:rPr lang="en-US" altLang="en-US">
                <a:solidFill>
                  <a:schemeClr val="bg1"/>
                </a:solidFill>
                <a:cs typeface="Arial" panose="020B0604020202020204" pitchFamily="34" charset="0"/>
              </a:rPr>
              <a:t> joint restraint of the girders increases.</a:t>
            </a:r>
          </a:p>
        </p:txBody>
      </p:sp>
      <p:sp>
        <p:nvSpPr>
          <p:cNvPr id="108549" name="TextBox 28"/>
          <p:cNvSpPr txBox="1">
            <a:spLocks noChangeArrowheads="1"/>
          </p:cNvSpPr>
          <p:nvPr/>
        </p:nvSpPr>
        <p:spPr bwMode="auto">
          <a:xfrm>
            <a:off x="1968500" y="3121025"/>
            <a:ext cx="6048375" cy="49530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solidFill>
                  <a:schemeClr val="bg1"/>
                </a:solidFill>
                <a:cs typeface="Arial" panose="020B0604020202020204" pitchFamily="34" charset="0"/>
              </a:rPr>
              <a:t>G</a:t>
            </a:r>
            <a:r>
              <a:rPr lang="en-US" altLang="en-US">
                <a:solidFill>
                  <a:schemeClr val="bg1"/>
                </a:solidFill>
                <a:cs typeface="Arial" panose="020B0604020202020204" pitchFamily="34" charset="0"/>
              </a:rPr>
              <a:t> therefore decreases, as does </a:t>
            </a:r>
            <a:r>
              <a:rPr lang="en-US" altLang="en-US" i="1">
                <a:solidFill>
                  <a:schemeClr val="bg1"/>
                </a:solidFill>
                <a:cs typeface="Arial" panose="020B0604020202020204" pitchFamily="34" charset="0"/>
              </a:rPr>
              <a:t>K.</a:t>
            </a:r>
          </a:p>
        </p:txBody>
      </p:sp>
      <p:sp>
        <p:nvSpPr>
          <p:cNvPr id="108550" name="TextBox 28"/>
          <p:cNvSpPr txBox="1">
            <a:spLocks noChangeArrowheads="1"/>
          </p:cNvSpPr>
          <p:nvPr/>
        </p:nvSpPr>
        <p:spPr bwMode="auto">
          <a:xfrm>
            <a:off x="2814638" y="3800475"/>
            <a:ext cx="5216525" cy="49530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Decrease is typically small.</a:t>
            </a:r>
          </a:p>
        </p:txBody>
      </p:sp>
      <p:sp>
        <p:nvSpPr>
          <p:cNvPr id="108551" name="TextBox 28"/>
          <p:cNvSpPr txBox="1">
            <a:spLocks noChangeArrowheads="1"/>
          </p:cNvSpPr>
          <p:nvPr/>
        </p:nvSpPr>
        <p:spPr bwMode="auto">
          <a:xfrm>
            <a:off x="2827338" y="4465638"/>
            <a:ext cx="5219700" cy="495300"/>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Conservative to ignore effects.</a:t>
            </a:r>
          </a:p>
        </p:txBody>
      </p:sp>
      <p:sp>
        <p:nvSpPr>
          <p:cNvPr id="108552" name="TextBox 28"/>
          <p:cNvSpPr txBox="1">
            <a:spLocks noChangeArrowheads="1"/>
          </p:cNvSpPr>
          <p:nvPr/>
        </p:nvSpPr>
        <p:spPr bwMode="auto">
          <a:xfrm>
            <a:off x="2841625" y="5132388"/>
            <a:ext cx="5219700" cy="860425"/>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chemeClr val="bg1"/>
                </a:solidFill>
                <a:cs typeface="Arial" panose="020B0604020202020204" pitchFamily="34" charset="0"/>
              </a:rPr>
              <a:t>Can account for effects by using a </a:t>
            </a:r>
          </a:p>
          <a:p>
            <a:pPr eaLnBrk="1" hangingPunct="1"/>
            <a:r>
              <a:rPr lang="en-US" altLang="en-US">
                <a:solidFill>
                  <a:schemeClr val="bg1"/>
                </a:solidFill>
                <a:cs typeface="Arial" panose="020B0604020202020204" pitchFamily="34" charset="0"/>
              </a:rPr>
              <a:t>stiffness reduction factor, </a:t>
            </a:r>
            <a:r>
              <a:rPr lang="en-US" altLang="en-US">
                <a:solidFill>
                  <a:schemeClr val="bg1"/>
                </a:solidFill>
                <a:latin typeface="Symbol" panose="05050102010706020507" pitchFamily="18" charset="2"/>
                <a:cs typeface="Arial" panose="020B0604020202020204" pitchFamily="34" charset="0"/>
              </a:rPr>
              <a:t>t</a:t>
            </a:r>
            <a:r>
              <a:rPr lang="en-US" altLang="en-US">
                <a:solidFill>
                  <a:schemeClr val="bg1"/>
                </a:solidFill>
                <a:cs typeface="Arial" panose="020B0604020202020204" pitchFamily="34" charset="0"/>
              </a:rPr>
              <a:t>, times </a:t>
            </a:r>
            <a:r>
              <a:rPr lang="en-US" altLang="en-US" i="1">
                <a:solidFill>
                  <a:schemeClr val="bg1"/>
                </a:solidFill>
                <a:cs typeface="Arial" panose="020B0604020202020204" pitchFamily="34" charset="0"/>
              </a:rPr>
              <a:t>G.</a:t>
            </a:r>
          </a:p>
        </p:txBody>
      </p:sp>
      <p:sp>
        <p:nvSpPr>
          <p:cNvPr id="108553" name="TextBox 28"/>
          <p:cNvSpPr txBox="1">
            <a:spLocks noChangeArrowheads="1"/>
          </p:cNvSpPr>
          <p:nvPr/>
        </p:nvSpPr>
        <p:spPr bwMode="auto">
          <a:xfrm>
            <a:off x="5654675" y="6045200"/>
            <a:ext cx="2397125" cy="460375"/>
          </a:xfrm>
          <a:prstGeom prst="rect">
            <a:avLst/>
          </a:prstGeom>
          <a:solidFill>
            <a:srgbClr val="F2F2F2">
              <a:alpha val="61960"/>
            </a:srgbClr>
          </a:solidFill>
          <a:ln w="38100">
            <a:solidFill>
              <a:schemeClr val="bg1"/>
            </a:solidFill>
            <a:bevel/>
            <a:headEnd/>
            <a:tailEnd/>
          </a:ln>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solidFill>
                  <a:schemeClr val="bg1"/>
                </a:solidFill>
                <a:cs typeface="Arial" panose="020B0604020202020204" pitchFamily="34" charset="0"/>
              </a:rPr>
              <a:t>(SRF Table </a:t>
            </a:r>
            <a:r>
              <a:rPr lang="en-US" altLang="en-US" dirty="0" smtClean="0">
                <a:solidFill>
                  <a:schemeClr val="bg1"/>
                </a:solidFill>
                <a:cs typeface="Arial" panose="020B0604020202020204" pitchFamily="34" charset="0"/>
              </a:rPr>
              <a:t>4-13)</a:t>
            </a:r>
            <a:endParaRPr lang="en-US" altLang="en-US" dirty="0">
              <a:solidFill>
                <a:schemeClr val="bg1"/>
              </a:solidFill>
              <a:cs typeface="Arial" panose="020B0604020202020204" pitchFamily="34" charset="0"/>
            </a:endParaRPr>
          </a:p>
        </p:txBody>
      </p:sp>
      <p:sp>
        <p:nvSpPr>
          <p:cNvPr id="11" name="Slide Number Placeholder 10"/>
          <p:cNvSpPr>
            <a:spLocks noGrp="1"/>
          </p:cNvSpPr>
          <p:nvPr>
            <p:ph type="sldNum" sz="quarter" idx="11"/>
          </p:nvPr>
        </p:nvSpPr>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BD695AB-9B9F-4B9C-AAF8-6C9E83DE8756}" type="slidenum">
              <a:rPr lang="en-US" altLang="en-US" sz="1200">
                <a:solidFill>
                  <a:srgbClr val="BCBCBC"/>
                </a:solidFill>
              </a:rPr>
              <a:pPr/>
              <a:t>98</a:t>
            </a:fld>
            <a:endParaRPr lang="en-US" altLang="en-US" sz="1200">
              <a:solidFill>
                <a:srgbClr val="BCBCBC"/>
              </a:solidFill>
            </a:endParaRPr>
          </a:p>
        </p:txBody>
      </p:sp>
      <p:sp>
        <p:nvSpPr>
          <p:cNvPr id="12" name="Footer Placeholder 11"/>
          <p:cNvSpPr>
            <a:spLocks noGrp="1"/>
          </p:cNvSpPr>
          <p:nvPr>
            <p:ph type="ftr" sz="quarter" idx="10"/>
          </p:nvPr>
        </p:nvSpPr>
        <p:spPr/>
        <p:txBody>
          <a:bodyPr/>
          <a:lstStyle/>
          <a:p>
            <a:pPr>
              <a:defRPr/>
            </a:pPr>
            <a:r>
              <a:rPr lang="en-US"/>
              <a:t>Compression Theory</a:t>
            </a:r>
            <a:endParaRPr lang="en-US" dirty="0"/>
          </a:p>
        </p:txBody>
      </p:sp>
      <p:sp>
        <p:nvSpPr>
          <p:cNvPr id="108556" name="TextBox 28"/>
          <p:cNvSpPr txBox="1">
            <a:spLocks noChangeArrowheads="1"/>
          </p:cNvSpPr>
          <p:nvPr/>
        </p:nvSpPr>
        <p:spPr bwMode="auto">
          <a:xfrm>
            <a:off x="2246313" y="88900"/>
            <a:ext cx="4383087" cy="620713"/>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Alignment Charts</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a:xfrm>
            <a:off x="7924800" y="6416675"/>
            <a:ext cx="762000" cy="365125"/>
          </a:xfrm>
          <a:prstGeom prst="rect">
            <a:avLst/>
          </a:prstGeom>
          <a:noFill/>
        </p:spPr>
        <p:txBody>
          <a:bodyPr lIns="0" r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fld id="{EAF04BF5-1B25-4C9F-8B33-29F19DEE58FE}" type="slidenum">
              <a:rPr lang="en-US" altLang="en-US" sz="1200">
                <a:solidFill>
                  <a:srgbClr val="BCBCBC"/>
                </a:solidFill>
              </a:rPr>
              <a:pPr algn="r"/>
              <a:t>99</a:t>
            </a:fld>
            <a:endParaRPr lang="en-US" altLang="en-US" sz="1200">
              <a:solidFill>
                <a:srgbClr val="BCBCBC"/>
              </a:solidFill>
            </a:endParaRPr>
          </a:p>
        </p:txBody>
      </p:sp>
      <p:sp>
        <p:nvSpPr>
          <p:cNvPr id="109573" name="TextBox 28"/>
          <p:cNvSpPr txBox="1">
            <a:spLocks noChangeArrowheads="1"/>
          </p:cNvSpPr>
          <p:nvPr/>
        </p:nvSpPr>
        <p:spPr bwMode="auto">
          <a:xfrm>
            <a:off x="2246313" y="88900"/>
            <a:ext cx="4383087" cy="620713"/>
          </a:xfrm>
          <a:prstGeom prst="rect">
            <a:avLst/>
          </a:prstGeom>
          <a:solidFill>
            <a:srgbClr val="F2F2F2">
              <a:alpha val="61960"/>
            </a:srgbClr>
          </a:solidFill>
          <a:ln w="38100">
            <a:solidFill>
              <a:schemeClr val="bg1"/>
            </a:solidFill>
            <a:bevel/>
            <a:headEnd/>
            <a:tailEnd/>
          </a:ln>
        </p:spPr>
        <p:txBody>
          <a:bodyPr anchor="ctr"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600" b="1">
                <a:solidFill>
                  <a:schemeClr val="bg1"/>
                </a:solidFill>
                <a:cs typeface="Arial" panose="020B0604020202020204" pitchFamily="34" charset="0"/>
              </a:rPr>
              <a:t>Alignment Charts</a:t>
            </a:r>
          </a:p>
        </p:txBody>
      </p:sp>
      <p:sp>
        <p:nvSpPr>
          <p:cNvPr id="6" name="Footer Placeholder 4"/>
          <p:cNvSpPr>
            <a:spLocks noGrp="1"/>
          </p:cNvSpPr>
          <p:nvPr>
            <p:ph type="ftr" sz="quarter" idx="10"/>
          </p:nvPr>
        </p:nvSpPr>
        <p:spPr>
          <a:xfrm>
            <a:off x="3124200" y="6416675"/>
            <a:ext cx="2895600" cy="365125"/>
          </a:xfrm>
        </p:spPr>
        <p:txBody>
          <a:bodyPr/>
          <a:lstStyle/>
          <a:p>
            <a:pPr>
              <a:defRPr/>
            </a:pPr>
            <a:r>
              <a:rPr lang="en-US" dirty="0"/>
              <a:t>Compression Theory</a:t>
            </a:r>
          </a:p>
        </p:txBody>
      </p:sp>
      <p:sp>
        <p:nvSpPr>
          <p:cNvPr id="7" name="TextBox 28"/>
          <p:cNvSpPr txBox="1">
            <a:spLocks noChangeArrowheads="1"/>
          </p:cNvSpPr>
          <p:nvPr/>
        </p:nvSpPr>
        <p:spPr bwMode="auto">
          <a:xfrm>
            <a:off x="99152" y="1131918"/>
            <a:ext cx="9044847" cy="4524315"/>
          </a:xfrm>
          <a:prstGeom prst="rect">
            <a:avLst/>
          </a:prstGeom>
          <a:solidFill>
            <a:srgbClr val="F2F2F2">
              <a:alpha val="61960"/>
            </a:srgbClr>
          </a:solidFill>
          <a:ln w="38100">
            <a:solidFill>
              <a:schemeClr val="bg1"/>
            </a:solidFill>
            <a:bevel/>
            <a:headEnd/>
            <a:tailEnd/>
          </a:ln>
        </p:spPr>
        <p:txBody>
          <a:bodyPr wrap="square" anchor="ctr">
            <a:spAutoFit/>
          </a:bodyPr>
          <a:lstStyle>
            <a:lvl1pPr marL="347663" indent="-347663">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a:solidFill>
                  <a:schemeClr val="bg1"/>
                </a:solidFill>
                <a:cs typeface="Arial" panose="020B0604020202020204" pitchFamily="34" charset="0"/>
              </a:rPr>
              <a:t>ALIGNMENT CHART ASSUMPTIONS:</a:t>
            </a:r>
          </a:p>
          <a:p>
            <a:pPr eaLnBrk="1" hangingPunct="1">
              <a:buFontTx/>
              <a:buAutoNum type="arabicParenR"/>
            </a:pPr>
            <a:r>
              <a:rPr lang="en-US" altLang="en-US" dirty="0">
                <a:solidFill>
                  <a:schemeClr val="bg1"/>
                </a:solidFill>
                <a:cs typeface="Arial" panose="020B0604020202020204" pitchFamily="34" charset="0"/>
              </a:rPr>
              <a:t>Behavior is purely elastic.</a:t>
            </a:r>
          </a:p>
          <a:p>
            <a:pPr eaLnBrk="1" hangingPunct="1">
              <a:buFontTx/>
              <a:buAutoNum type="arabicParenR"/>
            </a:pPr>
            <a:r>
              <a:rPr lang="en-US" altLang="en-US" dirty="0">
                <a:solidFill>
                  <a:srgbClr val="FF0000"/>
                </a:solidFill>
                <a:cs typeface="Arial" panose="020B0604020202020204" pitchFamily="34" charset="0"/>
              </a:rPr>
              <a:t>All members have constant cross section.</a:t>
            </a:r>
          </a:p>
          <a:p>
            <a:pPr eaLnBrk="1" hangingPunct="1">
              <a:buFontTx/>
              <a:buAutoNum type="arabicParenR"/>
            </a:pPr>
            <a:r>
              <a:rPr lang="en-US" altLang="en-US" dirty="0">
                <a:solidFill>
                  <a:srgbClr val="FF0000"/>
                </a:solidFill>
                <a:cs typeface="Arial" panose="020B0604020202020204" pitchFamily="34" charset="0"/>
              </a:rPr>
              <a:t>All joints are rigid.</a:t>
            </a:r>
          </a:p>
          <a:p>
            <a:pPr eaLnBrk="1" hangingPunct="1">
              <a:buFontTx/>
              <a:buAutoNum type="arabicParenR"/>
            </a:pPr>
            <a:r>
              <a:rPr lang="en-US" altLang="en-US" dirty="0" err="1">
                <a:solidFill>
                  <a:schemeClr val="bg1"/>
                </a:solidFill>
                <a:cs typeface="Arial" panose="020B0604020202020204" pitchFamily="34" charset="0"/>
              </a:rPr>
              <a:t>Sidesway</a:t>
            </a:r>
            <a:r>
              <a:rPr lang="en-US" altLang="en-US" dirty="0">
                <a:solidFill>
                  <a:schemeClr val="bg1"/>
                </a:solidFill>
                <a:cs typeface="Arial" panose="020B0604020202020204" pitchFamily="34" charset="0"/>
              </a:rPr>
              <a:t> Inhibited (Braced) – single curvature bending of girders.</a:t>
            </a:r>
          </a:p>
          <a:p>
            <a:pPr eaLnBrk="1" hangingPunct="1">
              <a:buFontTx/>
              <a:buAutoNum type="arabicParenR"/>
            </a:pPr>
            <a:r>
              <a:rPr lang="en-US" altLang="en-US" dirty="0" err="1">
                <a:solidFill>
                  <a:schemeClr val="bg1"/>
                </a:solidFill>
                <a:cs typeface="Arial" panose="020B0604020202020204" pitchFamily="34" charset="0"/>
              </a:rPr>
              <a:t>Sidesway</a:t>
            </a:r>
            <a:r>
              <a:rPr lang="en-US" altLang="en-US" dirty="0">
                <a:solidFill>
                  <a:schemeClr val="bg1"/>
                </a:solidFill>
                <a:cs typeface="Arial" panose="020B0604020202020204" pitchFamily="34" charset="0"/>
              </a:rPr>
              <a:t> Uninhibited (Sway) – reverse curvature bending of girders.</a:t>
            </a:r>
          </a:p>
          <a:p>
            <a:pPr eaLnBrk="1" hangingPunct="1">
              <a:buFontTx/>
              <a:buAutoNum type="arabicParenR"/>
            </a:pPr>
            <a:r>
              <a:rPr lang="en-US" altLang="en-US" dirty="0">
                <a:solidFill>
                  <a:schemeClr val="bg1"/>
                </a:solidFill>
                <a:cs typeface="Arial" panose="020B0604020202020204" pitchFamily="34" charset="0"/>
              </a:rPr>
              <a:t>Stiffness parameter of all columns is equal.</a:t>
            </a:r>
          </a:p>
          <a:p>
            <a:pPr eaLnBrk="1" hangingPunct="1">
              <a:buFontTx/>
              <a:buAutoNum type="arabicParenR"/>
            </a:pPr>
            <a:r>
              <a:rPr lang="en-US" altLang="en-US" dirty="0">
                <a:solidFill>
                  <a:schemeClr val="bg1"/>
                </a:solidFill>
                <a:cs typeface="Arial" panose="020B0604020202020204" pitchFamily="34" charset="0"/>
              </a:rPr>
              <a:t>Joint restraint is distributed to columns above and below the joint in proportion to </a:t>
            </a:r>
            <a:r>
              <a:rPr lang="en-US" altLang="en-US" i="1" dirty="0">
                <a:solidFill>
                  <a:schemeClr val="bg1"/>
                </a:solidFill>
                <a:cs typeface="Arial" panose="020B0604020202020204" pitchFamily="34" charset="0"/>
              </a:rPr>
              <a:t>EI/L</a:t>
            </a:r>
            <a:r>
              <a:rPr lang="en-US" altLang="en-US" dirty="0">
                <a:solidFill>
                  <a:schemeClr val="bg1"/>
                </a:solidFill>
                <a:cs typeface="Arial" panose="020B0604020202020204" pitchFamily="34" charset="0"/>
              </a:rPr>
              <a:t> of the columns.</a:t>
            </a:r>
          </a:p>
          <a:p>
            <a:pPr eaLnBrk="1" hangingPunct="1">
              <a:buFontTx/>
              <a:buAutoNum type="arabicParenR"/>
            </a:pPr>
            <a:r>
              <a:rPr lang="en-US" altLang="en-US" dirty="0">
                <a:solidFill>
                  <a:schemeClr val="bg1"/>
                </a:solidFill>
                <a:cs typeface="Arial" panose="020B0604020202020204" pitchFamily="34" charset="0"/>
              </a:rPr>
              <a:t>All columns buckle simultaneously.</a:t>
            </a:r>
          </a:p>
          <a:p>
            <a:pPr eaLnBrk="1" hangingPunct="1">
              <a:buFontTx/>
              <a:buAutoNum type="arabicParenR"/>
            </a:pPr>
            <a:r>
              <a:rPr lang="en-US" altLang="en-US" dirty="0">
                <a:solidFill>
                  <a:schemeClr val="bg1"/>
                </a:solidFill>
                <a:cs typeface="Arial" panose="020B0604020202020204" pitchFamily="34" charset="0"/>
              </a:rPr>
              <a:t>No significant axial compression force exists in the girders</a:t>
            </a:r>
            <a:r>
              <a:rPr lang="en-US" altLang="en-US" dirty="0" smtClean="0">
                <a:solidFill>
                  <a:schemeClr val="bg1"/>
                </a:solidFill>
                <a:cs typeface="Arial" panose="020B0604020202020204" pitchFamily="34" charset="0"/>
              </a:rPr>
              <a:t>.</a:t>
            </a:r>
          </a:p>
          <a:p>
            <a:pPr eaLnBrk="1" hangingPunct="1">
              <a:buFontTx/>
              <a:buAutoNum type="arabicParenR"/>
            </a:pPr>
            <a:r>
              <a:rPr lang="en-US" altLang="en-US" dirty="0">
                <a:solidFill>
                  <a:schemeClr val="bg1"/>
                </a:solidFill>
                <a:cs typeface="Arial" panose="020B0604020202020204" pitchFamily="34" charset="0"/>
              </a:rPr>
              <a:t> </a:t>
            </a:r>
            <a:r>
              <a:rPr lang="en-US" altLang="en-US" dirty="0" smtClean="0">
                <a:solidFill>
                  <a:schemeClr val="bg1"/>
                </a:solidFill>
                <a:cs typeface="Arial" panose="020B0604020202020204" pitchFamily="34" charset="0"/>
              </a:rPr>
              <a:t>Shear deformations are neglected.</a:t>
            </a:r>
            <a:endParaRPr lang="en-US" altLang="en-US" dirty="0">
              <a:solidFill>
                <a:schemeClr val="bg1"/>
              </a:solidFill>
              <a:cs typeface="Arial" panose="020B0604020202020204"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1490590178</TotalTime>
  <Pages>1237561</Pages>
  <Words>8296</Words>
  <Application>Microsoft Office PowerPoint</Application>
  <PresentationFormat>On-screen Show (4:3)</PresentationFormat>
  <Paragraphs>1295</Paragraphs>
  <Slides>130</Slides>
  <Notes>130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130</vt:i4>
      </vt:variant>
    </vt:vector>
  </HeadingPairs>
  <TitlesOfParts>
    <vt:vector size="142" baseType="lpstr">
      <vt:lpstr>Arial</vt:lpstr>
      <vt:lpstr>Book Antiqua</vt:lpstr>
      <vt:lpstr>Cambria Math</vt:lpstr>
      <vt:lpstr>Lucida Sans</vt:lpstr>
      <vt:lpstr>Symbol</vt:lpstr>
      <vt:lpstr>Times New Roman</vt:lpstr>
      <vt:lpstr>Wingdings</vt:lpstr>
      <vt:lpstr>Wingdings 2</vt:lpstr>
      <vt:lpstr>Wingdings 3</vt:lpstr>
      <vt:lpstr>Apex</vt:lpstr>
      <vt:lpstr>Equation</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Retrofit of Steel Moment Frame Connections: Current Testing Program</dc:title>
  <dc:creator>UT</dc:creator>
  <cp:lastModifiedBy>Civjan</cp:lastModifiedBy>
  <cp:revision>1346190650</cp:revision>
  <cp:lastPrinted>2001-05-09T19:19:51Z</cp:lastPrinted>
  <dcterms:created xsi:type="dcterms:W3CDTF">1998-02-18T16:27:01Z</dcterms:created>
  <dcterms:modified xsi:type="dcterms:W3CDTF">2017-10-13T23:46:23Z</dcterms:modified>
</cp:coreProperties>
</file>