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Lst>
  <p:notesMasterIdLst>
    <p:notesMasterId r:id="rId131"/>
  </p:notesMasterIdLst>
  <p:handoutMasterIdLst>
    <p:handoutMasterId r:id="rId132"/>
  </p:handoutMasterIdLst>
  <p:sldIdLst>
    <p:sldId id="295" r:id="rId2"/>
    <p:sldId id="323" r:id="rId3"/>
    <p:sldId id="376" r:id="rId4"/>
    <p:sldId id="329" r:id="rId5"/>
    <p:sldId id="371" r:id="rId6"/>
    <p:sldId id="372" r:id="rId7"/>
    <p:sldId id="373" r:id="rId8"/>
    <p:sldId id="374" r:id="rId9"/>
    <p:sldId id="505" r:id="rId10"/>
    <p:sldId id="377" r:id="rId11"/>
    <p:sldId id="540" r:id="rId12"/>
    <p:sldId id="541" r:id="rId13"/>
    <p:sldId id="542" r:id="rId14"/>
    <p:sldId id="543" r:id="rId15"/>
    <p:sldId id="544" r:id="rId16"/>
    <p:sldId id="545" r:id="rId17"/>
    <p:sldId id="546" r:id="rId18"/>
    <p:sldId id="547" r:id="rId19"/>
    <p:sldId id="378" r:id="rId20"/>
    <p:sldId id="331" r:id="rId21"/>
    <p:sldId id="332" r:id="rId22"/>
    <p:sldId id="333" r:id="rId23"/>
    <p:sldId id="345" r:id="rId24"/>
    <p:sldId id="346" r:id="rId25"/>
    <p:sldId id="347" r:id="rId26"/>
    <p:sldId id="348" r:id="rId27"/>
    <p:sldId id="349" r:id="rId28"/>
    <p:sldId id="350" r:id="rId29"/>
    <p:sldId id="351" r:id="rId30"/>
    <p:sldId id="352" r:id="rId31"/>
    <p:sldId id="353" r:id="rId32"/>
    <p:sldId id="459" r:id="rId33"/>
    <p:sldId id="460" r:id="rId34"/>
    <p:sldId id="461" r:id="rId35"/>
    <p:sldId id="462" r:id="rId36"/>
    <p:sldId id="463" r:id="rId37"/>
    <p:sldId id="464" r:id="rId38"/>
    <p:sldId id="465" r:id="rId39"/>
    <p:sldId id="466" r:id="rId40"/>
    <p:sldId id="467" r:id="rId41"/>
    <p:sldId id="468" r:id="rId42"/>
    <p:sldId id="469" r:id="rId43"/>
    <p:sldId id="470" r:id="rId44"/>
    <p:sldId id="471" r:id="rId45"/>
    <p:sldId id="472" r:id="rId46"/>
    <p:sldId id="473" r:id="rId47"/>
    <p:sldId id="474" r:id="rId48"/>
    <p:sldId id="475" r:id="rId49"/>
    <p:sldId id="476" r:id="rId50"/>
    <p:sldId id="477" r:id="rId51"/>
    <p:sldId id="478" r:id="rId52"/>
    <p:sldId id="479" r:id="rId53"/>
    <p:sldId id="480" r:id="rId54"/>
    <p:sldId id="481" r:id="rId55"/>
    <p:sldId id="482" r:id="rId56"/>
    <p:sldId id="483" r:id="rId57"/>
    <p:sldId id="484" r:id="rId58"/>
    <p:sldId id="485" r:id="rId59"/>
    <p:sldId id="486" r:id="rId60"/>
    <p:sldId id="487" r:id="rId61"/>
    <p:sldId id="488" r:id="rId62"/>
    <p:sldId id="489" r:id="rId63"/>
    <p:sldId id="490" r:id="rId64"/>
    <p:sldId id="491" r:id="rId65"/>
    <p:sldId id="492" r:id="rId66"/>
    <p:sldId id="493" r:id="rId67"/>
    <p:sldId id="494" r:id="rId68"/>
    <p:sldId id="495" r:id="rId69"/>
    <p:sldId id="496" r:id="rId70"/>
    <p:sldId id="497" r:id="rId71"/>
    <p:sldId id="498" r:id="rId72"/>
    <p:sldId id="499" r:id="rId73"/>
    <p:sldId id="500" r:id="rId74"/>
    <p:sldId id="501" r:id="rId75"/>
    <p:sldId id="502" r:id="rId76"/>
    <p:sldId id="503" r:id="rId77"/>
    <p:sldId id="504" r:id="rId78"/>
    <p:sldId id="424" r:id="rId79"/>
    <p:sldId id="425" r:id="rId80"/>
    <p:sldId id="426" r:id="rId81"/>
    <p:sldId id="444" r:id="rId82"/>
    <p:sldId id="445" r:id="rId83"/>
    <p:sldId id="446" r:id="rId84"/>
    <p:sldId id="447" r:id="rId85"/>
    <p:sldId id="448" r:id="rId86"/>
    <p:sldId id="449" r:id="rId87"/>
    <p:sldId id="450" r:id="rId88"/>
    <p:sldId id="451" r:id="rId89"/>
    <p:sldId id="452" r:id="rId90"/>
    <p:sldId id="453" r:id="rId91"/>
    <p:sldId id="454" r:id="rId92"/>
    <p:sldId id="455" r:id="rId93"/>
    <p:sldId id="456" r:id="rId94"/>
    <p:sldId id="457" r:id="rId95"/>
    <p:sldId id="458" r:id="rId96"/>
    <p:sldId id="506" r:id="rId97"/>
    <p:sldId id="507" r:id="rId98"/>
    <p:sldId id="508" r:id="rId99"/>
    <p:sldId id="509" r:id="rId100"/>
    <p:sldId id="510" r:id="rId101"/>
    <p:sldId id="511" r:id="rId102"/>
    <p:sldId id="512" r:id="rId103"/>
    <p:sldId id="513" r:id="rId104"/>
    <p:sldId id="514" r:id="rId105"/>
    <p:sldId id="515" r:id="rId106"/>
    <p:sldId id="516" r:id="rId107"/>
    <p:sldId id="517" r:id="rId108"/>
    <p:sldId id="518" r:id="rId109"/>
    <p:sldId id="519" r:id="rId110"/>
    <p:sldId id="520" r:id="rId111"/>
    <p:sldId id="521" r:id="rId112"/>
    <p:sldId id="522" r:id="rId113"/>
    <p:sldId id="523" r:id="rId114"/>
    <p:sldId id="524" r:id="rId115"/>
    <p:sldId id="525" r:id="rId116"/>
    <p:sldId id="526" r:id="rId117"/>
    <p:sldId id="527" r:id="rId118"/>
    <p:sldId id="528" r:id="rId119"/>
    <p:sldId id="529" r:id="rId120"/>
    <p:sldId id="530" r:id="rId121"/>
    <p:sldId id="531" r:id="rId122"/>
    <p:sldId id="532" r:id="rId123"/>
    <p:sldId id="533" r:id="rId124"/>
    <p:sldId id="534" r:id="rId125"/>
    <p:sldId id="535" r:id="rId126"/>
    <p:sldId id="536" r:id="rId127"/>
    <p:sldId id="537" r:id="rId128"/>
    <p:sldId id="538" r:id="rId129"/>
    <p:sldId id="539" r:id="rId13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Civjan" initials="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87B993"/>
    <a:srgbClr val="CCCCFF"/>
    <a:srgbClr val="FF9933"/>
    <a:srgbClr val="A9CEEF"/>
    <a:srgbClr val="BBD8F3"/>
    <a:srgbClr val="A2CAEE"/>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92" d="100"/>
          <a:sy n="92" d="100"/>
        </p:scale>
        <p:origin x="1344" y="90"/>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2-06-25T15:45:34.036" idx="1">
    <p:pos x="5595" y="1828"/>
    <p:text/>
  </p:cm>
</p:cmLst>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7.wmf"/><Relationship Id="rId4"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17.wmf"/><Relationship Id="rId5" Type="http://schemas.openxmlformats.org/officeDocument/2006/relationships/image" Target="../media/image20.wmf"/><Relationship Id="rId4"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3170238" cy="481013"/>
          </a:xfrm>
          <a:prstGeom prst="rect">
            <a:avLst/>
          </a:prstGeom>
          <a:noFill/>
          <a:ln w="9525">
            <a:noFill/>
            <a:miter lim="800000"/>
            <a:headEnd/>
            <a:tailEnd/>
          </a:ln>
          <a:effectLst/>
        </p:spPr>
        <p:txBody>
          <a:bodyPr vert="horz" wrap="square" lIns="20368" tIns="0" rIns="20368" bIns="0" numCol="1" anchor="t" anchorCtr="0" compatLnSpc="1">
            <a:prstTxWarp prst="textNoShape">
              <a:avLst/>
            </a:prstTxWarp>
          </a:bodyPr>
          <a:lstStyle>
            <a:lvl1pPr>
              <a:defRPr sz="1100" i="1"/>
            </a:lvl1pPr>
          </a:lstStyle>
          <a:p>
            <a:pPr>
              <a:defRPr/>
            </a:pPr>
            <a:endParaRPr lang="en-US"/>
          </a:p>
        </p:txBody>
      </p:sp>
      <p:sp>
        <p:nvSpPr>
          <p:cNvPr id="3075" name="Rectangle 3"/>
          <p:cNvSpPr>
            <a:spLocks noGrp="1" noChangeArrowheads="1"/>
          </p:cNvSpPr>
          <p:nvPr>
            <p:ph type="dt" sz="quarter" idx="1"/>
          </p:nvPr>
        </p:nvSpPr>
        <p:spPr bwMode="auto">
          <a:xfrm>
            <a:off x="4144963" y="-1588"/>
            <a:ext cx="3170237" cy="481013"/>
          </a:xfrm>
          <a:prstGeom prst="rect">
            <a:avLst/>
          </a:prstGeom>
          <a:noFill/>
          <a:ln w="9525">
            <a:noFill/>
            <a:miter lim="800000"/>
            <a:headEnd/>
            <a:tailEnd/>
          </a:ln>
          <a:effectLst/>
        </p:spPr>
        <p:txBody>
          <a:bodyPr vert="horz" wrap="square" lIns="20368" tIns="0" rIns="20368" bIns="0" numCol="1" anchor="t" anchorCtr="0" compatLnSpc="1">
            <a:prstTxWarp prst="textNoShape">
              <a:avLst/>
            </a:prstTxWarp>
          </a:bodyPr>
          <a:lstStyle>
            <a:lvl1pPr algn="r">
              <a:defRPr sz="1100" i="1"/>
            </a:lvl1pPr>
          </a:lstStyle>
          <a:p>
            <a:pPr>
              <a:defRPr/>
            </a:pPr>
            <a:endParaRPr lang="en-US"/>
          </a:p>
        </p:txBody>
      </p:sp>
      <p:sp>
        <p:nvSpPr>
          <p:cNvPr id="3076" name="Rectangle 4"/>
          <p:cNvSpPr>
            <a:spLocks noGrp="1" noChangeArrowheads="1"/>
          </p:cNvSpPr>
          <p:nvPr>
            <p:ph type="ftr" sz="quarter" idx="2"/>
          </p:nvPr>
        </p:nvSpPr>
        <p:spPr bwMode="auto">
          <a:xfrm>
            <a:off x="-1588" y="9120188"/>
            <a:ext cx="3170238" cy="481012"/>
          </a:xfrm>
          <a:prstGeom prst="rect">
            <a:avLst/>
          </a:prstGeom>
          <a:noFill/>
          <a:ln w="9525">
            <a:noFill/>
            <a:miter lim="800000"/>
            <a:headEnd/>
            <a:tailEnd/>
          </a:ln>
          <a:effectLst/>
        </p:spPr>
        <p:txBody>
          <a:bodyPr vert="horz" wrap="square" lIns="20368" tIns="0" rIns="20368" bIns="0" numCol="1" anchor="b" anchorCtr="0" compatLnSpc="1">
            <a:prstTxWarp prst="textNoShape">
              <a:avLst/>
            </a:prstTxWarp>
          </a:bodyPr>
          <a:lstStyle>
            <a:lvl1pPr>
              <a:defRPr sz="1100" i="1"/>
            </a:lvl1pPr>
          </a:lstStyle>
          <a:p>
            <a:pPr>
              <a:defRPr/>
            </a:pPr>
            <a:endParaRPr lang="en-US"/>
          </a:p>
        </p:txBody>
      </p:sp>
      <p:sp>
        <p:nvSpPr>
          <p:cNvPr id="3077"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20368" tIns="0" rIns="20368" bIns="0" numCol="1" anchor="b" anchorCtr="0" compatLnSpc="1">
            <a:prstTxWarp prst="textNoShape">
              <a:avLst/>
            </a:prstTxWarp>
          </a:bodyPr>
          <a:lstStyle>
            <a:lvl1pPr algn="r">
              <a:defRPr sz="1100" i="1"/>
            </a:lvl1pPr>
          </a:lstStyle>
          <a:p>
            <a:fld id="{70BFC29A-15DF-48F0-8854-57C6075C9F8F}" type="slidenum">
              <a:rPr lang="en-US" altLang="en-US"/>
              <a:pPr/>
              <a:t>‹#›</a:t>
            </a:fld>
            <a:endParaRPr lang="en-US" altLang="en-US"/>
          </a:p>
        </p:txBody>
      </p:sp>
    </p:spTree>
    <p:extLst>
      <p:ext uri="{BB962C8B-B14F-4D97-AF65-F5344CB8AC3E}">
        <p14:creationId xmlns:p14="http://schemas.microsoft.com/office/powerpoint/2010/main" val="355279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170238" cy="481013"/>
          </a:xfrm>
          <a:prstGeom prst="rect">
            <a:avLst/>
          </a:prstGeom>
          <a:noFill/>
          <a:ln w="9525">
            <a:noFill/>
            <a:miter lim="800000"/>
            <a:headEnd/>
            <a:tailEnd/>
          </a:ln>
          <a:effectLst/>
        </p:spPr>
        <p:txBody>
          <a:bodyPr vert="horz" wrap="square" lIns="20368" tIns="0" rIns="20368" bIns="0" numCol="1" anchor="t" anchorCtr="0" compatLnSpc="1">
            <a:prstTxWarp prst="textNoShape">
              <a:avLst/>
            </a:prstTxWarp>
          </a:bodyPr>
          <a:lstStyle>
            <a:lvl1pPr>
              <a:defRPr sz="1100" i="1"/>
            </a:lvl1pPr>
          </a:lstStyle>
          <a:p>
            <a:pPr>
              <a:defRPr/>
            </a:pPr>
            <a:endParaRPr lang="en-US"/>
          </a:p>
        </p:txBody>
      </p:sp>
      <p:sp>
        <p:nvSpPr>
          <p:cNvPr id="2051" name="Rectangle 3"/>
          <p:cNvSpPr>
            <a:spLocks noGrp="1" noChangeArrowheads="1"/>
          </p:cNvSpPr>
          <p:nvPr>
            <p:ph type="dt" idx="1"/>
          </p:nvPr>
        </p:nvSpPr>
        <p:spPr bwMode="auto">
          <a:xfrm>
            <a:off x="4144963" y="-1588"/>
            <a:ext cx="3170237" cy="481013"/>
          </a:xfrm>
          <a:prstGeom prst="rect">
            <a:avLst/>
          </a:prstGeom>
          <a:noFill/>
          <a:ln w="9525">
            <a:noFill/>
            <a:miter lim="800000"/>
            <a:headEnd/>
            <a:tailEnd/>
          </a:ln>
          <a:effectLst/>
        </p:spPr>
        <p:txBody>
          <a:bodyPr vert="horz" wrap="square" lIns="20368" tIns="0" rIns="20368" bIns="0" numCol="1" anchor="t" anchorCtr="0" compatLnSpc="1">
            <a:prstTxWarp prst="textNoShape">
              <a:avLst/>
            </a:prstTxWarp>
          </a:bodyPr>
          <a:lstStyle>
            <a:lvl1pPr algn="r">
              <a:defRPr sz="1100" i="1"/>
            </a:lvl1pPr>
          </a:lstStyle>
          <a:p>
            <a:pPr>
              <a:defRPr/>
            </a:pPr>
            <a:endParaRPr lang="en-US"/>
          </a:p>
        </p:txBody>
      </p:sp>
      <p:sp>
        <p:nvSpPr>
          <p:cNvPr id="2052" name="Rectangle 4"/>
          <p:cNvSpPr>
            <a:spLocks noGrp="1" noChangeArrowheads="1"/>
          </p:cNvSpPr>
          <p:nvPr>
            <p:ph type="ftr" sz="quarter" idx="4"/>
          </p:nvPr>
        </p:nvSpPr>
        <p:spPr bwMode="auto">
          <a:xfrm>
            <a:off x="-1588" y="9120188"/>
            <a:ext cx="3170238" cy="481012"/>
          </a:xfrm>
          <a:prstGeom prst="rect">
            <a:avLst/>
          </a:prstGeom>
          <a:noFill/>
          <a:ln w="9525">
            <a:noFill/>
            <a:miter lim="800000"/>
            <a:headEnd/>
            <a:tailEnd/>
          </a:ln>
          <a:effectLst/>
        </p:spPr>
        <p:txBody>
          <a:bodyPr vert="horz" wrap="square" lIns="20368" tIns="0" rIns="20368" bIns="0" numCol="1" anchor="b" anchorCtr="0" compatLnSpc="1">
            <a:prstTxWarp prst="textNoShape">
              <a:avLst/>
            </a:prstTxWarp>
          </a:bodyPr>
          <a:lstStyle>
            <a:lvl1pPr>
              <a:defRPr sz="1100" i="1"/>
            </a:lvl1pPr>
          </a:lstStyle>
          <a:p>
            <a:pPr>
              <a:defRPr/>
            </a:pPr>
            <a:endParaRPr lang="en-US"/>
          </a:p>
        </p:txBody>
      </p:sp>
      <p:sp>
        <p:nvSpPr>
          <p:cNvPr id="2053" name="Rectangle 5"/>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20368" tIns="0" rIns="20368" bIns="0" numCol="1" anchor="b" anchorCtr="0" compatLnSpc="1">
            <a:prstTxWarp prst="textNoShape">
              <a:avLst/>
            </a:prstTxWarp>
          </a:bodyPr>
          <a:lstStyle>
            <a:lvl1pPr algn="r">
              <a:defRPr sz="1100" i="1"/>
            </a:lvl1pPr>
          </a:lstStyle>
          <a:p>
            <a:fld id="{D7F46D10-77C7-4835-8903-30008893E287}" type="slidenum">
              <a:rPr lang="en-US" altLang="en-US"/>
              <a:pPr/>
              <a:t>‹#›</a:t>
            </a:fld>
            <a:endParaRPr lang="en-US" altLang="en-US"/>
          </a:p>
        </p:txBody>
      </p:sp>
      <p:sp>
        <p:nvSpPr>
          <p:cNvPr id="2054" name="Rectangle 6"/>
          <p:cNvSpPr>
            <a:spLocks noGrp="1" noChangeArrowheads="1"/>
          </p:cNvSpPr>
          <p:nvPr>
            <p:ph type="body" sz="quarter" idx="3"/>
          </p:nvPr>
        </p:nvSpPr>
        <p:spPr bwMode="auto">
          <a:xfrm>
            <a:off x="973138" y="4560888"/>
            <a:ext cx="5365750" cy="4319587"/>
          </a:xfrm>
          <a:prstGeom prst="rect">
            <a:avLst/>
          </a:prstGeom>
          <a:noFill/>
          <a:ln w="9525">
            <a:noFill/>
            <a:miter lim="800000"/>
            <a:headEnd/>
            <a:tailEnd/>
          </a:ln>
          <a:effectLst/>
        </p:spPr>
        <p:txBody>
          <a:bodyPr vert="horz" wrap="square" lIns="98447" tIns="49224" rIns="98447" bIns="492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4151" name="Rectangle 7"/>
          <p:cNvSpPr>
            <a:spLocks noChangeArrowheads="1" noTextEdit="1"/>
          </p:cNvSpPr>
          <p:nvPr>
            <p:ph type="sldImg" idx="2"/>
          </p:nvPr>
        </p:nvSpPr>
        <p:spPr bwMode="auto">
          <a:xfrm>
            <a:off x="1265238" y="727075"/>
            <a:ext cx="4783137" cy="3586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6471371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CDE8AB9-F16D-4F8F-A13E-F07F0723F2C5}" type="slidenum">
              <a:rPr lang="en-US" altLang="en-US" sz="1100"/>
              <a:pPr/>
              <a:t>1</a:t>
            </a:fld>
            <a:endParaRPr lang="en-US" altLang="en-US" sz="1100"/>
          </a:p>
        </p:txBody>
      </p:sp>
    </p:spTree>
    <p:extLst>
      <p:ext uri="{BB962C8B-B14F-4D97-AF65-F5344CB8AC3E}">
        <p14:creationId xmlns:p14="http://schemas.microsoft.com/office/powerpoint/2010/main" val="1864099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C15D0E9-A242-4DCB-8512-A8A196E981EE}" type="slidenum">
              <a:rPr lang="en-US" altLang="en-US" sz="1100"/>
              <a:pPr/>
              <a:t>10</a:t>
            </a:fld>
            <a:endParaRPr lang="en-US" altLang="en-US" sz="1100"/>
          </a:p>
        </p:txBody>
      </p:sp>
    </p:spTree>
    <p:extLst>
      <p:ext uri="{BB962C8B-B14F-4D97-AF65-F5344CB8AC3E}">
        <p14:creationId xmlns:p14="http://schemas.microsoft.com/office/powerpoint/2010/main" val="19687738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EF9938-B1C8-4759-ACCD-810858CF00B7}" type="slidenum">
              <a:rPr lang="en-US" altLang="en-US" sz="1100"/>
              <a:pPr/>
              <a:t>102</a:t>
            </a:fld>
            <a:endParaRPr lang="en-US" altLang="en-US" sz="1100"/>
          </a:p>
        </p:txBody>
      </p:sp>
    </p:spTree>
    <p:extLst>
      <p:ext uri="{BB962C8B-B14F-4D97-AF65-F5344CB8AC3E}">
        <p14:creationId xmlns:p14="http://schemas.microsoft.com/office/powerpoint/2010/main" val="60221592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9CD7981-B0C4-4378-BDF5-38877E2DD9FA}" type="slidenum">
              <a:rPr lang="en-US" altLang="en-US" sz="1100"/>
              <a:pPr/>
              <a:t>103</a:t>
            </a:fld>
            <a:endParaRPr lang="en-US" altLang="en-US" sz="1100"/>
          </a:p>
        </p:txBody>
      </p:sp>
    </p:spTree>
    <p:extLst>
      <p:ext uri="{BB962C8B-B14F-4D97-AF65-F5344CB8AC3E}">
        <p14:creationId xmlns:p14="http://schemas.microsoft.com/office/powerpoint/2010/main" val="229742293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FE5AA6B-97C7-4334-AD9A-ADF6488E6EDC}" type="slidenum">
              <a:rPr lang="en-US" altLang="en-US" sz="1100"/>
              <a:pPr/>
              <a:t>104</a:t>
            </a:fld>
            <a:endParaRPr lang="en-US" altLang="en-US" sz="1100"/>
          </a:p>
        </p:txBody>
      </p:sp>
    </p:spTree>
    <p:extLst>
      <p:ext uri="{BB962C8B-B14F-4D97-AF65-F5344CB8AC3E}">
        <p14:creationId xmlns:p14="http://schemas.microsoft.com/office/powerpoint/2010/main" val="33283890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2B3D4DB-5266-403F-94CD-445BCCEBC53D}" type="slidenum">
              <a:rPr lang="en-US" altLang="en-US" sz="1100"/>
              <a:pPr/>
              <a:t>105</a:t>
            </a:fld>
            <a:endParaRPr lang="en-US" altLang="en-US" sz="1100"/>
          </a:p>
        </p:txBody>
      </p:sp>
    </p:spTree>
    <p:extLst>
      <p:ext uri="{BB962C8B-B14F-4D97-AF65-F5344CB8AC3E}">
        <p14:creationId xmlns:p14="http://schemas.microsoft.com/office/powerpoint/2010/main" val="352863612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374ED2-E5BB-42EF-B42E-2E340CE9D25B}" type="slidenum">
              <a:rPr lang="en-US" altLang="en-US" sz="1100"/>
              <a:pPr/>
              <a:t>106</a:t>
            </a:fld>
            <a:endParaRPr lang="en-US" altLang="en-US" sz="1100"/>
          </a:p>
        </p:txBody>
      </p:sp>
    </p:spTree>
    <p:extLst>
      <p:ext uri="{BB962C8B-B14F-4D97-AF65-F5344CB8AC3E}">
        <p14:creationId xmlns:p14="http://schemas.microsoft.com/office/powerpoint/2010/main" val="184606869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1BB60FD-2CA2-4802-8629-35E9D54BA6CA}" type="slidenum">
              <a:rPr lang="en-US" altLang="en-US" sz="1100"/>
              <a:pPr/>
              <a:t>107</a:t>
            </a:fld>
            <a:endParaRPr lang="en-US" altLang="en-US" sz="1100"/>
          </a:p>
        </p:txBody>
      </p:sp>
    </p:spTree>
    <p:extLst>
      <p:ext uri="{BB962C8B-B14F-4D97-AF65-F5344CB8AC3E}">
        <p14:creationId xmlns:p14="http://schemas.microsoft.com/office/powerpoint/2010/main" val="321379914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FF8F26-9177-4F00-8704-5C73C9038535}" type="slidenum">
              <a:rPr lang="en-US" altLang="en-US" sz="1100"/>
              <a:pPr/>
              <a:t>108</a:t>
            </a:fld>
            <a:endParaRPr lang="en-US" altLang="en-US" sz="1100"/>
          </a:p>
        </p:txBody>
      </p:sp>
    </p:spTree>
    <p:extLst>
      <p:ext uri="{BB962C8B-B14F-4D97-AF65-F5344CB8AC3E}">
        <p14:creationId xmlns:p14="http://schemas.microsoft.com/office/powerpoint/2010/main" val="363644213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3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1DBAF75-2C6F-42D2-B8D1-815E788CB5F2}" type="slidenum">
              <a:rPr lang="en-US" altLang="en-US" sz="1100"/>
              <a:pPr/>
              <a:t>109</a:t>
            </a:fld>
            <a:endParaRPr lang="en-US" altLang="en-US" sz="1100"/>
          </a:p>
        </p:txBody>
      </p:sp>
    </p:spTree>
    <p:extLst>
      <p:ext uri="{BB962C8B-B14F-4D97-AF65-F5344CB8AC3E}">
        <p14:creationId xmlns:p14="http://schemas.microsoft.com/office/powerpoint/2010/main" val="371098724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4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CD3E4A5-AD75-4B79-A13E-2F994A6824B4}" type="slidenum">
              <a:rPr lang="en-US" altLang="en-US" sz="1100"/>
              <a:pPr/>
              <a:t>110</a:t>
            </a:fld>
            <a:endParaRPr lang="en-US" altLang="en-US" sz="1100"/>
          </a:p>
        </p:txBody>
      </p:sp>
    </p:spTree>
    <p:extLst>
      <p:ext uri="{BB962C8B-B14F-4D97-AF65-F5344CB8AC3E}">
        <p14:creationId xmlns:p14="http://schemas.microsoft.com/office/powerpoint/2010/main" val="238131037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5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BAEDBDA-3399-4E23-81EB-CD256FC19BC1}" type="slidenum">
              <a:rPr lang="en-US" altLang="en-US" sz="1100"/>
              <a:pPr/>
              <a:t>111</a:t>
            </a:fld>
            <a:endParaRPr lang="en-US" altLang="en-US" sz="1100"/>
          </a:p>
        </p:txBody>
      </p:sp>
    </p:spTree>
    <p:extLst>
      <p:ext uri="{BB962C8B-B14F-4D97-AF65-F5344CB8AC3E}">
        <p14:creationId xmlns:p14="http://schemas.microsoft.com/office/powerpoint/2010/main" val="3138223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0F4246A-75F4-4061-A73A-94867C4F468F}" type="slidenum">
              <a:rPr lang="en-US" altLang="en-US" sz="1100"/>
              <a:pPr/>
              <a:t>11</a:t>
            </a:fld>
            <a:endParaRPr lang="en-US" altLang="en-US" sz="1100"/>
          </a:p>
        </p:txBody>
      </p:sp>
    </p:spTree>
    <p:extLst>
      <p:ext uri="{BB962C8B-B14F-4D97-AF65-F5344CB8AC3E}">
        <p14:creationId xmlns:p14="http://schemas.microsoft.com/office/powerpoint/2010/main" val="270814226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6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12ECE6B-7975-4BE0-83D6-53E11BA4A8CF}" type="slidenum">
              <a:rPr lang="en-US" altLang="en-US" sz="1100"/>
              <a:pPr/>
              <a:t>112</a:t>
            </a:fld>
            <a:endParaRPr lang="en-US" altLang="en-US" sz="1100"/>
          </a:p>
        </p:txBody>
      </p:sp>
    </p:spTree>
    <p:extLst>
      <p:ext uri="{BB962C8B-B14F-4D97-AF65-F5344CB8AC3E}">
        <p14:creationId xmlns:p14="http://schemas.microsoft.com/office/powerpoint/2010/main" val="425997551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F93933C-CCBB-4B62-9DBA-71C8391F768C}" type="slidenum">
              <a:rPr lang="en-US" altLang="en-US" sz="1100"/>
              <a:pPr/>
              <a:t>113</a:t>
            </a:fld>
            <a:endParaRPr lang="en-US" altLang="en-US" sz="1100"/>
          </a:p>
        </p:txBody>
      </p:sp>
    </p:spTree>
    <p:extLst>
      <p:ext uri="{BB962C8B-B14F-4D97-AF65-F5344CB8AC3E}">
        <p14:creationId xmlns:p14="http://schemas.microsoft.com/office/powerpoint/2010/main" val="227991123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Alternatively, Direct Analysis Methods are more common in international codes and are now introduced in AISC publications, with the likelihood of being the dominant design method in the future. This method is also easier to program for analysis and design in typical software packages. In this method, all members are designed as beam-columns with a “</a:t>
            </a:r>
            <a:r>
              <a:rPr lang="en-US" altLang="en-US" i="1" smtClean="0"/>
              <a:t>K</a:t>
            </a:r>
            <a:r>
              <a:rPr lang="en-US" altLang="en-US" smtClean="0"/>
              <a:t>” factor of 1.0. However, to account for structure interaction a series of notional loads are applied to the structure to develop moments in all “columns”, and these combined forces are calibrated to column capacities with </a:t>
            </a:r>
            <a:r>
              <a:rPr lang="en-US" altLang="en-US" i="1" smtClean="0"/>
              <a:t>K</a:t>
            </a:r>
            <a:r>
              <a:rPr lang="en-US" altLang="en-US" smtClean="0"/>
              <a:t>=1. As will be shown in beam-column modules these loads are based on rational principles, but require a slight “leap of faith” from the students to accept their values. If this method is chosen for instruction, it may be preferable to skip to beam-column design directly after addressing single column behavior and design.</a:t>
            </a:r>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DBEEB99-D057-4B8A-BD7D-30F0698A1E62}" type="slidenum">
              <a:rPr lang="en-US" altLang="en-US" sz="1100"/>
              <a:pPr/>
              <a:t>114</a:t>
            </a:fld>
            <a:endParaRPr lang="en-US" altLang="en-US" sz="1100"/>
          </a:p>
        </p:txBody>
      </p:sp>
    </p:spTree>
    <p:extLst>
      <p:ext uri="{BB962C8B-B14F-4D97-AF65-F5344CB8AC3E}">
        <p14:creationId xmlns:p14="http://schemas.microsoft.com/office/powerpoint/2010/main" val="393916418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9860"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EB9A8D3-68B1-4FFC-87FB-AD11857A745D}" type="slidenum">
              <a:rPr lang="en-US" altLang="en-US" sz="1100" i="1"/>
              <a:pPr algn="r"/>
              <a:t>115</a:t>
            </a:fld>
            <a:endParaRPr lang="en-US" altLang="en-US" sz="1100" i="1"/>
          </a:p>
        </p:txBody>
      </p:sp>
    </p:spTree>
    <p:extLst>
      <p:ext uri="{BB962C8B-B14F-4D97-AF65-F5344CB8AC3E}">
        <p14:creationId xmlns:p14="http://schemas.microsoft.com/office/powerpoint/2010/main" val="268156866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0884"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5C0787B-8B73-43D2-995B-96F40F0BD013}" type="slidenum">
              <a:rPr lang="en-US" altLang="en-US" sz="1100" i="1"/>
              <a:pPr algn="r"/>
              <a:t>116</a:t>
            </a:fld>
            <a:endParaRPr lang="en-US" altLang="en-US" sz="1100" i="1"/>
          </a:p>
        </p:txBody>
      </p:sp>
    </p:spTree>
    <p:extLst>
      <p:ext uri="{BB962C8B-B14F-4D97-AF65-F5344CB8AC3E}">
        <p14:creationId xmlns:p14="http://schemas.microsoft.com/office/powerpoint/2010/main" val="170812411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1908"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83090A2F-F3E2-4CDB-8BBB-76F569B66632}" type="slidenum">
              <a:rPr lang="en-US" altLang="en-US" sz="1100" i="1"/>
              <a:pPr algn="r"/>
              <a:t>117</a:t>
            </a:fld>
            <a:endParaRPr lang="en-US" altLang="en-US" sz="1100" i="1"/>
          </a:p>
        </p:txBody>
      </p:sp>
    </p:spTree>
    <p:extLst>
      <p:ext uri="{BB962C8B-B14F-4D97-AF65-F5344CB8AC3E}">
        <p14:creationId xmlns:p14="http://schemas.microsoft.com/office/powerpoint/2010/main" val="279782223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2932"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CEA3F60-8040-4E5C-9770-B64D9638D0B6}" type="slidenum">
              <a:rPr lang="en-US" altLang="en-US" sz="1100" i="1"/>
              <a:pPr algn="r"/>
              <a:t>118</a:t>
            </a:fld>
            <a:endParaRPr lang="en-US" altLang="en-US" sz="1100" i="1"/>
          </a:p>
        </p:txBody>
      </p:sp>
    </p:spTree>
    <p:extLst>
      <p:ext uri="{BB962C8B-B14F-4D97-AF65-F5344CB8AC3E}">
        <p14:creationId xmlns:p14="http://schemas.microsoft.com/office/powerpoint/2010/main" val="253896344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3956"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3439ED8-4699-45AD-AAEB-220BCC25E12E}" type="slidenum">
              <a:rPr lang="en-US" altLang="en-US" sz="1100" i="1"/>
              <a:pPr algn="r"/>
              <a:t>119</a:t>
            </a:fld>
            <a:endParaRPr lang="en-US" altLang="en-US" sz="1100" i="1"/>
          </a:p>
        </p:txBody>
      </p:sp>
    </p:spTree>
    <p:extLst>
      <p:ext uri="{BB962C8B-B14F-4D97-AF65-F5344CB8AC3E}">
        <p14:creationId xmlns:p14="http://schemas.microsoft.com/office/powerpoint/2010/main" val="152875063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4980"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AC4660C-3208-4858-9308-DD8ACE586F51}" type="slidenum">
              <a:rPr lang="en-US" altLang="en-US" sz="1100" i="1"/>
              <a:pPr algn="r"/>
              <a:t>120</a:t>
            </a:fld>
            <a:endParaRPr lang="en-US" altLang="en-US" sz="1100" i="1"/>
          </a:p>
        </p:txBody>
      </p:sp>
    </p:spTree>
    <p:extLst>
      <p:ext uri="{BB962C8B-B14F-4D97-AF65-F5344CB8AC3E}">
        <p14:creationId xmlns:p14="http://schemas.microsoft.com/office/powerpoint/2010/main" val="350826026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6004"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D6E7E8CA-6971-419C-BD4F-848A580E0219}" type="slidenum">
              <a:rPr lang="en-US" altLang="en-US" sz="1100" i="1"/>
              <a:pPr algn="r"/>
              <a:t>121</a:t>
            </a:fld>
            <a:endParaRPr lang="en-US" altLang="en-US" sz="1100" i="1"/>
          </a:p>
        </p:txBody>
      </p:sp>
    </p:spTree>
    <p:extLst>
      <p:ext uri="{BB962C8B-B14F-4D97-AF65-F5344CB8AC3E}">
        <p14:creationId xmlns:p14="http://schemas.microsoft.com/office/powerpoint/2010/main" val="1707580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3F5B827-12A8-42CE-AA5D-F4FCEC379E05}" type="slidenum">
              <a:rPr lang="en-US" altLang="en-US" sz="1100"/>
              <a:pPr/>
              <a:t>12</a:t>
            </a:fld>
            <a:endParaRPr lang="en-US" altLang="en-US" sz="1100"/>
          </a:p>
        </p:txBody>
      </p:sp>
    </p:spTree>
    <p:extLst>
      <p:ext uri="{BB962C8B-B14F-4D97-AF65-F5344CB8AC3E}">
        <p14:creationId xmlns:p14="http://schemas.microsoft.com/office/powerpoint/2010/main" val="410868437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7028"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B6C49E4-3CC3-4617-A3ED-38D778ECEAA8}" type="slidenum">
              <a:rPr lang="en-US" altLang="en-US" sz="1100" i="1"/>
              <a:pPr algn="r"/>
              <a:t>122</a:t>
            </a:fld>
            <a:endParaRPr lang="en-US" altLang="en-US" sz="1100" i="1"/>
          </a:p>
        </p:txBody>
      </p:sp>
    </p:spTree>
    <p:extLst>
      <p:ext uri="{BB962C8B-B14F-4D97-AF65-F5344CB8AC3E}">
        <p14:creationId xmlns:p14="http://schemas.microsoft.com/office/powerpoint/2010/main" val="377592083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8052"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74A7750-8384-462C-85DF-340E7A766697}" type="slidenum">
              <a:rPr lang="en-US" altLang="en-US" sz="1100" i="1"/>
              <a:pPr algn="r"/>
              <a:t>123</a:t>
            </a:fld>
            <a:endParaRPr lang="en-US" altLang="en-US" sz="1100" i="1"/>
          </a:p>
        </p:txBody>
      </p:sp>
    </p:spTree>
    <p:extLst>
      <p:ext uri="{BB962C8B-B14F-4D97-AF65-F5344CB8AC3E}">
        <p14:creationId xmlns:p14="http://schemas.microsoft.com/office/powerpoint/2010/main" val="298028715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9076"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59E8B35-E7F7-4CD3-AB92-F6B3AE424A11}" type="slidenum">
              <a:rPr lang="en-US" altLang="en-US" sz="1100" i="1"/>
              <a:pPr algn="r"/>
              <a:t>124</a:t>
            </a:fld>
            <a:endParaRPr lang="en-US" altLang="en-US" sz="1100" i="1"/>
          </a:p>
        </p:txBody>
      </p:sp>
    </p:spTree>
    <p:extLst>
      <p:ext uri="{BB962C8B-B14F-4D97-AF65-F5344CB8AC3E}">
        <p14:creationId xmlns:p14="http://schemas.microsoft.com/office/powerpoint/2010/main" val="50690961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0100"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3DCFF2C-D48B-4A07-ABAC-64A99A82F2F0}" type="slidenum">
              <a:rPr lang="en-US" altLang="en-US" sz="1100" i="1"/>
              <a:pPr algn="r"/>
              <a:t>125</a:t>
            </a:fld>
            <a:endParaRPr lang="en-US" altLang="en-US" sz="1100" i="1"/>
          </a:p>
        </p:txBody>
      </p:sp>
    </p:spTree>
    <p:extLst>
      <p:ext uri="{BB962C8B-B14F-4D97-AF65-F5344CB8AC3E}">
        <p14:creationId xmlns:p14="http://schemas.microsoft.com/office/powerpoint/2010/main" val="283058911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1124"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07D052BD-94E4-40C1-AEE4-5C927D8F566A}" type="slidenum">
              <a:rPr lang="en-US" altLang="en-US" sz="1100" i="1"/>
              <a:pPr algn="r"/>
              <a:t>126</a:t>
            </a:fld>
            <a:endParaRPr lang="en-US" altLang="en-US" sz="1100" i="1"/>
          </a:p>
        </p:txBody>
      </p:sp>
    </p:spTree>
    <p:extLst>
      <p:ext uri="{BB962C8B-B14F-4D97-AF65-F5344CB8AC3E}">
        <p14:creationId xmlns:p14="http://schemas.microsoft.com/office/powerpoint/2010/main" val="406488651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2148"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D224E01-D926-4F6F-A472-C8FECCD26B5A}" type="slidenum">
              <a:rPr lang="en-US" altLang="en-US" sz="1100" i="1"/>
              <a:pPr algn="r"/>
              <a:t>127</a:t>
            </a:fld>
            <a:endParaRPr lang="en-US" altLang="en-US" sz="1100" i="1"/>
          </a:p>
        </p:txBody>
      </p:sp>
    </p:spTree>
    <p:extLst>
      <p:ext uri="{BB962C8B-B14F-4D97-AF65-F5344CB8AC3E}">
        <p14:creationId xmlns:p14="http://schemas.microsoft.com/office/powerpoint/2010/main" val="177907328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3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FF5B34E-51A4-496A-B51D-97CC8C6DE553}" type="slidenum">
              <a:rPr lang="en-US" altLang="en-US" sz="1100"/>
              <a:pPr/>
              <a:t>128</a:t>
            </a:fld>
            <a:endParaRPr lang="en-US" altLang="en-US" sz="1100"/>
          </a:p>
        </p:txBody>
      </p:sp>
    </p:spTree>
    <p:extLst>
      <p:ext uri="{BB962C8B-B14F-4D97-AF65-F5344CB8AC3E}">
        <p14:creationId xmlns:p14="http://schemas.microsoft.com/office/powerpoint/2010/main" val="300531086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4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E85D554-D739-460C-A6E7-EDF26A1FB9EF}" type="slidenum">
              <a:rPr lang="en-US" altLang="en-US" sz="1100"/>
              <a:pPr/>
              <a:t>129</a:t>
            </a:fld>
            <a:endParaRPr lang="en-US" altLang="en-US" sz="1100"/>
          </a:p>
        </p:txBody>
      </p:sp>
    </p:spTree>
    <p:extLst>
      <p:ext uri="{BB962C8B-B14F-4D97-AF65-F5344CB8AC3E}">
        <p14:creationId xmlns:p14="http://schemas.microsoft.com/office/powerpoint/2010/main" val="93293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7142C5D-C0C9-4D37-98CB-4145B21D796F}" type="slidenum">
              <a:rPr lang="en-US" altLang="en-US" sz="1100"/>
              <a:pPr/>
              <a:t>13</a:t>
            </a:fld>
            <a:endParaRPr lang="en-US" altLang="en-US" sz="1100"/>
          </a:p>
        </p:txBody>
      </p:sp>
    </p:spTree>
    <p:extLst>
      <p:ext uri="{BB962C8B-B14F-4D97-AF65-F5344CB8AC3E}">
        <p14:creationId xmlns:p14="http://schemas.microsoft.com/office/powerpoint/2010/main" val="2891790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C33FC5-72A5-4B02-9119-9DAAE522B6C8}" type="slidenum">
              <a:rPr lang="en-US" altLang="en-US" sz="1100"/>
              <a:pPr/>
              <a:t>14</a:t>
            </a:fld>
            <a:endParaRPr lang="en-US" altLang="en-US" sz="1100"/>
          </a:p>
        </p:txBody>
      </p:sp>
    </p:spTree>
    <p:extLst>
      <p:ext uri="{BB962C8B-B14F-4D97-AF65-F5344CB8AC3E}">
        <p14:creationId xmlns:p14="http://schemas.microsoft.com/office/powerpoint/2010/main" val="3342446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555C4D0-1C61-48A3-8A21-4754514D6BAE}" type="slidenum">
              <a:rPr lang="en-US" altLang="en-US" sz="1100"/>
              <a:pPr/>
              <a:t>15</a:t>
            </a:fld>
            <a:endParaRPr lang="en-US" altLang="en-US" sz="1100"/>
          </a:p>
        </p:txBody>
      </p:sp>
    </p:spTree>
    <p:extLst>
      <p:ext uri="{BB962C8B-B14F-4D97-AF65-F5344CB8AC3E}">
        <p14:creationId xmlns:p14="http://schemas.microsoft.com/office/powerpoint/2010/main" val="1513647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A2B1275-8193-4BCE-8032-D7CA0689893A}" type="slidenum">
              <a:rPr lang="en-US" altLang="en-US" sz="1100"/>
              <a:pPr/>
              <a:t>16</a:t>
            </a:fld>
            <a:endParaRPr lang="en-US" altLang="en-US" sz="1100"/>
          </a:p>
        </p:txBody>
      </p:sp>
    </p:spTree>
    <p:extLst>
      <p:ext uri="{BB962C8B-B14F-4D97-AF65-F5344CB8AC3E}">
        <p14:creationId xmlns:p14="http://schemas.microsoft.com/office/powerpoint/2010/main" val="1503328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3AF23C1-A4E4-46D4-A43A-43A692CED614}" type="slidenum">
              <a:rPr lang="en-US" altLang="en-US" sz="1100"/>
              <a:pPr/>
              <a:t>17</a:t>
            </a:fld>
            <a:endParaRPr lang="en-US" altLang="en-US" sz="1100"/>
          </a:p>
        </p:txBody>
      </p:sp>
    </p:spTree>
    <p:extLst>
      <p:ext uri="{BB962C8B-B14F-4D97-AF65-F5344CB8AC3E}">
        <p14:creationId xmlns:p14="http://schemas.microsoft.com/office/powerpoint/2010/main" val="3104573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00C27B1-A396-42F2-B180-077F277E7E2D}" type="slidenum">
              <a:rPr lang="en-US" altLang="en-US" sz="1100"/>
              <a:pPr/>
              <a:t>18</a:t>
            </a:fld>
            <a:endParaRPr lang="en-US" altLang="en-US" sz="1100"/>
          </a:p>
        </p:txBody>
      </p:sp>
    </p:spTree>
    <p:extLst>
      <p:ext uri="{BB962C8B-B14F-4D97-AF65-F5344CB8AC3E}">
        <p14:creationId xmlns:p14="http://schemas.microsoft.com/office/powerpoint/2010/main" val="3350885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7543688-22E5-470A-B743-C0C7A3F64816}" type="slidenum">
              <a:rPr lang="en-US" altLang="en-US" sz="1100"/>
              <a:pPr/>
              <a:t>19</a:t>
            </a:fld>
            <a:endParaRPr lang="en-US" altLang="en-US" sz="1100"/>
          </a:p>
        </p:txBody>
      </p:sp>
    </p:spTree>
    <p:extLst>
      <p:ext uri="{BB962C8B-B14F-4D97-AF65-F5344CB8AC3E}">
        <p14:creationId xmlns:p14="http://schemas.microsoft.com/office/powerpoint/2010/main" val="4000528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B120617-4E7A-4BD0-8EFB-0770D59302C8}" type="slidenum">
              <a:rPr lang="en-US" altLang="en-US" sz="1100"/>
              <a:pPr/>
              <a:t>2</a:t>
            </a:fld>
            <a:endParaRPr lang="en-US" altLang="en-US" sz="1100"/>
          </a:p>
        </p:txBody>
      </p:sp>
    </p:spTree>
    <p:extLst>
      <p:ext uri="{BB962C8B-B14F-4D97-AF65-F5344CB8AC3E}">
        <p14:creationId xmlns:p14="http://schemas.microsoft.com/office/powerpoint/2010/main" val="2568314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02B70D4-979F-48EE-AEA8-17FB682CF8E5}" type="slidenum">
              <a:rPr lang="en-US" altLang="en-US" sz="1100"/>
              <a:pPr/>
              <a:t>20</a:t>
            </a:fld>
            <a:endParaRPr lang="en-US" altLang="en-US" sz="1100"/>
          </a:p>
        </p:txBody>
      </p:sp>
    </p:spTree>
    <p:extLst>
      <p:ext uri="{BB962C8B-B14F-4D97-AF65-F5344CB8AC3E}">
        <p14:creationId xmlns:p14="http://schemas.microsoft.com/office/powerpoint/2010/main" val="499644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1C7A5FE-6E13-4BAD-BE64-767E44A99C7D}" type="slidenum">
              <a:rPr lang="en-US" altLang="en-US" sz="1100"/>
              <a:pPr/>
              <a:t>21</a:t>
            </a:fld>
            <a:endParaRPr lang="en-US" altLang="en-US" sz="1100"/>
          </a:p>
        </p:txBody>
      </p:sp>
    </p:spTree>
    <p:extLst>
      <p:ext uri="{BB962C8B-B14F-4D97-AF65-F5344CB8AC3E}">
        <p14:creationId xmlns:p14="http://schemas.microsoft.com/office/powerpoint/2010/main" val="2764924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5F1C5C3-9286-47FD-BD5A-1AA0D4B51073}" type="slidenum">
              <a:rPr lang="en-US" altLang="en-US" sz="1100"/>
              <a:pPr/>
              <a:t>22</a:t>
            </a:fld>
            <a:endParaRPr lang="en-US" altLang="en-US" sz="1100"/>
          </a:p>
        </p:txBody>
      </p:sp>
    </p:spTree>
    <p:extLst>
      <p:ext uri="{BB962C8B-B14F-4D97-AF65-F5344CB8AC3E}">
        <p14:creationId xmlns:p14="http://schemas.microsoft.com/office/powerpoint/2010/main" val="1511811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B65C380-07F4-42BD-91D8-C415E047B527}" type="slidenum">
              <a:rPr lang="en-US" altLang="en-US" sz="1100"/>
              <a:pPr/>
              <a:t>23</a:t>
            </a:fld>
            <a:endParaRPr lang="en-US" altLang="en-US" sz="1100"/>
          </a:p>
        </p:txBody>
      </p:sp>
    </p:spTree>
    <p:extLst>
      <p:ext uri="{BB962C8B-B14F-4D97-AF65-F5344CB8AC3E}">
        <p14:creationId xmlns:p14="http://schemas.microsoft.com/office/powerpoint/2010/main" val="1286813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EBC3295-9D94-454B-87F6-9032189FB956}" type="slidenum">
              <a:rPr lang="en-US" altLang="en-US" sz="1100"/>
              <a:pPr/>
              <a:t>24</a:t>
            </a:fld>
            <a:endParaRPr lang="en-US" altLang="en-US" sz="1100"/>
          </a:p>
        </p:txBody>
      </p:sp>
    </p:spTree>
    <p:extLst>
      <p:ext uri="{BB962C8B-B14F-4D97-AF65-F5344CB8AC3E}">
        <p14:creationId xmlns:p14="http://schemas.microsoft.com/office/powerpoint/2010/main" val="4129435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B1F4E23-F9C0-4D3E-A716-D56174A7249A}" type="slidenum">
              <a:rPr lang="en-US" altLang="en-US" sz="1100"/>
              <a:pPr/>
              <a:t>25</a:t>
            </a:fld>
            <a:endParaRPr lang="en-US" altLang="en-US" sz="1100"/>
          </a:p>
        </p:txBody>
      </p:sp>
    </p:spTree>
    <p:extLst>
      <p:ext uri="{BB962C8B-B14F-4D97-AF65-F5344CB8AC3E}">
        <p14:creationId xmlns:p14="http://schemas.microsoft.com/office/powerpoint/2010/main" val="3605654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763C1B2-4742-442A-A998-19423DE37ACA}" type="slidenum">
              <a:rPr lang="en-US" altLang="en-US" sz="1100"/>
              <a:pPr/>
              <a:t>26</a:t>
            </a:fld>
            <a:endParaRPr lang="en-US" altLang="en-US" sz="1100"/>
          </a:p>
        </p:txBody>
      </p:sp>
    </p:spTree>
    <p:extLst>
      <p:ext uri="{BB962C8B-B14F-4D97-AF65-F5344CB8AC3E}">
        <p14:creationId xmlns:p14="http://schemas.microsoft.com/office/powerpoint/2010/main" val="3419446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C9BD7E2-0A78-49CB-8E15-21F311958D20}" type="slidenum">
              <a:rPr lang="en-US" altLang="en-US" sz="1100"/>
              <a:pPr/>
              <a:t>27</a:t>
            </a:fld>
            <a:endParaRPr lang="en-US" altLang="en-US" sz="1100"/>
          </a:p>
        </p:txBody>
      </p:sp>
    </p:spTree>
    <p:extLst>
      <p:ext uri="{BB962C8B-B14F-4D97-AF65-F5344CB8AC3E}">
        <p14:creationId xmlns:p14="http://schemas.microsoft.com/office/powerpoint/2010/main" val="525208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A2B10A-76FA-4933-9E18-B8F384D3A618}" type="slidenum">
              <a:rPr lang="en-US" altLang="en-US" sz="1100"/>
              <a:pPr/>
              <a:t>28</a:t>
            </a:fld>
            <a:endParaRPr lang="en-US" altLang="en-US" sz="1100"/>
          </a:p>
        </p:txBody>
      </p:sp>
    </p:spTree>
    <p:extLst>
      <p:ext uri="{BB962C8B-B14F-4D97-AF65-F5344CB8AC3E}">
        <p14:creationId xmlns:p14="http://schemas.microsoft.com/office/powerpoint/2010/main" val="1943645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5078233-A5B3-40C0-B13C-6F313D6486B5}" type="slidenum">
              <a:rPr lang="en-US" altLang="en-US" sz="1100"/>
              <a:pPr/>
              <a:t>29</a:t>
            </a:fld>
            <a:endParaRPr lang="en-US" altLang="en-US" sz="1100"/>
          </a:p>
        </p:txBody>
      </p:sp>
    </p:spTree>
    <p:extLst>
      <p:ext uri="{BB962C8B-B14F-4D97-AF65-F5344CB8AC3E}">
        <p14:creationId xmlns:p14="http://schemas.microsoft.com/office/powerpoint/2010/main" val="287296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48C8562-64DA-4300-9EEB-BC5A48E3D741}" type="slidenum">
              <a:rPr lang="en-US" altLang="en-US" sz="1100"/>
              <a:pPr/>
              <a:t>3</a:t>
            </a:fld>
            <a:endParaRPr lang="en-US" altLang="en-US" sz="1100"/>
          </a:p>
        </p:txBody>
      </p:sp>
    </p:spTree>
    <p:extLst>
      <p:ext uri="{BB962C8B-B14F-4D97-AF65-F5344CB8AC3E}">
        <p14:creationId xmlns:p14="http://schemas.microsoft.com/office/powerpoint/2010/main" val="2606590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620DA17-CF48-4B7B-81A2-D7002D9D50E0}" type="slidenum">
              <a:rPr lang="en-US" altLang="en-US" sz="1100"/>
              <a:pPr/>
              <a:t>30</a:t>
            </a:fld>
            <a:endParaRPr lang="en-US" altLang="en-US" sz="1100"/>
          </a:p>
        </p:txBody>
      </p:sp>
    </p:spTree>
    <p:extLst>
      <p:ext uri="{BB962C8B-B14F-4D97-AF65-F5344CB8AC3E}">
        <p14:creationId xmlns:p14="http://schemas.microsoft.com/office/powerpoint/2010/main" val="538858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2BFC83-6360-48FA-8E83-CA66C948701B}" type="slidenum">
              <a:rPr lang="en-US" altLang="en-US" sz="1100"/>
              <a:pPr/>
              <a:t>31</a:t>
            </a:fld>
            <a:endParaRPr lang="en-US" altLang="en-US" sz="1100"/>
          </a:p>
        </p:txBody>
      </p:sp>
    </p:spTree>
    <p:extLst>
      <p:ext uri="{BB962C8B-B14F-4D97-AF65-F5344CB8AC3E}">
        <p14:creationId xmlns:p14="http://schemas.microsoft.com/office/powerpoint/2010/main" val="1698600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CBA7E7F-43FA-4440-B791-F5461E836AEB}" type="slidenum">
              <a:rPr lang="en-US" altLang="en-US" sz="1100"/>
              <a:pPr/>
              <a:t>32</a:t>
            </a:fld>
            <a:endParaRPr lang="en-US" altLang="en-US" sz="1100"/>
          </a:p>
        </p:txBody>
      </p:sp>
    </p:spTree>
    <p:extLst>
      <p:ext uri="{BB962C8B-B14F-4D97-AF65-F5344CB8AC3E}">
        <p14:creationId xmlns:p14="http://schemas.microsoft.com/office/powerpoint/2010/main" val="3559164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1CA004D-B1DC-4D0E-85F5-15B07121A359}" type="slidenum">
              <a:rPr lang="en-US" altLang="en-US" sz="1100"/>
              <a:pPr/>
              <a:t>33</a:t>
            </a:fld>
            <a:endParaRPr lang="en-US" altLang="en-US" sz="1100"/>
          </a:p>
        </p:txBody>
      </p:sp>
    </p:spTree>
    <p:extLst>
      <p:ext uri="{BB962C8B-B14F-4D97-AF65-F5344CB8AC3E}">
        <p14:creationId xmlns:p14="http://schemas.microsoft.com/office/powerpoint/2010/main" val="521382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47F2854-233D-4989-B3D3-A7F92BDD5F20}" type="slidenum">
              <a:rPr lang="en-US" altLang="en-US" sz="1100"/>
              <a:pPr/>
              <a:t>34</a:t>
            </a:fld>
            <a:endParaRPr lang="en-US" altLang="en-US" sz="1100"/>
          </a:p>
        </p:txBody>
      </p:sp>
    </p:spTree>
    <p:extLst>
      <p:ext uri="{BB962C8B-B14F-4D97-AF65-F5344CB8AC3E}">
        <p14:creationId xmlns:p14="http://schemas.microsoft.com/office/powerpoint/2010/main" val="198794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1CF1FD-C291-458A-A619-912E07D5C728}" type="slidenum">
              <a:rPr lang="en-US" altLang="en-US" sz="1100"/>
              <a:pPr/>
              <a:t>35</a:t>
            </a:fld>
            <a:endParaRPr lang="en-US" altLang="en-US" sz="1100"/>
          </a:p>
        </p:txBody>
      </p:sp>
    </p:spTree>
    <p:extLst>
      <p:ext uri="{BB962C8B-B14F-4D97-AF65-F5344CB8AC3E}">
        <p14:creationId xmlns:p14="http://schemas.microsoft.com/office/powerpoint/2010/main" val="25674878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A291065-0AD1-4A20-8C40-5553F2DAD1CC}" type="slidenum">
              <a:rPr lang="en-US" altLang="en-US" sz="1100"/>
              <a:pPr/>
              <a:t>36</a:t>
            </a:fld>
            <a:endParaRPr lang="en-US" altLang="en-US" sz="1100"/>
          </a:p>
        </p:txBody>
      </p:sp>
    </p:spTree>
    <p:extLst>
      <p:ext uri="{BB962C8B-B14F-4D97-AF65-F5344CB8AC3E}">
        <p14:creationId xmlns:p14="http://schemas.microsoft.com/office/powerpoint/2010/main" val="36131618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2036"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21E7A83-2E4E-4A6F-8A53-C779A2D8F87D}" type="slidenum">
              <a:rPr lang="en-US" altLang="en-US" sz="1100" i="1"/>
              <a:pPr algn="r"/>
              <a:t>37</a:t>
            </a:fld>
            <a:endParaRPr lang="en-US" altLang="en-US" sz="1100" i="1"/>
          </a:p>
        </p:txBody>
      </p:sp>
    </p:spTree>
    <p:extLst>
      <p:ext uri="{BB962C8B-B14F-4D97-AF65-F5344CB8AC3E}">
        <p14:creationId xmlns:p14="http://schemas.microsoft.com/office/powerpoint/2010/main" val="3080615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3060"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726E640-5EBB-4AA8-8037-9A6B4F763DD3}" type="slidenum">
              <a:rPr lang="en-US" altLang="en-US" sz="1100" i="1"/>
              <a:pPr algn="r"/>
              <a:t>38</a:t>
            </a:fld>
            <a:endParaRPr lang="en-US" altLang="en-US" sz="1100" i="1"/>
          </a:p>
        </p:txBody>
      </p:sp>
    </p:spTree>
    <p:extLst>
      <p:ext uri="{BB962C8B-B14F-4D97-AF65-F5344CB8AC3E}">
        <p14:creationId xmlns:p14="http://schemas.microsoft.com/office/powerpoint/2010/main" val="1736706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4084"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50BABC9-E1AF-43AC-88A8-C7129060712F}" type="slidenum">
              <a:rPr lang="en-US" altLang="en-US" sz="1100" i="1"/>
              <a:pPr algn="r"/>
              <a:t>39</a:t>
            </a:fld>
            <a:endParaRPr lang="en-US" altLang="en-US" sz="1100" i="1"/>
          </a:p>
        </p:txBody>
      </p:sp>
    </p:spTree>
    <p:extLst>
      <p:ext uri="{BB962C8B-B14F-4D97-AF65-F5344CB8AC3E}">
        <p14:creationId xmlns:p14="http://schemas.microsoft.com/office/powerpoint/2010/main" val="212110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0A399CB-9482-419D-829C-85B93D90D96B}" type="slidenum">
              <a:rPr lang="en-US" altLang="en-US" sz="1100"/>
              <a:pPr/>
              <a:t>4</a:t>
            </a:fld>
            <a:endParaRPr lang="en-US" altLang="en-US" sz="1100"/>
          </a:p>
        </p:txBody>
      </p:sp>
    </p:spTree>
    <p:extLst>
      <p:ext uri="{BB962C8B-B14F-4D97-AF65-F5344CB8AC3E}">
        <p14:creationId xmlns:p14="http://schemas.microsoft.com/office/powerpoint/2010/main" val="4195716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81C57C-6B38-4B27-BD6C-603C96BE22E8}" type="slidenum">
              <a:rPr lang="en-US" altLang="en-US" sz="1100"/>
              <a:pPr/>
              <a:t>40</a:t>
            </a:fld>
            <a:endParaRPr lang="en-US" altLang="en-US" sz="1100"/>
          </a:p>
        </p:txBody>
      </p:sp>
    </p:spTree>
    <p:extLst>
      <p:ext uri="{BB962C8B-B14F-4D97-AF65-F5344CB8AC3E}">
        <p14:creationId xmlns:p14="http://schemas.microsoft.com/office/powerpoint/2010/main" val="26697967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8A17B91-FCAF-41AD-81B7-1FF3732F6502}" type="slidenum">
              <a:rPr lang="en-US" altLang="en-US" sz="1100"/>
              <a:pPr/>
              <a:t>41</a:t>
            </a:fld>
            <a:endParaRPr lang="en-US" altLang="en-US" sz="1100"/>
          </a:p>
        </p:txBody>
      </p:sp>
    </p:spTree>
    <p:extLst>
      <p:ext uri="{BB962C8B-B14F-4D97-AF65-F5344CB8AC3E}">
        <p14:creationId xmlns:p14="http://schemas.microsoft.com/office/powerpoint/2010/main" val="22005178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68BA12A-E45D-4E38-B151-046A2E1D3974}" type="slidenum">
              <a:rPr lang="en-US" altLang="en-US" sz="1100"/>
              <a:pPr/>
              <a:t>42</a:t>
            </a:fld>
            <a:endParaRPr lang="en-US" altLang="en-US" sz="1100"/>
          </a:p>
        </p:txBody>
      </p:sp>
    </p:spTree>
    <p:extLst>
      <p:ext uri="{BB962C8B-B14F-4D97-AF65-F5344CB8AC3E}">
        <p14:creationId xmlns:p14="http://schemas.microsoft.com/office/powerpoint/2010/main" val="401836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1A38F51-2962-4AA9-A4C4-01EB2E55D53F}" type="slidenum">
              <a:rPr lang="en-US" altLang="en-US" sz="1100"/>
              <a:pPr/>
              <a:t>43</a:t>
            </a:fld>
            <a:endParaRPr lang="en-US" altLang="en-US" sz="1100"/>
          </a:p>
        </p:txBody>
      </p:sp>
    </p:spTree>
    <p:extLst>
      <p:ext uri="{BB962C8B-B14F-4D97-AF65-F5344CB8AC3E}">
        <p14:creationId xmlns:p14="http://schemas.microsoft.com/office/powerpoint/2010/main" val="40743093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F639DE9-D7CF-468C-B55D-75ED0F395566}" type="slidenum">
              <a:rPr lang="en-US" altLang="en-US" sz="1100"/>
              <a:pPr/>
              <a:t>44</a:t>
            </a:fld>
            <a:endParaRPr lang="en-US" altLang="en-US" sz="1100"/>
          </a:p>
        </p:txBody>
      </p:sp>
    </p:spTree>
    <p:extLst>
      <p:ext uri="{BB962C8B-B14F-4D97-AF65-F5344CB8AC3E}">
        <p14:creationId xmlns:p14="http://schemas.microsoft.com/office/powerpoint/2010/main" val="16335025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C48AA7A-745E-4CDB-8B77-E9360BB437BB}" type="slidenum">
              <a:rPr lang="en-US" altLang="en-US" sz="1100"/>
              <a:pPr/>
              <a:t>45</a:t>
            </a:fld>
            <a:endParaRPr lang="en-US" altLang="en-US" sz="1100"/>
          </a:p>
        </p:txBody>
      </p:sp>
    </p:spTree>
    <p:extLst>
      <p:ext uri="{BB962C8B-B14F-4D97-AF65-F5344CB8AC3E}">
        <p14:creationId xmlns:p14="http://schemas.microsoft.com/office/powerpoint/2010/main" val="26815593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4A31F0D-822B-41F3-B78D-E7CFF0936386}" type="slidenum">
              <a:rPr lang="en-US" altLang="en-US" sz="1100"/>
              <a:pPr/>
              <a:t>46</a:t>
            </a:fld>
            <a:endParaRPr lang="en-US" altLang="en-US" sz="1100"/>
          </a:p>
        </p:txBody>
      </p:sp>
    </p:spTree>
    <p:extLst>
      <p:ext uri="{BB962C8B-B14F-4D97-AF65-F5344CB8AC3E}">
        <p14:creationId xmlns:p14="http://schemas.microsoft.com/office/powerpoint/2010/main" val="28759775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2AF2540-8143-4FFE-8F68-ABB2BBD62205}" type="slidenum">
              <a:rPr lang="en-US" altLang="en-US" sz="1100"/>
              <a:pPr/>
              <a:t>47</a:t>
            </a:fld>
            <a:endParaRPr lang="en-US" altLang="en-US" sz="1100"/>
          </a:p>
        </p:txBody>
      </p:sp>
    </p:spTree>
    <p:extLst>
      <p:ext uri="{BB962C8B-B14F-4D97-AF65-F5344CB8AC3E}">
        <p14:creationId xmlns:p14="http://schemas.microsoft.com/office/powerpoint/2010/main" val="456750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3300"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427B471-13C2-45A1-BE2F-76B3261E8F8F}" type="slidenum">
              <a:rPr lang="en-US" altLang="en-US" sz="1100" i="1"/>
              <a:pPr algn="r"/>
              <a:t>48</a:t>
            </a:fld>
            <a:endParaRPr lang="en-US" altLang="en-US" sz="1100" i="1"/>
          </a:p>
        </p:txBody>
      </p:sp>
    </p:spTree>
    <p:extLst>
      <p:ext uri="{BB962C8B-B14F-4D97-AF65-F5344CB8AC3E}">
        <p14:creationId xmlns:p14="http://schemas.microsoft.com/office/powerpoint/2010/main" val="22369684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4324"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2A95404-6252-47DF-A850-78CDBFE97A0E}" type="slidenum">
              <a:rPr lang="en-US" altLang="en-US" sz="1100" i="1"/>
              <a:pPr algn="r"/>
              <a:t>49</a:t>
            </a:fld>
            <a:endParaRPr lang="en-US" altLang="en-US" sz="1100" i="1"/>
          </a:p>
        </p:txBody>
      </p:sp>
    </p:spTree>
    <p:extLst>
      <p:ext uri="{BB962C8B-B14F-4D97-AF65-F5344CB8AC3E}">
        <p14:creationId xmlns:p14="http://schemas.microsoft.com/office/powerpoint/2010/main" val="3128428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7B7A74E-9E55-4BE2-B542-D224263C9E1C}" type="slidenum">
              <a:rPr lang="en-US" altLang="en-US" sz="1100"/>
              <a:pPr/>
              <a:t>5</a:t>
            </a:fld>
            <a:endParaRPr lang="en-US" altLang="en-US" sz="1100"/>
          </a:p>
        </p:txBody>
      </p:sp>
    </p:spTree>
    <p:extLst>
      <p:ext uri="{BB962C8B-B14F-4D97-AF65-F5344CB8AC3E}">
        <p14:creationId xmlns:p14="http://schemas.microsoft.com/office/powerpoint/2010/main" val="33347028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5348"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664D5BD-B8B9-42B4-9A18-2C9BEE5A9A16}" type="slidenum">
              <a:rPr lang="en-US" altLang="en-US" sz="1100" i="1"/>
              <a:pPr algn="r"/>
              <a:t>50</a:t>
            </a:fld>
            <a:endParaRPr lang="en-US" altLang="en-US" sz="1100" i="1"/>
          </a:p>
        </p:txBody>
      </p:sp>
    </p:spTree>
    <p:extLst>
      <p:ext uri="{BB962C8B-B14F-4D97-AF65-F5344CB8AC3E}">
        <p14:creationId xmlns:p14="http://schemas.microsoft.com/office/powerpoint/2010/main" val="31510617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6372"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5446B49D-2511-422F-99CE-9AF42B2181BE}" type="slidenum">
              <a:rPr lang="en-US" altLang="en-US" sz="1100" i="1"/>
              <a:pPr algn="r"/>
              <a:t>51</a:t>
            </a:fld>
            <a:endParaRPr lang="en-US" altLang="en-US" sz="1100" i="1"/>
          </a:p>
        </p:txBody>
      </p:sp>
    </p:spTree>
    <p:extLst>
      <p:ext uri="{BB962C8B-B14F-4D97-AF65-F5344CB8AC3E}">
        <p14:creationId xmlns:p14="http://schemas.microsoft.com/office/powerpoint/2010/main" val="11856360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7396"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93C79F4-8158-4364-A97D-96234D7CF68D}" type="slidenum">
              <a:rPr lang="en-US" altLang="en-US" sz="1100" i="1"/>
              <a:pPr algn="r"/>
              <a:t>52</a:t>
            </a:fld>
            <a:endParaRPr lang="en-US" altLang="en-US" sz="1100" i="1"/>
          </a:p>
        </p:txBody>
      </p:sp>
    </p:spTree>
    <p:extLst>
      <p:ext uri="{BB962C8B-B14F-4D97-AF65-F5344CB8AC3E}">
        <p14:creationId xmlns:p14="http://schemas.microsoft.com/office/powerpoint/2010/main" val="33186350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8420"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862901F-30F4-4727-83EF-7D658B6E5617}" type="slidenum">
              <a:rPr lang="en-US" altLang="en-US" sz="1100" i="1"/>
              <a:pPr algn="r"/>
              <a:t>53</a:t>
            </a:fld>
            <a:endParaRPr lang="en-US" altLang="en-US" sz="1100" i="1"/>
          </a:p>
        </p:txBody>
      </p:sp>
    </p:spTree>
    <p:extLst>
      <p:ext uri="{BB962C8B-B14F-4D97-AF65-F5344CB8AC3E}">
        <p14:creationId xmlns:p14="http://schemas.microsoft.com/office/powerpoint/2010/main" val="5016326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9444"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EDEA754-F84D-42A1-B662-4017BB9092C4}" type="slidenum">
              <a:rPr lang="en-US" altLang="en-US" sz="1100" i="1"/>
              <a:pPr algn="r"/>
              <a:t>54</a:t>
            </a:fld>
            <a:endParaRPr lang="en-US" altLang="en-US" sz="1100" i="1"/>
          </a:p>
        </p:txBody>
      </p:sp>
    </p:spTree>
    <p:extLst>
      <p:ext uri="{BB962C8B-B14F-4D97-AF65-F5344CB8AC3E}">
        <p14:creationId xmlns:p14="http://schemas.microsoft.com/office/powerpoint/2010/main" val="30112689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0468"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D7C026A-9359-425B-A6D4-5167E2429653}" type="slidenum">
              <a:rPr lang="en-US" altLang="en-US" sz="1100" i="1"/>
              <a:pPr algn="r"/>
              <a:t>55</a:t>
            </a:fld>
            <a:endParaRPr lang="en-US" altLang="en-US" sz="1100" i="1"/>
          </a:p>
        </p:txBody>
      </p:sp>
    </p:spTree>
    <p:extLst>
      <p:ext uri="{BB962C8B-B14F-4D97-AF65-F5344CB8AC3E}">
        <p14:creationId xmlns:p14="http://schemas.microsoft.com/office/powerpoint/2010/main" val="32814278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1492"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C443209-C7BC-45DC-AE9B-6E7D674657C7}" type="slidenum">
              <a:rPr lang="en-US" altLang="en-US" sz="1100" i="1"/>
              <a:pPr algn="r"/>
              <a:t>56</a:t>
            </a:fld>
            <a:endParaRPr lang="en-US" altLang="en-US" sz="1100" i="1"/>
          </a:p>
        </p:txBody>
      </p:sp>
    </p:spTree>
    <p:extLst>
      <p:ext uri="{BB962C8B-B14F-4D97-AF65-F5344CB8AC3E}">
        <p14:creationId xmlns:p14="http://schemas.microsoft.com/office/powerpoint/2010/main" val="27722137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2516"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23011D6-88F1-453C-B309-FCA294109675}" type="slidenum">
              <a:rPr lang="en-US" altLang="en-US" sz="1100" i="1"/>
              <a:pPr algn="r"/>
              <a:t>57</a:t>
            </a:fld>
            <a:endParaRPr lang="en-US" altLang="en-US" sz="1100" i="1"/>
          </a:p>
        </p:txBody>
      </p:sp>
    </p:spTree>
    <p:extLst>
      <p:ext uri="{BB962C8B-B14F-4D97-AF65-F5344CB8AC3E}">
        <p14:creationId xmlns:p14="http://schemas.microsoft.com/office/powerpoint/2010/main" val="15837175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3540"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D496A95-00E5-43C2-BF80-2A911620873E}" type="slidenum">
              <a:rPr lang="en-US" altLang="en-US" sz="1100" i="1"/>
              <a:pPr algn="r"/>
              <a:t>58</a:t>
            </a:fld>
            <a:endParaRPr lang="en-US" altLang="en-US" sz="1100" i="1"/>
          </a:p>
        </p:txBody>
      </p:sp>
    </p:spTree>
    <p:extLst>
      <p:ext uri="{BB962C8B-B14F-4D97-AF65-F5344CB8AC3E}">
        <p14:creationId xmlns:p14="http://schemas.microsoft.com/office/powerpoint/2010/main" val="16541802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4564"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53FFCA7-D782-4116-B078-9F2D05BF9C08}" type="slidenum">
              <a:rPr lang="en-US" altLang="en-US" sz="1100" i="1"/>
              <a:pPr algn="r"/>
              <a:t>59</a:t>
            </a:fld>
            <a:endParaRPr lang="en-US" altLang="en-US" sz="1100" i="1"/>
          </a:p>
        </p:txBody>
      </p:sp>
    </p:spTree>
    <p:extLst>
      <p:ext uri="{BB962C8B-B14F-4D97-AF65-F5344CB8AC3E}">
        <p14:creationId xmlns:p14="http://schemas.microsoft.com/office/powerpoint/2010/main" val="1896411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14B29F8-ABBD-4C0E-8EA9-21115D9D691E}" type="slidenum">
              <a:rPr lang="en-US" altLang="en-US" sz="1100"/>
              <a:pPr/>
              <a:t>6</a:t>
            </a:fld>
            <a:endParaRPr lang="en-US" altLang="en-US" sz="1100"/>
          </a:p>
        </p:txBody>
      </p:sp>
    </p:spTree>
    <p:extLst>
      <p:ext uri="{BB962C8B-B14F-4D97-AF65-F5344CB8AC3E}">
        <p14:creationId xmlns:p14="http://schemas.microsoft.com/office/powerpoint/2010/main" val="11579735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5588"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8F968FF-C257-4473-A4D5-CD0B6FF895D9}" type="slidenum">
              <a:rPr lang="en-US" altLang="en-US" sz="1100" i="1"/>
              <a:pPr algn="r"/>
              <a:t>60</a:t>
            </a:fld>
            <a:endParaRPr lang="en-US" altLang="en-US" sz="1100" i="1"/>
          </a:p>
        </p:txBody>
      </p:sp>
    </p:spTree>
    <p:extLst>
      <p:ext uri="{BB962C8B-B14F-4D97-AF65-F5344CB8AC3E}">
        <p14:creationId xmlns:p14="http://schemas.microsoft.com/office/powerpoint/2010/main" val="19360445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6612"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01EF9F9A-9177-437B-A446-1F2E550D388D}" type="slidenum">
              <a:rPr lang="en-US" altLang="en-US" sz="1100" i="1"/>
              <a:pPr algn="r"/>
              <a:t>61</a:t>
            </a:fld>
            <a:endParaRPr lang="en-US" altLang="en-US" sz="1100" i="1"/>
          </a:p>
        </p:txBody>
      </p:sp>
    </p:spTree>
    <p:extLst>
      <p:ext uri="{BB962C8B-B14F-4D97-AF65-F5344CB8AC3E}">
        <p14:creationId xmlns:p14="http://schemas.microsoft.com/office/powerpoint/2010/main" val="41728854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7636"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FCDAE9B-4AC4-4A09-9B90-2690E9724D39}" type="slidenum">
              <a:rPr lang="en-US" altLang="en-US" sz="1100" i="1"/>
              <a:pPr algn="r"/>
              <a:t>62</a:t>
            </a:fld>
            <a:endParaRPr lang="en-US" altLang="en-US" sz="1100" i="1"/>
          </a:p>
        </p:txBody>
      </p:sp>
    </p:spTree>
    <p:extLst>
      <p:ext uri="{BB962C8B-B14F-4D97-AF65-F5344CB8AC3E}">
        <p14:creationId xmlns:p14="http://schemas.microsoft.com/office/powerpoint/2010/main" val="38119246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8660"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601299F-679B-4136-BF24-DA6327CE0B4E}" type="slidenum">
              <a:rPr lang="en-US" altLang="en-US" sz="1100" i="1"/>
              <a:pPr algn="r"/>
              <a:t>63</a:t>
            </a:fld>
            <a:endParaRPr lang="en-US" altLang="en-US" sz="1100" i="1"/>
          </a:p>
        </p:txBody>
      </p:sp>
    </p:spTree>
    <p:extLst>
      <p:ext uri="{BB962C8B-B14F-4D97-AF65-F5344CB8AC3E}">
        <p14:creationId xmlns:p14="http://schemas.microsoft.com/office/powerpoint/2010/main" val="25937891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9684"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319F358-4B50-45C7-B7C7-4F6C38132095}" type="slidenum">
              <a:rPr lang="en-US" altLang="en-US" sz="1100" i="1"/>
              <a:pPr algn="r"/>
              <a:t>64</a:t>
            </a:fld>
            <a:endParaRPr lang="en-US" altLang="en-US" sz="1100" i="1"/>
          </a:p>
        </p:txBody>
      </p:sp>
    </p:spTree>
    <p:extLst>
      <p:ext uri="{BB962C8B-B14F-4D97-AF65-F5344CB8AC3E}">
        <p14:creationId xmlns:p14="http://schemas.microsoft.com/office/powerpoint/2010/main" val="29929945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0708"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87A0D4A-96C9-4FD6-8F1E-1CF1D9206A52}" type="slidenum">
              <a:rPr lang="en-US" altLang="en-US" sz="1100" i="1"/>
              <a:pPr algn="r"/>
              <a:t>65</a:t>
            </a:fld>
            <a:endParaRPr lang="en-US" altLang="en-US" sz="1100" i="1"/>
          </a:p>
        </p:txBody>
      </p:sp>
    </p:spTree>
    <p:extLst>
      <p:ext uri="{BB962C8B-B14F-4D97-AF65-F5344CB8AC3E}">
        <p14:creationId xmlns:p14="http://schemas.microsoft.com/office/powerpoint/2010/main" val="13827660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1732"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2E46099-CFF9-4F5D-B734-BF5E3BEB4623}" type="slidenum">
              <a:rPr lang="en-US" altLang="en-US" sz="1100" i="1"/>
              <a:pPr algn="r"/>
              <a:t>66</a:t>
            </a:fld>
            <a:endParaRPr lang="en-US" altLang="en-US" sz="1100" i="1"/>
          </a:p>
        </p:txBody>
      </p:sp>
    </p:spTree>
    <p:extLst>
      <p:ext uri="{BB962C8B-B14F-4D97-AF65-F5344CB8AC3E}">
        <p14:creationId xmlns:p14="http://schemas.microsoft.com/office/powerpoint/2010/main" val="13733590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2756"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526262F-F00B-4BAE-9BDA-C71C5C2AE461}" type="slidenum">
              <a:rPr lang="en-US" altLang="en-US" sz="1100" i="1"/>
              <a:pPr algn="r"/>
              <a:t>67</a:t>
            </a:fld>
            <a:endParaRPr lang="en-US" altLang="en-US" sz="1100" i="1"/>
          </a:p>
        </p:txBody>
      </p:sp>
    </p:spTree>
    <p:extLst>
      <p:ext uri="{BB962C8B-B14F-4D97-AF65-F5344CB8AC3E}">
        <p14:creationId xmlns:p14="http://schemas.microsoft.com/office/powerpoint/2010/main" val="24554043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3780"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0BCE6BD-B043-4F34-B2DE-951B846C536F}" type="slidenum">
              <a:rPr lang="en-US" altLang="en-US" sz="1100" i="1"/>
              <a:pPr algn="r"/>
              <a:t>68</a:t>
            </a:fld>
            <a:endParaRPr lang="en-US" altLang="en-US" sz="1100" i="1"/>
          </a:p>
        </p:txBody>
      </p:sp>
    </p:spTree>
    <p:extLst>
      <p:ext uri="{BB962C8B-B14F-4D97-AF65-F5344CB8AC3E}">
        <p14:creationId xmlns:p14="http://schemas.microsoft.com/office/powerpoint/2010/main" val="8643487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42E356B-FDE4-4C22-9BC1-0B9B62AB2F93}" type="slidenum">
              <a:rPr lang="en-US" altLang="en-US" sz="1100"/>
              <a:pPr/>
              <a:t>69</a:t>
            </a:fld>
            <a:endParaRPr lang="en-US" altLang="en-US" sz="1100"/>
          </a:p>
        </p:txBody>
      </p:sp>
    </p:spTree>
    <p:extLst>
      <p:ext uri="{BB962C8B-B14F-4D97-AF65-F5344CB8AC3E}">
        <p14:creationId xmlns:p14="http://schemas.microsoft.com/office/powerpoint/2010/main" val="742745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5D578C7-210D-4DE1-807A-89B6C753FC68}" type="slidenum">
              <a:rPr lang="en-US" altLang="en-US" sz="1100"/>
              <a:pPr/>
              <a:t>7</a:t>
            </a:fld>
            <a:endParaRPr lang="en-US" altLang="en-US" sz="1100"/>
          </a:p>
        </p:txBody>
      </p:sp>
    </p:spTree>
    <p:extLst>
      <p:ext uri="{BB962C8B-B14F-4D97-AF65-F5344CB8AC3E}">
        <p14:creationId xmlns:p14="http://schemas.microsoft.com/office/powerpoint/2010/main" val="7565608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F10B5D0-3590-47DB-81AD-4FCDEAB3BA89}" type="slidenum">
              <a:rPr lang="en-US" altLang="en-US" sz="1100"/>
              <a:pPr/>
              <a:t>70</a:t>
            </a:fld>
            <a:endParaRPr lang="en-US" altLang="en-US" sz="1100"/>
          </a:p>
        </p:txBody>
      </p:sp>
    </p:spTree>
    <p:extLst>
      <p:ext uri="{BB962C8B-B14F-4D97-AF65-F5344CB8AC3E}">
        <p14:creationId xmlns:p14="http://schemas.microsoft.com/office/powerpoint/2010/main" val="21049393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6852"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7D8EEB3-C6CB-4521-BFB2-F65E53222C89}" type="slidenum">
              <a:rPr lang="en-US" altLang="en-US" sz="1100" i="1"/>
              <a:pPr algn="r"/>
              <a:t>71</a:t>
            </a:fld>
            <a:endParaRPr lang="en-US" altLang="en-US" sz="1100" i="1"/>
          </a:p>
        </p:txBody>
      </p:sp>
    </p:spTree>
    <p:extLst>
      <p:ext uri="{BB962C8B-B14F-4D97-AF65-F5344CB8AC3E}">
        <p14:creationId xmlns:p14="http://schemas.microsoft.com/office/powerpoint/2010/main" val="40458999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5F821DB-B689-41BC-88F6-E51A29D5533C}" type="slidenum">
              <a:rPr lang="en-US" altLang="en-US" sz="1100"/>
              <a:pPr/>
              <a:t>72</a:t>
            </a:fld>
            <a:endParaRPr lang="en-US" altLang="en-US" sz="1100"/>
          </a:p>
        </p:txBody>
      </p:sp>
    </p:spTree>
    <p:extLst>
      <p:ext uri="{BB962C8B-B14F-4D97-AF65-F5344CB8AC3E}">
        <p14:creationId xmlns:p14="http://schemas.microsoft.com/office/powerpoint/2010/main" val="1849258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8900"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508D46EF-7654-4F2F-9B6F-02009DE39F3C}" type="slidenum">
              <a:rPr lang="en-US" altLang="en-US" sz="1100" i="1"/>
              <a:pPr algn="r"/>
              <a:t>73</a:t>
            </a:fld>
            <a:endParaRPr lang="en-US" altLang="en-US" sz="1100" i="1"/>
          </a:p>
        </p:txBody>
      </p:sp>
    </p:spTree>
    <p:extLst>
      <p:ext uri="{BB962C8B-B14F-4D97-AF65-F5344CB8AC3E}">
        <p14:creationId xmlns:p14="http://schemas.microsoft.com/office/powerpoint/2010/main" val="34245091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9924"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ECF50D5-D673-4F45-9AA4-9F2646728A8B}" type="slidenum">
              <a:rPr lang="en-US" altLang="en-US" sz="1100" i="1"/>
              <a:pPr algn="r"/>
              <a:t>74</a:t>
            </a:fld>
            <a:endParaRPr lang="en-US" altLang="en-US" sz="1100" i="1"/>
          </a:p>
        </p:txBody>
      </p:sp>
    </p:spTree>
    <p:extLst>
      <p:ext uri="{BB962C8B-B14F-4D97-AF65-F5344CB8AC3E}">
        <p14:creationId xmlns:p14="http://schemas.microsoft.com/office/powerpoint/2010/main" val="14857106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0948"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536C28E-37C1-4615-BC03-57C90819840B}" type="slidenum">
              <a:rPr lang="en-US" altLang="en-US" sz="1100" i="1"/>
              <a:pPr algn="r"/>
              <a:t>75</a:t>
            </a:fld>
            <a:endParaRPr lang="en-US" altLang="en-US" sz="1100" i="1"/>
          </a:p>
        </p:txBody>
      </p:sp>
    </p:spTree>
    <p:extLst>
      <p:ext uri="{BB962C8B-B14F-4D97-AF65-F5344CB8AC3E}">
        <p14:creationId xmlns:p14="http://schemas.microsoft.com/office/powerpoint/2010/main" val="13999634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1972"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8421FB9F-8473-4D50-960E-58E0ECF9749A}" type="slidenum">
              <a:rPr lang="en-US" altLang="en-US" sz="1100" i="1"/>
              <a:pPr algn="r"/>
              <a:t>76</a:t>
            </a:fld>
            <a:endParaRPr lang="en-US" altLang="en-US" sz="1100" i="1"/>
          </a:p>
        </p:txBody>
      </p:sp>
    </p:spTree>
    <p:extLst>
      <p:ext uri="{BB962C8B-B14F-4D97-AF65-F5344CB8AC3E}">
        <p14:creationId xmlns:p14="http://schemas.microsoft.com/office/powerpoint/2010/main" val="3190673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2996"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5" tIns="0" rIns="19545"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22A84E6-D4D0-4EC0-8EF0-FCD3FD238962}" type="slidenum">
              <a:rPr lang="en-US" altLang="en-US" sz="1100" i="1"/>
              <a:pPr algn="r"/>
              <a:t>77</a:t>
            </a:fld>
            <a:endParaRPr lang="en-US" altLang="en-US" sz="1100" i="1"/>
          </a:p>
        </p:txBody>
      </p:sp>
    </p:spTree>
    <p:extLst>
      <p:ext uri="{BB962C8B-B14F-4D97-AF65-F5344CB8AC3E}">
        <p14:creationId xmlns:p14="http://schemas.microsoft.com/office/powerpoint/2010/main" val="42902218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B6F2FAB-E90E-4E12-9CF1-4DA9CCD8D7DB}" type="slidenum">
              <a:rPr lang="en-US" altLang="en-US" sz="1100"/>
              <a:pPr/>
              <a:t>78</a:t>
            </a:fld>
            <a:endParaRPr lang="en-US" altLang="en-US" sz="1100"/>
          </a:p>
        </p:txBody>
      </p:sp>
    </p:spTree>
    <p:extLst>
      <p:ext uri="{BB962C8B-B14F-4D97-AF65-F5344CB8AC3E}">
        <p14:creationId xmlns:p14="http://schemas.microsoft.com/office/powerpoint/2010/main" val="10163108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EFC29AD-4C33-4249-A058-61C0EB9F6524}" type="slidenum">
              <a:rPr lang="en-US" altLang="en-US" sz="1100"/>
              <a:pPr/>
              <a:t>79</a:t>
            </a:fld>
            <a:endParaRPr lang="en-US" altLang="en-US" sz="1100"/>
          </a:p>
        </p:txBody>
      </p:sp>
    </p:spTree>
    <p:extLst>
      <p:ext uri="{BB962C8B-B14F-4D97-AF65-F5344CB8AC3E}">
        <p14:creationId xmlns:p14="http://schemas.microsoft.com/office/powerpoint/2010/main" val="354783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DAE65B2-C826-4543-9FBC-820843418F23}" type="slidenum">
              <a:rPr lang="en-US" altLang="en-US" sz="1100"/>
              <a:pPr/>
              <a:t>8</a:t>
            </a:fld>
            <a:endParaRPr lang="en-US" altLang="en-US" sz="1100"/>
          </a:p>
        </p:txBody>
      </p:sp>
    </p:spTree>
    <p:extLst>
      <p:ext uri="{BB962C8B-B14F-4D97-AF65-F5344CB8AC3E}">
        <p14:creationId xmlns:p14="http://schemas.microsoft.com/office/powerpoint/2010/main" val="12607135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4A0E01-809D-4F9F-815A-D827241EF8CC}" type="slidenum">
              <a:rPr lang="en-US" altLang="en-US" sz="1100"/>
              <a:pPr/>
              <a:t>80</a:t>
            </a:fld>
            <a:endParaRPr lang="en-US" altLang="en-US" sz="1100"/>
          </a:p>
        </p:txBody>
      </p:sp>
    </p:spTree>
    <p:extLst>
      <p:ext uri="{BB962C8B-B14F-4D97-AF65-F5344CB8AC3E}">
        <p14:creationId xmlns:p14="http://schemas.microsoft.com/office/powerpoint/2010/main" val="25015360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147E2C6-5BD3-43CF-AEE4-902A9C9826EF}" type="slidenum">
              <a:rPr lang="en-US" altLang="en-US" sz="1100"/>
              <a:pPr/>
              <a:t>81</a:t>
            </a:fld>
            <a:endParaRPr lang="en-US" altLang="en-US" sz="1100"/>
          </a:p>
        </p:txBody>
      </p:sp>
    </p:spTree>
    <p:extLst>
      <p:ext uri="{BB962C8B-B14F-4D97-AF65-F5344CB8AC3E}">
        <p14:creationId xmlns:p14="http://schemas.microsoft.com/office/powerpoint/2010/main" val="21742412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C5F5230-8D85-437F-AAB2-87E848072813}" type="slidenum">
              <a:rPr lang="en-US" altLang="en-US" sz="1100"/>
              <a:pPr/>
              <a:t>82</a:t>
            </a:fld>
            <a:endParaRPr lang="en-US" altLang="en-US" sz="1100"/>
          </a:p>
        </p:txBody>
      </p:sp>
    </p:spTree>
    <p:extLst>
      <p:ext uri="{BB962C8B-B14F-4D97-AF65-F5344CB8AC3E}">
        <p14:creationId xmlns:p14="http://schemas.microsoft.com/office/powerpoint/2010/main" val="39332291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23B7D3E-BC25-4680-9B91-62F41E083E5C}" type="slidenum">
              <a:rPr lang="en-US" altLang="en-US" sz="1100"/>
              <a:pPr/>
              <a:t>83</a:t>
            </a:fld>
            <a:endParaRPr lang="en-US" altLang="en-US" sz="1100"/>
          </a:p>
        </p:txBody>
      </p:sp>
    </p:spTree>
    <p:extLst>
      <p:ext uri="{BB962C8B-B14F-4D97-AF65-F5344CB8AC3E}">
        <p14:creationId xmlns:p14="http://schemas.microsoft.com/office/powerpoint/2010/main" val="37050184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4CC203-A445-4804-98C2-3DB492F576D4}" type="slidenum">
              <a:rPr lang="en-US" altLang="en-US" sz="1100"/>
              <a:pPr/>
              <a:t>84</a:t>
            </a:fld>
            <a:endParaRPr lang="en-US" altLang="en-US" sz="1100"/>
          </a:p>
        </p:txBody>
      </p:sp>
    </p:spTree>
    <p:extLst>
      <p:ext uri="{BB962C8B-B14F-4D97-AF65-F5344CB8AC3E}">
        <p14:creationId xmlns:p14="http://schemas.microsoft.com/office/powerpoint/2010/main" val="19287001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791C8F-ECB7-4AA7-B4B2-AED6383D9CB5}" type="slidenum">
              <a:rPr lang="en-US" altLang="en-US" sz="1100"/>
              <a:pPr/>
              <a:t>86</a:t>
            </a:fld>
            <a:endParaRPr lang="en-US" altLang="en-US" sz="1100"/>
          </a:p>
        </p:txBody>
      </p:sp>
    </p:spTree>
    <p:extLst>
      <p:ext uri="{BB962C8B-B14F-4D97-AF65-F5344CB8AC3E}">
        <p14:creationId xmlns:p14="http://schemas.microsoft.com/office/powerpoint/2010/main" val="214781948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CB06619-1319-4340-B022-FF19001B4A6E}" type="slidenum">
              <a:rPr lang="en-US" altLang="en-US" sz="1100"/>
              <a:pPr/>
              <a:t>87</a:t>
            </a:fld>
            <a:endParaRPr lang="en-US" altLang="en-US" sz="1100"/>
          </a:p>
        </p:txBody>
      </p:sp>
    </p:spTree>
    <p:extLst>
      <p:ext uri="{BB962C8B-B14F-4D97-AF65-F5344CB8AC3E}">
        <p14:creationId xmlns:p14="http://schemas.microsoft.com/office/powerpoint/2010/main" val="29088481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6061BE7-EE92-49E7-9E4A-A8785DC00A86}" type="slidenum">
              <a:rPr lang="en-US" altLang="en-US" sz="1100"/>
              <a:pPr/>
              <a:t>88</a:t>
            </a:fld>
            <a:endParaRPr lang="en-US" altLang="en-US" sz="1100"/>
          </a:p>
        </p:txBody>
      </p:sp>
    </p:spTree>
    <p:extLst>
      <p:ext uri="{BB962C8B-B14F-4D97-AF65-F5344CB8AC3E}">
        <p14:creationId xmlns:p14="http://schemas.microsoft.com/office/powerpoint/2010/main" val="40269774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7490380-1959-42A6-A74B-717C2F1E79C1}" type="slidenum">
              <a:rPr lang="en-US" altLang="en-US" sz="1100"/>
              <a:pPr/>
              <a:t>89</a:t>
            </a:fld>
            <a:endParaRPr lang="en-US" altLang="en-US" sz="1100"/>
          </a:p>
        </p:txBody>
      </p:sp>
    </p:spTree>
    <p:extLst>
      <p:ext uri="{BB962C8B-B14F-4D97-AF65-F5344CB8AC3E}">
        <p14:creationId xmlns:p14="http://schemas.microsoft.com/office/powerpoint/2010/main" val="6714104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CA858DE-6580-4013-BE21-56344352AE46}" type="slidenum">
              <a:rPr lang="en-US" altLang="en-US" sz="1100"/>
              <a:pPr/>
              <a:t>91</a:t>
            </a:fld>
            <a:endParaRPr lang="en-US" altLang="en-US" sz="1100"/>
          </a:p>
        </p:txBody>
      </p:sp>
    </p:spTree>
    <p:extLst>
      <p:ext uri="{BB962C8B-B14F-4D97-AF65-F5344CB8AC3E}">
        <p14:creationId xmlns:p14="http://schemas.microsoft.com/office/powerpoint/2010/main" val="283264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BDA3319-0392-4571-935F-B5426B6891E8}" type="slidenum">
              <a:rPr lang="en-US" altLang="en-US" sz="1100"/>
              <a:pPr/>
              <a:t>9</a:t>
            </a:fld>
            <a:endParaRPr lang="en-US" altLang="en-US" sz="1100"/>
          </a:p>
        </p:txBody>
      </p:sp>
    </p:spTree>
    <p:extLst>
      <p:ext uri="{BB962C8B-B14F-4D97-AF65-F5344CB8AC3E}">
        <p14:creationId xmlns:p14="http://schemas.microsoft.com/office/powerpoint/2010/main" val="9858648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BB539DF-C100-49FD-9A8C-DD2F0E172599}" type="slidenum">
              <a:rPr lang="en-US" altLang="en-US" sz="1100"/>
              <a:pPr/>
              <a:t>92</a:t>
            </a:fld>
            <a:endParaRPr lang="en-US" altLang="en-US" sz="1100"/>
          </a:p>
        </p:txBody>
      </p:sp>
    </p:spTree>
    <p:extLst>
      <p:ext uri="{BB962C8B-B14F-4D97-AF65-F5344CB8AC3E}">
        <p14:creationId xmlns:p14="http://schemas.microsoft.com/office/powerpoint/2010/main" val="1723974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FC01094-A7D7-4B5C-B50E-7B144BF90BCD}" type="slidenum">
              <a:rPr lang="en-US" altLang="en-US" sz="1100"/>
              <a:pPr/>
              <a:t>93</a:t>
            </a:fld>
            <a:endParaRPr lang="en-US" altLang="en-US" sz="1100"/>
          </a:p>
        </p:txBody>
      </p:sp>
    </p:spTree>
    <p:extLst>
      <p:ext uri="{BB962C8B-B14F-4D97-AF65-F5344CB8AC3E}">
        <p14:creationId xmlns:p14="http://schemas.microsoft.com/office/powerpoint/2010/main" val="330960362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D51550D-DF0D-482F-A4F9-B68446C76CCE}" type="slidenum">
              <a:rPr lang="en-US" altLang="en-US" sz="1100"/>
              <a:pPr/>
              <a:t>94</a:t>
            </a:fld>
            <a:endParaRPr lang="en-US" altLang="en-US" sz="1100"/>
          </a:p>
        </p:txBody>
      </p:sp>
    </p:spTree>
    <p:extLst>
      <p:ext uri="{BB962C8B-B14F-4D97-AF65-F5344CB8AC3E}">
        <p14:creationId xmlns:p14="http://schemas.microsoft.com/office/powerpoint/2010/main" val="270432748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CC0DAB-4E9A-4D49-9F17-BA5B77E9612C}" type="slidenum">
              <a:rPr lang="en-US" altLang="en-US" sz="1100"/>
              <a:pPr/>
              <a:t>95</a:t>
            </a:fld>
            <a:endParaRPr lang="en-US" altLang="en-US" sz="1100"/>
          </a:p>
        </p:txBody>
      </p:sp>
    </p:spTree>
    <p:extLst>
      <p:ext uri="{BB962C8B-B14F-4D97-AF65-F5344CB8AC3E}">
        <p14:creationId xmlns:p14="http://schemas.microsoft.com/office/powerpoint/2010/main" val="194946271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C026522-AECD-436E-BA42-32828E1397B4}" type="slidenum">
              <a:rPr lang="en-US" altLang="en-US" sz="1100"/>
              <a:pPr/>
              <a:t>96</a:t>
            </a:fld>
            <a:endParaRPr lang="en-US" altLang="en-US" sz="1100"/>
          </a:p>
        </p:txBody>
      </p:sp>
    </p:spTree>
    <p:extLst>
      <p:ext uri="{BB962C8B-B14F-4D97-AF65-F5344CB8AC3E}">
        <p14:creationId xmlns:p14="http://schemas.microsoft.com/office/powerpoint/2010/main" val="290561918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21A49BC-8F8A-42C4-AEDB-B12E9A2803F2}" type="slidenum">
              <a:rPr lang="en-US" altLang="en-US" sz="1100"/>
              <a:pPr/>
              <a:t>97</a:t>
            </a:fld>
            <a:endParaRPr lang="en-US" altLang="en-US" sz="1100"/>
          </a:p>
        </p:txBody>
      </p:sp>
    </p:spTree>
    <p:extLst>
      <p:ext uri="{BB962C8B-B14F-4D97-AF65-F5344CB8AC3E}">
        <p14:creationId xmlns:p14="http://schemas.microsoft.com/office/powerpoint/2010/main" val="168760634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5177F8B-C460-4016-BC9B-F1F4BF3BE0A4}" type="slidenum">
              <a:rPr lang="en-US" altLang="en-US" sz="1100"/>
              <a:pPr/>
              <a:t>98</a:t>
            </a:fld>
            <a:endParaRPr lang="en-US" altLang="en-US" sz="1100"/>
          </a:p>
        </p:txBody>
      </p:sp>
    </p:spTree>
    <p:extLst>
      <p:ext uri="{BB962C8B-B14F-4D97-AF65-F5344CB8AC3E}">
        <p14:creationId xmlns:p14="http://schemas.microsoft.com/office/powerpoint/2010/main" val="100972856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3476"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0FE995F-A198-4A32-9D37-7FAD0C9D0F7A}" type="slidenum">
              <a:rPr lang="en-US" altLang="en-US" sz="1100" i="1"/>
              <a:pPr algn="r"/>
              <a:t>99</a:t>
            </a:fld>
            <a:endParaRPr lang="en-US" altLang="en-US" sz="1100" i="1"/>
          </a:p>
        </p:txBody>
      </p:sp>
    </p:spTree>
    <p:extLst>
      <p:ext uri="{BB962C8B-B14F-4D97-AF65-F5344CB8AC3E}">
        <p14:creationId xmlns:p14="http://schemas.microsoft.com/office/powerpoint/2010/main" val="313205223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6769F5D-6FFA-4A51-A3D0-3954F60C437F}" type="slidenum">
              <a:rPr lang="en-US" altLang="en-US" sz="1100"/>
              <a:pPr/>
              <a:t>100</a:t>
            </a:fld>
            <a:endParaRPr lang="en-US" altLang="en-US" sz="1100"/>
          </a:p>
        </p:txBody>
      </p:sp>
    </p:spTree>
    <p:extLst>
      <p:ext uri="{BB962C8B-B14F-4D97-AF65-F5344CB8AC3E}">
        <p14:creationId xmlns:p14="http://schemas.microsoft.com/office/powerpoint/2010/main" val="37165443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CAFE790-7147-4756-A8DF-DF3CF7841F3D}" type="slidenum">
              <a:rPr lang="en-US" altLang="en-US" sz="1100"/>
              <a:pPr/>
              <a:t>101</a:t>
            </a:fld>
            <a:endParaRPr lang="en-US" altLang="en-US" sz="1100"/>
          </a:p>
        </p:txBody>
      </p:sp>
    </p:spTree>
    <p:extLst>
      <p:ext uri="{BB962C8B-B14F-4D97-AF65-F5344CB8AC3E}">
        <p14:creationId xmlns:p14="http://schemas.microsoft.com/office/powerpoint/2010/main" val="3043449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45CF525-144F-400A-A247-D4831B7E658D}" type="datetime1">
              <a:rPr lang="en-US"/>
              <a:pPr>
                <a:defRPr/>
              </a:pPr>
              <a:t>11/5/2017</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Combined Forces Module</a:t>
            </a:r>
            <a:endParaRPr lang="en-US" dirty="0"/>
          </a:p>
        </p:txBody>
      </p:sp>
      <p:sp>
        <p:nvSpPr>
          <p:cNvPr id="6" name="Slide Number Placeholder 22"/>
          <p:cNvSpPr>
            <a:spLocks noGrp="1"/>
          </p:cNvSpPr>
          <p:nvPr>
            <p:ph type="sldNum" sz="quarter" idx="12"/>
          </p:nvPr>
        </p:nvSpPr>
        <p:spPr/>
        <p:txBody>
          <a:bodyPr/>
          <a:lstStyle>
            <a:lvl1pPr>
              <a:defRPr/>
            </a:lvl1pPr>
          </a:lstStyle>
          <a:p>
            <a:fld id="{E7E72B33-5486-47DA-921E-D9884DCEB428}" type="slidenum">
              <a:rPr lang="en-US" altLang="en-US"/>
              <a:pPr/>
              <a:t>‹#›</a:t>
            </a:fld>
            <a:endParaRPr lang="en-US" altLang="en-US"/>
          </a:p>
        </p:txBody>
      </p:sp>
    </p:spTree>
    <p:extLst>
      <p:ext uri="{BB962C8B-B14F-4D97-AF65-F5344CB8AC3E}">
        <p14:creationId xmlns:p14="http://schemas.microsoft.com/office/powerpoint/2010/main" val="418905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8420FC0-3BBD-43CC-9C22-EF090F29C194}" type="datetime1">
              <a:rPr lang="en-US"/>
              <a:pPr>
                <a:defRPr/>
              </a:pPr>
              <a:t>11/5/2017</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Combined Forces Module</a:t>
            </a:r>
            <a:endParaRPr lang="en-US" dirty="0"/>
          </a:p>
        </p:txBody>
      </p:sp>
      <p:sp>
        <p:nvSpPr>
          <p:cNvPr id="4" name="Slide Number Placeholder 22"/>
          <p:cNvSpPr>
            <a:spLocks noGrp="1"/>
          </p:cNvSpPr>
          <p:nvPr>
            <p:ph type="sldNum" sz="quarter" idx="12"/>
          </p:nvPr>
        </p:nvSpPr>
        <p:spPr/>
        <p:txBody>
          <a:bodyPr/>
          <a:lstStyle>
            <a:lvl1pPr>
              <a:defRPr/>
            </a:lvl1pPr>
          </a:lstStyle>
          <a:p>
            <a:fld id="{1980141F-9916-4F22-BCC4-5E238D76A64D}" type="slidenum">
              <a:rPr lang="en-US" altLang="en-US"/>
              <a:pPr/>
              <a:t>‹#›</a:t>
            </a:fld>
            <a:endParaRPr lang="en-US" altLang="en-US"/>
          </a:p>
        </p:txBody>
      </p:sp>
    </p:spTree>
    <p:extLst>
      <p:ext uri="{BB962C8B-B14F-4D97-AF65-F5344CB8AC3E}">
        <p14:creationId xmlns:p14="http://schemas.microsoft.com/office/powerpoint/2010/main" val="1457953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979488"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AF9915AC-EC66-49CF-BC84-04335D2D0478}" type="datetime1">
              <a:rPr lang="en-US"/>
              <a:pPr>
                <a:defRPr/>
              </a:pPr>
              <a:t>11/5/2017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US"/>
              <a:t>Combined Forces Module</a:t>
            </a: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BCBCBC"/>
                </a:solidFill>
              </a:defRPr>
            </a:lvl1pPr>
          </a:lstStyle>
          <a:p>
            <a:fld id="{86C40718-1C07-490E-9B64-BE4C36C83157}" type="slidenum">
              <a:rPr lang="en-US" altLang="en-US"/>
              <a:pPr/>
              <a:t>‹#›</a:t>
            </a:fld>
            <a:endParaRPr lang="en-US" altLang="en-US"/>
          </a:p>
        </p:txBody>
      </p:sp>
      <p:pic>
        <p:nvPicPr>
          <p:cNvPr id="1031" name="Picture 5" descr="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050" y="5848350"/>
            <a:ext cx="1009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680" r:id="rId1"/>
    <p:sldLayoutId id="2147483681" r:id="rId2"/>
  </p:sldLayoutIdLst>
  <p:hf hd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a:defRPr>
      </a:lvl2pPr>
      <a:lvl3pPr algn="ctr" rtl="0" eaLnBrk="0" fontAlgn="base" hangingPunct="0">
        <a:spcBef>
          <a:spcPct val="0"/>
        </a:spcBef>
        <a:spcAft>
          <a:spcPct val="0"/>
        </a:spcAft>
        <a:defRPr sz="4100" b="1">
          <a:solidFill>
            <a:schemeClr val="tx1"/>
          </a:solidFill>
          <a:latin typeface="Lucida Sans"/>
        </a:defRPr>
      </a:lvl3pPr>
      <a:lvl4pPr algn="ctr" rtl="0" eaLnBrk="0" fontAlgn="base" hangingPunct="0">
        <a:spcBef>
          <a:spcPct val="0"/>
        </a:spcBef>
        <a:spcAft>
          <a:spcPct val="0"/>
        </a:spcAft>
        <a:defRPr sz="4100" b="1">
          <a:solidFill>
            <a:schemeClr val="tx1"/>
          </a:solidFill>
          <a:latin typeface="Lucida Sans"/>
        </a:defRPr>
      </a:lvl4pPr>
      <a:lvl5pPr algn="ctr" rtl="0" eaLnBrk="0" fontAlgn="base" hangingPunct="0">
        <a:spcBef>
          <a:spcPct val="0"/>
        </a:spcBef>
        <a:spcAft>
          <a:spcPct val="0"/>
        </a:spcAft>
        <a:defRPr sz="4100" b="1">
          <a:solidFill>
            <a:schemeClr val="tx1"/>
          </a:solidFill>
          <a:latin typeface="Lucida Sans"/>
        </a:defRPr>
      </a:lvl5pPr>
      <a:lvl6pPr marL="457200" algn="ctr" rtl="0" fontAlgn="base">
        <a:spcBef>
          <a:spcPct val="0"/>
        </a:spcBef>
        <a:spcAft>
          <a:spcPct val="0"/>
        </a:spcAft>
        <a:defRPr sz="4100" b="1">
          <a:solidFill>
            <a:schemeClr val="tx1"/>
          </a:solidFill>
          <a:latin typeface="Lucida Sans"/>
        </a:defRPr>
      </a:lvl6pPr>
      <a:lvl7pPr marL="914400" algn="ctr" rtl="0" fontAlgn="base">
        <a:spcBef>
          <a:spcPct val="0"/>
        </a:spcBef>
        <a:spcAft>
          <a:spcPct val="0"/>
        </a:spcAft>
        <a:defRPr sz="4100" b="1">
          <a:solidFill>
            <a:schemeClr val="tx1"/>
          </a:solidFill>
          <a:latin typeface="Lucida Sans"/>
        </a:defRPr>
      </a:lvl7pPr>
      <a:lvl8pPr marL="1371600" algn="ctr" rtl="0" fontAlgn="base">
        <a:spcBef>
          <a:spcPct val="0"/>
        </a:spcBef>
        <a:spcAft>
          <a:spcPct val="0"/>
        </a:spcAft>
        <a:defRPr sz="4100" b="1">
          <a:solidFill>
            <a:schemeClr val="tx1"/>
          </a:solidFill>
          <a:latin typeface="Lucida Sans"/>
        </a:defRPr>
      </a:lvl8pPr>
      <a:lvl9pPr marL="1828800" algn="ctr" rtl="0" fontAlgn="base">
        <a:spcBef>
          <a:spcPct val="0"/>
        </a:spcBef>
        <a:spcAft>
          <a:spcPct val="0"/>
        </a:spcAft>
        <a:defRPr sz="4100" b="1">
          <a:solidFill>
            <a:schemeClr val="tx1"/>
          </a:solidFill>
          <a:latin typeface="Lucida Sans"/>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8.xml"/><Relationship Id="rId7" Type="http://schemas.openxmlformats.org/officeDocument/2006/relationships/image" Target="../media/image35.wmf"/><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oleObject" Target="../embeddings/oleObject65.bin"/><Relationship Id="rId5" Type="http://schemas.openxmlformats.org/officeDocument/2006/relationships/image" Target="../media/image34.wmf"/><Relationship Id="rId4" Type="http://schemas.openxmlformats.org/officeDocument/2006/relationships/oleObject" Target="../embeddings/oleObject64.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1.xml"/><Relationship Id="rId1" Type="http://schemas.openxmlformats.org/officeDocument/2006/relationships/vmlDrawing" Target="../drawings/vmlDrawing28.vml"/><Relationship Id="rId5" Type="http://schemas.openxmlformats.org/officeDocument/2006/relationships/image" Target="../media/image36.wmf"/><Relationship Id="rId4" Type="http://schemas.openxmlformats.org/officeDocument/2006/relationships/oleObject" Target="../embeddings/oleObject66.bin"/></Relationships>
</file>

<file path=ppt/slides/_rels/slide102.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41.wmf"/><Relationship Id="rId3" Type="http://schemas.openxmlformats.org/officeDocument/2006/relationships/notesSlide" Target="../notesSlides/notesSlide100.xml"/><Relationship Id="rId7" Type="http://schemas.openxmlformats.org/officeDocument/2006/relationships/image" Target="../media/image38.wmf"/><Relationship Id="rId12" Type="http://schemas.openxmlformats.org/officeDocument/2006/relationships/oleObject" Target="../embeddings/oleObject71.bin"/><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oleObject" Target="../embeddings/oleObject68.bin"/><Relationship Id="rId11" Type="http://schemas.openxmlformats.org/officeDocument/2006/relationships/image" Target="../media/image40.wmf"/><Relationship Id="rId5" Type="http://schemas.openxmlformats.org/officeDocument/2006/relationships/image" Target="../media/image37.wmf"/><Relationship Id="rId15" Type="http://schemas.openxmlformats.org/officeDocument/2006/relationships/image" Target="../media/image42.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39.wmf"/><Relationship Id="rId14" Type="http://schemas.openxmlformats.org/officeDocument/2006/relationships/oleObject" Target="../embeddings/oleObject72.bin"/></Relationships>
</file>

<file path=ppt/slides/_rels/slide103.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notesSlide" Target="../notesSlides/notesSlide101.xml"/><Relationship Id="rId7" Type="http://schemas.openxmlformats.org/officeDocument/2006/relationships/image" Target="../media/image44.wmf"/><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oleObject" Target="../embeddings/oleObject74.bin"/><Relationship Id="rId5" Type="http://schemas.openxmlformats.org/officeDocument/2006/relationships/image" Target="../media/image43.wmf"/><Relationship Id="rId4" Type="http://schemas.openxmlformats.org/officeDocument/2006/relationships/oleObject" Target="../embeddings/oleObject73.bin"/><Relationship Id="rId9" Type="http://schemas.openxmlformats.org/officeDocument/2006/relationships/image" Target="../media/image45.wmf"/></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wmf"/><Relationship Id="rId3" Type="http://schemas.openxmlformats.org/officeDocument/2006/relationships/notesSlide" Target="../notesSlides/notesSlide13.xml"/><Relationship Id="rId7" Type="http://schemas.openxmlformats.org/officeDocument/2006/relationships/image" Target="../media/image5.wmf"/><Relationship Id="rId12"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27.xml"/><Relationship Id="rId7"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1.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4.wmf"/><Relationship Id="rId4"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13.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4.wmf"/><Relationship Id="rId4" Type="http://schemas.openxmlformats.org/officeDocument/2006/relationships/oleObject" Target="../embeddings/oleObject14.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5.wmf"/><Relationship Id="rId4" Type="http://schemas.openxmlformats.org/officeDocument/2006/relationships/oleObject" Target="../embeddings/oleObject15.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15.wmf"/><Relationship Id="rId4" Type="http://schemas.openxmlformats.org/officeDocument/2006/relationships/oleObject" Target="../embeddings/oleObject16.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51.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9.bin"/><Relationship Id="rId5" Type="http://schemas.openxmlformats.org/officeDocument/2006/relationships/image" Target="../media/image15.wmf"/><Relationship Id="rId4" Type="http://schemas.openxmlformats.org/officeDocument/2006/relationships/oleObject" Target="../embeddings/oleObject18.bin"/><Relationship Id="rId9" Type="http://schemas.openxmlformats.org/officeDocument/2006/relationships/image" Target="../media/image17.w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17.wmf"/><Relationship Id="rId3" Type="http://schemas.openxmlformats.org/officeDocument/2006/relationships/notesSlide" Target="../notesSlides/notesSlide52.xml"/><Relationship Id="rId7" Type="http://schemas.openxmlformats.org/officeDocument/2006/relationships/image" Target="../media/image16.wmf"/><Relationship Id="rId12"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2.bin"/><Relationship Id="rId11" Type="http://schemas.openxmlformats.org/officeDocument/2006/relationships/image" Target="../media/image19.wmf"/><Relationship Id="rId5" Type="http://schemas.openxmlformats.org/officeDocument/2006/relationships/image" Target="../media/image15.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18.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20.wmf"/><Relationship Id="rId3" Type="http://schemas.openxmlformats.org/officeDocument/2006/relationships/notesSlide" Target="../notesSlides/notesSlide53.xml"/><Relationship Id="rId7" Type="http://schemas.openxmlformats.org/officeDocument/2006/relationships/image" Target="../media/image16.wmf"/><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7.bin"/><Relationship Id="rId11" Type="http://schemas.openxmlformats.org/officeDocument/2006/relationships/image" Target="../media/image19.wmf"/><Relationship Id="rId5" Type="http://schemas.openxmlformats.org/officeDocument/2006/relationships/image" Target="../media/image15.wmf"/><Relationship Id="rId15" Type="http://schemas.openxmlformats.org/officeDocument/2006/relationships/image" Target="../media/image17.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18.wmf"/><Relationship Id="rId14" Type="http://schemas.openxmlformats.org/officeDocument/2006/relationships/oleObject" Target="../embeddings/oleObject31.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1.wmf"/><Relationship Id="rId4" Type="http://schemas.openxmlformats.org/officeDocument/2006/relationships/oleObject" Target="../embeddings/oleObject32.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4.bin"/><Relationship Id="rId5" Type="http://schemas.openxmlformats.org/officeDocument/2006/relationships/image" Target="../media/image21.wmf"/><Relationship Id="rId4" Type="http://schemas.openxmlformats.org/officeDocument/2006/relationships/oleObject" Target="../embeddings/oleObject33.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3.wmf"/><Relationship Id="rId4" Type="http://schemas.openxmlformats.org/officeDocument/2006/relationships/oleObject" Target="../embeddings/oleObject35.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7.bin"/><Relationship Id="rId5" Type="http://schemas.openxmlformats.org/officeDocument/2006/relationships/image" Target="../media/image23.wmf"/><Relationship Id="rId4" Type="http://schemas.openxmlformats.org/officeDocument/2006/relationships/oleObject" Target="../embeddings/oleObject36.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9.bin"/><Relationship Id="rId5" Type="http://schemas.openxmlformats.org/officeDocument/2006/relationships/image" Target="../media/image23.wmf"/><Relationship Id="rId4" Type="http://schemas.openxmlformats.org/officeDocument/2006/relationships/oleObject" Target="../embeddings/oleObject38.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5.wmf"/><Relationship Id="rId4" Type="http://schemas.openxmlformats.org/officeDocument/2006/relationships/oleObject" Target="../embeddings/oleObject40.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42.bin"/><Relationship Id="rId5" Type="http://schemas.openxmlformats.org/officeDocument/2006/relationships/image" Target="../media/image25.wmf"/><Relationship Id="rId4" Type="http://schemas.openxmlformats.org/officeDocument/2006/relationships/oleObject" Target="../embeddings/oleObject41.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65.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44.bin"/><Relationship Id="rId5" Type="http://schemas.openxmlformats.org/officeDocument/2006/relationships/image" Target="../media/image25.wmf"/><Relationship Id="rId4" Type="http://schemas.openxmlformats.org/officeDocument/2006/relationships/oleObject" Target="../embeddings/oleObject43.bin"/><Relationship Id="rId9" Type="http://schemas.openxmlformats.org/officeDocument/2006/relationships/image" Target="../media/image27.wmf"/></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notesSlide" Target="../notesSlides/notesSlide66.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47.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27.wmf"/></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29.wmf"/><Relationship Id="rId3" Type="http://schemas.openxmlformats.org/officeDocument/2006/relationships/notesSlide" Target="../notesSlides/notesSlide67.xml"/><Relationship Id="rId7" Type="http://schemas.openxmlformats.org/officeDocument/2006/relationships/image" Target="../media/image26.wmf"/><Relationship Id="rId12"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51.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27.wmf"/></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29.wmf"/><Relationship Id="rId3" Type="http://schemas.openxmlformats.org/officeDocument/2006/relationships/notesSlide" Target="../notesSlides/notesSlide68.xml"/><Relationship Id="rId7" Type="http://schemas.openxmlformats.org/officeDocument/2006/relationships/image" Target="../media/image26.wmf"/><Relationship Id="rId12"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56.bin"/><Relationship Id="rId11" Type="http://schemas.openxmlformats.org/officeDocument/2006/relationships/image" Target="../media/image28.wmf"/><Relationship Id="rId5" Type="http://schemas.openxmlformats.org/officeDocument/2006/relationships/image" Target="../media/image25.wmf"/><Relationship Id="rId15" Type="http://schemas.openxmlformats.org/officeDocument/2006/relationships/image" Target="../media/image30.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27.wmf"/><Relationship Id="rId14" Type="http://schemas.openxmlformats.org/officeDocument/2006/relationships/oleObject" Target="../embeddings/oleObject60.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31.wmf"/><Relationship Id="rId4" Type="http://schemas.openxmlformats.org/officeDocument/2006/relationships/oleObject" Target="../embeddings/oleObject6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32.wmf"/><Relationship Id="rId4" Type="http://schemas.openxmlformats.org/officeDocument/2006/relationships/oleObject" Target="../embeddings/oleObject62.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xml"/><Relationship Id="rId1" Type="http://schemas.openxmlformats.org/officeDocument/2006/relationships/vmlDrawing" Target="../drawings/vmlDrawing26.vml"/><Relationship Id="rId5" Type="http://schemas.openxmlformats.org/officeDocument/2006/relationships/image" Target="../media/image33.wmf"/><Relationship Id="rId4" Type="http://schemas.openxmlformats.org/officeDocument/2006/relationships/oleObject" Target="../embeddings/oleObject63.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1870363" y="3787697"/>
            <a:ext cx="5306291" cy="1569914"/>
          </a:xfrm>
          <a:prstGeom prst="rect">
            <a:avLst/>
          </a:prstGeom>
          <a:solidFill>
            <a:schemeClr val="bg1">
              <a:lumMod val="65000"/>
              <a:lumOff val="35000"/>
              <a:alpha val="62000"/>
            </a:schemeClr>
          </a:solidFill>
          <a:ln w="101600">
            <a:solidFill>
              <a:schemeClr val="tx1"/>
            </a:solidFill>
          </a:ln>
          <a:effectLst>
            <a:innerShdw blurRad="63500" dist="50800" dir="2700000">
              <a:schemeClr val="tx1">
                <a:lumMod val="50000"/>
                <a:alpha val="50000"/>
              </a:schemeClr>
            </a:innerShdw>
          </a:effectLst>
          <a:scene3d>
            <a:camera prst="orthographicFront"/>
            <a:lightRig rig="soft" dir="t">
              <a:rot lat="0" lon="0" rev="16800000"/>
            </a:lightRig>
          </a:scene3d>
          <a:sp3d prstMaterial="plastic">
            <a:bevelT w="25400"/>
          </a:sp3d>
        </p:spPr>
        <p:txBody>
          <a:bodyPr anchor="ctr">
            <a:sp3d prstMaterial="softEdge">
              <a:bevelT w="38100" h="38100"/>
            </a:sp3d>
          </a:bodyPr>
          <a:lstStyle/>
          <a:p>
            <a:pPr algn="ctr" eaLnBrk="1" fontAlgn="auto" hangingPunct="1">
              <a:spcAft>
                <a:spcPts val="0"/>
              </a:spcAft>
              <a:defRPr/>
            </a:pPr>
            <a:r>
              <a:rPr lang="en-US" sz="4800" b="1" dirty="0">
                <a:ln w="6350">
                  <a:noFill/>
                </a:ln>
                <a:solidFill>
                  <a:schemeClr val="tx1">
                    <a:lumMod val="95000"/>
                  </a:schemeClr>
                </a:solidFill>
                <a:effectLst>
                  <a:outerShdw blurRad="114300" dist="101600" dir="2700000" algn="tl" rotWithShape="0">
                    <a:srgbClr val="000000">
                      <a:alpha val="40000"/>
                    </a:srgbClr>
                  </a:outerShdw>
                </a:effectLst>
                <a:latin typeface="+mj-lt"/>
                <a:ea typeface="+mj-ea"/>
                <a:cs typeface="+mj-cs"/>
              </a:rPr>
              <a:t>Combined Load Member  Design</a:t>
            </a:r>
          </a:p>
        </p:txBody>
      </p:sp>
      <p:sp>
        <p:nvSpPr>
          <p:cNvPr id="4" name="Slide Number Placeholder 3"/>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7AD255F-10B3-4A7B-8110-7104AA9CB12B}" type="slidenum">
              <a:rPr lang="en-US" altLang="en-US" sz="1200">
                <a:solidFill>
                  <a:srgbClr val="BCBCBC"/>
                </a:solidFill>
              </a:rPr>
              <a:pPr/>
              <a:t>1</a:t>
            </a:fld>
            <a:endParaRPr lang="en-US" altLang="en-US" sz="1200">
              <a:solidFill>
                <a:srgbClr val="BCBCBC"/>
              </a:solidFill>
            </a:endParaRPr>
          </a:p>
        </p:txBody>
      </p:sp>
      <p:sp>
        <p:nvSpPr>
          <p:cNvPr id="6" name="TextBox 5"/>
          <p:cNvSpPr txBox="1"/>
          <p:nvPr/>
        </p:nvSpPr>
        <p:spPr>
          <a:xfrm>
            <a:off x="6143625" y="5899150"/>
            <a:ext cx="2536825" cy="460375"/>
          </a:xfrm>
          <a:prstGeom prst="rect">
            <a:avLst/>
          </a:prstGeom>
          <a:solidFill>
            <a:schemeClr val="accent3">
              <a:lumMod val="60000"/>
              <a:lumOff val="40000"/>
            </a:schemeClr>
          </a:solidFill>
          <a:ln>
            <a:solidFill>
              <a:schemeClr val="bg1"/>
            </a:solidFill>
          </a:ln>
        </p:spPr>
        <p:txBody>
          <a:bodyPr>
            <a:spAutoFit/>
          </a:bodyPr>
          <a:lstStyle/>
          <a:p>
            <a:pPr>
              <a:defRPr/>
            </a:pPr>
            <a:r>
              <a:rPr lang="en-US" sz="1200" dirty="0">
                <a:solidFill>
                  <a:schemeClr val="bg1"/>
                </a:solidFill>
              </a:rPr>
              <a:t>Developed by Scott Civjan</a:t>
            </a:r>
          </a:p>
          <a:p>
            <a:pPr>
              <a:defRPr/>
            </a:pPr>
            <a:r>
              <a:rPr lang="en-US" sz="1200" dirty="0">
                <a:solidFill>
                  <a:schemeClr val="bg1"/>
                </a:solidFill>
              </a:rPr>
              <a:t>University of Massachusetts, Amherst</a:t>
            </a:r>
          </a:p>
        </p:txBody>
      </p:sp>
      <p:sp>
        <p:nvSpPr>
          <p:cNvPr id="9" name="Rectangle 2"/>
          <p:cNvSpPr txBox="1">
            <a:spLocks noChangeArrowheads="1"/>
          </p:cNvSpPr>
          <p:nvPr/>
        </p:nvSpPr>
        <p:spPr>
          <a:xfrm>
            <a:off x="485221" y="687658"/>
            <a:ext cx="8229600" cy="1828800"/>
          </a:xfrm>
          <a:prstGeom prst="rect">
            <a:avLst/>
          </a:prstGeom>
          <a:noFill/>
          <a:ln>
            <a:solidFill>
              <a:schemeClr val="tx1"/>
            </a:solidFill>
          </a:ln>
          <a:effectLst>
            <a:innerShdw blurRad="63500" dist="50800" dir="2700000">
              <a:schemeClr val="tx1">
                <a:lumMod val="50000"/>
                <a:alpha val="50000"/>
              </a:schemeClr>
            </a:innerShdw>
          </a:effectLst>
          <a:scene3d>
            <a:camera prst="orthographicFront"/>
            <a:lightRig rig="soft" dir="t">
              <a:rot lat="0" lon="0" rev="16800000"/>
            </a:lightRig>
          </a:scene3d>
          <a:sp3d prstMaterial="plastic">
            <a:bevelT w="25400"/>
          </a:sp3d>
        </p:spPr>
        <p:txBody>
          <a:bodyPr anchor="ctr">
            <a:sp3d prstMaterial="softEdge">
              <a:bevelT w="38100" h="38100"/>
            </a:sp3d>
          </a:bodyPr>
          <a:lstStyle/>
          <a:p>
            <a:pPr algn="ctr" fontAlgn="auto">
              <a:spcAft>
                <a:spcPts val="0"/>
              </a:spcAft>
              <a:defRPr/>
            </a:pPr>
            <a:r>
              <a:rPr lang="en-US" sz="4800" b="1" dirty="0">
                <a:ln w="6350">
                  <a:noFill/>
                </a:ln>
                <a:solidFill>
                  <a:schemeClr val="tx1">
                    <a:lumMod val="95000"/>
                  </a:schemeClr>
                </a:solidFill>
                <a:effectLst>
                  <a:outerShdw blurRad="114300" dist="101600" dir="2700000" algn="tl" rotWithShape="0">
                    <a:srgbClr val="000000">
                      <a:alpha val="40000"/>
                    </a:srgbClr>
                  </a:outerShdw>
                </a:effectLst>
                <a:latin typeface="+mj-lt"/>
                <a:ea typeface="+mj-ea"/>
                <a:cs typeface="+mj-cs"/>
              </a:rPr>
              <a:t>Teaching Modules for </a:t>
            </a:r>
          </a:p>
          <a:p>
            <a:pPr algn="ctr" fontAlgn="auto">
              <a:spcAft>
                <a:spcPts val="0"/>
              </a:spcAft>
              <a:defRPr/>
            </a:pPr>
            <a:r>
              <a:rPr lang="en-US" sz="4800" b="1" dirty="0">
                <a:ln w="6350">
                  <a:noFill/>
                </a:ln>
                <a:solidFill>
                  <a:schemeClr val="tx1">
                    <a:lumMod val="95000"/>
                  </a:schemeClr>
                </a:solidFill>
                <a:effectLst>
                  <a:outerShdw blurRad="114300" dist="101600" dir="2700000" algn="tl" rotWithShape="0">
                    <a:srgbClr val="000000">
                      <a:alpha val="40000"/>
                    </a:srgbClr>
                  </a:outerShdw>
                </a:effectLst>
                <a:latin typeface="+mj-lt"/>
                <a:ea typeface="+mj-ea"/>
                <a:cs typeface="+mj-cs"/>
              </a:rPr>
              <a:t>Steel Instruction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22438" y="3216275"/>
            <a:ext cx="7137400" cy="1570038"/>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Interaction Equations of Chapter H are applied for member design acceptance. Values used in these equations must be consistent with the analysis and design method used.</a:t>
            </a:r>
          </a:p>
        </p:txBody>
      </p:sp>
      <p:sp>
        <p:nvSpPr>
          <p:cNvPr id="11267" name="TextBox 13"/>
          <p:cNvSpPr txBox="1">
            <a:spLocks noChangeArrowheads="1"/>
          </p:cNvSpPr>
          <p:nvPr/>
        </p:nvSpPr>
        <p:spPr bwMode="auto">
          <a:xfrm>
            <a:off x="1725613" y="1784350"/>
            <a:ext cx="7156450" cy="120015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Direct Analysis Method (C1.1) or traditional methods (Appendix 7) may be used, but analysis and design must be consistent with the single approach chosen.</a:t>
            </a:r>
          </a:p>
        </p:txBody>
      </p:sp>
      <p:sp>
        <p:nvSpPr>
          <p:cNvPr id="7" name="Slide Number Placeholder 6"/>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6347AA8-A818-4A56-9CD9-E4BF13EC429C}" type="slidenum">
              <a:rPr lang="en-US" altLang="en-US" sz="1200">
                <a:solidFill>
                  <a:srgbClr val="BCBCBC"/>
                </a:solidFill>
              </a:rPr>
              <a:pPr/>
              <a:t>10</a:t>
            </a:fld>
            <a:endParaRPr lang="en-US" altLang="en-US" sz="1200">
              <a:solidFill>
                <a:srgbClr val="BCBCBC"/>
              </a:solidFill>
            </a:endParaRPr>
          </a:p>
        </p:txBody>
      </p:sp>
      <p:sp>
        <p:nvSpPr>
          <p:cNvPr id="9" name="TextBox 8"/>
          <p:cNvSpPr txBox="1"/>
          <p:nvPr/>
        </p:nvSpPr>
        <p:spPr>
          <a:xfrm>
            <a:off x="1731963" y="430213"/>
            <a:ext cx="3735387" cy="495300"/>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b="1">
                <a:solidFill>
                  <a:schemeClr val="bg1"/>
                </a:solidFill>
              </a:rPr>
              <a:t>Combined Forces</a:t>
            </a:r>
          </a:p>
        </p:txBody>
      </p:sp>
      <p:sp>
        <p:nvSpPr>
          <p:cNvPr id="11270" name="TextBox 6"/>
          <p:cNvSpPr txBox="1">
            <a:spLocks noChangeArrowheads="1"/>
          </p:cNvSpPr>
          <p:nvPr/>
        </p:nvSpPr>
        <p:spPr bwMode="auto">
          <a:xfrm>
            <a:off x="1725613" y="1055688"/>
            <a:ext cx="3741737" cy="46037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solidFill>
                  <a:schemeClr val="bg1"/>
                </a:solidFill>
                <a:cs typeface="Arial" panose="020B0604020202020204" pitchFamily="34" charset="0"/>
              </a:rPr>
              <a:t>Analysis and Design</a:t>
            </a:r>
          </a:p>
        </p:txBody>
      </p:sp>
      <p:sp>
        <p:nvSpPr>
          <p:cNvPr id="1127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cs typeface="Arial" panose="020B0604020202020204" pitchFamily="34" charset="0"/>
              </a:rPr>
              <a:t>Combined Forces – AISC </a:t>
            </a:r>
            <a:r>
              <a:rPr lang="en-US" altLang="en-US" sz="1200" i="1" dirty="0" smtClean="0">
                <a:solidFill>
                  <a:srgbClr val="BCBCBC"/>
                </a:solidFill>
                <a:cs typeface="Arial" panose="020B0604020202020204" pitchFamily="34" charset="0"/>
              </a:rPr>
              <a:t>Manual</a:t>
            </a:r>
            <a:r>
              <a:rPr lang="en-US" altLang="en-US" sz="1200" dirty="0" smtClean="0">
                <a:solidFill>
                  <a:srgbClr val="BCBCBC"/>
                </a:solidFill>
                <a:cs typeface="Arial" panose="020B0604020202020204" pitchFamily="34" charset="0"/>
              </a:rPr>
              <a:t> </a:t>
            </a:r>
            <a:r>
              <a:rPr lang="en-US" altLang="en-US" sz="1200" dirty="0" smtClean="0">
                <a:solidFill>
                  <a:srgbClr val="BCBCBC"/>
                </a:solidFill>
                <a:cs typeface="Arial" panose="020B0604020202020204" pitchFamily="34" charset="0"/>
              </a:rPr>
              <a:t>15th </a:t>
            </a:r>
            <a:r>
              <a:rPr lang="en-US" altLang="en-US" sz="1200" dirty="0" smtClean="0">
                <a:solidFill>
                  <a:srgbClr val="BCBCBC"/>
                </a:solidFill>
                <a:cs typeface="Arial" panose="020B0604020202020204" pitchFamily="34" charset="0"/>
              </a:rPr>
              <a:t>Ed</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grpSp>
        <p:nvGrpSpPr>
          <p:cNvPr id="103427" name="Group 11"/>
          <p:cNvGrpSpPr>
            <a:grpSpLocks/>
          </p:cNvGrpSpPr>
          <p:nvPr/>
        </p:nvGrpSpPr>
        <p:grpSpPr bwMode="auto">
          <a:xfrm>
            <a:off x="1381125" y="1366838"/>
            <a:ext cx="4816475" cy="1738312"/>
            <a:chOff x="1106736" y="1609859"/>
            <a:chExt cx="4819435" cy="1738648"/>
          </a:xfrm>
        </p:grpSpPr>
        <p:sp>
          <p:nvSpPr>
            <p:cNvPr id="3" name="TextBox 2"/>
            <p:cNvSpPr txBox="1"/>
            <p:nvPr/>
          </p:nvSpPr>
          <p:spPr>
            <a:xfrm>
              <a:off x="1106736" y="1609859"/>
              <a:ext cx="4819435" cy="1738648"/>
            </a:xfrm>
            <a:prstGeom prst="rect">
              <a:avLst/>
            </a:prstGeom>
            <a:solidFill>
              <a:schemeClr val="tx1">
                <a:lumMod val="95000"/>
                <a:alpha val="62000"/>
              </a:schemeClr>
            </a:solidFill>
            <a:ln w="38100" cap="flat">
              <a:solidFill>
                <a:schemeClr val="bg1"/>
              </a:solidFill>
              <a:bevel/>
            </a:ln>
          </p:spPr>
          <p:txBody>
            <a:bodyPr anchor="ctr"/>
            <a:lstStyle/>
            <a:p>
              <a:pPr>
                <a:defRPr/>
              </a:pPr>
              <a:r>
                <a:rPr lang="en-US" dirty="0">
                  <a:solidFill>
                    <a:schemeClr val="bg1"/>
                  </a:solidFill>
                </a:rPr>
                <a:t>			Equation A-8-3</a:t>
              </a:r>
            </a:p>
          </p:txBody>
        </p:sp>
        <p:graphicFrame>
          <p:nvGraphicFramePr>
            <p:cNvPr id="103435" name="Object 2"/>
            <p:cNvGraphicFramePr>
              <a:graphicFrameLocks noChangeAspect="1"/>
            </p:cNvGraphicFramePr>
            <p:nvPr/>
          </p:nvGraphicFramePr>
          <p:xfrm>
            <a:off x="1224283" y="1668608"/>
            <a:ext cx="2187331" cy="1598920"/>
          </p:xfrm>
          <a:graphic>
            <a:graphicData uri="http://schemas.openxmlformats.org/presentationml/2006/ole">
              <mc:AlternateContent xmlns:mc="http://schemas.openxmlformats.org/markup-compatibility/2006">
                <mc:Choice xmlns:v="urn:schemas-microsoft-com:vml" Requires="v">
                  <p:oleObj spid="_x0000_s103446" name="Equation" r:id="rId4" imgW="1180588" imgH="863225" progId="Equation.3">
                    <p:embed/>
                  </p:oleObj>
                </mc:Choice>
                <mc:Fallback>
                  <p:oleObj name="Equation" r:id="rId4" imgW="1180588" imgH="863225"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4283" y="1668608"/>
                          <a:ext cx="2187331" cy="1598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3428" name="TextBox 13"/>
          <p:cNvSpPr txBox="1">
            <a:spLocks noChangeArrowheads="1"/>
          </p:cNvSpPr>
          <p:nvPr/>
        </p:nvSpPr>
        <p:spPr bwMode="auto">
          <a:xfrm>
            <a:off x="1401762" y="3276600"/>
            <a:ext cx="6797675" cy="2474913"/>
          </a:xfrm>
          <a:prstGeom prst="rect">
            <a:avLst/>
          </a:prstGeom>
          <a:solidFill>
            <a:srgbClr val="F2F2F2">
              <a:alpha val="61960"/>
            </a:srgbClr>
          </a:solidFill>
          <a:ln w="38100">
            <a:solidFill>
              <a:schemeClr val="bg1"/>
            </a:solidFill>
            <a:bevel/>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solidFill>
                  <a:schemeClr val="bg1"/>
                </a:solidFill>
              </a:rPr>
              <a:t>Note that:</a:t>
            </a:r>
          </a:p>
          <a:p>
            <a:endParaRPr lang="en-US" altLang="en-US" dirty="0">
              <a:solidFill>
                <a:schemeClr val="bg1"/>
              </a:solidFill>
            </a:endParaRPr>
          </a:p>
          <a:p>
            <a:endParaRPr lang="en-US" altLang="en-US" dirty="0">
              <a:solidFill>
                <a:schemeClr val="bg1"/>
              </a:solidFill>
            </a:endParaRPr>
          </a:p>
          <a:p>
            <a:pPr>
              <a:spcBef>
                <a:spcPct val="30000"/>
              </a:spcBef>
            </a:pPr>
            <a:r>
              <a:rPr lang="en-US" altLang="en-US" dirty="0">
                <a:solidFill>
                  <a:schemeClr val="bg1"/>
                </a:solidFill>
              </a:rPr>
              <a:t>in the </a:t>
            </a:r>
            <a:r>
              <a:rPr lang="en-US" altLang="en-US" i="1" dirty="0">
                <a:solidFill>
                  <a:schemeClr val="bg1"/>
                </a:solidFill>
              </a:rPr>
              <a:t>plane of bending being considered </a:t>
            </a:r>
            <a:r>
              <a:rPr lang="en-US" altLang="en-US" dirty="0">
                <a:solidFill>
                  <a:schemeClr val="bg1"/>
                </a:solidFill>
              </a:rPr>
              <a:t>for moment amplification. </a:t>
            </a:r>
          </a:p>
          <a:p>
            <a:r>
              <a:rPr lang="en-US" altLang="en-US" i="1" dirty="0" smtClean="0">
                <a:solidFill>
                  <a:schemeClr val="bg1"/>
                </a:solidFill>
              </a:rPr>
              <a:t>L</a:t>
            </a:r>
            <a:r>
              <a:rPr lang="en-US" altLang="en-US" i="1" baseline="-25000" dirty="0" smtClean="0">
                <a:solidFill>
                  <a:schemeClr val="bg1"/>
                </a:solidFill>
              </a:rPr>
              <a:t>c1</a:t>
            </a:r>
            <a:r>
              <a:rPr lang="en-US" altLang="en-US" i="1" dirty="0" smtClean="0">
                <a:solidFill>
                  <a:schemeClr val="bg1"/>
                </a:solidFill>
              </a:rPr>
              <a:t>=K</a:t>
            </a:r>
            <a:r>
              <a:rPr lang="en-US" altLang="en-US" i="1" baseline="-25000" dirty="0" smtClean="0">
                <a:solidFill>
                  <a:schemeClr val="bg1"/>
                </a:solidFill>
              </a:rPr>
              <a:t>1 </a:t>
            </a:r>
            <a:r>
              <a:rPr lang="en-US" altLang="en-US" i="1" dirty="0" smtClean="0">
                <a:solidFill>
                  <a:schemeClr val="bg1"/>
                </a:solidFill>
              </a:rPr>
              <a:t>L</a:t>
            </a:r>
            <a:r>
              <a:rPr lang="en-US" altLang="en-US" dirty="0" smtClean="0">
                <a:solidFill>
                  <a:schemeClr val="bg1"/>
                </a:solidFill>
              </a:rPr>
              <a:t>= 1L </a:t>
            </a:r>
            <a:r>
              <a:rPr lang="en-US" altLang="en-US" dirty="0">
                <a:solidFill>
                  <a:schemeClr val="bg1"/>
                </a:solidFill>
              </a:rPr>
              <a:t>or less since there is no end translation. </a:t>
            </a:r>
          </a:p>
        </p:txBody>
      </p:sp>
      <p:graphicFrame>
        <p:nvGraphicFramePr>
          <p:cNvPr id="103429" name="Object 6"/>
          <p:cNvGraphicFramePr>
            <a:graphicFrameLocks noChangeAspect="1"/>
          </p:cNvGraphicFramePr>
          <p:nvPr>
            <p:extLst>
              <p:ext uri="{D42A27DB-BD31-4B8C-83A1-F6EECF244321}">
                <p14:modId xmlns:p14="http://schemas.microsoft.com/office/powerpoint/2010/main" val="249579299"/>
              </p:ext>
            </p:extLst>
          </p:nvPr>
        </p:nvGraphicFramePr>
        <p:xfrm>
          <a:off x="2152650" y="3568700"/>
          <a:ext cx="1330325" cy="1052513"/>
        </p:xfrm>
        <a:graphic>
          <a:graphicData uri="http://schemas.openxmlformats.org/presentationml/2006/ole">
            <mc:AlternateContent xmlns:mc="http://schemas.openxmlformats.org/markup-compatibility/2006">
              <mc:Choice xmlns:v="urn:schemas-microsoft-com:vml" Requires="v">
                <p:oleObj spid="_x0000_s103447" name="Equation" r:id="rId6" imgW="761760" imgH="495000" progId="Equation.3">
                  <p:embed/>
                </p:oleObj>
              </mc:Choice>
              <mc:Fallback>
                <p:oleObj name="Equation" r:id="rId6" imgW="761760" imgH="495000" progId="Equation.3">
                  <p:embed/>
                  <p:pic>
                    <p:nvPicPr>
                      <p:cNvPr id="0" name="Object 6"/>
                      <p:cNvPicPr>
                        <a:picLocks noChangeAspect="1" noChangeArrowheads="1"/>
                      </p:cNvPicPr>
                      <p:nvPr/>
                    </p:nvPicPr>
                    <p:blipFill>
                      <a:blip r:embed="rId7"/>
                      <a:srcRect/>
                      <a:stretch>
                        <a:fillRect/>
                      </a:stretch>
                    </p:blipFill>
                    <p:spPr bwMode="auto">
                      <a:xfrm>
                        <a:off x="2152650" y="3568700"/>
                        <a:ext cx="1330325"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1"/>
          <p:cNvSpPr txBox="1"/>
          <p:nvPr/>
        </p:nvSpPr>
        <p:spPr>
          <a:xfrm>
            <a:off x="1406525" y="5856288"/>
            <a:ext cx="3287713"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latin typeface="Symbol" pitchFamily="18" charset="2"/>
              </a:rPr>
              <a:t>a</a:t>
            </a:r>
            <a:r>
              <a:rPr lang="en-US">
                <a:solidFill>
                  <a:schemeClr val="bg1"/>
                </a:solidFill>
              </a:rPr>
              <a:t>=1 for LRFD design</a:t>
            </a:r>
          </a:p>
        </p:txBody>
      </p:sp>
      <p:sp>
        <p:nvSpPr>
          <p:cNvPr id="11" name="TextBox 10"/>
          <p:cNvSpPr txBox="1"/>
          <p:nvPr/>
        </p:nvSpPr>
        <p:spPr>
          <a:xfrm>
            <a:off x="4910138" y="5857875"/>
            <a:ext cx="3289300"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latin typeface="Symbol" pitchFamily="18" charset="2"/>
              </a:rPr>
              <a:t>a</a:t>
            </a:r>
            <a:r>
              <a:rPr lang="en-US">
                <a:solidFill>
                  <a:schemeClr val="bg1"/>
                </a:solidFill>
              </a:rPr>
              <a:t>=1.6 for ASD design</a:t>
            </a:r>
          </a:p>
        </p:txBody>
      </p:sp>
      <p:sp>
        <p:nvSpPr>
          <p:cNvPr id="13" name="Slide Number Placeholder 12"/>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A284981-867C-4FC3-8890-090FA1A19809}" type="slidenum">
              <a:rPr lang="en-US" altLang="en-US" sz="1200">
                <a:solidFill>
                  <a:srgbClr val="BCBCBC"/>
                </a:solidFill>
              </a:rPr>
              <a:pPr/>
              <a:t>100</a:t>
            </a:fld>
            <a:endParaRPr lang="en-US" altLang="en-US" sz="1200">
              <a:solidFill>
                <a:srgbClr val="BCBCBC"/>
              </a:solidFill>
            </a:endParaRPr>
          </a:p>
        </p:txBody>
      </p:sp>
      <p:sp>
        <p:nvSpPr>
          <p:cNvPr id="6" name="TextBox 5"/>
          <p:cNvSpPr txBox="1"/>
          <p:nvPr/>
        </p:nvSpPr>
        <p:spPr>
          <a:xfrm>
            <a:off x="1377950" y="492125"/>
            <a:ext cx="5159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b="1">
                <a:solidFill>
                  <a:schemeClr val="bg1"/>
                </a:solidFill>
              </a:rPr>
              <a:t>Amplified First Order Analysis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63663" y="4095750"/>
            <a:ext cx="6235700" cy="1955800"/>
          </a:xfrm>
          <a:prstGeom prst="rect">
            <a:avLst/>
          </a:prstGeom>
          <a:solidFill>
            <a:schemeClr val="tx1">
              <a:lumMod val="95000"/>
              <a:alpha val="62000"/>
            </a:schemeClr>
          </a:solidFill>
          <a:ln w="38100" cap="flat">
            <a:solidFill>
              <a:schemeClr val="bg1"/>
            </a:solidFill>
            <a:bevel/>
          </a:ln>
        </p:spPr>
        <p:txBody>
          <a:bodyPr>
            <a:spAutoFit/>
          </a:bodyPr>
          <a:lstStyle/>
          <a:p>
            <a:pPr>
              <a:defRPr/>
            </a:pPr>
            <a:r>
              <a:rPr lang="en-US" dirty="0">
                <a:solidFill>
                  <a:schemeClr val="bg1"/>
                </a:solidFill>
                <a:cs typeface="Times New Roman" pitchFamily="18" charset="0"/>
              </a:rPr>
              <a:t>For cases where loads are present transverse to the member:</a:t>
            </a:r>
          </a:p>
          <a:p>
            <a:pPr>
              <a:defRPr/>
            </a:pPr>
            <a:endParaRPr lang="en-US" dirty="0">
              <a:solidFill>
                <a:schemeClr val="bg1"/>
              </a:solidFill>
              <a:latin typeface="Symbol" pitchFamily="18" charset="2"/>
              <a:cs typeface="Times New Roman" pitchFamily="18" charset="0"/>
            </a:endParaRPr>
          </a:p>
          <a:p>
            <a:pPr>
              <a:defRPr/>
            </a:pPr>
            <a:endParaRPr lang="en-US" dirty="0">
              <a:solidFill>
                <a:schemeClr val="bg1"/>
              </a:solidFill>
              <a:latin typeface="Symbol" pitchFamily="18" charset="2"/>
            </a:endParaRPr>
          </a:p>
          <a:p>
            <a:pPr>
              <a:defRPr/>
            </a:pPr>
            <a:r>
              <a:rPr lang="en-US" dirty="0">
                <a:solidFill>
                  <a:schemeClr val="bg1"/>
                </a:solidFill>
                <a:latin typeface="Symbol" pitchFamily="18" charset="2"/>
              </a:rPr>
              <a:t>y</a:t>
            </a:r>
            <a:r>
              <a:rPr lang="en-US" dirty="0">
                <a:solidFill>
                  <a:schemeClr val="bg1"/>
                </a:solidFill>
              </a:rPr>
              <a:t> from Table C-A-8.1</a:t>
            </a:r>
            <a:endParaRPr lang="en-US" baseline="-25000" dirty="0">
              <a:solidFill>
                <a:schemeClr val="bg1"/>
              </a:solidFill>
            </a:endParaRPr>
          </a:p>
        </p:txBody>
      </p:sp>
      <p:graphicFrame>
        <p:nvGraphicFramePr>
          <p:cNvPr id="104451" name="Object 5"/>
          <p:cNvGraphicFramePr>
            <a:graphicFrameLocks noChangeAspect="1"/>
          </p:cNvGraphicFramePr>
          <p:nvPr/>
        </p:nvGraphicFramePr>
        <p:xfrm>
          <a:off x="3216275" y="4745038"/>
          <a:ext cx="1677988" cy="827087"/>
        </p:xfrm>
        <a:graphic>
          <a:graphicData uri="http://schemas.openxmlformats.org/presentationml/2006/ole">
            <mc:AlternateContent xmlns:mc="http://schemas.openxmlformats.org/markup-compatibility/2006">
              <mc:Choice xmlns:v="urn:schemas-microsoft-com:vml" Requires="v">
                <p:oleObj spid="_x0000_s104461" name="Equation" r:id="rId4" imgW="876300" imgH="431800" progId="Equation.3">
                  <p:embed/>
                </p:oleObj>
              </mc:Choice>
              <mc:Fallback>
                <p:oleObj name="Equation" r:id="rId4" imgW="876300" imgH="4318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275" y="4745038"/>
                        <a:ext cx="1677988" cy="82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p:cNvSpPr txBox="1"/>
          <p:nvPr/>
        </p:nvSpPr>
        <p:spPr>
          <a:xfrm>
            <a:off x="1393825" y="1438275"/>
            <a:ext cx="6221413" cy="2320925"/>
          </a:xfrm>
          <a:prstGeom prst="rect">
            <a:avLst/>
          </a:prstGeom>
          <a:solidFill>
            <a:schemeClr val="tx1">
              <a:lumMod val="95000"/>
              <a:alpha val="62000"/>
            </a:schemeClr>
          </a:solidFill>
          <a:ln w="38100" cap="flat">
            <a:solidFill>
              <a:schemeClr val="bg1"/>
            </a:solidFill>
            <a:bevel/>
          </a:ln>
        </p:spPr>
        <p:txBody>
          <a:bodyPr anchor="ctr">
            <a:spAutoFit/>
          </a:bodyPr>
          <a:lstStyle/>
          <a:p>
            <a:pPr>
              <a:tabLst>
                <a:tab pos="465138" algn="l"/>
                <a:tab pos="739775" algn="l"/>
              </a:tabLst>
              <a:defRPr/>
            </a:pPr>
            <a:r>
              <a:rPr lang="en-US" dirty="0">
                <a:solidFill>
                  <a:schemeClr val="bg1"/>
                </a:solidFill>
                <a:cs typeface="Times New Roman" pitchFamily="18" charset="0"/>
              </a:rPr>
              <a:t>For cases where member has end moment only (no transverse loads applied):</a:t>
            </a:r>
          </a:p>
          <a:p>
            <a:pPr>
              <a:tabLst>
                <a:tab pos="465138" algn="l"/>
                <a:tab pos="739775" algn="l"/>
              </a:tabLst>
              <a:defRPr/>
            </a:pPr>
            <a:endParaRPr lang="en-US" dirty="0">
              <a:solidFill>
                <a:schemeClr val="bg1"/>
              </a:solidFill>
              <a:cs typeface="Times New Roman" pitchFamily="18" charset="0"/>
            </a:endParaRPr>
          </a:p>
          <a:p>
            <a:pPr>
              <a:tabLst>
                <a:tab pos="465138" algn="l"/>
                <a:tab pos="739775" algn="l"/>
              </a:tabLst>
              <a:defRPr/>
            </a:pPr>
            <a:r>
              <a:rPr lang="en-US" i="1" dirty="0">
                <a:solidFill>
                  <a:schemeClr val="bg1"/>
                </a:solidFill>
                <a:cs typeface="Times New Roman" pitchFamily="18" charset="0"/>
              </a:rPr>
              <a:t>C</a:t>
            </a:r>
            <a:r>
              <a:rPr lang="en-US" i="1" baseline="-25000" dirty="0">
                <a:solidFill>
                  <a:schemeClr val="bg1"/>
                </a:solidFill>
                <a:cs typeface="Times New Roman" pitchFamily="18" charset="0"/>
              </a:rPr>
              <a:t>m	</a:t>
            </a:r>
            <a:r>
              <a:rPr lang="en-US" dirty="0">
                <a:solidFill>
                  <a:schemeClr val="bg1"/>
                </a:solidFill>
                <a:cs typeface="Times New Roman" pitchFamily="18" charset="0"/>
              </a:rPr>
              <a:t>=	0.6 - 0.4(</a:t>
            </a:r>
            <a:r>
              <a:rPr lang="en-US" i="1" dirty="0">
                <a:solidFill>
                  <a:schemeClr val="bg1"/>
                </a:solidFill>
                <a:cs typeface="Times New Roman" pitchFamily="18" charset="0"/>
              </a:rPr>
              <a:t>M</a:t>
            </a:r>
            <a:r>
              <a:rPr lang="en-US" i="1" baseline="-25000" dirty="0">
                <a:solidFill>
                  <a:schemeClr val="bg1"/>
                </a:solidFill>
                <a:cs typeface="Times New Roman" pitchFamily="18" charset="0"/>
              </a:rPr>
              <a:t>1</a:t>
            </a:r>
            <a:r>
              <a:rPr lang="en-US" dirty="0">
                <a:solidFill>
                  <a:schemeClr val="bg1"/>
                </a:solidFill>
                <a:cs typeface="Times New Roman" pitchFamily="18" charset="0"/>
              </a:rPr>
              <a:t>/</a:t>
            </a:r>
            <a:r>
              <a:rPr lang="en-US" i="1" dirty="0">
                <a:solidFill>
                  <a:schemeClr val="bg1"/>
                </a:solidFill>
                <a:cs typeface="Times New Roman" pitchFamily="18" charset="0"/>
              </a:rPr>
              <a:t>M</a:t>
            </a:r>
            <a:r>
              <a:rPr lang="en-US" i="1" baseline="-25000" dirty="0">
                <a:solidFill>
                  <a:schemeClr val="bg1"/>
                </a:solidFill>
                <a:cs typeface="Times New Roman" pitchFamily="18" charset="0"/>
              </a:rPr>
              <a:t>2</a:t>
            </a:r>
            <a:r>
              <a:rPr lang="en-US" dirty="0">
                <a:solidFill>
                  <a:schemeClr val="bg1"/>
                </a:solidFill>
                <a:cs typeface="Times New Roman" pitchFamily="18" charset="0"/>
              </a:rPr>
              <a:t>)</a:t>
            </a:r>
            <a:r>
              <a:rPr lang="en-US" dirty="0">
                <a:solidFill>
                  <a:schemeClr val="bg1"/>
                </a:solidFill>
              </a:rPr>
              <a:t> 	Equation A-8-4</a:t>
            </a:r>
            <a:endParaRPr lang="en-US" dirty="0">
              <a:solidFill>
                <a:schemeClr val="bg1"/>
              </a:solidFill>
              <a:cs typeface="Times New Roman" pitchFamily="18" charset="0"/>
            </a:endParaRPr>
          </a:p>
          <a:p>
            <a:pPr>
              <a:tabLst>
                <a:tab pos="465138" algn="l"/>
                <a:tab pos="739775" algn="l"/>
              </a:tabLst>
              <a:defRPr/>
            </a:pPr>
            <a:r>
              <a:rPr lang="en-US" i="1" dirty="0">
                <a:solidFill>
                  <a:schemeClr val="bg1"/>
                </a:solidFill>
                <a:cs typeface="Times New Roman" pitchFamily="18" charset="0"/>
              </a:rPr>
              <a:t>M</a:t>
            </a:r>
            <a:r>
              <a:rPr lang="en-US" i="1" baseline="-25000" dirty="0">
                <a:solidFill>
                  <a:schemeClr val="bg1"/>
                </a:solidFill>
                <a:cs typeface="Times New Roman" pitchFamily="18" charset="0"/>
              </a:rPr>
              <a:t>1	</a:t>
            </a:r>
            <a:r>
              <a:rPr lang="en-US" dirty="0">
                <a:solidFill>
                  <a:schemeClr val="bg1"/>
                </a:solidFill>
                <a:cs typeface="Times New Roman" pitchFamily="18" charset="0"/>
              </a:rPr>
              <a:t>=	smaller first order end moment</a:t>
            </a:r>
          </a:p>
          <a:p>
            <a:pPr>
              <a:tabLst>
                <a:tab pos="465138" algn="l"/>
                <a:tab pos="739775" algn="l"/>
              </a:tabLst>
              <a:defRPr/>
            </a:pPr>
            <a:r>
              <a:rPr lang="en-US" i="1" dirty="0">
                <a:solidFill>
                  <a:schemeClr val="bg1"/>
                </a:solidFill>
                <a:cs typeface="Times New Roman" pitchFamily="18" charset="0"/>
              </a:rPr>
              <a:t>M</a:t>
            </a:r>
            <a:r>
              <a:rPr lang="en-US" i="1" baseline="-25000" dirty="0">
                <a:solidFill>
                  <a:schemeClr val="bg1"/>
                </a:solidFill>
                <a:cs typeface="Times New Roman" pitchFamily="18" charset="0"/>
              </a:rPr>
              <a:t>2	</a:t>
            </a:r>
            <a:r>
              <a:rPr lang="en-US" dirty="0">
                <a:solidFill>
                  <a:schemeClr val="bg1"/>
                </a:solidFill>
                <a:cs typeface="Times New Roman" pitchFamily="18" charset="0"/>
              </a:rPr>
              <a:t>=	larger first order end moment</a:t>
            </a:r>
          </a:p>
        </p:txBody>
      </p:sp>
      <p:sp>
        <p:nvSpPr>
          <p:cNvPr id="7" name="Slide Number Placeholder 6"/>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6B16469-C54C-4D9F-B33B-064ADF500971}" type="slidenum">
              <a:rPr lang="en-US" altLang="en-US" sz="1200">
                <a:solidFill>
                  <a:srgbClr val="BCBCBC"/>
                </a:solidFill>
              </a:rPr>
              <a:pPr/>
              <a:t>101</a:t>
            </a:fld>
            <a:endParaRPr lang="en-US" altLang="en-US" sz="1200">
              <a:solidFill>
                <a:srgbClr val="BCBCBC"/>
              </a:solidFill>
            </a:endParaRPr>
          </a:p>
        </p:txBody>
      </p:sp>
      <p:sp>
        <p:nvSpPr>
          <p:cNvPr id="6" name="TextBox 5"/>
          <p:cNvSpPr txBox="1"/>
          <p:nvPr/>
        </p:nvSpPr>
        <p:spPr>
          <a:xfrm>
            <a:off x="1377950" y="492125"/>
            <a:ext cx="5159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b="1">
                <a:solidFill>
                  <a:schemeClr val="bg1"/>
                </a:solidFill>
              </a:rPr>
              <a:t>Amplified First Order Analysis</a:t>
            </a:r>
          </a:p>
        </p:txBody>
      </p:sp>
      <p:sp>
        <p:nvSpPr>
          <p:cNvPr id="10445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cs typeface="Arial" panose="020B0604020202020204" pitchFamily="34" charset="0"/>
              </a:rPr>
              <a:t>Combined Forces – AISC </a:t>
            </a:r>
            <a:r>
              <a:rPr lang="en-US" altLang="en-US" sz="1200" i="1" dirty="0" smtClean="0">
                <a:solidFill>
                  <a:srgbClr val="BCBCBC"/>
                </a:solidFill>
                <a:cs typeface="Arial" panose="020B0604020202020204" pitchFamily="34" charset="0"/>
              </a:rPr>
              <a:t>Manual</a:t>
            </a:r>
            <a:r>
              <a:rPr lang="en-US" altLang="en-US" sz="1200" dirty="0" smtClean="0">
                <a:solidFill>
                  <a:srgbClr val="BCBCBC"/>
                </a:solidFill>
                <a:cs typeface="Arial" panose="020B0604020202020204" pitchFamily="34" charset="0"/>
              </a:rPr>
              <a:t> </a:t>
            </a:r>
            <a:r>
              <a:rPr lang="en-US" altLang="en-US" sz="1200" dirty="0" smtClean="0">
                <a:solidFill>
                  <a:srgbClr val="BCBCBC"/>
                </a:solidFill>
                <a:cs typeface="Arial" panose="020B0604020202020204" pitchFamily="34" charset="0"/>
              </a:rPr>
              <a:t>15th </a:t>
            </a:r>
            <a:r>
              <a:rPr lang="en-US" altLang="en-US" sz="1200" dirty="0" smtClean="0">
                <a:solidFill>
                  <a:srgbClr val="BCBCBC"/>
                </a:solidFill>
                <a:cs typeface="Arial" panose="020B0604020202020204" pitchFamily="34" charset="0"/>
              </a:rPr>
              <a:t>Ed</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6" name="TextBox 5"/>
          <p:cNvSpPr txBox="1"/>
          <p:nvPr/>
        </p:nvSpPr>
        <p:spPr>
          <a:xfrm>
            <a:off x="1365250" y="1976438"/>
            <a:ext cx="7578725" cy="4114800"/>
          </a:xfrm>
          <a:prstGeom prst="rect">
            <a:avLst/>
          </a:prstGeom>
          <a:solidFill>
            <a:schemeClr val="tx1">
              <a:lumMod val="95000"/>
              <a:alpha val="62000"/>
            </a:schemeClr>
          </a:solidFill>
          <a:ln w="38100" cap="flat">
            <a:solidFill>
              <a:schemeClr val="bg1"/>
            </a:solidFill>
            <a:bevel/>
          </a:ln>
        </p:spPr>
        <p:txBody>
          <a:bodyPr anchor="ctr"/>
          <a:lstStyle/>
          <a:p>
            <a:pPr>
              <a:defRPr/>
            </a:pPr>
            <a:endParaRPr lang="en-US" dirty="0">
              <a:solidFill>
                <a:schemeClr val="bg1"/>
              </a:solidFill>
            </a:endParaRPr>
          </a:p>
        </p:txBody>
      </p:sp>
      <p:sp>
        <p:nvSpPr>
          <p:cNvPr id="5" name="Rectangle 4"/>
          <p:cNvSpPr/>
          <p:nvPr/>
        </p:nvSpPr>
        <p:spPr>
          <a:xfrm>
            <a:off x="1828800" y="2327275"/>
            <a:ext cx="2125663" cy="579438"/>
          </a:xfrm>
          <a:prstGeom prst="rect">
            <a:avLst/>
          </a:prstGeom>
          <a:solidFill>
            <a:srgbClr val="FFC000"/>
          </a:solid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Triangle 6"/>
          <p:cNvSpPr/>
          <p:nvPr/>
        </p:nvSpPr>
        <p:spPr>
          <a:xfrm>
            <a:off x="1855788" y="3228975"/>
            <a:ext cx="2124075" cy="708025"/>
          </a:xfrm>
          <a:prstGeom prst="rtTriangle">
            <a:avLst/>
          </a:prstGeom>
          <a:solidFill>
            <a:srgbClr val="FF9933"/>
          </a:solid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Triangle 8"/>
          <p:cNvSpPr/>
          <p:nvPr/>
        </p:nvSpPr>
        <p:spPr>
          <a:xfrm>
            <a:off x="1863725" y="4294188"/>
            <a:ext cx="969963" cy="708025"/>
          </a:xfrm>
          <a:prstGeom prst="rtTriangle">
            <a:avLst/>
          </a:prstGeom>
          <a:solidFill>
            <a:srgbClr val="FF9933"/>
          </a:solid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Triangle 9"/>
          <p:cNvSpPr>
            <a:spLocks noChangeArrowheads="1"/>
          </p:cNvSpPr>
          <p:nvPr/>
        </p:nvSpPr>
        <p:spPr bwMode="auto">
          <a:xfrm rot="10800000">
            <a:off x="2840038" y="5013325"/>
            <a:ext cx="969962" cy="708025"/>
          </a:xfrm>
          <a:prstGeom prst="rtTriangle">
            <a:avLst/>
          </a:prstGeom>
          <a:solidFill>
            <a:srgbClr val="FF9933"/>
          </a:solidFill>
          <a:ln w="63500" algn="ctr">
            <a:solidFill>
              <a:srgbClr val="9B320E"/>
            </a:solidFill>
            <a:miter lim="800000"/>
            <a:headEnd/>
            <a:tailEnd/>
          </a:ln>
        </p:spPr>
        <p:txBody>
          <a:bodyPr rot="10800000" anchor="ctr"/>
          <a:lstStyle/>
          <a:p>
            <a:pPr algn="ctr">
              <a:defRPr/>
            </a:pPr>
            <a:endParaRPr lang="en-US">
              <a:solidFill>
                <a:schemeClr val="lt1"/>
              </a:solidFill>
              <a:latin typeface="+mn-lt"/>
            </a:endParaRPr>
          </a:p>
        </p:txBody>
      </p:sp>
      <p:grpSp>
        <p:nvGrpSpPr>
          <p:cNvPr id="105480" name="Group 23"/>
          <p:cNvGrpSpPr>
            <a:grpSpLocks/>
          </p:cNvGrpSpPr>
          <p:nvPr/>
        </p:nvGrpSpPr>
        <p:grpSpPr bwMode="auto">
          <a:xfrm>
            <a:off x="4641850" y="3562350"/>
            <a:ext cx="4011613" cy="631825"/>
            <a:chOff x="3989388" y="3333750"/>
            <a:chExt cx="4011277" cy="631825"/>
          </a:xfrm>
        </p:grpSpPr>
        <p:graphicFrame>
          <p:nvGraphicFramePr>
            <p:cNvPr id="105495" name="Object 4"/>
            <p:cNvGraphicFramePr>
              <a:graphicFrameLocks noChangeAspect="1"/>
            </p:cNvGraphicFramePr>
            <p:nvPr/>
          </p:nvGraphicFramePr>
          <p:xfrm>
            <a:off x="3989388" y="3333750"/>
            <a:ext cx="1157287" cy="631825"/>
          </p:xfrm>
          <a:graphic>
            <a:graphicData uri="http://schemas.openxmlformats.org/presentationml/2006/ole">
              <mc:AlternateContent xmlns:mc="http://schemas.openxmlformats.org/markup-compatibility/2006">
                <mc:Choice xmlns:v="urn:schemas-microsoft-com:vml" Requires="v">
                  <p:oleObj spid="_x0000_s105527" name="Equation" r:id="rId4" imgW="698500" imgH="381000" progId="Equation.3">
                    <p:embed/>
                  </p:oleObj>
                </mc:Choice>
                <mc:Fallback>
                  <p:oleObj name="Equation" r:id="rId4" imgW="698500" imgH="3810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9388" y="3333750"/>
                          <a:ext cx="1157287"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496" name="Object 5"/>
            <p:cNvGraphicFramePr>
              <a:graphicFrameLocks noChangeAspect="1"/>
            </p:cNvGraphicFramePr>
            <p:nvPr/>
          </p:nvGraphicFramePr>
          <p:xfrm>
            <a:off x="5664061" y="3470275"/>
            <a:ext cx="2336604" cy="377825"/>
          </p:xfrm>
          <a:graphic>
            <a:graphicData uri="http://schemas.openxmlformats.org/presentationml/2006/ole">
              <mc:AlternateContent xmlns:mc="http://schemas.openxmlformats.org/markup-compatibility/2006">
                <mc:Choice xmlns:v="urn:schemas-microsoft-com:vml" Requires="v">
                  <p:oleObj spid="_x0000_s105528" name="Equation" r:id="rId6" imgW="1409700" imgH="228600" progId="Equation.3">
                    <p:embed/>
                  </p:oleObj>
                </mc:Choice>
                <mc:Fallback>
                  <p:oleObj name="Equation" r:id="rId6" imgW="1409700" imgH="2286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4061" y="3470275"/>
                          <a:ext cx="2336604"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05481" name="Object 2"/>
          <p:cNvGraphicFramePr>
            <a:graphicFrameLocks noChangeAspect="1"/>
          </p:cNvGraphicFramePr>
          <p:nvPr/>
        </p:nvGraphicFramePr>
        <p:xfrm>
          <a:off x="4657725" y="2533650"/>
          <a:ext cx="1284288" cy="631825"/>
        </p:xfrm>
        <a:graphic>
          <a:graphicData uri="http://schemas.openxmlformats.org/presentationml/2006/ole">
            <mc:AlternateContent xmlns:mc="http://schemas.openxmlformats.org/markup-compatibility/2006">
              <mc:Choice xmlns:v="urn:schemas-microsoft-com:vml" Requires="v">
                <p:oleObj spid="_x0000_s105529" name="Equation" r:id="rId8" imgW="774364" imgH="380835" progId="Equation.3">
                  <p:embed/>
                </p:oleObj>
              </mc:Choice>
              <mc:Fallback>
                <p:oleObj name="Equation" r:id="rId8" imgW="774364" imgH="380835"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7725" y="2533650"/>
                        <a:ext cx="1284288"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482" name="Object 3"/>
          <p:cNvGraphicFramePr>
            <a:graphicFrameLocks noChangeAspect="1"/>
          </p:cNvGraphicFramePr>
          <p:nvPr/>
        </p:nvGraphicFramePr>
        <p:xfrm>
          <a:off x="6280150" y="2606675"/>
          <a:ext cx="2462213" cy="377825"/>
        </p:xfrm>
        <a:graphic>
          <a:graphicData uri="http://schemas.openxmlformats.org/presentationml/2006/ole">
            <mc:AlternateContent xmlns:mc="http://schemas.openxmlformats.org/markup-compatibility/2006">
              <mc:Choice xmlns:v="urn:schemas-microsoft-com:vml" Requires="v">
                <p:oleObj spid="_x0000_s105530" name="Equation" r:id="rId10" imgW="1485900" imgH="228600" progId="Equation.3">
                  <p:embed/>
                </p:oleObj>
              </mc:Choice>
              <mc:Fallback>
                <p:oleObj name="Equation" r:id="rId10" imgW="1485900" imgH="228600"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0150" y="2606675"/>
                        <a:ext cx="2462213"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5483" name="TextBox 14"/>
          <p:cNvSpPr txBox="1">
            <a:spLocks noChangeArrowheads="1"/>
          </p:cNvSpPr>
          <p:nvPr/>
        </p:nvSpPr>
        <p:spPr bwMode="auto">
          <a:xfrm>
            <a:off x="6303963" y="2919413"/>
            <a:ext cx="2543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chemeClr val="bg1"/>
                </a:solidFill>
              </a:rPr>
              <a:t>(largest possible value)</a:t>
            </a:r>
          </a:p>
        </p:txBody>
      </p:sp>
      <p:grpSp>
        <p:nvGrpSpPr>
          <p:cNvPr id="105484" name="Group 22"/>
          <p:cNvGrpSpPr>
            <a:grpSpLocks/>
          </p:cNvGrpSpPr>
          <p:nvPr/>
        </p:nvGrpSpPr>
        <p:grpSpPr bwMode="auto">
          <a:xfrm>
            <a:off x="4641850" y="4718050"/>
            <a:ext cx="4343400" cy="806450"/>
            <a:chOff x="3860801" y="4683125"/>
            <a:chExt cx="4343041" cy="806677"/>
          </a:xfrm>
        </p:grpSpPr>
        <p:graphicFrame>
          <p:nvGraphicFramePr>
            <p:cNvPr id="105492" name="Object 6"/>
            <p:cNvGraphicFramePr>
              <a:graphicFrameLocks noChangeAspect="1"/>
            </p:cNvGraphicFramePr>
            <p:nvPr/>
          </p:nvGraphicFramePr>
          <p:xfrm>
            <a:off x="3860801" y="4683125"/>
            <a:ext cx="1282594" cy="632003"/>
          </p:xfrm>
          <a:graphic>
            <a:graphicData uri="http://schemas.openxmlformats.org/presentationml/2006/ole">
              <mc:AlternateContent xmlns:mc="http://schemas.openxmlformats.org/markup-compatibility/2006">
                <mc:Choice xmlns:v="urn:schemas-microsoft-com:vml" Requires="v">
                  <p:oleObj spid="_x0000_s105531" name="Equation" r:id="rId12" imgW="774364" imgH="380835" progId="Equation.3">
                    <p:embed/>
                  </p:oleObj>
                </mc:Choice>
                <mc:Fallback>
                  <p:oleObj name="Equation" r:id="rId12" imgW="774364" imgH="380835"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60801" y="4683125"/>
                          <a:ext cx="1282594" cy="6320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493" name="Object 7"/>
            <p:cNvGraphicFramePr>
              <a:graphicFrameLocks noChangeAspect="1"/>
            </p:cNvGraphicFramePr>
            <p:nvPr/>
          </p:nvGraphicFramePr>
          <p:xfrm>
            <a:off x="5548175" y="4783166"/>
            <a:ext cx="2485820" cy="377931"/>
          </p:xfrm>
          <a:graphic>
            <a:graphicData uri="http://schemas.openxmlformats.org/presentationml/2006/ole">
              <mc:AlternateContent xmlns:mc="http://schemas.openxmlformats.org/markup-compatibility/2006">
                <mc:Choice xmlns:v="urn:schemas-microsoft-com:vml" Requires="v">
                  <p:oleObj spid="_x0000_s105532" name="Equation" r:id="rId14" imgW="1498600" imgH="228600" progId="Equation.3">
                    <p:embed/>
                  </p:oleObj>
                </mc:Choice>
                <mc:Fallback>
                  <p:oleObj name="Equation" r:id="rId14" imgW="1498600" imgH="2286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48175" y="4783166"/>
                          <a:ext cx="2485820" cy="377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5494" name="TextBox 15"/>
            <p:cNvSpPr txBox="1">
              <a:spLocks noChangeArrowheads="1"/>
            </p:cNvSpPr>
            <p:nvPr/>
          </p:nvSpPr>
          <p:spPr bwMode="auto">
            <a:xfrm>
              <a:off x="5548174" y="5122986"/>
              <a:ext cx="2655668" cy="36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chemeClr val="bg1"/>
                  </a:solidFill>
                </a:rPr>
                <a:t>(smallest possible value)</a:t>
              </a:r>
            </a:p>
          </p:txBody>
        </p:sp>
      </p:grpSp>
      <p:sp>
        <p:nvSpPr>
          <p:cNvPr id="105485" name="TextBox 16"/>
          <p:cNvSpPr txBox="1">
            <a:spLocks noChangeArrowheads="1"/>
          </p:cNvSpPr>
          <p:nvPr/>
        </p:nvSpPr>
        <p:spPr bwMode="auto">
          <a:xfrm>
            <a:off x="1438275" y="4125913"/>
            <a:ext cx="55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i="1">
                <a:solidFill>
                  <a:schemeClr val="bg1"/>
                </a:solidFill>
              </a:rPr>
              <a:t>M</a:t>
            </a:r>
            <a:r>
              <a:rPr lang="en-US" altLang="en-US" sz="1800" i="1" baseline="-25000">
                <a:solidFill>
                  <a:schemeClr val="bg1"/>
                </a:solidFill>
              </a:rPr>
              <a:t>1</a:t>
            </a:r>
          </a:p>
        </p:txBody>
      </p:sp>
      <p:sp>
        <p:nvSpPr>
          <p:cNvPr id="105486" name="TextBox 17"/>
          <p:cNvSpPr txBox="1">
            <a:spLocks noChangeArrowheads="1"/>
          </p:cNvSpPr>
          <p:nvPr/>
        </p:nvSpPr>
        <p:spPr bwMode="auto">
          <a:xfrm>
            <a:off x="1423988" y="3055938"/>
            <a:ext cx="557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i="1">
                <a:solidFill>
                  <a:schemeClr val="bg1"/>
                </a:solidFill>
              </a:rPr>
              <a:t>M</a:t>
            </a:r>
            <a:r>
              <a:rPr lang="en-US" altLang="en-US" sz="1800" i="1" baseline="-25000">
                <a:solidFill>
                  <a:schemeClr val="bg1"/>
                </a:solidFill>
              </a:rPr>
              <a:t>1</a:t>
            </a:r>
          </a:p>
        </p:txBody>
      </p:sp>
      <p:sp>
        <p:nvSpPr>
          <p:cNvPr id="105487" name="TextBox 18"/>
          <p:cNvSpPr txBox="1">
            <a:spLocks noChangeArrowheads="1"/>
          </p:cNvSpPr>
          <p:nvPr/>
        </p:nvSpPr>
        <p:spPr bwMode="auto">
          <a:xfrm>
            <a:off x="1395413" y="2165350"/>
            <a:ext cx="55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i="1">
                <a:solidFill>
                  <a:schemeClr val="bg1"/>
                </a:solidFill>
              </a:rPr>
              <a:t>M</a:t>
            </a:r>
            <a:r>
              <a:rPr lang="en-US" altLang="en-US" sz="1800" i="1" baseline="-25000">
                <a:solidFill>
                  <a:schemeClr val="bg1"/>
                </a:solidFill>
              </a:rPr>
              <a:t>1</a:t>
            </a:r>
          </a:p>
        </p:txBody>
      </p:sp>
      <p:sp>
        <p:nvSpPr>
          <p:cNvPr id="105488" name="TextBox 19"/>
          <p:cNvSpPr txBox="1">
            <a:spLocks noChangeArrowheads="1"/>
          </p:cNvSpPr>
          <p:nvPr/>
        </p:nvSpPr>
        <p:spPr bwMode="auto">
          <a:xfrm>
            <a:off x="3948113" y="2141538"/>
            <a:ext cx="1062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i="1">
                <a:solidFill>
                  <a:schemeClr val="bg1"/>
                </a:solidFill>
              </a:rPr>
              <a:t>M</a:t>
            </a:r>
            <a:r>
              <a:rPr lang="en-US" altLang="en-US" sz="1800" i="1" baseline="-25000">
                <a:solidFill>
                  <a:schemeClr val="bg1"/>
                </a:solidFill>
              </a:rPr>
              <a:t>2</a:t>
            </a:r>
            <a:r>
              <a:rPr lang="en-US" altLang="en-US" sz="1800" i="1">
                <a:solidFill>
                  <a:schemeClr val="bg1"/>
                </a:solidFill>
              </a:rPr>
              <a:t>=M</a:t>
            </a:r>
            <a:r>
              <a:rPr lang="en-US" altLang="en-US" sz="1800" i="1" baseline="-25000">
                <a:solidFill>
                  <a:schemeClr val="bg1"/>
                </a:solidFill>
              </a:rPr>
              <a:t>1</a:t>
            </a:r>
          </a:p>
        </p:txBody>
      </p:sp>
      <p:sp>
        <p:nvSpPr>
          <p:cNvPr id="105489" name="TextBox 20"/>
          <p:cNvSpPr txBox="1">
            <a:spLocks noChangeArrowheads="1"/>
          </p:cNvSpPr>
          <p:nvPr/>
        </p:nvSpPr>
        <p:spPr bwMode="auto">
          <a:xfrm>
            <a:off x="3778250" y="5526088"/>
            <a:ext cx="1103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i="1">
                <a:solidFill>
                  <a:schemeClr val="bg1"/>
                </a:solidFill>
              </a:rPr>
              <a:t>M</a:t>
            </a:r>
            <a:r>
              <a:rPr lang="en-US" altLang="en-US" sz="1800" i="1" baseline="-25000">
                <a:solidFill>
                  <a:schemeClr val="bg1"/>
                </a:solidFill>
              </a:rPr>
              <a:t>2</a:t>
            </a:r>
            <a:r>
              <a:rPr lang="en-US" altLang="en-US" sz="1800" i="1">
                <a:solidFill>
                  <a:schemeClr val="bg1"/>
                </a:solidFill>
              </a:rPr>
              <a:t>=-M</a:t>
            </a:r>
            <a:r>
              <a:rPr lang="en-US" altLang="en-US" sz="1800" i="1" baseline="-25000">
                <a:solidFill>
                  <a:schemeClr val="bg1"/>
                </a:solidFill>
              </a:rPr>
              <a:t>1</a:t>
            </a:r>
          </a:p>
        </p:txBody>
      </p:sp>
      <p:sp>
        <p:nvSpPr>
          <p:cNvPr id="26" name="Slide Number Placeholder 25"/>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AF8C454-0B18-45E0-8F5F-2ECB13BE612B}" type="slidenum">
              <a:rPr lang="en-US" altLang="en-US" sz="1200">
                <a:solidFill>
                  <a:srgbClr val="BCBCBC"/>
                </a:solidFill>
              </a:rPr>
              <a:pPr/>
              <a:t>102</a:t>
            </a:fld>
            <a:endParaRPr lang="en-US" altLang="en-US" sz="1200">
              <a:solidFill>
                <a:srgbClr val="BCBCBC"/>
              </a:solidFill>
            </a:endParaRPr>
          </a:p>
        </p:txBody>
      </p:sp>
      <p:sp>
        <p:nvSpPr>
          <p:cNvPr id="2" name="TextBox 5"/>
          <p:cNvSpPr txBox="1"/>
          <p:nvPr/>
        </p:nvSpPr>
        <p:spPr>
          <a:xfrm>
            <a:off x="1377950" y="492125"/>
            <a:ext cx="5159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b="1">
                <a:solidFill>
                  <a:schemeClr val="bg1"/>
                </a:solidFill>
              </a:rPr>
              <a:t>Amplified First Order Analysis</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Group 11"/>
          <p:cNvGrpSpPr>
            <a:grpSpLocks/>
          </p:cNvGrpSpPr>
          <p:nvPr/>
        </p:nvGrpSpPr>
        <p:grpSpPr bwMode="auto">
          <a:xfrm>
            <a:off x="1412875" y="1139825"/>
            <a:ext cx="6808788" cy="2371725"/>
            <a:chOff x="1619250" y="2227262"/>
            <a:chExt cx="6808788" cy="2371725"/>
          </a:xfrm>
        </p:grpSpPr>
        <p:sp>
          <p:nvSpPr>
            <p:cNvPr id="2" name="TextBox 5"/>
            <p:cNvSpPr txBox="1"/>
            <p:nvPr/>
          </p:nvSpPr>
          <p:spPr>
            <a:xfrm>
              <a:off x="1619250" y="2227262"/>
              <a:ext cx="6737350" cy="2371725"/>
            </a:xfrm>
            <a:prstGeom prst="rect">
              <a:avLst/>
            </a:prstGeom>
            <a:solidFill>
              <a:schemeClr val="tx1">
                <a:lumMod val="95000"/>
                <a:alpha val="62000"/>
              </a:schemeClr>
            </a:solidFill>
            <a:ln w="38100" cap="flat">
              <a:solidFill>
                <a:schemeClr val="bg1"/>
              </a:solidFill>
              <a:bevel/>
            </a:ln>
          </p:spPr>
          <p:txBody>
            <a:bodyPr/>
            <a:lstStyle/>
            <a:p>
              <a:pPr>
                <a:defRPr/>
              </a:pPr>
              <a:endParaRPr lang="en-US" baseline="-25000" dirty="0">
                <a:solidFill>
                  <a:schemeClr val="bg1"/>
                </a:solidFill>
              </a:endParaRPr>
            </a:p>
            <a:p>
              <a:pPr>
                <a:defRPr/>
              </a:pPr>
              <a:endParaRPr lang="en-US" baseline="-25000" dirty="0">
                <a:solidFill>
                  <a:schemeClr val="bg1"/>
                </a:solidFill>
              </a:endParaRPr>
            </a:p>
            <a:p>
              <a:pPr>
                <a:defRPr/>
              </a:pPr>
              <a:endParaRPr lang="en-US" baseline="-25000" dirty="0">
                <a:solidFill>
                  <a:schemeClr val="bg1"/>
                </a:solidFill>
              </a:endParaRPr>
            </a:p>
            <a:p>
              <a:pPr>
                <a:defRPr/>
              </a:pPr>
              <a:r>
                <a:rPr lang="en-US" baseline="-25000" dirty="0">
                  <a:solidFill>
                    <a:schemeClr val="bg1"/>
                  </a:solidFill>
                </a:rPr>
                <a:t>    </a:t>
              </a:r>
              <a:r>
                <a:rPr lang="en-US" dirty="0">
                  <a:solidFill>
                    <a:schemeClr val="bg1"/>
                  </a:solidFill>
                </a:rPr>
                <a:t>  		          or</a:t>
              </a:r>
            </a:p>
          </p:txBody>
        </p:sp>
        <p:graphicFrame>
          <p:nvGraphicFramePr>
            <p:cNvPr id="106509" name="Object 3"/>
            <p:cNvGraphicFramePr>
              <a:graphicFrameLocks noChangeAspect="1"/>
            </p:cNvGraphicFramePr>
            <p:nvPr/>
          </p:nvGraphicFramePr>
          <p:xfrm>
            <a:off x="1858963" y="2274887"/>
            <a:ext cx="2330450" cy="1695450"/>
          </p:xfrm>
          <a:graphic>
            <a:graphicData uri="http://schemas.openxmlformats.org/presentationml/2006/ole">
              <mc:AlternateContent xmlns:mc="http://schemas.openxmlformats.org/markup-compatibility/2006">
                <mc:Choice xmlns:v="urn:schemas-microsoft-com:vml" Requires="v">
                  <p:oleObj spid="_x0000_s106526" name="Equation" r:id="rId4" imgW="1257300" imgH="914400" progId="Equation.3">
                    <p:embed/>
                  </p:oleObj>
                </mc:Choice>
                <mc:Fallback>
                  <p:oleObj name="Equation" r:id="rId4" imgW="1257300" imgH="9144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8963" y="2274887"/>
                          <a:ext cx="2330450" cy="169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6510" name="Object 4"/>
            <p:cNvGraphicFramePr>
              <a:graphicFrameLocks noChangeAspect="1"/>
            </p:cNvGraphicFramePr>
            <p:nvPr>
              <p:extLst>
                <p:ext uri="{D42A27DB-BD31-4B8C-83A1-F6EECF244321}">
                  <p14:modId xmlns:p14="http://schemas.microsoft.com/office/powerpoint/2010/main" val="3798485042"/>
                </p:ext>
              </p:extLst>
            </p:nvPr>
          </p:nvGraphicFramePr>
          <p:xfrm>
            <a:off x="4803775" y="2674937"/>
            <a:ext cx="3624263" cy="1741488"/>
          </p:xfrm>
          <a:graphic>
            <a:graphicData uri="http://schemas.openxmlformats.org/presentationml/2006/ole">
              <mc:AlternateContent xmlns:mc="http://schemas.openxmlformats.org/markup-compatibility/2006">
                <mc:Choice xmlns:v="urn:schemas-microsoft-com:vml" Requires="v">
                  <p:oleObj spid="_x0000_s106527" name="Equation" r:id="rId6" imgW="1955520" imgH="939600" progId="Equation.3">
                    <p:embed/>
                  </p:oleObj>
                </mc:Choice>
                <mc:Fallback>
                  <p:oleObj name="Equation" r:id="rId6" imgW="1955520" imgH="939600" progId="Equation.3">
                    <p:embed/>
                    <p:pic>
                      <p:nvPicPr>
                        <p:cNvPr id="0" name="Object 4"/>
                        <p:cNvPicPr>
                          <a:picLocks noChangeAspect="1" noChangeArrowheads="1"/>
                        </p:cNvPicPr>
                        <p:nvPr/>
                      </p:nvPicPr>
                      <p:blipFill>
                        <a:blip r:embed="rId7"/>
                        <a:srcRect/>
                        <a:stretch>
                          <a:fillRect/>
                        </a:stretch>
                      </p:blipFill>
                      <p:spPr bwMode="auto">
                        <a:xfrm>
                          <a:off x="4803775" y="2674937"/>
                          <a:ext cx="3624263" cy="174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 name="TextBox 6"/>
          <p:cNvSpPr txBox="1"/>
          <p:nvPr/>
        </p:nvSpPr>
        <p:spPr>
          <a:xfrm>
            <a:off x="1416050" y="3049588"/>
            <a:ext cx="4397375" cy="461962"/>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baseline="-25000" dirty="0">
                <a:solidFill>
                  <a:schemeClr val="bg1"/>
                </a:solidFill>
              </a:rPr>
              <a:t>    </a:t>
            </a:r>
            <a:r>
              <a:rPr lang="en-US" dirty="0">
                <a:solidFill>
                  <a:schemeClr val="bg1"/>
                </a:solidFill>
              </a:rPr>
              <a:t>  Equations A-8-6 through A-8-8</a:t>
            </a:r>
          </a:p>
        </p:txBody>
      </p:sp>
      <p:grpSp>
        <p:nvGrpSpPr>
          <p:cNvPr id="106500" name="Group 15"/>
          <p:cNvGrpSpPr>
            <a:grpSpLocks/>
          </p:cNvGrpSpPr>
          <p:nvPr/>
        </p:nvGrpSpPr>
        <p:grpSpPr bwMode="auto">
          <a:xfrm>
            <a:off x="1411288" y="3511550"/>
            <a:ext cx="5938837" cy="2393950"/>
            <a:chOff x="2483341" y="1646348"/>
            <a:chExt cx="6300051" cy="2262312"/>
          </a:xfrm>
        </p:grpSpPr>
        <p:sp>
          <p:nvSpPr>
            <p:cNvPr id="10" name="TextBox 9"/>
            <p:cNvSpPr txBox="1"/>
            <p:nvPr/>
          </p:nvSpPr>
          <p:spPr>
            <a:xfrm>
              <a:off x="2485025" y="1646348"/>
              <a:ext cx="6298367" cy="2262312"/>
            </a:xfrm>
            <a:prstGeom prst="rect">
              <a:avLst/>
            </a:prstGeom>
            <a:solidFill>
              <a:schemeClr val="tx1">
                <a:lumMod val="95000"/>
                <a:alpha val="62000"/>
              </a:schemeClr>
            </a:solidFill>
            <a:ln w="38100" cap="flat">
              <a:solidFill>
                <a:schemeClr val="bg1"/>
              </a:solidFill>
              <a:bevel/>
            </a:ln>
          </p:spPr>
          <p:txBody>
            <a:bodyPr>
              <a:spAutoFit/>
            </a:bodyPr>
            <a:lstStyle/>
            <a:p>
              <a:pPr>
                <a:defRPr/>
              </a:pPr>
              <a:r>
                <a:rPr lang="en-US">
                  <a:solidFill>
                    <a:schemeClr val="bg1"/>
                  </a:solidFill>
                </a:rPr>
                <a:t>Note that:</a:t>
              </a:r>
            </a:p>
            <a:p>
              <a:pPr>
                <a:defRPr/>
              </a:pPr>
              <a:endParaRPr lang="en-US">
                <a:solidFill>
                  <a:schemeClr val="bg1"/>
                </a:solidFill>
              </a:endParaRPr>
            </a:p>
            <a:p>
              <a:pPr>
                <a:defRPr/>
              </a:pPr>
              <a:endParaRPr lang="en-US">
                <a:solidFill>
                  <a:schemeClr val="bg1"/>
                </a:solidFill>
              </a:endParaRPr>
            </a:p>
            <a:p>
              <a:pPr>
                <a:spcBef>
                  <a:spcPct val="20000"/>
                </a:spcBef>
                <a:defRPr/>
              </a:pPr>
              <a:r>
                <a:rPr lang="en-US">
                  <a:solidFill>
                    <a:schemeClr val="bg1"/>
                  </a:solidFill>
                </a:rPr>
                <a:t>in the plane of bending being considered for moment amplification. </a:t>
              </a:r>
            </a:p>
            <a:p>
              <a:pPr>
                <a:defRPr/>
              </a:pPr>
              <a:r>
                <a:rPr lang="en-US" i="1">
                  <a:solidFill>
                    <a:schemeClr val="bg1"/>
                  </a:solidFill>
                </a:rPr>
                <a:t>K</a:t>
              </a:r>
              <a:r>
                <a:rPr lang="en-US" i="1" baseline="-25000">
                  <a:solidFill>
                    <a:schemeClr val="bg1"/>
                  </a:solidFill>
                </a:rPr>
                <a:t>2 </a:t>
              </a:r>
              <a:r>
                <a:rPr lang="en-US">
                  <a:solidFill>
                    <a:schemeClr val="bg1"/>
                  </a:solidFill>
                </a:rPr>
                <a:t>≥ 1 as calculated for end translation. </a:t>
              </a:r>
            </a:p>
          </p:txBody>
        </p:sp>
        <p:graphicFrame>
          <p:nvGraphicFramePr>
            <p:cNvPr id="106507" name="Object 6"/>
            <p:cNvGraphicFramePr>
              <a:graphicFrameLocks noChangeAspect="1"/>
            </p:cNvGraphicFramePr>
            <p:nvPr/>
          </p:nvGraphicFramePr>
          <p:xfrm>
            <a:off x="2483341" y="1955391"/>
            <a:ext cx="1717736" cy="847617"/>
          </p:xfrm>
          <a:graphic>
            <a:graphicData uri="http://schemas.openxmlformats.org/presentationml/2006/ole">
              <mc:AlternateContent xmlns:mc="http://schemas.openxmlformats.org/markup-compatibility/2006">
                <mc:Choice xmlns:v="urn:schemas-microsoft-com:vml" Requires="v">
                  <p:oleObj spid="_x0000_s106528" name="Equation" r:id="rId8" imgW="927100" imgH="457200" progId="Equation.3">
                    <p:embed/>
                  </p:oleObj>
                </mc:Choice>
                <mc:Fallback>
                  <p:oleObj name="Equation" r:id="rId8" imgW="927100" imgH="4572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3341" y="1955391"/>
                          <a:ext cx="1717736" cy="847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3" name="Slide Number Placeholder 12"/>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AEDB3CD-BA6A-49F1-82D9-9F09B31117FA}" type="slidenum">
              <a:rPr lang="en-US" altLang="en-US" sz="1200">
                <a:solidFill>
                  <a:srgbClr val="BCBCBC"/>
                </a:solidFill>
              </a:rPr>
              <a:pPr/>
              <a:t>103</a:t>
            </a:fld>
            <a:endParaRPr lang="en-US" altLang="en-US" sz="1200">
              <a:solidFill>
                <a:srgbClr val="BCBCBC"/>
              </a:solidFill>
            </a:endParaRPr>
          </a:p>
        </p:txBody>
      </p:sp>
      <p:sp>
        <p:nvSpPr>
          <p:cNvPr id="15" name="TextBox 14"/>
          <p:cNvSpPr txBox="1"/>
          <p:nvPr/>
        </p:nvSpPr>
        <p:spPr>
          <a:xfrm>
            <a:off x="1423988" y="5969000"/>
            <a:ext cx="3287712"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latin typeface="Symbol" pitchFamily="18" charset="2"/>
              </a:rPr>
              <a:t>a</a:t>
            </a:r>
            <a:r>
              <a:rPr lang="en-US">
                <a:solidFill>
                  <a:schemeClr val="bg1"/>
                </a:solidFill>
              </a:rPr>
              <a:t>=1 for LRFD design</a:t>
            </a:r>
          </a:p>
        </p:txBody>
      </p:sp>
      <p:sp>
        <p:nvSpPr>
          <p:cNvPr id="16" name="TextBox 15"/>
          <p:cNvSpPr txBox="1"/>
          <p:nvPr/>
        </p:nvSpPr>
        <p:spPr>
          <a:xfrm>
            <a:off x="4848225" y="5964238"/>
            <a:ext cx="3289300"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latin typeface="Symbol" pitchFamily="18" charset="2"/>
              </a:rPr>
              <a:t>a</a:t>
            </a:r>
            <a:r>
              <a:rPr lang="en-US">
                <a:solidFill>
                  <a:schemeClr val="bg1"/>
                </a:solidFill>
              </a:rPr>
              <a:t>=1.6 for ASD design</a:t>
            </a:r>
          </a:p>
        </p:txBody>
      </p:sp>
      <p:sp>
        <p:nvSpPr>
          <p:cNvPr id="6" name="TextBox 5"/>
          <p:cNvSpPr txBox="1"/>
          <p:nvPr/>
        </p:nvSpPr>
        <p:spPr>
          <a:xfrm>
            <a:off x="1377950" y="492125"/>
            <a:ext cx="5159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b="1">
                <a:solidFill>
                  <a:schemeClr val="bg1"/>
                </a:solidFill>
              </a:rPr>
              <a:t>Amplified First Order Analysis</a:t>
            </a:r>
          </a:p>
        </p:txBody>
      </p:sp>
      <p:sp>
        <p:nvSpPr>
          <p:cNvPr id="10650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cs typeface="Arial" panose="020B0604020202020204" pitchFamily="34" charset="0"/>
              </a:rPr>
              <a:t>Combined Forces – AISC </a:t>
            </a:r>
            <a:r>
              <a:rPr lang="en-US" altLang="en-US" sz="1200" i="1" dirty="0" smtClean="0">
                <a:solidFill>
                  <a:srgbClr val="BCBCBC"/>
                </a:solidFill>
                <a:cs typeface="Arial" panose="020B0604020202020204" pitchFamily="34" charset="0"/>
              </a:rPr>
              <a:t>Manual</a:t>
            </a:r>
            <a:r>
              <a:rPr lang="en-US" altLang="en-US" sz="1200" dirty="0" smtClean="0">
                <a:solidFill>
                  <a:srgbClr val="BCBCBC"/>
                </a:solidFill>
                <a:cs typeface="Arial" panose="020B0604020202020204" pitchFamily="34" charset="0"/>
              </a:rPr>
              <a:t> </a:t>
            </a:r>
            <a:r>
              <a:rPr lang="en-US" altLang="en-US" sz="1200" dirty="0" smtClean="0">
                <a:solidFill>
                  <a:srgbClr val="BCBCBC"/>
                </a:solidFill>
                <a:cs typeface="Arial" panose="020B0604020202020204" pitchFamily="34" charset="0"/>
              </a:rPr>
              <a:t>15th </a:t>
            </a:r>
            <a:r>
              <a:rPr lang="en-US" altLang="en-US" sz="1200" dirty="0" smtClean="0">
                <a:solidFill>
                  <a:srgbClr val="BCBCBC"/>
                </a:solidFill>
                <a:cs typeface="Arial" panose="020B0604020202020204" pitchFamily="34" charset="0"/>
              </a:rPr>
              <a:t>Ed</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80" name="Rectangle 79"/>
          <p:cNvSpPr/>
          <p:nvPr/>
        </p:nvSpPr>
        <p:spPr bwMode="auto">
          <a:xfrm>
            <a:off x="1412875" y="2486025"/>
            <a:ext cx="3689350" cy="318611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7524" name="AutoShape 113"/>
          <p:cNvSpPr>
            <a:spLocks noChangeArrowheads="1"/>
          </p:cNvSpPr>
          <p:nvPr/>
        </p:nvSpPr>
        <p:spPr bwMode="auto">
          <a:xfrm>
            <a:off x="3424238" y="5081588"/>
            <a:ext cx="396875" cy="331787"/>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7525" name="AutoShape 113"/>
          <p:cNvSpPr>
            <a:spLocks noChangeArrowheads="1"/>
          </p:cNvSpPr>
          <p:nvPr/>
        </p:nvSpPr>
        <p:spPr bwMode="auto">
          <a:xfrm>
            <a:off x="2130425" y="5080000"/>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1" name="Slide Number Placeholder 60"/>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6FB9DA2-29C6-45FA-A21A-B516E964F38F}" type="slidenum">
              <a:rPr lang="en-US" altLang="en-US" sz="1200">
                <a:solidFill>
                  <a:srgbClr val="BCBCBC"/>
                </a:solidFill>
              </a:rPr>
              <a:pPr/>
              <a:t>104</a:t>
            </a:fld>
            <a:endParaRPr lang="en-US" altLang="en-US" sz="1200">
              <a:solidFill>
                <a:srgbClr val="BCBCBC"/>
              </a:solidFill>
            </a:endParaRPr>
          </a:p>
        </p:txBody>
      </p:sp>
      <p:sp>
        <p:nvSpPr>
          <p:cNvPr id="107527" name="Line 59"/>
          <p:cNvSpPr>
            <a:spLocks noChangeShapeType="1"/>
          </p:cNvSpPr>
          <p:nvPr/>
        </p:nvSpPr>
        <p:spPr bwMode="auto">
          <a:xfrm>
            <a:off x="1943100" y="5429250"/>
            <a:ext cx="2076450" cy="0"/>
          </a:xfrm>
          <a:prstGeom prst="line">
            <a:avLst/>
          </a:prstGeom>
          <a:noFill/>
          <a:ln w="381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7528" name="Freeform 62"/>
          <p:cNvSpPr>
            <a:spLocks/>
          </p:cNvSpPr>
          <p:nvPr/>
        </p:nvSpPr>
        <p:spPr bwMode="auto">
          <a:xfrm>
            <a:off x="2328863" y="2957513"/>
            <a:ext cx="1290637" cy="2119312"/>
          </a:xfrm>
          <a:custGeom>
            <a:avLst/>
            <a:gdLst>
              <a:gd name="T0" fmla="*/ 0 w 813"/>
              <a:gd name="T1" fmla="*/ 2147483647 h 1335"/>
              <a:gd name="T2" fmla="*/ 0 w 813"/>
              <a:gd name="T3" fmla="*/ 0 h 1335"/>
              <a:gd name="T4" fmla="*/ 2147483647 w 813"/>
              <a:gd name="T5" fmla="*/ 0 h 1335"/>
              <a:gd name="T6" fmla="*/ 2147483647 w 813"/>
              <a:gd name="T7" fmla="*/ 2147483647 h 1335"/>
              <a:gd name="T8" fmla="*/ 0 60000 65536"/>
              <a:gd name="T9" fmla="*/ 0 60000 65536"/>
              <a:gd name="T10" fmla="*/ 0 60000 65536"/>
              <a:gd name="T11" fmla="*/ 0 60000 65536"/>
              <a:gd name="T12" fmla="*/ 0 w 813"/>
              <a:gd name="T13" fmla="*/ 0 h 1335"/>
              <a:gd name="T14" fmla="*/ 813 w 813"/>
              <a:gd name="T15" fmla="*/ 1335 h 1335"/>
            </a:gdLst>
            <a:ahLst/>
            <a:cxnLst>
              <a:cxn ang="T8">
                <a:pos x="T0" y="T1"/>
              </a:cxn>
              <a:cxn ang="T9">
                <a:pos x="T2" y="T3"/>
              </a:cxn>
              <a:cxn ang="T10">
                <a:pos x="T4" y="T5"/>
              </a:cxn>
              <a:cxn ang="T11">
                <a:pos x="T6" y="T7"/>
              </a:cxn>
            </a:cxnLst>
            <a:rect l="T12" t="T13" r="T14" b="T15"/>
            <a:pathLst>
              <a:path w="813" h="1335">
                <a:moveTo>
                  <a:pt x="0" y="1332"/>
                </a:moveTo>
                <a:lnTo>
                  <a:pt x="0" y="0"/>
                </a:lnTo>
                <a:lnTo>
                  <a:pt x="813" y="0"/>
                </a:lnTo>
                <a:lnTo>
                  <a:pt x="813" y="1335"/>
                </a:lnTo>
              </a:path>
            </a:pathLst>
          </a:custGeom>
          <a:noFill/>
          <a:ln w="57150" cap="flat" cmpd="sng">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529" name="Line 63"/>
          <p:cNvSpPr>
            <a:spLocks noChangeShapeType="1"/>
          </p:cNvSpPr>
          <p:nvPr/>
        </p:nvSpPr>
        <p:spPr bwMode="auto">
          <a:xfrm>
            <a:off x="2324100" y="3614738"/>
            <a:ext cx="1300163" cy="0"/>
          </a:xfrm>
          <a:prstGeom prst="line">
            <a:avLst/>
          </a:prstGeom>
          <a:noFill/>
          <a:ln w="571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7530" name="Line 65"/>
          <p:cNvSpPr>
            <a:spLocks noChangeShapeType="1"/>
          </p:cNvSpPr>
          <p:nvPr/>
        </p:nvSpPr>
        <p:spPr bwMode="auto">
          <a:xfrm>
            <a:off x="2328863" y="4329113"/>
            <a:ext cx="1295400" cy="0"/>
          </a:xfrm>
          <a:prstGeom prst="line">
            <a:avLst/>
          </a:prstGeom>
          <a:noFill/>
          <a:ln w="571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7531" name="Line 68"/>
          <p:cNvSpPr>
            <a:spLocks noChangeShapeType="1"/>
          </p:cNvSpPr>
          <p:nvPr/>
        </p:nvSpPr>
        <p:spPr bwMode="auto">
          <a:xfrm>
            <a:off x="1985963" y="5062538"/>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32" name="Line 69"/>
          <p:cNvSpPr>
            <a:spLocks noChangeShapeType="1"/>
          </p:cNvSpPr>
          <p:nvPr/>
        </p:nvSpPr>
        <p:spPr bwMode="auto">
          <a:xfrm>
            <a:off x="1985963" y="4829175"/>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33" name="Line 70"/>
          <p:cNvSpPr>
            <a:spLocks noChangeShapeType="1"/>
          </p:cNvSpPr>
          <p:nvPr/>
        </p:nvSpPr>
        <p:spPr bwMode="auto">
          <a:xfrm>
            <a:off x="1995488" y="4600575"/>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34" name="Line 71"/>
          <p:cNvSpPr>
            <a:spLocks noChangeShapeType="1"/>
          </p:cNvSpPr>
          <p:nvPr/>
        </p:nvSpPr>
        <p:spPr bwMode="auto">
          <a:xfrm>
            <a:off x="1981200" y="43719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35" name="Line 72"/>
          <p:cNvSpPr>
            <a:spLocks noChangeShapeType="1"/>
          </p:cNvSpPr>
          <p:nvPr/>
        </p:nvSpPr>
        <p:spPr bwMode="auto">
          <a:xfrm>
            <a:off x="1981200" y="41433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36" name="Line 73"/>
          <p:cNvSpPr>
            <a:spLocks noChangeShapeType="1"/>
          </p:cNvSpPr>
          <p:nvPr/>
        </p:nvSpPr>
        <p:spPr bwMode="auto">
          <a:xfrm>
            <a:off x="1995488" y="3914775"/>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37" name="Line 74"/>
          <p:cNvSpPr>
            <a:spLocks noChangeShapeType="1"/>
          </p:cNvSpPr>
          <p:nvPr/>
        </p:nvSpPr>
        <p:spPr bwMode="auto">
          <a:xfrm>
            <a:off x="1990725" y="36861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38" name="Line 75"/>
          <p:cNvSpPr>
            <a:spLocks noChangeShapeType="1"/>
          </p:cNvSpPr>
          <p:nvPr/>
        </p:nvSpPr>
        <p:spPr bwMode="auto">
          <a:xfrm>
            <a:off x="1981200" y="34575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39" name="Line 76"/>
          <p:cNvSpPr>
            <a:spLocks noChangeShapeType="1"/>
          </p:cNvSpPr>
          <p:nvPr/>
        </p:nvSpPr>
        <p:spPr bwMode="auto">
          <a:xfrm>
            <a:off x="1981200" y="32289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40" name="Line 77"/>
          <p:cNvSpPr>
            <a:spLocks noChangeShapeType="1"/>
          </p:cNvSpPr>
          <p:nvPr/>
        </p:nvSpPr>
        <p:spPr bwMode="auto">
          <a:xfrm>
            <a:off x="1985963" y="2995613"/>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41" name="Line 78"/>
          <p:cNvSpPr>
            <a:spLocks noChangeShapeType="1"/>
          </p:cNvSpPr>
          <p:nvPr/>
        </p:nvSpPr>
        <p:spPr bwMode="auto">
          <a:xfrm>
            <a:off x="2390775" y="26289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42" name="Line 80"/>
          <p:cNvSpPr>
            <a:spLocks noChangeShapeType="1"/>
          </p:cNvSpPr>
          <p:nvPr/>
        </p:nvSpPr>
        <p:spPr bwMode="auto">
          <a:xfrm>
            <a:off x="2967038" y="26289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43" name="Line 81"/>
          <p:cNvSpPr>
            <a:spLocks noChangeShapeType="1"/>
          </p:cNvSpPr>
          <p:nvPr/>
        </p:nvSpPr>
        <p:spPr bwMode="auto">
          <a:xfrm>
            <a:off x="3543300" y="263842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44" name="Line 82"/>
          <p:cNvSpPr>
            <a:spLocks noChangeShapeType="1"/>
          </p:cNvSpPr>
          <p:nvPr/>
        </p:nvSpPr>
        <p:spPr bwMode="auto">
          <a:xfrm>
            <a:off x="2676525" y="26336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45" name="Line 83"/>
          <p:cNvSpPr>
            <a:spLocks noChangeShapeType="1"/>
          </p:cNvSpPr>
          <p:nvPr/>
        </p:nvSpPr>
        <p:spPr bwMode="auto">
          <a:xfrm>
            <a:off x="3248025" y="26336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46" name="Line 84"/>
          <p:cNvSpPr>
            <a:spLocks noChangeShapeType="1"/>
          </p:cNvSpPr>
          <p:nvPr/>
        </p:nvSpPr>
        <p:spPr bwMode="auto">
          <a:xfrm>
            <a:off x="2405063" y="32813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47" name="Line 85"/>
          <p:cNvSpPr>
            <a:spLocks noChangeShapeType="1"/>
          </p:cNvSpPr>
          <p:nvPr/>
        </p:nvSpPr>
        <p:spPr bwMode="auto">
          <a:xfrm>
            <a:off x="2981325" y="32813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48" name="Line 86"/>
          <p:cNvSpPr>
            <a:spLocks noChangeShapeType="1"/>
          </p:cNvSpPr>
          <p:nvPr/>
        </p:nvSpPr>
        <p:spPr bwMode="auto">
          <a:xfrm>
            <a:off x="3543300" y="3290888"/>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49" name="Line 87"/>
          <p:cNvSpPr>
            <a:spLocks noChangeShapeType="1"/>
          </p:cNvSpPr>
          <p:nvPr/>
        </p:nvSpPr>
        <p:spPr bwMode="auto">
          <a:xfrm>
            <a:off x="2690813" y="328612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50" name="Line 88"/>
          <p:cNvSpPr>
            <a:spLocks noChangeShapeType="1"/>
          </p:cNvSpPr>
          <p:nvPr/>
        </p:nvSpPr>
        <p:spPr bwMode="auto">
          <a:xfrm>
            <a:off x="3262313" y="328612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51" name="Line 89"/>
          <p:cNvSpPr>
            <a:spLocks noChangeShapeType="1"/>
          </p:cNvSpPr>
          <p:nvPr/>
        </p:nvSpPr>
        <p:spPr bwMode="auto">
          <a:xfrm>
            <a:off x="2400300" y="3995738"/>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52" name="Line 90"/>
          <p:cNvSpPr>
            <a:spLocks noChangeShapeType="1"/>
          </p:cNvSpPr>
          <p:nvPr/>
        </p:nvSpPr>
        <p:spPr bwMode="auto">
          <a:xfrm>
            <a:off x="2976563" y="3995738"/>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53" name="Line 91"/>
          <p:cNvSpPr>
            <a:spLocks noChangeShapeType="1"/>
          </p:cNvSpPr>
          <p:nvPr/>
        </p:nvSpPr>
        <p:spPr bwMode="auto">
          <a:xfrm>
            <a:off x="3543300" y="399097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54" name="Line 92"/>
          <p:cNvSpPr>
            <a:spLocks noChangeShapeType="1"/>
          </p:cNvSpPr>
          <p:nvPr/>
        </p:nvSpPr>
        <p:spPr bwMode="auto">
          <a:xfrm>
            <a:off x="2686050" y="40005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7555" name="Line 93"/>
          <p:cNvSpPr>
            <a:spLocks noChangeShapeType="1"/>
          </p:cNvSpPr>
          <p:nvPr/>
        </p:nvSpPr>
        <p:spPr bwMode="auto">
          <a:xfrm>
            <a:off x="3257550" y="40005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6" name="TextBox 5"/>
          <p:cNvSpPr txBox="1"/>
          <p:nvPr/>
        </p:nvSpPr>
        <p:spPr>
          <a:xfrm>
            <a:off x="1377950" y="492125"/>
            <a:ext cx="5159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b="1">
                <a:solidFill>
                  <a:schemeClr val="bg1"/>
                </a:solidFill>
              </a:rPr>
              <a:t>Amplified First Order Analysis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80" name="Rectangle 79"/>
          <p:cNvSpPr/>
          <p:nvPr/>
        </p:nvSpPr>
        <p:spPr bwMode="auto">
          <a:xfrm>
            <a:off x="1412875" y="2486025"/>
            <a:ext cx="3689350" cy="318611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8548" name="AutoShape 113"/>
          <p:cNvSpPr>
            <a:spLocks noChangeArrowheads="1"/>
          </p:cNvSpPr>
          <p:nvPr/>
        </p:nvSpPr>
        <p:spPr bwMode="auto">
          <a:xfrm>
            <a:off x="3424238" y="5081588"/>
            <a:ext cx="396875" cy="331787"/>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549" name="AutoShape 113"/>
          <p:cNvSpPr>
            <a:spLocks noChangeArrowheads="1"/>
          </p:cNvSpPr>
          <p:nvPr/>
        </p:nvSpPr>
        <p:spPr bwMode="auto">
          <a:xfrm>
            <a:off x="2130425" y="5080000"/>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1" name="Slide Number Placeholder 60"/>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0A811840-B01A-4B05-B465-D915CB30ED28}" type="slidenum">
              <a:rPr lang="en-US" altLang="en-US" sz="1200">
                <a:solidFill>
                  <a:srgbClr val="BCBCBC"/>
                </a:solidFill>
              </a:rPr>
              <a:pPr algn="r" eaLnBrk="1" hangingPunct="1"/>
              <a:t>105</a:t>
            </a:fld>
            <a:endParaRPr lang="en-US" altLang="en-US" sz="1200">
              <a:solidFill>
                <a:srgbClr val="BCBCBC"/>
              </a:solidFill>
            </a:endParaRPr>
          </a:p>
        </p:txBody>
      </p:sp>
      <p:sp>
        <p:nvSpPr>
          <p:cNvPr id="108551" name="Line 6"/>
          <p:cNvSpPr>
            <a:spLocks noChangeShapeType="1"/>
          </p:cNvSpPr>
          <p:nvPr/>
        </p:nvSpPr>
        <p:spPr bwMode="auto">
          <a:xfrm>
            <a:off x="1943100" y="5429250"/>
            <a:ext cx="2076450" cy="0"/>
          </a:xfrm>
          <a:prstGeom prst="line">
            <a:avLst/>
          </a:prstGeom>
          <a:noFill/>
          <a:ln w="381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8552" name="Freeform 7"/>
          <p:cNvSpPr>
            <a:spLocks/>
          </p:cNvSpPr>
          <p:nvPr/>
        </p:nvSpPr>
        <p:spPr bwMode="auto">
          <a:xfrm>
            <a:off x="2328863" y="2957513"/>
            <a:ext cx="1290637" cy="2119312"/>
          </a:xfrm>
          <a:custGeom>
            <a:avLst/>
            <a:gdLst>
              <a:gd name="T0" fmla="*/ 0 w 813"/>
              <a:gd name="T1" fmla="*/ 2147483647 h 1335"/>
              <a:gd name="T2" fmla="*/ 0 w 813"/>
              <a:gd name="T3" fmla="*/ 0 h 1335"/>
              <a:gd name="T4" fmla="*/ 2147483647 w 813"/>
              <a:gd name="T5" fmla="*/ 0 h 1335"/>
              <a:gd name="T6" fmla="*/ 2147483647 w 813"/>
              <a:gd name="T7" fmla="*/ 2147483647 h 1335"/>
              <a:gd name="T8" fmla="*/ 0 60000 65536"/>
              <a:gd name="T9" fmla="*/ 0 60000 65536"/>
              <a:gd name="T10" fmla="*/ 0 60000 65536"/>
              <a:gd name="T11" fmla="*/ 0 60000 65536"/>
              <a:gd name="T12" fmla="*/ 0 w 813"/>
              <a:gd name="T13" fmla="*/ 0 h 1335"/>
              <a:gd name="T14" fmla="*/ 813 w 813"/>
              <a:gd name="T15" fmla="*/ 1335 h 1335"/>
            </a:gdLst>
            <a:ahLst/>
            <a:cxnLst>
              <a:cxn ang="T8">
                <a:pos x="T0" y="T1"/>
              </a:cxn>
              <a:cxn ang="T9">
                <a:pos x="T2" y="T3"/>
              </a:cxn>
              <a:cxn ang="T10">
                <a:pos x="T4" y="T5"/>
              </a:cxn>
              <a:cxn ang="T11">
                <a:pos x="T6" y="T7"/>
              </a:cxn>
            </a:cxnLst>
            <a:rect l="T12" t="T13" r="T14" b="T15"/>
            <a:pathLst>
              <a:path w="813" h="1335">
                <a:moveTo>
                  <a:pt x="0" y="1332"/>
                </a:moveTo>
                <a:lnTo>
                  <a:pt x="0" y="0"/>
                </a:lnTo>
                <a:lnTo>
                  <a:pt x="813" y="0"/>
                </a:lnTo>
                <a:lnTo>
                  <a:pt x="813" y="1335"/>
                </a:lnTo>
              </a:path>
            </a:pathLst>
          </a:custGeom>
          <a:noFill/>
          <a:ln w="57150" cap="flat" cmpd="sng">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553" name="Line 8"/>
          <p:cNvSpPr>
            <a:spLocks noChangeShapeType="1"/>
          </p:cNvSpPr>
          <p:nvPr/>
        </p:nvSpPr>
        <p:spPr bwMode="auto">
          <a:xfrm>
            <a:off x="2324100" y="3614738"/>
            <a:ext cx="1300163" cy="0"/>
          </a:xfrm>
          <a:prstGeom prst="line">
            <a:avLst/>
          </a:prstGeom>
          <a:noFill/>
          <a:ln w="571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8554" name="Line 9"/>
          <p:cNvSpPr>
            <a:spLocks noChangeShapeType="1"/>
          </p:cNvSpPr>
          <p:nvPr/>
        </p:nvSpPr>
        <p:spPr bwMode="auto">
          <a:xfrm>
            <a:off x="2328863" y="4329113"/>
            <a:ext cx="1295400" cy="0"/>
          </a:xfrm>
          <a:prstGeom prst="line">
            <a:avLst/>
          </a:prstGeom>
          <a:noFill/>
          <a:ln w="571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8555" name="Line 10"/>
          <p:cNvSpPr>
            <a:spLocks noChangeShapeType="1"/>
          </p:cNvSpPr>
          <p:nvPr/>
        </p:nvSpPr>
        <p:spPr bwMode="auto">
          <a:xfrm>
            <a:off x="1985963" y="5062538"/>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56" name="Line 11"/>
          <p:cNvSpPr>
            <a:spLocks noChangeShapeType="1"/>
          </p:cNvSpPr>
          <p:nvPr/>
        </p:nvSpPr>
        <p:spPr bwMode="auto">
          <a:xfrm>
            <a:off x="1985963" y="4829175"/>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57" name="Line 12"/>
          <p:cNvSpPr>
            <a:spLocks noChangeShapeType="1"/>
          </p:cNvSpPr>
          <p:nvPr/>
        </p:nvSpPr>
        <p:spPr bwMode="auto">
          <a:xfrm>
            <a:off x="1995488" y="4600575"/>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58" name="Line 13"/>
          <p:cNvSpPr>
            <a:spLocks noChangeShapeType="1"/>
          </p:cNvSpPr>
          <p:nvPr/>
        </p:nvSpPr>
        <p:spPr bwMode="auto">
          <a:xfrm>
            <a:off x="1981200" y="43719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59" name="Line 14"/>
          <p:cNvSpPr>
            <a:spLocks noChangeShapeType="1"/>
          </p:cNvSpPr>
          <p:nvPr/>
        </p:nvSpPr>
        <p:spPr bwMode="auto">
          <a:xfrm>
            <a:off x="1981200" y="41433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60" name="Line 15"/>
          <p:cNvSpPr>
            <a:spLocks noChangeShapeType="1"/>
          </p:cNvSpPr>
          <p:nvPr/>
        </p:nvSpPr>
        <p:spPr bwMode="auto">
          <a:xfrm>
            <a:off x="1995488" y="3914775"/>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61" name="Line 16"/>
          <p:cNvSpPr>
            <a:spLocks noChangeShapeType="1"/>
          </p:cNvSpPr>
          <p:nvPr/>
        </p:nvSpPr>
        <p:spPr bwMode="auto">
          <a:xfrm>
            <a:off x="1990725" y="36861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62" name="Line 17"/>
          <p:cNvSpPr>
            <a:spLocks noChangeShapeType="1"/>
          </p:cNvSpPr>
          <p:nvPr/>
        </p:nvSpPr>
        <p:spPr bwMode="auto">
          <a:xfrm>
            <a:off x="1981200" y="34575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63" name="Line 18"/>
          <p:cNvSpPr>
            <a:spLocks noChangeShapeType="1"/>
          </p:cNvSpPr>
          <p:nvPr/>
        </p:nvSpPr>
        <p:spPr bwMode="auto">
          <a:xfrm>
            <a:off x="1981200" y="32289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64" name="Line 19"/>
          <p:cNvSpPr>
            <a:spLocks noChangeShapeType="1"/>
          </p:cNvSpPr>
          <p:nvPr/>
        </p:nvSpPr>
        <p:spPr bwMode="auto">
          <a:xfrm>
            <a:off x="1985963" y="2995613"/>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65" name="Line 20"/>
          <p:cNvSpPr>
            <a:spLocks noChangeShapeType="1"/>
          </p:cNvSpPr>
          <p:nvPr/>
        </p:nvSpPr>
        <p:spPr bwMode="auto">
          <a:xfrm>
            <a:off x="2390775" y="26289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66" name="Line 21"/>
          <p:cNvSpPr>
            <a:spLocks noChangeShapeType="1"/>
          </p:cNvSpPr>
          <p:nvPr/>
        </p:nvSpPr>
        <p:spPr bwMode="auto">
          <a:xfrm>
            <a:off x="2967038" y="26289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67" name="Line 22"/>
          <p:cNvSpPr>
            <a:spLocks noChangeShapeType="1"/>
          </p:cNvSpPr>
          <p:nvPr/>
        </p:nvSpPr>
        <p:spPr bwMode="auto">
          <a:xfrm>
            <a:off x="3543300" y="263842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68" name="Line 23"/>
          <p:cNvSpPr>
            <a:spLocks noChangeShapeType="1"/>
          </p:cNvSpPr>
          <p:nvPr/>
        </p:nvSpPr>
        <p:spPr bwMode="auto">
          <a:xfrm>
            <a:off x="2676525" y="26336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69" name="Line 24"/>
          <p:cNvSpPr>
            <a:spLocks noChangeShapeType="1"/>
          </p:cNvSpPr>
          <p:nvPr/>
        </p:nvSpPr>
        <p:spPr bwMode="auto">
          <a:xfrm>
            <a:off x="3248025" y="26336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70" name="Line 25"/>
          <p:cNvSpPr>
            <a:spLocks noChangeShapeType="1"/>
          </p:cNvSpPr>
          <p:nvPr/>
        </p:nvSpPr>
        <p:spPr bwMode="auto">
          <a:xfrm>
            <a:off x="2405063" y="32813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71" name="Line 26"/>
          <p:cNvSpPr>
            <a:spLocks noChangeShapeType="1"/>
          </p:cNvSpPr>
          <p:nvPr/>
        </p:nvSpPr>
        <p:spPr bwMode="auto">
          <a:xfrm>
            <a:off x="2981325" y="32813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72" name="Line 27"/>
          <p:cNvSpPr>
            <a:spLocks noChangeShapeType="1"/>
          </p:cNvSpPr>
          <p:nvPr/>
        </p:nvSpPr>
        <p:spPr bwMode="auto">
          <a:xfrm>
            <a:off x="3543300" y="3290888"/>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73" name="Line 28"/>
          <p:cNvSpPr>
            <a:spLocks noChangeShapeType="1"/>
          </p:cNvSpPr>
          <p:nvPr/>
        </p:nvSpPr>
        <p:spPr bwMode="auto">
          <a:xfrm>
            <a:off x="2690813" y="328612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74" name="Line 29"/>
          <p:cNvSpPr>
            <a:spLocks noChangeShapeType="1"/>
          </p:cNvSpPr>
          <p:nvPr/>
        </p:nvSpPr>
        <p:spPr bwMode="auto">
          <a:xfrm>
            <a:off x="3262313" y="328612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75" name="Line 30"/>
          <p:cNvSpPr>
            <a:spLocks noChangeShapeType="1"/>
          </p:cNvSpPr>
          <p:nvPr/>
        </p:nvSpPr>
        <p:spPr bwMode="auto">
          <a:xfrm>
            <a:off x="2400300" y="3995738"/>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76" name="Line 31"/>
          <p:cNvSpPr>
            <a:spLocks noChangeShapeType="1"/>
          </p:cNvSpPr>
          <p:nvPr/>
        </p:nvSpPr>
        <p:spPr bwMode="auto">
          <a:xfrm>
            <a:off x="2976563" y="3995738"/>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77" name="Line 32"/>
          <p:cNvSpPr>
            <a:spLocks noChangeShapeType="1"/>
          </p:cNvSpPr>
          <p:nvPr/>
        </p:nvSpPr>
        <p:spPr bwMode="auto">
          <a:xfrm>
            <a:off x="3543300" y="399097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78" name="Line 33"/>
          <p:cNvSpPr>
            <a:spLocks noChangeShapeType="1"/>
          </p:cNvSpPr>
          <p:nvPr/>
        </p:nvSpPr>
        <p:spPr bwMode="auto">
          <a:xfrm>
            <a:off x="2686050" y="40005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8579" name="Line 34"/>
          <p:cNvSpPr>
            <a:spLocks noChangeShapeType="1"/>
          </p:cNvSpPr>
          <p:nvPr/>
        </p:nvSpPr>
        <p:spPr bwMode="auto">
          <a:xfrm>
            <a:off x="3257550" y="40005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6" name="TextBox 5"/>
          <p:cNvSpPr txBox="1"/>
          <p:nvPr/>
        </p:nvSpPr>
        <p:spPr>
          <a:xfrm>
            <a:off x="1377950" y="492125"/>
            <a:ext cx="5159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b="1">
                <a:solidFill>
                  <a:schemeClr val="bg1"/>
                </a:solidFill>
              </a:rPr>
              <a:t>Amplified First Order Analysis</a:t>
            </a:r>
          </a:p>
        </p:txBody>
      </p:sp>
      <p:sp>
        <p:nvSpPr>
          <p:cNvPr id="108581" name="Freeform 138"/>
          <p:cNvSpPr>
            <a:spLocks/>
          </p:cNvSpPr>
          <p:nvPr/>
        </p:nvSpPr>
        <p:spPr bwMode="auto">
          <a:xfrm>
            <a:off x="2868613" y="3529013"/>
            <a:ext cx="1244600" cy="115887"/>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8582" name="Group 34"/>
          <p:cNvGrpSpPr>
            <a:grpSpLocks/>
          </p:cNvGrpSpPr>
          <p:nvPr/>
        </p:nvGrpSpPr>
        <p:grpSpPr bwMode="auto">
          <a:xfrm>
            <a:off x="2336800" y="2779713"/>
            <a:ext cx="808038" cy="2259012"/>
            <a:chOff x="1945865" y="2341808"/>
            <a:chExt cx="808067" cy="2259217"/>
          </a:xfrm>
        </p:grpSpPr>
        <p:sp>
          <p:nvSpPr>
            <p:cNvPr id="108590" name="Freeform 137"/>
            <p:cNvSpPr>
              <a:spLocks/>
            </p:cNvSpPr>
            <p:nvPr/>
          </p:nvSpPr>
          <p:spPr bwMode="auto">
            <a:xfrm>
              <a:off x="1945865" y="3850783"/>
              <a:ext cx="256422" cy="750242"/>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591" name="Freeform 137"/>
            <p:cNvSpPr>
              <a:spLocks/>
            </p:cNvSpPr>
            <p:nvPr/>
          </p:nvSpPr>
          <p:spPr bwMode="auto">
            <a:xfrm flipH="1" flipV="1">
              <a:off x="2188417" y="3166056"/>
              <a:ext cx="256422" cy="750242"/>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592" name="Freeform 137"/>
            <p:cNvSpPr>
              <a:spLocks/>
            </p:cNvSpPr>
            <p:nvPr/>
          </p:nvSpPr>
          <p:spPr bwMode="auto">
            <a:xfrm>
              <a:off x="2497510" y="2341808"/>
              <a:ext cx="256422" cy="750242"/>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8583" name="Freeform 138"/>
          <p:cNvSpPr>
            <a:spLocks/>
          </p:cNvSpPr>
          <p:nvPr/>
        </p:nvSpPr>
        <p:spPr bwMode="auto">
          <a:xfrm>
            <a:off x="2595563" y="4260850"/>
            <a:ext cx="1244600" cy="115888"/>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8584" name="Group 35"/>
          <p:cNvGrpSpPr>
            <a:grpSpLocks/>
          </p:cNvGrpSpPr>
          <p:nvPr/>
        </p:nvGrpSpPr>
        <p:grpSpPr bwMode="auto">
          <a:xfrm>
            <a:off x="3648075" y="2790825"/>
            <a:ext cx="808038" cy="2259013"/>
            <a:chOff x="1945865" y="2341808"/>
            <a:chExt cx="808067" cy="2259217"/>
          </a:xfrm>
        </p:grpSpPr>
        <p:sp>
          <p:nvSpPr>
            <p:cNvPr id="108587" name="Freeform 137"/>
            <p:cNvSpPr>
              <a:spLocks/>
            </p:cNvSpPr>
            <p:nvPr/>
          </p:nvSpPr>
          <p:spPr bwMode="auto">
            <a:xfrm>
              <a:off x="1945865" y="3850783"/>
              <a:ext cx="256422" cy="750242"/>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588" name="Freeform 137"/>
            <p:cNvSpPr>
              <a:spLocks/>
            </p:cNvSpPr>
            <p:nvPr/>
          </p:nvSpPr>
          <p:spPr bwMode="auto">
            <a:xfrm flipH="1" flipV="1">
              <a:off x="2188417" y="3166056"/>
              <a:ext cx="256422" cy="750242"/>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589" name="Freeform 137"/>
            <p:cNvSpPr>
              <a:spLocks/>
            </p:cNvSpPr>
            <p:nvPr/>
          </p:nvSpPr>
          <p:spPr bwMode="auto">
            <a:xfrm>
              <a:off x="2497510" y="2341808"/>
              <a:ext cx="256422" cy="750242"/>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8585" name="Freeform 138"/>
          <p:cNvSpPr>
            <a:spLocks/>
          </p:cNvSpPr>
          <p:nvPr/>
        </p:nvSpPr>
        <p:spPr bwMode="auto">
          <a:xfrm>
            <a:off x="3152775" y="2854325"/>
            <a:ext cx="1244600" cy="115888"/>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TextBox 5"/>
          <p:cNvSpPr txBox="1"/>
          <p:nvPr/>
        </p:nvSpPr>
        <p:spPr>
          <a:xfrm>
            <a:off x="1422400" y="1452563"/>
            <a:ext cx="6877050" cy="657225"/>
          </a:xfrm>
          <a:prstGeom prst="rect">
            <a:avLst/>
          </a:prstGeom>
          <a:solidFill>
            <a:schemeClr val="tx1">
              <a:lumMod val="95000"/>
              <a:alpha val="62000"/>
            </a:schemeClr>
          </a:solidFill>
          <a:ln w="38100" cap="flat">
            <a:solidFill>
              <a:schemeClr val="bg1"/>
            </a:solidFill>
            <a:bevel/>
          </a:ln>
        </p:spPr>
        <p:txBody>
          <a:bodyPr anchor="ctr"/>
          <a:lstStyle/>
          <a:p>
            <a:pPr>
              <a:defRPr/>
            </a:pPr>
            <a:r>
              <a:rPr lang="en-US">
                <a:solidFill>
                  <a:schemeClr val="bg1"/>
                </a:solidFill>
              </a:rPr>
              <a:t>Combined Forces will cause </a:t>
            </a:r>
            <a:r>
              <a:rPr lang="en-US" i="1">
                <a:solidFill>
                  <a:schemeClr val="bg1"/>
                </a:solidFill>
              </a:rPr>
              <a:t>M</a:t>
            </a:r>
            <a:r>
              <a:rPr lang="en-US" i="1" baseline="-25000">
                <a:solidFill>
                  <a:schemeClr val="bg1"/>
                </a:solidFill>
              </a:rPr>
              <a:t>nt</a:t>
            </a:r>
            <a:r>
              <a:rPr lang="en-US">
                <a:solidFill>
                  <a:schemeClr val="bg1"/>
                </a:solidFill>
              </a:rPr>
              <a:t> and </a:t>
            </a:r>
            <a:r>
              <a:rPr lang="en-US" i="1">
                <a:solidFill>
                  <a:schemeClr val="bg1"/>
                </a:solidFill>
              </a:rPr>
              <a:t>M</a:t>
            </a:r>
            <a:r>
              <a:rPr lang="en-US" i="1" baseline="-25000">
                <a:solidFill>
                  <a:schemeClr val="bg1"/>
                </a:solidFill>
              </a:rPr>
              <a:t>lt</a:t>
            </a:r>
            <a:r>
              <a:rPr lang="en-US">
                <a:solidFill>
                  <a:schemeClr val="bg1"/>
                </a:solidFill>
              </a:rPr>
              <a:t> in a structure.</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61" name="Slide Number Placeholder 60"/>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E3AF2D03-D796-482B-B26F-075F02B62FE8}" type="slidenum">
              <a:rPr lang="en-US" altLang="en-US" sz="1200">
                <a:solidFill>
                  <a:srgbClr val="BCBCBC"/>
                </a:solidFill>
              </a:rPr>
              <a:pPr algn="r" eaLnBrk="1" hangingPunct="1"/>
              <a:t>106</a:t>
            </a:fld>
            <a:endParaRPr lang="en-US" altLang="en-US" sz="1200">
              <a:solidFill>
                <a:srgbClr val="BCBCBC"/>
              </a:solidFill>
            </a:endParaRPr>
          </a:p>
        </p:txBody>
      </p:sp>
      <p:sp>
        <p:nvSpPr>
          <p:cNvPr id="6" name="TextBox 5"/>
          <p:cNvSpPr txBox="1"/>
          <p:nvPr/>
        </p:nvSpPr>
        <p:spPr>
          <a:xfrm>
            <a:off x="1412875" y="1447800"/>
            <a:ext cx="7273925"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To determine </a:t>
            </a:r>
            <a:r>
              <a:rPr lang="en-US" i="1">
                <a:solidFill>
                  <a:schemeClr val="bg1"/>
                </a:solidFill>
              </a:rPr>
              <a:t>M</a:t>
            </a:r>
            <a:r>
              <a:rPr lang="en-US" i="1" baseline="-25000">
                <a:solidFill>
                  <a:schemeClr val="bg1"/>
                </a:solidFill>
              </a:rPr>
              <a:t>nt</a:t>
            </a:r>
            <a:r>
              <a:rPr lang="en-US">
                <a:solidFill>
                  <a:schemeClr val="bg1"/>
                </a:solidFill>
              </a:rPr>
              <a:t> and </a:t>
            </a:r>
            <a:r>
              <a:rPr lang="en-US" i="1">
                <a:solidFill>
                  <a:schemeClr val="bg1"/>
                </a:solidFill>
              </a:rPr>
              <a:t>P</a:t>
            </a:r>
            <a:r>
              <a:rPr lang="en-US" i="1" baseline="-25000">
                <a:solidFill>
                  <a:schemeClr val="bg1"/>
                </a:solidFill>
              </a:rPr>
              <a:t>nt</a:t>
            </a:r>
            <a:r>
              <a:rPr lang="en-US" i="1">
                <a:solidFill>
                  <a:schemeClr val="bg1"/>
                </a:solidFill>
              </a:rPr>
              <a:t>,</a:t>
            </a:r>
            <a:r>
              <a:rPr lang="en-US">
                <a:solidFill>
                  <a:schemeClr val="bg1"/>
                </a:solidFill>
              </a:rPr>
              <a:t> restrain lateral movement at each story.</a:t>
            </a:r>
          </a:p>
        </p:txBody>
      </p:sp>
      <p:sp>
        <p:nvSpPr>
          <p:cNvPr id="2" name="TextBox 5"/>
          <p:cNvSpPr txBox="1"/>
          <p:nvPr/>
        </p:nvSpPr>
        <p:spPr>
          <a:xfrm>
            <a:off x="1377950" y="492125"/>
            <a:ext cx="5159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b="1">
                <a:solidFill>
                  <a:schemeClr val="bg1"/>
                </a:solidFill>
              </a:rPr>
              <a:t>Amplified First Order Analysis</a:t>
            </a:r>
          </a:p>
        </p:txBody>
      </p:sp>
      <p:sp>
        <p:nvSpPr>
          <p:cNvPr id="80" name="Rectangle 79"/>
          <p:cNvSpPr/>
          <p:nvPr/>
        </p:nvSpPr>
        <p:spPr bwMode="auto">
          <a:xfrm>
            <a:off x="1412875" y="2486025"/>
            <a:ext cx="3689350" cy="318611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9575" name="AutoShape 113"/>
          <p:cNvSpPr>
            <a:spLocks noChangeArrowheads="1"/>
          </p:cNvSpPr>
          <p:nvPr/>
        </p:nvSpPr>
        <p:spPr bwMode="auto">
          <a:xfrm>
            <a:off x="3424238" y="5081588"/>
            <a:ext cx="396875" cy="331787"/>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9576" name="AutoShape 113"/>
          <p:cNvSpPr>
            <a:spLocks noChangeArrowheads="1"/>
          </p:cNvSpPr>
          <p:nvPr/>
        </p:nvSpPr>
        <p:spPr bwMode="auto">
          <a:xfrm>
            <a:off x="2130425" y="5080000"/>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9577" name="Line 53"/>
          <p:cNvSpPr>
            <a:spLocks noChangeShapeType="1"/>
          </p:cNvSpPr>
          <p:nvPr/>
        </p:nvSpPr>
        <p:spPr bwMode="auto">
          <a:xfrm>
            <a:off x="1943100" y="5429250"/>
            <a:ext cx="2076450" cy="0"/>
          </a:xfrm>
          <a:prstGeom prst="line">
            <a:avLst/>
          </a:prstGeom>
          <a:noFill/>
          <a:ln w="381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9578" name="Freeform 54"/>
          <p:cNvSpPr>
            <a:spLocks/>
          </p:cNvSpPr>
          <p:nvPr/>
        </p:nvSpPr>
        <p:spPr bwMode="auto">
          <a:xfrm>
            <a:off x="2328863" y="2957513"/>
            <a:ext cx="1290637" cy="2119312"/>
          </a:xfrm>
          <a:custGeom>
            <a:avLst/>
            <a:gdLst>
              <a:gd name="T0" fmla="*/ 0 w 813"/>
              <a:gd name="T1" fmla="*/ 2147483647 h 1335"/>
              <a:gd name="T2" fmla="*/ 0 w 813"/>
              <a:gd name="T3" fmla="*/ 0 h 1335"/>
              <a:gd name="T4" fmla="*/ 2147483647 w 813"/>
              <a:gd name="T5" fmla="*/ 0 h 1335"/>
              <a:gd name="T6" fmla="*/ 2147483647 w 813"/>
              <a:gd name="T7" fmla="*/ 2147483647 h 1335"/>
              <a:gd name="T8" fmla="*/ 0 60000 65536"/>
              <a:gd name="T9" fmla="*/ 0 60000 65536"/>
              <a:gd name="T10" fmla="*/ 0 60000 65536"/>
              <a:gd name="T11" fmla="*/ 0 60000 65536"/>
              <a:gd name="T12" fmla="*/ 0 w 813"/>
              <a:gd name="T13" fmla="*/ 0 h 1335"/>
              <a:gd name="T14" fmla="*/ 813 w 813"/>
              <a:gd name="T15" fmla="*/ 1335 h 1335"/>
            </a:gdLst>
            <a:ahLst/>
            <a:cxnLst>
              <a:cxn ang="T8">
                <a:pos x="T0" y="T1"/>
              </a:cxn>
              <a:cxn ang="T9">
                <a:pos x="T2" y="T3"/>
              </a:cxn>
              <a:cxn ang="T10">
                <a:pos x="T4" y="T5"/>
              </a:cxn>
              <a:cxn ang="T11">
                <a:pos x="T6" y="T7"/>
              </a:cxn>
            </a:cxnLst>
            <a:rect l="T12" t="T13" r="T14" b="T15"/>
            <a:pathLst>
              <a:path w="813" h="1335">
                <a:moveTo>
                  <a:pt x="0" y="1332"/>
                </a:moveTo>
                <a:lnTo>
                  <a:pt x="0" y="0"/>
                </a:lnTo>
                <a:lnTo>
                  <a:pt x="813" y="0"/>
                </a:lnTo>
                <a:lnTo>
                  <a:pt x="813" y="1335"/>
                </a:lnTo>
              </a:path>
            </a:pathLst>
          </a:custGeom>
          <a:noFill/>
          <a:ln w="57150" cap="flat" cmpd="sng">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579" name="Line 55"/>
          <p:cNvSpPr>
            <a:spLocks noChangeShapeType="1"/>
          </p:cNvSpPr>
          <p:nvPr/>
        </p:nvSpPr>
        <p:spPr bwMode="auto">
          <a:xfrm>
            <a:off x="2324100" y="3614738"/>
            <a:ext cx="1300163" cy="0"/>
          </a:xfrm>
          <a:prstGeom prst="line">
            <a:avLst/>
          </a:prstGeom>
          <a:noFill/>
          <a:ln w="571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9580" name="Line 56"/>
          <p:cNvSpPr>
            <a:spLocks noChangeShapeType="1"/>
          </p:cNvSpPr>
          <p:nvPr/>
        </p:nvSpPr>
        <p:spPr bwMode="auto">
          <a:xfrm>
            <a:off x="2328863" y="4329113"/>
            <a:ext cx="1295400" cy="0"/>
          </a:xfrm>
          <a:prstGeom prst="line">
            <a:avLst/>
          </a:prstGeom>
          <a:noFill/>
          <a:ln w="571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9581" name="Line 57"/>
          <p:cNvSpPr>
            <a:spLocks noChangeShapeType="1"/>
          </p:cNvSpPr>
          <p:nvPr/>
        </p:nvSpPr>
        <p:spPr bwMode="auto">
          <a:xfrm>
            <a:off x="1985963" y="5062538"/>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582" name="Line 58"/>
          <p:cNvSpPr>
            <a:spLocks noChangeShapeType="1"/>
          </p:cNvSpPr>
          <p:nvPr/>
        </p:nvSpPr>
        <p:spPr bwMode="auto">
          <a:xfrm>
            <a:off x="1985963" y="4829175"/>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583" name="Line 59"/>
          <p:cNvSpPr>
            <a:spLocks noChangeShapeType="1"/>
          </p:cNvSpPr>
          <p:nvPr/>
        </p:nvSpPr>
        <p:spPr bwMode="auto">
          <a:xfrm>
            <a:off x="1995488" y="4600575"/>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584" name="Line 60"/>
          <p:cNvSpPr>
            <a:spLocks noChangeShapeType="1"/>
          </p:cNvSpPr>
          <p:nvPr/>
        </p:nvSpPr>
        <p:spPr bwMode="auto">
          <a:xfrm>
            <a:off x="1981200" y="43719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585" name="Line 61"/>
          <p:cNvSpPr>
            <a:spLocks noChangeShapeType="1"/>
          </p:cNvSpPr>
          <p:nvPr/>
        </p:nvSpPr>
        <p:spPr bwMode="auto">
          <a:xfrm>
            <a:off x="1981200" y="41433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586" name="Line 62"/>
          <p:cNvSpPr>
            <a:spLocks noChangeShapeType="1"/>
          </p:cNvSpPr>
          <p:nvPr/>
        </p:nvSpPr>
        <p:spPr bwMode="auto">
          <a:xfrm>
            <a:off x="1995488" y="3914775"/>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587" name="Line 63"/>
          <p:cNvSpPr>
            <a:spLocks noChangeShapeType="1"/>
          </p:cNvSpPr>
          <p:nvPr/>
        </p:nvSpPr>
        <p:spPr bwMode="auto">
          <a:xfrm>
            <a:off x="1990725" y="36861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588" name="Line 64"/>
          <p:cNvSpPr>
            <a:spLocks noChangeShapeType="1"/>
          </p:cNvSpPr>
          <p:nvPr/>
        </p:nvSpPr>
        <p:spPr bwMode="auto">
          <a:xfrm>
            <a:off x="1981200" y="34575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589" name="Line 65"/>
          <p:cNvSpPr>
            <a:spLocks noChangeShapeType="1"/>
          </p:cNvSpPr>
          <p:nvPr/>
        </p:nvSpPr>
        <p:spPr bwMode="auto">
          <a:xfrm>
            <a:off x="1981200" y="32289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590" name="Line 66"/>
          <p:cNvSpPr>
            <a:spLocks noChangeShapeType="1"/>
          </p:cNvSpPr>
          <p:nvPr/>
        </p:nvSpPr>
        <p:spPr bwMode="auto">
          <a:xfrm>
            <a:off x="1985963" y="2995613"/>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591" name="Line 67"/>
          <p:cNvSpPr>
            <a:spLocks noChangeShapeType="1"/>
          </p:cNvSpPr>
          <p:nvPr/>
        </p:nvSpPr>
        <p:spPr bwMode="auto">
          <a:xfrm>
            <a:off x="2390775" y="26289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592" name="Line 68"/>
          <p:cNvSpPr>
            <a:spLocks noChangeShapeType="1"/>
          </p:cNvSpPr>
          <p:nvPr/>
        </p:nvSpPr>
        <p:spPr bwMode="auto">
          <a:xfrm>
            <a:off x="2967038" y="26289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593" name="Line 69"/>
          <p:cNvSpPr>
            <a:spLocks noChangeShapeType="1"/>
          </p:cNvSpPr>
          <p:nvPr/>
        </p:nvSpPr>
        <p:spPr bwMode="auto">
          <a:xfrm>
            <a:off x="3543300" y="263842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594" name="Line 70"/>
          <p:cNvSpPr>
            <a:spLocks noChangeShapeType="1"/>
          </p:cNvSpPr>
          <p:nvPr/>
        </p:nvSpPr>
        <p:spPr bwMode="auto">
          <a:xfrm>
            <a:off x="2676525" y="26336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595" name="Line 71"/>
          <p:cNvSpPr>
            <a:spLocks noChangeShapeType="1"/>
          </p:cNvSpPr>
          <p:nvPr/>
        </p:nvSpPr>
        <p:spPr bwMode="auto">
          <a:xfrm>
            <a:off x="3248025" y="26336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596" name="Line 72"/>
          <p:cNvSpPr>
            <a:spLocks noChangeShapeType="1"/>
          </p:cNvSpPr>
          <p:nvPr/>
        </p:nvSpPr>
        <p:spPr bwMode="auto">
          <a:xfrm>
            <a:off x="2405063" y="32813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597" name="Line 73"/>
          <p:cNvSpPr>
            <a:spLocks noChangeShapeType="1"/>
          </p:cNvSpPr>
          <p:nvPr/>
        </p:nvSpPr>
        <p:spPr bwMode="auto">
          <a:xfrm>
            <a:off x="2981325" y="32813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598" name="Line 74"/>
          <p:cNvSpPr>
            <a:spLocks noChangeShapeType="1"/>
          </p:cNvSpPr>
          <p:nvPr/>
        </p:nvSpPr>
        <p:spPr bwMode="auto">
          <a:xfrm>
            <a:off x="3543300" y="3290888"/>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599" name="Line 75"/>
          <p:cNvSpPr>
            <a:spLocks noChangeShapeType="1"/>
          </p:cNvSpPr>
          <p:nvPr/>
        </p:nvSpPr>
        <p:spPr bwMode="auto">
          <a:xfrm>
            <a:off x="2690813" y="328612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600" name="Line 76"/>
          <p:cNvSpPr>
            <a:spLocks noChangeShapeType="1"/>
          </p:cNvSpPr>
          <p:nvPr/>
        </p:nvSpPr>
        <p:spPr bwMode="auto">
          <a:xfrm>
            <a:off x="3262313" y="328612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601" name="Line 77"/>
          <p:cNvSpPr>
            <a:spLocks noChangeShapeType="1"/>
          </p:cNvSpPr>
          <p:nvPr/>
        </p:nvSpPr>
        <p:spPr bwMode="auto">
          <a:xfrm>
            <a:off x="2400300" y="3995738"/>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602" name="Line 78"/>
          <p:cNvSpPr>
            <a:spLocks noChangeShapeType="1"/>
          </p:cNvSpPr>
          <p:nvPr/>
        </p:nvSpPr>
        <p:spPr bwMode="auto">
          <a:xfrm>
            <a:off x="2976563" y="3995738"/>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603" name="Line 79"/>
          <p:cNvSpPr>
            <a:spLocks noChangeShapeType="1"/>
          </p:cNvSpPr>
          <p:nvPr/>
        </p:nvSpPr>
        <p:spPr bwMode="auto">
          <a:xfrm>
            <a:off x="3543300" y="399097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604" name="Line 80"/>
          <p:cNvSpPr>
            <a:spLocks noChangeShapeType="1"/>
          </p:cNvSpPr>
          <p:nvPr/>
        </p:nvSpPr>
        <p:spPr bwMode="auto">
          <a:xfrm>
            <a:off x="2686050" y="40005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09605" name="Line 81"/>
          <p:cNvSpPr>
            <a:spLocks noChangeShapeType="1"/>
          </p:cNvSpPr>
          <p:nvPr/>
        </p:nvSpPr>
        <p:spPr bwMode="auto">
          <a:xfrm>
            <a:off x="3257550" y="40005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61" name="Slide Number Placeholder 60"/>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333B6231-1B96-46B9-AE87-4DF7F2C11A53}" type="slidenum">
              <a:rPr lang="en-US" altLang="en-US" sz="1200">
                <a:solidFill>
                  <a:srgbClr val="BCBCBC"/>
                </a:solidFill>
              </a:rPr>
              <a:pPr algn="r" eaLnBrk="1" hangingPunct="1"/>
              <a:t>107</a:t>
            </a:fld>
            <a:endParaRPr lang="en-US" altLang="en-US" sz="1200">
              <a:solidFill>
                <a:srgbClr val="BCBCBC"/>
              </a:solidFill>
            </a:endParaRPr>
          </a:p>
        </p:txBody>
      </p:sp>
      <p:sp>
        <p:nvSpPr>
          <p:cNvPr id="6" name="TextBox 5"/>
          <p:cNvSpPr txBox="1"/>
          <p:nvPr/>
        </p:nvSpPr>
        <p:spPr>
          <a:xfrm>
            <a:off x="1412875" y="1447800"/>
            <a:ext cx="7273925"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To determine </a:t>
            </a:r>
            <a:r>
              <a:rPr lang="en-US" i="1">
                <a:solidFill>
                  <a:schemeClr val="bg1"/>
                </a:solidFill>
              </a:rPr>
              <a:t>M</a:t>
            </a:r>
            <a:r>
              <a:rPr lang="en-US" i="1" baseline="-25000">
                <a:solidFill>
                  <a:schemeClr val="bg1"/>
                </a:solidFill>
              </a:rPr>
              <a:t>nt</a:t>
            </a:r>
            <a:r>
              <a:rPr lang="en-US">
                <a:solidFill>
                  <a:schemeClr val="bg1"/>
                </a:solidFill>
              </a:rPr>
              <a:t> and </a:t>
            </a:r>
            <a:r>
              <a:rPr lang="en-US" i="1">
                <a:solidFill>
                  <a:schemeClr val="bg1"/>
                </a:solidFill>
              </a:rPr>
              <a:t>P</a:t>
            </a:r>
            <a:r>
              <a:rPr lang="en-US" i="1" baseline="-25000">
                <a:solidFill>
                  <a:schemeClr val="bg1"/>
                </a:solidFill>
              </a:rPr>
              <a:t>nt</a:t>
            </a:r>
            <a:r>
              <a:rPr lang="en-US" i="1">
                <a:solidFill>
                  <a:schemeClr val="bg1"/>
                </a:solidFill>
              </a:rPr>
              <a:t>,</a:t>
            </a:r>
            <a:r>
              <a:rPr lang="en-US">
                <a:solidFill>
                  <a:schemeClr val="bg1"/>
                </a:solidFill>
              </a:rPr>
              <a:t> restrain lateral movement at each story.</a:t>
            </a:r>
          </a:p>
        </p:txBody>
      </p:sp>
      <p:sp>
        <p:nvSpPr>
          <p:cNvPr id="2" name="TextBox 5"/>
          <p:cNvSpPr txBox="1"/>
          <p:nvPr/>
        </p:nvSpPr>
        <p:spPr>
          <a:xfrm>
            <a:off x="1377950" y="492125"/>
            <a:ext cx="5159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b="1">
                <a:solidFill>
                  <a:schemeClr val="bg1"/>
                </a:solidFill>
              </a:rPr>
              <a:t>Amplified First Order Analysis</a:t>
            </a:r>
          </a:p>
        </p:txBody>
      </p:sp>
      <p:sp>
        <p:nvSpPr>
          <p:cNvPr id="80" name="Rectangle 79"/>
          <p:cNvSpPr/>
          <p:nvPr/>
        </p:nvSpPr>
        <p:spPr bwMode="auto">
          <a:xfrm>
            <a:off x="1412875" y="2486025"/>
            <a:ext cx="3689350" cy="318611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0599" name="AutoShape 113"/>
          <p:cNvSpPr>
            <a:spLocks noChangeArrowheads="1"/>
          </p:cNvSpPr>
          <p:nvPr/>
        </p:nvSpPr>
        <p:spPr bwMode="auto">
          <a:xfrm>
            <a:off x="3424238" y="5081588"/>
            <a:ext cx="396875" cy="331787"/>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0600" name="AutoShape 113"/>
          <p:cNvSpPr>
            <a:spLocks noChangeArrowheads="1"/>
          </p:cNvSpPr>
          <p:nvPr/>
        </p:nvSpPr>
        <p:spPr bwMode="auto">
          <a:xfrm>
            <a:off x="2130425" y="5080000"/>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0601" name="Line 8"/>
          <p:cNvSpPr>
            <a:spLocks noChangeShapeType="1"/>
          </p:cNvSpPr>
          <p:nvPr/>
        </p:nvSpPr>
        <p:spPr bwMode="auto">
          <a:xfrm>
            <a:off x="1943100" y="5429250"/>
            <a:ext cx="2076450" cy="0"/>
          </a:xfrm>
          <a:prstGeom prst="line">
            <a:avLst/>
          </a:prstGeom>
          <a:noFill/>
          <a:ln w="381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0602" name="Freeform 9"/>
          <p:cNvSpPr>
            <a:spLocks/>
          </p:cNvSpPr>
          <p:nvPr/>
        </p:nvSpPr>
        <p:spPr bwMode="auto">
          <a:xfrm>
            <a:off x="2328863" y="2957513"/>
            <a:ext cx="1290637" cy="2119312"/>
          </a:xfrm>
          <a:custGeom>
            <a:avLst/>
            <a:gdLst>
              <a:gd name="T0" fmla="*/ 0 w 813"/>
              <a:gd name="T1" fmla="*/ 2147483647 h 1335"/>
              <a:gd name="T2" fmla="*/ 0 w 813"/>
              <a:gd name="T3" fmla="*/ 0 h 1335"/>
              <a:gd name="T4" fmla="*/ 2147483647 w 813"/>
              <a:gd name="T5" fmla="*/ 0 h 1335"/>
              <a:gd name="T6" fmla="*/ 2147483647 w 813"/>
              <a:gd name="T7" fmla="*/ 2147483647 h 1335"/>
              <a:gd name="T8" fmla="*/ 0 60000 65536"/>
              <a:gd name="T9" fmla="*/ 0 60000 65536"/>
              <a:gd name="T10" fmla="*/ 0 60000 65536"/>
              <a:gd name="T11" fmla="*/ 0 60000 65536"/>
              <a:gd name="T12" fmla="*/ 0 w 813"/>
              <a:gd name="T13" fmla="*/ 0 h 1335"/>
              <a:gd name="T14" fmla="*/ 813 w 813"/>
              <a:gd name="T15" fmla="*/ 1335 h 1335"/>
            </a:gdLst>
            <a:ahLst/>
            <a:cxnLst>
              <a:cxn ang="T8">
                <a:pos x="T0" y="T1"/>
              </a:cxn>
              <a:cxn ang="T9">
                <a:pos x="T2" y="T3"/>
              </a:cxn>
              <a:cxn ang="T10">
                <a:pos x="T4" y="T5"/>
              </a:cxn>
              <a:cxn ang="T11">
                <a:pos x="T6" y="T7"/>
              </a:cxn>
            </a:cxnLst>
            <a:rect l="T12" t="T13" r="T14" b="T15"/>
            <a:pathLst>
              <a:path w="813" h="1335">
                <a:moveTo>
                  <a:pt x="0" y="1332"/>
                </a:moveTo>
                <a:lnTo>
                  <a:pt x="0" y="0"/>
                </a:lnTo>
                <a:lnTo>
                  <a:pt x="813" y="0"/>
                </a:lnTo>
                <a:lnTo>
                  <a:pt x="813" y="1335"/>
                </a:lnTo>
              </a:path>
            </a:pathLst>
          </a:custGeom>
          <a:noFill/>
          <a:ln w="57150" cap="flat" cmpd="sng">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603" name="Line 10"/>
          <p:cNvSpPr>
            <a:spLocks noChangeShapeType="1"/>
          </p:cNvSpPr>
          <p:nvPr/>
        </p:nvSpPr>
        <p:spPr bwMode="auto">
          <a:xfrm>
            <a:off x="2324100" y="3614738"/>
            <a:ext cx="1300163" cy="0"/>
          </a:xfrm>
          <a:prstGeom prst="line">
            <a:avLst/>
          </a:prstGeom>
          <a:noFill/>
          <a:ln w="571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0604" name="Line 11"/>
          <p:cNvSpPr>
            <a:spLocks noChangeShapeType="1"/>
          </p:cNvSpPr>
          <p:nvPr/>
        </p:nvSpPr>
        <p:spPr bwMode="auto">
          <a:xfrm>
            <a:off x="2328863" y="4329113"/>
            <a:ext cx="1295400" cy="0"/>
          </a:xfrm>
          <a:prstGeom prst="line">
            <a:avLst/>
          </a:prstGeom>
          <a:noFill/>
          <a:ln w="571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0605" name="Line 12"/>
          <p:cNvSpPr>
            <a:spLocks noChangeShapeType="1"/>
          </p:cNvSpPr>
          <p:nvPr/>
        </p:nvSpPr>
        <p:spPr bwMode="auto">
          <a:xfrm>
            <a:off x="1985963" y="5062538"/>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06" name="Line 13"/>
          <p:cNvSpPr>
            <a:spLocks noChangeShapeType="1"/>
          </p:cNvSpPr>
          <p:nvPr/>
        </p:nvSpPr>
        <p:spPr bwMode="auto">
          <a:xfrm>
            <a:off x="1985963" y="4829175"/>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07" name="Line 14"/>
          <p:cNvSpPr>
            <a:spLocks noChangeShapeType="1"/>
          </p:cNvSpPr>
          <p:nvPr/>
        </p:nvSpPr>
        <p:spPr bwMode="auto">
          <a:xfrm>
            <a:off x="1995488" y="4600575"/>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08" name="Line 15"/>
          <p:cNvSpPr>
            <a:spLocks noChangeShapeType="1"/>
          </p:cNvSpPr>
          <p:nvPr/>
        </p:nvSpPr>
        <p:spPr bwMode="auto">
          <a:xfrm>
            <a:off x="1981200" y="43719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09" name="Line 16"/>
          <p:cNvSpPr>
            <a:spLocks noChangeShapeType="1"/>
          </p:cNvSpPr>
          <p:nvPr/>
        </p:nvSpPr>
        <p:spPr bwMode="auto">
          <a:xfrm>
            <a:off x="1981200" y="41433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10" name="Line 17"/>
          <p:cNvSpPr>
            <a:spLocks noChangeShapeType="1"/>
          </p:cNvSpPr>
          <p:nvPr/>
        </p:nvSpPr>
        <p:spPr bwMode="auto">
          <a:xfrm>
            <a:off x="1995488" y="3914775"/>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11" name="Line 18"/>
          <p:cNvSpPr>
            <a:spLocks noChangeShapeType="1"/>
          </p:cNvSpPr>
          <p:nvPr/>
        </p:nvSpPr>
        <p:spPr bwMode="auto">
          <a:xfrm>
            <a:off x="1990725" y="36861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12" name="Line 19"/>
          <p:cNvSpPr>
            <a:spLocks noChangeShapeType="1"/>
          </p:cNvSpPr>
          <p:nvPr/>
        </p:nvSpPr>
        <p:spPr bwMode="auto">
          <a:xfrm>
            <a:off x="1981200" y="34575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13" name="Line 20"/>
          <p:cNvSpPr>
            <a:spLocks noChangeShapeType="1"/>
          </p:cNvSpPr>
          <p:nvPr/>
        </p:nvSpPr>
        <p:spPr bwMode="auto">
          <a:xfrm>
            <a:off x="1981200" y="32289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14" name="Line 21"/>
          <p:cNvSpPr>
            <a:spLocks noChangeShapeType="1"/>
          </p:cNvSpPr>
          <p:nvPr/>
        </p:nvSpPr>
        <p:spPr bwMode="auto">
          <a:xfrm>
            <a:off x="1985963" y="2995613"/>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15" name="Line 22"/>
          <p:cNvSpPr>
            <a:spLocks noChangeShapeType="1"/>
          </p:cNvSpPr>
          <p:nvPr/>
        </p:nvSpPr>
        <p:spPr bwMode="auto">
          <a:xfrm>
            <a:off x="2390775" y="26289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16" name="Line 23"/>
          <p:cNvSpPr>
            <a:spLocks noChangeShapeType="1"/>
          </p:cNvSpPr>
          <p:nvPr/>
        </p:nvSpPr>
        <p:spPr bwMode="auto">
          <a:xfrm>
            <a:off x="2967038" y="26289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17" name="Line 24"/>
          <p:cNvSpPr>
            <a:spLocks noChangeShapeType="1"/>
          </p:cNvSpPr>
          <p:nvPr/>
        </p:nvSpPr>
        <p:spPr bwMode="auto">
          <a:xfrm>
            <a:off x="3543300" y="263842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18" name="Line 25"/>
          <p:cNvSpPr>
            <a:spLocks noChangeShapeType="1"/>
          </p:cNvSpPr>
          <p:nvPr/>
        </p:nvSpPr>
        <p:spPr bwMode="auto">
          <a:xfrm>
            <a:off x="2676525" y="26336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19" name="Line 26"/>
          <p:cNvSpPr>
            <a:spLocks noChangeShapeType="1"/>
          </p:cNvSpPr>
          <p:nvPr/>
        </p:nvSpPr>
        <p:spPr bwMode="auto">
          <a:xfrm>
            <a:off x="3248025" y="26336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20" name="Line 27"/>
          <p:cNvSpPr>
            <a:spLocks noChangeShapeType="1"/>
          </p:cNvSpPr>
          <p:nvPr/>
        </p:nvSpPr>
        <p:spPr bwMode="auto">
          <a:xfrm>
            <a:off x="2405063" y="32813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21" name="Line 28"/>
          <p:cNvSpPr>
            <a:spLocks noChangeShapeType="1"/>
          </p:cNvSpPr>
          <p:nvPr/>
        </p:nvSpPr>
        <p:spPr bwMode="auto">
          <a:xfrm>
            <a:off x="2981325" y="32813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22" name="Line 29"/>
          <p:cNvSpPr>
            <a:spLocks noChangeShapeType="1"/>
          </p:cNvSpPr>
          <p:nvPr/>
        </p:nvSpPr>
        <p:spPr bwMode="auto">
          <a:xfrm>
            <a:off x="3543300" y="3290888"/>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23" name="Line 30"/>
          <p:cNvSpPr>
            <a:spLocks noChangeShapeType="1"/>
          </p:cNvSpPr>
          <p:nvPr/>
        </p:nvSpPr>
        <p:spPr bwMode="auto">
          <a:xfrm>
            <a:off x="2690813" y="328612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24" name="Line 31"/>
          <p:cNvSpPr>
            <a:spLocks noChangeShapeType="1"/>
          </p:cNvSpPr>
          <p:nvPr/>
        </p:nvSpPr>
        <p:spPr bwMode="auto">
          <a:xfrm>
            <a:off x="3262313" y="328612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25" name="Line 32"/>
          <p:cNvSpPr>
            <a:spLocks noChangeShapeType="1"/>
          </p:cNvSpPr>
          <p:nvPr/>
        </p:nvSpPr>
        <p:spPr bwMode="auto">
          <a:xfrm>
            <a:off x="2400300" y="3995738"/>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26" name="Line 33"/>
          <p:cNvSpPr>
            <a:spLocks noChangeShapeType="1"/>
          </p:cNvSpPr>
          <p:nvPr/>
        </p:nvSpPr>
        <p:spPr bwMode="auto">
          <a:xfrm>
            <a:off x="2976563" y="3995738"/>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27" name="Line 34"/>
          <p:cNvSpPr>
            <a:spLocks noChangeShapeType="1"/>
          </p:cNvSpPr>
          <p:nvPr/>
        </p:nvSpPr>
        <p:spPr bwMode="auto">
          <a:xfrm>
            <a:off x="3543300" y="399097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28" name="Line 35"/>
          <p:cNvSpPr>
            <a:spLocks noChangeShapeType="1"/>
          </p:cNvSpPr>
          <p:nvPr/>
        </p:nvSpPr>
        <p:spPr bwMode="auto">
          <a:xfrm>
            <a:off x="2686050" y="40005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29" name="Line 36"/>
          <p:cNvSpPr>
            <a:spLocks noChangeShapeType="1"/>
          </p:cNvSpPr>
          <p:nvPr/>
        </p:nvSpPr>
        <p:spPr bwMode="auto">
          <a:xfrm>
            <a:off x="3257550" y="40005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0630" name="AutoShape 113"/>
          <p:cNvSpPr>
            <a:spLocks noChangeArrowheads="1"/>
          </p:cNvSpPr>
          <p:nvPr/>
        </p:nvSpPr>
        <p:spPr bwMode="auto">
          <a:xfrm rot="-5400000">
            <a:off x="3607594" y="4234657"/>
            <a:ext cx="242887" cy="203200"/>
          </a:xfrm>
          <a:prstGeom prst="triangle">
            <a:avLst>
              <a:gd name="adj" fmla="val 50000"/>
            </a:avLst>
          </a:prstGeom>
          <a:solidFill>
            <a:schemeClr val="accent1"/>
          </a:solidFill>
          <a:ln w="38100">
            <a:solidFill>
              <a:schemeClr val="bg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0631" name="AutoShape 113"/>
          <p:cNvSpPr>
            <a:spLocks noChangeArrowheads="1"/>
          </p:cNvSpPr>
          <p:nvPr/>
        </p:nvSpPr>
        <p:spPr bwMode="auto">
          <a:xfrm rot="-5400000">
            <a:off x="3618706" y="2867819"/>
            <a:ext cx="242888" cy="203200"/>
          </a:xfrm>
          <a:prstGeom prst="triangle">
            <a:avLst>
              <a:gd name="adj" fmla="val 50000"/>
            </a:avLst>
          </a:prstGeom>
          <a:solidFill>
            <a:schemeClr val="accent1"/>
          </a:solidFill>
          <a:ln w="38100">
            <a:solidFill>
              <a:schemeClr val="bg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0632" name="AutoShape 113"/>
          <p:cNvSpPr>
            <a:spLocks noChangeArrowheads="1"/>
          </p:cNvSpPr>
          <p:nvPr/>
        </p:nvSpPr>
        <p:spPr bwMode="auto">
          <a:xfrm rot="-5400000">
            <a:off x="3616325" y="3495675"/>
            <a:ext cx="242888" cy="204788"/>
          </a:xfrm>
          <a:prstGeom prst="triangle">
            <a:avLst>
              <a:gd name="adj" fmla="val 50000"/>
            </a:avLst>
          </a:prstGeom>
          <a:solidFill>
            <a:schemeClr val="accent1"/>
          </a:solidFill>
          <a:ln w="38100">
            <a:solidFill>
              <a:schemeClr val="bg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0633" name="Line 40"/>
          <p:cNvSpPr>
            <a:spLocks noChangeShapeType="1"/>
          </p:cNvSpPr>
          <p:nvPr/>
        </p:nvSpPr>
        <p:spPr bwMode="auto">
          <a:xfrm>
            <a:off x="3848100" y="2714625"/>
            <a:ext cx="0" cy="1947863"/>
          </a:xfrm>
          <a:prstGeom prst="line">
            <a:avLst/>
          </a:prstGeom>
          <a:noFill/>
          <a:ln w="381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110634" name="Group 84"/>
          <p:cNvGrpSpPr>
            <a:grpSpLocks/>
          </p:cNvGrpSpPr>
          <p:nvPr/>
        </p:nvGrpSpPr>
        <p:grpSpPr bwMode="auto">
          <a:xfrm>
            <a:off x="2232025" y="2908300"/>
            <a:ext cx="1470025" cy="2127250"/>
            <a:chOff x="1850265" y="2470597"/>
            <a:chExt cx="1470338" cy="2127161"/>
          </a:xfrm>
        </p:grpSpPr>
        <p:sp>
          <p:nvSpPr>
            <p:cNvPr id="3" name="Freeform 79"/>
            <p:cNvSpPr/>
            <p:nvPr/>
          </p:nvSpPr>
          <p:spPr>
            <a:xfrm>
              <a:off x="1850265" y="2511870"/>
              <a:ext cx="209595" cy="2085888"/>
            </a:xfrm>
            <a:custGeom>
              <a:avLst/>
              <a:gdLst>
                <a:gd name="connsiteX0" fmla="*/ 94445 w 210355"/>
                <a:gd name="connsiteY0" fmla="*/ 2086378 h 2086378"/>
                <a:gd name="connsiteX1" fmla="*/ 4293 w 210355"/>
                <a:gd name="connsiteY1" fmla="*/ 1674254 h 2086378"/>
                <a:gd name="connsiteX2" fmla="*/ 120203 w 210355"/>
                <a:gd name="connsiteY2" fmla="*/ 1365161 h 2086378"/>
                <a:gd name="connsiteX3" fmla="*/ 210355 w 210355"/>
                <a:gd name="connsiteY3" fmla="*/ 927279 h 2086378"/>
                <a:gd name="connsiteX4" fmla="*/ 120203 w 210355"/>
                <a:gd name="connsiteY4" fmla="*/ 618186 h 2086378"/>
                <a:gd name="connsiteX5" fmla="*/ 17172 w 210355"/>
                <a:gd name="connsiteY5" fmla="*/ 206062 h 2086378"/>
                <a:gd name="connsiteX6" fmla="*/ 120203 w 210355"/>
                <a:gd name="connsiteY6" fmla="*/ 0 h 208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55" h="2086378">
                  <a:moveTo>
                    <a:pt x="94445" y="2086378"/>
                  </a:moveTo>
                  <a:cubicBezTo>
                    <a:pt x="47222" y="1940417"/>
                    <a:pt x="0" y="1794457"/>
                    <a:pt x="4293" y="1674254"/>
                  </a:cubicBezTo>
                  <a:cubicBezTo>
                    <a:pt x="8586" y="1554051"/>
                    <a:pt x="85859" y="1489657"/>
                    <a:pt x="120203" y="1365161"/>
                  </a:cubicBezTo>
                  <a:cubicBezTo>
                    <a:pt x="154547" y="1240665"/>
                    <a:pt x="210355" y="1051775"/>
                    <a:pt x="210355" y="927279"/>
                  </a:cubicBezTo>
                  <a:cubicBezTo>
                    <a:pt x="210355" y="802783"/>
                    <a:pt x="152400" y="738389"/>
                    <a:pt x="120203" y="618186"/>
                  </a:cubicBezTo>
                  <a:cubicBezTo>
                    <a:pt x="88006" y="497983"/>
                    <a:pt x="17172" y="309093"/>
                    <a:pt x="17172" y="206062"/>
                  </a:cubicBezTo>
                  <a:cubicBezTo>
                    <a:pt x="17172" y="103031"/>
                    <a:pt x="68687" y="51515"/>
                    <a:pt x="120203" y="0"/>
                  </a:cubicBezTo>
                </a:path>
              </a:pathLst>
            </a:cu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1" name="Freeform 80"/>
            <p:cNvSpPr/>
            <p:nvPr/>
          </p:nvSpPr>
          <p:spPr>
            <a:xfrm flipH="1">
              <a:off x="3111008" y="2470597"/>
              <a:ext cx="209595" cy="2085888"/>
            </a:xfrm>
            <a:custGeom>
              <a:avLst/>
              <a:gdLst>
                <a:gd name="connsiteX0" fmla="*/ 94445 w 210355"/>
                <a:gd name="connsiteY0" fmla="*/ 2086378 h 2086378"/>
                <a:gd name="connsiteX1" fmla="*/ 4293 w 210355"/>
                <a:gd name="connsiteY1" fmla="*/ 1674254 h 2086378"/>
                <a:gd name="connsiteX2" fmla="*/ 120203 w 210355"/>
                <a:gd name="connsiteY2" fmla="*/ 1365161 h 2086378"/>
                <a:gd name="connsiteX3" fmla="*/ 210355 w 210355"/>
                <a:gd name="connsiteY3" fmla="*/ 927279 h 2086378"/>
                <a:gd name="connsiteX4" fmla="*/ 120203 w 210355"/>
                <a:gd name="connsiteY4" fmla="*/ 618186 h 2086378"/>
                <a:gd name="connsiteX5" fmla="*/ 17172 w 210355"/>
                <a:gd name="connsiteY5" fmla="*/ 206062 h 2086378"/>
                <a:gd name="connsiteX6" fmla="*/ 120203 w 210355"/>
                <a:gd name="connsiteY6" fmla="*/ 0 h 208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55" h="2086378">
                  <a:moveTo>
                    <a:pt x="94445" y="2086378"/>
                  </a:moveTo>
                  <a:cubicBezTo>
                    <a:pt x="47222" y="1940417"/>
                    <a:pt x="0" y="1794457"/>
                    <a:pt x="4293" y="1674254"/>
                  </a:cubicBezTo>
                  <a:cubicBezTo>
                    <a:pt x="8586" y="1554051"/>
                    <a:pt x="85859" y="1489657"/>
                    <a:pt x="120203" y="1365161"/>
                  </a:cubicBezTo>
                  <a:cubicBezTo>
                    <a:pt x="154547" y="1240665"/>
                    <a:pt x="210355" y="1051775"/>
                    <a:pt x="210355" y="927279"/>
                  </a:cubicBezTo>
                  <a:cubicBezTo>
                    <a:pt x="210355" y="802783"/>
                    <a:pt x="152400" y="738389"/>
                    <a:pt x="120203" y="618186"/>
                  </a:cubicBezTo>
                  <a:cubicBezTo>
                    <a:pt x="88006" y="497983"/>
                    <a:pt x="17172" y="309093"/>
                    <a:pt x="17172" y="206062"/>
                  </a:cubicBezTo>
                  <a:cubicBezTo>
                    <a:pt x="17172" y="103031"/>
                    <a:pt x="68687" y="51515"/>
                    <a:pt x="120203" y="0"/>
                  </a:cubicBezTo>
                </a:path>
              </a:pathLst>
            </a:cu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2" name="Freeform 81"/>
            <p:cNvSpPr/>
            <p:nvPr/>
          </p:nvSpPr>
          <p:spPr>
            <a:xfrm>
              <a:off x="1943948" y="2484884"/>
              <a:ext cx="1289324" cy="119057"/>
            </a:xfrm>
            <a:custGeom>
              <a:avLst/>
              <a:gdLst>
                <a:gd name="connsiteX0" fmla="*/ 0 w 1287887"/>
                <a:gd name="connsiteY0" fmla="*/ 0 h 118055"/>
                <a:gd name="connsiteX1" fmla="*/ 669701 w 1287887"/>
                <a:gd name="connsiteY1" fmla="*/ 115909 h 118055"/>
                <a:gd name="connsiteX2" fmla="*/ 1287887 w 1287887"/>
                <a:gd name="connsiteY2" fmla="*/ 12878 h 118055"/>
                <a:gd name="connsiteX3" fmla="*/ 1287887 w 1287887"/>
                <a:gd name="connsiteY3" fmla="*/ 12878 h 118055"/>
              </a:gdLst>
              <a:ahLst/>
              <a:cxnLst>
                <a:cxn ang="0">
                  <a:pos x="connsiteX0" y="connsiteY0"/>
                </a:cxn>
                <a:cxn ang="0">
                  <a:pos x="connsiteX1" y="connsiteY1"/>
                </a:cxn>
                <a:cxn ang="0">
                  <a:pos x="connsiteX2" y="connsiteY2"/>
                </a:cxn>
                <a:cxn ang="0">
                  <a:pos x="connsiteX3" y="connsiteY3"/>
                </a:cxn>
              </a:cxnLst>
              <a:rect l="l" t="t" r="r" b="b"/>
              <a:pathLst>
                <a:path w="1287887" h="118055">
                  <a:moveTo>
                    <a:pt x="0" y="0"/>
                  </a:moveTo>
                  <a:cubicBezTo>
                    <a:pt x="227526" y="56881"/>
                    <a:pt x="455053" y="113763"/>
                    <a:pt x="669701" y="115909"/>
                  </a:cubicBezTo>
                  <a:cubicBezTo>
                    <a:pt x="884349" y="118055"/>
                    <a:pt x="1287887" y="12878"/>
                    <a:pt x="1287887" y="12878"/>
                  </a:cubicBezTo>
                  <a:lnTo>
                    <a:pt x="1287887" y="12878"/>
                  </a:lnTo>
                </a:path>
              </a:pathLst>
            </a:cu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3" name="Freeform 82"/>
            <p:cNvSpPr/>
            <p:nvPr/>
          </p:nvSpPr>
          <p:spPr>
            <a:xfrm flipV="1">
              <a:off x="1994759" y="3011912"/>
              <a:ext cx="1287736" cy="117470"/>
            </a:xfrm>
            <a:custGeom>
              <a:avLst/>
              <a:gdLst>
                <a:gd name="connsiteX0" fmla="*/ 0 w 1287887"/>
                <a:gd name="connsiteY0" fmla="*/ 0 h 118055"/>
                <a:gd name="connsiteX1" fmla="*/ 669701 w 1287887"/>
                <a:gd name="connsiteY1" fmla="*/ 115909 h 118055"/>
                <a:gd name="connsiteX2" fmla="*/ 1287887 w 1287887"/>
                <a:gd name="connsiteY2" fmla="*/ 12878 h 118055"/>
                <a:gd name="connsiteX3" fmla="*/ 1287887 w 1287887"/>
                <a:gd name="connsiteY3" fmla="*/ 12878 h 118055"/>
              </a:gdLst>
              <a:ahLst/>
              <a:cxnLst>
                <a:cxn ang="0">
                  <a:pos x="connsiteX0" y="connsiteY0"/>
                </a:cxn>
                <a:cxn ang="0">
                  <a:pos x="connsiteX1" y="connsiteY1"/>
                </a:cxn>
                <a:cxn ang="0">
                  <a:pos x="connsiteX2" y="connsiteY2"/>
                </a:cxn>
                <a:cxn ang="0">
                  <a:pos x="connsiteX3" y="connsiteY3"/>
                </a:cxn>
              </a:cxnLst>
              <a:rect l="l" t="t" r="r" b="b"/>
              <a:pathLst>
                <a:path w="1287887" h="118055">
                  <a:moveTo>
                    <a:pt x="0" y="0"/>
                  </a:moveTo>
                  <a:cubicBezTo>
                    <a:pt x="227526" y="56881"/>
                    <a:pt x="455053" y="113763"/>
                    <a:pt x="669701" y="115909"/>
                  </a:cubicBezTo>
                  <a:cubicBezTo>
                    <a:pt x="884349" y="118055"/>
                    <a:pt x="1287887" y="12878"/>
                    <a:pt x="1287887" y="12878"/>
                  </a:cubicBezTo>
                  <a:lnTo>
                    <a:pt x="1287887" y="12878"/>
                  </a:lnTo>
                </a:path>
              </a:pathLst>
            </a:cu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4" name="Freeform 83"/>
            <p:cNvSpPr/>
            <p:nvPr/>
          </p:nvSpPr>
          <p:spPr>
            <a:xfrm>
              <a:off x="1991583" y="3859602"/>
              <a:ext cx="1287736" cy="117470"/>
            </a:xfrm>
            <a:custGeom>
              <a:avLst/>
              <a:gdLst>
                <a:gd name="connsiteX0" fmla="*/ 0 w 1287887"/>
                <a:gd name="connsiteY0" fmla="*/ 0 h 118055"/>
                <a:gd name="connsiteX1" fmla="*/ 669701 w 1287887"/>
                <a:gd name="connsiteY1" fmla="*/ 115909 h 118055"/>
                <a:gd name="connsiteX2" fmla="*/ 1287887 w 1287887"/>
                <a:gd name="connsiteY2" fmla="*/ 12878 h 118055"/>
                <a:gd name="connsiteX3" fmla="*/ 1287887 w 1287887"/>
                <a:gd name="connsiteY3" fmla="*/ 12878 h 118055"/>
              </a:gdLst>
              <a:ahLst/>
              <a:cxnLst>
                <a:cxn ang="0">
                  <a:pos x="connsiteX0" y="connsiteY0"/>
                </a:cxn>
                <a:cxn ang="0">
                  <a:pos x="connsiteX1" y="connsiteY1"/>
                </a:cxn>
                <a:cxn ang="0">
                  <a:pos x="connsiteX2" y="connsiteY2"/>
                </a:cxn>
                <a:cxn ang="0">
                  <a:pos x="connsiteX3" y="connsiteY3"/>
                </a:cxn>
              </a:cxnLst>
              <a:rect l="l" t="t" r="r" b="b"/>
              <a:pathLst>
                <a:path w="1287887" h="118055">
                  <a:moveTo>
                    <a:pt x="0" y="0"/>
                  </a:moveTo>
                  <a:cubicBezTo>
                    <a:pt x="227526" y="56881"/>
                    <a:pt x="455053" y="113763"/>
                    <a:pt x="669701" y="115909"/>
                  </a:cubicBezTo>
                  <a:cubicBezTo>
                    <a:pt x="884349" y="118055"/>
                    <a:pt x="1287887" y="12878"/>
                    <a:pt x="1287887" y="12878"/>
                  </a:cubicBezTo>
                  <a:lnTo>
                    <a:pt x="1287887" y="12878"/>
                  </a:lnTo>
                </a:path>
              </a:pathLst>
            </a:cu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61" name="Slide Number Placeholder 60"/>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5212079B-0E0F-46F0-8FB5-46F51A3BFA07}" type="slidenum">
              <a:rPr lang="en-US" altLang="en-US" sz="1200">
                <a:solidFill>
                  <a:srgbClr val="BCBCBC"/>
                </a:solidFill>
              </a:rPr>
              <a:pPr algn="r" eaLnBrk="1" hangingPunct="1"/>
              <a:t>108</a:t>
            </a:fld>
            <a:endParaRPr lang="en-US" altLang="en-US" sz="1200">
              <a:solidFill>
                <a:srgbClr val="BCBCBC"/>
              </a:solidFill>
            </a:endParaRPr>
          </a:p>
        </p:txBody>
      </p:sp>
      <p:sp>
        <p:nvSpPr>
          <p:cNvPr id="6" name="TextBox 5"/>
          <p:cNvSpPr txBox="1"/>
          <p:nvPr/>
        </p:nvSpPr>
        <p:spPr>
          <a:xfrm>
            <a:off x="1412875" y="1447800"/>
            <a:ext cx="7273925"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To determine </a:t>
            </a:r>
            <a:r>
              <a:rPr lang="en-US" i="1">
                <a:solidFill>
                  <a:schemeClr val="bg1"/>
                </a:solidFill>
              </a:rPr>
              <a:t>M</a:t>
            </a:r>
            <a:r>
              <a:rPr lang="en-US" i="1" baseline="-25000">
                <a:solidFill>
                  <a:schemeClr val="bg1"/>
                </a:solidFill>
              </a:rPr>
              <a:t>nt</a:t>
            </a:r>
            <a:r>
              <a:rPr lang="en-US">
                <a:solidFill>
                  <a:schemeClr val="bg1"/>
                </a:solidFill>
              </a:rPr>
              <a:t> and </a:t>
            </a:r>
            <a:r>
              <a:rPr lang="en-US" i="1">
                <a:solidFill>
                  <a:schemeClr val="bg1"/>
                </a:solidFill>
              </a:rPr>
              <a:t>P</a:t>
            </a:r>
            <a:r>
              <a:rPr lang="en-US" i="1" baseline="-25000">
                <a:solidFill>
                  <a:schemeClr val="bg1"/>
                </a:solidFill>
              </a:rPr>
              <a:t>nt</a:t>
            </a:r>
            <a:r>
              <a:rPr lang="en-US" i="1">
                <a:solidFill>
                  <a:schemeClr val="bg1"/>
                </a:solidFill>
              </a:rPr>
              <a:t>,</a:t>
            </a:r>
            <a:r>
              <a:rPr lang="en-US">
                <a:solidFill>
                  <a:schemeClr val="bg1"/>
                </a:solidFill>
              </a:rPr>
              <a:t> restrain lateral movement at each story.</a:t>
            </a:r>
          </a:p>
        </p:txBody>
      </p:sp>
      <p:sp>
        <p:nvSpPr>
          <p:cNvPr id="2" name="TextBox 5"/>
          <p:cNvSpPr txBox="1"/>
          <p:nvPr/>
        </p:nvSpPr>
        <p:spPr>
          <a:xfrm>
            <a:off x="1377950" y="492125"/>
            <a:ext cx="5159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b="1">
                <a:solidFill>
                  <a:schemeClr val="bg1"/>
                </a:solidFill>
              </a:rPr>
              <a:t>Amplified First Order Analysis</a:t>
            </a:r>
          </a:p>
        </p:txBody>
      </p:sp>
      <p:sp>
        <p:nvSpPr>
          <p:cNvPr id="80" name="Rectangle 79"/>
          <p:cNvSpPr/>
          <p:nvPr/>
        </p:nvSpPr>
        <p:spPr bwMode="auto">
          <a:xfrm>
            <a:off x="1412875" y="2486025"/>
            <a:ext cx="3689350" cy="318611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1623" name="AutoShape 113"/>
          <p:cNvSpPr>
            <a:spLocks noChangeArrowheads="1"/>
          </p:cNvSpPr>
          <p:nvPr/>
        </p:nvSpPr>
        <p:spPr bwMode="auto">
          <a:xfrm>
            <a:off x="3424238" y="5081588"/>
            <a:ext cx="396875" cy="331787"/>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1624" name="AutoShape 113"/>
          <p:cNvSpPr>
            <a:spLocks noChangeArrowheads="1"/>
          </p:cNvSpPr>
          <p:nvPr/>
        </p:nvSpPr>
        <p:spPr bwMode="auto">
          <a:xfrm>
            <a:off x="2130425" y="5080000"/>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1625" name="Line 8"/>
          <p:cNvSpPr>
            <a:spLocks noChangeShapeType="1"/>
          </p:cNvSpPr>
          <p:nvPr/>
        </p:nvSpPr>
        <p:spPr bwMode="auto">
          <a:xfrm>
            <a:off x="1943100" y="5429250"/>
            <a:ext cx="2076450" cy="0"/>
          </a:xfrm>
          <a:prstGeom prst="line">
            <a:avLst/>
          </a:prstGeom>
          <a:noFill/>
          <a:ln w="381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1626" name="Freeform 9"/>
          <p:cNvSpPr>
            <a:spLocks/>
          </p:cNvSpPr>
          <p:nvPr/>
        </p:nvSpPr>
        <p:spPr bwMode="auto">
          <a:xfrm>
            <a:off x="2328863" y="2957513"/>
            <a:ext cx="1290637" cy="2119312"/>
          </a:xfrm>
          <a:custGeom>
            <a:avLst/>
            <a:gdLst>
              <a:gd name="T0" fmla="*/ 0 w 813"/>
              <a:gd name="T1" fmla="*/ 2147483647 h 1335"/>
              <a:gd name="T2" fmla="*/ 0 w 813"/>
              <a:gd name="T3" fmla="*/ 0 h 1335"/>
              <a:gd name="T4" fmla="*/ 2147483647 w 813"/>
              <a:gd name="T5" fmla="*/ 0 h 1335"/>
              <a:gd name="T6" fmla="*/ 2147483647 w 813"/>
              <a:gd name="T7" fmla="*/ 2147483647 h 1335"/>
              <a:gd name="T8" fmla="*/ 0 60000 65536"/>
              <a:gd name="T9" fmla="*/ 0 60000 65536"/>
              <a:gd name="T10" fmla="*/ 0 60000 65536"/>
              <a:gd name="T11" fmla="*/ 0 60000 65536"/>
              <a:gd name="T12" fmla="*/ 0 w 813"/>
              <a:gd name="T13" fmla="*/ 0 h 1335"/>
              <a:gd name="T14" fmla="*/ 813 w 813"/>
              <a:gd name="T15" fmla="*/ 1335 h 1335"/>
            </a:gdLst>
            <a:ahLst/>
            <a:cxnLst>
              <a:cxn ang="T8">
                <a:pos x="T0" y="T1"/>
              </a:cxn>
              <a:cxn ang="T9">
                <a:pos x="T2" y="T3"/>
              </a:cxn>
              <a:cxn ang="T10">
                <a:pos x="T4" y="T5"/>
              </a:cxn>
              <a:cxn ang="T11">
                <a:pos x="T6" y="T7"/>
              </a:cxn>
            </a:cxnLst>
            <a:rect l="T12" t="T13" r="T14" b="T15"/>
            <a:pathLst>
              <a:path w="813" h="1335">
                <a:moveTo>
                  <a:pt x="0" y="1332"/>
                </a:moveTo>
                <a:lnTo>
                  <a:pt x="0" y="0"/>
                </a:lnTo>
                <a:lnTo>
                  <a:pt x="813" y="0"/>
                </a:lnTo>
                <a:lnTo>
                  <a:pt x="813" y="1335"/>
                </a:lnTo>
              </a:path>
            </a:pathLst>
          </a:custGeom>
          <a:noFill/>
          <a:ln w="57150" cap="flat" cmpd="sng">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627" name="Line 10"/>
          <p:cNvSpPr>
            <a:spLocks noChangeShapeType="1"/>
          </p:cNvSpPr>
          <p:nvPr/>
        </p:nvSpPr>
        <p:spPr bwMode="auto">
          <a:xfrm>
            <a:off x="2324100" y="3614738"/>
            <a:ext cx="1300163" cy="0"/>
          </a:xfrm>
          <a:prstGeom prst="line">
            <a:avLst/>
          </a:prstGeom>
          <a:noFill/>
          <a:ln w="571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1628" name="Line 11"/>
          <p:cNvSpPr>
            <a:spLocks noChangeShapeType="1"/>
          </p:cNvSpPr>
          <p:nvPr/>
        </p:nvSpPr>
        <p:spPr bwMode="auto">
          <a:xfrm>
            <a:off x="2328863" y="4329113"/>
            <a:ext cx="1295400" cy="0"/>
          </a:xfrm>
          <a:prstGeom prst="line">
            <a:avLst/>
          </a:prstGeom>
          <a:noFill/>
          <a:ln w="571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1629" name="Line 12"/>
          <p:cNvSpPr>
            <a:spLocks noChangeShapeType="1"/>
          </p:cNvSpPr>
          <p:nvPr/>
        </p:nvSpPr>
        <p:spPr bwMode="auto">
          <a:xfrm>
            <a:off x="1985963" y="5062538"/>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30" name="Line 13"/>
          <p:cNvSpPr>
            <a:spLocks noChangeShapeType="1"/>
          </p:cNvSpPr>
          <p:nvPr/>
        </p:nvSpPr>
        <p:spPr bwMode="auto">
          <a:xfrm>
            <a:off x="1985963" y="4829175"/>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31" name="Line 14"/>
          <p:cNvSpPr>
            <a:spLocks noChangeShapeType="1"/>
          </p:cNvSpPr>
          <p:nvPr/>
        </p:nvSpPr>
        <p:spPr bwMode="auto">
          <a:xfrm>
            <a:off x="1995488" y="4600575"/>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32" name="Line 15"/>
          <p:cNvSpPr>
            <a:spLocks noChangeShapeType="1"/>
          </p:cNvSpPr>
          <p:nvPr/>
        </p:nvSpPr>
        <p:spPr bwMode="auto">
          <a:xfrm>
            <a:off x="1981200" y="43719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33" name="Line 16"/>
          <p:cNvSpPr>
            <a:spLocks noChangeShapeType="1"/>
          </p:cNvSpPr>
          <p:nvPr/>
        </p:nvSpPr>
        <p:spPr bwMode="auto">
          <a:xfrm>
            <a:off x="1981200" y="41433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34" name="Line 17"/>
          <p:cNvSpPr>
            <a:spLocks noChangeShapeType="1"/>
          </p:cNvSpPr>
          <p:nvPr/>
        </p:nvSpPr>
        <p:spPr bwMode="auto">
          <a:xfrm>
            <a:off x="1995488" y="3914775"/>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35" name="Line 18"/>
          <p:cNvSpPr>
            <a:spLocks noChangeShapeType="1"/>
          </p:cNvSpPr>
          <p:nvPr/>
        </p:nvSpPr>
        <p:spPr bwMode="auto">
          <a:xfrm>
            <a:off x="1990725" y="36861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36" name="Line 19"/>
          <p:cNvSpPr>
            <a:spLocks noChangeShapeType="1"/>
          </p:cNvSpPr>
          <p:nvPr/>
        </p:nvSpPr>
        <p:spPr bwMode="auto">
          <a:xfrm>
            <a:off x="1981200" y="34575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37" name="Line 20"/>
          <p:cNvSpPr>
            <a:spLocks noChangeShapeType="1"/>
          </p:cNvSpPr>
          <p:nvPr/>
        </p:nvSpPr>
        <p:spPr bwMode="auto">
          <a:xfrm>
            <a:off x="1981200" y="32289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38" name="Line 21"/>
          <p:cNvSpPr>
            <a:spLocks noChangeShapeType="1"/>
          </p:cNvSpPr>
          <p:nvPr/>
        </p:nvSpPr>
        <p:spPr bwMode="auto">
          <a:xfrm>
            <a:off x="1985963" y="2995613"/>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39" name="Line 22"/>
          <p:cNvSpPr>
            <a:spLocks noChangeShapeType="1"/>
          </p:cNvSpPr>
          <p:nvPr/>
        </p:nvSpPr>
        <p:spPr bwMode="auto">
          <a:xfrm>
            <a:off x="2390775" y="26289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40" name="Line 23"/>
          <p:cNvSpPr>
            <a:spLocks noChangeShapeType="1"/>
          </p:cNvSpPr>
          <p:nvPr/>
        </p:nvSpPr>
        <p:spPr bwMode="auto">
          <a:xfrm>
            <a:off x="2967038" y="26289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41" name="Line 24"/>
          <p:cNvSpPr>
            <a:spLocks noChangeShapeType="1"/>
          </p:cNvSpPr>
          <p:nvPr/>
        </p:nvSpPr>
        <p:spPr bwMode="auto">
          <a:xfrm>
            <a:off x="3543300" y="263842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42" name="Line 25"/>
          <p:cNvSpPr>
            <a:spLocks noChangeShapeType="1"/>
          </p:cNvSpPr>
          <p:nvPr/>
        </p:nvSpPr>
        <p:spPr bwMode="auto">
          <a:xfrm>
            <a:off x="2676525" y="26336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43" name="Line 26"/>
          <p:cNvSpPr>
            <a:spLocks noChangeShapeType="1"/>
          </p:cNvSpPr>
          <p:nvPr/>
        </p:nvSpPr>
        <p:spPr bwMode="auto">
          <a:xfrm>
            <a:off x="3248025" y="26336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44" name="Line 27"/>
          <p:cNvSpPr>
            <a:spLocks noChangeShapeType="1"/>
          </p:cNvSpPr>
          <p:nvPr/>
        </p:nvSpPr>
        <p:spPr bwMode="auto">
          <a:xfrm>
            <a:off x="2405063" y="32813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45" name="Line 28"/>
          <p:cNvSpPr>
            <a:spLocks noChangeShapeType="1"/>
          </p:cNvSpPr>
          <p:nvPr/>
        </p:nvSpPr>
        <p:spPr bwMode="auto">
          <a:xfrm>
            <a:off x="2981325" y="32813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46" name="Line 29"/>
          <p:cNvSpPr>
            <a:spLocks noChangeShapeType="1"/>
          </p:cNvSpPr>
          <p:nvPr/>
        </p:nvSpPr>
        <p:spPr bwMode="auto">
          <a:xfrm>
            <a:off x="3543300" y="3290888"/>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47" name="Line 30"/>
          <p:cNvSpPr>
            <a:spLocks noChangeShapeType="1"/>
          </p:cNvSpPr>
          <p:nvPr/>
        </p:nvSpPr>
        <p:spPr bwMode="auto">
          <a:xfrm>
            <a:off x="2690813" y="328612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48" name="Line 31"/>
          <p:cNvSpPr>
            <a:spLocks noChangeShapeType="1"/>
          </p:cNvSpPr>
          <p:nvPr/>
        </p:nvSpPr>
        <p:spPr bwMode="auto">
          <a:xfrm>
            <a:off x="3262313" y="328612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49" name="Line 32"/>
          <p:cNvSpPr>
            <a:spLocks noChangeShapeType="1"/>
          </p:cNvSpPr>
          <p:nvPr/>
        </p:nvSpPr>
        <p:spPr bwMode="auto">
          <a:xfrm>
            <a:off x="2400300" y="3995738"/>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50" name="Line 33"/>
          <p:cNvSpPr>
            <a:spLocks noChangeShapeType="1"/>
          </p:cNvSpPr>
          <p:nvPr/>
        </p:nvSpPr>
        <p:spPr bwMode="auto">
          <a:xfrm>
            <a:off x="2976563" y="3995738"/>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51" name="Line 34"/>
          <p:cNvSpPr>
            <a:spLocks noChangeShapeType="1"/>
          </p:cNvSpPr>
          <p:nvPr/>
        </p:nvSpPr>
        <p:spPr bwMode="auto">
          <a:xfrm>
            <a:off x="3543300" y="399097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52" name="Line 35"/>
          <p:cNvSpPr>
            <a:spLocks noChangeShapeType="1"/>
          </p:cNvSpPr>
          <p:nvPr/>
        </p:nvSpPr>
        <p:spPr bwMode="auto">
          <a:xfrm>
            <a:off x="2686050" y="40005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53" name="Line 36"/>
          <p:cNvSpPr>
            <a:spLocks noChangeShapeType="1"/>
          </p:cNvSpPr>
          <p:nvPr/>
        </p:nvSpPr>
        <p:spPr bwMode="auto">
          <a:xfrm>
            <a:off x="3257550" y="40005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1654" name="AutoShape 113"/>
          <p:cNvSpPr>
            <a:spLocks noChangeArrowheads="1"/>
          </p:cNvSpPr>
          <p:nvPr/>
        </p:nvSpPr>
        <p:spPr bwMode="auto">
          <a:xfrm rot="-5400000">
            <a:off x="3607594" y="4234657"/>
            <a:ext cx="242887" cy="203200"/>
          </a:xfrm>
          <a:prstGeom prst="triangle">
            <a:avLst>
              <a:gd name="adj" fmla="val 50000"/>
            </a:avLst>
          </a:prstGeom>
          <a:solidFill>
            <a:schemeClr val="accent1"/>
          </a:solidFill>
          <a:ln w="38100">
            <a:solidFill>
              <a:schemeClr val="bg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1655" name="AutoShape 113"/>
          <p:cNvSpPr>
            <a:spLocks noChangeArrowheads="1"/>
          </p:cNvSpPr>
          <p:nvPr/>
        </p:nvSpPr>
        <p:spPr bwMode="auto">
          <a:xfrm rot="-5400000">
            <a:off x="3618706" y="2867819"/>
            <a:ext cx="242888" cy="203200"/>
          </a:xfrm>
          <a:prstGeom prst="triangle">
            <a:avLst>
              <a:gd name="adj" fmla="val 50000"/>
            </a:avLst>
          </a:prstGeom>
          <a:solidFill>
            <a:schemeClr val="accent1"/>
          </a:solidFill>
          <a:ln w="38100">
            <a:solidFill>
              <a:schemeClr val="bg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1656" name="AutoShape 113"/>
          <p:cNvSpPr>
            <a:spLocks noChangeArrowheads="1"/>
          </p:cNvSpPr>
          <p:nvPr/>
        </p:nvSpPr>
        <p:spPr bwMode="auto">
          <a:xfrm rot="-5400000">
            <a:off x="3616325" y="3495675"/>
            <a:ext cx="242888" cy="204788"/>
          </a:xfrm>
          <a:prstGeom prst="triangle">
            <a:avLst>
              <a:gd name="adj" fmla="val 50000"/>
            </a:avLst>
          </a:prstGeom>
          <a:solidFill>
            <a:schemeClr val="accent1"/>
          </a:solidFill>
          <a:ln w="38100">
            <a:solidFill>
              <a:schemeClr val="bg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1657" name="Line 40"/>
          <p:cNvSpPr>
            <a:spLocks noChangeShapeType="1"/>
          </p:cNvSpPr>
          <p:nvPr/>
        </p:nvSpPr>
        <p:spPr bwMode="auto">
          <a:xfrm>
            <a:off x="3848100" y="2714625"/>
            <a:ext cx="0" cy="1947863"/>
          </a:xfrm>
          <a:prstGeom prst="line">
            <a:avLst/>
          </a:prstGeom>
          <a:noFill/>
          <a:ln w="381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111658" name="Group 84"/>
          <p:cNvGrpSpPr>
            <a:grpSpLocks/>
          </p:cNvGrpSpPr>
          <p:nvPr/>
        </p:nvGrpSpPr>
        <p:grpSpPr bwMode="auto">
          <a:xfrm>
            <a:off x="2232025" y="2908300"/>
            <a:ext cx="1470025" cy="2127250"/>
            <a:chOff x="1850265" y="2470597"/>
            <a:chExt cx="1470338" cy="2127161"/>
          </a:xfrm>
        </p:grpSpPr>
        <p:sp>
          <p:nvSpPr>
            <p:cNvPr id="3" name="Freeform 79"/>
            <p:cNvSpPr/>
            <p:nvPr/>
          </p:nvSpPr>
          <p:spPr>
            <a:xfrm>
              <a:off x="1850265" y="2511870"/>
              <a:ext cx="209595" cy="2085888"/>
            </a:xfrm>
            <a:custGeom>
              <a:avLst/>
              <a:gdLst>
                <a:gd name="connsiteX0" fmla="*/ 94445 w 210355"/>
                <a:gd name="connsiteY0" fmla="*/ 2086378 h 2086378"/>
                <a:gd name="connsiteX1" fmla="*/ 4293 w 210355"/>
                <a:gd name="connsiteY1" fmla="*/ 1674254 h 2086378"/>
                <a:gd name="connsiteX2" fmla="*/ 120203 w 210355"/>
                <a:gd name="connsiteY2" fmla="*/ 1365161 h 2086378"/>
                <a:gd name="connsiteX3" fmla="*/ 210355 w 210355"/>
                <a:gd name="connsiteY3" fmla="*/ 927279 h 2086378"/>
                <a:gd name="connsiteX4" fmla="*/ 120203 w 210355"/>
                <a:gd name="connsiteY4" fmla="*/ 618186 h 2086378"/>
                <a:gd name="connsiteX5" fmla="*/ 17172 w 210355"/>
                <a:gd name="connsiteY5" fmla="*/ 206062 h 2086378"/>
                <a:gd name="connsiteX6" fmla="*/ 120203 w 210355"/>
                <a:gd name="connsiteY6" fmla="*/ 0 h 208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55" h="2086378">
                  <a:moveTo>
                    <a:pt x="94445" y="2086378"/>
                  </a:moveTo>
                  <a:cubicBezTo>
                    <a:pt x="47222" y="1940417"/>
                    <a:pt x="0" y="1794457"/>
                    <a:pt x="4293" y="1674254"/>
                  </a:cubicBezTo>
                  <a:cubicBezTo>
                    <a:pt x="8586" y="1554051"/>
                    <a:pt x="85859" y="1489657"/>
                    <a:pt x="120203" y="1365161"/>
                  </a:cubicBezTo>
                  <a:cubicBezTo>
                    <a:pt x="154547" y="1240665"/>
                    <a:pt x="210355" y="1051775"/>
                    <a:pt x="210355" y="927279"/>
                  </a:cubicBezTo>
                  <a:cubicBezTo>
                    <a:pt x="210355" y="802783"/>
                    <a:pt x="152400" y="738389"/>
                    <a:pt x="120203" y="618186"/>
                  </a:cubicBezTo>
                  <a:cubicBezTo>
                    <a:pt x="88006" y="497983"/>
                    <a:pt x="17172" y="309093"/>
                    <a:pt x="17172" y="206062"/>
                  </a:cubicBezTo>
                  <a:cubicBezTo>
                    <a:pt x="17172" y="103031"/>
                    <a:pt x="68687" y="51515"/>
                    <a:pt x="120203" y="0"/>
                  </a:cubicBezTo>
                </a:path>
              </a:pathLst>
            </a:cu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1" name="Freeform 80"/>
            <p:cNvSpPr/>
            <p:nvPr/>
          </p:nvSpPr>
          <p:spPr>
            <a:xfrm flipH="1">
              <a:off x="3111008" y="2470597"/>
              <a:ext cx="209595" cy="2085888"/>
            </a:xfrm>
            <a:custGeom>
              <a:avLst/>
              <a:gdLst>
                <a:gd name="connsiteX0" fmla="*/ 94445 w 210355"/>
                <a:gd name="connsiteY0" fmla="*/ 2086378 h 2086378"/>
                <a:gd name="connsiteX1" fmla="*/ 4293 w 210355"/>
                <a:gd name="connsiteY1" fmla="*/ 1674254 h 2086378"/>
                <a:gd name="connsiteX2" fmla="*/ 120203 w 210355"/>
                <a:gd name="connsiteY2" fmla="*/ 1365161 h 2086378"/>
                <a:gd name="connsiteX3" fmla="*/ 210355 w 210355"/>
                <a:gd name="connsiteY3" fmla="*/ 927279 h 2086378"/>
                <a:gd name="connsiteX4" fmla="*/ 120203 w 210355"/>
                <a:gd name="connsiteY4" fmla="*/ 618186 h 2086378"/>
                <a:gd name="connsiteX5" fmla="*/ 17172 w 210355"/>
                <a:gd name="connsiteY5" fmla="*/ 206062 h 2086378"/>
                <a:gd name="connsiteX6" fmla="*/ 120203 w 210355"/>
                <a:gd name="connsiteY6" fmla="*/ 0 h 208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55" h="2086378">
                  <a:moveTo>
                    <a:pt x="94445" y="2086378"/>
                  </a:moveTo>
                  <a:cubicBezTo>
                    <a:pt x="47222" y="1940417"/>
                    <a:pt x="0" y="1794457"/>
                    <a:pt x="4293" y="1674254"/>
                  </a:cubicBezTo>
                  <a:cubicBezTo>
                    <a:pt x="8586" y="1554051"/>
                    <a:pt x="85859" y="1489657"/>
                    <a:pt x="120203" y="1365161"/>
                  </a:cubicBezTo>
                  <a:cubicBezTo>
                    <a:pt x="154547" y="1240665"/>
                    <a:pt x="210355" y="1051775"/>
                    <a:pt x="210355" y="927279"/>
                  </a:cubicBezTo>
                  <a:cubicBezTo>
                    <a:pt x="210355" y="802783"/>
                    <a:pt x="152400" y="738389"/>
                    <a:pt x="120203" y="618186"/>
                  </a:cubicBezTo>
                  <a:cubicBezTo>
                    <a:pt x="88006" y="497983"/>
                    <a:pt x="17172" y="309093"/>
                    <a:pt x="17172" y="206062"/>
                  </a:cubicBezTo>
                  <a:cubicBezTo>
                    <a:pt x="17172" y="103031"/>
                    <a:pt x="68687" y="51515"/>
                    <a:pt x="120203" y="0"/>
                  </a:cubicBezTo>
                </a:path>
              </a:pathLst>
            </a:cu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2" name="Freeform 81"/>
            <p:cNvSpPr/>
            <p:nvPr/>
          </p:nvSpPr>
          <p:spPr>
            <a:xfrm>
              <a:off x="1943948" y="2484884"/>
              <a:ext cx="1289324" cy="119057"/>
            </a:xfrm>
            <a:custGeom>
              <a:avLst/>
              <a:gdLst>
                <a:gd name="connsiteX0" fmla="*/ 0 w 1287887"/>
                <a:gd name="connsiteY0" fmla="*/ 0 h 118055"/>
                <a:gd name="connsiteX1" fmla="*/ 669701 w 1287887"/>
                <a:gd name="connsiteY1" fmla="*/ 115909 h 118055"/>
                <a:gd name="connsiteX2" fmla="*/ 1287887 w 1287887"/>
                <a:gd name="connsiteY2" fmla="*/ 12878 h 118055"/>
                <a:gd name="connsiteX3" fmla="*/ 1287887 w 1287887"/>
                <a:gd name="connsiteY3" fmla="*/ 12878 h 118055"/>
              </a:gdLst>
              <a:ahLst/>
              <a:cxnLst>
                <a:cxn ang="0">
                  <a:pos x="connsiteX0" y="connsiteY0"/>
                </a:cxn>
                <a:cxn ang="0">
                  <a:pos x="connsiteX1" y="connsiteY1"/>
                </a:cxn>
                <a:cxn ang="0">
                  <a:pos x="connsiteX2" y="connsiteY2"/>
                </a:cxn>
                <a:cxn ang="0">
                  <a:pos x="connsiteX3" y="connsiteY3"/>
                </a:cxn>
              </a:cxnLst>
              <a:rect l="l" t="t" r="r" b="b"/>
              <a:pathLst>
                <a:path w="1287887" h="118055">
                  <a:moveTo>
                    <a:pt x="0" y="0"/>
                  </a:moveTo>
                  <a:cubicBezTo>
                    <a:pt x="227526" y="56881"/>
                    <a:pt x="455053" y="113763"/>
                    <a:pt x="669701" y="115909"/>
                  </a:cubicBezTo>
                  <a:cubicBezTo>
                    <a:pt x="884349" y="118055"/>
                    <a:pt x="1287887" y="12878"/>
                    <a:pt x="1287887" y="12878"/>
                  </a:cubicBezTo>
                  <a:lnTo>
                    <a:pt x="1287887" y="12878"/>
                  </a:lnTo>
                </a:path>
              </a:pathLst>
            </a:cu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3" name="Freeform 82"/>
            <p:cNvSpPr/>
            <p:nvPr/>
          </p:nvSpPr>
          <p:spPr>
            <a:xfrm flipV="1">
              <a:off x="1994759" y="3011912"/>
              <a:ext cx="1287736" cy="117470"/>
            </a:xfrm>
            <a:custGeom>
              <a:avLst/>
              <a:gdLst>
                <a:gd name="connsiteX0" fmla="*/ 0 w 1287887"/>
                <a:gd name="connsiteY0" fmla="*/ 0 h 118055"/>
                <a:gd name="connsiteX1" fmla="*/ 669701 w 1287887"/>
                <a:gd name="connsiteY1" fmla="*/ 115909 h 118055"/>
                <a:gd name="connsiteX2" fmla="*/ 1287887 w 1287887"/>
                <a:gd name="connsiteY2" fmla="*/ 12878 h 118055"/>
                <a:gd name="connsiteX3" fmla="*/ 1287887 w 1287887"/>
                <a:gd name="connsiteY3" fmla="*/ 12878 h 118055"/>
              </a:gdLst>
              <a:ahLst/>
              <a:cxnLst>
                <a:cxn ang="0">
                  <a:pos x="connsiteX0" y="connsiteY0"/>
                </a:cxn>
                <a:cxn ang="0">
                  <a:pos x="connsiteX1" y="connsiteY1"/>
                </a:cxn>
                <a:cxn ang="0">
                  <a:pos x="connsiteX2" y="connsiteY2"/>
                </a:cxn>
                <a:cxn ang="0">
                  <a:pos x="connsiteX3" y="connsiteY3"/>
                </a:cxn>
              </a:cxnLst>
              <a:rect l="l" t="t" r="r" b="b"/>
              <a:pathLst>
                <a:path w="1287887" h="118055">
                  <a:moveTo>
                    <a:pt x="0" y="0"/>
                  </a:moveTo>
                  <a:cubicBezTo>
                    <a:pt x="227526" y="56881"/>
                    <a:pt x="455053" y="113763"/>
                    <a:pt x="669701" y="115909"/>
                  </a:cubicBezTo>
                  <a:cubicBezTo>
                    <a:pt x="884349" y="118055"/>
                    <a:pt x="1287887" y="12878"/>
                    <a:pt x="1287887" y="12878"/>
                  </a:cubicBezTo>
                  <a:lnTo>
                    <a:pt x="1287887" y="12878"/>
                  </a:lnTo>
                </a:path>
              </a:pathLst>
            </a:cu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4" name="Freeform 83"/>
            <p:cNvSpPr/>
            <p:nvPr/>
          </p:nvSpPr>
          <p:spPr>
            <a:xfrm>
              <a:off x="1991583" y="3859602"/>
              <a:ext cx="1287736" cy="117470"/>
            </a:xfrm>
            <a:custGeom>
              <a:avLst/>
              <a:gdLst>
                <a:gd name="connsiteX0" fmla="*/ 0 w 1287887"/>
                <a:gd name="connsiteY0" fmla="*/ 0 h 118055"/>
                <a:gd name="connsiteX1" fmla="*/ 669701 w 1287887"/>
                <a:gd name="connsiteY1" fmla="*/ 115909 h 118055"/>
                <a:gd name="connsiteX2" fmla="*/ 1287887 w 1287887"/>
                <a:gd name="connsiteY2" fmla="*/ 12878 h 118055"/>
                <a:gd name="connsiteX3" fmla="*/ 1287887 w 1287887"/>
                <a:gd name="connsiteY3" fmla="*/ 12878 h 118055"/>
              </a:gdLst>
              <a:ahLst/>
              <a:cxnLst>
                <a:cxn ang="0">
                  <a:pos x="connsiteX0" y="connsiteY0"/>
                </a:cxn>
                <a:cxn ang="0">
                  <a:pos x="connsiteX1" y="connsiteY1"/>
                </a:cxn>
                <a:cxn ang="0">
                  <a:pos x="connsiteX2" y="connsiteY2"/>
                </a:cxn>
                <a:cxn ang="0">
                  <a:pos x="connsiteX3" y="connsiteY3"/>
                </a:cxn>
              </a:cxnLst>
              <a:rect l="l" t="t" r="r" b="b"/>
              <a:pathLst>
                <a:path w="1287887" h="118055">
                  <a:moveTo>
                    <a:pt x="0" y="0"/>
                  </a:moveTo>
                  <a:cubicBezTo>
                    <a:pt x="227526" y="56881"/>
                    <a:pt x="455053" y="113763"/>
                    <a:pt x="669701" y="115909"/>
                  </a:cubicBezTo>
                  <a:cubicBezTo>
                    <a:pt x="884349" y="118055"/>
                    <a:pt x="1287887" y="12878"/>
                    <a:pt x="1287887" y="12878"/>
                  </a:cubicBezTo>
                  <a:lnTo>
                    <a:pt x="1287887" y="12878"/>
                  </a:lnTo>
                </a:path>
              </a:pathLst>
            </a:cu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87" name="TextBox 86"/>
          <p:cNvSpPr txBox="1"/>
          <p:nvPr/>
        </p:nvSpPr>
        <p:spPr>
          <a:xfrm>
            <a:off x="5183188" y="2497138"/>
            <a:ext cx="3517900" cy="159067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Resulting reactions at each story are required to resist the lateral translation of the structure.</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61" name="Slide Number Placeholder 60"/>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1183BE0F-C68E-48E8-995D-99AE4F57FE76}" type="slidenum">
              <a:rPr lang="en-US" altLang="en-US" sz="1200">
                <a:solidFill>
                  <a:srgbClr val="BCBCBC"/>
                </a:solidFill>
              </a:rPr>
              <a:pPr algn="r" eaLnBrk="1" hangingPunct="1"/>
              <a:t>109</a:t>
            </a:fld>
            <a:endParaRPr lang="en-US" altLang="en-US" sz="1200">
              <a:solidFill>
                <a:srgbClr val="BCBCBC"/>
              </a:solidFill>
            </a:endParaRPr>
          </a:p>
        </p:txBody>
      </p:sp>
      <p:sp>
        <p:nvSpPr>
          <p:cNvPr id="6" name="TextBox 5"/>
          <p:cNvSpPr txBox="1"/>
          <p:nvPr/>
        </p:nvSpPr>
        <p:spPr>
          <a:xfrm>
            <a:off x="1412875" y="1447800"/>
            <a:ext cx="7273925"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To determine </a:t>
            </a:r>
            <a:r>
              <a:rPr lang="en-US" i="1">
                <a:solidFill>
                  <a:schemeClr val="bg1"/>
                </a:solidFill>
              </a:rPr>
              <a:t>M</a:t>
            </a:r>
            <a:r>
              <a:rPr lang="en-US" i="1" baseline="-25000">
                <a:solidFill>
                  <a:schemeClr val="bg1"/>
                </a:solidFill>
              </a:rPr>
              <a:t>nt</a:t>
            </a:r>
            <a:r>
              <a:rPr lang="en-US">
                <a:solidFill>
                  <a:schemeClr val="bg1"/>
                </a:solidFill>
              </a:rPr>
              <a:t> and </a:t>
            </a:r>
            <a:r>
              <a:rPr lang="en-US" i="1">
                <a:solidFill>
                  <a:schemeClr val="bg1"/>
                </a:solidFill>
              </a:rPr>
              <a:t>P</a:t>
            </a:r>
            <a:r>
              <a:rPr lang="en-US" i="1" baseline="-25000">
                <a:solidFill>
                  <a:schemeClr val="bg1"/>
                </a:solidFill>
              </a:rPr>
              <a:t>nt</a:t>
            </a:r>
            <a:r>
              <a:rPr lang="en-US" i="1">
                <a:solidFill>
                  <a:schemeClr val="bg1"/>
                </a:solidFill>
              </a:rPr>
              <a:t>,</a:t>
            </a:r>
            <a:r>
              <a:rPr lang="en-US">
                <a:solidFill>
                  <a:schemeClr val="bg1"/>
                </a:solidFill>
              </a:rPr>
              <a:t> restrain lateral movement at each story.</a:t>
            </a:r>
          </a:p>
        </p:txBody>
      </p:sp>
      <p:sp>
        <p:nvSpPr>
          <p:cNvPr id="2" name="TextBox 5"/>
          <p:cNvSpPr txBox="1"/>
          <p:nvPr/>
        </p:nvSpPr>
        <p:spPr>
          <a:xfrm>
            <a:off x="1377950" y="492125"/>
            <a:ext cx="5159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b="1">
                <a:solidFill>
                  <a:schemeClr val="bg1"/>
                </a:solidFill>
              </a:rPr>
              <a:t>Amplified First Order Analysis</a:t>
            </a:r>
          </a:p>
        </p:txBody>
      </p:sp>
      <p:sp>
        <p:nvSpPr>
          <p:cNvPr id="80" name="Rectangle 79"/>
          <p:cNvSpPr/>
          <p:nvPr/>
        </p:nvSpPr>
        <p:spPr bwMode="auto">
          <a:xfrm>
            <a:off x="1412875" y="2486025"/>
            <a:ext cx="3689350" cy="318611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2647" name="AutoShape 113"/>
          <p:cNvSpPr>
            <a:spLocks noChangeArrowheads="1"/>
          </p:cNvSpPr>
          <p:nvPr/>
        </p:nvSpPr>
        <p:spPr bwMode="auto">
          <a:xfrm>
            <a:off x="3424238" y="5081588"/>
            <a:ext cx="396875" cy="331787"/>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648" name="AutoShape 113"/>
          <p:cNvSpPr>
            <a:spLocks noChangeArrowheads="1"/>
          </p:cNvSpPr>
          <p:nvPr/>
        </p:nvSpPr>
        <p:spPr bwMode="auto">
          <a:xfrm>
            <a:off x="2130425" y="5080000"/>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649" name="Line 8"/>
          <p:cNvSpPr>
            <a:spLocks noChangeShapeType="1"/>
          </p:cNvSpPr>
          <p:nvPr/>
        </p:nvSpPr>
        <p:spPr bwMode="auto">
          <a:xfrm>
            <a:off x="1943100" y="5429250"/>
            <a:ext cx="2076450" cy="0"/>
          </a:xfrm>
          <a:prstGeom prst="line">
            <a:avLst/>
          </a:prstGeom>
          <a:noFill/>
          <a:ln w="381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650" name="Freeform 9"/>
          <p:cNvSpPr>
            <a:spLocks/>
          </p:cNvSpPr>
          <p:nvPr/>
        </p:nvSpPr>
        <p:spPr bwMode="auto">
          <a:xfrm>
            <a:off x="2328863" y="2957513"/>
            <a:ext cx="1290637" cy="2119312"/>
          </a:xfrm>
          <a:custGeom>
            <a:avLst/>
            <a:gdLst>
              <a:gd name="T0" fmla="*/ 0 w 813"/>
              <a:gd name="T1" fmla="*/ 2147483647 h 1335"/>
              <a:gd name="T2" fmla="*/ 0 w 813"/>
              <a:gd name="T3" fmla="*/ 0 h 1335"/>
              <a:gd name="T4" fmla="*/ 2147483647 w 813"/>
              <a:gd name="T5" fmla="*/ 0 h 1335"/>
              <a:gd name="T6" fmla="*/ 2147483647 w 813"/>
              <a:gd name="T7" fmla="*/ 2147483647 h 1335"/>
              <a:gd name="T8" fmla="*/ 0 60000 65536"/>
              <a:gd name="T9" fmla="*/ 0 60000 65536"/>
              <a:gd name="T10" fmla="*/ 0 60000 65536"/>
              <a:gd name="T11" fmla="*/ 0 60000 65536"/>
              <a:gd name="T12" fmla="*/ 0 w 813"/>
              <a:gd name="T13" fmla="*/ 0 h 1335"/>
              <a:gd name="T14" fmla="*/ 813 w 813"/>
              <a:gd name="T15" fmla="*/ 1335 h 1335"/>
            </a:gdLst>
            <a:ahLst/>
            <a:cxnLst>
              <a:cxn ang="T8">
                <a:pos x="T0" y="T1"/>
              </a:cxn>
              <a:cxn ang="T9">
                <a:pos x="T2" y="T3"/>
              </a:cxn>
              <a:cxn ang="T10">
                <a:pos x="T4" y="T5"/>
              </a:cxn>
              <a:cxn ang="T11">
                <a:pos x="T6" y="T7"/>
              </a:cxn>
            </a:cxnLst>
            <a:rect l="T12" t="T13" r="T14" b="T15"/>
            <a:pathLst>
              <a:path w="813" h="1335">
                <a:moveTo>
                  <a:pt x="0" y="1332"/>
                </a:moveTo>
                <a:lnTo>
                  <a:pt x="0" y="0"/>
                </a:lnTo>
                <a:lnTo>
                  <a:pt x="813" y="0"/>
                </a:lnTo>
                <a:lnTo>
                  <a:pt x="813" y="1335"/>
                </a:lnTo>
              </a:path>
            </a:pathLst>
          </a:custGeom>
          <a:noFill/>
          <a:ln w="57150" cap="flat" cmpd="sng">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51" name="Line 10"/>
          <p:cNvSpPr>
            <a:spLocks noChangeShapeType="1"/>
          </p:cNvSpPr>
          <p:nvPr/>
        </p:nvSpPr>
        <p:spPr bwMode="auto">
          <a:xfrm>
            <a:off x="2324100" y="3614738"/>
            <a:ext cx="1300163" cy="0"/>
          </a:xfrm>
          <a:prstGeom prst="line">
            <a:avLst/>
          </a:prstGeom>
          <a:noFill/>
          <a:ln w="571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652" name="Line 11"/>
          <p:cNvSpPr>
            <a:spLocks noChangeShapeType="1"/>
          </p:cNvSpPr>
          <p:nvPr/>
        </p:nvSpPr>
        <p:spPr bwMode="auto">
          <a:xfrm>
            <a:off x="2328863" y="4329113"/>
            <a:ext cx="1295400" cy="0"/>
          </a:xfrm>
          <a:prstGeom prst="line">
            <a:avLst/>
          </a:prstGeom>
          <a:noFill/>
          <a:ln w="571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653" name="Line 12"/>
          <p:cNvSpPr>
            <a:spLocks noChangeShapeType="1"/>
          </p:cNvSpPr>
          <p:nvPr/>
        </p:nvSpPr>
        <p:spPr bwMode="auto">
          <a:xfrm>
            <a:off x="1985963" y="5062538"/>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54" name="Line 13"/>
          <p:cNvSpPr>
            <a:spLocks noChangeShapeType="1"/>
          </p:cNvSpPr>
          <p:nvPr/>
        </p:nvSpPr>
        <p:spPr bwMode="auto">
          <a:xfrm>
            <a:off x="1985963" y="4829175"/>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55" name="Line 14"/>
          <p:cNvSpPr>
            <a:spLocks noChangeShapeType="1"/>
          </p:cNvSpPr>
          <p:nvPr/>
        </p:nvSpPr>
        <p:spPr bwMode="auto">
          <a:xfrm>
            <a:off x="1995488" y="4600575"/>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56" name="Line 15"/>
          <p:cNvSpPr>
            <a:spLocks noChangeShapeType="1"/>
          </p:cNvSpPr>
          <p:nvPr/>
        </p:nvSpPr>
        <p:spPr bwMode="auto">
          <a:xfrm>
            <a:off x="1981200" y="43719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57" name="Line 16"/>
          <p:cNvSpPr>
            <a:spLocks noChangeShapeType="1"/>
          </p:cNvSpPr>
          <p:nvPr/>
        </p:nvSpPr>
        <p:spPr bwMode="auto">
          <a:xfrm>
            <a:off x="1981200" y="41433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58" name="Line 17"/>
          <p:cNvSpPr>
            <a:spLocks noChangeShapeType="1"/>
          </p:cNvSpPr>
          <p:nvPr/>
        </p:nvSpPr>
        <p:spPr bwMode="auto">
          <a:xfrm>
            <a:off x="1995488" y="3914775"/>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59" name="Line 18"/>
          <p:cNvSpPr>
            <a:spLocks noChangeShapeType="1"/>
          </p:cNvSpPr>
          <p:nvPr/>
        </p:nvSpPr>
        <p:spPr bwMode="auto">
          <a:xfrm>
            <a:off x="1990725" y="36861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60" name="Line 19"/>
          <p:cNvSpPr>
            <a:spLocks noChangeShapeType="1"/>
          </p:cNvSpPr>
          <p:nvPr/>
        </p:nvSpPr>
        <p:spPr bwMode="auto">
          <a:xfrm>
            <a:off x="1981200" y="34575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61" name="Line 20"/>
          <p:cNvSpPr>
            <a:spLocks noChangeShapeType="1"/>
          </p:cNvSpPr>
          <p:nvPr/>
        </p:nvSpPr>
        <p:spPr bwMode="auto">
          <a:xfrm>
            <a:off x="1981200" y="3228975"/>
            <a:ext cx="347663"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62" name="Line 21"/>
          <p:cNvSpPr>
            <a:spLocks noChangeShapeType="1"/>
          </p:cNvSpPr>
          <p:nvPr/>
        </p:nvSpPr>
        <p:spPr bwMode="auto">
          <a:xfrm>
            <a:off x="1985963" y="2995613"/>
            <a:ext cx="347662" cy="0"/>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63" name="Line 22"/>
          <p:cNvSpPr>
            <a:spLocks noChangeShapeType="1"/>
          </p:cNvSpPr>
          <p:nvPr/>
        </p:nvSpPr>
        <p:spPr bwMode="auto">
          <a:xfrm>
            <a:off x="2390775" y="26289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64" name="Line 23"/>
          <p:cNvSpPr>
            <a:spLocks noChangeShapeType="1"/>
          </p:cNvSpPr>
          <p:nvPr/>
        </p:nvSpPr>
        <p:spPr bwMode="auto">
          <a:xfrm>
            <a:off x="2967038" y="26289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65" name="Line 24"/>
          <p:cNvSpPr>
            <a:spLocks noChangeShapeType="1"/>
          </p:cNvSpPr>
          <p:nvPr/>
        </p:nvSpPr>
        <p:spPr bwMode="auto">
          <a:xfrm>
            <a:off x="3543300" y="263842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66" name="Line 25"/>
          <p:cNvSpPr>
            <a:spLocks noChangeShapeType="1"/>
          </p:cNvSpPr>
          <p:nvPr/>
        </p:nvSpPr>
        <p:spPr bwMode="auto">
          <a:xfrm>
            <a:off x="2676525" y="26336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67" name="Line 26"/>
          <p:cNvSpPr>
            <a:spLocks noChangeShapeType="1"/>
          </p:cNvSpPr>
          <p:nvPr/>
        </p:nvSpPr>
        <p:spPr bwMode="auto">
          <a:xfrm>
            <a:off x="3248025" y="26336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68" name="Line 27"/>
          <p:cNvSpPr>
            <a:spLocks noChangeShapeType="1"/>
          </p:cNvSpPr>
          <p:nvPr/>
        </p:nvSpPr>
        <p:spPr bwMode="auto">
          <a:xfrm>
            <a:off x="2405063" y="32813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69" name="Line 28"/>
          <p:cNvSpPr>
            <a:spLocks noChangeShapeType="1"/>
          </p:cNvSpPr>
          <p:nvPr/>
        </p:nvSpPr>
        <p:spPr bwMode="auto">
          <a:xfrm>
            <a:off x="2981325" y="3281363"/>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70" name="Line 29"/>
          <p:cNvSpPr>
            <a:spLocks noChangeShapeType="1"/>
          </p:cNvSpPr>
          <p:nvPr/>
        </p:nvSpPr>
        <p:spPr bwMode="auto">
          <a:xfrm>
            <a:off x="3543300" y="3290888"/>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71" name="Line 30"/>
          <p:cNvSpPr>
            <a:spLocks noChangeShapeType="1"/>
          </p:cNvSpPr>
          <p:nvPr/>
        </p:nvSpPr>
        <p:spPr bwMode="auto">
          <a:xfrm>
            <a:off x="2690813" y="328612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72" name="Line 31"/>
          <p:cNvSpPr>
            <a:spLocks noChangeShapeType="1"/>
          </p:cNvSpPr>
          <p:nvPr/>
        </p:nvSpPr>
        <p:spPr bwMode="auto">
          <a:xfrm>
            <a:off x="3262313" y="328612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73" name="Line 32"/>
          <p:cNvSpPr>
            <a:spLocks noChangeShapeType="1"/>
          </p:cNvSpPr>
          <p:nvPr/>
        </p:nvSpPr>
        <p:spPr bwMode="auto">
          <a:xfrm>
            <a:off x="2400300" y="3995738"/>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74" name="Line 33"/>
          <p:cNvSpPr>
            <a:spLocks noChangeShapeType="1"/>
          </p:cNvSpPr>
          <p:nvPr/>
        </p:nvSpPr>
        <p:spPr bwMode="auto">
          <a:xfrm>
            <a:off x="2976563" y="3995738"/>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75" name="Line 34"/>
          <p:cNvSpPr>
            <a:spLocks noChangeShapeType="1"/>
          </p:cNvSpPr>
          <p:nvPr/>
        </p:nvSpPr>
        <p:spPr bwMode="auto">
          <a:xfrm>
            <a:off x="3543300" y="3990975"/>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76" name="Line 35"/>
          <p:cNvSpPr>
            <a:spLocks noChangeShapeType="1"/>
          </p:cNvSpPr>
          <p:nvPr/>
        </p:nvSpPr>
        <p:spPr bwMode="auto">
          <a:xfrm>
            <a:off x="2686050" y="40005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77" name="Line 36"/>
          <p:cNvSpPr>
            <a:spLocks noChangeShapeType="1"/>
          </p:cNvSpPr>
          <p:nvPr/>
        </p:nvSpPr>
        <p:spPr bwMode="auto">
          <a:xfrm>
            <a:off x="3257550" y="4000500"/>
            <a:ext cx="0" cy="314325"/>
          </a:xfrm>
          <a:prstGeom prst="line">
            <a:avLst/>
          </a:prstGeom>
          <a:noFill/>
          <a:ln w="381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12678" name="AutoShape 113"/>
          <p:cNvSpPr>
            <a:spLocks noChangeArrowheads="1"/>
          </p:cNvSpPr>
          <p:nvPr/>
        </p:nvSpPr>
        <p:spPr bwMode="auto">
          <a:xfrm rot="-5400000">
            <a:off x="3607594" y="4234657"/>
            <a:ext cx="242887" cy="203200"/>
          </a:xfrm>
          <a:prstGeom prst="triangle">
            <a:avLst>
              <a:gd name="adj" fmla="val 50000"/>
            </a:avLst>
          </a:prstGeom>
          <a:solidFill>
            <a:schemeClr val="accent1"/>
          </a:solidFill>
          <a:ln w="38100">
            <a:solidFill>
              <a:schemeClr val="bg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679" name="AutoShape 113"/>
          <p:cNvSpPr>
            <a:spLocks noChangeArrowheads="1"/>
          </p:cNvSpPr>
          <p:nvPr/>
        </p:nvSpPr>
        <p:spPr bwMode="auto">
          <a:xfrm rot="-5400000">
            <a:off x="3618706" y="2867819"/>
            <a:ext cx="242888" cy="203200"/>
          </a:xfrm>
          <a:prstGeom prst="triangle">
            <a:avLst>
              <a:gd name="adj" fmla="val 50000"/>
            </a:avLst>
          </a:prstGeom>
          <a:solidFill>
            <a:schemeClr val="accent1"/>
          </a:solidFill>
          <a:ln w="38100">
            <a:solidFill>
              <a:schemeClr val="bg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680" name="AutoShape 113"/>
          <p:cNvSpPr>
            <a:spLocks noChangeArrowheads="1"/>
          </p:cNvSpPr>
          <p:nvPr/>
        </p:nvSpPr>
        <p:spPr bwMode="auto">
          <a:xfrm rot="-5400000">
            <a:off x="3616325" y="3495675"/>
            <a:ext cx="242888" cy="204788"/>
          </a:xfrm>
          <a:prstGeom prst="triangle">
            <a:avLst>
              <a:gd name="adj" fmla="val 50000"/>
            </a:avLst>
          </a:prstGeom>
          <a:solidFill>
            <a:schemeClr val="accent1"/>
          </a:solidFill>
          <a:ln w="38100">
            <a:solidFill>
              <a:schemeClr val="bg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681" name="Line 40"/>
          <p:cNvSpPr>
            <a:spLocks noChangeShapeType="1"/>
          </p:cNvSpPr>
          <p:nvPr/>
        </p:nvSpPr>
        <p:spPr bwMode="auto">
          <a:xfrm>
            <a:off x="3848100" y="2714625"/>
            <a:ext cx="0" cy="1947863"/>
          </a:xfrm>
          <a:prstGeom prst="line">
            <a:avLst/>
          </a:prstGeom>
          <a:noFill/>
          <a:ln w="381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112682" name="Group 84"/>
          <p:cNvGrpSpPr>
            <a:grpSpLocks/>
          </p:cNvGrpSpPr>
          <p:nvPr/>
        </p:nvGrpSpPr>
        <p:grpSpPr bwMode="auto">
          <a:xfrm>
            <a:off x="2232025" y="2908300"/>
            <a:ext cx="1470025" cy="2127250"/>
            <a:chOff x="1850265" y="2470597"/>
            <a:chExt cx="1470338" cy="2127161"/>
          </a:xfrm>
        </p:grpSpPr>
        <p:sp>
          <p:nvSpPr>
            <p:cNvPr id="3" name="Freeform 79"/>
            <p:cNvSpPr/>
            <p:nvPr/>
          </p:nvSpPr>
          <p:spPr>
            <a:xfrm>
              <a:off x="1850265" y="2511870"/>
              <a:ext cx="209595" cy="2085888"/>
            </a:xfrm>
            <a:custGeom>
              <a:avLst/>
              <a:gdLst>
                <a:gd name="connsiteX0" fmla="*/ 94445 w 210355"/>
                <a:gd name="connsiteY0" fmla="*/ 2086378 h 2086378"/>
                <a:gd name="connsiteX1" fmla="*/ 4293 w 210355"/>
                <a:gd name="connsiteY1" fmla="*/ 1674254 h 2086378"/>
                <a:gd name="connsiteX2" fmla="*/ 120203 w 210355"/>
                <a:gd name="connsiteY2" fmla="*/ 1365161 h 2086378"/>
                <a:gd name="connsiteX3" fmla="*/ 210355 w 210355"/>
                <a:gd name="connsiteY3" fmla="*/ 927279 h 2086378"/>
                <a:gd name="connsiteX4" fmla="*/ 120203 w 210355"/>
                <a:gd name="connsiteY4" fmla="*/ 618186 h 2086378"/>
                <a:gd name="connsiteX5" fmla="*/ 17172 w 210355"/>
                <a:gd name="connsiteY5" fmla="*/ 206062 h 2086378"/>
                <a:gd name="connsiteX6" fmla="*/ 120203 w 210355"/>
                <a:gd name="connsiteY6" fmla="*/ 0 h 208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55" h="2086378">
                  <a:moveTo>
                    <a:pt x="94445" y="2086378"/>
                  </a:moveTo>
                  <a:cubicBezTo>
                    <a:pt x="47222" y="1940417"/>
                    <a:pt x="0" y="1794457"/>
                    <a:pt x="4293" y="1674254"/>
                  </a:cubicBezTo>
                  <a:cubicBezTo>
                    <a:pt x="8586" y="1554051"/>
                    <a:pt x="85859" y="1489657"/>
                    <a:pt x="120203" y="1365161"/>
                  </a:cubicBezTo>
                  <a:cubicBezTo>
                    <a:pt x="154547" y="1240665"/>
                    <a:pt x="210355" y="1051775"/>
                    <a:pt x="210355" y="927279"/>
                  </a:cubicBezTo>
                  <a:cubicBezTo>
                    <a:pt x="210355" y="802783"/>
                    <a:pt x="152400" y="738389"/>
                    <a:pt x="120203" y="618186"/>
                  </a:cubicBezTo>
                  <a:cubicBezTo>
                    <a:pt x="88006" y="497983"/>
                    <a:pt x="17172" y="309093"/>
                    <a:pt x="17172" y="206062"/>
                  </a:cubicBezTo>
                  <a:cubicBezTo>
                    <a:pt x="17172" y="103031"/>
                    <a:pt x="68687" y="51515"/>
                    <a:pt x="120203" y="0"/>
                  </a:cubicBezTo>
                </a:path>
              </a:pathLst>
            </a:cu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1" name="Freeform 80"/>
            <p:cNvSpPr/>
            <p:nvPr/>
          </p:nvSpPr>
          <p:spPr>
            <a:xfrm flipH="1">
              <a:off x="3111008" y="2470597"/>
              <a:ext cx="209595" cy="2085888"/>
            </a:xfrm>
            <a:custGeom>
              <a:avLst/>
              <a:gdLst>
                <a:gd name="connsiteX0" fmla="*/ 94445 w 210355"/>
                <a:gd name="connsiteY0" fmla="*/ 2086378 h 2086378"/>
                <a:gd name="connsiteX1" fmla="*/ 4293 w 210355"/>
                <a:gd name="connsiteY1" fmla="*/ 1674254 h 2086378"/>
                <a:gd name="connsiteX2" fmla="*/ 120203 w 210355"/>
                <a:gd name="connsiteY2" fmla="*/ 1365161 h 2086378"/>
                <a:gd name="connsiteX3" fmla="*/ 210355 w 210355"/>
                <a:gd name="connsiteY3" fmla="*/ 927279 h 2086378"/>
                <a:gd name="connsiteX4" fmla="*/ 120203 w 210355"/>
                <a:gd name="connsiteY4" fmla="*/ 618186 h 2086378"/>
                <a:gd name="connsiteX5" fmla="*/ 17172 w 210355"/>
                <a:gd name="connsiteY5" fmla="*/ 206062 h 2086378"/>
                <a:gd name="connsiteX6" fmla="*/ 120203 w 210355"/>
                <a:gd name="connsiteY6" fmla="*/ 0 h 208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55" h="2086378">
                  <a:moveTo>
                    <a:pt x="94445" y="2086378"/>
                  </a:moveTo>
                  <a:cubicBezTo>
                    <a:pt x="47222" y="1940417"/>
                    <a:pt x="0" y="1794457"/>
                    <a:pt x="4293" y="1674254"/>
                  </a:cubicBezTo>
                  <a:cubicBezTo>
                    <a:pt x="8586" y="1554051"/>
                    <a:pt x="85859" y="1489657"/>
                    <a:pt x="120203" y="1365161"/>
                  </a:cubicBezTo>
                  <a:cubicBezTo>
                    <a:pt x="154547" y="1240665"/>
                    <a:pt x="210355" y="1051775"/>
                    <a:pt x="210355" y="927279"/>
                  </a:cubicBezTo>
                  <a:cubicBezTo>
                    <a:pt x="210355" y="802783"/>
                    <a:pt x="152400" y="738389"/>
                    <a:pt x="120203" y="618186"/>
                  </a:cubicBezTo>
                  <a:cubicBezTo>
                    <a:pt x="88006" y="497983"/>
                    <a:pt x="17172" y="309093"/>
                    <a:pt x="17172" y="206062"/>
                  </a:cubicBezTo>
                  <a:cubicBezTo>
                    <a:pt x="17172" y="103031"/>
                    <a:pt x="68687" y="51515"/>
                    <a:pt x="120203" y="0"/>
                  </a:cubicBezTo>
                </a:path>
              </a:pathLst>
            </a:cu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2" name="Freeform 81"/>
            <p:cNvSpPr/>
            <p:nvPr/>
          </p:nvSpPr>
          <p:spPr>
            <a:xfrm>
              <a:off x="1943948" y="2484884"/>
              <a:ext cx="1289324" cy="119057"/>
            </a:xfrm>
            <a:custGeom>
              <a:avLst/>
              <a:gdLst>
                <a:gd name="connsiteX0" fmla="*/ 0 w 1287887"/>
                <a:gd name="connsiteY0" fmla="*/ 0 h 118055"/>
                <a:gd name="connsiteX1" fmla="*/ 669701 w 1287887"/>
                <a:gd name="connsiteY1" fmla="*/ 115909 h 118055"/>
                <a:gd name="connsiteX2" fmla="*/ 1287887 w 1287887"/>
                <a:gd name="connsiteY2" fmla="*/ 12878 h 118055"/>
                <a:gd name="connsiteX3" fmla="*/ 1287887 w 1287887"/>
                <a:gd name="connsiteY3" fmla="*/ 12878 h 118055"/>
              </a:gdLst>
              <a:ahLst/>
              <a:cxnLst>
                <a:cxn ang="0">
                  <a:pos x="connsiteX0" y="connsiteY0"/>
                </a:cxn>
                <a:cxn ang="0">
                  <a:pos x="connsiteX1" y="connsiteY1"/>
                </a:cxn>
                <a:cxn ang="0">
                  <a:pos x="connsiteX2" y="connsiteY2"/>
                </a:cxn>
                <a:cxn ang="0">
                  <a:pos x="connsiteX3" y="connsiteY3"/>
                </a:cxn>
              </a:cxnLst>
              <a:rect l="l" t="t" r="r" b="b"/>
              <a:pathLst>
                <a:path w="1287887" h="118055">
                  <a:moveTo>
                    <a:pt x="0" y="0"/>
                  </a:moveTo>
                  <a:cubicBezTo>
                    <a:pt x="227526" y="56881"/>
                    <a:pt x="455053" y="113763"/>
                    <a:pt x="669701" y="115909"/>
                  </a:cubicBezTo>
                  <a:cubicBezTo>
                    <a:pt x="884349" y="118055"/>
                    <a:pt x="1287887" y="12878"/>
                    <a:pt x="1287887" y="12878"/>
                  </a:cubicBezTo>
                  <a:lnTo>
                    <a:pt x="1287887" y="12878"/>
                  </a:lnTo>
                </a:path>
              </a:pathLst>
            </a:cu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3" name="Freeform 82"/>
            <p:cNvSpPr/>
            <p:nvPr/>
          </p:nvSpPr>
          <p:spPr>
            <a:xfrm flipV="1">
              <a:off x="1994759" y="3011912"/>
              <a:ext cx="1287736" cy="117470"/>
            </a:xfrm>
            <a:custGeom>
              <a:avLst/>
              <a:gdLst>
                <a:gd name="connsiteX0" fmla="*/ 0 w 1287887"/>
                <a:gd name="connsiteY0" fmla="*/ 0 h 118055"/>
                <a:gd name="connsiteX1" fmla="*/ 669701 w 1287887"/>
                <a:gd name="connsiteY1" fmla="*/ 115909 h 118055"/>
                <a:gd name="connsiteX2" fmla="*/ 1287887 w 1287887"/>
                <a:gd name="connsiteY2" fmla="*/ 12878 h 118055"/>
                <a:gd name="connsiteX3" fmla="*/ 1287887 w 1287887"/>
                <a:gd name="connsiteY3" fmla="*/ 12878 h 118055"/>
              </a:gdLst>
              <a:ahLst/>
              <a:cxnLst>
                <a:cxn ang="0">
                  <a:pos x="connsiteX0" y="connsiteY0"/>
                </a:cxn>
                <a:cxn ang="0">
                  <a:pos x="connsiteX1" y="connsiteY1"/>
                </a:cxn>
                <a:cxn ang="0">
                  <a:pos x="connsiteX2" y="connsiteY2"/>
                </a:cxn>
                <a:cxn ang="0">
                  <a:pos x="connsiteX3" y="connsiteY3"/>
                </a:cxn>
              </a:cxnLst>
              <a:rect l="l" t="t" r="r" b="b"/>
              <a:pathLst>
                <a:path w="1287887" h="118055">
                  <a:moveTo>
                    <a:pt x="0" y="0"/>
                  </a:moveTo>
                  <a:cubicBezTo>
                    <a:pt x="227526" y="56881"/>
                    <a:pt x="455053" y="113763"/>
                    <a:pt x="669701" y="115909"/>
                  </a:cubicBezTo>
                  <a:cubicBezTo>
                    <a:pt x="884349" y="118055"/>
                    <a:pt x="1287887" y="12878"/>
                    <a:pt x="1287887" y="12878"/>
                  </a:cubicBezTo>
                  <a:lnTo>
                    <a:pt x="1287887" y="12878"/>
                  </a:lnTo>
                </a:path>
              </a:pathLst>
            </a:cu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4" name="Freeform 83"/>
            <p:cNvSpPr/>
            <p:nvPr/>
          </p:nvSpPr>
          <p:spPr>
            <a:xfrm>
              <a:off x="1991583" y="3859602"/>
              <a:ext cx="1287736" cy="117470"/>
            </a:xfrm>
            <a:custGeom>
              <a:avLst/>
              <a:gdLst>
                <a:gd name="connsiteX0" fmla="*/ 0 w 1287887"/>
                <a:gd name="connsiteY0" fmla="*/ 0 h 118055"/>
                <a:gd name="connsiteX1" fmla="*/ 669701 w 1287887"/>
                <a:gd name="connsiteY1" fmla="*/ 115909 h 118055"/>
                <a:gd name="connsiteX2" fmla="*/ 1287887 w 1287887"/>
                <a:gd name="connsiteY2" fmla="*/ 12878 h 118055"/>
                <a:gd name="connsiteX3" fmla="*/ 1287887 w 1287887"/>
                <a:gd name="connsiteY3" fmla="*/ 12878 h 118055"/>
              </a:gdLst>
              <a:ahLst/>
              <a:cxnLst>
                <a:cxn ang="0">
                  <a:pos x="connsiteX0" y="connsiteY0"/>
                </a:cxn>
                <a:cxn ang="0">
                  <a:pos x="connsiteX1" y="connsiteY1"/>
                </a:cxn>
                <a:cxn ang="0">
                  <a:pos x="connsiteX2" y="connsiteY2"/>
                </a:cxn>
                <a:cxn ang="0">
                  <a:pos x="connsiteX3" y="connsiteY3"/>
                </a:cxn>
              </a:cxnLst>
              <a:rect l="l" t="t" r="r" b="b"/>
              <a:pathLst>
                <a:path w="1287887" h="118055">
                  <a:moveTo>
                    <a:pt x="0" y="0"/>
                  </a:moveTo>
                  <a:cubicBezTo>
                    <a:pt x="227526" y="56881"/>
                    <a:pt x="455053" y="113763"/>
                    <a:pt x="669701" y="115909"/>
                  </a:cubicBezTo>
                  <a:cubicBezTo>
                    <a:pt x="884349" y="118055"/>
                    <a:pt x="1287887" y="12878"/>
                    <a:pt x="1287887" y="12878"/>
                  </a:cubicBezTo>
                  <a:lnTo>
                    <a:pt x="1287887" y="12878"/>
                  </a:lnTo>
                </a:path>
              </a:pathLst>
            </a:cu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87" name="TextBox 86"/>
          <p:cNvSpPr txBox="1"/>
          <p:nvPr/>
        </p:nvSpPr>
        <p:spPr>
          <a:xfrm>
            <a:off x="5183188" y="2497138"/>
            <a:ext cx="3517900" cy="159067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Resulting reactions at each story are required to resist the lateral translation of the structure.</a:t>
            </a:r>
          </a:p>
        </p:txBody>
      </p:sp>
      <p:sp>
        <p:nvSpPr>
          <p:cNvPr id="99" name="TextBox 98"/>
          <p:cNvSpPr txBox="1"/>
          <p:nvPr/>
        </p:nvSpPr>
        <p:spPr>
          <a:xfrm>
            <a:off x="5186363" y="4437063"/>
            <a:ext cx="3525837" cy="12255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Resulting Moments and Axial Forces are </a:t>
            </a:r>
            <a:r>
              <a:rPr lang="en-US" i="1">
                <a:solidFill>
                  <a:schemeClr val="bg1"/>
                </a:solidFill>
              </a:rPr>
              <a:t>M</a:t>
            </a:r>
            <a:r>
              <a:rPr lang="en-US" i="1" baseline="-25000">
                <a:solidFill>
                  <a:schemeClr val="bg1"/>
                </a:solidFill>
              </a:rPr>
              <a:t>nt</a:t>
            </a:r>
            <a:r>
              <a:rPr lang="en-US">
                <a:solidFill>
                  <a:schemeClr val="bg1"/>
                </a:solidFill>
              </a:rPr>
              <a:t> and </a:t>
            </a:r>
            <a:r>
              <a:rPr lang="en-US" i="1">
                <a:solidFill>
                  <a:schemeClr val="bg1"/>
                </a:solidFill>
              </a:rPr>
              <a:t>P</a:t>
            </a:r>
            <a:r>
              <a:rPr lang="en-US" i="1" baseline="-25000">
                <a:solidFill>
                  <a:schemeClr val="bg1"/>
                </a:solidFill>
              </a:rPr>
              <a:t>nt</a:t>
            </a:r>
            <a:r>
              <a:rPr lang="en-US">
                <a:solidFill>
                  <a:schemeClr val="bg1"/>
                </a:solidFill>
              </a:rPr>
              <a:t> respectively.</a:t>
            </a:r>
            <a:endParaRPr lang="en-US" baseline="-2500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3" name="Content Placeholder 2"/>
          <p:cNvSpPr>
            <a:spLocks noGrp="1"/>
          </p:cNvSpPr>
          <p:nvPr>
            <p:ph idx="1"/>
          </p:nvPr>
        </p:nvSpPr>
        <p:spPr>
          <a:xfrm>
            <a:off x="457200" y="1600200"/>
            <a:ext cx="8229600" cy="2971800"/>
          </a:xfrm>
          <a:solidFill>
            <a:schemeClr val="accent1">
              <a:lumMod val="20000"/>
              <a:lumOff val="80000"/>
            </a:schemeClr>
          </a:solidFill>
        </p:spPr>
        <p:txBody>
          <a:bodyPr/>
          <a:lstStyle/>
          <a:p>
            <a:pPr>
              <a:defRPr/>
            </a:pPr>
            <a:endParaRPr lang="en-US" smtClean="0">
              <a:solidFill>
                <a:schemeClr val="bg1"/>
              </a:solidFill>
            </a:endParaRPr>
          </a:p>
          <a:p>
            <a:pPr>
              <a:defRPr/>
            </a:pPr>
            <a:r>
              <a:rPr lang="en-US" b="1" smtClean="0">
                <a:solidFill>
                  <a:schemeClr val="bg1"/>
                </a:solidFill>
              </a:rPr>
              <a:t>Doubly and Singly Symmetric Members: </a:t>
            </a:r>
          </a:p>
          <a:p>
            <a:pPr lvl="1">
              <a:defRPr/>
            </a:pPr>
            <a:r>
              <a:rPr lang="en-US" smtClean="0">
                <a:solidFill>
                  <a:schemeClr val="bg1"/>
                </a:solidFill>
              </a:rPr>
              <a:t>Flexure and Compression</a:t>
            </a:r>
          </a:p>
          <a:p>
            <a:pPr>
              <a:defRPr/>
            </a:pPr>
            <a:endParaRPr lang="en-US" smtClean="0">
              <a:solidFill>
                <a:schemeClr val="bg1"/>
              </a:solidFill>
            </a:endParaRPr>
          </a:p>
        </p:txBody>
      </p:sp>
      <p:sp>
        <p:nvSpPr>
          <p:cNvPr id="4" name="Slide Number Placeholder 3"/>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1DE2B5B-D8E9-4A10-A6CD-0E6741D36EA1}" type="slidenum">
              <a:rPr lang="en-US" altLang="en-US" sz="1200">
                <a:solidFill>
                  <a:srgbClr val="BCBCBC"/>
                </a:solidFill>
              </a:rPr>
              <a:pPr/>
              <a:t>11</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113667" name="TextBox 78"/>
          <p:cNvSpPr txBox="1">
            <a:spLocks noChangeArrowheads="1"/>
          </p:cNvSpPr>
          <p:nvPr/>
        </p:nvSpPr>
        <p:spPr bwMode="auto">
          <a:xfrm>
            <a:off x="1422400" y="1277938"/>
            <a:ext cx="6999288" cy="822325"/>
          </a:xfrm>
          <a:prstGeom prst="rect">
            <a:avLst/>
          </a:prstGeom>
          <a:solidFill>
            <a:srgbClr val="F2F2F2">
              <a:alpha val="61960"/>
            </a:srgbClr>
          </a:solidFill>
          <a:ln w="38100">
            <a:solidFill>
              <a:schemeClr val="bg1"/>
            </a:solidFill>
            <a:bevel/>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To determine M</a:t>
            </a:r>
            <a:r>
              <a:rPr lang="en-US" altLang="en-US" baseline="-25000">
                <a:solidFill>
                  <a:schemeClr val="bg1"/>
                </a:solidFill>
              </a:rPr>
              <a:t>lt</a:t>
            </a:r>
            <a:r>
              <a:rPr lang="en-US" altLang="en-US">
                <a:solidFill>
                  <a:schemeClr val="bg1"/>
                </a:solidFill>
              </a:rPr>
              <a:t> and P</a:t>
            </a:r>
            <a:r>
              <a:rPr lang="en-US" altLang="en-US" baseline="-25000">
                <a:solidFill>
                  <a:schemeClr val="bg1"/>
                </a:solidFill>
              </a:rPr>
              <a:t>lt</a:t>
            </a:r>
            <a:r>
              <a:rPr lang="en-US" altLang="en-US">
                <a:solidFill>
                  <a:schemeClr val="bg1"/>
                </a:solidFill>
              </a:rPr>
              <a:t>, apply the resulting reaction at each story.</a:t>
            </a:r>
          </a:p>
        </p:txBody>
      </p:sp>
      <p:sp>
        <p:nvSpPr>
          <p:cNvPr id="24" name="Slide Number Placeholder 23"/>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58796FA6-5B4B-4B7A-B982-0803CCD15736}" type="slidenum">
              <a:rPr lang="en-US" altLang="en-US" sz="1200">
                <a:solidFill>
                  <a:srgbClr val="BCBCBC"/>
                </a:solidFill>
              </a:rPr>
              <a:pPr algn="r" eaLnBrk="1" hangingPunct="1"/>
              <a:t>110</a:t>
            </a:fld>
            <a:endParaRPr lang="en-US" altLang="en-US" sz="1200">
              <a:solidFill>
                <a:srgbClr val="BCBCBC"/>
              </a:solidFill>
            </a:endParaRPr>
          </a:p>
        </p:txBody>
      </p:sp>
      <p:sp>
        <p:nvSpPr>
          <p:cNvPr id="80" name="Rectangle 79"/>
          <p:cNvSpPr/>
          <p:nvPr/>
        </p:nvSpPr>
        <p:spPr bwMode="auto">
          <a:xfrm>
            <a:off x="1412875" y="2486025"/>
            <a:ext cx="3689350" cy="318611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3670" name="AutoShape 113"/>
          <p:cNvSpPr>
            <a:spLocks noChangeArrowheads="1"/>
          </p:cNvSpPr>
          <p:nvPr/>
        </p:nvSpPr>
        <p:spPr bwMode="auto">
          <a:xfrm>
            <a:off x="3424238" y="5081588"/>
            <a:ext cx="396875" cy="331787"/>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671" name="AutoShape 113"/>
          <p:cNvSpPr>
            <a:spLocks noChangeArrowheads="1"/>
          </p:cNvSpPr>
          <p:nvPr/>
        </p:nvSpPr>
        <p:spPr bwMode="auto">
          <a:xfrm>
            <a:off x="2130425" y="5080000"/>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672" name="Line 15"/>
          <p:cNvSpPr>
            <a:spLocks noChangeShapeType="1"/>
          </p:cNvSpPr>
          <p:nvPr/>
        </p:nvSpPr>
        <p:spPr bwMode="auto">
          <a:xfrm>
            <a:off x="1943100" y="5429250"/>
            <a:ext cx="2076450" cy="0"/>
          </a:xfrm>
          <a:prstGeom prst="line">
            <a:avLst/>
          </a:prstGeom>
          <a:noFill/>
          <a:ln w="381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3673" name="Freeform 16"/>
          <p:cNvSpPr>
            <a:spLocks/>
          </p:cNvSpPr>
          <p:nvPr/>
        </p:nvSpPr>
        <p:spPr bwMode="auto">
          <a:xfrm>
            <a:off x="2328863" y="2957513"/>
            <a:ext cx="1290637" cy="2119312"/>
          </a:xfrm>
          <a:custGeom>
            <a:avLst/>
            <a:gdLst>
              <a:gd name="T0" fmla="*/ 0 w 813"/>
              <a:gd name="T1" fmla="*/ 2147483647 h 1335"/>
              <a:gd name="T2" fmla="*/ 0 w 813"/>
              <a:gd name="T3" fmla="*/ 0 h 1335"/>
              <a:gd name="T4" fmla="*/ 2147483647 w 813"/>
              <a:gd name="T5" fmla="*/ 0 h 1335"/>
              <a:gd name="T6" fmla="*/ 2147483647 w 813"/>
              <a:gd name="T7" fmla="*/ 2147483647 h 1335"/>
              <a:gd name="T8" fmla="*/ 0 60000 65536"/>
              <a:gd name="T9" fmla="*/ 0 60000 65536"/>
              <a:gd name="T10" fmla="*/ 0 60000 65536"/>
              <a:gd name="T11" fmla="*/ 0 60000 65536"/>
              <a:gd name="T12" fmla="*/ 0 w 813"/>
              <a:gd name="T13" fmla="*/ 0 h 1335"/>
              <a:gd name="T14" fmla="*/ 813 w 813"/>
              <a:gd name="T15" fmla="*/ 1335 h 1335"/>
            </a:gdLst>
            <a:ahLst/>
            <a:cxnLst>
              <a:cxn ang="T8">
                <a:pos x="T0" y="T1"/>
              </a:cxn>
              <a:cxn ang="T9">
                <a:pos x="T2" y="T3"/>
              </a:cxn>
              <a:cxn ang="T10">
                <a:pos x="T4" y="T5"/>
              </a:cxn>
              <a:cxn ang="T11">
                <a:pos x="T6" y="T7"/>
              </a:cxn>
            </a:cxnLst>
            <a:rect l="T12" t="T13" r="T14" b="T15"/>
            <a:pathLst>
              <a:path w="813" h="1335">
                <a:moveTo>
                  <a:pt x="0" y="1332"/>
                </a:moveTo>
                <a:lnTo>
                  <a:pt x="0" y="0"/>
                </a:lnTo>
                <a:lnTo>
                  <a:pt x="813" y="0"/>
                </a:lnTo>
                <a:lnTo>
                  <a:pt x="813" y="1335"/>
                </a:lnTo>
              </a:path>
            </a:pathLst>
          </a:custGeom>
          <a:noFill/>
          <a:ln w="57150" cap="flat" cmpd="sng">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74" name="Line 17"/>
          <p:cNvSpPr>
            <a:spLocks noChangeShapeType="1"/>
          </p:cNvSpPr>
          <p:nvPr/>
        </p:nvSpPr>
        <p:spPr bwMode="auto">
          <a:xfrm>
            <a:off x="2324100" y="3614738"/>
            <a:ext cx="1300163" cy="0"/>
          </a:xfrm>
          <a:prstGeom prst="line">
            <a:avLst/>
          </a:prstGeom>
          <a:noFill/>
          <a:ln w="571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3675" name="Line 18"/>
          <p:cNvSpPr>
            <a:spLocks noChangeShapeType="1"/>
          </p:cNvSpPr>
          <p:nvPr/>
        </p:nvSpPr>
        <p:spPr bwMode="auto">
          <a:xfrm>
            <a:off x="2328863" y="4329113"/>
            <a:ext cx="1295400" cy="0"/>
          </a:xfrm>
          <a:prstGeom prst="line">
            <a:avLst/>
          </a:prstGeom>
          <a:noFill/>
          <a:ln w="571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 name="TextBox 5"/>
          <p:cNvSpPr txBox="1"/>
          <p:nvPr/>
        </p:nvSpPr>
        <p:spPr>
          <a:xfrm>
            <a:off x="1377950" y="492125"/>
            <a:ext cx="5159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b="1">
                <a:solidFill>
                  <a:schemeClr val="bg1"/>
                </a:solidFill>
              </a:rPr>
              <a:t>Amplified First Order Analysis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114691" name="TextBox 78"/>
          <p:cNvSpPr txBox="1">
            <a:spLocks noChangeArrowheads="1"/>
          </p:cNvSpPr>
          <p:nvPr/>
        </p:nvSpPr>
        <p:spPr bwMode="auto">
          <a:xfrm>
            <a:off x="1422400" y="1277938"/>
            <a:ext cx="6999288" cy="822325"/>
          </a:xfrm>
          <a:prstGeom prst="rect">
            <a:avLst/>
          </a:prstGeom>
          <a:solidFill>
            <a:srgbClr val="F2F2F2">
              <a:alpha val="61960"/>
            </a:srgbClr>
          </a:solidFill>
          <a:ln w="38100">
            <a:solidFill>
              <a:schemeClr val="bg1"/>
            </a:solidFill>
            <a:bevel/>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To determine M</a:t>
            </a:r>
            <a:r>
              <a:rPr lang="en-US" altLang="en-US" baseline="-25000">
                <a:solidFill>
                  <a:schemeClr val="bg1"/>
                </a:solidFill>
              </a:rPr>
              <a:t>lt</a:t>
            </a:r>
            <a:r>
              <a:rPr lang="en-US" altLang="en-US">
                <a:solidFill>
                  <a:schemeClr val="bg1"/>
                </a:solidFill>
              </a:rPr>
              <a:t> and P</a:t>
            </a:r>
            <a:r>
              <a:rPr lang="en-US" altLang="en-US" baseline="-25000">
                <a:solidFill>
                  <a:schemeClr val="bg1"/>
                </a:solidFill>
              </a:rPr>
              <a:t>lt</a:t>
            </a:r>
            <a:r>
              <a:rPr lang="en-US" altLang="en-US">
                <a:solidFill>
                  <a:schemeClr val="bg1"/>
                </a:solidFill>
              </a:rPr>
              <a:t>, apply the resulting reaction at each story.</a:t>
            </a:r>
          </a:p>
        </p:txBody>
      </p:sp>
      <p:sp>
        <p:nvSpPr>
          <p:cNvPr id="24" name="Slide Number Placeholder 23"/>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0C6F8CA6-CCEB-4B72-A3B8-5DCCECADC651}" type="slidenum">
              <a:rPr lang="en-US" altLang="en-US" sz="1200">
                <a:solidFill>
                  <a:srgbClr val="BCBCBC"/>
                </a:solidFill>
              </a:rPr>
              <a:pPr algn="r" eaLnBrk="1" hangingPunct="1"/>
              <a:t>111</a:t>
            </a:fld>
            <a:endParaRPr lang="en-US" altLang="en-US" sz="1200">
              <a:solidFill>
                <a:srgbClr val="BCBCBC"/>
              </a:solidFill>
            </a:endParaRPr>
          </a:p>
        </p:txBody>
      </p:sp>
      <p:sp>
        <p:nvSpPr>
          <p:cNvPr id="80" name="Rectangle 79"/>
          <p:cNvSpPr/>
          <p:nvPr/>
        </p:nvSpPr>
        <p:spPr bwMode="auto">
          <a:xfrm>
            <a:off x="1412875" y="2486025"/>
            <a:ext cx="3689350" cy="318611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4694" name="AutoShape 113"/>
          <p:cNvSpPr>
            <a:spLocks noChangeArrowheads="1"/>
          </p:cNvSpPr>
          <p:nvPr/>
        </p:nvSpPr>
        <p:spPr bwMode="auto">
          <a:xfrm>
            <a:off x="3424238" y="5081588"/>
            <a:ext cx="396875" cy="331787"/>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4695" name="AutoShape 113"/>
          <p:cNvSpPr>
            <a:spLocks noChangeArrowheads="1"/>
          </p:cNvSpPr>
          <p:nvPr/>
        </p:nvSpPr>
        <p:spPr bwMode="auto">
          <a:xfrm>
            <a:off x="2130425" y="5080000"/>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4696" name="Line 7"/>
          <p:cNvSpPr>
            <a:spLocks noChangeShapeType="1"/>
          </p:cNvSpPr>
          <p:nvPr/>
        </p:nvSpPr>
        <p:spPr bwMode="auto">
          <a:xfrm>
            <a:off x="1943100" y="5429250"/>
            <a:ext cx="2076450" cy="0"/>
          </a:xfrm>
          <a:prstGeom prst="line">
            <a:avLst/>
          </a:prstGeom>
          <a:noFill/>
          <a:ln w="381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4697" name="Freeform 8"/>
          <p:cNvSpPr>
            <a:spLocks/>
          </p:cNvSpPr>
          <p:nvPr/>
        </p:nvSpPr>
        <p:spPr bwMode="auto">
          <a:xfrm>
            <a:off x="2328863" y="2957513"/>
            <a:ext cx="1290637" cy="2119312"/>
          </a:xfrm>
          <a:custGeom>
            <a:avLst/>
            <a:gdLst>
              <a:gd name="T0" fmla="*/ 0 w 813"/>
              <a:gd name="T1" fmla="*/ 2147483647 h 1335"/>
              <a:gd name="T2" fmla="*/ 0 w 813"/>
              <a:gd name="T3" fmla="*/ 0 h 1335"/>
              <a:gd name="T4" fmla="*/ 2147483647 w 813"/>
              <a:gd name="T5" fmla="*/ 0 h 1335"/>
              <a:gd name="T6" fmla="*/ 2147483647 w 813"/>
              <a:gd name="T7" fmla="*/ 2147483647 h 1335"/>
              <a:gd name="T8" fmla="*/ 0 60000 65536"/>
              <a:gd name="T9" fmla="*/ 0 60000 65536"/>
              <a:gd name="T10" fmla="*/ 0 60000 65536"/>
              <a:gd name="T11" fmla="*/ 0 60000 65536"/>
              <a:gd name="T12" fmla="*/ 0 w 813"/>
              <a:gd name="T13" fmla="*/ 0 h 1335"/>
              <a:gd name="T14" fmla="*/ 813 w 813"/>
              <a:gd name="T15" fmla="*/ 1335 h 1335"/>
            </a:gdLst>
            <a:ahLst/>
            <a:cxnLst>
              <a:cxn ang="T8">
                <a:pos x="T0" y="T1"/>
              </a:cxn>
              <a:cxn ang="T9">
                <a:pos x="T2" y="T3"/>
              </a:cxn>
              <a:cxn ang="T10">
                <a:pos x="T4" y="T5"/>
              </a:cxn>
              <a:cxn ang="T11">
                <a:pos x="T6" y="T7"/>
              </a:cxn>
            </a:cxnLst>
            <a:rect l="T12" t="T13" r="T14" b="T15"/>
            <a:pathLst>
              <a:path w="813" h="1335">
                <a:moveTo>
                  <a:pt x="0" y="1332"/>
                </a:moveTo>
                <a:lnTo>
                  <a:pt x="0" y="0"/>
                </a:lnTo>
                <a:lnTo>
                  <a:pt x="813" y="0"/>
                </a:lnTo>
                <a:lnTo>
                  <a:pt x="813" y="1335"/>
                </a:lnTo>
              </a:path>
            </a:pathLst>
          </a:custGeom>
          <a:noFill/>
          <a:ln w="57150" cap="flat" cmpd="sng">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698" name="Line 9"/>
          <p:cNvSpPr>
            <a:spLocks noChangeShapeType="1"/>
          </p:cNvSpPr>
          <p:nvPr/>
        </p:nvSpPr>
        <p:spPr bwMode="auto">
          <a:xfrm>
            <a:off x="2324100" y="3614738"/>
            <a:ext cx="1300163" cy="0"/>
          </a:xfrm>
          <a:prstGeom prst="line">
            <a:avLst/>
          </a:prstGeom>
          <a:noFill/>
          <a:ln w="571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4699" name="Line 10"/>
          <p:cNvSpPr>
            <a:spLocks noChangeShapeType="1"/>
          </p:cNvSpPr>
          <p:nvPr/>
        </p:nvSpPr>
        <p:spPr bwMode="auto">
          <a:xfrm>
            <a:off x="2328863" y="4329113"/>
            <a:ext cx="1295400" cy="0"/>
          </a:xfrm>
          <a:prstGeom prst="line">
            <a:avLst/>
          </a:prstGeom>
          <a:noFill/>
          <a:ln w="571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 name="TextBox 5"/>
          <p:cNvSpPr txBox="1"/>
          <p:nvPr/>
        </p:nvSpPr>
        <p:spPr>
          <a:xfrm>
            <a:off x="1377950" y="492125"/>
            <a:ext cx="5159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b="1">
                <a:solidFill>
                  <a:schemeClr val="bg1"/>
                </a:solidFill>
              </a:rPr>
              <a:t>Amplified First Order Analysis</a:t>
            </a:r>
          </a:p>
        </p:txBody>
      </p:sp>
      <p:sp>
        <p:nvSpPr>
          <p:cNvPr id="114701" name="TextBox 68"/>
          <p:cNvSpPr txBox="1">
            <a:spLocks noChangeArrowheads="1"/>
          </p:cNvSpPr>
          <p:nvPr/>
        </p:nvSpPr>
        <p:spPr bwMode="auto">
          <a:xfrm>
            <a:off x="3706813" y="2466975"/>
            <a:ext cx="700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i="1">
                <a:solidFill>
                  <a:schemeClr val="bg1"/>
                </a:solidFill>
              </a:rPr>
              <a:t>R</a:t>
            </a:r>
            <a:r>
              <a:rPr lang="en-US" altLang="en-US" b="1" i="1" baseline="-25000">
                <a:solidFill>
                  <a:schemeClr val="bg1"/>
                </a:solidFill>
              </a:rPr>
              <a:t>3</a:t>
            </a:r>
          </a:p>
        </p:txBody>
      </p:sp>
      <p:cxnSp>
        <p:nvCxnSpPr>
          <p:cNvPr id="89" name="Straight Arrow Connector 88"/>
          <p:cNvCxnSpPr/>
          <p:nvPr/>
        </p:nvCxnSpPr>
        <p:spPr bwMode="auto">
          <a:xfrm rot="10800000" flipH="1" flipV="1">
            <a:off x="3625850" y="2963863"/>
            <a:ext cx="47148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4703" name="TextBox 68"/>
          <p:cNvSpPr txBox="1">
            <a:spLocks noChangeArrowheads="1"/>
          </p:cNvSpPr>
          <p:nvPr/>
        </p:nvSpPr>
        <p:spPr bwMode="auto">
          <a:xfrm>
            <a:off x="3673475" y="3119438"/>
            <a:ext cx="700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i="1">
                <a:solidFill>
                  <a:schemeClr val="bg1"/>
                </a:solidFill>
              </a:rPr>
              <a:t>R</a:t>
            </a:r>
            <a:r>
              <a:rPr lang="en-US" altLang="en-US" b="1" i="1" baseline="-25000">
                <a:solidFill>
                  <a:schemeClr val="bg1"/>
                </a:solidFill>
              </a:rPr>
              <a:t>2</a:t>
            </a:r>
          </a:p>
        </p:txBody>
      </p:sp>
      <p:cxnSp>
        <p:nvCxnSpPr>
          <p:cNvPr id="95" name="Straight Arrow Connector 94"/>
          <p:cNvCxnSpPr/>
          <p:nvPr/>
        </p:nvCxnSpPr>
        <p:spPr bwMode="auto">
          <a:xfrm rot="10800000" flipH="1" flipV="1">
            <a:off x="3635375" y="3606800"/>
            <a:ext cx="47148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114705" name="Group 95"/>
          <p:cNvGrpSpPr>
            <a:grpSpLocks/>
          </p:cNvGrpSpPr>
          <p:nvPr/>
        </p:nvGrpSpPr>
        <p:grpSpPr bwMode="auto">
          <a:xfrm>
            <a:off x="3635375" y="3848100"/>
            <a:ext cx="747713" cy="477838"/>
            <a:chOff x="3520295" y="2022543"/>
            <a:chExt cx="746905" cy="477838"/>
          </a:xfrm>
        </p:grpSpPr>
        <p:sp>
          <p:nvSpPr>
            <p:cNvPr id="114706" name="TextBox 68"/>
            <p:cNvSpPr txBox="1">
              <a:spLocks noChangeArrowheads="1"/>
            </p:cNvSpPr>
            <p:nvPr/>
          </p:nvSpPr>
          <p:spPr bwMode="auto">
            <a:xfrm>
              <a:off x="3567869" y="2022543"/>
              <a:ext cx="69933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i="1">
                  <a:solidFill>
                    <a:schemeClr val="bg1"/>
                  </a:solidFill>
                </a:rPr>
                <a:t>R</a:t>
              </a:r>
              <a:r>
                <a:rPr lang="en-US" altLang="en-US" b="1" i="1" baseline="-25000">
                  <a:solidFill>
                    <a:schemeClr val="bg1"/>
                  </a:solidFill>
                </a:rPr>
                <a:t>1</a:t>
              </a:r>
            </a:p>
          </p:txBody>
        </p:sp>
        <p:cxnSp>
          <p:nvCxnSpPr>
            <p:cNvPr id="98" name="Straight Arrow Connector 97"/>
            <p:cNvCxnSpPr/>
            <p:nvPr/>
          </p:nvCxnSpPr>
          <p:spPr bwMode="auto">
            <a:xfrm rot="10800000" flipH="1" flipV="1">
              <a:off x="3520295" y="2500381"/>
              <a:ext cx="47097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115715" name="TextBox 78"/>
          <p:cNvSpPr txBox="1">
            <a:spLocks noChangeArrowheads="1"/>
          </p:cNvSpPr>
          <p:nvPr/>
        </p:nvSpPr>
        <p:spPr bwMode="auto">
          <a:xfrm>
            <a:off x="1422400" y="1277938"/>
            <a:ext cx="6999288" cy="822325"/>
          </a:xfrm>
          <a:prstGeom prst="rect">
            <a:avLst/>
          </a:prstGeom>
          <a:solidFill>
            <a:srgbClr val="F2F2F2">
              <a:alpha val="61960"/>
            </a:srgbClr>
          </a:solidFill>
          <a:ln w="38100">
            <a:solidFill>
              <a:schemeClr val="bg1"/>
            </a:solidFill>
            <a:bevel/>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To determine M</a:t>
            </a:r>
            <a:r>
              <a:rPr lang="en-US" altLang="en-US" baseline="-25000">
                <a:solidFill>
                  <a:schemeClr val="bg1"/>
                </a:solidFill>
              </a:rPr>
              <a:t>lt</a:t>
            </a:r>
            <a:r>
              <a:rPr lang="en-US" altLang="en-US">
                <a:solidFill>
                  <a:schemeClr val="bg1"/>
                </a:solidFill>
              </a:rPr>
              <a:t> and P</a:t>
            </a:r>
            <a:r>
              <a:rPr lang="en-US" altLang="en-US" baseline="-25000">
                <a:solidFill>
                  <a:schemeClr val="bg1"/>
                </a:solidFill>
              </a:rPr>
              <a:t>lt</a:t>
            </a:r>
            <a:r>
              <a:rPr lang="en-US" altLang="en-US">
                <a:solidFill>
                  <a:schemeClr val="bg1"/>
                </a:solidFill>
              </a:rPr>
              <a:t>, apply the resulting reaction at each story.</a:t>
            </a:r>
          </a:p>
        </p:txBody>
      </p:sp>
      <p:sp>
        <p:nvSpPr>
          <p:cNvPr id="24" name="Slide Number Placeholder 23"/>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7D133293-4AB9-445E-97B7-D2736D827A8E}" type="slidenum">
              <a:rPr lang="en-US" altLang="en-US" sz="1200">
                <a:solidFill>
                  <a:srgbClr val="BCBCBC"/>
                </a:solidFill>
              </a:rPr>
              <a:pPr algn="r" eaLnBrk="1" hangingPunct="1"/>
              <a:t>112</a:t>
            </a:fld>
            <a:endParaRPr lang="en-US" altLang="en-US" sz="1200">
              <a:solidFill>
                <a:srgbClr val="BCBCBC"/>
              </a:solidFill>
            </a:endParaRPr>
          </a:p>
        </p:txBody>
      </p:sp>
      <p:sp>
        <p:nvSpPr>
          <p:cNvPr id="80" name="Rectangle 79"/>
          <p:cNvSpPr/>
          <p:nvPr/>
        </p:nvSpPr>
        <p:spPr bwMode="auto">
          <a:xfrm>
            <a:off x="1412875" y="2486025"/>
            <a:ext cx="3689350" cy="318611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5718" name="AutoShape 113"/>
          <p:cNvSpPr>
            <a:spLocks noChangeArrowheads="1"/>
          </p:cNvSpPr>
          <p:nvPr/>
        </p:nvSpPr>
        <p:spPr bwMode="auto">
          <a:xfrm>
            <a:off x="3424238" y="5081588"/>
            <a:ext cx="396875" cy="331787"/>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5719" name="AutoShape 113"/>
          <p:cNvSpPr>
            <a:spLocks noChangeArrowheads="1"/>
          </p:cNvSpPr>
          <p:nvPr/>
        </p:nvSpPr>
        <p:spPr bwMode="auto">
          <a:xfrm>
            <a:off x="2130425" y="5080000"/>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5720" name="Line 7"/>
          <p:cNvSpPr>
            <a:spLocks noChangeShapeType="1"/>
          </p:cNvSpPr>
          <p:nvPr/>
        </p:nvSpPr>
        <p:spPr bwMode="auto">
          <a:xfrm>
            <a:off x="1943100" y="5429250"/>
            <a:ext cx="2076450" cy="0"/>
          </a:xfrm>
          <a:prstGeom prst="line">
            <a:avLst/>
          </a:prstGeom>
          <a:noFill/>
          <a:ln w="381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5721" name="Freeform 8"/>
          <p:cNvSpPr>
            <a:spLocks/>
          </p:cNvSpPr>
          <p:nvPr/>
        </p:nvSpPr>
        <p:spPr bwMode="auto">
          <a:xfrm>
            <a:off x="2328863" y="2957513"/>
            <a:ext cx="1290637" cy="2119312"/>
          </a:xfrm>
          <a:custGeom>
            <a:avLst/>
            <a:gdLst>
              <a:gd name="T0" fmla="*/ 0 w 813"/>
              <a:gd name="T1" fmla="*/ 2147483647 h 1335"/>
              <a:gd name="T2" fmla="*/ 0 w 813"/>
              <a:gd name="T3" fmla="*/ 0 h 1335"/>
              <a:gd name="T4" fmla="*/ 2147483647 w 813"/>
              <a:gd name="T5" fmla="*/ 0 h 1335"/>
              <a:gd name="T6" fmla="*/ 2147483647 w 813"/>
              <a:gd name="T7" fmla="*/ 2147483647 h 1335"/>
              <a:gd name="T8" fmla="*/ 0 60000 65536"/>
              <a:gd name="T9" fmla="*/ 0 60000 65536"/>
              <a:gd name="T10" fmla="*/ 0 60000 65536"/>
              <a:gd name="T11" fmla="*/ 0 60000 65536"/>
              <a:gd name="T12" fmla="*/ 0 w 813"/>
              <a:gd name="T13" fmla="*/ 0 h 1335"/>
              <a:gd name="T14" fmla="*/ 813 w 813"/>
              <a:gd name="T15" fmla="*/ 1335 h 1335"/>
            </a:gdLst>
            <a:ahLst/>
            <a:cxnLst>
              <a:cxn ang="T8">
                <a:pos x="T0" y="T1"/>
              </a:cxn>
              <a:cxn ang="T9">
                <a:pos x="T2" y="T3"/>
              </a:cxn>
              <a:cxn ang="T10">
                <a:pos x="T4" y="T5"/>
              </a:cxn>
              <a:cxn ang="T11">
                <a:pos x="T6" y="T7"/>
              </a:cxn>
            </a:cxnLst>
            <a:rect l="T12" t="T13" r="T14" b="T15"/>
            <a:pathLst>
              <a:path w="813" h="1335">
                <a:moveTo>
                  <a:pt x="0" y="1332"/>
                </a:moveTo>
                <a:lnTo>
                  <a:pt x="0" y="0"/>
                </a:lnTo>
                <a:lnTo>
                  <a:pt x="813" y="0"/>
                </a:lnTo>
                <a:lnTo>
                  <a:pt x="813" y="1335"/>
                </a:lnTo>
              </a:path>
            </a:pathLst>
          </a:custGeom>
          <a:noFill/>
          <a:ln w="57150" cap="flat" cmpd="sng">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722" name="Line 9"/>
          <p:cNvSpPr>
            <a:spLocks noChangeShapeType="1"/>
          </p:cNvSpPr>
          <p:nvPr/>
        </p:nvSpPr>
        <p:spPr bwMode="auto">
          <a:xfrm>
            <a:off x="2324100" y="3614738"/>
            <a:ext cx="1300163" cy="0"/>
          </a:xfrm>
          <a:prstGeom prst="line">
            <a:avLst/>
          </a:prstGeom>
          <a:noFill/>
          <a:ln w="571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5723" name="Line 10"/>
          <p:cNvSpPr>
            <a:spLocks noChangeShapeType="1"/>
          </p:cNvSpPr>
          <p:nvPr/>
        </p:nvSpPr>
        <p:spPr bwMode="auto">
          <a:xfrm>
            <a:off x="2328863" y="4329113"/>
            <a:ext cx="1295400" cy="0"/>
          </a:xfrm>
          <a:prstGeom prst="line">
            <a:avLst/>
          </a:prstGeom>
          <a:noFill/>
          <a:ln w="571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 name="TextBox 5"/>
          <p:cNvSpPr txBox="1"/>
          <p:nvPr/>
        </p:nvSpPr>
        <p:spPr>
          <a:xfrm>
            <a:off x="1377950" y="492125"/>
            <a:ext cx="5159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b="1">
                <a:solidFill>
                  <a:schemeClr val="bg1"/>
                </a:solidFill>
              </a:rPr>
              <a:t>Amplified First Order Analysis</a:t>
            </a:r>
          </a:p>
        </p:txBody>
      </p:sp>
      <p:grpSp>
        <p:nvGrpSpPr>
          <p:cNvPr id="115725" name="Group 91"/>
          <p:cNvGrpSpPr>
            <a:grpSpLocks/>
          </p:cNvGrpSpPr>
          <p:nvPr/>
        </p:nvGrpSpPr>
        <p:grpSpPr bwMode="auto">
          <a:xfrm>
            <a:off x="4467225" y="2519363"/>
            <a:ext cx="747713" cy="477837"/>
            <a:chOff x="3520295" y="2022543"/>
            <a:chExt cx="746905" cy="477838"/>
          </a:xfrm>
        </p:grpSpPr>
        <p:sp>
          <p:nvSpPr>
            <p:cNvPr id="115745" name="TextBox 68"/>
            <p:cNvSpPr txBox="1">
              <a:spLocks noChangeArrowheads="1"/>
            </p:cNvSpPr>
            <p:nvPr/>
          </p:nvSpPr>
          <p:spPr bwMode="auto">
            <a:xfrm>
              <a:off x="3567869" y="2022543"/>
              <a:ext cx="69933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i="1">
                  <a:solidFill>
                    <a:schemeClr val="bg1"/>
                  </a:solidFill>
                </a:rPr>
                <a:t>R</a:t>
              </a:r>
              <a:r>
                <a:rPr lang="en-US" altLang="en-US" b="1" i="1" baseline="-25000">
                  <a:solidFill>
                    <a:schemeClr val="bg1"/>
                  </a:solidFill>
                </a:rPr>
                <a:t>3</a:t>
              </a:r>
            </a:p>
          </p:txBody>
        </p:sp>
        <p:cxnSp>
          <p:nvCxnSpPr>
            <p:cNvPr id="89" name="Straight Arrow Connector 88"/>
            <p:cNvCxnSpPr/>
            <p:nvPr/>
          </p:nvCxnSpPr>
          <p:spPr bwMode="auto">
            <a:xfrm rot="10800000" flipH="1" flipV="1">
              <a:off x="3520295" y="2500381"/>
              <a:ext cx="47097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5726" name="Group 92"/>
          <p:cNvGrpSpPr>
            <a:grpSpLocks/>
          </p:cNvGrpSpPr>
          <p:nvPr/>
        </p:nvGrpSpPr>
        <p:grpSpPr bwMode="auto">
          <a:xfrm>
            <a:off x="4183063" y="3162300"/>
            <a:ext cx="747712" cy="477838"/>
            <a:chOff x="3520295" y="2022543"/>
            <a:chExt cx="746905" cy="477838"/>
          </a:xfrm>
        </p:grpSpPr>
        <p:sp>
          <p:nvSpPr>
            <p:cNvPr id="115743" name="TextBox 68"/>
            <p:cNvSpPr txBox="1">
              <a:spLocks noChangeArrowheads="1"/>
            </p:cNvSpPr>
            <p:nvPr/>
          </p:nvSpPr>
          <p:spPr bwMode="auto">
            <a:xfrm>
              <a:off x="3567869" y="2022543"/>
              <a:ext cx="69933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i="1">
                  <a:solidFill>
                    <a:schemeClr val="bg1"/>
                  </a:solidFill>
                </a:rPr>
                <a:t>R</a:t>
              </a:r>
              <a:r>
                <a:rPr lang="en-US" altLang="en-US" b="1" i="1" baseline="-25000">
                  <a:solidFill>
                    <a:schemeClr val="bg1"/>
                  </a:solidFill>
                </a:rPr>
                <a:t>2</a:t>
              </a:r>
            </a:p>
          </p:txBody>
        </p:sp>
        <p:cxnSp>
          <p:nvCxnSpPr>
            <p:cNvPr id="95" name="Straight Arrow Connector 94"/>
            <p:cNvCxnSpPr/>
            <p:nvPr/>
          </p:nvCxnSpPr>
          <p:spPr bwMode="auto">
            <a:xfrm rot="10800000" flipH="1" flipV="1">
              <a:off x="3520295" y="2500381"/>
              <a:ext cx="47097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5727" name="Group 95"/>
          <p:cNvGrpSpPr>
            <a:grpSpLocks/>
          </p:cNvGrpSpPr>
          <p:nvPr/>
        </p:nvGrpSpPr>
        <p:grpSpPr bwMode="auto">
          <a:xfrm>
            <a:off x="3919538" y="3894138"/>
            <a:ext cx="746125" cy="477837"/>
            <a:chOff x="3520295" y="2022543"/>
            <a:chExt cx="746905" cy="477838"/>
          </a:xfrm>
        </p:grpSpPr>
        <p:sp>
          <p:nvSpPr>
            <p:cNvPr id="115741" name="TextBox 68"/>
            <p:cNvSpPr txBox="1">
              <a:spLocks noChangeArrowheads="1"/>
            </p:cNvSpPr>
            <p:nvPr/>
          </p:nvSpPr>
          <p:spPr bwMode="auto">
            <a:xfrm>
              <a:off x="3567970" y="2022543"/>
              <a:ext cx="69923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i="1">
                  <a:solidFill>
                    <a:schemeClr val="bg1"/>
                  </a:solidFill>
                </a:rPr>
                <a:t>R</a:t>
              </a:r>
              <a:r>
                <a:rPr lang="en-US" altLang="en-US" b="1" i="1" baseline="-25000">
                  <a:solidFill>
                    <a:schemeClr val="bg1"/>
                  </a:solidFill>
                </a:rPr>
                <a:t>1</a:t>
              </a:r>
            </a:p>
          </p:txBody>
        </p:sp>
        <p:cxnSp>
          <p:nvCxnSpPr>
            <p:cNvPr id="98" name="Straight Arrow Connector 97"/>
            <p:cNvCxnSpPr/>
            <p:nvPr/>
          </p:nvCxnSpPr>
          <p:spPr bwMode="auto">
            <a:xfrm rot="10800000" flipH="1" flipV="1">
              <a:off x="3520295" y="2500381"/>
              <a:ext cx="47039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5728" name="Group 39"/>
          <p:cNvGrpSpPr>
            <a:grpSpLocks/>
          </p:cNvGrpSpPr>
          <p:nvPr/>
        </p:nvGrpSpPr>
        <p:grpSpPr bwMode="auto">
          <a:xfrm>
            <a:off x="2327275" y="2838450"/>
            <a:ext cx="2119313" cy="2270125"/>
            <a:chOff x="1945865" y="2341808"/>
            <a:chExt cx="2119565" cy="2269949"/>
          </a:xfrm>
        </p:grpSpPr>
        <p:sp>
          <p:nvSpPr>
            <p:cNvPr id="115730" name="Freeform 138"/>
            <p:cNvSpPr>
              <a:spLocks/>
            </p:cNvSpPr>
            <p:nvPr/>
          </p:nvSpPr>
          <p:spPr bwMode="auto">
            <a:xfrm>
              <a:off x="2477557" y="3090929"/>
              <a:ext cx="1244437" cy="115910"/>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15731" name="Group 34"/>
            <p:cNvGrpSpPr>
              <a:grpSpLocks/>
            </p:cNvGrpSpPr>
            <p:nvPr/>
          </p:nvGrpSpPr>
          <p:grpSpPr bwMode="auto">
            <a:xfrm>
              <a:off x="1945865" y="2341808"/>
              <a:ext cx="808067" cy="2259217"/>
              <a:chOff x="1945865" y="2341808"/>
              <a:chExt cx="808067" cy="2259217"/>
            </a:xfrm>
          </p:grpSpPr>
          <p:sp>
            <p:nvSpPr>
              <p:cNvPr id="115738" name="Freeform 137"/>
              <p:cNvSpPr>
                <a:spLocks/>
              </p:cNvSpPr>
              <p:nvPr/>
            </p:nvSpPr>
            <p:spPr bwMode="auto">
              <a:xfrm>
                <a:off x="1945865" y="3850783"/>
                <a:ext cx="256422" cy="750242"/>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739" name="Freeform 137"/>
              <p:cNvSpPr>
                <a:spLocks/>
              </p:cNvSpPr>
              <p:nvPr/>
            </p:nvSpPr>
            <p:spPr bwMode="auto">
              <a:xfrm flipH="1" flipV="1">
                <a:off x="2188417" y="3166056"/>
                <a:ext cx="256422" cy="750242"/>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740" name="Freeform 137"/>
              <p:cNvSpPr>
                <a:spLocks/>
              </p:cNvSpPr>
              <p:nvPr/>
            </p:nvSpPr>
            <p:spPr bwMode="auto">
              <a:xfrm>
                <a:off x="2497510" y="2341808"/>
                <a:ext cx="256422" cy="750242"/>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5732" name="Freeform 138"/>
            <p:cNvSpPr>
              <a:spLocks/>
            </p:cNvSpPr>
            <p:nvPr/>
          </p:nvSpPr>
          <p:spPr bwMode="auto">
            <a:xfrm>
              <a:off x="2204954" y="3822878"/>
              <a:ext cx="1244437" cy="115910"/>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733" name="Freeform 138"/>
            <p:cNvSpPr>
              <a:spLocks/>
            </p:cNvSpPr>
            <p:nvPr/>
          </p:nvSpPr>
          <p:spPr bwMode="auto">
            <a:xfrm>
              <a:off x="2810261" y="2444839"/>
              <a:ext cx="1244437" cy="115910"/>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15734" name="Group 35"/>
            <p:cNvGrpSpPr>
              <a:grpSpLocks/>
            </p:cNvGrpSpPr>
            <p:nvPr/>
          </p:nvGrpSpPr>
          <p:grpSpPr bwMode="auto">
            <a:xfrm>
              <a:off x="3257363" y="2352540"/>
              <a:ext cx="808067" cy="2259217"/>
              <a:chOff x="1945865" y="2341808"/>
              <a:chExt cx="808067" cy="2259217"/>
            </a:xfrm>
          </p:grpSpPr>
          <p:sp>
            <p:nvSpPr>
              <p:cNvPr id="115735" name="Freeform 137"/>
              <p:cNvSpPr>
                <a:spLocks/>
              </p:cNvSpPr>
              <p:nvPr/>
            </p:nvSpPr>
            <p:spPr bwMode="auto">
              <a:xfrm>
                <a:off x="1945865" y="3850783"/>
                <a:ext cx="256422" cy="750242"/>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736" name="Freeform 137"/>
              <p:cNvSpPr>
                <a:spLocks/>
              </p:cNvSpPr>
              <p:nvPr/>
            </p:nvSpPr>
            <p:spPr bwMode="auto">
              <a:xfrm flipH="1" flipV="1">
                <a:off x="2188417" y="3166056"/>
                <a:ext cx="256422" cy="750242"/>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737" name="Freeform 137"/>
              <p:cNvSpPr>
                <a:spLocks/>
              </p:cNvSpPr>
              <p:nvPr/>
            </p:nvSpPr>
            <p:spPr bwMode="auto">
              <a:xfrm>
                <a:off x="2497510" y="2341808"/>
                <a:ext cx="256422" cy="750242"/>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35" name="TextBox 34"/>
          <p:cNvSpPr txBox="1"/>
          <p:nvPr/>
        </p:nvSpPr>
        <p:spPr>
          <a:xfrm>
            <a:off x="5192713" y="2487613"/>
            <a:ext cx="3240087" cy="12255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Resulting moments and axial forces are </a:t>
            </a:r>
            <a:r>
              <a:rPr lang="en-US" i="1">
                <a:solidFill>
                  <a:schemeClr val="bg1"/>
                </a:solidFill>
              </a:rPr>
              <a:t>M</a:t>
            </a:r>
            <a:r>
              <a:rPr lang="en-US" i="1" baseline="-25000">
                <a:solidFill>
                  <a:schemeClr val="bg1"/>
                </a:solidFill>
              </a:rPr>
              <a:t>lt</a:t>
            </a:r>
            <a:r>
              <a:rPr lang="en-US">
                <a:solidFill>
                  <a:schemeClr val="bg1"/>
                </a:solidFill>
              </a:rPr>
              <a:t> and </a:t>
            </a:r>
            <a:r>
              <a:rPr lang="en-US" i="1">
                <a:solidFill>
                  <a:schemeClr val="bg1"/>
                </a:solidFill>
              </a:rPr>
              <a:t>P</a:t>
            </a:r>
            <a:r>
              <a:rPr lang="en-US" i="1" baseline="-25000">
                <a:solidFill>
                  <a:schemeClr val="bg1"/>
                </a:solidFill>
              </a:rPr>
              <a:t>lt</a:t>
            </a:r>
            <a:r>
              <a:rPr lang="en-US">
                <a:solidFill>
                  <a:schemeClr val="bg1"/>
                </a:solidFill>
              </a:rPr>
              <a:t> respectively.</a:t>
            </a:r>
            <a:endParaRPr lang="en-US" baseline="-25000">
              <a:solidFill>
                <a:schemeClr val="bg1"/>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4" name="TextBox 3"/>
          <p:cNvSpPr txBox="1"/>
          <p:nvPr/>
        </p:nvSpPr>
        <p:spPr>
          <a:xfrm>
            <a:off x="504825" y="636588"/>
            <a:ext cx="8140700" cy="502920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dirty="0">
                <a:solidFill>
                  <a:schemeClr val="bg1"/>
                </a:solidFill>
              </a:rPr>
              <a:t>DIRECT ANALYSIS METHOD</a:t>
            </a:r>
          </a:p>
          <a:p>
            <a:pPr>
              <a:defRPr/>
            </a:pPr>
            <a:r>
              <a:rPr lang="en-US" sz="3600" b="1" dirty="0">
                <a:solidFill>
                  <a:schemeClr val="bg1"/>
                </a:solidFill>
              </a:rPr>
              <a:t>COMPARISON TO </a:t>
            </a:r>
          </a:p>
          <a:p>
            <a:pPr>
              <a:defRPr/>
            </a:pPr>
            <a:r>
              <a:rPr lang="en-US" sz="3600" b="1" dirty="0">
                <a:solidFill>
                  <a:schemeClr val="bg1"/>
                </a:solidFill>
              </a:rPr>
              <a:t>TRADITIONAL (K FACTOR) METHOD</a:t>
            </a:r>
            <a:endParaRPr lang="en-US" b="1" dirty="0">
              <a:solidFill>
                <a:schemeClr val="bg1"/>
              </a:solidFill>
            </a:endParaRPr>
          </a:p>
        </p:txBody>
      </p:sp>
      <p:sp>
        <p:nvSpPr>
          <p:cNvPr id="3" name="Slide Number Placeholder 2"/>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09A3DFC-8621-494D-B0AA-EBE4ADF4D184}" type="slidenum">
              <a:rPr lang="en-US" altLang="en-US" sz="1200">
                <a:solidFill>
                  <a:srgbClr val="BCBCBC"/>
                </a:solidFill>
              </a:rPr>
              <a:pPr/>
              <a:t>113</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29" name="TextBox 28"/>
          <p:cNvSpPr txBox="1"/>
          <p:nvPr/>
        </p:nvSpPr>
        <p:spPr>
          <a:xfrm>
            <a:off x="504825" y="871538"/>
            <a:ext cx="81407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sz="3600" b="1">
                <a:solidFill>
                  <a:schemeClr val="bg1"/>
                </a:solidFill>
              </a:rPr>
              <a:t>DIRECT ANALYSIS METHOD</a:t>
            </a:r>
          </a:p>
        </p:txBody>
      </p:sp>
      <p:sp>
        <p:nvSpPr>
          <p:cNvPr id="5" name="TextBox 4"/>
          <p:cNvSpPr txBox="1"/>
          <p:nvPr/>
        </p:nvSpPr>
        <p:spPr>
          <a:xfrm>
            <a:off x="1587500" y="2146300"/>
            <a:ext cx="5310188" cy="49530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a:solidFill>
                  <a:schemeClr val="bg1"/>
                </a:solidFill>
              </a:rPr>
              <a:t>Analysis of entire structure interaction.</a:t>
            </a:r>
          </a:p>
        </p:txBody>
      </p:sp>
      <p:sp>
        <p:nvSpPr>
          <p:cNvPr id="6" name="TextBox 5"/>
          <p:cNvSpPr txBox="1"/>
          <p:nvPr/>
        </p:nvSpPr>
        <p:spPr>
          <a:xfrm>
            <a:off x="2366963" y="3003550"/>
            <a:ext cx="4530725" cy="460375"/>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dirty="0">
                <a:solidFill>
                  <a:schemeClr val="bg1"/>
                </a:solidFill>
              </a:rPr>
              <a:t>Additional lateral “Notional” loads.</a:t>
            </a:r>
          </a:p>
        </p:txBody>
      </p:sp>
      <p:sp>
        <p:nvSpPr>
          <p:cNvPr id="8" name="TextBox 7"/>
          <p:cNvSpPr txBox="1"/>
          <p:nvPr/>
        </p:nvSpPr>
        <p:spPr>
          <a:xfrm>
            <a:off x="3852863" y="4722813"/>
            <a:ext cx="3286125" cy="49530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a:solidFill>
                  <a:schemeClr val="bg1"/>
                </a:solidFill>
              </a:rPr>
              <a:t>No </a:t>
            </a:r>
            <a:r>
              <a:rPr lang="en-US" i="1">
                <a:solidFill>
                  <a:schemeClr val="bg1"/>
                </a:solidFill>
              </a:rPr>
              <a:t>K</a:t>
            </a:r>
            <a:r>
              <a:rPr lang="en-US">
                <a:solidFill>
                  <a:schemeClr val="bg1"/>
                </a:solidFill>
              </a:rPr>
              <a:t> values required.</a:t>
            </a:r>
          </a:p>
        </p:txBody>
      </p:sp>
      <p:sp>
        <p:nvSpPr>
          <p:cNvPr id="9" name="TextBox 8"/>
          <p:cNvSpPr txBox="1"/>
          <p:nvPr/>
        </p:nvSpPr>
        <p:spPr>
          <a:xfrm>
            <a:off x="3073400" y="3803650"/>
            <a:ext cx="4425950" cy="49530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a:solidFill>
                  <a:schemeClr val="bg1"/>
                </a:solidFill>
              </a:rPr>
              <a:t>Reduced stiffness of structure.</a:t>
            </a:r>
          </a:p>
        </p:txBody>
      </p:sp>
      <p:sp>
        <p:nvSpPr>
          <p:cNvPr id="10" name="Slide Number Placeholder 9"/>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006F610-47BE-48CE-AFCD-106BA53646CB}" type="slidenum">
              <a:rPr lang="en-US" altLang="en-US" sz="1200">
                <a:solidFill>
                  <a:srgbClr val="BCBCBC"/>
                </a:solidFill>
              </a:rPr>
              <a:pPr/>
              <a:t>114</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118787" name="TextBox 9"/>
          <p:cNvSpPr txBox="1">
            <a:spLocks noChangeArrowheads="1"/>
          </p:cNvSpPr>
          <p:nvPr/>
        </p:nvSpPr>
        <p:spPr bwMode="auto">
          <a:xfrm>
            <a:off x="1016000" y="1655763"/>
            <a:ext cx="7634288" cy="435451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18788" name="Text Box 41"/>
          <p:cNvSpPr txBox="1">
            <a:spLocks noChangeArrowheads="1"/>
          </p:cNvSpPr>
          <p:nvPr/>
        </p:nvSpPr>
        <p:spPr bwMode="auto">
          <a:xfrm>
            <a:off x="3189288" y="5470525"/>
            <a:ext cx="309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Moment, </a:t>
            </a:r>
            <a:r>
              <a:rPr lang="en-US" altLang="en-US" i="1">
                <a:solidFill>
                  <a:schemeClr val="bg1"/>
                </a:solidFill>
                <a:cs typeface="Arial" panose="020B0604020202020204" pitchFamily="34" charset="0"/>
              </a:rPr>
              <a:t>M</a:t>
            </a:r>
          </a:p>
        </p:txBody>
      </p:sp>
      <p:sp>
        <p:nvSpPr>
          <p:cNvPr id="118789" name="Text Box 41"/>
          <p:cNvSpPr txBox="1">
            <a:spLocks noChangeArrowheads="1"/>
          </p:cNvSpPr>
          <p:nvPr/>
        </p:nvSpPr>
        <p:spPr bwMode="auto">
          <a:xfrm rot="-5400000">
            <a:off x="-227806" y="3388519"/>
            <a:ext cx="3094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Axial Force, </a:t>
            </a:r>
            <a:r>
              <a:rPr lang="en-US" altLang="en-US" i="1">
                <a:solidFill>
                  <a:schemeClr val="bg1"/>
                </a:solidFill>
                <a:cs typeface="Arial" panose="020B0604020202020204" pitchFamily="34" charset="0"/>
              </a:rPr>
              <a:t>P</a:t>
            </a:r>
          </a:p>
        </p:txBody>
      </p:sp>
      <p:sp>
        <p:nvSpPr>
          <p:cNvPr id="27" name="TextBox 26"/>
          <p:cNvSpPr txBox="1"/>
          <p:nvPr/>
        </p:nvSpPr>
        <p:spPr>
          <a:xfrm>
            <a:off x="1014413" y="1644650"/>
            <a:ext cx="5310187" cy="495300"/>
          </a:xfrm>
          <a:prstGeom prst="rect">
            <a:avLst/>
          </a:prstGeom>
          <a:solidFill>
            <a:schemeClr val="tx1">
              <a:lumMod val="95000"/>
            </a:schemeClr>
          </a:solidFill>
          <a:ln w="38100" cap="flat">
            <a:solidFill>
              <a:schemeClr val="bg1"/>
            </a:solidFill>
            <a:bevel/>
          </a:ln>
        </p:spPr>
        <p:txBody>
          <a:bodyPr anchor="ctr" anchorCtr="1">
            <a:spAutoFit/>
          </a:bodyPr>
          <a:lstStyle/>
          <a:p>
            <a:pPr algn="ctr">
              <a:defRPr/>
            </a:pPr>
            <a:r>
              <a:rPr lang="en-US" dirty="0">
                <a:solidFill>
                  <a:schemeClr val="bg1"/>
                </a:solidFill>
              </a:rPr>
              <a:t>Initially consider a “traditional” analysis</a:t>
            </a:r>
          </a:p>
        </p:txBody>
      </p:sp>
      <p:sp>
        <p:nvSpPr>
          <p:cNvPr id="21" name="Slide Number Placeholder 20"/>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6436B07-B4F3-4A41-BC08-6CF46E9396B5}" type="slidenum">
              <a:rPr lang="en-US" altLang="en-US" sz="1200">
                <a:solidFill>
                  <a:srgbClr val="BCBCBC"/>
                </a:solidFill>
              </a:rPr>
              <a:pPr algn="r"/>
              <a:t>115</a:t>
            </a:fld>
            <a:endParaRPr lang="en-US" altLang="en-US" sz="1200">
              <a:solidFill>
                <a:srgbClr val="BCBCBC"/>
              </a:solidFill>
            </a:endParaRPr>
          </a:p>
        </p:txBody>
      </p:sp>
      <p:sp>
        <p:nvSpPr>
          <p:cNvPr id="118792" name="Freeform 25"/>
          <p:cNvSpPr>
            <a:spLocks/>
          </p:cNvSpPr>
          <p:nvPr/>
        </p:nvSpPr>
        <p:spPr bwMode="auto">
          <a:xfrm>
            <a:off x="2181225" y="2457450"/>
            <a:ext cx="3638550" cy="2714625"/>
          </a:xfrm>
          <a:custGeom>
            <a:avLst/>
            <a:gdLst>
              <a:gd name="T0" fmla="*/ 0 w 2292"/>
              <a:gd name="T1" fmla="*/ 0 h 1710"/>
              <a:gd name="T2" fmla="*/ 0 w 2292"/>
              <a:gd name="T3" fmla="*/ 2147483647 h 1710"/>
              <a:gd name="T4" fmla="*/ 2147483647 w 2292"/>
              <a:gd name="T5" fmla="*/ 2147483647 h 1710"/>
              <a:gd name="T6" fmla="*/ 0 60000 65536"/>
              <a:gd name="T7" fmla="*/ 0 60000 65536"/>
              <a:gd name="T8" fmla="*/ 0 60000 65536"/>
              <a:gd name="T9" fmla="*/ 0 w 2292"/>
              <a:gd name="T10" fmla="*/ 0 h 1710"/>
              <a:gd name="T11" fmla="*/ 2292 w 2292"/>
              <a:gd name="T12" fmla="*/ 1710 h 1710"/>
            </a:gdLst>
            <a:ahLst/>
            <a:cxnLst>
              <a:cxn ang="T6">
                <a:pos x="T0" y="T1"/>
              </a:cxn>
              <a:cxn ang="T7">
                <a:pos x="T2" y="T3"/>
              </a:cxn>
              <a:cxn ang="T8">
                <a:pos x="T4" y="T5"/>
              </a:cxn>
            </a:cxnLst>
            <a:rect l="T9" t="T10" r="T11" b="T12"/>
            <a:pathLst>
              <a:path w="2292" h="1710">
                <a:moveTo>
                  <a:pt x="0" y="0"/>
                </a:moveTo>
                <a:lnTo>
                  <a:pt x="0" y="1710"/>
                </a:lnTo>
                <a:lnTo>
                  <a:pt x="2292" y="1710"/>
                </a:ln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TextBox 25"/>
          <p:cNvSpPr txBox="1"/>
          <p:nvPr/>
        </p:nvSpPr>
        <p:spPr>
          <a:xfrm>
            <a:off x="971550" y="639763"/>
            <a:ext cx="7673975"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sz="3600" b="1">
                <a:solidFill>
                  <a:schemeClr val="bg1"/>
                </a:solidFill>
              </a:rPr>
              <a:t>DIRECT ANALYSIS METHOD</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119811" name="TextBox 9"/>
          <p:cNvSpPr txBox="1">
            <a:spLocks noChangeArrowheads="1"/>
          </p:cNvSpPr>
          <p:nvPr/>
        </p:nvSpPr>
        <p:spPr bwMode="auto">
          <a:xfrm>
            <a:off x="1016000" y="1655763"/>
            <a:ext cx="7634288" cy="435451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19812" name="Text Box 41"/>
          <p:cNvSpPr txBox="1">
            <a:spLocks noChangeArrowheads="1"/>
          </p:cNvSpPr>
          <p:nvPr/>
        </p:nvSpPr>
        <p:spPr bwMode="auto">
          <a:xfrm>
            <a:off x="3189288" y="5470525"/>
            <a:ext cx="309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Moment, </a:t>
            </a:r>
            <a:r>
              <a:rPr lang="en-US" altLang="en-US" i="1">
                <a:solidFill>
                  <a:schemeClr val="bg1"/>
                </a:solidFill>
                <a:cs typeface="Arial" panose="020B0604020202020204" pitchFamily="34" charset="0"/>
              </a:rPr>
              <a:t>M</a:t>
            </a:r>
          </a:p>
        </p:txBody>
      </p:sp>
      <p:sp>
        <p:nvSpPr>
          <p:cNvPr id="119813" name="Text Box 41"/>
          <p:cNvSpPr txBox="1">
            <a:spLocks noChangeArrowheads="1"/>
          </p:cNvSpPr>
          <p:nvPr/>
        </p:nvSpPr>
        <p:spPr bwMode="auto">
          <a:xfrm rot="-5400000">
            <a:off x="-227806" y="3388519"/>
            <a:ext cx="3094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Axial Force, </a:t>
            </a:r>
            <a:r>
              <a:rPr lang="en-US" altLang="en-US" i="1">
                <a:solidFill>
                  <a:schemeClr val="bg1"/>
                </a:solidFill>
                <a:cs typeface="Arial" panose="020B0604020202020204" pitchFamily="34" charset="0"/>
              </a:rPr>
              <a:t>P</a:t>
            </a:r>
          </a:p>
        </p:txBody>
      </p:sp>
      <p:sp>
        <p:nvSpPr>
          <p:cNvPr id="27" name="TextBox 26"/>
          <p:cNvSpPr txBox="1"/>
          <p:nvPr/>
        </p:nvSpPr>
        <p:spPr>
          <a:xfrm>
            <a:off x="1014413" y="1644650"/>
            <a:ext cx="5310187" cy="495300"/>
          </a:xfrm>
          <a:prstGeom prst="rect">
            <a:avLst/>
          </a:prstGeom>
          <a:solidFill>
            <a:schemeClr val="tx1">
              <a:lumMod val="95000"/>
            </a:schemeClr>
          </a:solidFill>
          <a:ln w="38100" cap="flat">
            <a:solidFill>
              <a:schemeClr val="bg1"/>
            </a:solidFill>
            <a:bevel/>
          </a:ln>
        </p:spPr>
        <p:txBody>
          <a:bodyPr anchor="ctr" anchorCtr="1">
            <a:spAutoFit/>
          </a:bodyPr>
          <a:lstStyle/>
          <a:p>
            <a:pPr algn="ctr">
              <a:defRPr/>
            </a:pPr>
            <a:r>
              <a:rPr lang="en-US" dirty="0">
                <a:solidFill>
                  <a:schemeClr val="bg1"/>
                </a:solidFill>
              </a:rPr>
              <a:t>Initially consider a “traditional” analysis</a:t>
            </a:r>
          </a:p>
        </p:txBody>
      </p:sp>
      <p:sp>
        <p:nvSpPr>
          <p:cNvPr id="21" name="Slide Number Placeholder 20"/>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0F3E55B2-D97D-4621-A837-218B44718BFF}" type="slidenum">
              <a:rPr lang="en-US" altLang="en-US" sz="1200">
                <a:solidFill>
                  <a:srgbClr val="BCBCBC"/>
                </a:solidFill>
              </a:rPr>
              <a:pPr algn="r"/>
              <a:t>116</a:t>
            </a:fld>
            <a:endParaRPr lang="en-US" altLang="en-US" sz="1200">
              <a:solidFill>
                <a:srgbClr val="BCBCBC"/>
              </a:solidFill>
            </a:endParaRPr>
          </a:p>
        </p:txBody>
      </p:sp>
      <p:sp>
        <p:nvSpPr>
          <p:cNvPr id="119816" name="Freeform 9"/>
          <p:cNvSpPr>
            <a:spLocks/>
          </p:cNvSpPr>
          <p:nvPr/>
        </p:nvSpPr>
        <p:spPr bwMode="auto">
          <a:xfrm>
            <a:off x="2181225" y="2457450"/>
            <a:ext cx="3638550" cy="2714625"/>
          </a:xfrm>
          <a:custGeom>
            <a:avLst/>
            <a:gdLst>
              <a:gd name="T0" fmla="*/ 0 w 2292"/>
              <a:gd name="T1" fmla="*/ 0 h 1710"/>
              <a:gd name="T2" fmla="*/ 0 w 2292"/>
              <a:gd name="T3" fmla="*/ 2147483647 h 1710"/>
              <a:gd name="T4" fmla="*/ 2147483647 w 2292"/>
              <a:gd name="T5" fmla="*/ 2147483647 h 1710"/>
              <a:gd name="T6" fmla="*/ 0 60000 65536"/>
              <a:gd name="T7" fmla="*/ 0 60000 65536"/>
              <a:gd name="T8" fmla="*/ 0 60000 65536"/>
              <a:gd name="T9" fmla="*/ 0 w 2292"/>
              <a:gd name="T10" fmla="*/ 0 h 1710"/>
              <a:gd name="T11" fmla="*/ 2292 w 2292"/>
              <a:gd name="T12" fmla="*/ 1710 h 1710"/>
            </a:gdLst>
            <a:ahLst/>
            <a:cxnLst>
              <a:cxn ang="T6">
                <a:pos x="T0" y="T1"/>
              </a:cxn>
              <a:cxn ang="T7">
                <a:pos x="T2" y="T3"/>
              </a:cxn>
              <a:cxn ang="T8">
                <a:pos x="T4" y="T5"/>
              </a:cxn>
            </a:cxnLst>
            <a:rect l="T9" t="T10" r="T11" b="T12"/>
            <a:pathLst>
              <a:path w="2292" h="1710">
                <a:moveTo>
                  <a:pt x="0" y="0"/>
                </a:moveTo>
                <a:lnTo>
                  <a:pt x="0" y="1710"/>
                </a:lnTo>
                <a:lnTo>
                  <a:pt x="2292" y="1710"/>
                </a:ln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817" name="Text Box 42"/>
          <p:cNvSpPr txBox="1">
            <a:spLocks noChangeArrowheads="1"/>
          </p:cNvSpPr>
          <p:nvPr/>
        </p:nvSpPr>
        <p:spPr bwMode="auto">
          <a:xfrm>
            <a:off x="1450975" y="3414713"/>
            <a:ext cx="95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nKL</a:t>
            </a:r>
          </a:p>
        </p:txBody>
      </p:sp>
      <p:sp>
        <p:nvSpPr>
          <p:cNvPr id="119818" name="Text Box 42"/>
          <p:cNvSpPr txBox="1">
            <a:spLocks noChangeArrowheads="1"/>
          </p:cNvSpPr>
          <p:nvPr/>
        </p:nvSpPr>
        <p:spPr bwMode="auto">
          <a:xfrm>
            <a:off x="1687513" y="2551113"/>
            <a:ext cx="636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y</a:t>
            </a:r>
          </a:p>
        </p:txBody>
      </p:sp>
      <p:sp>
        <p:nvSpPr>
          <p:cNvPr id="28" name="TextBox 27"/>
          <p:cNvSpPr txBox="1"/>
          <p:nvPr/>
        </p:nvSpPr>
        <p:spPr>
          <a:xfrm>
            <a:off x="5192713" y="2282825"/>
            <a:ext cx="3951287" cy="1225550"/>
          </a:xfrm>
          <a:prstGeom prst="rect">
            <a:avLst/>
          </a:prstGeom>
          <a:solidFill>
            <a:schemeClr val="tx1">
              <a:lumMod val="95000"/>
            </a:schemeClr>
          </a:solidFill>
          <a:ln w="38100" cap="flat">
            <a:solidFill>
              <a:schemeClr val="bg1"/>
            </a:solidFill>
            <a:bevel/>
          </a:ln>
        </p:spPr>
        <p:txBody>
          <a:bodyPr anchor="ctr" anchorCtr="1">
            <a:spAutoFit/>
          </a:bodyPr>
          <a:lstStyle/>
          <a:p>
            <a:pPr>
              <a:defRPr/>
            </a:pPr>
            <a:r>
              <a:rPr lang="en-US">
                <a:solidFill>
                  <a:schemeClr val="bg1"/>
                </a:solidFill>
              </a:rPr>
              <a:t>Axial strength is defined as </a:t>
            </a:r>
            <a:r>
              <a:rPr lang="en-US" i="1">
                <a:solidFill>
                  <a:schemeClr val="bg1"/>
                </a:solidFill>
              </a:rPr>
              <a:t>P</a:t>
            </a:r>
            <a:r>
              <a:rPr lang="en-US" i="1" baseline="-25000">
                <a:solidFill>
                  <a:schemeClr val="bg1"/>
                </a:solidFill>
              </a:rPr>
              <a:t>nKL</a:t>
            </a:r>
            <a:r>
              <a:rPr lang="en-US">
                <a:solidFill>
                  <a:schemeClr val="bg1"/>
                </a:solidFill>
              </a:rPr>
              <a:t> which includes </a:t>
            </a:r>
            <a:r>
              <a:rPr lang="en-US" i="1">
                <a:solidFill>
                  <a:schemeClr val="bg1"/>
                </a:solidFill>
              </a:rPr>
              <a:t>K</a:t>
            </a:r>
            <a:r>
              <a:rPr lang="en-US">
                <a:solidFill>
                  <a:schemeClr val="bg1"/>
                </a:solidFill>
              </a:rPr>
              <a:t> factors (</a:t>
            </a:r>
            <a:r>
              <a:rPr lang="en-US" i="1">
                <a:solidFill>
                  <a:schemeClr val="bg1"/>
                </a:solidFill>
              </a:rPr>
              <a:t>P</a:t>
            </a:r>
            <a:r>
              <a:rPr lang="en-US" i="1" baseline="-25000">
                <a:solidFill>
                  <a:schemeClr val="bg1"/>
                </a:solidFill>
              </a:rPr>
              <a:t>y</a:t>
            </a:r>
            <a:r>
              <a:rPr lang="en-US">
                <a:solidFill>
                  <a:schemeClr val="bg1"/>
                </a:solidFill>
              </a:rPr>
              <a:t> indicates crushing).</a:t>
            </a:r>
            <a:endParaRPr lang="en-US" baseline="-25000">
              <a:solidFill>
                <a:schemeClr val="bg1"/>
              </a:solidFill>
            </a:endParaRPr>
          </a:p>
        </p:txBody>
      </p:sp>
      <p:sp>
        <p:nvSpPr>
          <p:cNvPr id="26" name="TextBox 25"/>
          <p:cNvSpPr txBox="1"/>
          <p:nvPr/>
        </p:nvSpPr>
        <p:spPr>
          <a:xfrm>
            <a:off x="971550" y="639763"/>
            <a:ext cx="7673975"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sz="3600" b="1">
                <a:solidFill>
                  <a:schemeClr val="bg1"/>
                </a:solidFill>
              </a:rPr>
              <a:t>DIRECT ANALYSIS METHOD</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120835" name="TextBox 9"/>
          <p:cNvSpPr txBox="1">
            <a:spLocks noChangeArrowheads="1"/>
          </p:cNvSpPr>
          <p:nvPr/>
        </p:nvSpPr>
        <p:spPr bwMode="auto">
          <a:xfrm>
            <a:off x="1016000" y="1655763"/>
            <a:ext cx="7634288" cy="435451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20836" name="Text Box 41"/>
          <p:cNvSpPr txBox="1">
            <a:spLocks noChangeArrowheads="1"/>
          </p:cNvSpPr>
          <p:nvPr/>
        </p:nvSpPr>
        <p:spPr bwMode="auto">
          <a:xfrm>
            <a:off x="3189288" y="5470525"/>
            <a:ext cx="309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Moment, </a:t>
            </a:r>
            <a:r>
              <a:rPr lang="en-US" altLang="en-US" i="1">
                <a:solidFill>
                  <a:schemeClr val="bg1"/>
                </a:solidFill>
                <a:cs typeface="Arial" panose="020B0604020202020204" pitchFamily="34" charset="0"/>
              </a:rPr>
              <a:t>M</a:t>
            </a:r>
          </a:p>
        </p:txBody>
      </p:sp>
      <p:sp>
        <p:nvSpPr>
          <p:cNvPr id="120837" name="Text Box 41"/>
          <p:cNvSpPr txBox="1">
            <a:spLocks noChangeArrowheads="1"/>
          </p:cNvSpPr>
          <p:nvPr/>
        </p:nvSpPr>
        <p:spPr bwMode="auto">
          <a:xfrm rot="-5400000">
            <a:off x="-227806" y="3388519"/>
            <a:ext cx="3094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Axial Force, </a:t>
            </a:r>
            <a:r>
              <a:rPr lang="en-US" altLang="en-US" i="1">
                <a:solidFill>
                  <a:schemeClr val="bg1"/>
                </a:solidFill>
                <a:cs typeface="Arial" panose="020B0604020202020204" pitchFamily="34" charset="0"/>
              </a:rPr>
              <a:t>P</a:t>
            </a:r>
          </a:p>
        </p:txBody>
      </p:sp>
      <p:sp>
        <p:nvSpPr>
          <p:cNvPr id="27" name="TextBox 26"/>
          <p:cNvSpPr txBox="1"/>
          <p:nvPr/>
        </p:nvSpPr>
        <p:spPr>
          <a:xfrm>
            <a:off x="1014413" y="1644650"/>
            <a:ext cx="5310187" cy="495300"/>
          </a:xfrm>
          <a:prstGeom prst="rect">
            <a:avLst/>
          </a:prstGeom>
          <a:solidFill>
            <a:schemeClr val="tx1">
              <a:lumMod val="95000"/>
            </a:schemeClr>
          </a:solidFill>
          <a:ln w="38100" cap="flat">
            <a:solidFill>
              <a:schemeClr val="bg1"/>
            </a:solidFill>
            <a:bevel/>
          </a:ln>
        </p:spPr>
        <p:txBody>
          <a:bodyPr anchor="ctr" anchorCtr="1">
            <a:spAutoFit/>
          </a:bodyPr>
          <a:lstStyle/>
          <a:p>
            <a:pPr algn="ctr">
              <a:defRPr/>
            </a:pPr>
            <a:r>
              <a:rPr lang="en-US" dirty="0">
                <a:solidFill>
                  <a:schemeClr val="bg1"/>
                </a:solidFill>
              </a:rPr>
              <a:t>Initially consider a “traditional” analysis</a:t>
            </a:r>
          </a:p>
        </p:txBody>
      </p:sp>
      <p:sp>
        <p:nvSpPr>
          <p:cNvPr id="21" name="Slide Number Placeholder 20"/>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6CF4F6E-4C63-4023-A639-B1DB56DA0FEE}" type="slidenum">
              <a:rPr lang="en-US" altLang="en-US" sz="1200">
                <a:solidFill>
                  <a:srgbClr val="BCBCBC"/>
                </a:solidFill>
              </a:rPr>
              <a:pPr algn="r"/>
              <a:t>117</a:t>
            </a:fld>
            <a:endParaRPr lang="en-US" altLang="en-US" sz="1200">
              <a:solidFill>
                <a:srgbClr val="BCBCBC"/>
              </a:solidFill>
            </a:endParaRPr>
          </a:p>
        </p:txBody>
      </p:sp>
      <p:sp>
        <p:nvSpPr>
          <p:cNvPr id="120840" name="Freeform 9"/>
          <p:cNvSpPr>
            <a:spLocks/>
          </p:cNvSpPr>
          <p:nvPr/>
        </p:nvSpPr>
        <p:spPr bwMode="auto">
          <a:xfrm>
            <a:off x="2181225" y="2457450"/>
            <a:ext cx="3638550" cy="2714625"/>
          </a:xfrm>
          <a:custGeom>
            <a:avLst/>
            <a:gdLst>
              <a:gd name="T0" fmla="*/ 0 w 2292"/>
              <a:gd name="T1" fmla="*/ 0 h 1710"/>
              <a:gd name="T2" fmla="*/ 0 w 2292"/>
              <a:gd name="T3" fmla="*/ 2147483647 h 1710"/>
              <a:gd name="T4" fmla="*/ 2147483647 w 2292"/>
              <a:gd name="T5" fmla="*/ 2147483647 h 1710"/>
              <a:gd name="T6" fmla="*/ 0 60000 65536"/>
              <a:gd name="T7" fmla="*/ 0 60000 65536"/>
              <a:gd name="T8" fmla="*/ 0 60000 65536"/>
              <a:gd name="T9" fmla="*/ 0 w 2292"/>
              <a:gd name="T10" fmla="*/ 0 h 1710"/>
              <a:gd name="T11" fmla="*/ 2292 w 2292"/>
              <a:gd name="T12" fmla="*/ 1710 h 1710"/>
            </a:gdLst>
            <a:ahLst/>
            <a:cxnLst>
              <a:cxn ang="T6">
                <a:pos x="T0" y="T1"/>
              </a:cxn>
              <a:cxn ang="T7">
                <a:pos x="T2" y="T3"/>
              </a:cxn>
              <a:cxn ang="T8">
                <a:pos x="T4" y="T5"/>
              </a:cxn>
            </a:cxnLst>
            <a:rect l="T9" t="T10" r="T11" b="T12"/>
            <a:pathLst>
              <a:path w="2292" h="1710">
                <a:moveTo>
                  <a:pt x="0" y="0"/>
                </a:moveTo>
                <a:lnTo>
                  <a:pt x="0" y="1710"/>
                </a:lnTo>
                <a:lnTo>
                  <a:pt x="2292" y="1710"/>
                </a:ln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841" name="Text Box 42"/>
          <p:cNvSpPr txBox="1">
            <a:spLocks noChangeArrowheads="1"/>
          </p:cNvSpPr>
          <p:nvPr/>
        </p:nvSpPr>
        <p:spPr bwMode="auto">
          <a:xfrm>
            <a:off x="1450975" y="3414713"/>
            <a:ext cx="95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nKL</a:t>
            </a:r>
          </a:p>
        </p:txBody>
      </p:sp>
      <p:sp>
        <p:nvSpPr>
          <p:cNvPr id="120842" name="Text Box 42"/>
          <p:cNvSpPr txBox="1">
            <a:spLocks noChangeArrowheads="1"/>
          </p:cNvSpPr>
          <p:nvPr/>
        </p:nvSpPr>
        <p:spPr bwMode="auto">
          <a:xfrm>
            <a:off x="1687513" y="2551113"/>
            <a:ext cx="636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y</a:t>
            </a:r>
          </a:p>
        </p:txBody>
      </p:sp>
      <p:sp>
        <p:nvSpPr>
          <p:cNvPr id="28" name="TextBox 27"/>
          <p:cNvSpPr txBox="1"/>
          <p:nvPr/>
        </p:nvSpPr>
        <p:spPr>
          <a:xfrm>
            <a:off x="5192713" y="2282825"/>
            <a:ext cx="3951287" cy="1225550"/>
          </a:xfrm>
          <a:prstGeom prst="rect">
            <a:avLst/>
          </a:prstGeom>
          <a:solidFill>
            <a:schemeClr val="tx1">
              <a:lumMod val="95000"/>
            </a:schemeClr>
          </a:solidFill>
          <a:ln w="38100" cap="flat">
            <a:solidFill>
              <a:schemeClr val="bg1"/>
            </a:solidFill>
            <a:bevel/>
          </a:ln>
        </p:spPr>
        <p:txBody>
          <a:bodyPr anchor="ctr" anchorCtr="1">
            <a:spAutoFit/>
          </a:bodyPr>
          <a:lstStyle/>
          <a:p>
            <a:pPr>
              <a:defRPr/>
            </a:pPr>
            <a:r>
              <a:rPr lang="en-US">
                <a:solidFill>
                  <a:schemeClr val="bg1"/>
                </a:solidFill>
              </a:rPr>
              <a:t>Axial strength is defined as </a:t>
            </a:r>
            <a:r>
              <a:rPr lang="en-US" i="1">
                <a:solidFill>
                  <a:schemeClr val="bg1"/>
                </a:solidFill>
              </a:rPr>
              <a:t>P</a:t>
            </a:r>
            <a:r>
              <a:rPr lang="en-US" i="1" baseline="-25000">
                <a:solidFill>
                  <a:schemeClr val="bg1"/>
                </a:solidFill>
              </a:rPr>
              <a:t>nKL</a:t>
            </a:r>
            <a:r>
              <a:rPr lang="en-US">
                <a:solidFill>
                  <a:schemeClr val="bg1"/>
                </a:solidFill>
              </a:rPr>
              <a:t> which includes </a:t>
            </a:r>
            <a:r>
              <a:rPr lang="en-US" i="1">
                <a:solidFill>
                  <a:schemeClr val="bg1"/>
                </a:solidFill>
              </a:rPr>
              <a:t>K</a:t>
            </a:r>
            <a:r>
              <a:rPr lang="en-US">
                <a:solidFill>
                  <a:schemeClr val="bg1"/>
                </a:solidFill>
              </a:rPr>
              <a:t> factors (</a:t>
            </a:r>
            <a:r>
              <a:rPr lang="en-US" i="1">
                <a:solidFill>
                  <a:schemeClr val="bg1"/>
                </a:solidFill>
              </a:rPr>
              <a:t>P</a:t>
            </a:r>
            <a:r>
              <a:rPr lang="en-US" i="1" baseline="-25000">
                <a:solidFill>
                  <a:schemeClr val="bg1"/>
                </a:solidFill>
              </a:rPr>
              <a:t>y</a:t>
            </a:r>
            <a:r>
              <a:rPr lang="en-US">
                <a:solidFill>
                  <a:schemeClr val="bg1"/>
                </a:solidFill>
              </a:rPr>
              <a:t> indicates crushing).</a:t>
            </a:r>
            <a:endParaRPr lang="en-US" baseline="-25000">
              <a:solidFill>
                <a:schemeClr val="bg1"/>
              </a:solidFill>
            </a:endParaRPr>
          </a:p>
        </p:txBody>
      </p:sp>
      <p:sp>
        <p:nvSpPr>
          <p:cNvPr id="31" name="TextBox 30"/>
          <p:cNvSpPr txBox="1"/>
          <p:nvPr/>
        </p:nvSpPr>
        <p:spPr>
          <a:xfrm>
            <a:off x="5192713" y="3768725"/>
            <a:ext cx="3951287" cy="1225550"/>
          </a:xfrm>
          <a:prstGeom prst="rect">
            <a:avLst/>
          </a:prstGeom>
          <a:solidFill>
            <a:schemeClr val="tx1">
              <a:lumMod val="95000"/>
            </a:schemeClr>
          </a:solidFill>
          <a:ln w="38100" cap="flat">
            <a:solidFill>
              <a:schemeClr val="bg1"/>
            </a:solidFill>
            <a:bevel/>
          </a:ln>
        </p:spPr>
        <p:txBody>
          <a:bodyPr anchor="ctr" anchorCtr="1">
            <a:spAutoFit/>
          </a:bodyPr>
          <a:lstStyle/>
          <a:p>
            <a:pPr>
              <a:defRPr/>
            </a:pPr>
            <a:r>
              <a:rPr lang="en-US">
                <a:solidFill>
                  <a:schemeClr val="bg1"/>
                </a:solidFill>
              </a:rPr>
              <a:t>Bending Strength is defined as </a:t>
            </a:r>
            <a:r>
              <a:rPr lang="en-US" i="1">
                <a:solidFill>
                  <a:schemeClr val="bg1"/>
                </a:solidFill>
              </a:rPr>
              <a:t>M</a:t>
            </a:r>
            <a:r>
              <a:rPr lang="en-US" i="1" baseline="-25000">
                <a:solidFill>
                  <a:schemeClr val="bg1"/>
                </a:solidFill>
              </a:rPr>
              <a:t>n</a:t>
            </a:r>
            <a:r>
              <a:rPr lang="en-US">
                <a:solidFill>
                  <a:schemeClr val="bg1"/>
                </a:solidFill>
              </a:rPr>
              <a:t>, assumed here to be </a:t>
            </a:r>
            <a:r>
              <a:rPr lang="en-US" i="1">
                <a:solidFill>
                  <a:schemeClr val="bg1"/>
                </a:solidFill>
              </a:rPr>
              <a:t>M</a:t>
            </a:r>
            <a:r>
              <a:rPr lang="en-US" i="1" baseline="-25000">
                <a:solidFill>
                  <a:schemeClr val="bg1"/>
                </a:solidFill>
              </a:rPr>
              <a:t>p</a:t>
            </a:r>
            <a:r>
              <a:rPr lang="en-US">
                <a:solidFill>
                  <a:schemeClr val="bg1"/>
                </a:solidFill>
              </a:rPr>
              <a:t> for a laterally braced member.</a:t>
            </a:r>
            <a:endParaRPr lang="en-US" baseline="-25000">
              <a:solidFill>
                <a:schemeClr val="bg1"/>
              </a:solidFill>
            </a:endParaRPr>
          </a:p>
        </p:txBody>
      </p:sp>
      <p:sp>
        <p:nvSpPr>
          <p:cNvPr id="120845" name="Text Box 42"/>
          <p:cNvSpPr txBox="1">
            <a:spLocks noChangeArrowheads="1"/>
          </p:cNvSpPr>
          <p:nvPr/>
        </p:nvSpPr>
        <p:spPr bwMode="auto">
          <a:xfrm>
            <a:off x="4945063" y="5156200"/>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M</a:t>
            </a:r>
            <a:r>
              <a:rPr lang="en-US" altLang="en-US" i="1" baseline="-25000">
                <a:solidFill>
                  <a:schemeClr val="bg1"/>
                </a:solidFill>
                <a:cs typeface="Arial" panose="020B0604020202020204" pitchFamily="34" charset="0"/>
              </a:rPr>
              <a:t>p</a:t>
            </a:r>
          </a:p>
        </p:txBody>
      </p:sp>
      <p:sp>
        <p:nvSpPr>
          <p:cNvPr id="120846" name="Freeform 20"/>
          <p:cNvSpPr>
            <a:spLocks/>
          </p:cNvSpPr>
          <p:nvPr/>
        </p:nvSpPr>
        <p:spPr bwMode="auto">
          <a:xfrm>
            <a:off x="2171700" y="2809875"/>
            <a:ext cx="3048000" cy="2362200"/>
          </a:xfrm>
          <a:custGeom>
            <a:avLst/>
            <a:gdLst>
              <a:gd name="T0" fmla="*/ 0 w 1920"/>
              <a:gd name="T1" fmla="*/ 0 h 1488"/>
              <a:gd name="T2" fmla="*/ 2147483647 w 1920"/>
              <a:gd name="T3" fmla="*/ 2147483647 h 1488"/>
              <a:gd name="T4" fmla="*/ 2147483647 w 1920"/>
              <a:gd name="T5" fmla="*/ 2147483647 h 1488"/>
              <a:gd name="T6" fmla="*/ 0 60000 65536"/>
              <a:gd name="T7" fmla="*/ 0 60000 65536"/>
              <a:gd name="T8" fmla="*/ 0 60000 65536"/>
              <a:gd name="T9" fmla="*/ 0 w 1920"/>
              <a:gd name="T10" fmla="*/ 0 h 1488"/>
              <a:gd name="T11" fmla="*/ 1920 w 1920"/>
              <a:gd name="T12" fmla="*/ 1488 h 1488"/>
            </a:gdLst>
            <a:ahLst/>
            <a:cxnLst>
              <a:cxn ang="T6">
                <a:pos x="T0" y="T1"/>
              </a:cxn>
              <a:cxn ang="T7">
                <a:pos x="T2" y="T3"/>
              </a:cxn>
              <a:cxn ang="T8">
                <a:pos x="T4" y="T5"/>
              </a:cxn>
            </a:cxnLst>
            <a:rect l="T9" t="T10" r="T11" b="T12"/>
            <a:pathLst>
              <a:path w="1920" h="1488">
                <a:moveTo>
                  <a:pt x="0" y="0"/>
                </a:moveTo>
                <a:lnTo>
                  <a:pt x="1662" y="1092"/>
                </a:lnTo>
                <a:lnTo>
                  <a:pt x="1920" y="1488"/>
                </a:ln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847" name="Freeform 21"/>
          <p:cNvSpPr>
            <a:spLocks/>
          </p:cNvSpPr>
          <p:nvPr/>
        </p:nvSpPr>
        <p:spPr bwMode="auto">
          <a:xfrm>
            <a:off x="2190750" y="3705225"/>
            <a:ext cx="3009900" cy="1457325"/>
          </a:xfrm>
          <a:custGeom>
            <a:avLst/>
            <a:gdLst>
              <a:gd name="T0" fmla="*/ 0 w 1890"/>
              <a:gd name="T1" fmla="*/ 0 h 918"/>
              <a:gd name="T2" fmla="*/ 2147483647 w 1890"/>
              <a:gd name="T3" fmla="*/ 2147483647 h 918"/>
              <a:gd name="T4" fmla="*/ 2147483647 w 1890"/>
              <a:gd name="T5" fmla="*/ 2147483647 h 918"/>
              <a:gd name="T6" fmla="*/ 0 60000 65536"/>
              <a:gd name="T7" fmla="*/ 0 60000 65536"/>
              <a:gd name="T8" fmla="*/ 0 60000 65536"/>
              <a:gd name="T9" fmla="*/ 0 w 1890"/>
              <a:gd name="T10" fmla="*/ 0 h 918"/>
              <a:gd name="T11" fmla="*/ 1890 w 1890"/>
              <a:gd name="T12" fmla="*/ 918 h 918"/>
            </a:gdLst>
            <a:ahLst/>
            <a:cxnLst>
              <a:cxn ang="T6">
                <a:pos x="T0" y="T1"/>
              </a:cxn>
              <a:cxn ang="T7">
                <a:pos x="T2" y="T3"/>
              </a:cxn>
              <a:cxn ang="T8">
                <a:pos x="T4" y="T5"/>
              </a:cxn>
            </a:cxnLst>
            <a:rect l="T9" t="T10" r="T11" b="T12"/>
            <a:pathLst>
              <a:path w="1890" h="918">
                <a:moveTo>
                  <a:pt x="0" y="0"/>
                </a:moveTo>
                <a:lnTo>
                  <a:pt x="1596" y="690"/>
                </a:lnTo>
                <a:lnTo>
                  <a:pt x="1890" y="918"/>
                </a:lnTo>
              </a:path>
            </a:pathLst>
          </a:custGeom>
          <a:noFill/>
          <a:ln w="19050" cap="flat"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TextBox 25"/>
          <p:cNvSpPr txBox="1"/>
          <p:nvPr/>
        </p:nvSpPr>
        <p:spPr>
          <a:xfrm>
            <a:off x="971550" y="639763"/>
            <a:ext cx="7673975"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sz="3600" b="1">
                <a:solidFill>
                  <a:schemeClr val="bg1"/>
                </a:solidFill>
              </a:rPr>
              <a:t>DIRECT ANALYSIS METHOD</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121859" name="TextBox 9"/>
          <p:cNvSpPr txBox="1">
            <a:spLocks noChangeArrowheads="1"/>
          </p:cNvSpPr>
          <p:nvPr/>
        </p:nvSpPr>
        <p:spPr bwMode="auto">
          <a:xfrm>
            <a:off x="1016000" y="1655763"/>
            <a:ext cx="7634288" cy="435451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21860" name="Text Box 41"/>
          <p:cNvSpPr txBox="1">
            <a:spLocks noChangeArrowheads="1"/>
          </p:cNvSpPr>
          <p:nvPr/>
        </p:nvSpPr>
        <p:spPr bwMode="auto">
          <a:xfrm>
            <a:off x="3189288" y="5470525"/>
            <a:ext cx="309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Moment, </a:t>
            </a:r>
            <a:r>
              <a:rPr lang="en-US" altLang="en-US" i="1">
                <a:solidFill>
                  <a:schemeClr val="bg1"/>
                </a:solidFill>
                <a:cs typeface="Arial" panose="020B0604020202020204" pitchFamily="34" charset="0"/>
              </a:rPr>
              <a:t>M</a:t>
            </a:r>
          </a:p>
        </p:txBody>
      </p:sp>
      <p:sp>
        <p:nvSpPr>
          <p:cNvPr id="121861" name="Text Box 41"/>
          <p:cNvSpPr txBox="1">
            <a:spLocks noChangeArrowheads="1"/>
          </p:cNvSpPr>
          <p:nvPr/>
        </p:nvSpPr>
        <p:spPr bwMode="auto">
          <a:xfrm rot="-5400000">
            <a:off x="-227806" y="3388519"/>
            <a:ext cx="3094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Axial Force, </a:t>
            </a:r>
            <a:r>
              <a:rPr lang="en-US" altLang="en-US" i="1">
                <a:solidFill>
                  <a:schemeClr val="bg1"/>
                </a:solidFill>
                <a:cs typeface="Arial" panose="020B0604020202020204" pitchFamily="34" charset="0"/>
              </a:rPr>
              <a:t>P</a:t>
            </a:r>
          </a:p>
        </p:txBody>
      </p:sp>
      <p:sp>
        <p:nvSpPr>
          <p:cNvPr id="21" name="Slide Number Placeholder 20"/>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6E11C55-297A-49E7-8F4A-100157FA45FF}" type="slidenum">
              <a:rPr lang="en-US" altLang="en-US" sz="1200">
                <a:solidFill>
                  <a:srgbClr val="BCBCBC"/>
                </a:solidFill>
              </a:rPr>
              <a:pPr algn="r"/>
              <a:t>118</a:t>
            </a:fld>
            <a:endParaRPr lang="en-US" altLang="en-US" sz="1200">
              <a:solidFill>
                <a:srgbClr val="BCBCBC"/>
              </a:solidFill>
            </a:endParaRPr>
          </a:p>
        </p:txBody>
      </p:sp>
      <p:sp>
        <p:nvSpPr>
          <p:cNvPr id="121863" name="Freeform 9"/>
          <p:cNvSpPr>
            <a:spLocks/>
          </p:cNvSpPr>
          <p:nvPr/>
        </p:nvSpPr>
        <p:spPr bwMode="auto">
          <a:xfrm>
            <a:off x="2181225" y="2457450"/>
            <a:ext cx="3638550" cy="2714625"/>
          </a:xfrm>
          <a:custGeom>
            <a:avLst/>
            <a:gdLst>
              <a:gd name="T0" fmla="*/ 0 w 2292"/>
              <a:gd name="T1" fmla="*/ 0 h 1710"/>
              <a:gd name="T2" fmla="*/ 0 w 2292"/>
              <a:gd name="T3" fmla="*/ 2147483647 h 1710"/>
              <a:gd name="T4" fmla="*/ 2147483647 w 2292"/>
              <a:gd name="T5" fmla="*/ 2147483647 h 1710"/>
              <a:gd name="T6" fmla="*/ 0 60000 65536"/>
              <a:gd name="T7" fmla="*/ 0 60000 65536"/>
              <a:gd name="T8" fmla="*/ 0 60000 65536"/>
              <a:gd name="T9" fmla="*/ 0 w 2292"/>
              <a:gd name="T10" fmla="*/ 0 h 1710"/>
              <a:gd name="T11" fmla="*/ 2292 w 2292"/>
              <a:gd name="T12" fmla="*/ 1710 h 1710"/>
            </a:gdLst>
            <a:ahLst/>
            <a:cxnLst>
              <a:cxn ang="T6">
                <a:pos x="T0" y="T1"/>
              </a:cxn>
              <a:cxn ang="T7">
                <a:pos x="T2" y="T3"/>
              </a:cxn>
              <a:cxn ang="T8">
                <a:pos x="T4" y="T5"/>
              </a:cxn>
            </a:cxnLst>
            <a:rect l="T9" t="T10" r="T11" b="T12"/>
            <a:pathLst>
              <a:path w="2292" h="1710">
                <a:moveTo>
                  <a:pt x="0" y="0"/>
                </a:moveTo>
                <a:lnTo>
                  <a:pt x="0" y="1710"/>
                </a:lnTo>
                <a:lnTo>
                  <a:pt x="2292" y="1710"/>
                </a:ln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864" name="Text Box 42"/>
          <p:cNvSpPr txBox="1">
            <a:spLocks noChangeArrowheads="1"/>
          </p:cNvSpPr>
          <p:nvPr/>
        </p:nvSpPr>
        <p:spPr bwMode="auto">
          <a:xfrm>
            <a:off x="1450975" y="3414713"/>
            <a:ext cx="95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nKL</a:t>
            </a:r>
          </a:p>
        </p:txBody>
      </p:sp>
      <p:sp>
        <p:nvSpPr>
          <p:cNvPr id="121865" name="Text Box 42"/>
          <p:cNvSpPr txBox="1">
            <a:spLocks noChangeArrowheads="1"/>
          </p:cNvSpPr>
          <p:nvPr/>
        </p:nvSpPr>
        <p:spPr bwMode="auto">
          <a:xfrm>
            <a:off x="1687513" y="2551113"/>
            <a:ext cx="636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y</a:t>
            </a:r>
          </a:p>
        </p:txBody>
      </p:sp>
      <p:sp>
        <p:nvSpPr>
          <p:cNvPr id="121866" name="Text Box 42"/>
          <p:cNvSpPr txBox="1">
            <a:spLocks noChangeArrowheads="1"/>
          </p:cNvSpPr>
          <p:nvPr/>
        </p:nvSpPr>
        <p:spPr bwMode="auto">
          <a:xfrm>
            <a:off x="4945063" y="5156200"/>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M</a:t>
            </a:r>
            <a:r>
              <a:rPr lang="en-US" altLang="en-US" i="1" baseline="-25000">
                <a:solidFill>
                  <a:schemeClr val="bg1"/>
                </a:solidFill>
                <a:cs typeface="Arial" panose="020B0604020202020204" pitchFamily="34" charset="0"/>
              </a:rPr>
              <a:t>p</a:t>
            </a:r>
          </a:p>
        </p:txBody>
      </p:sp>
      <p:sp>
        <p:nvSpPr>
          <p:cNvPr id="121867" name="Freeform 16"/>
          <p:cNvSpPr>
            <a:spLocks/>
          </p:cNvSpPr>
          <p:nvPr/>
        </p:nvSpPr>
        <p:spPr bwMode="auto">
          <a:xfrm>
            <a:off x="2171700" y="2809875"/>
            <a:ext cx="3048000" cy="2362200"/>
          </a:xfrm>
          <a:custGeom>
            <a:avLst/>
            <a:gdLst>
              <a:gd name="T0" fmla="*/ 0 w 1920"/>
              <a:gd name="T1" fmla="*/ 0 h 1488"/>
              <a:gd name="T2" fmla="*/ 2147483647 w 1920"/>
              <a:gd name="T3" fmla="*/ 2147483647 h 1488"/>
              <a:gd name="T4" fmla="*/ 2147483647 w 1920"/>
              <a:gd name="T5" fmla="*/ 2147483647 h 1488"/>
              <a:gd name="T6" fmla="*/ 0 60000 65536"/>
              <a:gd name="T7" fmla="*/ 0 60000 65536"/>
              <a:gd name="T8" fmla="*/ 0 60000 65536"/>
              <a:gd name="T9" fmla="*/ 0 w 1920"/>
              <a:gd name="T10" fmla="*/ 0 h 1488"/>
              <a:gd name="T11" fmla="*/ 1920 w 1920"/>
              <a:gd name="T12" fmla="*/ 1488 h 1488"/>
            </a:gdLst>
            <a:ahLst/>
            <a:cxnLst>
              <a:cxn ang="T6">
                <a:pos x="T0" y="T1"/>
              </a:cxn>
              <a:cxn ang="T7">
                <a:pos x="T2" y="T3"/>
              </a:cxn>
              <a:cxn ang="T8">
                <a:pos x="T4" y="T5"/>
              </a:cxn>
            </a:cxnLst>
            <a:rect l="T9" t="T10" r="T11" b="T12"/>
            <a:pathLst>
              <a:path w="1920" h="1488">
                <a:moveTo>
                  <a:pt x="0" y="0"/>
                </a:moveTo>
                <a:lnTo>
                  <a:pt x="1662" y="1092"/>
                </a:lnTo>
                <a:lnTo>
                  <a:pt x="1920" y="1488"/>
                </a:ln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868" name="Text Box 42"/>
          <p:cNvSpPr txBox="1">
            <a:spLocks noChangeArrowheads="1"/>
          </p:cNvSpPr>
          <p:nvPr/>
        </p:nvSpPr>
        <p:spPr bwMode="auto">
          <a:xfrm>
            <a:off x="1752600" y="3894138"/>
            <a:ext cx="636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u</a:t>
            </a:r>
          </a:p>
        </p:txBody>
      </p:sp>
      <p:sp>
        <p:nvSpPr>
          <p:cNvPr id="121869" name="Text Box 42"/>
          <p:cNvSpPr txBox="1">
            <a:spLocks noChangeArrowheads="1"/>
          </p:cNvSpPr>
          <p:nvPr/>
        </p:nvSpPr>
        <p:spPr bwMode="auto">
          <a:xfrm>
            <a:off x="2892425" y="5178425"/>
            <a:ext cx="636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M</a:t>
            </a:r>
            <a:r>
              <a:rPr lang="en-US" altLang="en-US" i="1" baseline="-25000">
                <a:solidFill>
                  <a:schemeClr val="bg1"/>
                </a:solidFill>
                <a:cs typeface="Arial" panose="020B0604020202020204" pitchFamily="34" charset="0"/>
              </a:rPr>
              <a:t>u</a:t>
            </a:r>
          </a:p>
        </p:txBody>
      </p:sp>
      <p:sp>
        <p:nvSpPr>
          <p:cNvPr id="30" name="Freeform 29"/>
          <p:cNvSpPr/>
          <p:nvPr/>
        </p:nvSpPr>
        <p:spPr>
          <a:xfrm>
            <a:off x="2206625" y="3513138"/>
            <a:ext cx="2089150" cy="1654175"/>
          </a:xfrm>
          <a:custGeom>
            <a:avLst/>
            <a:gdLst>
              <a:gd name="connsiteX0" fmla="*/ 0 w 2090058"/>
              <a:gd name="connsiteY0" fmla="*/ 1654629 h 1654629"/>
              <a:gd name="connsiteX1" fmla="*/ 580572 w 2090058"/>
              <a:gd name="connsiteY1" fmla="*/ 986971 h 1654629"/>
              <a:gd name="connsiteX2" fmla="*/ 1219200 w 2090058"/>
              <a:gd name="connsiteY2" fmla="*/ 406400 h 1654629"/>
              <a:gd name="connsiteX3" fmla="*/ 2090058 w 2090058"/>
              <a:gd name="connsiteY3" fmla="*/ 0 h 1654629"/>
            </a:gdLst>
            <a:ahLst/>
            <a:cxnLst>
              <a:cxn ang="0">
                <a:pos x="connsiteX0" y="connsiteY0"/>
              </a:cxn>
              <a:cxn ang="0">
                <a:pos x="connsiteX1" y="connsiteY1"/>
              </a:cxn>
              <a:cxn ang="0">
                <a:pos x="connsiteX2" y="connsiteY2"/>
              </a:cxn>
              <a:cxn ang="0">
                <a:pos x="connsiteX3" y="connsiteY3"/>
              </a:cxn>
            </a:cxnLst>
            <a:rect l="l" t="t" r="r" b="b"/>
            <a:pathLst>
              <a:path w="2090058" h="1654629">
                <a:moveTo>
                  <a:pt x="0" y="1654629"/>
                </a:moveTo>
                <a:cubicBezTo>
                  <a:pt x="188686" y="1424819"/>
                  <a:pt x="377372" y="1195009"/>
                  <a:pt x="580572" y="986971"/>
                </a:cubicBezTo>
                <a:cubicBezTo>
                  <a:pt x="783772" y="778933"/>
                  <a:pt x="967619" y="570895"/>
                  <a:pt x="1219200" y="406400"/>
                </a:cubicBezTo>
                <a:cubicBezTo>
                  <a:pt x="1470781" y="241905"/>
                  <a:pt x="1780419" y="120952"/>
                  <a:pt x="2090058" y="0"/>
                </a:cubicBezTo>
              </a:path>
            </a:pathLst>
          </a:custGeom>
          <a:ln w="508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21871" name="Straight Connector 36"/>
          <p:cNvCxnSpPr>
            <a:cxnSpLocks noChangeShapeType="1"/>
          </p:cNvCxnSpPr>
          <p:nvPr/>
        </p:nvCxnSpPr>
        <p:spPr bwMode="auto">
          <a:xfrm>
            <a:off x="2206625" y="4122738"/>
            <a:ext cx="2859088" cy="1587"/>
          </a:xfrm>
          <a:prstGeom prst="line">
            <a:avLst/>
          </a:prstGeom>
          <a:noFill/>
          <a:ln w="12700" algn="ctr">
            <a:solidFill>
              <a:schemeClr val="bg1"/>
            </a:solidFill>
            <a:prstDash val="dash"/>
            <a:round/>
            <a:headEnd/>
            <a:tailEnd/>
          </a:ln>
          <a:extLst>
            <a:ext uri="{909E8E84-426E-40DD-AFC4-6F175D3DCCD1}">
              <a14:hiddenFill xmlns:a14="http://schemas.microsoft.com/office/drawing/2010/main">
                <a:noFill/>
              </a14:hiddenFill>
            </a:ext>
          </a:extLst>
        </p:spPr>
      </p:cxnSp>
      <p:cxnSp>
        <p:nvCxnSpPr>
          <p:cNvPr id="121872" name="Straight Connector 37"/>
          <p:cNvCxnSpPr>
            <a:cxnSpLocks noChangeShapeType="1"/>
          </p:cNvCxnSpPr>
          <p:nvPr/>
        </p:nvCxnSpPr>
        <p:spPr bwMode="auto">
          <a:xfrm rot="5400000" flipH="1" flipV="1">
            <a:off x="2559844" y="4550569"/>
            <a:ext cx="1206500" cy="1588"/>
          </a:xfrm>
          <a:prstGeom prst="line">
            <a:avLst/>
          </a:prstGeom>
          <a:noFill/>
          <a:ln w="12700" algn="ctr">
            <a:solidFill>
              <a:schemeClr val="bg1"/>
            </a:solidFill>
            <a:prstDash val="dash"/>
            <a:round/>
            <a:headEnd/>
            <a:tailEnd/>
          </a:ln>
          <a:extLst>
            <a:ext uri="{909E8E84-426E-40DD-AFC4-6F175D3DCCD1}">
              <a14:hiddenFill xmlns:a14="http://schemas.microsoft.com/office/drawing/2010/main">
                <a:noFill/>
              </a14:hiddenFill>
            </a:ext>
          </a:extLst>
        </p:spPr>
      </p:cxnSp>
      <p:sp>
        <p:nvSpPr>
          <p:cNvPr id="121873" name="Text Box 56"/>
          <p:cNvSpPr txBox="1">
            <a:spLocks noChangeArrowheads="1"/>
          </p:cNvSpPr>
          <p:nvPr/>
        </p:nvSpPr>
        <p:spPr bwMode="auto">
          <a:xfrm>
            <a:off x="4783138" y="1684338"/>
            <a:ext cx="3852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Elastic 2</a:t>
            </a:r>
            <a:r>
              <a:rPr lang="en-US" altLang="en-US" baseline="30000">
                <a:solidFill>
                  <a:schemeClr val="bg1"/>
                </a:solidFill>
                <a:cs typeface="Arial" panose="020B0604020202020204" pitchFamily="34" charset="0"/>
              </a:rPr>
              <a:t>nd</a:t>
            </a:r>
            <a:r>
              <a:rPr lang="en-US" altLang="en-US">
                <a:solidFill>
                  <a:schemeClr val="bg1"/>
                </a:solidFill>
                <a:cs typeface="Arial" panose="020B0604020202020204" pitchFamily="34" charset="0"/>
              </a:rPr>
              <a:t> Order</a:t>
            </a:r>
          </a:p>
        </p:txBody>
      </p:sp>
      <p:cxnSp>
        <p:nvCxnSpPr>
          <p:cNvPr id="46" name="Straight Connector 45"/>
          <p:cNvCxnSpPr/>
          <p:nvPr/>
        </p:nvCxnSpPr>
        <p:spPr>
          <a:xfrm>
            <a:off x="4498975" y="1916113"/>
            <a:ext cx="363538" cy="158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0" y="1354138"/>
            <a:ext cx="4340225" cy="1225550"/>
          </a:xfrm>
          <a:prstGeom prst="rect">
            <a:avLst/>
          </a:prstGeom>
          <a:solidFill>
            <a:schemeClr val="tx1">
              <a:lumMod val="95000"/>
            </a:schemeClr>
          </a:solidFill>
          <a:ln w="38100" cap="flat">
            <a:solidFill>
              <a:schemeClr val="bg1"/>
            </a:solidFill>
            <a:bevel/>
          </a:ln>
        </p:spPr>
        <p:txBody>
          <a:bodyPr anchor="ctr" anchorCtr="1">
            <a:spAutoFit/>
          </a:bodyPr>
          <a:lstStyle/>
          <a:p>
            <a:pPr>
              <a:defRPr/>
            </a:pPr>
            <a:r>
              <a:rPr lang="en-US" dirty="0">
                <a:solidFill>
                  <a:schemeClr val="bg1"/>
                </a:solidFill>
              </a:rPr>
              <a:t>Traditional </a:t>
            </a:r>
            <a:r>
              <a:rPr lang="en-US" dirty="0">
                <a:solidFill>
                  <a:schemeClr val="bg1"/>
                </a:solidFill>
              </a:rPr>
              <a:t>design accounts for interaction by calibrating the member design to column curves.  </a:t>
            </a:r>
          </a:p>
        </p:txBody>
      </p:sp>
      <p:sp>
        <p:nvSpPr>
          <p:cNvPr id="121876" name="Freeform 25"/>
          <p:cNvSpPr>
            <a:spLocks/>
          </p:cNvSpPr>
          <p:nvPr/>
        </p:nvSpPr>
        <p:spPr bwMode="auto">
          <a:xfrm>
            <a:off x="2190750" y="3705225"/>
            <a:ext cx="3009900" cy="1457325"/>
          </a:xfrm>
          <a:custGeom>
            <a:avLst/>
            <a:gdLst>
              <a:gd name="T0" fmla="*/ 0 w 1890"/>
              <a:gd name="T1" fmla="*/ 0 h 918"/>
              <a:gd name="T2" fmla="*/ 2147483647 w 1890"/>
              <a:gd name="T3" fmla="*/ 2147483647 h 918"/>
              <a:gd name="T4" fmla="*/ 2147483647 w 1890"/>
              <a:gd name="T5" fmla="*/ 2147483647 h 918"/>
              <a:gd name="T6" fmla="*/ 0 60000 65536"/>
              <a:gd name="T7" fmla="*/ 0 60000 65536"/>
              <a:gd name="T8" fmla="*/ 0 60000 65536"/>
              <a:gd name="T9" fmla="*/ 0 w 1890"/>
              <a:gd name="T10" fmla="*/ 0 h 918"/>
              <a:gd name="T11" fmla="*/ 1890 w 1890"/>
              <a:gd name="T12" fmla="*/ 918 h 918"/>
            </a:gdLst>
            <a:ahLst/>
            <a:cxnLst>
              <a:cxn ang="T6">
                <a:pos x="T0" y="T1"/>
              </a:cxn>
              <a:cxn ang="T7">
                <a:pos x="T2" y="T3"/>
              </a:cxn>
              <a:cxn ang="T8">
                <a:pos x="T4" y="T5"/>
              </a:cxn>
            </a:cxnLst>
            <a:rect l="T9" t="T10" r="T11" b="T12"/>
            <a:pathLst>
              <a:path w="1890" h="918">
                <a:moveTo>
                  <a:pt x="0" y="0"/>
                </a:moveTo>
                <a:lnTo>
                  <a:pt x="1596" y="690"/>
                </a:lnTo>
                <a:lnTo>
                  <a:pt x="1890" y="918"/>
                </a:lnTo>
              </a:path>
            </a:pathLst>
          </a:custGeom>
          <a:noFill/>
          <a:ln w="19050" cap="flat"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TextBox 25"/>
          <p:cNvSpPr txBox="1"/>
          <p:nvPr/>
        </p:nvSpPr>
        <p:spPr>
          <a:xfrm>
            <a:off x="971550" y="639763"/>
            <a:ext cx="7673975"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sz="3600" b="1">
                <a:solidFill>
                  <a:schemeClr val="bg1"/>
                </a:solidFill>
              </a:rPr>
              <a:t>DIRECT ANALYSIS METHOD</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122883" name="TextBox 9"/>
          <p:cNvSpPr txBox="1">
            <a:spLocks noChangeArrowheads="1"/>
          </p:cNvSpPr>
          <p:nvPr/>
        </p:nvSpPr>
        <p:spPr bwMode="auto">
          <a:xfrm>
            <a:off x="1016000" y="1655763"/>
            <a:ext cx="7634288" cy="435451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22884" name="Text Box 41"/>
          <p:cNvSpPr txBox="1">
            <a:spLocks noChangeArrowheads="1"/>
          </p:cNvSpPr>
          <p:nvPr/>
        </p:nvSpPr>
        <p:spPr bwMode="auto">
          <a:xfrm>
            <a:off x="3189288" y="5470525"/>
            <a:ext cx="309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Moment, </a:t>
            </a:r>
            <a:r>
              <a:rPr lang="en-US" altLang="en-US" i="1">
                <a:solidFill>
                  <a:schemeClr val="bg1"/>
                </a:solidFill>
                <a:cs typeface="Arial" panose="020B0604020202020204" pitchFamily="34" charset="0"/>
              </a:rPr>
              <a:t>M</a:t>
            </a:r>
          </a:p>
        </p:txBody>
      </p:sp>
      <p:sp>
        <p:nvSpPr>
          <p:cNvPr id="122885" name="Text Box 41"/>
          <p:cNvSpPr txBox="1">
            <a:spLocks noChangeArrowheads="1"/>
          </p:cNvSpPr>
          <p:nvPr/>
        </p:nvSpPr>
        <p:spPr bwMode="auto">
          <a:xfrm rot="-5400000">
            <a:off x="-227806" y="3388519"/>
            <a:ext cx="3094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Axial Force, </a:t>
            </a:r>
            <a:r>
              <a:rPr lang="en-US" altLang="en-US" i="1">
                <a:solidFill>
                  <a:schemeClr val="bg1"/>
                </a:solidFill>
                <a:cs typeface="Arial" panose="020B0604020202020204" pitchFamily="34" charset="0"/>
              </a:rPr>
              <a:t>P</a:t>
            </a:r>
          </a:p>
        </p:txBody>
      </p:sp>
      <p:sp>
        <p:nvSpPr>
          <p:cNvPr id="21" name="Slide Number Placeholder 20"/>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D534FB94-8976-4C21-A025-0ED21582BBE0}" type="slidenum">
              <a:rPr lang="en-US" altLang="en-US" sz="1200">
                <a:solidFill>
                  <a:srgbClr val="BCBCBC"/>
                </a:solidFill>
              </a:rPr>
              <a:pPr algn="r"/>
              <a:t>119</a:t>
            </a:fld>
            <a:endParaRPr lang="en-US" altLang="en-US" sz="1200">
              <a:solidFill>
                <a:srgbClr val="BCBCBC"/>
              </a:solidFill>
            </a:endParaRPr>
          </a:p>
        </p:txBody>
      </p:sp>
      <p:sp>
        <p:nvSpPr>
          <p:cNvPr id="122887" name="Freeform 8"/>
          <p:cNvSpPr>
            <a:spLocks/>
          </p:cNvSpPr>
          <p:nvPr/>
        </p:nvSpPr>
        <p:spPr bwMode="auto">
          <a:xfrm>
            <a:off x="2181225" y="2457450"/>
            <a:ext cx="3638550" cy="2714625"/>
          </a:xfrm>
          <a:custGeom>
            <a:avLst/>
            <a:gdLst>
              <a:gd name="T0" fmla="*/ 0 w 2292"/>
              <a:gd name="T1" fmla="*/ 0 h 1710"/>
              <a:gd name="T2" fmla="*/ 0 w 2292"/>
              <a:gd name="T3" fmla="*/ 2147483647 h 1710"/>
              <a:gd name="T4" fmla="*/ 2147483647 w 2292"/>
              <a:gd name="T5" fmla="*/ 2147483647 h 1710"/>
              <a:gd name="T6" fmla="*/ 0 60000 65536"/>
              <a:gd name="T7" fmla="*/ 0 60000 65536"/>
              <a:gd name="T8" fmla="*/ 0 60000 65536"/>
              <a:gd name="T9" fmla="*/ 0 w 2292"/>
              <a:gd name="T10" fmla="*/ 0 h 1710"/>
              <a:gd name="T11" fmla="*/ 2292 w 2292"/>
              <a:gd name="T12" fmla="*/ 1710 h 1710"/>
            </a:gdLst>
            <a:ahLst/>
            <a:cxnLst>
              <a:cxn ang="T6">
                <a:pos x="T0" y="T1"/>
              </a:cxn>
              <a:cxn ang="T7">
                <a:pos x="T2" y="T3"/>
              </a:cxn>
              <a:cxn ang="T8">
                <a:pos x="T4" y="T5"/>
              </a:cxn>
            </a:cxnLst>
            <a:rect l="T9" t="T10" r="T11" b="T12"/>
            <a:pathLst>
              <a:path w="2292" h="1710">
                <a:moveTo>
                  <a:pt x="0" y="0"/>
                </a:moveTo>
                <a:lnTo>
                  <a:pt x="0" y="1710"/>
                </a:lnTo>
                <a:lnTo>
                  <a:pt x="2292" y="1710"/>
                </a:ln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888" name="Text Box 42"/>
          <p:cNvSpPr txBox="1">
            <a:spLocks noChangeArrowheads="1"/>
          </p:cNvSpPr>
          <p:nvPr/>
        </p:nvSpPr>
        <p:spPr bwMode="auto">
          <a:xfrm>
            <a:off x="1450975" y="3414713"/>
            <a:ext cx="95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nKL</a:t>
            </a:r>
          </a:p>
        </p:txBody>
      </p:sp>
      <p:sp>
        <p:nvSpPr>
          <p:cNvPr id="122889" name="Text Box 42"/>
          <p:cNvSpPr txBox="1">
            <a:spLocks noChangeArrowheads="1"/>
          </p:cNvSpPr>
          <p:nvPr/>
        </p:nvSpPr>
        <p:spPr bwMode="auto">
          <a:xfrm>
            <a:off x="1687513" y="2551113"/>
            <a:ext cx="636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y</a:t>
            </a:r>
          </a:p>
        </p:txBody>
      </p:sp>
      <p:sp>
        <p:nvSpPr>
          <p:cNvPr id="122890" name="Text Box 42"/>
          <p:cNvSpPr txBox="1">
            <a:spLocks noChangeArrowheads="1"/>
          </p:cNvSpPr>
          <p:nvPr/>
        </p:nvSpPr>
        <p:spPr bwMode="auto">
          <a:xfrm>
            <a:off x="4945063" y="5156200"/>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M</a:t>
            </a:r>
            <a:r>
              <a:rPr lang="en-US" altLang="en-US" i="1" baseline="-25000">
                <a:solidFill>
                  <a:schemeClr val="bg1"/>
                </a:solidFill>
                <a:cs typeface="Arial" panose="020B0604020202020204" pitchFamily="34" charset="0"/>
              </a:rPr>
              <a:t>p</a:t>
            </a:r>
          </a:p>
        </p:txBody>
      </p:sp>
      <p:sp>
        <p:nvSpPr>
          <p:cNvPr id="122891" name="Freeform 13"/>
          <p:cNvSpPr>
            <a:spLocks/>
          </p:cNvSpPr>
          <p:nvPr/>
        </p:nvSpPr>
        <p:spPr bwMode="auto">
          <a:xfrm>
            <a:off x="2171700" y="2809875"/>
            <a:ext cx="3048000" cy="2362200"/>
          </a:xfrm>
          <a:custGeom>
            <a:avLst/>
            <a:gdLst>
              <a:gd name="T0" fmla="*/ 0 w 1920"/>
              <a:gd name="T1" fmla="*/ 0 h 1488"/>
              <a:gd name="T2" fmla="*/ 2147483647 w 1920"/>
              <a:gd name="T3" fmla="*/ 2147483647 h 1488"/>
              <a:gd name="T4" fmla="*/ 2147483647 w 1920"/>
              <a:gd name="T5" fmla="*/ 2147483647 h 1488"/>
              <a:gd name="T6" fmla="*/ 0 60000 65536"/>
              <a:gd name="T7" fmla="*/ 0 60000 65536"/>
              <a:gd name="T8" fmla="*/ 0 60000 65536"/>
              <a:gd name="T9" fmla="*/ 0 w 1920"/>
              <a:gd name="T10" fmla="*/ 0 h 1488"/>
              <a:gd name="T11" fmla="*/ 1920 w 1920"/>
              <a:gd name="T12" fmla="*/ 1488 h 1488"/>
            </a:gdLst>
            <a:ahLst/>
            <a:cxnLst>
              <a:cxn ang="T6">
                <a:pos x="T0" y="T1"/>
              </a:cxn>
              <a:cxn ang="T7">
                <a:pos x="T2" y="T3"/>
              </a:cxn>
              <a:cxn ang="T8">
                <a:pos x="T4" y="T5"/>
              </a:cxn>
            </a:cxnLst>
            <a:rect l="T9" t="T10" r="T11" b="T12"/>
            <a:pathLst>
              <a:path w="1920" h="1488">
                <a:moveTo>
                  <a:pt x="0" y="0"/>
                </a:moveTo>
                <a:lnTo>
                  <a:pt x="1662" y="1092"/>
                </a:lnTo>
                <a:lnTo>
                  <a:pt x="1920" y="1488"/>
                </a:ln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892" name="Text Box 42"/>
          <p:cNvSpPr txBox="1">
            <a:spLocks noChangeArrowheads="1"/>
          </p:cNvSpPr>
          <p:nvPr/>
        </p:nvSpPr>
        <p:spPr bwMode="auto">
          <a:xfrm>
            <a:off x="1752600" y="3894138"/>
            <a:ext cx="636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u</a:t>
            </a:r>
          </a:p>
        </p:txBody>
      </p:sp>
      <p:sp>
        <p:nvSpPr>
          <p:cNvPr id="122893" name="Text Box 42"/>
          <p:cNvSpPr txBox="1">
            <a:spLocks noChangeArrowheads="1"/>
          </p:cNvSpPr>
          <p:nvPr/>
        </p:nvSpPr>
        <p:spPr bwMode="auto">
          <a:xfrm>
            <a:off x="2892425" y="5178425"/>
            <a:ext cx="636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M</a:t>
            </a:r>
            <a:r>
              <a:rPr lang="en-US" altLang="en-US" i="1" baseline="-25000">
                <a:solidFill>
                  <a:schemeClr val="bg1"/>
                </a:solidFill>
                <a:cs typeface="Arial" panose="020B0604020202020204" pitchFamily="34" charset="0"/>
              </a:rPr>
              <a:t>u</a:t>
            </a:r>
          </a:p>
        </p:txBody>
      </p:sp>
      <p:sp>
        <p:nvSpPr>
          <p:cNvPr id="30" name="Freeform 29"/>
          <p:cNvSpPr/>
          <p:nvPr/>
        </p:nvSpPr>
        <p:spPr>
          <a:xfrm>
            <a:off x="2206625" y="3513138"/>
            <a:ext cx="2089150" cy="1654175"/>
          </a:xfrm>
          <a:custGeom>
            <a:avLst/>
            <a:gdLst>
              <a:gd name="connsiteX0" fmla="*/ 0 w 2090058"/>
              <a:gd name="connsiteY0" fmla="*/ 1654629 h 1654629"/>
              <a:gd name="connsiteX1" fmla="*/ 580572 w 2090058"/>
              <a:gd name="connsiteY1" fmla="*/ 986971 h 1654629"/>
              <a:gd name="connsiteX2" fmla="*/ 1219200 w 2090058"/>
              <a:gd name="connsiteY2" fmla="*/ 406400 h 1654629"/>
              <a:gd name="connsiteX3" fmla="*/ 2090058 w 2090058"/>
              <a:gd name="connsiteY3" fmla="*/ 0 h 1654629"/>
            </a:gdLst>
            <a:ahLst/>
            <a:cxnLst>
              <a:cxn ang="0">
                <a:pos x="connsiteX0" y="connsiteY0"/>
              </a:cxn>
              <a:cxn ang="0">
                <a:pos x="connsiteX1" y="connsiteY1"/>
              </a:cxn>
              <a:cxn ang="0">
                <a:pos x="connsiteX2" y="connsiteY2"/>
              </a:cxn>
              <a:cxn ang="0">
                <a:pos x="connsiteX3" y="connsiteY3"/>
              </a:cxn>
            </a:cxnLst>
            <a:rect l="l" t="t" r="r" b="b"/>
            <a:pathLst>
              <a:path w="2090058" h="1654629">
                <a:moveTo>
                  <a:pt x="0" y="1654629"/>
                </a:moveTo>
                <a:cubicBezTo>
                  <a:pt x="188686" y="1424819"/>
                  <a:pt x="377372" y="1195009"/>
                  <a:pt x="580572" y="986971"/>
                </a:cubicBezTo>
                <a:cubicBezTo>
                  <a:pt x="783772" y="778933"/>
                  <a:pt x="967619" y="570895"/>
                  <a:pt x="1219200" y="406400"/>
                </a:cubicBezTo>
                <a:cubicBezTo>
                  <a:pt x="1470781" y="241905"/>
                  <a:pt x="1780419" y="120952"/>
                  <a:pt x="2090058" y="0"/>
                </a:cubicBezTo>
              </a:path>
            </a:pathLst>
          </a:custGeom>
          <a:ln w="508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2895" name="Text Box 56"/>
          <p:cNvSpPr txBox="1">
            <a:spLocks noChangeArrowheads="1"/>
          </p:cNvSpPr>
          <p:nvPr/>
        </p:nvSpPr>
        <p:spPr bwMode="auto">
          <a:xfrm>
            <a:off x="4783138" y="1684338"/>
            <a:ext cx="3852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Elastic 2</a:t>
            </a:r>
            <a:r>
              <a:rPr lang="en-US" altLang="en-US" baseline="30000">
                <a:solidFill>
                  <a:schemeClr val="bg1"/>
                </a:solidFill>
                <a:cs typeface="Arial" panose="020B0604020202020204" pitchFamily="34" charset="0"/>
              </a:rPr>
              <a:t>nd</a:t>
            </a:r>
            <a:r>
              <a:rPr lang="en-US" altLang="en-US">
                <a:solidFill>
                  <a:schemeClr val="bg1"/>
                </a:solidFill>
                <a:cs typeface="Arial" panose="020B0604020202020204" pitchFamily="34" charset="0"/>
              </a:rPr>
              <a:t> Order</a:t>
            </a:r>
          </a:p>
        </p:txBody>
      </p:sp>
      <p:cxnSp>
        <p:nvCxnSpPr>
          <p:cNvPr id="46" name="Straight Connector 45"/>
          <p:cNvCxnSpPr/>
          <p:nvPr/>
        </p:nvCxnSpPr>
        <p:spPr>
          <a:xfrm>
            <a:off x="4498975" y="1916113"/>
            <a:ext cx="363538" cy="158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0" y="1354138"/>
            <a:ext cx="4340225" cy="1225550"/>
          </a:xfrm>
          <a:prstGeom prst="rect">
            <a:avLst/>
          </a:prstGeom>
          <a:solidFill>
            <a:schemeClr val="tx1">
              <a:lumMod val="95000"/>
            </a:schemeClr>
          </a:solidFill>
          <a:ln w="38100" cap="flat">
            <a:solidFill>
              <a:schemeClr val="bg1"/>
            </a:solidFill>
            <a:bevel/>
          </a:ln>
        </p:spPr>
        <p:txBody>
          <a:bodyPr anchor="ctr" anchorCtr="1">
            <a:spAutoFit/>
          </a:bodyPr>
          <a:lstStyle/>
          <a:p>
            <a:pPr>
              <a:defRPr/>
            </a:pPr>
            <a:r>
              <a:rPr lang="en-US" dirty="0">
                <a:solidFill>
                  <a:schemeClr val="bg1"/>
                </a:solidFill>
              </a:rPr>
              <a:t>Traditional design accounts for interaction by calibrating the member design to column curves.  </a:t>
            </a:r>
          </a:p>
        </p:txBody>
      </p:sp>
      <p:sp>
        <p:nvSpPr>
          <p:cNvPr id="122898" name="Text Box 57"/>
          <p:cNvSpPr txBox="1">
            <a:spLocks noChangeArrowheads="1"/>
          </p:cNvSpPr>
          <p:nvPr/>
        </p:nvSpPr>
        <p:spPr bwMode="auto">
          <a:xfrm>
            <a:off x="4851400" y="2932113"/>
            <a:ext cx="281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Actual Response</a:t>
            </a:r>
          </a:p>
        </p:txBody>
      </p:sp>
      <p:cxnSp>
        <p:nvCxnSpPr>
          <p:cNvPr id="122899" name="Straight Connector 46"/>
          <p:cNvCxnSpPr>
            <a:cxnSpLocks noChangeShapeType="1"/>
          </p:cNvCxnSpPr>
          <p:nvPr/>
        </p:nvCxnSpPr>
        <p:spPr bwMode="auto">
          <a:xfrm>
            <a:off x="4462463" y="3171825"/>
            <a:ext cx="363537" cy="1588"/>
          </a:xfrm>
          <a:prstGeom prst="line">
            <a:avLst/>
          </a:prstGeom>
          <a:noFill/>
          <a:ln w="28575" algn="ctr">
            <a:solidFill>
              <a:srgbClr val="E63F04"/>
            </a:solidFill>
            <a:round/>
            <a:headEnd/>
            <a:tailEnd/>
          </a:ln>
          <a:extLst>
            <a:ext uri="{909E8E84-426E-40DD-AFC4-6F175D3DCCD1}">
              <a14:hiddenFill xmlns:a14="http://schemas.microsoft.com/office/drawing/2010/main">
                <a:noFill/>
              </a14:hiddenFill>
            </a:ext>
          </a:extLst>
        </p:spPr>
      </p:cxnSp>
      <p:sp>
        <p:nvSpPr>
          <p:cNvPr id="29" name="TextBox 28"/>
          <p:cNvSpPr txBox="1"/>
          <p:nvPr/>
        </p:nvSpPr>
        <p:spPr>
          <a:xfrm>
            <a:off x="5486400" y="3416300"/>
            <a:ext cx="3657600" cy="3051175"/>
          </a:xfrm>
          <a:prstGeom prst="rect">
            <a:avLst/>
          </a:prstGeom>
          <a:solidFill>
            <a:schemeClr val="tx1">
              <a:lumMod val="95000"/>
            </a:schemeClr>
          </a:solidFill>
          <a:ln w="38100" cap="flat">
            <a:solidFill>
              <a:schemeClr val="bg1"/>
            </a:solidFill>
            <a:bevel/>
          </a:ln>
        </p:spPr>
        <p:txBody>
          <a:bodyPr anchor="ctr" anchorCtr="1">
            <a:spAutoFit/>
          </a:bodyPr>
          <a:lstStyle/>
          <a:p>
            <a:pPr>
              <a:defRPr/>
            </a:pPr>
            <a:r>
              <a:rPr lang="en-US">
                <a:solidFill>
                  <a:schemeClr val="bg1"/>
                </a:solidFill>
              </a:rPr>
              <a:t>Actual response produces a higher internal moment in the member. This is accounted for in calibrating the member check, but does not get transferred into adjacent members and connections.  </a:t>
            </a:r>
          </a:p>
        </p:txBody>
      </p:sp>
      <p:sp>
        <p:nvSpPr>
          <p:cNvPr id="122901" name="Freeform 39"/>
          <p:cNvSpPr>
            <a:spLocks/>
          </p:cNvSpPr>
          <p:nvPr/>
        </p:nvSpPr>
        <p:spPr bwMode="auto">
          <a:xfrm>
            <a:off x="2206625" y="4094163"/>
            <a:ext cx="2162175" cy="1087437"/>
          </a:xfrm>
          <a:custGeom>
            <a:avLst/>
            <a:gdLst>
              <a:gd name="T0" fmla="*/ 0 w 2423886"/>
              <a:gd name="T1" fmla="*/ 1253647 h 1061962"/>
              <a:gd name="T2" fmla="*/ 195691 w 2423886"/>
              <a:gd name="T3" fmla="*/ 671085 h 1061962"/>
              <a:gd name="T4" fmla="*/ 384855 w 2423886"/>
              <a:gd name="T5" fmla="*/ 328401 h 1061962"/>
              <a:gd name="T6" fmla="*/ 613161 w 2423886"/>
              <a:gd name="T7" fmla="*/ 122793 h 1061962"/>
              <a:gd name="T8" fmla="*/ 874080 w 2423886"/>
              <a:gd name="T9" fmla="*/ 19989 h 1061962"/>
              <a:gd name="T10" fmla="*/ 1089339 w 2423886"/>
              <a:gd name="T11" fmla="*/ 2855 h 1061962"/>
              <a:gd name="T12" fmla="*/ 0 60000 65536"/>
              <a:gd name="T13" fmla="*/ 0 60000 65536"/>
              <a:gd name="T14" fmla="*/ 0 60000 65536"/>
              <a:gd name="T15" fmla="*/ 0 60000 65536"/>
              <a:gd name="T16" fmla="*/ 0 60000 65536"/>
              <a:gd name="T17" fmla="*/ 0 60000 65536"/>
              <a:gd name="T18" fmla="*/ 0 w 2423886"/>
              <a:gd name="T19" fmla="*/ 0 h 1061962"/>
              <a:gd name="T20" fmla="*/ 2423886 w 2423886"/>
              <a:gd name="T21" fmla="*/ 1061962 h 1061962"/>
            </a:gdLst>
            <a:ahLst/>
            <a:cxnLst>
              <a:cxn ang="T12">
                <a:pos x="T0" y="T1"/>
              </a:cxn>
              <a:cxn ang="T13">
                <a:pos x="T2" y="T3"/>
              </a:cxn>
              <a:cxn ang="T14">
                <a:pos x="T4" y="T5"/>
              </a:cxn>
              <a:cxn ang="T15">
                <a:pos x="T6" y="T7"/>
              </a:cxn>
              <a:cxn ang="T16">
                <a:pos x="T8" y="T9"/>
              </a:cxn>
              <a:cxn ang="T17">
                <a:pos x="T10" y="T11"/>
              </a:cxn>
            </a:cxnLst>
            <a:rect l="T18" t="T19" r="T20" b="T21"/>
            <a:pathLst>
              <a:path w="2423886" h="1061962">
                <a:moveTo>
                  <a:pt x="0" y="1061962"/>
                </a:moveTo>
                <a:cubicBezTo>
                  <a:pt x="146352" y="880533"/>
                  <a:pt x="292705" y="699105"/>
                  <a:pt x="435429" y="568476"/>
                </a:cubicBezTo>
                <a:cubicBezTo>
                  <a:pt x="578153" y="437847"/>
                  <a:pt x="701524" y="355600"/>
                  <a:pt x="856343" y="278190"/>
                </a:cubicBezTo>
                <a:cubicBezTo>
                  <a:pt x="1011162" y="200781"/>
                  <a:pt x="1182914" y="147562"/>
                  <a:pt x="1364343" y="104019"/>
                </a:cubicBezTo>
                <a:cubicBezTo>
                  <a:pt x="1545772" y="60476"/>
                  <a:pt x="1768325" y="33866"/>
                  <a:pt x="1944915" y="16933"/>
                </a:cubicBezTo>
                <a:cubicBezTo>
                  <a:pt x="2121505" y="0"/>
                  <a:pt x="2272695" y="1209"/>
                  <a:pt x="2423886" y="2419"/>
                </a:cubicBezTo>
              </a:path>
            </a:pathLst>
          </a:custGeom>
          <a:noFill/>
          <a:ln w="28575" cap="flat" cmpd="sng" algn="ctr">
            <a:solidFill>
              <a:srgbClr val="E63F04"/>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22902" name="Freeform 26"/>
          <p:cNvSpPr>
            <a:spLocks/>
          </p:cNvSpPr>
          <p:nvPr/>
        </p:nvSpPr>
        <p:spPr bwMode="auto">
          <a:xfrm>
            <a:off x="2190750" y="3705225"/>
            <a:ext cx="3009900" cy="1457325"/>
          </a:xfrm>
          <a:custGeom>
            <a:avLst/>
            <a:gdLst>
              <a:gd name="T0" fmla="*/ 0 w 1890"/>
              <a:gd name="T1" fmla="*/ 0 h 918"/>
              <a:gd name="T2" fmla="*/ 2147483647 w 1890"/>
              <a:gd name="T3" fmla="*/ 2147483647 h 918"/>
              <a:gd name="T4" fmla="*/ 2147483647 w 1890"/>
              <a:gd name="T5" fmla="*/ 2147483647 h 918"/>
              <a:gd name="T6" fmla="*/ 0 60000 65536"/>
              <a:gd name="T7" fmla="*/ 0 60000 65536"/>
              <a:gd name="T8" fmla="*/ 0 60000 65536"/>
              <a:gd name="T9" fmla="*/ 0 w 1890"/>
              <a:gd name="T10" fmla="*/ 0 h 918"/>
              <a:gd name="T11" fmla="*/ 1890 w 1890"/>
              <a:gd name="T12" fmla="*/ 918 h 918"/>
            </a:gdLst>
            <a:ahLst/>
            <a:cxnLst>
              <a:cxn ang="T6">
                <a:pos x="T0" y="T1"/>
              </a:cxn>
              <a:cxn ang="T7">
                <a:pos x="T2" y="T3"/>
              </a:cxn>
              <a:cxn ang="T8">
                <a:pos x="T4" y="T5"/>
              </a:cxn>
            </a:cxnLst>
            <a:rect l="T9" t="T10" r="T11" b="T12"/>
            <a:pathLst>
              <a:path w="1890" h="918">
                <a:moveTo>
                  <a:pt x="0" y="0"/>
                </a:moveTo>
                <a:lnTo>
                  <a:pt x="1596" y="690"/>
                </a:lnTo>
                <a:lnTo>
                  <a:pt x="1890" y="918"/>
                </a:lnTo>
              </a:path>
            </a:pathLst>
          </a:custGeom>
          <a:noFill/>
          <a:ln w="19050" cap="flat"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TextBox 25"/>
          <p:cNvSpPr txBox="1"/>
          <p:nvPr/>
        </p:nvSpPr>
        <p:spPr>
          <a:xfrm>
            <a:off x="971550" y="639763"/>
            <a:ext cx="7673975"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sz="3600" b="1">
                <a:solidFill>
                  <a:schemeClr val="bg1"/>
                </a:solidFill>
              </a:rPr>
              <a:t>DIRECT ANALYSIS METHOD</a:t>
            </a:r>
          </a:p>
        </p:txBody>
      </p:sp>
      <p:cxnSp>
        <p:nvCxnSpPr>
          <p:cNvPr id="122904" name="Straight Connector 36"/>
          <p:cNvCxnSpPr>
            <a:cxnSpLocks noChangeShapeType="1"/>
          </p:cNvCxnSpPr>
          <p:nvPr/>
        </p:nvCxnSpPr>
        <p:spPr bwMode="auto">
          <a:xfrm>
            <a:off x="2206625" y="4122738"/>
            <a:ext cx="2859088" cy="1587"/>
          </a:xfrm>
          <a:prstGeom prst="line">
            <a:avLst/>
          </a:prstGeom>
          <a:noFill/>
          <a:ln w="12700" algn="ctr">
            <a:solidFill>
              <a:schemeClr val="bg1"/>
            </a:solidFill>
            <a:prstDash val="dash"/>
            <a:round/>
            <a:headEnd/>
            <a:tailEnd/>
          </a:ln>
          <a:extLst>
            <a:ext uri="{909E8E84-426E-40DD-AFC4-6F175D3DCCD1}">
              <a14:hiddenFill xmlns:a14="http://schemas.microsoft.com/office/drawing/2010/main">
                <a:noFill/>
              </a14:hiddenFill>
            </a:ext>
          </a:extLst>
        </p:spPr>
      </p:cxnSp>
      <p:cxnSp>
        <p:nvCxnSpPr>
          <p:cNvPr id="122905" name="Straight Connector 37"/>
          <p:cNvCxnSpPr>
            <a:cxnSpLocks noChangeShapeType="1"/>
          </p:cNvCxnSpPr>
          <p:nvPr/>
        </p:nvCxnSpPr>
        <p:spPr bwMode="auto">
          <a:xfrm rot="5400000" flipH="1" flipV="1">
            <a:off x="2559844" y="4550569"/>
            <a:ext cx="1206500" cy="1588"/>
          </a:xfrm>
          <a:prstGeom prst="line">
            <a:avLst/>
          </a:prstGeom>
          <a:noFill/>
          <a:ln w="12700" algn="ctr">
            <a:solidFill>
              <a:schemeClr val="bg1"/>
            </a:solidFill>
            <a:prstDash val="dash"/>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13315" name="TextBox 70"/>
          <p:cNvSpPr txBox="1">
            <a:spLocks noChangeArrowheads="1"/>
          </p:cNvSpPr>
          <p:nvPr/>
        </p:nvSpPr>
        <p:spPr bwMode="auto">
          <a:xfrm>
            <a:off x="942975" y="682625"/>
            <a:ext cx="7159625" cy="617538"/>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solidFill>
                  <a:schemeClr val="bg1"/>
                </a:solidFill>
              </a:rPr>
              <a:t>Combination of multiple states of stress:</a:t>
            </a:r>
            <a:r>
              <a:rPr lang="en-US" altLang="en-US" sz="3200" b="1">
                <a:solidFill>
                  <a:schemeClr val="bg1"/>
                </a:solidFill>
              </a:rPr>
              <a:t> </a:t>
            </a:r>
          </a:p>
        </p:txBody>
      </p:sp>
      <p:sp>
        <p:nvSpPr>
          <p:cNvPr id="72" name="TextBox 71"/>
          <p:cNvSpPr txBox="1"/>
          <p:nvPr/>
        </p:nvSpPr>
        <p:spPr>
          <a:xfrm>
            <a:off x="942975" y="1589088"/>
            <a:ext cx="7064375" cy="12255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Design provisions are simplified and rely on the inherent ductility of steel to redistribute forces throughout the section.</a:t>
            </a:r>
          </a:p>
        </p:txBody>
      </p:sp>
      <p:sp>
        <p:nvSpPr>
          <p:cNvPr id="7" name="TextBox 6"/>
          <p:cNvSpPr txBox="1"/>
          <p:nvPr/>
        </p:nvSpPr>
        <p:spPr>
          <a:xfrm>
            <a:off x="942975" y="2984500"/>
            <a:ext cx="7064375" cy="12255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The basic principle for design is an interaction equation which combines forces from axial and bending loads. Shear is checked independently.</a:t>
            </a:r>
          </a:p>
        </p:txBody>
      </p:sp>
      <p:sp>
        <p:nvSpPr>
          <p:cNvPr id="8" name="TextBox 7"/>
          <p:cNvSpPr txBox="1"/>
          <p:nvPr/>
        </p:nvSpPr>
        <p:spPr>
          <a:xfrm>
            <a:off x="942975" y="4413250"/>
            <a:ext cx="7064375" cy="15843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Modes of failure from all independent modes are analyzed independently of other modes and forces. This is not completely realistic, but is sufficiently accurate for design purposes.</a:t>
            </a:r>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2CDBFB-7B54-4248-958C-6AD4E83CFEFA}" type="slidenum">
              <a:rPr lang="en-US" altLang="en-US" sz="1200">
                <a:solidFill>
                  <a:srgbClr val="BCBCBC"/>
                </a:solidFill>
              </a:rPr>
              <a:pPr/>
              <a:t>12</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123907" name="TextBox 9"/>
          <p:cNvSpPr txBox="1">
            <a:spLocks noChangeArrowheads="1"/>
          </p:cNvSpPr>
          <p:nvPr/>
        </p:nvSpPr>
        <p:spPr bwMode="auto">
          <a:xfrm>
            <a:off x="1016000" y="1655763"/>
            <a:ext cx="7634288" cy="435451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23908" name="Text Box 41"/>
          <p:cNvSpPr txBox="1">
            <a:spLocks noChangeArrowheads="1"/>
          </p:cNvSpPr>
          <p:nvPr/>
        </p:nvSpPr>
        <p:spPr bwMode="auto">
          <a:xfrm>
            <a:off x="3189288" y="5470525"/>
            <a:ext cx="309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Moment, </a:t>
            </a:r>
            <a:r>
              <a:rPr lang="en-US" altLang="en-US" i="1">
                <a:solidFill>
                  <a:schemeClr val="bg1"/>
                </a:solidFill>
                <a:cs typeface="Arial" panose="020B0604020202020204" pitchFamily="34" charset="0"/>
              </a:rPr>
              <a:t>M</a:t>
            </a:r>
          </a:p>
        </p:txBody>
      </p:sp>
      <p:sp>
        <p:nvSpPr>
          <p:cNvPr id="123909" name="Text Box 41"/>
          <p:cNvSpPr txBox="1">
            <a:spLocks noChangeArrowheads="1"/>
          </p:cNvSpPr>
          <p:nvPr/>
        </p:nvSpPr>
        <p:spPr bwMode="auto">
          <a:xfrm rot="-5400000">
            <a:off x="-227806" y="3388519"/>
            <a:ext cx="3094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Axial Force, </a:t>
            </a:r>
            <a:r>
              <a:rPr lang="en-US" altLang="en-US" i="1">
                <a:solidFill>
                  <a:schemeClr val="bg1"/>
                </a:solidFill>
                <a:cs typeface="Arial" panose="020B0604020202020204" pitchFamily="34" charset="0"/>
              </a:rPr>
              <a:t>P</a:t>
            </a:r>
          </a:p>
        </p:txBody>
      </p:sp>
      <p:sp>
        <p:nvSpPr>
          <p:cNvPr id="21" name="Slide Number Placeholder 20"/>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62F02B1-6EDA-4B4C-B486-CD3BD024F657}" type="slidenum">
              <a:rPr lang="en-US" altLang="en-US" sz="1200">
                <a:solidFill>
                  <a:srgbClr val="BCBCBC"/>
                </a:solidFill>
              </a:rPr>
              <a:pPr algn="r"/>
              <a:t>120</a:t>
            </a:fld>
            <a:endParaRPr lang="en-US" altLang="en-US" sz="1200">
              <a:solidFill>
                <a:srgbClr val="BCBCBC"/>
              </a:solidFill>
            </a:endParaRPr>
          </a:p>
        </p:txBody>
      </p:sp>
      <p:sp>
        <p:nvSpPr>
          <p:cNvPr id="123911" name="Freeform 8"/>
          <p:cNvSpPr>
            <a:spLocks/>
          </p:cNvSpPr>
          <p:nvPr/>
        </p:nvSpPr>
        <p:spPr bwMode="auto">
          <a:xfrm>
            <a:off x="2181225" y="2457450"/>
            <a:ext cx="3638550" cy="2714625"/>
          </a:xfrm>
          <a:custGeom>
            <a:avLst/>
            <a:gdLst>
              <a:gd name="T0" fmla="*/ 0 w 2292"/>
              <a:gd name="T1" fmla="*/ 0 h 1710"/>
              <a:gd name="T2" fmla="*/ 0 w 2292"/>
              <a:gd name="T3" fmla="*/ 2147483647 h 1710"/>
              <a:gd name="T4" fmla="*/ 2147483647 w 2292"/>
              <a:gd name="T5" fmla="*/ 2147483647 h 1710"/>
              <a:gd name="T6" fmla="*/ 0 60000 65536"/>
              <a:gd name="T7" fmla="*/ 0 60000 65536"/>
              <a:gd name="T8" fmla="*/ 0 60000 65536"/>
              <a:gd name="T9" fmla="*/ 0 w 2292"/>
              <a:gd name="T10" fmla="*/ 0 h 1710"/>
              <a:gd name="T11" fmla="*/ 2292 w 2292"/>
              <a:gd name="T12" fmla="*/ 1710 h 1710"/>
            </a:gdLst>
            <a:ahLst/>
            <a:cxnLst>
              <a:cxn ang="T6">
                <a:pos x="T0" y="T1"/>
              </a:cxn>
              <a:cxn ang="T7">
                <a:pos x="T2" y="T3"/>
              </a:cxn>
              <a:cxn ang="T8">
                <a:pos x="T4" y="T5"/>
              </a:cxn>
            </a:cxnLst>
            <a:rect l="T9" t="T10" r="T11" b="T12"/>
            <a:pathLst>
              <a:path w="2292" h="1710">
                <a:moveTo>
                  <a:pt x="0" y="0"/>
                </a:moveTo>
                <a:lnTo>
                  <a:pt x="0" y="1710"/>
                </a:lnTo>
                <a:lnTo>
                  <a:pt x="2292" y="1710"/>
                </a:ln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912" name="Text Box 42"/>
          <p:cNvSpPr txBox="1">
            <a:spLocks noChangeArrowheads="1"/>
          </p:cNvSpPr>
          <p:nvPr/>
        </p:nvSpPr>
        <p:spPr bwMode="auto">
          <a:xfrm>
            <a:off x="1450975" y="3414713"/>
            <a:ext cx="95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nKL</a:t>
            </a:r>
          </a:p>
        </p:txBody>
      </p:sp>
      <p:sp>
        <p:nvSpPr>
          <p:cNvPr id="123913" name="Text Box 42"/>
          <p:cNvSpPr txBox="1">
            <a:spLocks noChangeArrowheads="1"/>
          </p:cNvSpPr>
          <p:nvPr/>
        </p:nvSpPr>
        <p:spPr bwMode="auto">
          <a:xfrm>
            <a:off x="1687513" y="2551113"/>
            <a:ext cx="636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y</a:t>
            </a:r>
          </a:p>
        </p:txBody>
      </p:sp>
      <p:sp>
        <p:nvSpPr>
          <p:cNvPr id="123914" name="Text Box 42"/>
          <p:cNvSpPr txBox="1">
            <a:spLocks noChangeArrowheads="1"/>
          </p:cNvSpPr>
          <p:nvPr/>
        </p:nvSpPr>
        <p:spPr bwMode="auto">
          <a:xfrm>
            <a:off x="4945063" y="5156200"/>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M</a:t>
            </a:r>
            <a:r>
              <a:rPr lang="en-US" altLang="en-US" i="1" baseline="-25000">
                <a:solidFill>
                  <a:schemeClr val="bg1"/>
                </a:solidFill>
                <a:cs typeface="Arial" panose="020B0604020202020204" pitchFamily="34" charset="0"/>
              </a:rPr>
              <a:t>p</a:t>
            </a:r>
          </a:p>
        </p:txBody>
      </p:sp>
      <p:sp>
        <p:nvSpPr>
          <p:cNvPr id="123915" name="Freeform 13"/>
          <p:cNvSpPr>
            <a:spLocks/>
          </p:cNvSpPr>
          <p:nvPr/>
        </p:nvSpPr>
        <p:spPr bwMode="auto">
          <a:xfrm>
            <a:off x="2171700" y="2809875"/>
            <a:ext cx="3048000" cy="2362200"/>
          </a:xfrm>
          <a:custGeom>
            <a:avLst/>
            <a:gdLst>
              <a:gd name="T0" fmla="*/ 0 w 1920"/>
              <a:gd name="T1" fmla="*/ 0 h 1488"/>
              <a:gd name="T2" fmla="*/ 2147483647 w 1920"/>
              <a:gd name="T3" fmla="*/ 2147483647 h 1488"/>
              <a:gd name="T4" fmla="*/ 2147483647 w 1920"/>
              <a:gd name="T5" fmla="*/ 2147483647 h 1488"/>
              <a:gd name="T6" fmla="*/ 0 60000 65536"/>
              <a:gd name="T7" fmla="*/ 0 60000 65536"/>
              <a:gd name="T8" fmla="*/ 0 60000 65536"/>
              <a:gd name="T9" fmla="*/ 0 w 1920"/>
              <a:gd name="T10" fmla="*/ 0 h 1488"/>
              <a:gd name="T11" fmla="*/ 1920 w 1920"/>
              <a:gd name="T12" fmla="*/ 1488 h 1488"/>
            </a:gdLst>
            <a:ahLst/>
            <a:cxnLst>
              <a:cxn ang="T6">
                <a:pos x="T0" y="T1"/>
              </a:cxn>
              <a:cxn ang="T7">
                <a:pos x="T2" y="T3"/>
              </a:cxn>
              <a:cxn ang="T8">
                <a:pos x="T4" y="T5"/>
              </a:cxn>
            </a:cxnLst>
            <a:rect l="T9" t="T10" r="T11" b="T12"/>
            <a:pathLst>
              <a:path w="1920" h="1488">
                <a:moveTo>
                  <a:pt x="0" y="0"/>
                </a:moveTo>
                <a:lnTo>
                  <a:pt x="1662" y="1092"/>
                </a:lnTo>
                <a:lnTo>
                  <a:pt x="1920" y="1488"/>
                </a:ln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916" name="Text Box 42"/>
          <p:cNvSpPr txBox="1">
            <a:spLocks noChangeArrowheads="1"/>
          </p:cNvSpPr>
          <p:nvPr/>
        </p:nvSpPr>
        <p:spPr bwMode="auto">
          <a:xfrm>
            <a:off x="1752600" y="3894138"/>
            <a:ext cx="636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u</a:t>
            </a:r>
          </a:p>
        </p:txBody>
      </p:sp>
      <p:sp>
        <p:nvSpPr>
          <p:cNvPr id="123917" name="Text Box 42"/>
          <p:cNvSpPr txBox="1">
            <a:spLocks noChangeArrowheads="1"/>
          </p:cNvSpPr>
          <p:nvPr/>
        </p:nvSpPr>
        <p:spPr bwMode="auto">
          <a:xfrm>
            <a:off x="2892425" y="5178425"/>
            <a:ext cx="636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M</a:t>
            </a:r>
            <a:r>
              <a:rPr lang="en-US" altLang="en-US" i="1" baseline="-25000">
                <a:solidFill>
                  <a:schemeClr val="bg1"/>
                </a:solidFill>
                <a:cs typeface="Arial" panose="020B0604020202020204" pitchFamily="34" charset="0"/>
              </a:rPr>
              <a:t>u</a:t>
            </a:r>
          </a:p>
        </p:txBody>
      </p:sp>
      <p:sp>
        <p:nvSpPr>
          <p:cNvPr id="30" name="Freeform 29"/>
          <p:cNvSpPr/>
          <p:nvPr/>
        </p:nvSpPr>
        <p:spPr>
          <a:xfrm>
            <a:off x="2206625" y="3513138"/>
            <a:ext cx="2089150" cy="1654175"/>
          </a:xfrm>
          <a:custGeom>
            <a:avLst/>
            <a:gdLst>
              <a:gd name="connsiteX0" fmla="*/ 0 w 2090058"/>
              <a:gd name="connsiteY0" fmla="*/ 1654629 h 1654629"/>
              <a:gd name="connsiteX1" fmla="*/ 580572 w 2090058"/>
              <a:gd name="connsiteY1" fmla="*/ 986971 h 1654629"/>
              <a:gd name="connsiteX2" fmla="*/ 1219200 w 2090058"/>
              <a:gd name="connsiteY2" fmla="*/ 406400 h 1654629"/>
              <a:gd name="connsiteX3" fmla="*/ 2090058 w 2090058"/>
              <a:gd name="connsiteY3" fmla="*/ 0 h 1654629"/>
            </a:gdLst>
            <a:ahLst/>
            <a:cxnLst>
              <a:cxn ang="0">
                <a:pos x="connsiteX0" y="connsiteY0"/>
              </a:cxn>
              <a:cxn ang="0">
                <a:pos x="connsiteX1" y="connsiteY1"/>
              </a:cxn>
              <a:cxn ang="0">
                <a:pos x="connsiteX2" y="connsiteY2"/>
              </a:cxn>
              <a:cxn ang="0">
                <a:pos x="connsiteX3" y="connsiteY3"/>
              </a:cxn>
            </a:cxnLst>
            <a:rect l="l" t="t" r="r" b="b"/>
            <a:pathLst>
              <a:path w="2090058" h="1654629">
                <a:moveTo>
                  <a:pt x="0" y="1654629"/>
                </a:moveTo>
                <a:cubicBezTo>
                  <a:pt x="188686" y="1424819"/>
                  <a:pt x="377372" y="1195009"/>
                  <a:pt x="580572" y="986971"/>
                </a:cubicBezTo>
                <a:cubicBezTo>
                  <a:pt x="783772" y="778933"/>
                  <a:pt x="967619" y="570895"/>
                  <a:pt x="1219200" y="406400"/>
                </a:cubicBezTo>
                <a:cubicBezTo>
                  <a:pt x="1470781" y="241905"/>
                  <a:pt x="1780419" y="120952"/>
                  <a:pt x="2090058" y="0"/>
                </a:cubicBezTo>
              </a:path>
            </a:pathLst>
          </a:custGeom>
          <a:ln w="508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3919" name="Text Box 56"/>
          <p:cNvSpPr txBox="1">
            <a:spLocks noChangeArrowheads="1"/>
          </p:cNvSpPr>
          <p:nvPr/>
        </p:nvSpPr>
        <p:spPr bwMode="auto">
          <a:xfrm>
            <a:off x="4783138" y="1684338"/>
            <a:ext cx="3852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Elastic 2</a:t>
            </a:r>
            <a:r>
              <a:rPr lang="en-US" altLang="en-US" baseline="30000">
                <a:solidFill>
                  <a:schemeClr val="bg1"/>
                </a:solidFill>
                <a:cs typeface="Arial" panose="020B0604020202020204" pitchFamily="34" charset="0"/>
              </a:rPr>
              <a:t>nd</a:t>
            </a:r>
            <a:r>
              <a:rPr lang="en-US" altLang="en-US">
                <a:solidFill>
                  <a:schemeClr val="bg1"/>
                </a:solidFill>
                <a:cs typeface="Arial" panose="020B0604020202020204" pitchFamily="34" charset="0"/>
              </a:rPr>
              <a:t> Order</a:t>
            </a:r>
          </a:p>
        </p:txBody>
      </p:sp>
      <p:cxnSp>
        <p:nvCxnSpPr>
          <p:cNvPr id="46" name="Straight Connector 45"/>
          <p:cNvCxnSpPr/>
          <p:nvPr/>
        </p:nvCxnSpPr>
        <p:spPr>
          <a:xfrm>
            <a:off x="4498975" y="1916113"/>
            <a:ext cx="363538" cy="158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3921" name="Text Box 57"/>
          <p:cNvSpPr txBox="1">
            <a:spLocks noChangeArrowheads="1"/>
          </p:cNvSpPr>
          <p:nvPr/>
        </p:nvSpPr>
        <p:spPr bwMode="auto">
          <a:xfrm>
            <a:off x="4851400" y="2932113"/>
            <a:ext cx="281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Actual Response</a:t>
            </a:r>
          </a:p>
        </p:txBody>
      </p:sp>
      <p:cxnSp>
        <p:nvCxnSpPr>
          <p:cNvPr id="123922" name="Straight Connector 46"/>
          <p:cNvCxnSpPr>
            <a:cxnSpLocks noChangeShapeType="1"/>
          </p:cNvCxnSpPr>
          <p:nvPr/>
        </p:nvCxnSpPr>
        <p:spPr bwMode="auto">
          <a:xfrm>
            <a:off x="4462463" y="3171825"/>
            <a:ext cx="363537" cy="1588"/>
          </a:xfrm>
          <a:prstGeom prst="line">
            <a:avLst/>
          </a:prstGeom>
          <a:noFill/>
          <a:ln w="28575" algn="ctr">
            <a:solidFill>
              <a:srgbClr val="E63F04"/>
            </a:solidFill>
            <a:round/>
            <a:headEnd/>
            <a:tailEnd/>
          </a:ln>
          <a:extLst>
            <a:ext uri="{909E8E84-426E-40DD-AFC4-6F175D3DCCD1}">
              <a14:hiddenFill xmlns:a14="http://schemas.microsoft.com/office/drawing/2010/main">
                <a:noFill/>
              </a14:hiddenFill>
            </a:ext>
          </a:extLst>
        </p:spPr>
      </p:cxnSp>
      <p:sp>
        <p:nvSpPr>
          <p:cNvPr id="123923" name="Freeform 39"/>
          <p:cNvSpPr>
            <a:spLocks/>
          </p:cNvSpPr>
          <p:nvPr/>
        </p:nvSpPr>
        <p:spPr bwMode="auto">
          <a:xfrm>
            <a:off x="2206625" y="4094163"/>
            <a:ext cx="2162175" cy="1087437"/>
          </a:xfrm>
          <a:custGeom>
            <a:avLst/>
            <a:gdLst>
              <a:gd name="T0" fmla="*/ 0 w 2423886"/>
              <a:gd name="T1" fmla="*/ 1253647 h 1061962"/>
              <a:gd name="T2" fmla="*/ 195691 w 2423886"/>
              <a:gd name="T3" fmla="*/ 671085 h 1061962"/>
              <a:gd name="T4" fmla="*/ 384855 w 2423886"/>
              <a:gd name="T5" fmla="*/ 328401 h 1061962"/>
              <a:gd name="T6" fmla="*/ 613161 w 2423886"/>
              <a:gd name="T7" fmla="*/ 122793 h 1061962"/>
              <a:gd name="T8" fmla="*/ 874080 w 2423886"/>
              <a:gd name="T9" fmla="*/ 19989 h 1061962"/>
              <a:gd name="T10" fmla="*/ 1089339 w 2423886"/>
              <a:gd name="T11" fmla="*/ 2855 h 1061962"/>
              <a:gd name="T12" fmla="*/ 0 60000 65536"/>
              <a:gd name="T13" fmla="*/ 0 60000 65536"/>
              <a:gd name="T14" fmla="*/ 0 60000 65536"/>
              <a:gd name="T15" fmla="*/ 0 60000 65536"/>
              <a:gd name="T16" fmla="*/ 0 60000 65536"/>
              <a:gd name="T17" fmla="*/ 0 60000 65536"/>
              <a:gd name="T18" fmla="*/ 0 w 2423886"/>
              <a:gd name="T19" fmla="*/ 0 h 1061962"/>
              <a:gd name="T20" fmla="*/ 2423886 w 2423886"/>
              <a:gd name="T21" fmla="*/ 1061962 h 1061962"/>
            </a:gdLst>
            <a:ahLst/>
            <a:cxnLst>
              <a:cxn ang="T12">
                <a:pos x="T0" y="T1"/>
              </a:cxn>
              <a:cxn ang="T13">
                <a:pos x="T2" y="T3"/>
              </a:cxn>
              <a:cxn ang="T14">
                <a:pos x="T4" y="T5"/>
              </a:cxn>
              <a:cxn ang="T15">
                <a:pos x="T6" y="T7"/>
              </a:cxn>
              <a:cxn ang="T16">
                <a:pos x="T8" y="T9"/>
              </a:cxn>
              <a:cxn ang="T17">
                <a:pos x="T10" y="T11"/>
              </a:cxn>
            </a:cxnLst>
            <a:rect l="T18" t="T19" r="T20" b="T21"/>
            <a:pathLst>
              <a:path w="2423886" h="1061962">
                <a:moveTo>
                  <a:pt x="0" y="1061962"/>
                </a:moveTo>
                <a:cubicBezTo>
                  <a:pt x="146352" y="880533"/>
                  <a:pt x="292705" y="699105"/>
                  <a:pt x="435429" y="568476"/>
                </a:cubicBezTo>
                <a:cubicBezTo>
                  <a:pt x="578153" y="437847"/>
                  <a:pt x="701524" y="355600"/>
                  <a:pt x="856343" y="278190"/>
                </a:cubicBezTo>
                <a:cubicBezTo>
                  <a:pt x="1011162" y="200781"/>
                  <a:pt x="1182914" y="147562"/>
                  <a:pt x="1364343" y="104019"/>
                </a:cubicBezTo>
                <a:cubicBezTo>
                  <a:pt x="1545772" y="60476"/>
                  <a:pt x="1768325" y="33866"/>
                  <a:pt x="1944915" y="16933"/>
                </a:cubicBezTo>
                <a:cubicBezTo>
                  <a:pt x="2121505" y="0"/>
                  <a:pt x="2272695" y="1209"/>
                  <a:pt x="2423886" y="2419"/>
                </a:cubicBezTo>
              </a:path>
            </a:pathLst>
          </a:custGeom>
          <a:noFill/>
          <a:ln w="28575" cap="flat" cmpd="sng" algn="ctr">
            <a:solidFill>
              <a:srgbClr val="E63F04"/>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23924" name="Freeform 26"/>
          <p:cNvSpPr>
            <a:spLocks/>
          </p:cNvSpPr>
          <p:nvPr/>
        </p:nvSpPr>
        <p:spPr bwMode="auto">
          <a:xfrm>
            <a:off x="2190750" y="3705225"/>
            <a:ext cx="3009900" cy="1457325"/>
          </a:xfrm>
          <a:custGeom>
            <a:avLst/>
            <a:gdLst>
              <a:gd name="T0" fmla="*/ 0 w 1890"/>
              <a:gd name="T1" fmla="*/ 0 h 918"/>
              <a:gd name="T2" fmla="*/ 2147483647 w 1890"/>
              <a:gd name="T3" fmla="*/ 2147483647 h 918"/>
              <a:gd name="T4" fmla="*/ 2147483647 w 1890"/>
              <a:gd name="T5" fmla="*/ 2147483647 h 918"/>
              <a:gd name="T6" fmla="*/ 0 60000 65536"/>
              <a:gd name="T7" fmla="*/ 0 60000 65536"/>
              <a:gd name="T8" fmla="*/ 0 60000 65536"/>
              <a:gd name="T9" fmla="*/ 0 w 1890"/>
              <a:gd name="T10" fmla="*/ 0 h 918"/>
              <a:gd name="T11" fmla="*/ 1890 w 1890"/>
              <a:gd name="T12" fmla="*/ 918 h 918"/>
            </a:gdLst>
            <a:ahLst/>
            <a:cxnLst>
              <a:cxn ang="T6">
                <a:pos x="T0" y="T1"/>
              </a:cxn>
              <a:cxn ang="T7">
                <a:pos x="T2" y="T3"/>
              </a:cxn>
              <a:cxn ang="T8">
                <a:pos x="T4" y="T5"/>
              </a:cxn>
            </a:cxnLst>
            <a:rect l="T9" t="T10" r="T11" b="T12"/>
            <a:pathLst>
              <a:path w="1890" h="918">
                <a:moveTo>
                  <a:pt x="0" y="0"/>
                </a:moveTo>
                <a:lnTo>
                  <a:pt x="1596" y="690"/>
                </a:lnTo>
                <a:lnTo>
                  <a:pt x="1890" y="918"/>
                </a:lnTo>
              </a:path>
            </a:pathLst>
          </a:custGeom>
          <a:noFill/>
          <a:ln w="19050" cap="flat"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TextBox 25"/>
          <p:cNvSpPr txBox="1"/>
          <p:nvPr/>
        </p:nvSpPr>
        <p:spPr>
          <a:xfrm>
            <a:off x="971550" y="639763"/>
            <a:ext cx="7673975"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sz="3600" b="1">
                <a:solidFill>
                  <a:schemeClr val="bg1"/>
                </a:solidFill>
              </a:rPr>
              <a:t>DIRECT ANALYSIS METHOD</a:t>
            </a:r>
          </a:p>
        </p:txBody>
      </p:sp>
      <p:cxnSp>
        <p:nvCxnSpPr>
          <p:cNvPr id="123926" name="Straight Connector 36"/>
          <p:cNvCxnSpPr>
            <a:cxnSpLocks noChangeShapeType="1"/>
          </p:cNvCxnSpPr>
          <p:nvPr/>
        </p:nvCxnSpPr>
        <p:spPr bwMode="auto">
          <a:xfrm>
            <a:off x="2206625" y="4122738"/>
            <a:ext cx="2859088" cy="1587"/>
          </a:xfrm>
          <a:prstGeom prst="line">
            <a:avLst/>
          </a:prstGeom>
          <a:noFill/>
          <a:ln w="12700" algn="ctr">
            <a:solidFill>
              <a:schemeClr val="bg1"/>
            </a:solidFill>
            <a:prstDash val="dash"/>
            <a:round/>
            <a:headEnd/>
            <a:tailEnd/>
          </a:ln>
          <a:extLst>
            <a:ext uri="{909E8E84-426E-40DD-AFC4-6F175D3DCCD1}">
              <a14:hiddenFill xmlns:a14="http://schemas.microsoft.com/office/drawing/2010/main">
                <a:noFill/>
              </a14:hiddenFill>
            </a:ext>
          </a:extLst>
        </p:spPr>
      </p:cxnSp>
      <p:cxnSp>
        <p:nvCxnSpPr>
          <p:cNvPr id="123927" name="Straight Connector 37"/>
          <p:cNvCxnSpPr>
            <a:cxnSpLocks noChangeShapeType="1"/>
          </p:cNvCxnSpPr>
          <p:nvPr/>
        </p:nvCxnSpPr>
        <p:spPr bwMode="auto">
          <a:xfrm rot="5400000" flipH="1" flipV="1">
            <a:off x="2559844" y="4550569"/>
            <a:ext cx="1206500" cy="1588"/>
          </a:xfrm>
          <a:prstGeom prst="line">
            <a:avLst/>
          </a:prstGeom>
          <a:noFill/>
          <a:ln w="19050" algn="ctr">
            <a:solidFill>
              <a:schemeClr val="bg1"/>
            </a:solidFill>
            <a:prstDash val="dash"/>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124931" name="TextBox 9"/>
          <p:cNvSpPr txBox="1">
            <a:spLocks noChangeArrowheads="1"/>
          </p:cNvSpPr>
          <p:nvPr/>
        </p:nvSpPr>
        <p:spPr bwMode="auto">
          <a:xfrm>
            <a:off x="1016000" y="1655763"/>
            <a:ext cx="7634288" cy="435451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24932" name="Text Box 41"/>
          <p:cNvSpPr txBox="1">
            <a:spLocks noChangeArrowheads="1"/>
          </p:cNvSpPr>
          <p:nvPr/>
        </p:nvSpPr>
        <p:spPr bwMode="auto">
          <a:xfrm>
            <a:off x="3189288" y="5470525"/>
            <a:ext cx="309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Moment, </a:t>
            </a:r>
            <a:r>
              <a:rPr lang="en-US" altLang="en-US" i="1">
                <a:solidFill>
                  <a:schemeClr val="bg1"/>
                </a:solidFill>
                <a:cs typeface="Arial" panose="020B0604020202020204" pitchFamily="34" charset="0"/>
              </a:rPr>
              <a:t>M</a:t>
            </a:r>
          </a:p>
        </p:txBody>
      </p:sp>
      <p:sp>
        <p:nvSpPr>
          <p:cNvPr id="124933" name="Text Box 41"/>
          <p:cNvSpPr txBox="1">
            <a:spLocks noChangeArrowheads="1"/>
          </p:cNvSpPr>
          <p:nvPr/>
        </p:nvSpPr>
        <p:spPr bwMode="auto">
          <a:xfrm rot="-5400000">
            <a:off x="-227806" y="3388519"/>
            <a:ext cx="3094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Axial Force, </a:t>
            </a:r>
            <a:r>
              <a:rPr lang="en-US" altLang="en-US" i="1">
                <a:solidFill>
                  <a:schemeClr val="bg1"/>
                </a:solidFill>
                <a:cs typeface="Arial" panose="020B0604020202020204" pitchFamily="34" charset="0"/>
              </a:rPr>
              <a:t>P</a:t>
            </a:r>
          </a:p>
        </p:txBody>
      </p:sp>
      <p:sp>
        <p:nvSpPr>
          <p:cNvPr id="21" name="Slide Number Placeholder 20"/>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CBA7AFA-F0A0-433F-8AEA-308A808F8AD2}" type="slidenum">
              <a:rPr lang="en-US" altLang="en-US" sz="1200">
                <a:solidFill>
                  <a:srgbClr val="BCBCBC"/>
                </a:solidFill>
              </a:rPr>
              <a:pPr algn="r"/>
              <a:t>121</a:t>
            </a:fld>
            <a:endParaRPr lang="en-US" altLang="en-US" sz="1200">
              <a:solidFill>
                <a:srgbClr val="BCBCBC"/>
              </a:solidFill>
            </a:endParaRPr>
          </a:p>
        </p:txBody>
      </p:sp>
      <p:sp>
        <p:nvSpPr>
          <p:cNvPr id="124935" name="Freeform 8"/>
          <p:cNvSpPr>
            <a:spLocks/>
          </p:cNvSpPr>
          <p:nvPr/>
        </p:nvSpPr>
        <p:spPr bwMode="auto">
          <a:xfrm>
            <a:off x="2181225" y="2457450"/>
            <a:ext cx="3638550" cy="2714625"/>
          </a:xfrm>
          <a:custGeom>
            <a:avLst/>
            <a:gdLst>
              <a:gd name="T0" fmla="*/ 0 w 2292"/>
              <a:gd name="T1" fmla="*/ 0 h 1710"/>
              <a:gd name="T2" fmla="*/ 0 w 2292"/>
              <a:gd name="T3" fmla="*/ 2147483647 h 1710"/>
              <a:gd name="T4" fmla="*/ 2147483647 w 2292"/>
              <a:gd name="T5" fmla="*/ 2147483647 h 1710"/>
              <a:gd name="T6" fmla="*/ 0 60000 65536"/>
              <a:gd name="T7" fmla="*/ 0 60000 65536"/>
              <a:gd name="T8" fmla="*/ 0 60000 65536"/>
              <a:gd name="T9" fmla="*/ 0 w 2292"/>
              <a:gd name="T10" fmla="*/ 0 h 1710"/>
              <a:gd name="T11" fmla="*/ 2292 w 2292"/>
              <a:gd name="T12" fmla="*/ 1710 h 1710"/>
            </a:gdLst>
            <a:ahLst/>
            <a:cxnLst>
              <a:cxn ang="T6">
                <a:pos x="T0" y="T1"/>
              </a:cxn>
              <a:cxn ang="T7">
                <a:pos x="T2" y="T3"/>
              </a:cxn>
              <a:cxn ang="T8">
                <a:pos x="T4" y="T5"/>
              </a:cxn>
            </a:cxnLst>
            <a:rect l="T9" t="T10" r="T11" b="T12"/>
            <a:pathLst>
              <a:path w="2292" h="1710">
                <a:moveTo>
                  <a:pt x="0" y="0"/>
                </a:moveTo>
                <a:lnTo>
                  <a:pt x="0" y="1710"/>
                </a:lnTo>
                <a:lnTo>
                  <a:pt x="2292" y="1710"/>
                </a:ln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46" name="Straight Connector 45"/>
          <p:cNvCxnSpPr/>
          <p:nvPr/>
        </p:nvCxnSpPr>
        <p:spPr>
          <a:xfrm>
            <a:off x="4498975" y="1916113"/>
            <a:ext cx="363538" cy="158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20763" y="1663700"/>
            <a:ext cx="5310187" cy="495300"/>
          </a:xfrm>
          <a:prstGeom prst="rect">
            <a:avLst/>
          </a:prstGeom>
          <a:solidFill>
            <a:schemeClr val="tx1">
              <a:lumMod val="95000"/>
            </a:schemeClr>
          </a:solidFill>
          <a:ln w="38100" cap="flat">
            <a:solidFill>
              <a:schemeClr val="bg1"/>
            </a:solidFill>
            <a:bevel/>
          </a:ln>
        </p:spPr>
        <p:txBody>
          <a:bodyPr anchor="ctr" anchorCtr="1">
            <a:spAutoFit/>
          </a:bodyPr>
          <a:lstStyle/>
          <a:p>
            <a:pPr algn="ctr">
              <a:defRPr/>
            </a:pPr>
            <a:r>
              <a:rPr lang="en-US" dirty="0">
                <a:solidFill>
                  <a:schemeClr val="bg1"/>
                </a:solidFill>
              </a:rPr>
              <a:t>Now consider the “Direct” analysis</a:t>
            </a:r>
          </a:p>
        </p:txBody>
      </p:sp>
      <p:sp>
        <p:nvSpPr>
          <p:cNvPr id="26" name="TextBox 25"/>
          <p:cNvSpPr txBox="1"/>
          <p:nvPr/>
        </p:nvSpPr>
        <p:spPr>
          <a:xfrm>
            <a:off x="971550" y="639763"/>
            <a:ext cx="7673975"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sz="3600" b="1">
                <a:solidFill>
                  <a:schemeClr val="bg1"/>
                </a:solidFill>
              </a:rPr>
              <a:t>DIRECT ANALYSIS METHOD</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125955" name="TextBox 9"/>
          <p:cNvSpPr txBox="1">
            <a:spLocks noChangeArrowheads="1"/>
          </p:cNvSpPr>
          <p:nvPr/>
        </p:nvSpPr>
        <p:spPr bwMode="auto">
          <a:xfrm>
            <a:off x="1016000" y="1655763"/>
            <a:ext cx="7634288" cy="435451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25956" name="Text Box 41"/>
          <p:cNvSpPr txBox="1">
            <a:spLocks noChangeArrowheads="1"/>
          </p:cNvSpPr>
          <p:nvPr/>
        </p:nvSpPr>
        <p:spPr bwMode="auto">
          <a:xfrm>
            <a:off x="3189288" y="5470525"/>
            <a:ext cx="309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Moment, </a:t>
            </a:r>
            <a:r>
              <a:rPr lang="en-US" altLang="en-US" i="1">
                <a:solidFill>
                  <a:schemeClr val="bg1"/>
                </a:solidFill>
                <a:cs typeface="Arial" panose="020B0604020202020204" pitchFamily="34" charset="0"/>
              </a:rPr>
              <a:t>M</a:t>
            </a:r>
          </a:p>
        </p:txBody>
      </p:sp>
      <p:sp>
        <p:nvSpPr>
          <p:cNvPr id="125957" name="Text Box 41"/>
          <p:cNvSpPr txBox="1">
            <a:spLocks noChangeArrowheads="1"/>
          </p:cNvSpPr>
          <p:nvPr/>
        </p:nvSpPr>
        <p:spPr bwMode="auto">
          <a:xfrm rot="-5400000">
            <a:off x="-227806" y="3388519"/>
            <a:ext cx="3094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Axial Force, </a:t>
            </a:r>
            <a:r>
              <a:rPr lang="en-US" altLang="en-US" i="1">
                <a:solidFill>
                  <a:schemeClr val="bg1"/>
                </a:solidFill>
                <a:cs typeface="Arial" panose="020B0604020202020204" pitchFamily="34" charset="0"/>
              </a:rPr>
              <a:t>P</a:t>
            </a:r>
          </a:p>
        </p:txBody>
      </p:sp>
      <p:sp>
        <p:nvSpPr>
          <p:cNvPr id="21" name="Slide Number Placeholder 20"/>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6DF9100-B304-48C6-965E-F5FFD45B2B14}" type="slidenum">
              <a:rPr lang="en-US" altLang="en-US" sz="1200">
                <a:solidFill>
                  <a:srgbClr val="BCBCBC"/>
                </a:solidFill>
              </a:rPr>
              <a:pPr algn="r"/>
              <a:t>122</a:t>
            </a:fld>
            <a:endParaRPr lang="en-US" altLang="en-US" sz="1200">
              <a:solidFill>
                <a:srgbClr val="BCBCBC"/>
              </a:solidFill>
            </a:endParaRPr>
          </a:p>
        </p:txBody>
      </p:sp>
      <p:sp>
        <p:nvSpPr>
          <p:cNvPr id="125959" name="Freeform 8"/>
          <p:cNvSpPr>
            <a:spLocks/>
          </p:cNvSpPr>
          <p:nvPr/>
        </p:nvSpPr>
        <p:spPr bwMode="auto">
          <a:xfrm>
            <a:off x="2181225" y="2457450"/>
            <a:ext cx="3638550" cy="2714625"/>
          </a:xfrm>
          <a:custGeom>
            <a:avLst/>
            <a:gdLst>
              <a:gd name="T0" fmla="*/ 0 w 2292"/>
              <a:gd name="T1" fmla="*/ 0 h 1710"/>
              <a:gd name="T2" fmla="*/ 0 w 2292"/>
              <a:gd name="T3" fmla="*/ 2147483647 h 1710"/>
              <a:gd name="T4" fmla="*/ 2147483647 w 2292"/>
              <a:gd name="T5" fmla="*/ 2147483647 h 1710"/>
              <a:gd name="T6" fmla="*/ 0 60000 65536"/>
              <a:gd name="T7" fmla="*/ 0 60000 65536"/>
              <a:gd name="T8" fmla="*/ 0 60000 65536"/>
              <a:gd name="T9" fmla="*/ 0 w 2292"/>
              <a:gd name="T10" fmla="*/ 0 h 1710"/>
              <a:gd name="T11" fmla="*/ 2292 w 2292"/>
              <a:gd name="T12" fmla="*/ 1710 h 1710"/>
            </a:gdLst>
            <a:ahLst/>
            <a:cxnLst>
              <a:cxn ang="T6">
                <a:pos x="T0" y="T1"/>
              </a:cxn>
              <a:cxn ang="T7">
                <a:pos x="T2" y="T3"/>
              </a:cxn>
              <a:cxn ang="T8">
                <a:pos x="T4" y="T5"/>
              </a:cxn>
            </a:cxnLst>
            <a:rect l="T9" t="T10" r="T11" b="T12"/>
            <a:pathLst>
              <a:path w="2292" h="1710">
                <a:moveTo>
                  <a:pt x="0" y="0"/>
                </a:moveTo>
                <a:lnTo>
                  <a:pt x="0" y="1710"/>
                </a:lnTo>
                <a:lnTo>
                  <a:pt x="2292" y="1710"/>
                </a:ln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960" name="Text Box 42"/>
          <p:cNvSpPr txBox="1">
            <a:spLocks noChangeArrowheads="1"/>
          </p:cNvSpPr>
          <p:nvPr/>
        </p:nvSpPr>
        <p:spPr bwMode="auto">
          <a:xfrm>
            <a:off x="1687513" y="2551113"/>
            <a:ext cx="636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y</a:t>
            </a:r>
          </a:p>
        </p:txBody>
      </p:sp>
      <p:sp>
        <p:nvSpPr>
          <p:cNvPr id="31" name="TextBox 30"/>
          <p:cNvSpPr txBox="1"/>
          <p:nvPr/>
        </p:nvSpPr>
        <p:spPr>
          <a:xfrm>
            <a:off x="1020763" y="1663700"/>
            <a:ext cx="5310187" cy="495300"/>
          </a:xfrm>
          <a:prstGeom prst="rect">
            <a:avLst/>
          </a:prstGeom>
          <a:solidFill>
            <a:schemeClr val="tx1">
              <a:lumMod val="95000"/>
            </a:schemeClr>
          </a:solidFill>
          <a:ln w="38100" cap="flat">
            <a:solidFill>
              <a:schemeClr val="bg1"/>
            </a:solidFill>
            <a:bevel/>
          </a:ln>
        </p:spPr>
        <p:txBody>
          <a:bodyPr anchor="ctr" anchorCtr="1">
            <a:spAutoFit/>
          </a:bodyPr>
          <a:lstStyle/>
          <a:p>
            <a:pPr algn="ctr">
              <a:defRPr/>
            </a:pPr>
            <a:r>
              <a:rPr lang="en-US" dirty="0">
                <a:solidFill>
                  <a:schemeClr val="bg1"/>
                </a:solidFill>
              </a:rPr>
              <a:t>Now consider the “Direct” analysis</a:t>
            </a:r>
          </a:p>
        </p:txBody>
      </p:sp>
      <p:sp>
        <p:nvSpPr>
          <p:cNvPr id="125962" name="Text Box 42"/>
          <p:cNvSpPr txBox="1">
            <a:spLocks noChangeArrowheads="1"/>
          </p:cNvSpPr>
          <p:nvPr/>
        </p:nvSpPr>
        <p:spPr bwMode="auto">
          <a:xfrm>
            <a:off x="1611313" y="2921000"/>
            <a:ext cx="95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nL</a:t>
            </a:r>
          </a:p>
        </p:txBody>
      </p:sp>
      <p:sp>
        <p:nvSpPr>
          <p:cNvPr id="28" name="TextBox 27"/>
          <p:cNvSpPr txBox="1"/>
          <p:nvPr/>
        </p:nvSpPr>
        <p:spPr>
          <a:xfrm>
            <a:off x="4659313" y="2343150"/>
            <a:ext cx="4484687" cy="860425"/>
          </a:xfrm>
          <a:prstGeom prst="rect">
            <a:avLst/>
          </a:prstGeom>
          <a:solidFill>
            <a:schemeClr val="tx1">
              <a:lumMod val="95000"/>
            </a:schemeClr>
          </a:solidFill>
          <a:ln w="38100" cap="flat">
            <a:solidFill>
              <a:schemeClr val="bg1"/>
            </a:solidFill>
            <a:bevel/>
          </a:ln>
        </p:spPr>
        <p:txBody>
          <a:bodyPr anchor="ctr" anchorCtr="1">
            <a:spAutoFit/>
          </a:bodyPr>
          <a:lstStyle/>
          <a:p>
            <a:pPr>
              <a:defRPr/>
            </a:pPr>
            <a:r>
              <a:rPr lang="en-US">
                <a:solidFill>
                  <a:schemeClr val="bg1"/>
                </a:solidFill>
              </a:rPr>
              <a:t>Axial strength is defined as </a:t>
            </a:r>
            <a:r>
              <a:rPr lang="en-US" i="1">
                <a:solidFill>
                  <a:schemeClr val="bg1"/>
                </a:solidFill>
              </a:rPr>
              <a:t>P</a:t>
            </a:r>
            <a:r>
              <a:rPr lang="en-US" i="1" baseline="-25000">
                <a:solidFill>
                  <a:schemeClr val="bg1"/>
                </a:solidFill>
              </a:rPr>
              <a:t>nL</a:t>
            </a:r>
            <a:r>
              <a:rPr lang="en-US">
                <a:solidFill>
                  <a:schemeClr val="bg1"/>
                </a:solidFill>
              </a:rPr>
              <a:t> which assumes </a:t>
            </a:r>
            <a:r>
              <a:rPr lang="en-US" i="1">
                <a:solidFill>
                  <a:schemeClr val="bg1"/>
                </a:solidFill>
              </a:rPr>
              <a:t>K</a:t>
            </a:r>
            <a:r>
              <a:rPr lang="en-US">
                <a:solidFill>
                  <a:schemeClr val="bg1"/>
                </a:solidFill>
              </a:rPr>
              <a:t>=1 for all cases.</a:t>
            </a:r>
            <a:endParaRPr lang="en-US" baseline="-25000">
              <a:solidFill>
                <a:schemeClr val="bg1"/>
              </a:solidFill>
            </a:endParaRPr>
          </a:p>
        </p:txBody>
      </p:sp>
      <p:sp>
        <p:nvSpPr>
          <p:cNvPr id="26" name="TextBox 25"/>
          <p:cNvSpPr txBox="1"/>
          <p:nvPr/>
        </p:nvSpPr>
        <p:spPr>
          <a:xfrm>
            <a:off x="971550" y="639763"/>
            <a:ext cx="7673975"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sz="3600" b="1">
                <a:solidFill>
                  <a:schemeClr val="bg1"/>
                </a:solidFill>
              </a:rPr>
              <a:t>DIRECT ANALYSIS METHOD</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126979" name="TextBox 9"/>
          <p:cNvSpPr txBox="1">
            <a:spLocks noChangeArrowheads="1"/>
          </p:cNvSpPr>
          <p:nvPr/>
        </p:nvSpPr>
        <p:spPr bwMode="auto">
          <a:xfrm>
            <a:off x="1016000" y="1655763"/>
            <a:ext cx="7634288" cy="435451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26980" name="Text Box 41"/>
          <p:cNvSpPr txBox="1">
            <a:spLocks noChangeArrowheads="1"/>
          </p:cNvSpPr>
          <p:nvPr/>
        </p:nvSpPr>
        <p:spPr bwMode="auto">
          <a:xfrm>
            <a:off x="3189288" y="5470525"/>
            <a:ext cx="309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Moment, </a:t>
            </a:r>
            <a:r>
              <a:rPr lang="en-US" altLang="en-US" i="1">
                <a:solidFill>
                  <a:schemeClr val="bg1"/>
                </a:solidFill>
                <a:cs typeface="Arial" panose="020B0604020202020204" pitchFamily="34" charset="0"/>
              </a:rPr>
              <a:t>M</a:t>
            </a:r>
          </a:p>
        </p:txBody>
      </p:sp>
      <p:sp>
        <p:nvSpPr>
          <p:cNvPr id="126981" name="Text Box 41"/>
          <p:cNvSpPr txBox="1">
            <a:spLocks noChangeArrowheads="1"/>
          </p:cNvSpPr>
          <p:nvPr/>
        </p:nvSpPr>
        <p:spPr bwMode="auto">
          <a:xfrm rot="-5400000">
            <a:off x="-227806" y="3388519"/>
            <a:ext cx="3094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Axial Force, </a:t>
            </a:r>
            <a:r>
              <a:rPr lang="en-US" altLang="en-US" i="1">
                <a:solidFill>
                  <a:schemeClr val="bg1"/>
                </a:solidFill>
                <a:cs typeface="Arial" panose="020B0604020202020204" pitchFamily="34" charset="0"/>
              </a:rPr>
              <a:t>P</a:t>
            </a:r>
          </a:p>
        </p:txBody>
      </p:sp>
      <p:sp>
        <p:nvSpPr>
          <p:cNvPr id="21" name="Slide Number Placeholder 20"/>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B7680AD-B0A2-4433-8E03-BFF56A3D9798}" type="slidenum">
              <a:rPr lang="en-US" altLang="en-US" sz="1200">
                <a:solidFill>
                  <a:srgbClr val="BCBCBC"/>
                </a:solidFill>
              </a:rPr>
              <a:pPr algn="r"/>
              <a:t>123</a:t>
            </a:fld>
            <a:endParaRPr lang="en-US" altLang="en-US" sz="1200">
              <a:solidFill>
                <a:srgbClr val="BCBCBC"/>
              </a:solidFill>
            </a:endParaRPr>
          </a:p>
        </p:txBody>
      </p:sp>
      <p:sp>
        <p:nvSpPr>
          <p:cNvPr id="126983" name="Freeform 8"/>
          <p:cNvSpPr>
            <a:spLocks/>
          </p:cNvSpPr>
          <p:nvPr/>
        </p:nvSpPr>
        <p:spPr bwMode="auto">
          <a:xfrm>
            <a:off x="2181225" y="2457450"/>
            <a:ext cx="3638550" cy="2714625"/>
          </a:xfrm>
          <a:custGeom>
            <a:avLst/>
            <a:gdLst>
              <a:gd name="T0" fmla="*/ 0 w 2292"/>
              <a:gd name="T1" fmla="*/ 0 h 1710"/>
              <a:gd name="T2" fmla="*/ 0 w 2292"/>
              <a:gd name="T3" fmla="*/ 2147483647 h 1710"/>
              <a:gd name="T4" fmla="*/ 2147483647 w 2292"/>
              <a:gd name="T5" fmla="*/ 2147483647 h 1710"/>
              <a:gd name="T6" fmla="*/ 0 60000 65536"/>
              <a:gd name="T7" fmla="*/ 0 60000 65536"/>
              <a:gd name="T8" fmla="*/ 0 60000 65536"/>
              <a:gd name="T9" fmla="*/ 0 w 2292"/>
              <a:gd name="T10" fmla="*/ 0 h 1710"/>
              <a:gd name="T11" fmla="*/ 2292 w 2292"/>
              <a:gd name="T12" fmla="*/ 1710 h 1710"/>
            </a:gdLst>
            <a:ahLst/>
            <a:cxnLst>
              <a:cxn ang="T6">
                <a:pos x="T0" y="T1"/>
              </a:cxn>
              <a:cxn ang="T7">
                <a:pos x="T2" y="T3"/>
              </a:cxn>
              <a:cxn ang="T8">
                <a:pos x="T4" y="T5"/>
              </a:cxn>
            </a:cxnLst>
            <a:rect l="T9" t="T10" r="T11" b="T12"/>
            <a:pathLst>
              <a:path w="2292" h="1710">
                <a:moveTo>
                  <a:pt x="0" y="0"/>
                </a:moveTo>
                <a:lnTo>
                  <a:pt x="0" y="1710"/>
                </a:lnTo>
                <a:lnTo>
                  <a:pt x="2292" y="1710"/>
                </a:ln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984" name="Text Box 42"/>
          <p:cNvSpPr txBox="1">
            <a:spLocks noChangeArrowheads="1"/>
          </p:cNvSpPr>
          <p:nvPr/>
        </p:nvSpPr>
        <p:spPr bwMode="auto">
          <a:xfrm>
            <a:off x="1687513" y="2551113"/>
            <a:ext cx="636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y</a:t>
            </a:r>
          </a:p>
        </p:txBody>
      </p:sp>
      <p:sp>
        <p:nvSpPr>
          <p:cNvPr id="31" name="TextBox 30"/>
          <p:cNvSpPr txBox="1"/>
          <p:nvPr/>
        </p:nvSpPr>
        <p:spPr>
          <a:xfrm>
            <a:off x="1020763" y="1663700"/>
            <a:ext cx="5310187" cy="495300"/>
          </a:xfrm>
          <a:prstGeom prst="rect">
            <a:avLst/>
          </a:prstGeom>
          <a:solidFill>
            <a:schemeClr val="tx1">
              <a:lumMod val="95000"/>
            </a:schemeClr>
          </a:solidFill>
          <a:ln w="38100" cap="flat">
            <a:solidFill>
              <a:schemeClr val="bg1"/>
            </a:solidFill>
            <a:bevel/>
          </a:ln>
        </p:spPr>
        <p:txBody>
          <a:bodyPr anchor="ctr" anchorCtr="1">
            <a:spAutoFit/>
          </a:bodyPr>
          <a:lstStyle/>
          <a:p>
            <a:pPr algn="ctr">
              <a:defRPr/>
            </a:pPr>
            <a:r>
              <a:rPr lang="en-US" dirty="0">
                <a:solidFill>
                  <a:schemeClr val="bg1"/>
                </a:solidFill>
              </a:rPr>
              <a:t>Now consider the “Direct” analysis</a:t>
            </a:r>
          </a:p>
        </p:txBody>
      </p:sp>
      <p:sp>
        <p:nvSpPr>
          <p:cNvPr id="126986" name="Text Box 42"/>
          <p:cNvSpPr txBox="1">
            <a:spLocks noChangeArrowheads="1"/>
          </p:cNvSpPr>
          <p:nvPr/>
        </p:nvSpPr>
        <p:spPr bwMode="auto">
          <a:xfrm>
            <a:off x="1611313" y="2921000"/>
            <a:ext cx="95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nL</a:t>
            </a:r>
          </a:p>
        </p:txBody>
      </p:sp>
      <p:sp>
        <p:nvSpPr>
          <p:cNvPr id="28" name="TextBox 27"/>
          <p:cNvSpPr txBox="1"/>
          <p:nvPr/>
        </p:nvSpPr>
        <p:spPr>
          <a:xfrm>
            <a:off x="4659313" y="2343150"/>
            <a:ext cx="4484687" cy="860425"/>
          </a:xfrm>
          <a:prstGeom prst="rect">
            <a:avLst/>
          </a:prstGeom>
          <a:solidFill>
            <a:schemeClr val="tx1">
              <a:lumMod val="95000"/>
            </a:schemeClr>
          </a:solidFill>
          <a:ln w="38100" cap="flat">
            <a:solidFill>
              <a:schemeClr val="bg1"/>
            </a:solidFill>
            <a:bevel/>
          </a:ln>
        </p:spPr>
        <p:txBody>
          <a:bodyPr anchor="ctr" anchorCtr="1">
            <a:spAutoFit/>
          </a:bodyPr>
          <a:lstStyle/>
          <a:p>
            <a:pPr>
              <a:defRPr/>
            </a:pPr>
            <a:r>
              <a:rPr lang="en-US">
                <a:solidFill>
                  <a:schemeClr val="bg1"/>
                </a:solidFill>
              </a:rPr>
              <a:t>Axial strength is defined as </a:t>
            </a:r>
            <a:r>
              <a:rPr lang="en-US" i="1">
                <a:solidFill>
                  <a:schemeClr val="bg1"/>
                </a:solidFill>
              </a:rPr>
              <a:t>P</a:t>
            </a:r>
            <a:r>
              <a:rPr lang="en-US" i="1" baseline="-25000">
                <a:solidFill>
                  <a:schemeClr val="bg1"/>
                </a:solidFill>
              </a:rPr>
              <a:t>nL</a:t>
            </a:r>
            <a:r>
              <a:rPr lang="en-US">
                <a:solidFill>
                  <a:schemeClr val="bg1"/>
                </a:solidFill>
              </a:rPr>
              <a:t> which assumes </a:t>
            </a:r>
            <a:r>
              <a:rPr lang="en-US" i="1">
                <a:solidFill>
                  <a:schemeClr val="bg1"/>
                </a:solidFill>
              </a:rPr>
              <a:t>K</a:t>
            </a:r>
            <a:r>
              <a:rPr lang="en-US">
                <a:solidFill>
                  <a:schemeClr val="bg1"/>
                </a:solidFill>
              </a:rPr>
              <a:t>=1 for all cases.</a:t>
            </a:r>
            <a:endParaRPr lang="en-US" baseline="-25000">
              <a:solidFill>
                <a:schemeClr val="bg1"/>
              </a:solidFill>
            </a:endParaRPr>
          </a:p>
        </p:txBody>
      </p:sp>
      <p:sp>
        <p:nvSpPr>
          <p:cNvPr id="126988" name="Text Box 42"/>
          <p:cNvSpPr txBox="1">
            <a:spLocks noChangeArrowheads="1"/>
          </p:cNvSpPr>
          <p:nvPr/>
        </p:nvSpPr>
        <p:spPr bwMode="auto">
          <a:xfrm>
            <a:off x="4945063" y="5156200"/>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M</a:t>
            </a:r>
            <a:r>
              <a:rPr lang="en-US" altLang="en-US" i="1" baseline="-25000">
                <a:solidFill>
                  <a:schemeClr val="bg1"/>
                </a:solidFill>
                <a:cs typeface="Arial" panose="020B0604020202020204" pitchFamily="34" charset="0"/>
              </a:rPr>
              <a:t>p</a:t>
            </a:r>
          </a:p>
        </p:txBody>
      </p:sp>
      <p:sp>
        <p:nvSpPr>
          <p:cNvPr id="126989" name="Freeform 15"/>
          <p:cNvSpPr>
            <a:spLocks/>
          </p:cNvSpPr>
          <p:nvPr/>
        </p:nvSpPr>
        <p:spPr bwMode="auto">
          <a:xfrm>
            <a:off x="2171700" y="2809875"/>
            <a:ext cx="3048000" cy="2362200"/>
          </a:xfrm>
          <a:custGeom>
            <a:avLst/>
            <a:gdLst>
              <a:gd name="T0" fmla="*/ 0 w 1920"/>
              <a:gd name="T1" fmla="*/ 0 h 1488"/>
              <a:gd name="T2" fmla="*/ 2147483647 w 1920"/>
              <a:gd name="T3" fmla="*/ 2147483647 h 1488"/>
              <a:gd name="T4" fmla="*/ 2147483647 w 1920"/>
              <a:gd name="T5" fmla="*/ 2147483647 h 1488"/>
              <a:gd name="T6" fmla="*/ 0 60000 65536"/>
              <a:gd name="T7" fmla="*/ 0 60000 65536"/>
              <a:gd name="T8" fmla="*/ 0 60000 65536"/>
              <a:gd name="T9" fmla="*/ 0 w 1920"/>
              <a:gd name="T10" fmla="*/ 0 h 1488"/>
              <a:gd name="T11" fmla="*/ 1920 w 1920"/>
              <a:gd name="T12" fmla="*/ 1488 h 1488"/>
            </a:gdLst>
            <a:ahLst/>
            <a:cxnLst>
              <a:cxn ang="T6">
                <a:pos x="T0" y="T1"/>
              </a:cxn>
              <a:cxn ang="T7">
                <a:pos x="T2" y="T3"/>
              </a:cxn>
              <a:cxn ang="T8">
                <a:pos x="T4" y="T5"/>
              </a:cxn>
            </a:cxnLst>
            <a:rect l="T9" t="T10" r="T11" b="T12"/>
            <a:pathLst>
              <a:path w="1920" h="1488">
                <a:moveTo>
                  <a:pt x="0" y="0"/>
                </a:moveTo>
                <a:lnTo>
                  <a:pt x="1662" y="1092"/>
                </a:lnTo>
                <a:lnTo>
                  <a:pt x="1920" y="1488"/>
                </a:ln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990" name="Freeform 16"/>
          <p:cNvSpPr>
            <a:spLocks/>
          </p:cNvSpPr>
          <p:nvPr/>
        </p:nvSpPr>
        <p:spPr bwMode="auto">
          <a:xfrm>
            <a:off x="2181225" y="3162300"/>
            <a:ext cx="3028950" cy="2005013"/>
          </a:xfrm>
          <a:custGeom>
            <a:avLst/>
            <a:gdLst>
              <a:gd name="T0" fmla="*/ 0 w 1896"/>
              <a:gd name="T1" fmla="*/ 0 h 1266"/>
              <a:gd name="T2" fmla="*/ 2147483647 w 1896"/>
              <a:gd name="T3" fmla="*/ 2147483647 h 1266"/>
              <a:gd name="T4" fmla="*/ 2147483647 w 1896"/>
              <a:gd name="T5" fmla="*/ 2147483647 h 1266"/>
              <a:gd name="T6" fmla="*/ 0 60000 65536"/>
              <a:gd name="T7" fmla="*/ 0 60000 65536"/>
              <a:gd name="T8" fmla="*/ 0 60000 65536"/>
              <a:gd name="T9" fmla="*/ 0 w 1896"/>
              <a:gd name="T10" fmla="*/ 0 h 1266"/>
              <a:gd name="T11" fmla="*/ 1896 w 1896"/>
              <a:gd name="T12" fmla="*/ 1266 h 1266"/>
            </a:gdLst>
            <a:ahLst/>
            <a:cxnLst>
              <a:cxn ang="T6">
                <a:pos x="T0" y="T1"/>
              </a:cxn>
              <a:cxn ang="T7">
                <a:pos x="T2" y="T3"/>
              </a:cxn>
              <a:cxn ang="T8">
                <a:pos x="T4" y="T5"/>
              </a:cxn>
            </a:cxnLst>
            <a:rect l="T9" t="T10" r="T11" b="T12"/>
            <a:pathLst>
              <a:path w="1896" h="1266">
                <a:moveTo>
                  <a:pt x="0" y="0"/>
                </a:moveTo>
                <a:lnTo>
                  <a:pt x="1644" y="930"/>
                </a:lnTo>
                <a:lnTo>
                  <a:pt x="1896" y="1266"/>
                </a:ln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TextBox 26"/>
          <p:cNvSpPr txBox="1"/>
          <p:nvPr/>
        </p:nvSpPr>
        <p:spPr>
          <a:xfrm>
            <a:off x="5192713" y="3433763"/>
            <a:ext cx="3951287" cy="1225550"/>
          </a:xfrm>
          <a:prstGeom prst="rect">
            <a:avLst/>
          </a:prstGeom>
          <a:solidFill>
            <a:schemeClr val="tx1">
              <a:lumMod val="95000"/>
            </a:schemeClr>
          </a:solidFill>
          <a:ln w="38100" cap="flat">
            <a:solidFill>
              <a:schemeClr val="bg1"/>
            </a:solidFill>
            <a:bevel/>
          </a:ln>
        </p:spPr>
        <p:txBody>
          <a:bodyPr anchor="ctr" anchorCtr="1">
            <a:spAutoFit/>
          </a:bodyPr>
          <a:lstStyle/>
          <a:p>
            <a:pPr>
              <a:defRPr/>
            </a:pPr>
            <a:r>
              <a:rPr lang="en-US">
                <a:solidFill>
                  <a:schemeClr val="bg1"/>
                </a:solidFill>
              </a:rPr>
              <a:t>Bending strength is defined as </a:t>
            </a:r>
            <a:r>
              <a:rPr lang="en-US" i="1">
                <a:solidFill>
                  <a:schemeClr val="bg1"/>
                </a:solidFill>
              </a:rPr>
              <a:t>M</a:t>
            </a:r>
            <a:r>
              <a:rPr lang="en-US" i="1" baseline="-25000">
                <a:solidFill>
                  <a:schemeClr val="bg1"/>
                </a:solidFill>
              </a:rPr>
              <a:t>n</a:t>
            </a:r>
            <a:r>
              <a:rPr lang="en-US">
                <a:solidFill>
                  <a:schemeClr val="bg1"/>
                </a:solidFill>
              </a:rPr>
              <a:t>, assumed here to be </a:t>
            </a:r>
            <a:r>
              <a:rPr lang="en-US" i="1">
                <a:solidFill>
                  <a:schemeClr val="bg1"/>
                </a:solidFill>
              </a:rPr>
              <a:t>M</a:t>
            </a:r>
            <a:r>
              <a:rPr lang="en-US" i="1" baseline="-25000">
                <a:solidFill>
                  <a:schemeClr val="bg1"/>
                </a:solidFill>
              </a:rPr>
              <a:t>p</a:t>
            </a:r>
            <a:r>
              <a:rPr lang="en-US">
                <a:solidFill>
                  <a:schemeClr val="bg1"/>
                </a:solidFill>
              </a:rPr>
              <a:t> for a laterally braced member.</a:t>
            </a:r>
            <a:endParaRPr lang="en-US" baseline="-25000">
              <a:solidFill>
                <a:schemeClr val="bg1"/>
              </a:solidFill>
            </a:endParaRPr>
          </a:p>
        </p:txBody>
      </p:sp>
      <p:sp>
        <p:nvSpPr>
          <p:cNvPr id="26" name="TextBox 25"/>
          <p:cNvSpPr txBox="1"/>
          <p:nvPr/>
        </p:nvSpPr>
        <p:spPr>
          <a:xfrm>
            <a:off x="971550" y="639763"/>
            <a:ext cx="7673975"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sz="3600" b="1">
                <a:solidFill>
                  <a:schemeClr val="bg1"/>
                </a:solidFill>
              </a:rPr>
              <a:t>DIRECT ANALYSIS METHOD</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128003" name="TextBox 9"/>
          <p:cNvSpPr txBox="1">
            <a:spLocks noChangeArrowheads="1"/>
          </p:cNvSpPr>
          <p:nvPr/>
        </p:nvSpPr>
        <p:spPr bwMode="auto">
          <a:xfrm>
            <a:off x="1016000" y="1655763"/>
            <a:ext cx="7634288" cy="435451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28004" name="Text Box 41"/>
          <p:cNvSpPr txBox="1">
            <a:spLocks noChangeArrowheads="1"/>
          </p:cNvSpPr>
          <p:nvPr/>
        </p:nvSpPr>
        <p:spPr bwMode="auto">
          <a:xfrm>
            <a:off x="3189288" y="5470525"/>
            <a:ext cx="309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Moment, </a:t>
            </a:r>
            <a:r>
              <a:rPr lang="en-US" altLang="en-US" i="1">
                <a:solidFill>
                  <a:schemeClr val="bg1"/>
                </a:solidFill>
                <a:cs typeface="Arial" panose="020B0604020202020204" pitchFamily="34" charset="0"/>
              </a:rPr>
              <a:t>M</a:t>
            </a:r>
          </a:p>
        </p:txBody>
      </p:sp>
      <p:sp>
        <p:nvSpPr>
          <p:cNvPr id="128005" name="Text Box 41"/>
          <p:cNvSpPr txBox="1">
            <a:spLocks noChangeArrowheads="1"/>
          </p:cNvSpPr>
          <p:nvPr/>
        </p:nvSpPr>
        <p:spPr bwMode="auto">
          <a:xfrm rot="-5400000">
            <a:off x="-227806" y="3388519"/>
            <a:ext cx="3094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Axial Force, </a:t>
            </a:r>
            <a:r>
              <a:rPr lang="en-US" altLang="en-US" i="1">
                <a:solidFill>
                  <a:schemeClr val="bg1"/>
                </a:solidFill>
                <a:cs typeface="Arial" panose="020B0604020202020204" pitchFamily="34" charset="0"/>
              </a:rPr>
              <a:t>P</a:t>
            </a:r>
          </a:p>
        </p:txBody>
      </p:sp>
      <p:sp>
        <p:nvSpPr>
          <p:cNvPr id="21" name="Slide Number Placeholder 20"/>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29A8E53-26BB-4983-BEF1-E602AA09D1F5}" type="slidenum">
              <a:rPr lang="en-US" altLang="en-US" sz="1200">
                <a:solidFill>
                  <a:srgbClr val="BCBCBC"/>
                </a:solidFill>
              </a:rPr>
              <a:pPr algn="r"/>
              <a:t>124</a:t>
            </a:fld>
            <a:endParaRPr lang="en-US" altLang="en-US" sz="1200">
              <a:solidFill>
                <a:srgbClr val="BCBCBC"/>
              </a:solidFill>
            </a:endParaRPr>
          </a:p>
        </p:txBody>
      </p:sp>
      <p:sp>
        <p:nvSpPr>
          <p:cNvPr id="128007" name="Freeform 8"/>
          <p:cNvSpPr>
            <a:spLocks/>
          </p:cNvSpPr>
          <p:nvPr/>
        </p:nvSpPr>
        <p:spPr bwMode="auto">
          <a:xfrm>
            <a:off x="2181225" y="2457450"/>
            <a:ext cx="3638550" cy="2714625"/>
          </a:xfrm>
          <a:custGeom>
            <a:avLst/>
            <a:gdLst>
              <a:gd name="T0" fmla="*/ 0 w 2292"/>
              <a:gd name="T1" fmla="*/ 0 h 1710"/>
              <a:gd name="T2" fmla="*/ 0 w 2292"/>
              <a:gd name="T3" fmla="*/ 2147483647 h 1710"/>
              <a:gd name="T4" fmla="*/ 2147483647 w 2292"/>
              <a:gd name="T5" fmla="*/ 2147483647 h 1710"/>
              <a:gd name="T6" fmla="*/ 0 60000 65536"/>
              <a:gd name="T7" fmla="*/ 0 60000 65536"/>
              <a:gd name="T8" fmla="*/ 0 60000 65536"/>
              <a:gd name="T9" fmla="*/ 0 w 2292"/>
              <a:gd name="T10" fmla="*/ 0 h 1710"/>
              <a:gd name="T11" fmla="*/ 2292 w 2292"/>
              <a:gd name="T12" fmla="*/ 1710 h 1710"/>
            </a:gdLst>
            <a:ahLst/>
            <a:cxnLst>
              <a:cxn ang="T6">
                <a:pos x="T0" y="T1"/>
              </a:cxn>
              <a:cxn ang="T7">
                <a:pos x="T2" y="T3"/>
              </a:cxn>
              <a:cxn ang="T8">
                <a:pos x="T4" y="T5"/>
              </a:cxn>
            </a:cxnLst>
            <a:rect l="T9" t="T10" r="T11" b="T12"/>
            <a:pathLst>
              <a:path w="2292" h="1710">
                <a:moveTo>
                  <a:pt x="0" y="0"/>
                </a:moveTo>
                <a:lnTo>
                  <a:pt x="0" y="1710"/>
                </a:lnTo>
                <a:lnTo>
                  <a:pt x="2292" y="1710"/>
                </a:ln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008" name="Text Box 42"/>
          <p:cNvSpPr txBox="1">
            <a:spLocks noChangeArrowheads="1"/>
          </p:cNvSpPr>
          <p:nvPr/>
        </p:nvSpPr>
        <p:spPr bwMode="auto">
          <a:xfrm>
            <a:off x="1687513" y="2551113"/>
            <a:ext cx="636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y</a:t>
            </a:r>
          </a:p>
        </p:txBody>
      </p:sp>
      <p:sp>
        <p:nvSpPr>
          <p:cNvPr id="31" name="TextBox 30"/>
          <p:cNvSpPr txBox="1"/>
          <p:nvPr/>
        </p:nvSpPr>
        <p:spPr>
          <a:xfrm>
            <a:off x="1020763" y="1663700"/>
            <a:ext cx="5310187" cy="495300"/>
          </a:xfrm>
          <a:prstGeom prst="rect">
            <a:avLst/>
          </a:prstGeom>
          <a:solidFill>
            <a:schemeClr val="tx1">
              <a:lumMod val="95000"/>
            </a:schemeClr>
          </a:solidFill>
          <a:ln w="38100" cap="flat">
            <a:solidFill>
              <a:schemeClr val="bg1"/>
            </a:solidFill>
            <a:bevel/>
          </a:ln>
        </p:spPr>
        <p:txBody>
          <a:bodyPr anchor="ctr" anchorCtr="1">
            <a:spAutoFit/>
          </a:bodyPr>
          <a:lstStyle/>
          <a:p>
            <a:pPr algn="ctr">
              <a:defRPr/>
            </a:pPr>
            <a:r>
              <a:rPr lang="en-US" dirty="0">
                <a:solidFill>
                  <a:schemeClr val="bg1"/>
                </a:solidFill>
              </a:rPr>
              <a:t>Now consider the “Direct” analysis</a:t>
            </a:r>
          </a:p>
        </p:txBody>
      </p:sp>
      <p:sp>
        <p:nvSpPr>
          <p:cNvPr id="128010" name="Text Box 42"/>
          <p:cNvSpPr txBox="1">
            <a:spLocks noChangeArrowheads="1"/>
          </p:cNvSpPr>
          <p:nvPr/>
        </p:nvSpPr>
        <p:spPr bwMode="auto">
          <a:xfrm>
            <a:off x="1611313" y="2921000"/>
            <a:ext cx="95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nL</a:t>
            </a:r>
          </a:p>
        </p:txBody>
      </p:sp>
      <p:sp>
        <p:nvSpPr>
          <p:cNvPr id="28" name="TextBox 27"/>
          <p:cNvSpPr txBox="1"/>
          <p:nvPr/>
        </p:nvSpPr>
        <p:spPr>
          <a:xfrm>
            <a:off x="4659313" y="2343150"/>
            <a:ext cx="4484687" cy="860425"/>
          </a:xfrm>
          <a:prstGeom prst="rect">
            <a:avLst/>
          </a:prstGeom>
          <a:solidFill>
            <a:schemeClr val="tx1">
              <a:lumMod val="95000"/>
            </a:schemeClr>
          </a:solidFill>
          <a:ln w="38100" cap="flat">
            <a:solidFill>
              <a:schemeClr val="bg1"/>
            </a:solidFill>
            <a:bevel/>
          </a:ln>
        </p:spPr>
        <p:txBody>
          <a:bodyPr anchor="ctr" anchorCtr="1">
            <a:spAutoFit/>
          </a:bodyPr>
          <a:lstStyle/>
          <a:p>
            <a:pPr>
              <a:defRPr/>
            </a:pPr>
            <a:r>
              <a:rPr lang="en-US">
                <a:solidFill>
                  <a:schemeClr val="bg1"/>
                </a:solidFill>
              </a:rPr>
              <a:t>Axial strength is defined as </a:t>
            </a:r>
            <a:r>
              <a:rPr lang="en-US" i="1">
                <a:solidFill>
                  <a:schemeClr val="bg1"/>
                </a:solidFill>
              </a:rPr>
              <a:t>P</a:t>
            </a:r>
            <a:r>
              <a:rPr lang="en-US" i="1" baseline="-25000">
                <a:solidFill>
                  <a:schemeClr val="bg1"/>
                </a:solidFill>
              </a:rPr>
              <a:t>nL</a:t>
            </a:r>
            <a:r>
              <a:rPr lang="en-US">
                <a:solidFill>
                  <a:schemeClr val="bg1"/>
                </a:solidFill>
              </a:rPr>
              <a:t> which assumes </a:t>
            </a:r>
            <a:r>
              <a:rPr lang="en-US" i="1">
                <a:solidFill>
                  <a:schemeClr val="bg1"/>
                </a:solidFill>
              </a:rPr>
              <a:t>K</a:t>
            </a:r>
            <a:r>
              <a:rPr lang="en-US">
                <a:solidFill>
                  <a:schemeClr val="bg1"/>
                </a:solidFill>
              </a:rPr>
              <a:t>=1 for all cases.</a:t>
            </a:r>
            <a:endParaRPr lang="en-US" baseline="-25000">
              <a:solidFill>
                <a:schemeClr val="bg1"/>
              </a:solidFill>
            </a:endParaRPr>
          </a:p>
        </p:txBody>
      </p:sp>
      <p:sp>
        <p:nvSpPr>
          <p:cNvPr id="128012" name="Text Box 42"/>
          <p:cNvSpPr txBox="1">
            <a:spLocks noChangeArrowheads="1"/>
          </p:cNvSpPr>
          <p:nvPr/>
        </p:nvSpPr>
        <p:spPr bwMode="auto">
          <a:xfrm>
            <a:off x="4945063" y="5156200"/>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M</a:t>
            </a:r>
            <a:r>
              <a:rPr lang="en-US" altLang="en-US" i="1" baseline="-25000">
                <a:solidFill>
                  <a:schemeClr val="bg1"/>
                </a:solidFill>
                <a:cs typeface="Arial" panose="020B0604020202020204" pitchFamily="34" charset="0"/>
              </a:rPr>
              <a:t>p</a:t>
            </a:r>
          </a:p>
        </p:txBody>
      </p:sp>
      <p:sp>
        <p:nvSpPr>
          <p:cNvPr id="128013" name="Freeform 15"/>
          <p:cNvSpPr>
            <a:spLocks/>
          </p:cNvSpPr>
          <p:nvPr/>
        </p:nvSpPr>
        <p:spPr bwMode="auto">
          <a:xfrm>
            <a:off x="2171700" y="2809875"/>
            <a:ext cx="3048000" cy="2362200"/>
          </a:xfrm>
          <a:custGeom>
            <a:avLst/>
            <a:gdLst>
              <a:gd name="T0" fmla="*/ 0 w 1920"/>
              <a:gd name="T1" fmla="*/ 0 h 1488"/>
              <a:gd name="T2" fmla="*/ 2147483647 w 1920"/>
              <a:gd name="T3" fmla="*/ 2147483647 h 1488"/>
              <a:gd name="T4" fmla="*/ 2147483647 w 1920"/>
              <a:gd name="T5" fmla="*/ 2147483647 h 1488"/>
              <a:gd name="T6" fmla="*/ 0 60000 65536"/>
              <a:gd name="T7" fmla="*/ 0 60000 65536"/>
              <a:gd name="T8" fmla="*/ 0 60000 65536"/>
              <a:gd name="T9" fmla="*/ 0 w 1920"/>
              <a:gd name="T10" fmla="*/ 0 h 1488"/>
              <a:gd name="T11" fmla="*/ 1920 w 1920"/>
              <a:gd name="T12" fmla="*/ 1488 h 1488"/>
            </a:gdLst>
            <a:ahLst/>
            <a:cxnLst>
              <a:cxn ang="T6">
                <a:pos x="T0" y="T1"/>
              </a:cxn>
              <a:cxn ang="T7">
                <a:pos x="T2" y="T3"/>
              </a:cxn>
              <a:cxn ang="T8">
                <a:pos x="T4" y="T5"/>
              </a:cxn>
            </a:cxnLst>
            <a:rect l="T9" t="T10" r="T11" b="T12"/>
            <a:pathLst>
              <a:path w="1920" h="1488">
                <a:moveTo>
                  <a:pt x="0" y="0"/>
                </a:moveTo>
                <a:lnTo>
                  <a:pt x="1662" y="1092"/>
                </a:lnTo>
                <a:lnTo>
                  <a:pt x="1920" y="1488"/>
                </a:ln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014" name="Freeform 16"/>
          <p:cNvSpPr>
            <a:spLocks/>
          </p:cNvSpPr>
          <p:nvPr/>
        </p:nvSpPr>
        <p:spPr bwMode="auto">
          <a:xfrm>
            <a:off x="2181225" y="3162300"/>
            <a:ext cx="3028950" cy="2005013"/>
          </a:xfrm>
          <a:custGeom>
            <a:avLst/>
            <a:gdLst>
              <a:gd name="T0" fmla="*/ 0 w 1896"/>
              <a:gd name="T1" fmla="*/ 0 h 1266"/>
              <a:gd name="T2" fmla="*/ 2147483647 w 1896"/>
              <a:gd name="T3" fmla="*/ 2147483647 h 1266"/>
              <a:gd name="T4" fmla="*/ 2147483647 w 1896"/>
              <a:gd name="T5" fmla="*/ 2147483647 h 1266"/>
              <a:gd name="T6" fmla="*/ 0 60000 65536"/>
              <a:gd name="T7" fmla="*/ 0 60000 65536"/>
              <a:gd name="T8" fmla="*/ 0 60000 65536"/>
              <a:gd name="T9" fmla="*/ 0 w 1896"/>
              <a:gd name="T10" fmla="*/ 0 h 1266"/>
              <a:gd name="T11" fmla="*/ 1896 w 1896"/>
              <a:gd name="T12" fmla="*/ 1266 h 1266"/>
            </a:gdLst>
            <a:ahLst/>
            <a:cxnLst>
              <a:cxn ang="T6">
                <a:pos x="T0" y="T1"/>
              </a:cxn>
              <a:cxn ang="T7">
                <a:pos x="T2" y="T3"/>
              </a:cxn>
              <a:cxn ang="T8">
                <a:pos x="T4" y="T5"/>
              </a:cxn>
            </a:cxnLst>
            <a:rect l="T9" t="T10" r="T11" b="T12"/>
            <a:pathLst>
              <a:path w="1896" h="1266">
                <a:moveTo>
                  <a:pt x="0" y="0"/>
                </a:moveTo>
                <a:lnTo>
                  <a:pt x="1644" y="930"/>
                </a:lnTo>
                <a:lnTo>
                  <a:pt x="1896" y="1266"/>
                </a:ln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TextBox 26"/>
          <p:cNvSpPr txBox="1"/>
          <p:nvPr/>
        </p:nvSpPr>
        <p:spPr>
          <a:xfrm>
            <a:off x="5192713" y="3433763"/>
            <a:ext cx="3951287" cy="1225550"/>
          </a:xfrm>
          <a:prstGeom prst="rect">
            <a:avLst/>
          </a:prstGeom>
          <a:solidFill>
            <a:schemeClr val="tx1">
              <a:lumMod val="95000"/>
            </a:schemeClr>
          </a:solidFill>
          <a:ln w="38100" cap="flat">
            <a:solidFill>
              <a:schemeClr val="bg1"/>
            </a:solidFill>
            <a:bevel/>
          </a:ln>
        </p:spPr>
        <p:txBody>
          <a:bodyPr anchor="ctr" anchorCtr="1">
            <a:spAutoFit/>
          </a:bodyPr>
          <a:lstStyle/>
          <a:p>
            <a:pPr>
              <a:defRPr/>
            </a:pPr>
            <a:r>
              <a:rPr lang="en-US">
                <a:solidFill>
                  <a:schemeClr val="bg1"/>
                </a:solidFill>
              </a:rPr>
              <a:t>Bending strength is defined as </a:t>
            </a:r>
            <a:r>
              <a:rPr lang="en-US" i="1">
                <a:solidFill>
                  <a:schemeClr val="bg1"/>
                </a:solidFill>
              </a:rPr>
              <a:t>M</a:t>
            </a:r>
            <a:r>
              <a:rPr lang="en-US" i="1" baseline="-25000">
                <a:solidFill>
                  <a:schemeClr val="bg1"/>
                </a:solidFill>
              </a:rPr>
              <a:t>n</a:t>
            </a:r>
            <a:r>
              <a:rPr lang="en-US">
                <a:solidFill>
                  <a:schemeClr val="bg1"/>
                </a:solidFill>
              </a:rPr>
              <a:t>, assumed here to be </a:t>
            </a:r>
            <a:r>
              <a:rPr lang="en-US" i="1">
                <a:solidFill>
                  <a:schemeClr val="bg1"/>
                </a:solidFill>
              </a:rPr>
              <a:t>M</a:t>
            </a:r>
            <a:r>
              <a:rPr lang="en-US" i="1" baseline="-25000">
                <a:solidFill>
                  <a:schemeClr val="bg1"/>
                </a:solidFill>
              </a:rPr>
              <a:t>p</a:t>
            </a:r>
            <a:r>
              <a:rPr lang="en-US">
                <a:solidFill>
                  <a:schemeClr val="bg1"/>
                </a:solidFill>
              </a:rPr>
              <a:t> for a laterally braced member.</a:t>
            </a:r>
            <a:endParaRPr lang="en-US" baseline="-25000">
              <a:solidFill>
                <a:schemeClr val="bg1"/>
              </a:solidFill>
            </a:endParaRPr>
          </a:p>
        </p:txBody>
      </p:sp>
      <p:sp>
        <p:nvSpPr>
          <p:cNvPr id="128016" name="Text Box 42"/>
          <p:cNvSpPr txBox="1">
            <a:spLocks noChangeArrowheads="1"/>
          </p:cNvSpPr>
          <p:nvPr/>
        </p:nvSpPr>
        <p:spPr bwMode="auto">
          <a:xfrm>
            <a:off x="1450975" y="3414713"/>
            <a:ext cx="95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nKL</a:t>
            </a:r>
          </a:p>
        </p:txBody>
      </p:sp>
      <p:sp>
        <p:nvSpPr>
          <p:cNvPr id="128017" name="Freeform 19"/>
          <p:cNvSpPr>
            <a:spLocks/>
          </p:cNvSpPr>
          <p:nvPr/>
        </p:nvSpPr>
        <p:spPr bwMode="auto">
          <a:xfrm>
            <a:off x="2190750" y="3705225"/>
            <a:ext cx="3009900" cy="1457325"/>
          </a:xfrm>
          <a:custGeom>
            <a:avLst/>
            <a:gdLst>
              <a:gd name="T0" fmla="*/ 0 w 1890"/>
              <a:gd name="T1" fmla="*/ 0 h 918"/>
              <a:gd name="T2" fmla="*/ 2147483647 w 1890"/>
              <a:gd name="T3" fmla="*/ 2147483647 h 918"/>
              <a:gd name="T4" fmla="*/ 2147483647 w 1890"/>
              <a:gd name="T5" fmla="*/ 2147483647 h 918"/>
              <a:gd name="T6" fmla="*/ 0 60000 65536"/>
              <a:gd name="T7" fmla="*/ 0 60000 65536"/>
              <a:gd name="T8" fmla="*/ 0 60000 65536"/>
              <a:gd name="T9" fmla="*/ 0 w 1890"/>
              <a:gd name="T10" fmla="*/ 0 h 918"/>
              <a:gd name="T11" fmla="*/ 1890 w 1890"/>
              <a:gd name="T12" fmla="*/ 918 h 918"/>
            </a:gdLst>
            <a:ahLst/>
            <a:cxnLst>
              <a:cxn ang="T6">
                <a:pos x="T0" y="T1"/>
              </a:cxn>
              <a:cxn ang="T7">
                <a:pos x="T2" y="T3"/>
              </a:cxn>
              <a:cxn ang="T8">
                <a:pos x="T4" y="T5"/>
              </a:cxn>
            </a:cxnLst>
            <a:rect l="T9" t="T10" r="T11" b="T12"/>
            <a:pathLst>
              <a:path w="1890" h="918">
                <a:moveTo>
                  <a:pt x="0" y="0"/>
                </a:moveTo>
                <a:lnTo>
                  <a:pt x="1596" y="690"/>
                </a:lnTo>
                <a:lnTo>
                  <a:pt x="1890" y="918"/>
                </a:lnTo>
              </a:path>
            </a:pathLst>
          </a:custGeom>
          <a:noFill/>
          <a:ln w="1905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018" name="Line 20"/>
          <p:cNvSpPr>
            <a:spLocks noChangeShapeType="1"/>
          </p:cNvSpPr>
          <p:nvPr/>
        </p:nvSpPr>
        <p:spPr bwMode="auto">
          <a:xfrm flipV="1">
            <a:off x="2605088" y="3390900"/>
            <a:ext cx="0" cy="485775"/>
          </a:xfrm>
          <a:prstGeom prst="line">
            <a:avLst/>
          </a:prstGeom>
          <a:noFill/>
          <a:ln w="19050">
            <a:solidFill>
              <a:srgbClr val="E63F04"/>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8019" name="Line 21"/>
          <p:cNvSpPr>
            <a:spLocks noChangeShapeType="1"/>
          </p:cNvSpPr>
          <p:nvPr/>
        </p:nvSpPr>
        <p:spPr bwMode="auto">
          <a:xfrm flipV="1">
            <a:off x="4672013" y="4552950"/>
            <a:ext cx="0" cy="214313"/>
          </a:xfrm>
          <a:prstGeom prst="line">
            <a:avLst/>
          </a:prstGeom>
          <a:noFill/>
          <a:ln w="19050">
            <a:solidFill>
              <a:srgbClr val="E63F04"/>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8020" name="Line 22"/>
          <p:cNvSpPr>
            <a:spLocks noChangeShapeType="1"/>
          </p:cNvSpPr>
          <p:nvPr/>
        </p:nvSpPr>
        <p:spPr bwMode="auto">
          <a:xfrm flipV="1">
            <a:off x="3186113" y="3724275"/>
            <a:ext cx="0" cy="404813"/>
          </a:xfrm>
          <a:prstGeom prst="line">
            <a:avLst/>
          </a:prstGeom>
          <a:noFill/>
          <a:ln w="19050">
            <a:solidFill>
              <a:srgbClr val="E63F04"/>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8021" name="Line 23"/>
          <p:cNvSpPr>
            <a:spLocks noChangeShapeType="1"/>
          </p:cNvSpPr>
          <p:nvPr/>
        </p:nvSpPr>
        <p:spPr bwMode="auto">
          <a:xfrm flipV="1">
            <a:off x="3800475" y="4067175"/>
            <a:ext cx="0" cy="328613"/>
          </a:xfrm>
          <a:prstGeom prst="line">
            <a:avLst/>
          </a:prstGeom>
          <a:noFill/>
          <a:ln w="19050">
            <a:solidFill>
              <a:srgbClr val="E63F04"/>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2" name="TextBox 31"/>
          <p:cNvSpPr txBox="1"/>
          <p:nvPr/>
        </p:nvSpPr>
        <p:spPr>
          <a:xfrm>
            <a:off x="1016000" y="5616575"/>
            <a:ext cx="7634288" cy="857250"/>
          </a:xfrm>
          <a:prstGeom prst="rect">
            <a:avLst/>
          </a:prstGeom>
          <a:solidFill>
            <a:schemeClr val="tx1">
              <a:lumMod val="95000"/>
            </a:schemeClr>
          </a:solidFill>
          <a:ln w="38100" cap="flat">
            <a:solidFill>
              <a:schemeClr val="bg1"/>
            </a:solidFill>
            <a:bevel/>
          </a:ln>
        </p:spPr>
        <p:txBody>
          <a:bodyPr anchor="ctr" anchorCtr="1">
            <a:spAutoFit/>
          </a:bodyPr>
          <a:lstStyle/>
          <a:p>
            <a:pPr>
              <a:defRPr/>
            </a:pPr>
            <a:r>
              <a:rPr lang="en-US" dirty="0">
                <a:solidFill>
                  <a:schemeClr val="bg1"/>
                </a:solidFill>
              </a:rPr>
              <a:t>Therefore, design curve is shifted upwards from traditional assumptions.</a:t>
            </a:r>
            <a:endParaRPr lang="en-US" baseline="-25000" dirty="0">
              <a:solidFill>
                <a:schemeClr val="bg1"/>
              </a:solidFill>
            </a:endParaRPr>
          </a:p>
        </p:txBody>
      </p:sp>
      <p:sp>
        <p:nvSpPr>
          <p:cNvPr id="26" name="TextBox 25"/>
          <p:cNvSpPr txBox="1"/>
          <p:nvPr/>
        </p:nvSpPr>
        <p:spPr>
          <a:xfrm>
            <a:off x="971550" y="639763"/>
            <a:ext cx="7673975"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sz="3600" b="1">
                <a:solidFill>
                  <a:schemeClr val="bg1"/>
                </a:solidFill>
              </a:rPr>
              <a:t>DIRECT ANALYSIS METHOD</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129027" name="TextBox 9"/>
          <p:cNvSpPr txBox="1">
            <a:spLocks noChangeArrowheads="1"/>
          </p:cNvSpPr>
          <p:nvPr/>
        </p:nvSpPr>
        <p:spPr bwMode="auto">
          <a:xfrm>
            <a:off x="1016000" y="1655763"/>
            <a:ext cx="7634288" cy="435451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29028" name="Text Box 41"/>
          <p:cNvSpPr txBox="1">
            <a:spLocks noChangeArrowheads="1"/>
          </p:cNvSpPr>
          <p:nvPr/>
        </p:nvSpPr>
        <p:spPr bwMode="auto">
          <a:xfrm>
            <a:off x="3189288" y="5470525"/>
            <a:ext cx="309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Moment, </a:t>
            </a:r>
            <a:r>
              <a:rPr lang="en-US" altLang="en-US" i="1">
                <a:solidFill>
                  <a:schemeClr val="bg1"/>
                </a:solidFill>
                <a:cs typeface="Arial" panose="020B0604020202020204" pitchFamily="34" charset="0"/>
              </a:rPr>
              <a:t>M</a:t>
            </a:r>
          </a:p>
        </p:txBody>
      </p:sp>
      <p:sp>
        <p:nvSpPr>
          <p:cNvPr id="129029" name="Text Box 41"/>
          <p:cNvSpPr txBox="1">
            <a:spLocks noChangeArrowheads="1"/>
          </p:cNvSpPr>
          <p:nvPr/>
        </p:nvSpPr>
        <p:spPr bwMode="auto">
          <a:xfrm rot="-5400000">
            <a:off x="-227806" y="3388519"/>
            <a:ext cx="3094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Axial Force, </a:t>
            </a:r>
            <a:r>
              <a:rPr lang="en-US" altLang="en-US" i="1">
                <a:solidFill>
                  <a:schemeClr val="bg1"/>
                </a:solidFill>
                <a:cs typeface="Arial" panose="020B0604020202020204" pitchFamily="34" charset="0"/>
              </a:rPr>
              <a:t>P</a:t>
            </a:r>
          </a:p>
        </p:txBody>
      </p:sp>
      <p:sp>
        <p:nvSpPr>
          <p:cNvPr id="21" name="Slide Number Placeholder 20"/>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07AA345-4D47-42E5-BBEA-02DD5B10C0D7}" type="slidenum">
              <a:rPr lang="en-US" altLang="en-US" sz="1200">
                <a:solidFill>
                  <a:srgbClr val="BCBCBC"/>
                </a:solidFill>
              </a:rPr>
              <a:pPr algn="r"/>
              <a:t>125</a:t>
            </a:fld>
            <a:endParaRPr lang="en-US" altLang="en-US" sz="1200">
              <a:solidFill>
                <a:srgbClr val="BCBCBC"/>
              </a:solidFill>
            </a:endParaRPr>
          </a:p>
        </p:txBody>
      </p:sp>
      <p:sp>
        <p:nvSpPr>
          <p:cNvPr id="129031" name="Freeform 8"/>
          <p:cNvSpPr>
            <a:spLocks/>
          </p:cNvSpPr>
          <p:nvPr/>
        </p:nvSpPr>
        <p:spPr bwMode="auto">
          <a:xfrm>
            <a:off x="2181225" y="2457450"/>
            <a:ext cx="3638550" cy="2714625"/>
          </a:xfrm>
          <a:custGeom>
            <a:avLst/>
            <a:gdLst>
              <a:gd name="T0" fmla="*/ 0 w 2292"/>
              <a:gd name="T1" fmla="*/ 0 h 1710"/>
              <a:gd name="T2" fmla="*/ 0 w 2292"/>
              <a:gd name="T3" fmla="*/ 2147483647 h 1710"/>
              <a:gd name="T4" fmla="*/ 2147483647 w 2292"/>
              <a:gd name="T5" fmla="*/ 2147483647 h 1710"/>
              <a:gd name="T6" fmla="*/ 0 60000 65536"/>
              <a:gd name="T7" fmla="*/ 0 60000 65536"/>
              <a:gd name="T8" fmla="*/ 0 60000 65536"/>
              <a:gd name="T9" fmla="*/ 0 w 2292"/>
              <a:gd name="T10" fmla="*/ 0 h 1710"/>
              <a:gd name="T11" fmla="*/ 2292 w 2292"/>
              <a:gd name="T12" fmla="*/ 1710 h 1710"/>
            </a:gdLst>
            <a:ahLst/>
            <a:cxnLst>
              <a:cxn ang="T6">
                <a:pos x="T0" y="T1"/>
              </a:cxn>
              <a:cxn ang="T7">
                <a:pos x="T2" y="T3"/>
              </a:cxn>
              <a:cxn ang="T8">
                <a:pos x="T4" y="T5"/>
              </a:cxn>
            </a:cxnLst>
            <a:rect l="T9" t="T10" r="T11" b="T12"/>
            <a:pathLst>
              <a:path w="2292" h="1710">
                <a:moveTo>
                  <a:pt x="0" y="0"/>
                </a:moveTo>
                <a:lnTo>
                  <a:pt x="0" y="1710"/>
                </a:lnTo>
                <a:lnTo>
                  <a:pt x="2292" y="1710"/>
                </a:ln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032" name="Text Box 42"/>
          <p:cNvSpPr txBox="1">
            <a:spLocks noChangeArrowheads="1"/>
          </p:cNvSpPr>
          <p:nvPr/>
        </p:nvSpPr>
        <p:spPr bwMode="auto">
          <a:xfrm>
            <a:off x="1687513" y="2551113"/>
            <a:ext cx="636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y</a:t>
            </a:r>
          </a:p>
        </p:txBody>
      </p:sp>
      <p:sp>
        <p:nvSpPr>
          <p:cNvPr id="129033" name="Text Box 42"/>
          <p:cNvSpPr txBox="1">
            <a:spLocks noChangeArrowheads="1"/>
          </p:cNvSpPr>
          <p:nvPr/>
        </p:nvSpPr>
        <p:spPr bwMode="auto">
          <a:xfrm>
            <a:off x="1611313" y="2921000"/>
            <a:ext cx="95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nL</a:t>
            </a:r>
          </a:p>
        </p:txBody>
      </p:sp>
      <p:sp>
        <p:nvSpPr>
          <p:cNvPr id="129034" name="Text Box 42"/>
          <p:cNvSpPr txBox="1">
            <a:spLocks noChangeArrowheads="1"/>
          </p:cNvSpPr>
          <p:nvPr/>
        </p:nvSpPr>
        <p:spPr bwMode="auto">
          <a:xfrm>
            <a:off x="4945063" y="5156200"/>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M</a:t>
            </a:r>
            <a:r>
              <a:rPr lang="en-US" altLang="en-US" i="1" baseline="-25000">
                <a:solidFill>
                  <a:schemeClr val="bg1"/>
                </a:solidFill>
                <a:cs typeface="Arial" panose="020B0604020202020204" pitchFamily="34" charset="0"/>
              </a:rPr>
              <a:t>p</a:t>
            </a:r>
          </a:p>
        </p:txBody>
      </p:sp>
      <p:sp>
        <p:nvSpPr>
          <p:cNvPr id="129035" name="Freeform 15"/>
          <p:cNvSpPr>
            <a:spLocks/>
          </p:cNvSpPr>
          <p:nvPr/>
        </p:nvSpPr>
        <p:spPr bwMode="auto">
          <a:xfrm>
            <a:off x="2171700" y="2809875"/>
            <a:ext cx="3048000" cy="2362200"/>
          </a:xfrm>
          <a:custGeom>
            <a:avLst/>
            <a:gdLst>
              <a:gd name="T0" fmla="*/ 0 w 1920"/>
              <a:gd name="T1" fmla="*/ 0 h 1488"/>
              <a:gd name="T2" fmla="*/ 2147483647 w 1920"/>
              <a:gd name="T3" fmla="*/ 2147483647 h 1488"/>
              <a:gd name="T4" fmla="*/ 2147483647 w 1920"/>
              <a:gd name="T5" fmla="*/ 2147483647 h 1488"/>
              <a:gd name="T6" fmla="*/ 0 60000 65536"/>
              <a:gd name="T7" fmla="*/ 0 60000 65536"/>
              <a:gd name="T8" fmla="*/ 0 60000 65536"/>
              <a:gd name="T9" fmla="*/ 0 w 1920"/>
              <a:gd name="T10" fmla="*/ 0 h 1488"/>
              <a:gd name="T11" fmla="*/ 1920 w 1920"/>
              <a:gd name="T12" fmla="*/ 1488 h 1488"/>
            </a:gdLst>
            <a:ahLst/>
            <a:cxnLst>
              <a:cxn ang="T6">
                <a:pos x="T0" y="T1"/>
              </a:cxn>
              <a:cxn ang="T7">
                <a:pos x="T2" y="T3"/>
              </a:cxn>
              <a:cxn ang="T8">
                <a:pos x="T4" y="T5"/>
              </a:cxn>
            </a:cxnLst>
            <a:rect l="T9" t="T10" r="T11" b="T12"/>
            <a:pathLst>
              <a:path w="1920" h="1488">
                <a:moveTo>
                  <a:pt x="0" y="0"/>
                </a:moveTo>
                <a:lnTo>
                  <a:pt x="1662" y="1092"/>
                </a:lnTo>
                <a:lnTo>
                  <a:pt x="1920" y="1488"/>
                </a:ln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036" name="Freeform 16"/>
          <p:cNvSpPr>
            <a:spLocks/>
          </p:cNvSpPr>
          <p:nvPr/>
        </p:nvSpPr>
        <p:spPr bwMode="auto">
          <a:xfrm>
            <a:off x="2181225" y="3162300"/>
            <a:ext cx="3028950" cy="2005013"/>
          </a:xfrm>
          <a:custGeom>
            <a:avLst/>
            <a:gdLst>
              <a:gd name="T0" fmla="*/ 0 w 1896"/>
              <a:gd name="T1" fmla="*/ 0 h 1266"/>
              <a:gd name="T2" fmla="*/ 2147483647 w 1896"/>
              <a:gd name="T3" fmla="*/ 2147483647 h 1266"/>
              <a:gd name="T4" fmla="*/ 2147483647 w 1896"/>
              <a:gd name="T5" fmla="*/ 2147483647 h 1266"/>
              <a:gd name="T6" fmla="*/ 0 60000 65536"/>
              <a:gd name="T7" fmla="*/ 0 60000 65536"/>
              <a:gd name="T8" fmla="*/ 0 60000 65536"/>
              <a:gd name="T9" fmla="*/ 0 w 1896"/>
              <a:gd name="T10" fmla="*/ 0 h 1266"/>
              <a:gd name="T11" fmla="*/ 1896 w 1896"/>
              <a:gd name="T12" fmla="*/ 1266 h 1266"/>
            </a:gdLst>
            <a:ahLst/>
            <a:cxnLst>
              <a:cxn ang="T6">
                <a:pos x="T0" y="T1"/>
              </a:cxn>
              <a:cxn ang="T7">
                <a:pos x="T2" y="T3"/>
              </a:cxn>
              <a:cxn ang="T8">
                <a:pos x="T4" y="T5"/>
              </a:cxn>
            </a:cxnLst>
            <a:rect l="T9" t="T10" r="T11" b="T12"/>
            <a:pathLst>
              <a:path w="1896" h="1266">
                <a:moveTo>
                  <a:pt x="0" y="0"/>
                </a:moveTo>
                <a:lnTo>
                  <a:pt x="1644" y="930"/>
                </a:lnTo>
                <a:lnTo>
                  <a:pt x="1896" y="1266"/>
                </a:ln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037" name="Text Box 42"/>
          <p:cNvSpPr txBox="1">
            <a:spLocks noChangeArrowheads="1"/>
          </p:cNvSpPr>
          <p:nvPr/>
        </p:nvSpPr>
        <p:spPr bwMode="auto">
          <a:xfrm>
            <a:off x="1752600" y="3894138"/>
            <a:ext cx="636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u</a:t>
            </a:r>
          </a:p>
        </p:txBody>
      </p:sp>
      <p:sp>
        <p:nvSpPr>
          <p:cNvPr id="129038" name="Text Box 42"/>
          <p:cNvSpPr txBox="1">
            <a:spLocks noChangeArrowheads="1"/>
          </p:cNvSpPr>
          <p:nvPr/>
        </p:nvSpPr>
        <p:spPr bwMode="auto">
          <a:xfrm>
            <a:off x="3660775" y="5149850"/>
            <a:ext cx="638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M</a:t>
            </a:r>
            <a:r>
              <a:rPr lang="en-US" altLang="en-US" i="1" baseline="-25000">
                <a:solidFill>
                  <a:schemeClr val="bg1"/>
                </a:solidFill>
                <a:cs typeface="Arial" panose="020B0604020202020204" pitchFamily="34" charset="0"/>
              </a:rPr>
              <a:t>u</a:t>
            </a:r>
          </a:p>
        </p:txBody>
      </p:sp>
      <p:cxnSp>
        <p:nvCxnSpPr>
          <p:cNvPr id="129039" name="Straight Connector 37"/>
          <p:cNvCxnSpPr>
            <a:cxnSpLocks noChangeShapeType="1"/>
          </p:cNvCxnSpPr>
          <p:nvPr/>
        </p:nvCxnSpPr>
        <p:spPr bwMode="auto">
          <a:xfrm rot="5400000" flipH="1" flipV="1">
            <a:off x="3286918" y="4580732"/>
            <a:ext cx="1204913" cy="0"/>
          </a:xfrm>
          <a:prstGeom prst="line">
            <a:avLst/>
          </a:prstGeom>
          <a:noFill/>
          <a:ln w="12700" algn="ctr">
            <a:solidFill>
              <a:schemeClr val="bg1"/>
            </a:solidFill>
            <a:prstDash val="dash"/>
            <a:round/>
            <a:headEnd/>
            <a:tailEnd/>
          </a:ln>
          <a:extLst>
            <a:ext uri="{909E8E84-426E-40DD-AFC4-6F175D3DCCD1}">
              <a14:hiddenFill xmlns:a14="http://schemas.microsoft.com/office/drawing/2010/main">
                <a:noFill/>
              </a14:hiddenFill>
            </a:ext>
          </a:extLst>
        </p:spPr>
      </p:cxnSp>
      <p:sp>
        <p:nvSpPr>
          <p:cNvPr id="129040" name="Text Box 56"/>
          <p:cNvSpPr txBox="1">
            <a:spLocks noChangeArrowheads="1"/>
          </p:cNvSpPr>
          <p:nvPr/>
        </p:nvSpPr>
        <p:spPr bwMode="auto">
          <a:xfrm>
            <a:off x="4783138" y="1682750"/>
            <a:ext cx="38671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Elastic 2</a:t>
            </a:r>
            <a:r>
              <a:rPr lang="en-US" altLang="en-US" baseline="30000">
                <a:solidFill>
                  <a:schemeClr val="bg1"/>
                </a:solidFill>
                <a:cs typeface="Arial" panose="020B0604020202020204" pitchFamily="34" charset="0"/>
              </a:rPr>
              <a:t>nd</a:t>
            </a:r>
            <a:r>
              <a:rPr lang="en-US" altLang="en-US">
                <a:solidFill>
                  <a:schemeClr val="bg1"/>
                </a:solidFill>
                <a:cs typeface="Arial" panose="020B0604020202020204" pitchFamily="34" charset="0"/>
              </a:rPr>
              <a:t> order (direct analysis includes notional loads and reduced stiffness).</a:t>
            </a:r>
          </a:p>
        </p:txBody>
      </p:sp>
      <p:sp>
        <p:nvSpPr>
          <p:cNvPr id="30" name="Freeform 29"/>
          <p:cNvSpPr/>
          <p:nvPr/>
        </p:nvSpPr>
        <p:spPr>
          <a:xfrm>
            <a:off x="2206625" y="3890963"/>
            <a:ext cx="2554288" cy="1276350"/>
          </a:xfrm>
          <a:custGeom>
            <a:avLst/>
            <a:gdLst>
              <a:gd name="connsiteX0" fmla="*/ 0 w 2090058"/>
              <a:gd name="connsiteY0" fmla="*/ 1654629 h 1654629"/>
              <a:gd name="connsiteX1" fmla="*/ 580572 w 2090058"/>
              <a:gd name="connsiteY1" fmla="*/ 986971 h 1654629"/>
              <a:gd name="connsiteX2" fmla="*/ 1219200 w 2090058"/>
              <a:gd name="connsiteY2" fmla="*/ 406400 h 1654629"/>
              <a:gd name="connsiteX3" fmla="*/ 2090058 w 2090058"/>
              <a:gd name="connsiteY3" fmla="*/ 0 h 1654629"/>
            </a:gdLst>
            <a:ahLst/>
            <a:cxnLst>
              <a:cxn ang="0">
                <a:pos x="connsiteX0" y="connsiteY0"/>
              </a:cxn>
              <a:cxn ang="0">
                <a:pos x="connsiteX1" y="connsiteY1"/>
              </a:cxn>
              <a:cxn ang="0">
                <a:pos x="connsiteX2" y="connsiteY2"/>
              </a:cxn>
              <a:cxn ang="0">
                <a:pos x="connsiteX3" y="connsiteY3"/>
              </a:cxn>
            </a:cxnLst>
            <a:rect l="l" t="t" r="r" b="b"/>
            <a:pathLst>
              <a:path w="2090058" h="1654629">
                <a:moveTo>
                  <a:pt x="0" y="1654629"/>
                </a:moveTo>
                <a:cubicBezTo>
                  <a:pt x="188686" y="1424819"/>
                  <a:pt x="377372" y="1195009"/>
                  <a:pt x="580572" y="986971"/>
                </a:cubicBezTo>
                <a:cubicBezTo>
                  <a:pt x="783772" y="778933"/>
                  <a:pt x="967619" y="570895"/>
                  <a:pt x="1219200" y="406400"/>
                </a:cubicBezTo>
                <a:cubicBezTo>
                  <a:pt x="1470781" y="241905"/>
                  <a:pt x="1780419" y="120952"/>
                  <a:pt x="2090058" y="0"/>
                </a:cubicBezTo>
              </a:path>
            </a:pathLst>
          </a:custGeom>
          <a:ln w="508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3" name="Straight Connector 32"/>
          <p:cNvCxnSpPr/>
          <p:nvPr/>
        </p:nvCxnSpPr>
        <p:spPr>
          <a:xfrm>
            <a:off x="4498975" y="1916113"/>
            <a:ext cx="363538" cy="158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0" y="1357313"/>
            <a:ext cx="4340225" cy="2320925"/>
          </a:xfrm>
          <a:prstGeom prst="rect">
            <a:avLst/>
          </a:prstGeom>
          <a:solidFill>
            <a:schemeClr val="tx1">
              <a:lumMod val="95000"/>
            </a:schemeClr>
          </a:solidFill>
          <a:ln w="38100" cap="flat">
            <a:solidFill>
              <a:schemeClr val="bg1"/>
            </a:solidFill>
            <a:bevel/>
          </a:ln>
        </p:spPr>
        <p:txBody>
          <a:bodyPr anchor="ctr" anchorCtr="1">
            <a:spAutoFit/>
          </a:bodyPr>
          <a:lstStyle/>
          <a:p>
            <a:pPr>
              <a:defRPr/>
            </a:pPr>
            <a:r>
              <a:rPr lang="en-US" dirty="0">
                <a:solidFill>
                  <a:schemeClr val="bg1"/>
                </a:solidFill>
              </a:rPr>
              <a:t>Direct analysis accounts for interaction by including additional lateral “notional” loads and reducing the frame stiffness thus calibrating the member design to </a:t>
            </a:r>
            <a:r>
              <a:rPr lang="en-US" i="1" dirty="0">
                <a:solidFill>
                  <a:schemeClr val="bg1"/>
                </a:solidFill>
              </a:rPr>
              <a:t>K </a:t>
            </a:r>
            <a:r>
              <a:rPr lang="en-US" dirty="0">
                <a:solidFill>
                  <a:schemeClr val="bg1"/>
                </a:solidFill>
              </a:rPr>
              <a:t>= 1 analysis.</a:t>
            </a:r>
          </a:p>
        </p:txBody>
      </p:sp>
      <p:sp>
        <p:nvSpPr>
          <p:cNvPr id="26" name="TextBox 25"/>
          <p:cNvSpPr txBox="1"/>
          <p:nvPr/>
        </p:nvSpPr>
        <p:spPr>
          <a:xfrm>
            <a:off x="971550" y="639763"/>
            <a:ext cx="7673975"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sz="3600" b="1">
                <a:solidFill>
                  <a:schemeClr val="bg1"/>
                </a:solidFill>
              </a:rPr>
              <a:t>DIRECT ANALYSIS METHOD</a:t>
            </a:r>
          </a:p>
        </p:txBody>
      </p:sp>
      <p:cxnSp>
        <p:nvCxnSpPr>
          <p:cNvPr id="129045" name="Straight Connector 36"/>
          <p:cNvCxnSpPr>
            <a:cxnSpLocks noChangeShapeType="1"/>
          </p:cNvCxnSpPr>
          <p:nvPr/>
        </p:nvCxnSpPr>
        <p:spPr bwMode="auto">
          <a:xfrm>
            <a:off x="2206625" y="4122738"/>
            <a:ext cx="2859088" cy="1587"/>
          </a:xfrm>
          <a:prstGeom prst="line">
            <a:avLst/>
          </a:prstGeom>
          <a:noFill/>
          <a:ln w="12700" algn="ctr">
            <a:solidFill>
              <a:schemeClr val="bg1"/>
            </a:solidFill>
            <a:prstDash val="dash"/>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130051" name="TextBox 9"/>
          <p:cNvSpPr txBox="1">
            <a:spLocks noChangeArrowheads="1"/>
          </p:cNvSpPr>
          <p:nvPr/>
        </p:nvSpPr>
        <p:spPr bwMode="auto">
          <a:xfrm>
            <a:off x="1016000" y="1655763"/>
            <a:ext cx="7634288" cy="435451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30052" name="Text Box 41"/>
          <p:cNvSpPr txBox="1">
            <a:spLocks noChangeArrowheads="1"/>
          </p:cNvSpPr>
          <p:nvPr/>
        </p:nvSpPr>
        <p:spPr bwMode="auto">
          <a:xfrm>
            <a:off x="3189288" y="5470525"/>
            <a:ext cx="309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Moment, </a:t>
            </a:r>
            <a:r>
              <a:rPr lang="en-US" altLang="en-US" i="1">
                <a:solidFill>
                  <a:schemeClr val="bg1"/>
                </a:solidFill>
                <a:cs typeface="Arial" panose="020B0604020202020204" pitchFamily="34" charset="0"/>
              </a:rPr>
              <a:t>M</a:t>
            </a:r>
          </a:p>
        </p:txBody>
      </p:sp>
      <p:sp>
        <p:nvSpPr>
          <p:cNvPr id="130053" name="Text Box 41"/>
          <p:cNvSpPr txBox="1">
            <a:spLocks noChangeArrowheads="1"/>
          </p:cNvSpPr>
          <p:nvPr/>
        </p:nvSpPr>
        <p:spPr bwMode="auto">
          <a:xfrm rot="-5400000">
            <a:off x="-227806" y="3388519"/>
            <a:ext cx="3094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Axial Force, </a:t>
            </a:r>
            <a:r>
              <a:rPr lang="en-US" altLang="en-US" i="1">
                <a:solidFill>
                  <a:schemeClr val="bg1"/>
                </a:solidFill>
                <a:cs typeface="Arial" panose="020B0604020202020204" pitchFamily="34" charset="0"/>
              </a:rPr>
              <a:t>P</a:t>
            </a:r>
          </a:p>
        </p:txBody>
      </p:sp>
      <p:sp>
        <p:nvSpPr>
          <p:cNvPr id="21" name="Slide Number Placeholder 20"/>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B305C94-3939-400D-8ABA-20874A39465D}" type="slidenum">
              <a:rPr lang="en-US" altLang="en-US" sz="1200">
                <a:solidFill>
                  <a:srgbClr val="BCBCBC"/>
                </a:solidFill>
              </a:rPr>
              <a:pPr algn="r"/>
              <a:t>126</a:t>
            </a:fld>
            <a:endParaRPr lang="en-US" altLang="en-US" sz="1200">
              <a:solidFill>
                <a:srgbClr val="BCBCBC"/>
              </a:solidFill>
            </a:endParaRPr>
          </a:p>
        </p:txBody>
      </p:sp>
      <p:sp>
        <p:nvSpPr>
          <p:cNvPr id="130055" name="Freeform 8"/>
          <p:cNvSpPr>
            <a:spLocks/>
          </p:cNvSpPr>
          <p:nvPr/>
        </p:nvSpPr>
        <p:spPr bwMode="auto">
          <a:xfrm>
            <a:off x="2181225" y="2457450"/>
            <a:ext cx="3638550" cy="2714625"/>
          </a:xfrm>
          <a:custGeom>
            <a:avLst/>
            <a:gdLst>
              <a:gd name="T0" fmla="*/ 0 w 2292"/>
              <a:gd name="T1" fmla="*/ 0 h 1710"/>
              <a:gd name="T2" fmla="*/ 0 w 2292"/>
              <a:gd name="T3" fmla="*/ 2147483647 h 1710"/>
              <a:gd name="T4" fmla="*/ 2147483647 w 2292"/>
              <a:gd name="T5" fmla="*/ 2147483647 h 1710"/>
              <a:gd name="T6" fmla="*/ 0 60000 65536"/>
              <a:gd name="T7" fmla="*/ 0 60000 65536"/>
              <a:gd name="T8" fmla="*/ 0 60000 65536"/>
              <a:gd name="T9" fmla="*/ 0 w 2292"/>
              <a:gd name="T10" fmla="*/ 0 h 1710"/>
              <a:gd name="T11" fmla="*/ 2292 w 2292"/>
              <a:gd name="T12" fmla="*/ 1710 h 1710"/>
            </a:gdLst>
            <a:ahLst/>
            <a:cxnLst>
              <a:cxn ang="T6">
                <a:pos x="T0" y="T1"/>
              </a:cxn>
              <a:cxn ang="T7">
                <a:pos x="T2" y="T3"/>
              </a:cxn>
              <a:cxn ang="T8">
                <a:pos x="T4" y="T5"/>
              </a:cxn>
            </a:cxnLst>
            <a:rect l="T9" t="T10" r="T11" b="T12"/>
            <a:pathLst>
              <a:path w="2292" h="1710">
                <a:moveTo>
                  <a:pt x="0" y="0"/>
                </a:moveTo>
                <a:lnTo>
                  <a:pt x="0" y="1710"/>
                </a:lnTo>
                <a:lnTo>
                  <a:pt x="2292" y="1710"/>
                </a:ln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056" name="Text Box 42"/>
          <p:cNvSpPr txBox="1">
            <a:spLocks noChangeArrowheads="1"/>
          </p:cNvSpPr>
          <p:nvPr/>
        </p:nvSpPr>
        <p:spPr bwMode="auto">
          <a:xfrm>
            <a:off x="1687513" y="2551113"/>
            <a:ext cx="636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y</a:t>
            </a:r>
          </a:p>
        </p:txBody>
      </p:sp>
      <p:sp>
        <p:nvSpPr>
          <p:cNvPr id="130057" name="Text Box 42"/>
          <p:cNvSpPr txBox="1">
            <a:spLocks noChangeArrowheads="1"/>
          </p:cNvSpPr>
          <p:nvPr/>
        </p:nvSpPr>
        <p:spPr bwMode="auto">
          <a:xfrm>
            <a:off x="1611313" y="2921000"/>
            <a:ext cx="95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nL</a:t>
            </a:r>
          </a:p>
        </p:txBody>
      </p:sp>
      <p:sp>
        <p:nvSpPr>
          <p:cNvPr id="130058" name="Text Box 42"/>
          <p:cNvSpPr txBox="1">
            <a:spLocks noChangeArrowheads="1"/>
          </p:cNvSpPr>
          <p:nvPr/>
        </p:nvSpPr>
        <p:spPr bwMode="auto">
          <a:xfrm>
            <a:off x="4945063" y="5156200"/>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M</a:t>
            </a:r>
            <a:r>
              <a:rPr lang="en-US" altLang="en-US" i="1" baseline="-25000">
                <a:solidFill>
                  <a:schemeClr val="bg1"/>
                </a:solidFill>
                <a:cs typeface="Arial" panose="020B0604020202020204" pitchFamily="34" charset="0"/>
              </a:rPr>
              <a:t>p</a:t>
            </a:r>
          </a:p>
        </p:txBody>
      </p:sp>
      <p:sp>
        <p:nvSpPr>
          <p:cNvPr id="130059" name="Freeform 12"/>
          <p:cNvSpPr>
            <a:spLocks/>
          </p:cNvSpPr>
          <p:nvPr/>
        </p:nvSpPr>
        <p:spPr bwMode="auto">
          <a:xfrm>
            <a:off x="2171700" y="2809875"/>
            <a:ext cx="3048000" cy="2362200"/>
          </a:xfrm>
          <a:custGeom>
            <a:avLst/>
            <a:gdLst>
              <a:gd name="T0" fmla="*/ 0 w 1920"/>
              <a:gd name="T1" fmla="*/ 0 h 1488"/>
              <a:gd name="T2" fmla="*/ 2147483647 w 1920"/>
              <a:gd name="T3" fmla="*/ 2147483647 h 1488"/>
              <a:gd name="T4" fmla="*/ 2147483647 w 1920"/>
              <a:gd name="T5" fmla="*/ 2147483647 h 1488"/>
              <a:gd name="T6" fmla="*/ 0 60000 65536"/>
              <a:gd name="T7" fmla="*/ 0 60000 65536"/>
              <a:gd name="T8" fmla="*/ 0 60000 65536"/>
              <a:gd name="T9" fmla="*/ 0 w 1920"/>
              <a:gd name="T10" fmla="*/ 0 h 1488"/>
              <a:gd name="T11" fmla="*/ 1920 w 1920"/>
              <a:gd name="T12" fmla="*/ 1488 h 1488"/>
            </a:gdLst>
            <a:ahLst/>
            <a:cxnLst>
              <a:cxn ang="T6">
                <a:pos x="T0" y="T1"/>
              </a:cxn>
              <a:cxn ang="T7">
                <a:pos x="T2" y="T3"/>
              </a:cxn>
              <a:cxn ang="T8">
                <a:pos x="T4" y="T5"/>
              </a:cxn>
            </a:cxnLst>
            <a:rect l="T9" t="T10" r="T11" b="T12"/>
            <a:pathLst>
              <a:path w="1920" h="1488">
                <a:moveTo>
                  <a:pt x="0" y="0"/>
                </a:moveTo>
                <a:lnTo>
                  <a:pt x="1662" y="1092"/>
                </a:lnTo>
                <a:lnTo>
                  <a:pt x="1920" y="1488"/>
                </a:ln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060" name="Freeform 13"/>
          <p:cNvSpPr>
            <a:spLocks/>
          </p:cNvSpPr>
          <p:nvPr/>
        </p:nvSpPr>
        <p:spPr bwMode="auto">
          <a:xfrm>
            <a:off x="2181225" y="3162300"/>
            <a:ext cx="3028950" cy="2005013"/>
          </a:xfrm>
          <a:custGeom>
            <a:avLst/>
            <a:gdLst>
              <a:gd name="T0" fmla="*/ 0 w 1896"/>
              <a:gd name="T1" fmla="*/ 0 h 1266"/>
              <a:gd name="T2" fmla="*/ 2147483647 w 1896"/>
              <a:gd name="T3" fmla="*/ 2147483647 h 1266"/>
              <a:gd name="T4" fmla="*/ 2147483647 w 1896"/>
              <a:gd name="T5" fmla="*/ 2147483647 h 1266"/>
              <a:gd name="T6" fmla="*/ 0 60000 65536"/>
              <a:gd name="T7" fmla="*/ 0 60000 65536"/>
              <a:gd name="T8" fmla="*/ 0 60000 65536"/>
              <a:gd name="T9" fmla="*/ 0 w 1896"/>
              <a:gd name="T10" fmla="*/ 0 h 1266"/>
              <a:gd name="T11" fmla="*/ 1896 w 1896"/>
              <a:gd name="T12" fmla="*/ 1266 h 1266"/>
            </a:gdLst>
            <a:ahLst/>
            <a:cxnLst>
              <a:cxn ang="T6">
                <a:pos x="T0" y="T1"/>
              </a:cxn>
              <a:cxn ang="T7">
                <a:pos x="T2" y="T3"/>
              </a:cxn>
              <a:cxn ang="T8">
                <a:pos x="T4" y="T5"/>
              </a:cxn>
            </a:cxnLst>
            <a:rect l="T9" t="T10" r="T11" b="T12"/>
            <a:pathLst>
              <a:path w="1896" h="1266">
                <a:moveTo>
                  <a:pt x="0" y="0"/>
                </a:moveTo>
                <a:lnTo>
                  <a:pt x="1644" y="930"/>
                </a:lnTo>
                <a:lnTo>
                  <a:pt x="1896" y="1266"/>
                </a:ln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061" name="Text Box 42"/>
          <p:cNvSpPr txBox="1">
            <a:spLocks noChangeArrowheads="1"/>
          </p:cNvSpPr>
          <p:nvPr/>
        </p:nvSpPr>
        <p:spPr bwMode="auto">
          <a:xfrm>
            <a:off x="1752600" y="3894138"/>
            <a:ext cx="636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u</a:t>
            </a:r>
          </a:p>
        </p:txBody>
      </p:sp>
      <p:sp>
        <p:nvSpPr>
          <p:cNvPr id="130062" name="Text Box 42"/>
          <p:cNvSpPr txBox="1">
            <a:spLocks noChangeArrowheads="1"/>
          </p:cNvSpPr>
          <p:nvPr/>
        </p:nvSpPr>
        <p:spPr bwMode="auto">
          <a:xfrm>
            <a:off x="3660775" y="5149850"/>
            <a:ext cx="638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M</a:t>
            </a:r>
            <a:r>
              <a:rPr lang="en-US" altLang="en-US" i="1" baseline="-25000">
                <a:solidFill>
                  <a:schemeClr val="bg1"/>
                </a:solidFill>
                <a:cs typeface="Arial" panose="020B0604020202020204" pitchFamily="34" charset="0"/>
              </a:rPr>
              <a:t>u</a:t>
            </a:r>
          </a:p>
        </p:txBody>
      </p:sp>
      <p:cxnSp>
        <p:nvCxnSpPr>
          <p:cNvPr id="130063" name="Straight Connector 36"/>
          <p:cNvCxnSpPr>
            <a:cxnSpLocks noChangeShapeType="1"/>
          </p:cNvCxnSpPr>
          <p:nvPr/>
        </p:nvCxnSpPr>
        <p:spPr bwMode="auto">
          <a:xfrm>
            <a:off x="2206625" y="4122738"/>
            <a:ext cx="2859088" cy="1587"/>
          </a:xfrm>
          <a:prstGeom prst="line">
            <a:avLst/>
          </a:prstGeom>
          <a:noFill/>
          <a:ln w="12700" algn="ctr">
            <a:solidFill>
              <a:schemeClr val="bg1"/>
            </a:solidFill>
            <a:prstDash val="dash"/>
            <a:round/>
            <a:headEnd/>
            <a:tailEnd/>
          </a:ln>
          <a:extLst>
            <a:ext uri="{909E8E84-426E-40DD-AFC4-6F175D3DCCD1}">
              <a14:hiddenFill xmlns:a14="http://schemas.microsoft.com/office/drawing/2010/main">
                <a:noFill/>
              </a14:hiddenFill>
            </a:ext>
          </a:extLst>
        </p:spPr>
      </p:cxnSp>
      <p:cxnSp>
        <p:nvCxnSpPr>
          <p:cNvPr id="130064" name="Straight Connector 37"/>
          <p:cNvCxnSpPr>
            <a:cxnSpLocks noChangeShapeType="1"/>
          </p:cNvCxnSpPr>
          <p:nvPr/>
        </p:nvCxnSpPr>
        <p:spPr bwMode="auto">
          <a:xfrm rot="5400000" flipH="1" flipV="1">
            <a:off x="3286918" y="4580732"/>
            <a:ext cx="1204913" cy="0"/>
          </a:xfrm>
          <a:prstGeom prst="line">
            <a:avLst/>
          </a:prstGeom>
          <a:noFill/>
          <a:ln w="12700" algn="ctr">
            <a:solidFill>
              <a:schemeClr val="bg1"/>
            </a:solidFill>
            <a:prstDash val="dash"/>
            <a:round/>
            <a:headEnd/>
            <a:tailEnd/>
          </a:ln>
          <a:extLst>
            <a:ext uri="{909E8E84-426E-40DD-AFC4-6F175D3DCCD1}">
              <a14:hiddenFill xmlns:a14="http://schemas.microsoft.com/office/drawing/2010/main">
                <a:noFill/>
              </a14:hiddenFill>
            </a:ext>
          </a:extLst>
        </p:spPr>
      </p:cxnSp>
      <p:sp>
        <p:nvSpPr>
          <p:cNvPr id="130065" name="Text Box 56"/>
          <p:cNvSpPr txBox="1">
            <a:spLocks noChangeArrowheads="1"/>
          </p:cNvSpPr>
          <p:nvPr/>
        </p:nvSpPr>
        <p:spPr bwMode="auto">
          <a:xfrm>
            <a:off x="4783138" y="1682750"/>
            <a:ext cx="38671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Elastic 2</a:t>
            </a:r>
            <a:r>
              <a:rPr lang="en-US" altLang="en-US" baseline="30000">
                <a:solidFill>
                  <a:schemeClr val="bg1"/>
                </a:solidFill>
                <a:cs typeface="Arial" panose="020B0604020202020204" pitchFamily="34" charset="0"/>
              </a:rPr>
              <a:t>nd</a:t>
            </a:r>
            <a:r>
              <a:rPr lang="en-US" altLang="en-US">
                <a:solidFill>
                  <a:schemeClr val="bg1"/>
                </a:solidFill>
                <a:cs typeface="Arial" panose="020B0604020202020204" pitchFamily="34" charset="0"/>
              </a:rPr>
              <a:t> order (direct analysis includes notional loads and reduced stiffness).</a:t>
            </a:r>
          </a:p>
        </p:txBody>
      </p:sp>
      <p:sp>
        <p:nvSpPr>
          <p:cNvPr id="30" name="Freeform 29"/>
          <p:cNvSpPr/>
          <p:nvPr/>
        </p:nvSpPr>
        <p:spPr>
          <a:xfrm>
            <a:off x="2206625" y="3890963"/>
            <a:ext cx="2554288" cy="1276350"/>
          </a:xfrm>
          <a:custGeom>
            <a:avLst/>
            <a:gdLst>
              <a:gd name="connsiteX0" fmla="*/ 0 w 2090058"/>
              <a:gd name="connsiteY0" fmla="*/ 1654629 h 1654629"/>
              <a:gd name="connsiteX1" fmla="*/ 580572 w 2090058"/>
              <a:gd name="connsiteY1" fmla="*/ 986971 h 1654629"/>
              <a:gd name="connsiteX2" fmla="*/ 1219200 w 2090058"/>
              <a:gd name="connsiteY2" fmla="*/ 406400 h 1654629"/>
              <a:gd name="connsiteX3" fmla="*/ 2090058 w 2090058"/>
              <a:gd name="connsiteY3" fmla="*/ 0 h 1654629"/>
            </a:gdLst>
            <a:ahLst/>
            <a:cxnLst>
              <a:cxn ang="0">
                <a:pos x="connsiteX0" y="connsiteY0"/>
              </a:cxn>
              <a:cxn ang="0">
                <a:pos x="connsiteX1" y="connsiteY1"/>
              </a:cxn>
              <a:cxn ang="0">
                <a:pos x="connsiteX2" y="connsiteY2"/>
              </a:cxn>
              <a:cxn ang="0">
                <a:pos x="connsiteX3" y="connsiteY3"/>
              </a:cxn>
            </a:cxnLst>
            <a:rect l="l" t="t" r="r" b="b"/>
            <a:pathLst>
              <a:path w="2090058" h="1654629">
                <a:moveTo>
                  <a:pt x="0" y="1654629"/>
                </a:moveTo>
                <a:cubicBezTo>
                  <a:pt x="188686" y="1424819"/>
                  <a:pt x="377372" y="1195009"/>
                  <a:pt x="580572" y="986971"/>
                </a:cubicBezTo>
                <a:cubicBezTo>
                  <a:pt x="783772" y="778933"/>
                  <a:pt x="967619" y="570895"/>
                  <a:pt x="1219200" y="406400"/>
                </a:cubicBezTo>
                <a:cubicBezTo>
                  <a:pt x="1470781" y="241905"/>
                  <a:pt x="1780419" y="120952"/>
                  <a:pt x="2090058" y="0"/>
                </a:cubicBezTo>
              </a:path>
            </a:pathLst>
          </a:custGeom>
          <a:ln w="508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3" name="Straight Connector 32"/>
          <p:cNvCxnSpPr/>
          <p:nvPr/>
        </p:nvCxnSpPr>
        <p:spPr>
          <a:xfrm>
            <a:off x="4498975" y="1916113"/>
            <a:ext cx="363538" cy="158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0068" name="Text Box 57"/>
          <p:cNvSpPr txBox="1">
            <a:spLocks noChangeArrowheads="1"/>
          </p:cNvSpPr>
          <p:nvPr/>
        </p:nvSpPr>
        <p:spPr bwMode="auto">
          <a:xfrm>
            <a:off x="4851400" y="2932113"/>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Actual Response</a:t>
            </a:r>
          </a:p>
        </p:txBody>
      </p:sp>
      <p:sp>
        <p:nvSpPr>
          <p:cNvPr id="130069" name="Freeform 39"/>
          <p:cNvSpPr>
            <a:spLocks/>
          </p:cNvSpPr>
          <p:nvPr/>
        </p:nvSpPr>
        <p:spPr bwMode="auto">
          <a:xfrm>
            <a:off x="2206625" y="4108450"/>
            <a:ext cx="1958975" cy="1073150"/>
          </a:xfrm>
          <a:custGeom>
            <a:avLst/>
            <a:gdLst>
              <a:gd name="T0" fmla="*/ 0 w 2423886"/>
              <a:gd name="T1" fmla="*/ 1142917 h 1061962"/>
              <a:gd name="T2" fmla="*/ 98070 w 2423886"/>
              <a:gd name="T3" fmla="*/ 611812 h 1061962"/>
              <a:gd name="T4" fmla="*/ 192870 w 2423886"/>
              <a:gd name="T5" fmla="*/ 299397 h 1061962"/>
              <a:gd name="T6" fmla="*/ 307284 w 2423886"/>
              <a:gd name="T7" fmla="*/ 111949 h 1061962"/>
              <a:gd name="T8" fmla="*/ 438044 w 2423886"/>
              <a:gd name="T9" fmla="*/ 18223 h 1061962"/>
              <a:gd name="T10" fmla="*/ 545920 w 2423886"/>
              <a:gd name="T11" fmla="*/ 2604 h 1061962"/>
              <a:gd name="T12" fmla="*/ 0 60000 65536"/>
              <a:gd name="T13" fmla="*/ 0 60000 65536"/>
              <a:gd name="T14" fmla="*/ 0 60000 65536"/>
              <a:gd name="T15" fmla="*/ 0 60000 65536"/>
              <a:gd name="T16" fmla="*/ 0 60000 65536"/>
              <a:gd name="T17" fmla="*/ 0 60000 65536"/>
              <a:gd name="T18" fmla="*/ 0 w 2423886"/>
              <a:gd name="T19" fmla="*/ 0 h 1061962"/>
              <a:gd name="T20" fmla="*/ 2423886 w 2423886"/>
              <a:gd name="T21" fmla="*/ 1061962 h 1061962"/>
            </a:gdLst>
            <a:ahLst/>
            <a:cxnLst>
              <a:cxn ang="T12">
                <a:pos x="T0" y="T1"/>
              </a:cxn>
              <a:cxn ang="T13">
                <a:pos x="T2" y="T3"/>
              </a:cxn>
              <a:cxn ang="T14">
                <a:pos x="T4" y="T5"/>
              </a:cxn>
              <a:cxn ang="T15">
                <a:pos x="T6" y="T7"/>
              </a:cxn>
              <a:cxn ang="T16">
                <a:pos x="T8" y="T9"/>
              </a:cxn>
              <a:cxn ang="T17">
                <a:pos x="T10" y="T11"/>
              </a:cxn>
            </a:cxnLst>
            <a:rect l="T18" t="T19" r="T20" b="T21"/>
            <a:pathLst>
              <a:path w="2423886" h="1061962">
                <a:moveTo>
                  <a:pt x="0" y="1061962"/>
                </a:moveTo>
                <a:cubicBezTo>
                  <a:pt x="146352" y="880533"/>
                  <a:pt x="292705" y="699105"/>
                  <a:pt x="435429" y="568476"/>
                </a:cubicBezTo>
                <a:cubicBezTo>
                  <a:pt x="578153" y="437847"/>
                  <a:pt x="701524" y="355600"/>
                  <a:pt x="856343" y="278190"/>
                </a:cubicBezTo>
                <a:cubicBezTo>
                  <a:pt x="1011162" y="200781"/>
                  <a:pt x="1182914" y="147562"/>
                  <a:pt x="1364343" y="104019"/>
                </a:cubicBezTo>
                <a:cubicBezTo>
                  <a:pt x="1545772" y="60476"/>
                  <a:pt x="1768325" y="33866"/>
                  <a:pt x="1944915" y="16933"/>
                </a:cubicBezTo>
                <a:cubicBezTo>
                  <a:pt x="2121505" y="0"/>
                  <a:pt x="2272695" y="1209"/>
                  <a:pt x="2423886" y="2419"/>
                </a:cubicBezTo>
              </a:path>
            </a:pathLst>
          </a:custGeom>
          <a:noFill/>
          <a:ln w="28575" cap="flat" cmpd="sng" algn="ctr">
            <a:solidFill>
              <a:srgbClr val="E63F04"/>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cxnSp>
        <p:nvCxnSpPr>
          <p:cNvPr id="130070" name="Straight Connector 33"/>
          <p:cNvCxnSpPr>
            <a:cxnSpLocks noChangeShapeType="1"/>
          </p:cNvCxnSpPr>
          <p:nvPr/>
        </p:nvCxnSpPr>
        <p:spPr bwMode="auto">
          <a:xfrm>
            <a:off x="4462463" y="3171825"/>
            <a:ext cx="363537" cy="1588"/>
          </a:xfrm>
          <a:prstGeom prst="line">
            <a:avLst/>
          </a:prstGeom>
          <a:noFill/>
          <a:ln w="28575" algn="ctr">
            <a:solidFill>
              <a:srgbClr val="E63F04"/>
            </a:solidFill>
            <a:round/>
            <a:headEnd/>
            <a:tailEnd/>
          </a:ln>
          <a:extLst>
            <a:ext uri="{909E8E84-426E-40DD-AFC4-6F175D3DCCD1}">
              <a14:hiddenFill xmlns:a14="http://schemas.microsoft.com/office/drawing/2010/main">
                <a:noFill/>
              </a14:hiddenFill>
            </a:ext>
          </a:extLst>
        </p:spPr>
      </p:cxnSp>
      <p:sp>
        <p:nvSpPr>
          <p:cNvPr id="29" name="TextBox 28"/>
          <p:cNvSpPr txBox="1"/>
          <p:nvPr/>
        </p:nvSpPr>
        <p:spPr>
          <a:xfrm>
            <a:off x="5732463" y="4097338"/>
            <a:ext cx="3411537" cy="2320925"/>
          </a:xfrm>
          <a:prstGeom prst="rect">
            <a:avLst/>
          </a:prstGeom>
          <a:solidFill>
            <a:schemeClr val="tx1">
              <a:lumMod val="95000"/>
            </a:schemeClr>
          </a:solidFill>
          <a:ln w="38100" cap="flat">
            <a:solidFill>
              <a:schemeClr val="bg1"/>
            </a:solidFill>
            <a:bevel/>
          </a:ln>
        </p:spPr>
        <p:txBody>
          <a:bodyPr anchor="ctr" anchorCtr="1">
            <a:spAutoFit/>
          </a:bodyPr>
          <a:lstStyle/>
          <a:p>
            <a:pPr>
              <a:defRPr/>
            </a:pPr>
            <a:r>
              <a:rPr lang="en-US">
                <a:solidFill>
                  <a:schemeClr val="bg1"/>
                </a:solidFill>
              </a:rPr>
              <a:t>Actual response then should match the internal moment, transferring this moment into adjacent members and connections  during analysis.</a:t>
            </a:r>
          </a:p>
        </p:txBody>
      </p:sp>
      <p:sp>
        <p:nvSpPr>
          <p:cNvPr id="26" name="TextBox 25"/>
          <p:cNvSpPr txBox="1"/>
          <p:nvPr/>
        </p:nvSpPr>
        <p:spPr>
          <a:xfrm>
            <a:off x="971550" y="639763"/>
            <a:ext cx="7673975"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sz="3600" b="1">
                <a:solidFill>
                  <a:schemeClr val="bg1"/>
                </a:solidFill>
              </a:rPr>
              <a:t>DIRECT ANALYSIS METHOD</a:t>
            </a:r>
          </a:p>
        </p:txBody>
      </p:sp>
      <p:sp>
        <p:nvSpPr>
          <p:cNvPr id="27" name="TextBox 26"/>
          <p:cNvSpPr txBox="1"/>
          <p:nvPr/>
        </p:nvSpPr>
        <p:spPr>
          <a:xfrm>
            <a:off x="0" y="1357313"/>
            <a:ext cx="4340225" cy="2320925"/>
          </a:xfrm>
          <a:prstGeom prst="rect">
            <a:avLst/>
          </a:prstGeom>
          <a:solidFill>
            <a:schemeClr val="tx1">
              <a:lumMod val="95000"/>
            </a:schemeClr>
          </a:solidFill>
          <a:ln w="38100" cap="flat">
            <a:solidFill>
              <a:schemeClr val="bg1"/>
            </a:solidFill>
            <a:bevel/>
          </a:ln>
        </p:spPr>
        <p:txBody>
          <a:bodyPr anchor="ctr" anchorCtr="1">
            <a:spAutoFit/>
          </a:bodyPr>
          <a:lstStyle/>
          <a:p>
            <a:pPr>
              <a:defRPr/>
            </a:pPr>
            <a:r>
              <a:rPr lang="en-US" dirty="0">
                <a:solidFill>
                  <a:schemeClr val="bg1"/>
                </a:solidFill>
              </a:rPr>
              <a:t>Direct analysis accounts for interaction by including additional lateral “notional” loads and reducing the frame stiffness thus calibrating the member design to </a:t>
            </a:r>
            <a:r>
              <a:rPr lang="en-US" i="1" dirty="0">
                <a:solidFill>
                  <a:schemeClr val="bg1"/>
                </a:solidFill>
              </a:rPr>
              <a:t>K </a:t>
            </a:r>
            <a:r>
              <a:rPr lang="en-US" dirty="0">
                <a:solidFill>
                  <a:schemeClr val="bg1"/>
                </a:solidFill>
              </a:rPr>
              <a:t>= 1 analysis.</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131075" name="TextBox 9"/>
          <p:cNvSpPr txBox="1">
            <a:spLocks noChangeArrowheads="1"/>
          </p:cNvSpPr>
          <p:nvPr/>
        </p:nvSpPr>
        <p:spPr bwMode="auto">
          <a:xfrm>
            <a:off x="1016000" y="1655763"/>
            <a:ext cx="7634288" cy="435451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31076" name="Text Box 41"/>
          <p:cNvSpPr txBox="1">
            <a:spLocks noChangeArrowheads="1"/>
          </p:cNvSpPr>
          <p:nvPr/>
        </p:nvSpPr>
        <p:spPr bwMode="auto">
          <a:xfrm>
            <a:off x="3189288" y="5470525"/>
            <a:ext cx="309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Moment, </a:t>
            </a:r>
            <a:r>
              <a:rPr lang="en-US" altLang="en-US" i="1">
                <a:solidFill>
                  <a:schemeClr val="bg1"/>
                </a:solidFill>
                <a:cs typeface="Arial" panose="020B0604020202020204" pitchFamily="34" charset="0"/>
              </a:rPr>
              <a:t>M</a:t>
            </a:r>
          </a:p>
        </p:txBody>
      </p:sp>
      <p:sp>
        <p:nvSpPr>
          <p:cNvPr id="131077" name="Text Box 41"/>
          <p:cNvSpPr txBox="1">
            <a:spLocks noChangeArrowheads="1"/>
          </p:cNvSpPr>
          <p:nvPr/>
        </p:nvSpPr>
        <p:spPr bwMode="auto">
          <a:xfrm rot="-5400000">
            <a:off x="-227806" y="3388519"/>
            <a:ext cx="3094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Axial Force, </a:t>
            </a:r>
            <a:r>
              <a:rPr lang="en-US" altLang="en-US" i="1">
                <a:solidFill>
                  <a:schemeClr val="bg1"/>
                </a:solidFill>
                <a:cs typeface="Arial" panose="020B0604020202020204" pitchFamily="34" charset="0"/>
              </a:rPr>
              <a:t>P</a:t>
            </a:r>
          </a:p>
        </p:txBody>
      </p:sp>
      <p:sp>
        <p:nvSpPr>
          <p:cNvPr id="26" name="TextBox 25"/>
          <p:cNvSpPr txBox="1"/>
          <p:nvPr/>
        </p:nvSpPr>
        <p:spPr>
          <a:xfrm>
            <a:off x="971550" y="639763"/>
            <a:ext cx="7673975"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sz="3600" b="1">
                <a:solidFill>
                  <a:schemeClr val="bg1"/>
                </a:solidFill>
              </a:rPr>
              <a:t>DIRECT ANALYSIS METHOD</a:t>
            </a:r>
          </a:p>
        </p:txBody>
      </p:sp>
      <p:sp>
        <p:nvSpPr>
          <p:cNvPr id="21" name="Slide Number Placeholder 20"/>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456EF38-2EF6-4351-9680-31B6DFCFA6EC}" type="slidenum">
              <a:rPr lang="en-US" altLang="en-US" sz="1200">
                <a:solidFill>
                  <a:srgbClr val="BCBCBC"/>
                </a:solidFill>
              </a:rPr>
              <a:pPr algn="r"/>
              <a:t>127</a:t>
            </a:fld>
            <a:endParaRPr lang="en-US" altLang="en-US" sz="1200">
              <a:solidFill>
                <a:srgbClr val="BCBCBC"/>
              </a:solidFill>
            </a:endParaRPr>
          </a:p>
        </p:txBody>
      </p:sp>
      <p:sp>
        <p:nvSpPr>
          <p:cNvPr id="131080" name="Freeform 8"/>
          <p:cNvSpPr>
            <a:spLocks/>
          </p:cNvSpPr>
          <p:nvPr/>
        </p:nvSpPr>
        <p:spPr bwMode="auto">
          <a:xfrm>
            <a:off x="2181225" y="2457450"/>
            <a:ext cx="3638550" cy="2714625"/>
          </a:xfrm>
          <a:custGeom>
            <a:avLst/>
            <a:gdLst>
              <a:gd name="T0" fmla="*/ 0 w 2292"/>
              <a:gd name="T1" fmla="*/ 0 h 1710"/>
              <a:gd name="T2" fmla="*/ 0 w 2292"/>
              <a:gd name="T3" fmla="*/ 2147483647 h 1710"/>
              <a:gd name="T4" fmla="*/ 2147483647 w 2292"/>
              <a:gd name="T5" fmla="*/ 2147483647 h 1710"/>
              <a:gd name="T6" fmla="*/ 0 60000 65536"/>
              <a:gd name="T7" fmla="*/ 0 60000 65536"/>
              <a:gd name="T8" fmla="*/ 0 60000 65536"/>
              <a:gd name="T9" fmla="*/ 0 w 2292"/>
              <a:gd name="T10" fmla="*/ 0 h 1710"/>
              <a:gd name="T11" fmla="*/ 2292 w 2292"/>
              <a:gd name="T12" fmla="*/ 1710 h 1710"/>
            </a:gdLst>
            <a:ahLst/>
            <a:cxnLst>
              <a:cxn ang="T6">
                <a:pos x="T0" y="T1"/>
              </a:cxn>
              <a:cxn ang="T7">
                <a:pos x="T2" y="T3"/>
              </a:cxn>
              <a:cxn ang="T8">
                <a:pos x="T4" y="T5"/>
              </a:cxn>
            </a:cxnLst>
            <a:rect l="T9" t="T10" r="T11" b="T12"/>
            <a:pathLst>
              <a:path w="2292" h="1710">
                <a:moveTo>
                  <a:pt x="0" y="0"/>
                </a:moveTo>
                <a:lnTo>
                  <a:pt x="0" y="1710"/>
                </a:lnTo>
                <a:lnTo>
                  <a:pt x="2292" y="1710"/>
                </a:ln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081" name="Text Box 42"/>
          <p:cNvSpPr txBox="1">
            <a:spLocks noChangeArrowheads="1"/>
          </p:cNvSpPr>
          <p:nvPr/>
        </p:nvSpPr>
        <p:spPr bwMode="auto">
          <a:xfrm>
            <a:off x="1687513" y="2551113"/>
            <a:ext cx="636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y</a:t>
            </a:r>
          </a:p>
        </p:txBody>
      </p:sp>
      <p:sp>
        <p:nvSpPr>
          <p:cNvPr id="131082" name="Text Box 42"/>
          <p:cNvSpPr txBox="1">
            <a:spLocks noChangeArrowheads="1"/>
          </p:cNvSpPr>
          <p:nvPr/>
        </p:nvSpPr>
        <p:spPr bwMode="auto">
          <a:xfrm>
            <a:off x="1611313" y="2921000"/>
            <a:ext cx="95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nL</a:t>
            </a:r>
          </a:p>
        </p:txBody>
      </p:sp>
      <p:sp>
        <p:nvSpPr>
          <p:cNvPr id="131083" name="Text Box 42"/>
          <p:cNvSpPr txBox="1">
            <a:spLocks noChangeArrowheads="1"/>
          </p:cNvSpPr>
          <p:nvPr/>
        </p:nvSpPr>
        <p:spPr bwMode="auto">
          <a:xfrm>
            <a:off x="4945063" y="5156200"/>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M</a:t>
            </a:r>
            <a:r>
              <a:rPr lang="en-US" altLang="en-US" i="1" baseline="-25000">
                <a:solidFill>
                  <a:schemeClr val="bg1"/>
                </a:solidFill>
                <a:cs typeface="Arial" panose="020B0604020202020204" pitchFamily="34" charset="0"/>
              </a:rPr>
              <a:t>p</a:t>
            </a:r>
          </a:p>
        </p:txBody>
      </p:sp>
      <p:sp>
        <p:nvSpPr>
          <p:cNvPr id="131084" name="Freeform 12"/>
          <p:cNvSpPr>
            <a:spLocks/>
          </p:cNvSpPr>
          <p:nvPr/>
        </p:nvSpPr>
        <p:spPr bwMode="auto">
          <a:xfrm>
            <a:off x="2171700" y="2809875"/>
            <a:ext cx="3048000" cy="2362200"/>
          </a:xfrm>
          <a:custGeom>
            <a:avLst/>
            <a:gdLst>
              <a:gd name="T0" fmla="*/ 0 w 1920"/>
              <a:gd name="T1" fmla="*/ 0 h 1488"/>
              <a:gd name="T2" fmla="*/ 2147483647 w 1920"/>
              <a:gd name="T3" fmla="*/ 2147483647 h 1488"/>
              <a:gd name="T4" fmla="*/ 2147483647 w 1920"/>
              <a:gd name="T5" fmla="*/ 2147483647 h 1488"/>
              <a:gd name="T6" fmla="*/ 0 60000 65536"/>
              <a:gd name="T7" fmla="*/ 0 60000 65536"/>
              <a:gd name="T8" fmla="*/ 0 60000 65536"/>
              <a:gd name="T9" fmla="*/ 0 w 1920"/>
              <a:gd name="T10" fmla="*/ 0 h 1488"/>
              <a:gd name="T11" fmla="*/ 1920 w 1920"/>
              <a:gd name="T12" fmla="*/ 1488 h 1488"/>
            </a:gdLst>
            <a:ahLst/>
            <a:cxnLst>
              <a:cxn ang="T6">
                <a:pos x="T0" y="T1"/>
              </a:cxn>
              <a:cxn ang="T7">
                <a:pos x="T2" y="T3"/>
              </a:cxn>
              <a:cxn ang="T8">
                <a:pos x="T4" y="T5"/>
              </a:cxn>
            </a:cxnLst>
            <a:rect l="T9" t="T10" r="T11" b="T12"/>
            <a:pathLst>
              <a:path w="1920" h="1488">
                <a:moveTo>
                  <a:pt x="0" y="0"/>
                </a:moveTo>
                <a:lnTo>
                  <a:pt x="1662" y="1092"/>
                </a:lnTo>
                <a:lnTo>
                  <a:pt x="1920" y="1488"/>
                </a:ln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085" name="Freeform 13"/>
          <p:cNvSpPr>
            <a:spLocks/>
          </p:cNvSpPr>
          <p:nvPr/>
        </p:nvSpPr>
        <p:spPr bwMode="auto">
          <a:xfrm>
            <a:off x="2181225" y="3162300"/>
            <a:ext cx="3028950" cy="2005013"/>
          </a:xfrm>
          <a:custGeom>
            <a:avLst/>
            <a:gdLst>
              <a:gd name="T0" fmla="*/ 0 w 1896"/>
              <a:gd name="T1" fmla="*/ 0 h 1266"/>
              <a:gd name="T2" fmla="*/ 2147483647 w 1896"/>
              <a:gd name="T3" fmla="*/ 2147483647 h 1266"/>
              <a:gd name="T4" fmla="*/ 2147483647 w 1896"/>
              <a:gd name="T5" fmla="*/ 2147483647 h 1266"/>
              <a:gd name="T6" fmla="*/ 0 60000 65536"/>
              <a:gd name="T7" fmla="*/ 0 60000 65536"/>
              <a:gd name="T8" fmla="*/ 0 60000 65536"/>
              <a:gd name="T9" fmla="*/ 0 w 1896"/>
              <a:gd name="T10" fmla="*/ 0 h 1266"/>
              <a:gd name="T11" fmla="*/ 1896 w 1896"/>
              <a:gd name="T12" fmla="*/ 1266 h 1266"/>
            </a:gdLst>
            <a:ahLst/>
            <a:cxnLst>
              <a:cxn ang="T6">
                <a:pos x="T0" y="T1"/>
              </a:cxn>
              <a:cxn ang="T7">
                <a:pos x="T2" y="T3"/>
              </a:cxn>
              <a:cxn ang="T8">
                <a:pos x="T4" y="T5"/>
              </a:cxn>
            </a:cxnLst>
            <a:rect l="T9" t="T10" r="T11" b="T12"/>
            <a:pathLst>
              <a:path w="1896" h="1266">
                <a:moveTo>
                  <a:pt x="0" y="0"/>
                </a:moveTo>
                <a:lnTo>
                  <a:pt x="1644" y="930"/>
                </a:lnTo>
                <a:lnTo>
                  <a:pt x="1896" y="1266"/>
                </a:ln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086" name="Text Box 42"/>
          <p:cNvSpPr txBox="1">
            <a:spLocks noChangeArrowheads="1"/>
          </p:cNvSpPr>
          <p:nvPr/>
        </p:nvSpPr>
        <p:spPr bwMode="auto">
          <a:xfrm>
            <a:off x="1752600" y="3894138"/>
            <a:ext cx="636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u</a:t>
            </a:r>
          </a:p>
        </p:txBody>
      </p:sp>
      <p:sp>
        <p:nvSpPr>
          <p:cNvPr id="131087" name="Text Box 42"/>
          <p:cNvSpPr txBox="1">
            <a:spLocks noChangeArrowheads="1"/>
          </p:cNvSpPr>
          <p:nvPr/>
        </p:nvSpPr>
        <p:spPr bwMode="auto">
          <a:xfrm>
            <a:off x="3660775" y="5149850"/>
            <a:ext cx="638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M</a:t>
            </a:r>
            <a:r>
              <a:rPr lang="en-US" altLang="en-US" i="1" baseline="-25000">
                <a:solidFill>
                  <a:schemeClr val="bg1"/>
                </a:solidFill>
                <a:cs typeface="Arial" panose="020B0604020202020204" pitchFamily="34" charset="0"/>
              </a:rPr>
              <a:t>u</a:t>
            </a:r>
          </a:p>
        </p:txBody>
      </p:sp>
      <p:cxnSp>
        <p:nvCxnSpPr>
          <p:cNvPr id="131088" name="Straight Connector 37"/>
          <p:cNvCxnSpPr>
            <a:cxnSpLocks noChangeShapeType="1"/>
          </p:cNvCxnSpPr>
          <p:nvPr/>
        </p:nvCxnSpPr>
        <p:spPr bwMode="auto">
          <a:xfrm rot="5400000" flipH="1" flipV="1">
            <a:off x="3286918" y="4580732"/>
            <a:ext cx="1204913" cy="0"/>
          </a:xfrm>
          <a:prstGeom prst="line">
            <a:avLst/>
          </a:prstGeom>
          <a:noFill/>
          <a:ln w="12700" algn="ctr">
            <a:solidFill>
              <a:schemeClr val="bg1"/>
            </a:solidFill>
            <a:prstDash val="dash"/>
            <a:round/>
            <a:headEnd/>
            <a:tailEnd/>
          </a:ln>
          <a:extLst>
            <a:ext uri="{909E8E84-426E-40DD-AFC4-6F175D3DCCD1}">
              <a14:hiddenFill xmlns:a14="http://schemas.microsoft.com/office/drawing/2010/main">
                <a:noFill/>
              </a14:hiddenFill>
            </a:ext>
          </a:extLst>
        </p:spPr>
      </p:cxnSp>
      <p:sp>
        <p:nvSpPr>
          <p:cNvPr id="131089" name="Text Box 56"/>
          <p:cNvSpPr txBox="1">
            <a:spLocks noChangeArrowheads="1"/>
          </p:cNvSpPr>
          <p:nvPr/>
        </p:nvSpPr>
        <p:spPr bwMode="auto">
          <a:xfrm>
            <a:off x="4783138" y="1682750"/>
            <a:ext cx="38671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Elastic 2</a:t>
            </a:r>
            <a:r>
              <a:rPr lang="en-US" altLang="en-US" baseline="30000">
                <a:solidFill>
                  <a:schemeClr val="bg1"/>
                </a:solidFill>
                <a:cs typeface="Arial" panose="020B0604020202020204" pitchFamily="34" charset="0"/>
              </a:rPr>
              <a:t>nd</a:t>
            </a:r>
            <a:r>
              <a:rPr lang="en-US" altLang="en-US">
                <a:solidFill>
                  <a:schemeClr val="bg1"/>
                </a:solidFill>
                <a:cs typeface="Arial" panose="020B0604020202020204" pitchFamily="34" charset="0"/>
              </a:rPr>
              <a:t> order (direct analysis includes notional loads and reduced stiffness).</a:t>
            </a:r>
          </a:p>
        </p:txBody>
      </p:sp>
      <p:sp>
        <p:nvSpPr>
          <p:cNvPr id="30" name="Freeform 29"/>
          <p:cNvSpPr/>
          <p:nvPr/>
        </p:nvSpPr>
        <p:spPr>
          <a:xfrm>
            <a:off x="2206625" y="3890963"/>
            <a:ext cx="2554288" cy="1276350"/>
          </a:xfrm>
          <a:custGeom>
            <a:avLst/>
            <a:gdLst>
              <a:gd name="connsiteX0" fmla="*/ 0 w 2090058"/>
              <a:gd name="connsiteY0" fmla="*/ 1654629 h 1654629"/>
              <a:gd name="connsiteX1" fmla="*/ 580572 w 2090058"/>
              <a:gd name="connsiteY1" fmla="*/ 986971 h 1654629"/>
              <a:gd name="connsiteX2" fmla="*/ 1219200 w 2090058"/>
              <a:gd name="connsiteY2" fmla="*/ 406400 h 1654629"/>
              <a:gd name="connsiteX3" fmla="*/ 2090058 w 2090058"/>
              <a:gd name="connsiteY3" fmla="*/ 0 h 1654629"/>
            </a:gdLst>
            <a:ahLst/>
            <a:cxnLst>
              <a:cxn ang="0">
                <a:pos x="connsiteX0" y="connsiteY0"/>
              </a:cxn>
              <a:cxn ang="0">
                <a:pos x="connsiteX1" y="connsiteY1"/>
              </a:cxn>
              <a:cxn ang="0">
                <a:pos x="connsiteX2" y="connsiteY2"/>
              </a:cxn>
              <a:cxn ang="0">
                <a:pos x="connsiteX3" y="connsiteY3"/>
              </a:cxn>
            </a:cxnLst>
            <a:rect l="l" t="t" r="r" b="b"/>
            <a:pathLst>
              <a:path w="2090058" h="1654629">
                <a:moveTo>
                  <a:pt x="0" y="1654629"/>
                </a:moveTo>
                <a:cubicBezTo>
                  <a:pt x="188686" y="1424819"/>
                  <a:pt x="377372" y="1195009"/>
                  <a:pt x="580572" y="986971"/>
                </a:cubicBezTo>
                <a:cubicBezTo>
                  <a:pt x="783772" y="778933"/>
                  <a:pt x="967619" y="570895"/>
                  <a:pt x="1219200" y="406400"/>
                </a:cubicBezTo>
                <a:cubicBezTo>
                  <a:pt x="1470781" y="241905"/>
                  <a:pt x="1780419" y="120952"/>
                  <a:pt x="2090058" y="0"/>
                </a:cubicBezTo>
              </a:path>
            </a:pathLst>
          </a:custGeom>
          <a:ln w="508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3" name="Straight Connector 32"/>
          <p:cNvCxnSpPr/>
          <p:nvPr/>
        </p:nvCxnSpPr>
        <p:spPr>
          <a:xfrm>
            <a:off x="4498975" y="1916113"/>
            <a:ext cx="363538" cy="158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31092" name="Text Box 57"/>
          <p:cNvSpPr txBox="1">
            <a:spLocks noChangeArrowheads="1"/>
          </p:cNvSpPr>
          <p:nvPr/>
        </p:nvSpPr>
        <p:spPr bwMode="auto">
          <a:xfrm>
            <a:off x="4851400" y="2932113"/>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Actual Response</a:t>
            </a:r>
          </a:p>
        </p:txBody>
      </p:sp>
      <p:sp>
        <p:nvSpPr>
          <p:cNvPr id="131093" name="Freeform 39"/>
          <p:cNvSpPr>
            <a:spLocks/>
          </p:cNvSpPr>
          <p:nvPr/>
        </p:nvSpPr>
        <p:spPr bwMode="auto">
          <a:xfrm>
            <a:off x="2206625" y="4108450"/>
            <a:ext cx="1958975" cy="1073150"/>
          </a:xfrm>
          <a:custGeom>
            <a:avLst/>
            <a:gdLst>
              <a:gd name="T0" fmla="*/ 0 w 2423886"/>
              <a:gd name="T1" fmla="*/ 1142917 h 1061962"/>
              <a:gd name="T2" fmla="*/ 98070 w 2423886"/>
              <a:gd name="T3" fmla="*/ 611812 h 1061962"/>
              <a:gd name="T4" fmla="*/ 192870 w 2423886"/>
              <a:gd name="T5" fmla="*/ 299397 h 1061962"/>
              <a:gd name="T6" fmla="*/ 307284 w 2423886"/>
              <a:gd name="T7" fmla="*/ 111949 h 1061962"/>
              <a:gd name="T8" fmla="*/ 438044 w 2423886"/>
              <a:gd name="T9" fmla="*/ 18223 h 1061962"/>
              <a:gd name="T10" fmla="*/ 545920 w 2423886"/>
              <a:gd name="T11" fmla="*/ 2604 h 1061962"/>
              <a:gd name="T12" fmla="*/ 0 60000 65536"/>
              <a:gd name="T13" fmla="*/ 0 60000 65536"/>
              <a:gd name="T14" fmla="*/ 0 60000 65536"/>
              <a:gd name="T15" fmla="*/ 0 60000 65536"/>
              <a:gd name="T16" fmla="*/ 0 60000 65536"/>
              <a:gd name="T17" fmla="*/ 0 60000 65536"/>
              <a:gd name="T18" fmla="*/ 0 w 2423886"/>
              <a:gd name="T19" fmla="*/ 0 h 1061962"/>
              <a:gd name="T20" fmla="*/ 2423886 w 2423886"/>
              <a:gd name="T21" fmla="*/ 1061962 h 1061962"/>
            </a:gdLst>
            <a:ahLst/>
            <a:cxnLst>
              <a:cxn ang="T12">
                <a:pos x="T0" y="T1"/>
              </a:cxn>
              <a:cxn ang="T13">
                <a:pos x="T2" y="T3"/>
              </a:cxn>
              <a:cxn ang="T14">
                <a:pos x="T4" y="T5"/>
              </a:cxn>
              <a:cxn ang="T15">
                <a:pos x="T6" y="T7"/>
              </a:cxn>
              <a:cxn ang="T16">
                <a:pos x="T8" y="T9"/>
              </a:cxn>
              <a:cxn ang="T17">
                <a:pos x="T10" y="T11"/>
              </a:cxn>
            </a:cxnLst>
            <a:rect l="T18" t="T19" r="T20" b="T21"/>
            <a:pathLst>
              <a:path w="2423886" h="1061962">
                <a:moveTo>
                  <a:pt x="0" y="1061962"/>
                </a:moveTo>
                <a:cubicBezTo>
                  <a:pt x="146352" y="880533"/>
                  <a:pt x="292705" y="699105"/>
                  <a:pt x="435429" y="568476"/>
                </a:cubicBezTo>
                <a:cubicBezTo>
                  <a:pt x="578153" y="437847"/>
                  <a:pt x="701524" y="355600"/>
                  <a:pt x="856343" y="278190"/>
                </a:cubicBezTo>
                <a:cubicBezTo>
                  <a:pt x="1011162" y="200781"/>
                  <a:pt x="1182914" y="147562"/>
                  <a:pt x="1364343" y="104019"/>
                </a:cubicBezTo>
                <a:cubicBezTo>
                  <a:pt x="1545772" y="60476"/>
                  <a:pt x="1768325" y="33866"/>
                  <a:pt x="1944915" y="16933"/>
                </a:cubicBezTo>
                <a:cubicBezTo>
                  <a:pt x="2121505" y="0"/>
                  <a:pt x="2272695" y="1209"/>
                  <a:pt x="2423886" y="2419"/>
                </a:cubicBezTo>
              </a:path>
            </a:pathLst>
          </a:custGeom>
          <a:noFill/>
          <a:ln w="28575" cap="flat" cmpd="sng" algn="ctr">
            <a:solidFill>
              <a:srgbClr val="E63F04"/>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cxnSp>
        <p:nvCxnSpPr>
          <p:cNvPr id="131094" name="Straight Connector 33"/>
          <p:cNvCxnSpPr>
            <a:cxnSpLocks noChangeShapeType="1"/>
          </p:cNvCxnSpPr>
          <p:nvPr/>
        </p:nvCxnSpPr>
        <p:spPr bwMode="auto">
          <a:xfrm>
            <a:off x="4462463" y="3171825"/>
            <a:ext cx="363537" cy="1588"/>
          </a:xfrm>
          <a:prstGeom prst="line">
            <a:avLst/>
          </a:prstGeom>
          <a:noFill/>
          <a:ln w="28575" algn="ctr">
            <a:solidFill>
              <a:srgbClr val="E63F04"/>
            </a:solidFill>
            <a:round/>
            <a:headEnd/>
            <a:tailEnd/>
          </a:ln>
          <a:extLst>
            <a:ext uri="{909E8E84-426E-40DD-AFC4-6F175D3DCCD1}">
              <a14:hiddenFill xmlns:a14="http://schemas.microsoft.com/office/drawing/2010/main">
                <a:noFill/>
              </a14:hiddenFill>
            </a:ext>
          </a:extLst>
        </p:spPr>
      </p:cxnSp>
      <p:cxnSp>
        <p:nvCxnSpPr>
          <p:cNvPr id="131095" name="Straight Connector 36"/>
          <p:cNvCxnSpPr>
            <a:cxnSpLocks noChangeShapeType="1"/>
          </p:cNvCxnSpPr>
          <p:nvPr/>
        </p:nvCxnSpPr>
        <p:spPr bwMode="auto">
          <a:xfrm>
            <a:off x="2206625" y="4122738"/>
            <a:ext cx="2859088" cy="1587"/>
          </a:xfrm>
          <a:prstGeom prst="line">
            <a:avLst/>
          </a:prstGeom>
          <a:noFill/>
          <a:ln w="12700" algn="ctr">
            <a:solidFill>
              <a:schemeClr val="bg1"/>
            </a:solidFill>
            <a:prstDash val="dash"/>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132099" name="TextBox 6"/>
          <p:cNvSpPr txBox="1">
            <a:spLocks noChangeArrowheads="1"/>
          </p:cNvSpPr>
          <p:nvPr/>
        </p:nvSpPr>
        <p:spPr bwMode="auto">
          <a:xfrm>
            <a:off x="334963" y="1830388"/>
            <a:ext cx="8310562" cy="461962"/>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cs typeface="Arial" panose="020B0604020202020204" pitchFamily="34" charset="0"/>
              </a:rPr>
              <a:t>Direct Analysis and Traditional methods are valid for design. </a:t>
            </a:r>
          </a:p>
        </p:txBody>
      </p:sp>
      <p:sp>
        <p:nvSpPr>
          <p:cNvPr id="8" name="TextBox 7"/>
          <p:cNvSpPr txBox="1"/>
          <p:nvPr/>
        </p:nvSpPr>
        <p:spPr>
          <a:xfrm>
            <a:off x="334963" y="655638"/>
            <a:ext cx="8310562" cy="64770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sz="3600" b="1">
                <a:solidFill>
                  <a:schemeClr val="bg1"/>
                </a:solidFill>
              </a:rPr>
              <a:t>DIRECT ANALYSIS METHOD</a:t>
            </a:r>
          </a:p>
        </p:txBody>
      </p:sp>
      <p:sp>
        <p:nvSpPr>
          <p:cNvPr id="11" name="Slide Number Placeholder 10"/>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751DC10-7A65-4EF3-A74A-B0A1400196FC}" type="slidenum">
              <a:rPr lang="en-US" altLang="en-US" sz="1200">
                <a:solidFill>
                  <a:srgbClr val="BCBCBC"/>
                </a:solidFill>
              </a:rPr>
              <a:pPr/>
              <a:t>128</a:t>
            </a:fld>
            <a:endParaRPr lang="en-US" altLang="en-US" sz="1200">
              <a:solidFill>
                <a:srgbClr val="BCBCBC"/>
              </a:solidFill>
            </a:endParaRPr>
          </a:p>
        </p:txBody>
      </p:sp>
      <p:sp>
        <p:nvSpPr>
          <p:cNvPr id="132102" name="TextBox 6"/>
          <p:cNvSpPr txBox="1">
            <a:spLocks noChangeArrowheads="1"/>
          </p:cNvSpPr>
          <p:nvPr/>
        </p:nvSpPr>
        <p:spPr bwMode="auto">
          <a:xfrm>
            <a:off x="334963" y="3708400"/>
            <a:ext cx="8310562" cy="120015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cs typeface="Arial" panose="020B0604020202020204" pitchFamily="34" charset="0"/>
              </a:rPr>
              <a:t>The Direct Analysis method has been calibrated for typical building structures. Unusual structures (such as a cantilever with compression and bending) may require additional calibration.</a:t>
            </a:r>
          </a:p>
        </p:txBody>
      </p:sp>
      <p:sp>
        <p:nvSpPr>
          <p:cNvPr id="132103" name="TextBox 6"/>
          <p:cNvSpPr txBox="1">
            <a:spLocks noChangeArrowheads="1"/>
          </p:cNvSpPr>
          <p:nvPr/>
        </p:nvSpPr>
        <p:spPr bwMode="auto">
          <a:xfrm>
            <a:off x="334963" y="2597150"/>
            <a:ext cx="8310562" cy="830263"/>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cs typeface="Arial" panose="020B0604020202020204" pitchFamily="34" charset="0"/>
              </a:rPr>
              <a:t>Each is reliant on calibration to match the response curves shown on previous slides.</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9" name="TextBox 8"/>
          <p:cNvSpPr txBox="1"/>
          <p:nvPr/>
        </p:nvSpPr>
        <p:spPr>
          <a:xfrm>
            <a:off x="504825" y="639763"/>
            <a:ext cx="81407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sz="3600" b="1">
                <a:solidFill>
                  <a:schemeClr val="bg1"/>
                </a:solidFill>
              </a:rPr>
              <a:t>DIRECT ANALYSIS METHOD</a:t>
            </a:r>
          </a:p>
        </p:txBody>
      </p:sp>
      <p:sp>
        <p:nvSpPr>
          <p:cNvPr id="10" name="TextBox 9"/>
          <p:cNvSpPr txBox="1"/>
          <p:nvPr/>
        </p:nvSpPr>
        <p:spPr>
          <a:xfrm>
            <a:off x="2060575" y="1778000"/>
            <a:ext cx="4425950" cy="460375"/>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dirty="0">
                <a:solidFill>
                  <a:schemeClr val="bg1"/>
                </a:solidFill>
              </a:rPr>
              <a:t>Analysis and Calibration</a:t>
            </a:r>
          </a:p>
        </p:txBody>
      </p:sp>
      <p:sp>
        <p:nvSpPr>
          <p:cNvPr id="133125" name="TextBox 10"/>
          <p:cNvSpPr txBox="1">
            <a:spLocks noChangeArrowheads="1"/>
          </p:cNvSpPr>
          <p:nvPr/>
        </p:nvSpPr>
        <p:spPr bwMode="auto">
          <a:xfrm>
            <a:off x="1073150" y="2617788"/>
            <a:ext cx="6600825"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cs typeface="Arial" panose="020B0604020202020204" pitchFamily="34" charset="0"/>
              </a:rPr>
              <a:t>With proper calibration design strength approaches the actual response. </a:t>
            </a:r>
          </a:p>
        </p:txBody>
      </p:sp>
      <p:sp>
        <p:nvSpPr>
          <p:cNvPr id="133126" name="TextBox 11"/>
          <p:cNvSpPr txBox="1">
            <a:spLocks noChangeArrowheads="1"/>
          </p:cNvSpPr>
          <p:nvPr/>
        </p:nvSpPr>
        <p:spPr bwMode="auto">
          <a:xfrm>
            <a:off x="1089025" y="3689350"/>
            <a:ext cx="6565900"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cs typeface="Arial" panose="020B0604020202020204" pitchFamily="34" charset="0"/>
              </a:rPr>
              <a:t>Calibration consists of a combination of notional load values and reduction in member stiffness.</a:t>
            </a:r>
          </a:p>
        </p:txBody>
      </p:sp>
      <p:sp>
        <p:nvSpPr>
          <p:cNvPr id="133127" name="TextBox 12"/>
          <p:cNvSpPr txBox="1">
            <a:spLocks noChangeArrowheads="1"/>
          </p:cNvSpPr>
          <p:nvPr/>
        </p:nvSpPr>
        <p:spPr bwMode="auto">
          <a:xfrm>
            <a:off x="1074738" y="4876800"/>
            <a:ext cx="6599237" cy="49530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cs typeface="Arial" panose="020B0604020202020204" pitchFamily="34" charset="0"/>
              </a:rPr>
              <a:t>Analysis is referenced to </a:t>
            </a:r>
            <a:r>
              <a:rPr lang="en-US" altLang="en-US" i="1">
                <a:solidFill>
                  <a:schemeClr val="bg1"/>
                </a:solidFill>
                <a:cs typeface="Arial" panose="020B0604020202020204" pitchFamily="34" charset="0"/>
              </a:rPr>
              <a:t>K </a:t>
            </a:r>
            <a:r>
              <a:rPr lang="en-US" altLang="en-US">
                <a:solidFill>
                  <a:schemeClr val="bg1"/>
                </a:solidFill>
                <a:cs typeface="Arial" panose="020B0604020202020204" pitchFamily="34" charset="0"/>
              </a:rPr>
              <a:t>= 1 member capacities.</a:t>
            </a:r>
          </a:p>
        </p:txBody>
      </p:sp>
      <p:sp>
        <p:nvSpPr>
          <p:cNvPr id="7" name="Slide Number Placeholder 6"/>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B0127BA-47E8-4E86-BFD0-6564F07C20F2}" type="slidenum">
              <a:rPr lang="en-US" altLang="en-US" sz="1200">
                <a:solidFill>
                  <a:srgbClr val="BCBCBC"/>
                </a:solidFill>
              </a:rPr>
              <a:pPr/>
              <a:t>129</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18" name="TextBox 17"/>
          <p:cNvSpPr txBox="1"/>
          <p:nvPr/>
        </p:nvSpPr>
        <p:spPr bwMode="auto">
          <a:xfrm>
            <a:off x="2492375" y="5280025"/>
            <a:ext cx="5843588" cy="942975"/>
          </a:xfrm>
          <a:prstGeom prst="rect">
            <a:avLst/>
          </a:prstGeom>
          <a:solidFill>
            <a:schemeClr val="tx1">
              <a:lumMod val="95000"/>
              <a:alpha val="62000"/>
            </a:schemeClr>
          </a:solidFill>
          <a:ln w="38100" cap="flat">
            <a:solidFill>
              <a:schemeClr val="bg1"/>
            </a:solidFill>
            <a:bevel/>
          </a:ln>
        </p:spPr>
        <p:txBody>
          <a:bodyPr anchor="ctr"/>
          <a:lstStyle/>
          <a:p>
            <a:pPr>
              <a:defRPr/>
            </a:pPr>
            <a:r>
              <a:rPr lang="en-US" dirty="0">
                <a:solidFill>
                  <a:schemeClr val="bg1"/>
                </a:solidFill>
              </a:rPr>
              <a:t>  				Equation H1-1b</a:t>
            </a:r>
          </a:p>
        </p:txBody>
      </p:sp>
      <p:graphicFrame>
        <p:nvGraphicFramePr>
          <p:cNvPr id="14340" name="Object 3"/>
          <p:cNvGraphicFramePr>
            <a:graphicFrameLocks noChangeAspect="1"/>
          </p:cNvGraphicFramePr>
          <p:nvPr/>
        </p:nvGraphicFramePr>
        <p:xfrm>
          <a:off x="4162425" y="3273425"/>
          <a:ext cx="114300" cy="215900"/>
        </p:xfrm>
        <a:graphic>
          <a:graphicData uri="http://schemas.openxmlformats.org/presentationml/2006/ole">
            <mc:AlternateContent xmlns:mc="http://schemas.openxmlformats.org/markup-compatibility/2006">
              <mc:Choice xmlns:v="urn:schemas-microsoft-com:vml" Requires="v">
                <p:oleObj spid="_x0000_s14377" name="Equation" r:id="rId4" imgW="114151" imgH="215619" progId="Equation.3">
                  <p:embed/>
                </p:oleObj>
              </mc:Choice>
              <mc:Fallback>
                <p:oleObj name="Equation" r:id="rId4" imgW="114151" imgH="215619"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2425" y="3273425"/>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Box 9"/>
          <p:cNvSpPr txBox="1"/>
          <p:nvPr/>
        </p:nvSpPr>
        <p:spPr bwMode="auto">
          <a:xfrm>
            <a:off x="2486025" y="2927350"/>
            <a:ext cx="5843588" cy="942975"/>
          </a:xfrm>
          <a:prstGeom prst="rect">
            <a:avLst/>
          </a:prstGeom>
          <a:solidFill>
            <a:schemeClr val="tx1">
              <a:lumMod val="95000"/>
              <a:alpha val="62000"/>
            </a:schemeClr>
          </a:solidFill>
          <a:ln w="38100" cap="flat">
            <a:solidFill>
              <a:schemeClr val="bg1"/>
            </a:solidFill>
            <a:bevel/>
          </a:ln>
        </p:spPr>
        <p:txBody>
          <a:bodyPr anchor="ctr"/>
          <a:lstStyle/>
          <a:p>
            <a:pPr>
              <a:defRPr/>
            </a:pPr>
            <a:r>
              <a:rPr lang="en-US" dirty="0">
                <a:solidFill>
                  <a:schemeClr val="bg1"/>
                </a:solidFill>
              </a:rPr>
              <a:t>  				Equation H1-1a</a:t>
            </a:r>
          </a:p>
        </p:txBody>
      </p:sp>
      <p:graphicFrame>
        <p:nvGraphicFramePr>
          <p:cNvPr id="14342" name="Object 5"/>
          <p:cNvGraphicFramePr>
            <a:graphicFrameLocks noChangeAspect="1"/>
          </p:cNvGraphicFramePr>
          <p:nvPr/>
        </p:nvGraphicFramePr>
        <p:xfrm>
          <a:off x="2601913" y="5284788"/>
          <a:ext cx="2767012" cy="901700"/>
        </p:xfrm>
        <a:graphic>
          <a:graphicData uri="http://schemas.openxmlformats.org/presentationml/2006/ole">
            <mc:AlternateContent xmlns:mc="http://schemas.openxmlformats.org/markup-compatibility/2006">
              <mc:Choice xmlns:v="urn:schemas-microsoft-com:vml" Requires="v">
                <p:oleObj spid="_x0000_s14378" name="Equation" r:id="rId6" imgW="1562100" imgH="508000" progId="Equation.3">
                  <p:embed/>
                </p:oleObj>
              </mc:Choice>
              <mc:Fallback>
                <p:oleObj name="Equation" r:id="rId6" imgW="1562100" imgH="5080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1913" y="5284788"/>
                        <a:ext cx="2767012"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343" name="Group 12"/>
          <p:cNvGrpSpPr>
            <a:grpSpLocks/>
          </p:cNvGrpSpPr>
          <p:nvPr/>
        </p:nvGrpSpPr>
        <p:grpSpPr bwMode="auto">
          <a:xfrm>
            <a:off x="1487488" y="1793875"/>
            <a:ext cx="1835150" cy="898525"/>
            <a:chOff x="2036763" y="3230881"/>
            <a:chExt cx="1834197" cy="898208"/>
          </a:xfrm>
        </p:grpSpPr>
        <p:sp>
          <p:nvSpPr>
            <p:cNvPr id="9" name="TextBox 8"/>
            <p:cNvSpPr txBox="1"/>
            <p:nvPr/>
          </p:nvSpPr>
          <p:spPr bwMode="auto">
            <a:xfrm>
              <a:off x="2036763" y="3230881"/>
              <a:ext cx="1834197" cy="898208"/>
            </a:xfrm>
            <a:prstGeom prst="rect">
              <a:avLst/>
            </a:prstGeom>
            <a:solidFill>
              <a:schemeClr val="tx1">
                <a:lumMod val="95000"/>
                <a:alpha val="62000"/>
              </a:schemeClr>
            </a:solidFill>
            <a:ln w="38100" cap="flat">
              <a:solidFill>
                <a:schemeClr val="bg1"/>
              </a:solidFill>
              <a:bevel/>
            </a:ln>
          </p:spPr>
          <p:txBody>
            <a:bodyPr anchor="ctr"/>
            <a:lstStyle/>
            <a:p>
              <a:pPr>
                <a:defRPr/>
              </a:pPr>
              <a:r>
                <a:rPr lang="en-US" dirty="0">
                  <a:solidFill>
                    <a:schemeClr val="bg1"/>
                  </a:solidFill>
                </a:rPr>
                <a:t>For </a:t>
              </a:r>
            </a:p>
          </p:txBody>
        </p:sp>
        <p:graphicFrame>
          <p:nvGraphicFramePr>
            <p:cNvPr id="14351" name="Object 9"/>
            <p:cNvGraphicFramePr>
              <a:graphicFrameLocks noChangeAspect="1"/>
            </p:cNvGraphicFramePr>
            <p:nvPr/>
          </p:nvGraphicFramePr>
          <p:xfrm>
            <a:off x="2698750" y="3350260"/>
            <a:ext cx="928370" cy="734060"/>
          </p:xfrm>
          <a:graphic>
            <a:graphicData uri="http://schemas.openxmlformats.org/presentationml/2006/ole">
              <mc:AlternateContent xmlns:mc="http://schemas.openxmlformats.org/markup-compatibility/2006">
                <mc:Choice xmlns:v="urn:schemas-microsoft-com:vml" Requires="v">
                  <p:oleObj spid="_x0000_s14379" name="Equation" r:id="rId8" imgW="545863" imgH="431613" progId="Equation.3">
                    <p:embed/>
                  </p:oleObj>
                </mc:Choice>
                <mc:Fallback>
                  <p:oleObj name="Equation" r:id="rId8" imgW="545863" imgH="431613"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8750" y="3350260"/>
                          <a:ext cx="928370" cy="734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4344" name="Group 13"/>
          <p:cNvGrpSpPr>
            <a:grpSpLocks/>
          </p:cNvGrpSpPr>
          <p:nvPr/>
        </p:nvGrpSpPr>
        <p:grpSpPr bwMode="auto">
          <a:xfrm>
            <a:off x="1533525" y="4160838"/>
            <a:ext cx="1835150" cy="896937"/>
            <a:chOff x="2036763" y="3230881"/>
            <a:chExt cx="1834197" cy="898208"/>
          </a:xfrm>
        </p:grpSpPr>
        <p:sp>
          <p:nvSpPr>
            <p:cNvPr id="15" name="TextBox 14"/>
            <p:cNvSpPr txBox="1"/>
            <p:nvPr/>
          </p:nvSpPr>
          <p:spPr bwMode="auto">
            <a:xfrm>
              <a:off x="2036763" y="3230881"/>
              <a:ext cx="1834197" cy="898208"/>
            </a:xfrm>
            <a:prstGeom prst="rect">
              <a:avLst/>
            </a:prstGeom>
            <a:solidFill>
              <a:schemeClr val="tx1">
                <a:lumMod val="95000"/>
                <a:alpha val="62000"/>
              </a:schemeClr>
            </a:solidFill>
            <a:ln w="38100" cap="flat">
              <a:solidFill>
                <a:schemeClr val="bg1"/>
              </a:solidFill>
              <a:bevel/>
            </a:ln>
          </p:spPr>
          <p:txBody>
            <a:bodyPr anchor="ctr"/>
            <a:lstStyle/>
            <a:p>
              <a:pPr>
                <a:defRPr/>
              </a:pPr>
              <a:r>
                <a:rPr lang="en-US" dirty="0">
                  <a:solidFill>
                    <a:schemeClr val="bg1"/>
                  </a:solidFill>
                </a:rPr>
                <a:t>For </a:t>
              </a:r>
            </a:p>
          </p:txBody>
        </p:sp>
        <p:graphicFrame>
          <p:nvGraphicFramePr>
            <p:cNvPr id="14349" name="Object 10"/>
            <p:cNvGraphicFramePr>
              <a:graphicFrameLocks noChangeAspect="1"/>
            </p:cNvGraphicFramePr>
            <p:nvPr/>
          </p:nvGraphicFramePr>
          <p:xfrm>
            <a:off x="2698750" y="3350260"/>
            <a:ext cx="928370" cy="734060"/>
          </p:xfrm>
          <a:graphic>
            <a:graphicData uri="http://schemas.openxmlformats.org/presentationml/2006/ole">
              <mc:AlternateContent xmlns:mc="http://schemas.openxmlformats.org/markup-compatibility/2006">
                <mc:Choice xmlns:v="urn:schemas-microsoft-com:vml" Requires="v">
                  <p:oleObj spid="_x0000_s14380" name="Equation" r:id="rId10" imgW="545863" imgH="431613" progId="Equation.3">
                    <p:embed/>
                  </p:oleObj>
                </mc:Choice>
                <mc:Fallback>
                  <p:oleObj name="Equation" r:id="rId10" imgW="545863" imgH="431613"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98750" y="3350260"/>
                          <a:ext cx="928370" cy="734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4345" name="Object 5"/>
          <p:cNvGraphicFramePr>
            <a:graphicFrameLocks noChangeAspect="1"/>
          </p:cNvGraphicFramePr>
          <p:nvPr/>
        </p:nvGraphicFramePr>
        <p:xfrm>
          <a:off x="2600325" y="2932113"/>
          <a:ext cx="2833688" cy="901700"/>
        </p:xfrm>
        <a:graphic>
          <a:graphicData uri="http://schemas.openxmlformats.org/presentationml/2006/ole">
            <mc:AlternateContent xmlns:mc="http://schemas.openxmlformats.org/markup-compatibility/2006">
              <mc:Choice xmlns:v="urn:schemas-microsoft-com:vml" Requires="v">
                <p:oleObj spid="_x0000_s14381" name="Equation" r:id="rId12" imgW="1600200" imgH="508000" progId="Equation.3">
                  <p:embed/>
                </p:oleObj>
              </mc:Choice>
              <mc:Fallback>
                <p:oleObj name="Equation" r:id="rId12" imgW="1600200" imgH="508000" progId="Equation.3">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0325" y="2932113"/>
                        <a:ext cx="2833688"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Slide Number Placeholder 13"/>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8BB1ED-25B8-406E-9170-CA39F621EBFE}" type="slidenum">
              <a:rPr lang="en-US" altLang="en-US" sz="1200">
                <a:solidFill>
                  <a:srgbClr val="BCBCBC"/>
                </a:solidFill>
              </a:rPr>
              <a:pPr/>
              <a:t>13</a:t>
            </a:fld>
            <a:endParaRPr lang="en-US" altLang="en-US" sz="1200">
              <a:solidFill>
                <a:srgbClr val="BCBCBC"/>
              </a:solidFill>
            </a:endParaRPr>
          </a:p>
        </p:txBody>
      </p:sp>
      <p:sp>
        <p:nvSpPr>
          <p:cNvPr id="2" name="TextBox 9"/>
          <p:cNvSpPr txBox="1"/>
          <p:nvPr/>
        </p:nvSpPr>
        <p:spPr bwMode="auto">
          <a:xfrm>
            <a:off x="1454150" y="188913"/>
            <a:ext cx="6816725" cy="86042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b="1">
                <a:solidFill>
                  <a:schemeClr val="bg1"/>
                </a:solidFill>
              </a:rPr>
              <a:t>Doubly and Singly Symmetric Members: </a:t>
            </a:r>
          </a:p>
          <a:p>
            <a:pPr>
              <a:defRPr/>
            </a:pPr>
            <a:r>
              <a:rPr lang="en-US">
                <a:solidFill>
                  <a:schemeClr val="bg1"/>
                </a:solidFill>
              </a:rPr>
              <a:t>Flexure and Compression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29" name="TextBox 28"/>
          <p:cNvSpPr txBox="1"/>
          <p:nvPr/>
        </p:nvSpPr>
        <p:spPr>
          <a:xfrm>
            <a:off x="1487488" y="1368425"/>
            <a:ext cx="6773862" cy="1955800"/>
          </a:xfrm>
          <a:prstGeom prst="rect">
            <a:avLst/>
          </a:prstGeom>
          <a:solidFill>
            <a:schemeClr val="tx1">
              <a:lumMod val="95000"/>
              <a:alpha val="62000"/>
            </a:schemeClr>
          </a:solidFill>
          <a:ln w="38100" cap="flat">
            <a:solidFill>
              <a:schemeClr val="bg1"/>
            </a:solidFill>
            <a:bevel/>
          </a:ln>
        </p:spPr>
        <p:txBody>
          <a:bodyPr anchor="ctr">
            <a:spAutoFit/>
          </a:bodyPr>
          <a:lstStyle/>
          <a:p>
            <a:pPr>
              <a:tabLst>
                <a:tab pos="406400" algn="l"/>
                <a:tab pos="682625" algn="l"/>
              </a:tabLst>
              <a:defRPr/>
            </a:pPr>
            <a:r>
              <a:rPr lang="en-US" i="1" dirty="0" err="1">
                <a:solidFill>
                  <a:schemeClr val="bg1"/>
                </a:solidFill>
              </a:rPr>
              <a:t>P</a:t>
            </a:r>
            <a:r>
              <a:rPr lang="en-US" i="1" baseline="-25000" dirty="0" err="1">
                <a:solidFill>
                  <a:schemeClr val="bg1"/>
                </a:solidFill>
              </a:rPr>
              <a:t>r</a:t>
            </a:r>
            <a:r>
              <a:rPr lang="en-US" i="1" baseline="-25000" dirty="0">
                <a:solidFill>
                  <a:schemeClr val="bg1"/>
                </a:solidFill>
              </a:rPr>
              <a:t>	</a:t>
            </a:r>
            <a:r>
              <a:rPr lang="en-US" dirty="0">
                <a:solidFill>
                  <a:schemeClr val="bg1"/>
                </a:solidFill>
              </a:rPr>
              <a:t>=	required axial compressive strength from</a:t>
            </a:r>
          </a:p>
          <a:p>
            <a:pPr>
              <a:tabLst>
                <a:tab pos="406400" algn="l"/>
                <a:tab pos="682625" algn="l"/>
              </a:tabLst>
              <a:defRPr/>
            </a:pPr>
            <a:r>
              <a:rPr lang="en-US" dirty="0">
                <a:solidFill>
                  <a:schemeClr val="bg1"/>
                </a:solidFill>
              </a:rPr>
              <a:t>		2</a:t>
            </a:r>
            <a:r>
              <a:rPr lang="en-US" baseline="30000" dirty="0">
                <a:solidFill>
                  <a:schemeClr val="bg1"/>
                </a:solidFill>
              </a:rPr>
              <a:t>nd</a:t>
            </a:r>
            <a:r>
              <a:rPr lang="en-US" dirty="0">
                <a:solidFill>
                  <a:schemeClr val="bg1"/>
                </a:solidFill>
              </a:rPr>
              <a:t> ORDER ANALYSIS</a:t>
            </a:r>
          </a:p>
          <a:p>
            <a:pPr>
              <a:tabLst>
                <a:tab pos="406400" algn="l"/>
                <a:tab pos="682625" algn="l"/>
              </a:tabLst>
              <a:defRPr/>
            </a:pPr>
            <a:r>
              <a:rPr lang="en-US" dirty="0">
                <a:solidFill>
                  <a:schemeClr val="bg1"/>
                </a:solidFill>
              </a:rPr>
              <a:t>		(from LRFD load combinations).</a:t>
            </a:r>
          </a:p>
          <a:p>
            <a:pPr>
              <a:tabLst>
                <a:tab pos="406400" algn="l"/>
                <a:tab pos="682625" algn="l"/>
              </a:tabLst>
              <a:defRPr/>
            </a:pPr>
            <a:r>
              <a:rPr lang="en-US" i="1" dirty="0">
                <a:solidFill>
                  <a:schemeClr val="bg1"/>
                </a:solidFill>
              </a:rPr>
              <a:t>P</a:t>
            </a:r>
            <a:r>
              <a:rPr lang="en-US" i="1" baseline="-25000" dirty="0">
                <a:solidFill>
                  <a:schemeClr val="bg1"/>
                </a:solidFill>
              </a:rPr>
              <a:t>c	</a:t>
            </a:r>
            <a:r>
              <a:rPr lang="en-US" dirty="0">
                <a:solidFill>
                  <a:schemeClr val="bg1"/>
                </a:solidFill>
              </a:rPr>
              <a:t>=	available design axial compressive </a:t>
            </a:r>
            <a:r>
              <a:rPr lang="en-US" dirty="0" smtClean="0">
                <a:solidFill>
                  <a:schemeClr val="bg1"/>
                </a:solidFill>
              </a:rPr>
              <a:t>strength per</a:t>
            </a:r>
            <a:endParaRPr lang="en-US" dirty="0">
              <a:solidFill>
                <a:schemeClr val="bg1"/>
              </a:solidFill>
            </a:endParaRPr>
          </a:p>
          <a:p>
            <a:pPr>
              <a:tabLst>
                <a:tab pos="406400" algn="l"/>
                <a:tab pos="682625" algn="l"/>
              </a:tabLst>
              <a:defRPr/>
            </a:pPr>
            <a:r>
              <a:rPr lang="en-US" dirty="0">
                <a:solidFill>
                  <a:schemeClr val="bg1"/>
                </a:solidFill>
              </a:rPr>
              <a:t>		LRFD (strength from Chapter E). </a:t>
            </a:r>
          </a:p>
        </p:txBody>
      </p:sp>
      <p:graphicFrame>
        <p:nvGraphicFramePr>
          <p:cNvPr id="15364"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374" name="Equation" r:id="rId4" imgW="114151" imgH="215619" progId="Equation.3">
                  <p:embed/>
                </p:oleObj>
              </mc:Choice>
              <mc:Fallback>
                <p:oleObj name="Equation" r:id="rId4" imgW="114151" imgH="215619"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p:cNvSpPr txBox="1"/>
          <p:nvPr/>
        </p:nvSpPr>
        <p:spPr>
          <a:xfrm>
            <a:off x="1498600" y="3509963"/>
            <a:ext cx="6764338" cy="1954212"/>
          </a:xfrm>
          <a:prstGeom prst="rect">
            <a:avLst/>
          </a:prstGeom>
          <a:solidFill>
            <a:schemeClr val="tx1">
              <a:lumMod val="95000"/>
              <a:alpha val="62000"/>
            </a:schemeClr>
          </a:solidFill>
          <a:ln w="38100" cap="flat">
            <a:solidFill>
              <a:schemeClr val="bg1"/>
            </a:solidFill>
            <a:bevel/>
          </a:ln>
        </p:spPr>
        <p:txBody>
          <a:bodyPr anchor="ctr">
            <a:spAutoFit/>
          </a:bodyPr>
          <a:lstStyle/>
          <a:p>
            <a:pPr>
              <a:tabLst>
                <a:tab pos="406400" algn="l"/>
                <a:tab pos="682625" algn="l"/>
              </a:tabLst>
              <a:defRPr/>
            </a:pPr>
            <a:r>
              <a:rPr lang="en-US" i="1" dirty="0" err="1">
                <a:solidFill>
                  <a:schemeClr val="bg1"/>
                </a:solidFill>
              </a:rPr>
              <a:t>M</a:t>
            </a:r>
            <a:r>
              <a:rPr lang="en-US" i="1" baseline="-25000" dirty="0" err="1">
                <a:solidFill>
                  <a:schemeClr val="bg1"/>
                </a:solidFill>
              </a:rPr>
              <a:t>r</a:t>
            </a:r>
            <a:r>
              <a:rPr lang="en-US" i="1" baseline="-25000" dirty="0">
                <a:solidFill>
                  <a:schemeClr val="bg1"/>
                </a:solidFill>
              </a:rPr>
              <a:t>	</a:t>
            </a:r>
            <a:r>
              <a:rPr lang="en-US" dirty="0">
                <a:solidFill>
                  <a:schemeClr val="bg1"/>
                </a:solidFill>
              </a:rPr>
              <a:t>=	required flexural strength from </a:t>
            </a:r>
          </a:p>
          <a:p>
            <a:pPr>
              <a:tabLst>
                <a:tab pos="406400" algn="l"/>
                <a:tab pos="682625" algn="l"/>
              </a:tabLst>
              <a:defRPr/>
            </a:pPr>
            <a:r>
              <a:rPr lang="en-US" dirty="0">
                <a:solidFill>
                  <a:schemeClr val="bg1"/>
                </a:solidFill>
              </a:rPr>
              <a:t>		2</a:t>
            </a:r>
            <a:r>
              <a:rPr lang="en-US" baseline="30000" dirty="0">
                <a:solidFill>
                  <a:schemeClr val="bg1"/>
                </a:solidFill>
              </a:rPr>
              <a:t>nd</a:t>
            </a:r>
            <a:r>
              <a:rPr lang="en-US" dirty="0">
                <a:solidFill>
                  <a:schemeClr val="bg1"/>
                </a:solidFill>
              </a:rPr>
              <a:t> ORDER ANALYSIS</a:t>
            </a:r>
          </a:p>
          <a:p>
            <a:pPr>
              <a:tabLst>
                <a:tab pos="406400" algn="l"/>
                <a:tab pos="682625" algn="l"/>
              </a:tabLst>
              <a:defRPr/>
            </a:pPr>
            <a:r>
              <a:rPr lang="en-US" dirty="0">
                <a:solidFill>
                  <a:schemeClr val="bg1"/>
                </a:solidFill>
              </a:rPr>
              <a:t>		(from LRFD load combinations).</a:t>
            </a:r>
          </a:p>
          <a:p>
            <a:pPr>
              <a:tabLst>
                <a:tab pos="406400" algn="l"/>
                <a:tab pos="682625" algn="l"/>
              </a:tabLst>
              <a:defRPr/>
            </a:pPr>
            <a:r>
              <a:rPr lang="en-US" i="1" dirty="0">
                <a:solidFill>
                  <a:schemeClr val="bg1"/>
                </a:solidFill>
              </a:rPr>
              <a:t>M</a:t>
            </a:r>
            <a:r>
              <a:rPr lang="en-US" i="1" baseline="-25000" dirty="0">
                <a:solidFill>
                  <a:schemeClr val="bg1"/>
                </a:solidFill>
              </a:rPr>
              <a:t>c	</a:t>
            </a:r>
            <a:r>
              <a:rPr lang="en-US" dirty="0">
                <a:solidFill>
                  <a:schemeClr val="bg1"/>
                </a:solidFill>
              </a:rPr>
              <a:t>=	available design flexural </a:t>
            </a:r>
            <a:r>
              <a:rPr lang="en-US" dirty="0" smtClean="0">
                <a:solidFill>
                  <a:schemeClr val="bg1"/>
                </a:solidFill>
              </a:rPr>
              <a:t>strength per</a:t>
            </a:r>
            <a:endParaRPr lang="en-US" dirty="0">
              <a:solidFill>
                <a:schemeClr val="bg1"/>
              </a:solidFill>
            </a:endParaRPr>
          </a:p>
          <a:p>
            <a:pPr>
              <a:tabLst>
                <a:tab pos="406400" algn="l"/>
                <a:tab pos="682625" algn="l"/>
              </a:tabLst>
              <a:defRPr/>
            </a:pPr>
            <a:r>
              <a:rPr lang="en-US" dirty="0">
                <a:solidFill>
                  <a:schemeClr val="bg1"/>
                </a:solidFill>
              </a:rPr>
              <a:t>		LRFD (strength from Chapter F).</a:t>
            </a:r>
          </a:p>
        </p:txBody>
      </p:sp>
      <p:sp>
        <p:nvSpPr>
          <p:cNvPr id="7" name="TextBox 6"/>
          <p:cNvSpPr txBox="1"/>
          <p:nvPr/>
        </p:nvSpPr>
        <p:spPr>
          <a:xfrm>
            <a:off x="4778375" y="5580063"/>
            <a:ext cx="3462338"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i="1">
                <a:solidFill>
                  <a:schemeClr val="bg1"/>
                </a:solidFill>
              </a:rPr>
              <a:t>x </a:t>
            </a:r>
            <a:r>
              <a:rPr lang="en-US">
                <a:solidFill>
                  <a:schemeClr val="bg1"/>
                </a:solidFill>
              </a:rPr>
              <a:t>= strong axis bending</a:t>
            </a:r>
          </a:p>
          <a:p>
            <a:pPr>
              <a:defRPr/>
            </a:pPr>
            <a:r>
              <a:rPr lang="en-US" i="1">
                <a:solidFill>
                  <a:schemeClr val="bg1"/>
                </a:solidFill>
              </a:rPr>
              <a:t>y </a:t>
            </a:r>
            <a:r>
              <a:rPr lang="en-US">
                <a:solidFill>
                  <a:schemeClr val="bg1"/>
                </a:solidFill>
              </a:rPr>
              <a:t>= weak axis bending</a:t>
            </a:r>
          </a:p>
        </p:txBody>
      </p:sp>
      <p:sp>
        <p:nvSpPr>
          <p:cNvPr id="8" name="Slide Number Placeholder 7"/>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92B8325-B3BA-42E0-BF27-57B3707E28F7}" type="slidenum">
              <a:rPr lang="en-US" altLang="en-US" sz="1200">
                <a:solidFill>
                  <a:srgbClr val="BCBCBC"/>
                </a:solidFill>
              </a:rPr>
              <a:pPr/>
              <a:t>14</a:t>
            </a:fld>
            <a:endParaRPr lang="en-US" altLang="en-US" sz="1200">
              <a:solidFill>
                <a:srgbClr val="BCBCBC"/>
              </a:solidFill>
            </a:endParaRPr>
          </a:p>
        </p:txBody>
      </p:sp>
      <p:sp>
        <p:nvSpPr>
          <p:cNvPr id="10" name="TextBox 9"/>
          <p:cNvSpPr txBox="1"/>
          <p:nvPr/>
        </p:nvSpPr>
        <p:spPr bwMode="auto">
          <a:xfrm>
            <a:off x="1454150" y="188913"/>
            <a:ext cx="6816725" cy="86042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b="1">
                <a:solidFill>
                  <a:schemeClr val="bg1"/>
                </a:solidFill>
              </a:rPr>
              <a:t>Doubly and Singly Symmetric Members: </a:t>
            </a:r>
          </a:p>
          <a:p>
            <a:pPr>
              <a:defRPr/>
            </a:pPr>
            <a:r>
              <a:rPr lang="en-US">
                <a:solidFill>
                  <a:schemeClr val="bg1"/>
                </a:solidFill>
              </a:rPr>
              <a:t>Flexure and Compression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29" name="TextBox 28"/>
          <p:cNvSpPr txBox="1"/>
          <p:nvPr/>
        </p:nvSpPr>
        <p:spPr>
          <a:xfrm>
            <a:off x="1704975" y="4662488"/>
            <a:ext cx="5624513" cy="86042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For uniaxial bending the interaction equations are depicted above (LRFD).</a:t>
            </a:r>
          </a:p>
        </p:txBody>
      </p:sp>
      <p:sp>
        <p:nvSpPr>
          <p:cNvPr id="16388" name="Text Box 21"/>
          <p:cNvSpPr txBox="1">
            <a:spLocks noChangeArrowheads="1"/>
          </p:cNvSpPr>
          <p:nvPr/>
        </p:nvSpPr>
        <p:spPr bwMode="auto">
          <a:xfrm>
            <a:off x="4784725" y="52800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47" name="Rectangle 46"/>
          <p:cNvSpPr/>
          <p:nvPr/>
        </p:nvSpPr>
        <p:spPr bwMode="auto">
          <a:xfrm>
            <a:off x="233363" y="458788"/>
            <a:ext cx="8672512" cy="4097337"/>
          </a:xfrm>
          <a:prstGeom prst="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latin typeface="Symbol" pitchFamily="18" charset="2"/>
            </a:endParaRPr>
          </a:p>
        </p:txBody>
      </p:sp>
      <p:sp>
        <p:nvSpPr>
          <p:cNvPr id="16390" name="Text Box 17"/>
          <p:cNvSpPr txBox="1">
            <a:spLocks noChangeArrowheads="1"/>
          </p:cNvSpPr>
          <p:nvPr/>
        </p:nvSpPr>
        <p:spPr bwMode="auto">
          <a:xfrm>
            <a:off x="2138363" y="3941763"/>
            <a:ext cx="354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Uniaxial Flexural Load, M</a:t>
            </a:r>
            <a:r>
              <a:rPr lang="en-US" altLang="en-US" baseline="-25000">
                <a:solidFill>
                  <a:schemeClr val="bg1"/>
                </a:solidFill>
              </a:rPr>
              <a:t>u</a:t>
            </a:r>
          </a:p>
        </p:txBody>
      </p:sp>
      <p:sp>
        <p:nvSpPr>
          <p:cNvPr id="64" name="Text Box 22"/>
          <p:cNvSpPr txBox="1">
            <a:spLocks noChangeArrowheads="1"/>
          </p:cNvSpPr>
          <p:nvPr/>
        </p:nvSpPr>
        <p:spPr bwMode="auto">
          <a:xfrm>
            <a:off x="235653" y="586887"/>
            <a:ext cx="553812" cy="2361835"/>
          </a:xfrm>
          <a:prstGeom prst="rect">
            <a:avLst/>
          </a:prstGeom>
          <a:noFill/>
          <a:ln w="50800">
            <a:noFill/>
            <a:miter lim="800000"/>
            <a:headEnd/>
            <a:tailEnd/>
          </a:ln>
          <a:effectLst/>
        </p:spPr>
        <p:txBody>
          <a:bodyPr vert="vert270">
            <a:spAutoFit/>
          </a:bodyPr>
          <a:lstStyle/>
          <a:p>
            <a:pPr>
              <a:defRPr/>
            </a:pPr>
            <a:r>
              <a:rPr lang="en-US" dirty="0">
                <a:solidFill>
                  <a:schemeClr val="bg1"/>
                </a:solidFill>
              </a:rPr>
              <a:t>Axial Load </a:t>
            </a:r>
            <a:r>
              <a:rPr lang="en-US" i="1" dirty="0" err="1">
                <a:solidFill>
                  <a:schemeClr val="bg1"/>
                </a:solidFill>
              </a:rPr>
              <a:t>P</a:t>
            </a:r>
            <a:r>
              <a:rPr lang="en-US" i="1" baseline="-25000" dirty="0" err="1">
                <a:solidFill>
                  <a:schemeClr val="bg1"/>
                </a:solidFill>
              </a:rPr>
              <a:t>u</a:t>
            </a:r>
            <a:endParaRPr lang="en-US" i="1" baseline="-25000" dirty="0">
              <a:solidFill>
                <a:schemeClr val="bg1"/>
              </a:solidFill>
            </a:endParaRPr>
          </a:p>
        </p:txBody>
      </p:sp>
      <p:sp>
        <p:nvSpPr>
          <p:cNvPr id="16392" name="Text Box 27"/>
          <p:cNvSpPr txBox="1">
            <a:spLocks noChangeArrowheads="1"/>
          </p:cNvSpPr>
          <p:nvPr/>
        </p:nvSpPr>
        <p:spPr bwMode="auto">
          <a:xfrm>
            <a:off x="1066800" y="522288"/>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latin typeface="Symbol" panose="05050102010706020507" pitchFamily="18" charset="2"/>
              </a:rPr>
              <a:t>f</a:t>
            </a:r>
            <a:r>
              <a:rPr lang="en-US" altLang="en-US" baseline="-25000">
                <a:solidFill>
                  <a:schemeClr val="bg1"/>
                </a:solidFill>
              </a:rPr>
              <a:t>c</a:t>
            </a:r>
            <a:r>
              <a:rPr lang="en-US" altLang="en-US" i="1">
                <a:solidFill>
                  <a:schemeClr val="bg1"/>
                </a:solidFill>
              </a:rPr>
              <a:t>P</a:t>
            </a:r>
            <a:r>
              <a:rPr lang="en-US" altLang="en-US" i="1" baseline="-25000">
                <a:solidFill>
                  <a:schemeClr val="bg1"/>
                </a:solidFill>
              </a:rPr>
              <a:t>n</a:t>
            </a:r>
          </a:p>
        </p:txBody>
      </p:sp>
      <p:sp>
        <p:nvSpPr>
          <p:cNvPr id="16393" name="Text Box 31"/>
          <p:cNvSpPr txBox="1">
            <a:spLocks noChangeArrowheads="1"/>
          </p:cNvSpPr>
          <p:nvPr/>
        </p:nvSpPr>
        <p:spPr bwMode="auto">
          <a:xfrm>
            <a:off x="6435725" y="3554413"/>
            <a:ext cx="1046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latin typeface="Symbol" panose="05050102010706020507" pitchFamily="18" charset="2"/>
              </a:rPr>
              <a:t>f</a:t>
            </a:r>
            <a:r>
              <a:rPr lang="en-US" altLang="en-US" baseline="-25000">
                <a:solidFill>
                  <a:schemeClr val="bg1"/>
                </a:solidFill>
              </a:rPr>
              <a:t>b</a:t>
            </a:r>
            <a:r>
              <a:rPr lang="en-US" altLang="en-US" i="1">
                <a:solidFill>
                  <a:schemeClr val="bg1"/>
                </a:solidFill>
              </a:rPr>
              <a:t>M</a:t>
            </a:r>
            <a:r>
              <a:rPr lang="en-US" altLang="en-US" i="1" baseline="-25000">
                <a:solidFill>
                  <a:schemeClr val="bg1"/>
                </a:solidFill>
              </a:rPr>
              <a:t>n</a:t>
            </a:r>
          </a:p>
        </p:txBody>
      </p:sp>
      <p:sp>
        <p:nvSpPr>
          <p:cNvPr id="16394" name="Text Box 27"/>
          <p:cNvSpPr txBox="1">
            <a:spLocks noChangeArrowheads="1"/>
          </p:cNvSpPr>
          <p:nvPr/>
        </p:nvSpPr>
        <p:spPr bwMode="auto">
          <a:xfrm>
            <a:off x="720725" y="2613025"/>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latin typeface="Symbol" panose="05050102010706020507" pitchFamily="18" charset="2"/>
              </a:rPr>
              <a:t>0.2f</a:t>
            </a:r>
            <a:r>
              <a:rPr lang="en-US" altLang="en-US" baseline="-25000">
                <a:solidFill>
                  <a:schemeClr val="bg1"/>
                </a:solidFill>
              </a:rPr>
              <a:t>c</a:t>
            </a:r>
            <a:r>
              <a:rPr lang="en-US" altLang="en-US" i="1">
                <a:solidFill>
                  <a:schemeClr val="bg1"/>
                </a:solidFill>
              </a:rPr>
              <a:t>P</a:t>
            </a:r>
            <a:r>
              <a:rPr lang="en-US" altLang="en-US" i="1" baseline="-25000">
                <a:solidFill>
                  <a:schemeClr val="bg1"/>
                </a:solidFill>
              </a:rPr>
              <a:t>n</a:t>
            </a:r>
          </a:p>
        </p:txBody>
      </p:sp>
      <p:sp>
        <p:nvSpPr>
          <p:cNvPr id="16395" name="Text Box 31"/>
          <p:cNvSpPr txBox="1">
            <a:spLocks noChangeArrowheads="1"/>
          </p:cNvSpPr>
          <p:nvPr/>
        </p:nvSpPr>
        <p:spPr bwMode="auto">
          <a:xfrm>
            <a:off x="5189538" y="3554413"/>
            <a:ext cx="139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latin typeface="Symbol" panose="05050102010706020507" pitchFamily="18" charset="2"/>
              </a:rPr>
              <a:t>0.9f</a:t>
            </a:r>
            <a:r>
              <a:rPr lang="en-US" altLang="en-US" baseline="-25000">
                <a:solidFill>
                  <a:schemeClr val="bg1"/>
                </a:solidFill>
              </a:rPr>
              <a:t>b</a:t>
            </a:r>
            <a:r>
              <a:rPr lang="en-US" altLang="en-US" i="1">
                <a:solidFill>
                  <a:schemeClr val="bg1"/>
                </a:solidFill>
              </a:rPr>
              <a:t>M</a:t>
            </a:r>
            <a:r>
              <a:rPr lang="en-US" altLang="en-US" i="1" baseline="-25000">
                <a:solidFill>
                  <a:schemeClr val="bg1"/>
                </a:solidFill>
              </a:rPr>
              <a:t>n</a:t>
            </a:r>
          </a:p>
        </p:txBody>
      </p:sp>
      <p:sp>
        <p:nvSpPr>
          <p:cNvPr id="31" name="TextBox 30"/>
          <p:cNvSpPr txBox="1"/>
          <p:nvPr/>
        </p:nvSpPr>
        <p:spPr>
          <a:xfrm>
            <a:off x="1716088" y="5646738"/>
            <a:ext cx="5624512" cy="86042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Pure axial or flexural load results in strength identical to Chapters E and  F. </a:t>
            </a:r>
          </a:p>
        </p:txBody>
      </p:sp>
      <p:sp>
        <p:nvSpPr>
          <p:cNvPr id="20" name="Slide Number Placeholder 19"/>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2F2E85C-1660-4FE8-BC34-D1BADDAEB365}" type="slidenum">
              <a:rPr lang="en-US" altLang="en-US" sz="1200">
                <a:solidFill>
                  <a:srgbClr val="BCBCBC"/>
                </a:solidFill>
              </a:rPr>
              <a:pPr/>
              <a:t>15</a:t>
            </a:fld>
            <a:endParaRPr lang="en-US" altLang="en-US" sz="1200">
              <a:solidFill>
                <a:srgbClr val="BCBCBC"/>
              </a:solidFill>
            </a:endParaRPr>
          </a:p>
        </p:txBody>
      </p:sp>
      <p:sp>
        <p:nvSpPr>
          <p:cNvPr id="16398" name="Freeform 25"/>
          <p:cNvSpPr>
            <a:spLocks/>
          </p:cNvSpPr>
          <p:nvPr/>
        </p:nvSpPr>
        <p:spPr bwMode="auto">
          <a:xfrm>
            <a:off x="1795463" y="2867025"/>
            <a:ext cx="4010025" cy="676275"/>
          </a:xfrm>
          <a:custGeom>
            <a:avLst/>
            <a:gdLst>
              <a:gd name="T0" fmla="*/ 0 w 2526"/>
              <a:gd name="T1" fmla="*/ 0 h 426"/>
              <a:gd name="T2" fmla="*/ 2147483647 w 2526"/>
              <a:gd name="T3" fmla="*/ 0 h 426"/>
              <a:gd name="T4" fmla="*/ 2147483647 w 2526"/>
              <a:gd name="T5" fmla="*/ 2147483647 h 426"/>
              <a:gd name="T6" fmla="*/ 0 60000 65536"/>
              <a:gd name="T7" fmla="*/ 0 60000 65536"/>
              <a:gd name="T8" fmla="*/ 0 60000 65536"/>
              <a:gd name="T9" fmla="*/ 0 w 2526"/>
              <a:gd name="T10" fmla="*/ 0 h 426"/>
              <a:gd name="T11" fmla="*/ 2526 w 2526"/>
              <a:gd name="T12" fmla="*/ 426 h 426"/>
            </a:gdLst>
            <a:ahLst/>
            <a:cxnLst>
              <a:cxn ang="T6">
                <a:pos x="T0" y="T1"/>
              </a:cxn>
              <a:cxn ang="T7">
                <a:pos x="T2" y="T3"/>
              </a:cxn>
              <a:cxn ang="T8">
                <a:pos x="T4" y="T5"/>
              </a:cxn>
            </a:cxnLst>
            <a:rect l="T9" t="T10" r="T11" b="T12"/>
            <a:pathLst>
              <a:path w="2526" h="426">
                <a:moveTo>
                  <a:pt x="0" y="0"/>
                </a:moveTo>
                <a:lnTo>
                  <a:pt x="2526" y="0"/>
                </a:lnTo>
                <a:lnTo>
                  <a:pt x="2526" y="426"/>
                </a:lnTo>
              </a:path>
            </a:pathLst>
          </a:custGeom>
          <a:noFill/>
          <a:ln w="38100" cap="flat" cmpd="sng">
            <a:solidFill>
              <a:schemeClr val="bg1"/>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9" name="Freeform 26"/>
          <p:cNvSpPr>
            <a:spLocks/>
          </p:cNvSpPr>
          <p:nvPr/>
        </p:nvSpPr>
        <p:spPr bwMode="auto">
          <a:xfrm>
            <a:off x="1797050" y="774700"/>
            <a:ext cx="4622800" cy="2774950"/>
          </a:xfrm>
          <a:custGeom>
            <a:avLst/>
            <a:gdLst>
              <a:gd name="T0" fmla="*/ 0 w 2912"/>
              <a:gd name="T1" fmla="*/ 0 h 1748"/>
              <a:gd name="T2" fmla="*/ 2147483647 w 2912"/>
              <a:gd name="T3" fmla="*/ 2147483647 h 1748"/>
              <a:gd name="T4" fmla="*/ 2147483647 w 2912"/>
              <a:gd name="T5" fmla="*/ 2147483647 h 1748"/>
              <a:gd name="T6" fmla="*/ 0 60000 65536"/>
              <a:gd name="T7" fmla="*/ 0 60000 65536"/>
              <a:gd name="T8" fmla="*/ 0 60000 65536"/>
              <a:gd name="T9" fmla="*/ 0 w 2912"/>
              <a:gd name="T10" fmla="*/ 0 h 1748"/>
              <a:gd name="T11" fmla="*/ 2912 w 2912"/>
              <a:gd name="T12" fmla="*/ 1748 h 1748"/>
            </a:gdLst>
            <a:ahLst/>
            <a:cxnLst>
              <a:cxn ang="T6">
                <a:pos x="T0" y="T1"/>
              </a:cxn>
              <a:cxn ang="T7">
                <a:pos x="T2" y="T3"/>
              </a:cxn>
              <a:cxn ang="T8">
                <a:pos x="T4" y="T5"/>
              </a:cxn>
            </a:cxnLst>
            <a:rect l="T9" t="T10" r="T11" b="T12"/>
            <a:pathLst>
              <a:path w="2912" h="1748">
                <a:moveTo>
                  <a:pt x="0" y="0"/>
                </a:moveTo>
                <a:lnTo>
                  <a:pt x="2524" y="1320"/>
                </a:lnTo>
                <a:lnTo>
                  <a:pt x="2912" y="1748"/>
                </a:lnTo>
              </a:path>
            </a:pathLst>
          </a:custGeom>
          <a:noFill/>
          <a:ln w="44450" cap="flat" cmpd="sng">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0" name="Line 28"/>
          <p:cNvSpPr>
            <a:spLocks noChangeShapeType="1"/>
          </p:cNvSpPr>
          <p:nvPr/>
        </p:nvSpPr>
        <p:spPr bwMode="auto">
          <a:xfrm>
            <a:off x="1785938" y="3570288"/>
            <a:ext cx="0" cy="7254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01" name="Freeform 32"/>
          <p:cNvSpPr>
            <a:spLocks/>
          </p:cNvSpPr>
          <p:nvPr/>
        </p:nvSpPr>
        <p:spPr bwMode="auto">
          <a:xfrm>
            <a:off x="1800225" y="522288"/>
            <a:ext cx="6675438" cy="3033712"/>
          </a:xfrm>
          <a:custGeom>
            <a:avLst/>
            <a:gdLst>
              <a:gd name="T0" fmla="*/ 0 w 4205"/>
              <a:gd name="T1" fmla="*/ 0 h 1911"/>
              <a:gd name="T2" fmla="*/ 0 w 4205"/>
              <a:gd name="T3" fmla="*/ 2147483647 h 1911"/>
              <a:gd name="T4" fmla="*/ 2147483647 w 4205"/>
              <a:gd name="T5" fmla="*/ 2147483647 h 1911"/>
              <a:gd name="T6" fmla="*/ 0 60000 65536"/>
              <a:gd name="T7" fmla="*/ 0 60000 65536"/>
              <a:gd name="T8" fmla="*/ 0 60000 65536"/>
              <a:gd name="T9" fmla="*/ 0 w 4205"/>
              <a:gd name="T10" fmla="*/ 0 h 1911"/>
              <a:gd name="T11" fmla="*/ 4205 w 4205"/>
              <a:gd name="T12" fmla="*/ 1911 h 1911"/>
            </a:gdLst>
            <a:ahLst/>
            <a:cxnLst>
              <a:cxn ang="T6">
                <a:pos x="T0" y="T1"/>
              </a:cxn>
              <a:cxn ang="T7">
                <a:pos x="T2" y="T3"/>
              </a:cxn>
              <a:cxn ang="T8">
                <a:pos x="T4" y="T5"/>
              </a:cxn>
            </a:cxnLst>
            <a:rect l="T9" t="T10" r="T11" b="T12"/>
            <a:pathLst>
              <a:path w="4205" h="1911">
                <a:moveTo>
                  <a:pt x="0" y="0"/>
                </a:moveTo>
                <a:lnTo>
                  <a:pt x="0" y="1911"/>
                </a:lnTo>
                <a:lnTo>
                  <a:pt x="4205" y="1911"/>
                </a:lnTo>
              </a:path>
            </a:pathLst>
          </a:custGeom>
          <a:noFill/>
          <a:ln w="57150" cap="flat" cmpd="sng">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3" name="Content Placeholder 2"/>
          <p:cNvSpPr>
            <a:spLocks noGrp="1"/>
          </p:cNvSpPr>
          <p:nvPr>
            <p:ph idx="1"/>
          </p:nvPr>
        </p:nvSpPr>
        <p:spPr>
          <a:xfrm>
            <a:off x="457200" y="1600200"/>
            <a:ext cx="8229600" cy="1982788"/>
          </a:xfrm>
          <a:solidFill>
            <a:schemeClr val="accent1">
              <a:lumMod val="20000"/>
              <a:lumOff val="80000"/>
            </a:schemeClr>
          </a:solidFill>
        </p:spPr>
        <p:txBody>
          <a:bodyPr>
            <a:spAutoFit/>
          </a:bodyPr>
          <a:lstStyle/>
          <a:p>
            <a:pPr>
              <a:defRPr/>
            </a:pPr>
            <a:endParaRPr lang="en-US" smtClean="0">
              <a:solidFill>
                <a:schemeClr val="bg1"/>
              </a:solidFill>
            </a:endParaRPr>
          </a:p>
          <a:p>
            <a:pPr>
              <a:defRPr/>
            </a:pPr>
            <a:r>
              <a:rPr lang="en-US" b="1" smtClean="0">
                <a:solidFill>
                  <a:schemeClr val="bg1"/>
                </a:solidFill>
              </a:rPr>
              <a:t>Doubly and Singly Symmetric Members: </a:t>
            </a:r>
          </a:p>
          <a:p>
            <a:pPr lvl="1">
              <a:defRPr/>
            </a:pPr>
            <a:r>
              <a:rPr lang="en-US" smtClean="0">
                <a:solidFill>
                  <a:schemeClr val="bg1"/>
                </a:solidFill>
              </a:rPr>
              <a:t>Flexure and Tension</a:t>
            </a:r>
          </a:p>
          <a:p>
            <a:pPr>
              <a:defRPr/>
            </a:pPr>
            <a:endParaRPr lang="en-US" smtClean="0">
              <a:solidFill>
                <a:schemeClr val="bg1"/>
              </a:solidFill>
            </a:endParaRPr>
          </a:p>
        </p:txBody>
      </p:sp>
      <p:sp>
        <p:nvSpPr>
          <p:cNvPr id="4" name="Slide Number Placeholder 3"/>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54F3EE4-9C59-440E-86AF-761F411BD9BD}" type="slidenum">
              <a:rPr lang="en-US" altLang="en-US" sz="1200">
                <a:solidFill>
                  <a:srgbClr val="BCBCBC"/>
                </a:solidFill>
              </a:rPr>
              <a:pPr/>
              <a:t>16</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29" name="TextBox 28"/>
          <p:cNvSpPr txBox="1"/>
          <p:nvPr/>
        </p:nvSpPr>
        <p:spPr>
          <a:xfrm>
            <a:off x="1882775" y="1311275"/>
            <a:ext cx="6335713" cy="12255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The same equations are used for tension and compression.</a:t>
            </a:r>
          </a:p>
          <a:p>
            <a:pPr>
              <a:defRPr/>
            </a:pPr>
            <a:r>
              <a:rPr lang="en-US">
                <a:solidFill>
                  <a:schemeClr val="bg1"/>
                </a:solidFill>
              </a:rPr>
              <a:t>			(H1-1a and H1-1b)</a:t>
            </a:r>
          </a:p>
        </p:txBody>
      </p:sp>
      <p:graphicFrame>
        <p:nvGraphicFramePr>
          <p:cNvPr id="18436"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8446" name="Equation" r:id="rId4" imgW="114151" imgH="215619" progId="Equation.3">
                  <p:embed/>
                </p:oleObj>
              </mc:Choice>
              <mc:Fallback>
                <p:oleObj name="Equation" r:id="rId4" imgW="114151" imgH="215619"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Box 7"/>
          <p:cNvSpPr txBox="1"/>
          <p:nvPr/>
        </p:nvSpPr>
        <p:spPr>
          <a:xfrm>
            <a:off x="1882775" y="2689225"/>
            <a:ext cx="6348413" cy="1955800"/>
          </a:xfrm>
          <a:prstGeom prst="rect">
            <a:avLst/>
          </a:prstGeom>
          <a:solidFill>
            <a:schemeClr val="tx1">
              <a:lumMod val="95000"/>
              <a:alpha val="62000"/>
            </a:schemeClr>
          </a:solidFill>
          <a:ln w="38100" cap="flat">
            <a:solidFill>
              <a:schemeClr val="bg1"/>
            </a:solidFill>
            <a:bevel/>
          </a:ln>
        </p:spPr>
        <p:txBody>
          <a:bodyPr anchor="ctr">
            <a:spAutoFit/>
          </a:bodyPr>
          <a:lstStyle/>
          <a:p>
            <a:pPr>
              <a:tabLst>
                <a:tab pos="347663" algn="l"/>
                <a:tab pos="623888" algn="l"/>
              </a:tabLst>
              <a:defRPr/>
            </a:pPr>
            <a:r>
              <a:rPr lang="en-US" dirty="0">
                <a:solidFill>
                  <a:schemeClr val="bg1"/>
                </a:solidFill>
              </a:rPr>
              <a:t>Substitute:</a:t>
            </a:r>
          </a:p>
          <a:p>
            <a:pPr>
              <a:tabLst>
                <a:tab pos="347663" algn="l"/>
                <a:tab pos="623888" algn="l"/>
              </a:tabLst>
              <a:defRPr/>
            </a:pPr>
            <a:r>
              <a:rPr lang="en-US" i="1" dirty="0" err="1">
                <a:solidFill>
                  <a:schemeClr val="bg1"/>
                </a:solidFill>
              </a:rPr>
              <a:t>P</a:t>
            </a:r>
            <a:r>
              <a:rPr lang="en-US" i="1" baseline="-25000" dirty="0" err="1">
                <a:solidFill>
                  <a:schemeClr val="bg1"/>
                </a:solidFill>
              </a:rPr>
              <a:t>r</a:t>
            </a:r>
            <a:r>
              <a:rPr lang="en-US" i="1" baseline="-25000" dirty="0">
                <a:solidFill>
                  <a:schemeClr val="bg1"/>
                </a:solidFill>
              </a:rPr>
              <a:t>	</a:t>
            </a:r>
            <a:r>
              <a:rPr lang="en-US" dirty="0">
                <a:solidFill>
                  <a:schemeClr val="bg1"/>
                </a:solidFill>
              </a:rPr>
              <a:t>=	required axial tensile strength</a:t>
            </a:r>
          </a:p>
          <a:p>
            <a:pPr>
              <a:tabLst>
                <a:tab pos="347663" algn="l"/>
                <a:tab pos="623888" algn="l"/>
              </a:tabLst>
              <a:defRPr/>
            </a:pPr>
            <a:r>
              <a:rPr lang="en-US" dirty="0">
                <a:solidFill>
                  <a:schemeClr val="bg1"/>
                </a:solidFill>
              </a:rPr>
              <a:t>		(from LRFD load combinations)</a:t>
            </a:r>
          </a:p>
          <a:p>
            <a:pPr>
              <a:tabLst>
                <a:tab pos="347663" algn="l"/>
                <a:tab pos="623888" algn="l"/>
              </a:tabLst>
              <a:defRPr/>
            </a:pPr>
            <a:r>
              <a:rPr lang="en-US" i="1" dirty="0">
                <a:solidFill>
                  <a:schemeClr val="bg1"/>
                </a:solidFill>
              </a:rPr>
              <a:t>P</a:t>
            </a:r>
            <a:r>
              <a:rPr lang="en-US" i="1" baseline="-25000" dirty="0">
                <a:solidFill>
                  <a:schemeClr val="bg1"/>
                </a:solidFill>
              </a:rPr>
              <a:t>c	</a:t>
            </a:r>
            <a:r>
              <a:rPr lang="en-US" dirty="0">
                <a:solidFill>
                  <a:schemeClr val="bg1"/>
                </a:solidFill>
              </a:rPr>
              <a:t>=	available design axial tensile </a:t>
            </a:r>
            <a:r>
              <a:rPr lang="en-US" dirty="0" smtClean="0">
                <a:solidFill>
                  <a:schemeClr val="bg1"/>
                </a:solidFill>
              </a:rPr>
              <a:t>strength per</a:t>
            </a:r>
            <a:endParaRPr lang="en-US" dirty="0">
              <a:solidFill>
                <a:schemeClr val="bg1"/>
              </a:solidFill>
            </a:endParaRPr>
          </a:p>
          <a:p>
            <a:pPr>
              <a:tabLst>
                <a:tab pos="347663" algn="l"/>
                <a:tab pos="623888" algn="l"/>
              </a:tabLst>
              <a:defRPr/>
            </a:pPr>
            <a:r>
              <a:rPr lang="en-US" dirty="0">
                <a:solidFill>
                  <a:schemeClr val="bg1"/>
                </a:solidFill>
              </a:rPr>
              <a:t>		LRFD (strength from Chapter D)</a:t>
            </a:r>
          </a:p>
        </p:txBody>
      </p:sp>
      <p:sp>
        <p:nvSpPr>
          <p:cNvPr id="9" name="TextBox 8"/>
          <p:cNvSpPr txBox="1"/>
          <p:nvPr/>
        </p:nvSpPr>
        <p:spPr>
          <a:xfrm>
            <a:off x="1866900" y="4805363"/>
            <a:ext cx="6350000" cy="159067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Additionally, for M</a:t>
            </a:r>
            <a:r>
              <a:rPr lang="en-US" baseline="-25000">
                <a:solidFill>
                  <a:schemeClr val="bg1"/>
                </a:solidFill>
              </a:rPr>
              <a:t>c</a:t>
            </a:r>
          </a:p>
          <a:p>
            <a:pPr>
              <a:defRPr/>
            </a:pPr>
            <a:r>
              <a:rPr lang="en-US" i="1">
                <a:solidFill>
                  <a:schemeClr val="bg1"/>
                </a:solidFill>
              </a:rPr>
              <a:t>C</a:t>
            </a:r>
            <a:r>
              <a:rPr lang="en-US" i="1" baseline="-25000">
                <a:solidFill>
                  <a:schemeClr val="bg1"/>
                </a:solidFill>
              </a:rPr>
              <a:t>b</a:t>
            </a:r>
            <a:r>
              <a:rPr lang="en-US">
                <a:solidFill>
                  <a:schemeClr val="bg1"/>
                </a:solidFill>
              </a:rPr>
              <a:t> can be increased per Section H1.2. </a:t>
            </a:r>
          </a:p>
          <a:p>
            <a:pPr>
              <a:defRPr/>
            </a:pPr>
            <a:r>
              <a:rPr lang="en-US">
                <a:solidFill>
                  <a:schemeClr val="bg1"/>
                </a:solidFill>
              </a:rPr>
              <a:t>Lateral torsional buckling design strength increases due to tension.</a:t>
            </a:r>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89AAAC-EE20-496F-830D-02751993C4F7}" type="slidenum">
              <a:rPr lang="en-US" altLang="en-US" sz="1200">
                <a:solidFill>
                  <a:srgbClr val="BCBCBC"/>
                </a:solidFill>
              </a:rPr>
              <a:pPr/>
              <a:t>17</a:t>
            </a:fld>
            <a:endParaRPr lang="en-US" altLang="en-US" sz="1200">
              <a:solidFill>
                <a:srgbClr val="BCBCBC"/>
              </a:solidFill>
            </a:endParaRPr>
          </a:p>
        </p:txBody>
      </p:sp>
      <p:sp>
        <p:nvSpPr>
          <p:cNvPr id="10" name="TextBox 9"/>
          <p:cNvSpPr txBox="1"/>
          <p:nvPr/>
        </p:nvSpPr>
        <p:spPr bwMode="auto">
          <a:xfrm>
            <a:off x="1858963" y="334963"/>
            <a:ext cx="6359525" cy="86042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b="1">
                <a:solidFill>
                  <a:schemeClr val="bg1"/>
                </a:solidFill>
              </a:rPr>
              <a:t>Doubly and Singly Symmetric Members: </a:t>
            </a:r>
          </a:p>
          <a:p>
            <a:pPr>
              <a:defRPr/>
            </a:pPr>
            <a:r>
              <a:rPr lang="en-US">
                <a:solidFill>
                  <a:schemeClr val="bg1"/>
                </a:solidFill>
              </a:rPr>
              <a:t>Flexure and Tension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3" name="Content Placeholder 2"/>
          <p:cNvSpPr>
            <a:spLocks noGrp="1"/>
          </p:cNvSpPr>
          <p:nvPr>
            <p:ph idx="1"/>
          </p:nvPr>
        </p:nvSpPr>
        <p:spPr>
          <a:xfrm>
            <a:off x="457200" y="1600200"/>
            <a:ext cx="8229600" cy="2971800"/>
          </a:xfrm>
          <a:solidFill>
            <a:schemeClr val="accent1">
              <a:lumMod val="20000"/>
              <a:lumOff val="80000"/>
            </a:schemeClr>
          </a:solidFill>
        </p:spPr>
        <p:txBody>
          <a:bodyPr/>
          <a:lstStyle/>
          <a:p>
            <a:pPr>
              <a:defRPr/>
            </a:pPr>
            <a:endParaRPr lang="en-US" dirty="0" smtClean="0">
              <a:solidFill>
                <a:schemeClr val="bg1"/>
              </a:solidFill>
            </a:endParaRPr>
          </a:p>
          <a:p>
            <a:pPr>
              <a:defRPr/>
            </a:pPr>
            <a:r>
              <a:rPr lang="en-US" b="1" dirty="0" smtClean="0">
                <a:solidFill>
                  <a:schemeClr val="bg1"/>
                </a:solidFill>
              </a:rPr>
              <a:t>Analysis Requirements of AISC</a:t>
            </a:r>
            <a:endParaRPr lang="en-US" dirty="0" smtClean="0">
              <a:solidFill>
                <a:schemeClr val="bg1"/>
              </a:solidFill>
            </a:endParaRPr>
          </a:p>
          <a:p>
            <a:pPr>
              <a:defRPr/>
            </a:pPr>
            <a:endParaRPr lang="en-US" dirty="0" smtClean="0">
              <a:solidFill>
                <a:schemeClr val="bg1"/>
              </a:solidFill>
            </a:endParaRPr>
          </a:p>
        </p:txBody>
      </p:sp>
      <p:sp>
        <p:nvSpPr>
          <p:cNvPr id="4" name="Slide Number Placeholder 3"/>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2627362-B165-4B2A-9EF9-B4CBED8CCA76}" type="slidenum">
              <a:rPr lang="en-US" altLang="en-US" sz="1200">
                <a:solidFill>
                  <a:srgbClr val="BCBCBC"/>
                </a:solidFill>
              </a:rPr>
              <a:pPr/>
              <a:t>18</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22438" y="1790700"/>
            <a:ext cx="7151687" cy="461963"/>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Second order analysis is required per C1.</a:t>
            </a:r>
          </a:p>
        </p:txBody>
      </p:sp>
      <p:sp>
        <p:nvSpPr>
          <p:cNvPr id="7" name="Slide Number Placeholder 6"/>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6F9123E-095E-4AD1-898E-0A438E66A33F}" type="slidenum">
              <a:rPr lang="en-US" altLang="en-US" sz="1200">
                <a:solidFill>
                  <a:srgbClr val="BCBCBC"/>
                </a:solidFill>
              </a:rPr>
              <a:pPr/>
              <a:t>19</a:t>
            </a:fld>
            <a:endParaRPr lang="en-US" altLang="en-US" sz="1200">
              <a:solidFill>
                <a:srgbClr val="BCBCBC"/>
              </a:solidFill>
            </a:endParaRPr>
          </a:p>
        </p:txBody>
      </p:sp>
      <p:sp>
        <p:nvSpPr>
          <p:cNvPr id="9" name="TextBox 8"/>
          <p:cNvSpPr txBox="1"/>
          <p:nvPr/>
        </p:nvSpPr>
        <p:spPr>
          <a:xfrm>
            <a:off x="1731963" y="430213"/>
            <a:ext cx="3735387" cy="495300"/>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b="1">
                <a:solidFill>
                  <a:schemeClr val="bg1"/>
                </a:solidFill>
              </a:rPr>
              <a:t>Combined Forces</a:t>
            </a:r>
          </a:p>
        </p:txBody>
      </p:sp>
      <p:sp>
        <p:nvSpPr>
          <p:cNvPr id="20485" name="TextBox 6"/>
          <p:cNvSpPr txBox="1">
            <a:spLocks noChangeArrowheads="1"/>
          </p:cNvSpPr>
          <p:nvPr/>
        </p:nvSpPr>
        <p:spPr bwMode="auto">
          <a:xfrm>
            <a:off x="1725613" y="1055688"/>
            <a:ext cx="3741737" cy="46037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solidFill>
                  <a:schemeClr val="bg1"/>
                </a:solidFill>
                <a:cs typeface="Arial" panose="020B0604020202020204" pitchFamily="34" charset="0"/>
              </a:rPr>
              <a:t>Analysis and Design</a:t>
            </a:r>
          </a:p>
        </p:txBody>
      </p:sp>
      <p:sp>
        <p:nvSpPr>
          <p:cNvPr id="2048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cs typeface="Arial" panose="020B0604020202020204" pitchFamily="34" charset="0"/>
              </a:rPr>
              <a:t>Combined Forces – AISC </a:t>
            </a:r>
            <a:r>
              <a:rPr lang="en-US" altLang="en-US" sz="1200" i="1" dirty="0" smtClean="0">
                <a:solidFill>
                  <a:srgbClr val="BCBCBC"/>
                </a:solidFill>
                <a:cs typeface="Arial" panose="020B0604020202020204" pitchFamily="34" charset="0"/>
              </a:rPr>
              <a:t>Manual</a:t>
            </a:r>
            <a:r>
              <a:rPr lang="en-US" altLang="en-US" sz="1200" dirty="0" smtClean="0">
                <a:solidFill>
                  <a:srgbClr val="BCBCBC"/>
                </a:solidFill>
                <a:cs typeface="Arial" panose="020B0604020202020204" pitchFamily="34" charset="0"/>
              </a:rPr>
              <a:t> </a:t>
            </a:r>
            <a:r>
              <a:rPr lang="en-US" altLang="en-US" sz="1200" dirty="0" smtClean="0">
                <a:solidFill>
                  <a:srgbClr val="BCBCBC"/>
                </a:solidFill>
                <a:cs typeface="Arial" panose="020B0604020202020204" pitchFamily="34" charset="0"/>
              </a:rPr>
              <a:t>15th </a:t>
            </a:r>
            <a:r>
              <a:rPr lang="en-US" altLang="en-US" sz="1200" dirty="0" smtClean="0">
                <a:solidFill>
                  <a:srgbClr val="BCBCBC"/>
                </a:solidFill>
                <a:cs typeface="Arial" panose="020B0604020202020204" pitchFamily="34" charset="0"/>
              </a:rPr>
              <a:t>Ed</a:t>
            </a:r>
          </a:p>
        </p:txBody>
      </p:sp>
      <p:sp>
        <p:nvSpPr>
          <p:cNvPr id="10" name="TextBox 9"/>
          <p:cNvSpPr txBox="1"/>
          <p:nvPr/>
        </p:nvSpPr>
        <p:spPr>
          <a:xfrm>
            <a:off x="1731963" y="3649663"/>
            <a:ext cx="7156450" cy="461962"/>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smtClean="0">
                <a:solidFill>
                  <a:schemeClr val="bg1"/>
                </a:solidFill>
              </a:rPr>
              <a:t>Geometric imperfections shall be considered.</a:t>
            </a:r>
            <a:endParaRPr lang="en-US" dirty="0">
              <a:solidFill>
                <a:schemeClr val="bg1"/>
              </a:solidFill>
            </a:endParaRPr>
          </a:p>
        </p:txBody>
      </p:sp>
      <p:sp>
        <p:nvSpPr>
          <p:cNvPr id="15" name="TextBox 14"/>
          <p:cNvSpPr txBox="1"/>
          <p:nvPr/>
        </p:nvSpPr>
        <p:spPr>
          <a:xfrm>
            <a:off x="1717675" y="2487613"/>
            <a:ext cx="7156450" cy="830262"/>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Any rational method that accounts for both P-</a:t>
            </a:r>
            <a:r>
              <a:rPr lang="en-US" dirty="0">
                <a:solidFill>
                  <a:schemeClr val="bg1"/>
                </a:solidFill>
                <a:latin typeface="Symbol" pitchFamily="18" charset="2"/>
              </a:rPr>
              <a:t>D</a:t>
            </a:r>
            <a:r>
              <a:rPr lang="en-US" dirty="0">
                <a:solidFill>
                  <a:schemeClr val="bg1"/>
                </a:solidFill>
              </a:rPr>
              <a:t> and P-</a:t>
            </a:r>
            <a:r>
              <a:rPr lang="en-US" dirty="0">
                <a:solidFill>
                  <a:schemeClr val="bg1"/>
                </a:solidFill>
                <a:latin typeface="Symbol" pitchFamily="18" charset="2"/>
              </a:rPr>
              <a:t>d</a:t>
            </a:r>
            <a:r>
              <a:rPr lang="en-US" dirty="0">
                <a:solidFill>
                  <a:schemeClr val="bg1"/>
                </a:solidFill>
              </a:rPr>
              <a:t> is acceptable.</a:t>
            </a:r>
          </a:p>
        </p:txBody>
      </p:sp>
      <p:sp>
        <p:nvSpPr>
          <p:cNvPr id="11" name="TextBox 10"/>
          <p:cNvSpPr txBox="1"/>
          <p:nvPr/>
        </p:nvSpPr>
        <p:spPr>
          <a:xfrm>
            <a:off x="1731963" y="4443413"/>
            <a:ext cx="7156450" cy="461962"/>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Second order analysis for LRFD uses load combinations.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B8DF398-AE14-48AD-8D82-11D892C4B0A0}" type="slidenum">
              <a:rPr lang="en-US" altLang="en-US" sz="1200">
                <a:solidFill>
                  <a:srgbClr val="BCBCBC"/>
                </a:solidFill>
              </a:rPr>
              <a:pPr/>
              <a:t>2</a:t>
            </a:fld>
            <a:endParaRPr lang="en-US" altLang="en-US" sz="1200">
              <a:solidFill>
                <a:srgbClr val="BCBCBC"/>
              </a:solidFill>
            </a:endParaRPr>
          </a:p>
        </p:txBody>
      </p:sp>
      <p:sp>
        <p:nvSpPr>
          <p:cNvPr id="22" name="Footer Placeholder 21"/>
          <p:cNvSpPr>
            <a:spLocks noGrp="1"/>
          </p:cNvSpPr>
          <p:nvPr>
            <p:ph type="ftr" sz="quarter" idx="11"/>
          </p:nvPr>
        </p:nvSpPr>
        <p:spPr/>
        <p:txBody>
          <a:bodyPr/>
          <a:lstStyle/>
          <a:p>
            <a:pPr>
              <a:defRPr/>
            </a:pPr>
            <a:r>
              <a:rPr lang="en-US"/>
              <a:t>Combined Forces Module</a:t>
            </a:r>
            <a:endParaRPr lang="en-US" dirty="0"/>
          </a:p>
        </p:txBody>
      </p:sp>
      <p:sp>
        <p:nvSpPr>
          <p:cNvPr id="3076" name="Text Box 131"/>
          <p:cNvSpPr txBox="1">
            <a:spLocks noChangeArrowheads="1"/>
          </p:cNvSpPr>
          <p:nvPr/>
        </p:nvSpPr>
        <p:spPr bwMode="auto">
          <a:xfrm flipH="1">
            <a:off x="282575" y="3938588"/>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i="1">
                <a:latin typeface="Arial" panose="020B0604020202020204" pitchFamily="34" charset="0"/>
                <a:cs typeface="Arial" panose="020B0604020202020204" pitchFamily="34" charset="0"/>
              </a:rPr>
              <a:t>P</a:t>
            </a:r>
            <a:r>
              <a:rPr lang="en-US" altLang="en-US" sz="3600" i="1" baseline="-25000">
                <a:latin typeface="Arial" panose="020B0604020202020204" pitchFamily="34" charset="0"/>
                <a:cs typeface="Arial" panose="020B0604020202020204" pitchFamily="34" charset="0"/>
              </a:rPr>
              <a:t>a</a:t>
            </a:r>
          </a:p>
        </p:txBody>
      </p:sp>
      <p:sp>
        <p:nvSpPr>
          <p:cNvPr id="3077" name="Text Box 137"/>
          <p:cNvSpPr txBox="1">
            <a:spLocks noChangeArrowheads="1"/>
          </p:cNvSpPr>
          <p:nvPr/>
        </p:nvSpPr>
        <p:spPr bwMode="auto">
          <a:xfrm>
            <a:off x="8062913" y="3933825"/>
            <a:ext cx="876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i="1">
                <a:latin typeface="Arial" panose="020B0604020202020204" pitchFamily="34" charset="0"/>
                <a:cs typeface="Arial" panose="020B0604020202020204" pitchFamily="34" charset="0"/>
              </a:rPr>
              <a:t>P</a:t>
            </a:r>
            <a:r>
              <a:rPr lang="en-US" altLang="en-US" sz="3600" i="1" baseline="-25000">
                <a:latin typeface="Arial" panose="020B0604020202020204" pitchFamily="34" charset="0"/>
                <a:cs typeface="Arial" panose="020B0604020202020204" pitchFamily="34" charset="0"/>
              </a:rPr>
              <a:t>b</a:t>
            </a:r>
          </a:p>
        </p:txBody>
      </p:sp>
      <p:sp>
        <p:nvSpPr>
          <p:cNvPr id="2" name="Circular Arrow 21"/>
          <p:cNvSpPr/>
          <p:nvPr/>
        </p:nvSpPr>
        <p:spPr>
          <a:xfrm rot="5400000" flipH="1">
            <a:off x="6523831" y="3952082"/>
            <a:ext cx="1355725" cy="1462088"/>
          </a:xfrm>
          <a:prstGeom prst="circular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23" name="Circular Arrow 22"/>
          <p:cNvSpPr/>
          <p:nvPr/>
        </p:nvSpPr>
        <p:spPr>
          <a:xfrm rot="16200000">
            <a:off x="1181100" y="3846513"/>
            <a:ext cx="1355725" cy="1463675"/>
          </a:xfrm>
          <a:prstGeom prst="circular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3080" name="Line 28"/>
          <p:cNvSpPr>
            <a:spLocks noChangeShapeType="1"/>
          </p:cNvSpPr>
          <p:nvPr/>
        </p:nvSpPr>
        <p:spPr bwMode="auto">
          <a:xfrm>
            <a:off x="361950" y="4629150"/>
            <a:ext cx="762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1" name="Line 29"/>
          <p:cNvSpPr>
            <a:spLocks noChangeShapeType="1"/>
          </p:cNvSpPr>
          <p:nvPr/>
        </p:nvSpPr>
        <p:spPr bwMode="auto">
          <a:xfrm flipH="1">
            <a:off x="7943850" y="4619625"/>
            <a:ext cx="762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2" name="Rectangle 17"/>
          <p:cNvSpPr>
            <a:spLocks noChangeArrowheads="1"/>
          </p:cNvSpPr>
          <p:nvPr/>
        </p:nvSpPr>
        <p:spPr bwMode="auto">
          <a:xfrm>
            <a:off x="2160588" y="4381500"/>
            <a:ext cx="4738687" cy="500063"/>
          </a:xfrm>
          <a:prstGeom prst="rect">
            <a:avLst/>
          </a:prstGeom>
          <a:solidFill>
            <a:schemeClr val="folHlink"/>
          </a:solidFill>
          <a:ln w="127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3083" name="Line 128"/>
          <p:cNvSpPr>
            <a:spLocks noChangeShapeType="1"/>
          </p:cNvSpPr>
          <p:nvPr/>
        </p:nvSpPr>
        <p:spPr bwMode="auto">
          <a:xfrm>
            <a:off x="2057400" y="4062413"/>
            <a:ext cx="0" cy="1143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4" name="Text Box 130"/>
          <p:cNvSpPr txBox="1">
            <a:spLocks noChangeArrowheads="1"/>
          </p:cNvSpPr>
          <p:nvPr/>
        </p:nvSpPr>
        <p:spPr bwMode="auto">
          <a:xfrm>
            <a:off x="1039813" y="4954588"/>
            <a:ext cx="825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i="1">
                <a:latin typeface="Arial" panose="020B0604020202020204" pitchFamily="34" charset="0"/>
                <a:cs typeface="Arial" panose="020B0604020202020204" pitchFamily="34" charset="0"/>
              </a:rPr>
              <a:t>M</a:t>
            </a:r>
            <a:r>
              <a:rPr lang="en-US" altLang="en-US" sz="3600" i="1" baseline="-25000">
                <a:latin typeface="Arial" panose="020B0604020202020204" pitchFamily="34" charset="0"/>
                <a:cs typeface="Arial" panose="020B0604020202020204" pitchFamily="34" charset="0"/>
              </a:rPr>
              <a:t>a</a:t>
            </a:r>
          </a:p>
        </p:txBody>
      </p:sp>
      <p:sp>
        <p:nvSpPr>
          <p:cNvPr id="3085" name="Text Box 131"/>
          <p:cNvSpPr txBox="1">
            <a:spLocks noChangeArrowheads="1"/>
          </p:cNvSpPr>
          <p:nvPr/>
        </p:nvSpPr>
        <p:spPr bwMode="auto">
          <a:xfrm>
            <a:off x="2036763" y="3640138"/>
            <a:ext cx="96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i="1">
                <a:latin typeface="Arial" panose="020B0604020202020204" pitchFamily="34" charset="0"/>
                <a:cs typeface="Arial" panose="020B0604020202020204" pitchFamily="34" charset="0"/>
              </a:rPr>
              <a:t>V</a:t>
            </a:r>
            <a:r>
              <a:rPr lang="en-US" altLang="en-US" sz="3600" i="1" baseline="-25000">
                <a:latin typeface="Arial" panose="020B0604020202020204" pitchFamily="34" charset="0"/>
                <a:cs typeface="Arial" panose="020B0604020202020204" pitchFamily="34" charset="0"/>
              </a:rPr>
              <a:t>a</a:t>
            </a:r>
          </a:p>
        </p:txBody>
      </p:sp>
      <p:sp>
        <p:nvSpPr>
          <p:cNvPr id="3086" name="Line 134"/>
          <p:cNvSpPr>
            <a:spLocks noChangeShapeType="1"/>
          </p:cNvSpPr>
          <p:nvPr/>
        </p:nvSpPr>
        <p:spPr bwMode="auto">
          <a:xfrm flipV="1">
            <a:off x="7024688" y="4138613"/>
            <a:ext cx="0" cy="1143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7" name="Line 36"/>
          <p:cNvSpPr>
            <a:spLocks noChangeShapeType="1"/>
          </p:cNvSpPr>
          <p:nvPr/>
        </p:nvSpPr>
        <p:spPr bwMode="auto">
          <a:xfrm>
            <a:off x="2152650" y="4794250"/>
            <a:ext cx="4743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8" name="Line 37"/>
          <p:cNvSpPr>
            <a:spLocks noChangeShapeType="1"/>
          </p:cNvSpPr>
          <p:nvPr/>
        </p:nvSpPr>
        <p:spPr bwMode="auto">
          <a:xfrm>
            <a:off x="2159000" y="4470400"/>
            <a:ext cx="47371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9" name="Text Box 136"/>
          <p:cNvSpPr txBox="1">
            <a:spLocks noChangeArrowheads="1"/>
          </p:cNvSpPr>
          <p:nvPr/>
        </p:nvSpPr>
        <p:spPr bwMode="auto">
          <a:xfrm>
            <a:off x="7461250" y="5035550"/>
            <a:ext cx="901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i="1">
                <a:latin typeface="Arial" panose="020B0604020202020204" pitchFamily="34" charset="0"/>
                <a:cs typeface="Arial" panose="020B0604020202020204" pitchFamily="34" charset="0"/>
              </a:rPr>
              <a:t>M</a:t>
            </a:r>
            <a:r>
              <a:rPr lang="en-US" altLang="en-US" sz="3600" i="1" baseline="-25000">
                <a:latin typeface="Arial" panose="020B0604020202020204" pitchFamily="34" charset="0"/>
                <a:cs typeface="Arial" panose="020B0604020202020204" pitchFamily="34" charset="0"/>
              </a:rPr>
              <a:t>b</a:t>
            </a:r>
          </a:p>
        </p:txBody>
      </p:sp>
      <p:sp>
        <p:nvSpPr>
          <p:cNvPr id="29" name="TextBox 28"/>
          <p:cNvSpPr txBox="1"/>
          <p:nvPr/>
        </p:nvSpPr>
        <p:spPr>
          <a:xfrm>
            <a:off x="1055688" y="1397000"/>
            <a:ext cx="7115175" cy="1778000"/>
          </a:xfrm>
          <a:prstGeom prst="rect">
            <a:avLst/>
          </a:prstGeom>
          <a:solidFill>
            <a:schemeClr val="tx1">
              <a:lumMod val="95000"/>
              <a:alpha val="62000"/>
            </a:schemeClr>
          </a:solidFill>
          <a:ln w="38100" cap="flat">
            <a:solidFill>
              <a:schemeClr val="bg1"/>
            </a:solidFill>
            <a:bevel/>
          </a:ln>
        </p:spPr>
        <p:txBody>
          <a:bodyPr anchor="ctr" anchorCtr="1">
            <a:spAutoFit/>
          </a:bodyPr>
          <a:lstStyle/>
          <a:p>
            <a:pPr eaLnBrk="1" hangingPunct="1">
              <a:defRPr/>
            </a:pPr>
            <a:r>
              <a:rPr lang="en-US" sz="3600" b="1">
                <a:solidFill>
                  <a:schemeClr val="bg1"/>
                </a:solidFill>
                <a:cs typeface="Arial" charset="0"/>
              </a:rPr>
              <a:t>COMBINED FORCES: </a:t>
            </a:r>
          </a:p>
          <a:p>
            <a:pPr eaLnBrk="1" hangingPunct="1">
              <a:defRPr/>
            </a:pPr>
            <a:r>
              <a:rPr lang="en-US" sz="3600" b="1">
                <a:solidFill>
                  <a:schemeClr val="bg1"/>
                </a:solidFill>
                <a:cs typeface="Arial" charset="0"/>
              </a:rPr>
              <a:t>Structural member subjected to axial load, bending and shear</a:t>
            </a:r>
          </a:p>
        </p:txBody>
      </p:sp>
      <p:sp>
        <p:nvSpPr>
          <p:cNvPr id="3091" name="Text Box 131"/>
          <p:cNvSpPr txBox="1">
            <a:spLocks noChangeArrowheads="1"/>
          </p:cNvSpPr>
          <p:nvPr/>
        </p:nvSpPr>
        <p:spPr bwMode="auto">
          <a:xfrm>
            <a:off x="6303963" y="3640138"/>
            <a:ext cx="96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i="1">
                <a:latin typeface="Arial" panose="020B0604020202020204" pitchFamily="34" charset="0"/>
                <a:cs typeface="Arial" panose="020B0604020202020204" pitchFamily="34" charset="0"/>
              </a:rPr>
              <a:t>V</a:t>
            </a:r>
            <a:r>
              <a:rPr lang="en-US" altLang="en-US" sz="3600" i="1" baseline="-25000">
                <a:latin typeface="Arial" panose="020B0604020202020204" pitchFamily="34" charset="0"/>
                <a:cs typeface="Arial" panose="020B0604020202020204" pitchFamily="34" charset="0"/>
              </a:rPr>
              <a:t>b</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22438" y="1776413"/>
            <a:ext cx="7151687" cy="830262"/>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Typically computer analysis is used to calculate second order effects.</a:t>
            </a:r>
          </a:p>
        </p:txBody>
      </p:sp>
      <p:sp>
        <p:nvSpPr>
          <p:cNvPr id="7" name="Slide Number Placeholder 6"/>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90EFFE0-0CEF-41A0-8033-6891D4EBA1CA}" type="slidenum">
              <a:rPr lang="en-US" altLang="en-US" sz="1200">
                <a:solidFill>
                  <a:srgbClr val="BCBCBC"/>
                </a:solidFill>
              </a:rPr>
              <a:pPr/>
              <a:t>20</a:t>
            </a:fld>
            <a:endParaRPr lang="en-US" altLang="en-US" sz="1200">
              <a:solidFill>
                <a:srgbClr val="BCBCBC"/>
              </a:solidFill>
            </a:endParaRPr>
          </a:p>
        </p:txBody>
      </p:sp>
      <p:sp>
        <p:nvSpPr>
          <p:cNvPr id="9" name="TextBox 8"/>
          <p:cNvSpPr txBox="1"/>
          <p:nvPr/>
        </p:nvSpPr>
        <p:spPr>
          <a:xfrm>
            <a:off x="1731963" y="430213"/>
            <a:ext cx="3735387" cy="495300"/>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b="1">
                <a:solidFill>
                  <a:schemeClr val="bg1"/>
                </a:solidFill>
              </a:rPr>
              <a:t>Combined Forces</a:t>
            </a:r>
          </a:p>
        </p:txBody>
      </p:sp>
      <p:sp>
        <p:nvSpPr>
          <p:cNvPr id="21509" name="TextBox 6"/>
          <p:cNvSpPr txBox="1">
            <a:spLocks noChangeArrowheads="1"/>
          </p:cNvSpPr>
          <p:nvPr/>
        </p:nvSpPr>
        <p:spPr bwMode="auto">
          <a:xfrm>
            <a:off x="1725613" y="1055688"/>
            <a:ext cx="3741737" cy="46037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solidFill>
                  <a:schemeClr val="bg1"/>
                </a:solidFill>
                <a:cs typeface="Arial" panose="020B0604020202020204" pitchFamily="34" charset="0"/>
              </a:rPr>
              <a:t>Analysis and Design</a:t>
            </a:r>
          </a:p>
        </p:txBody>
      </p:sp>
      <p:sp>
        <p:nvSpPr>
          <p:cNvPr id="2151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cs typeface="Arial" panose="020B0604020202020204" pitchFamily="34" charset="0"/>
              </a:rPr>
              <a:t>Combined Forces – AISC </a:t>
            </a:r>
            <a:r>
              <a:rPr lang="en-US" altLang="en-US" sz="1200" i="1" dirty="0" smtClean="0">
                <a:solidFill>
                  <a:srgbClr val="BCBCBC"/>
                </a:solidFill>
                <a:cs typeface="Arial" panose="020B0604020202020204" pitchFamily="34" charset="0"/>
              </a:rPr>
              <a:t>Manual</a:t>
            </a:r>
            <a:r>
              <a:rPr lang="en-US" altLang="en-US" sz="1200" dirty="0" smtClean="0">
                <a:solidFill>
                  <a:srgbClr val="BCBCBC"/>
                </a:solidFill>
                <a:cs typeface="Arial" panose="020B0604020202020204" pitchFamily="34" charset="0"/>
              </a:rPr>
              <a:t> </a:t>
            </a:r>
            <a:r>
              <a:rPr lang="en-US" altLang="en-US" sz="1200" dirty="0" smtClean="0">
                <a:solidFill>
                  <a:srgbClr val="BCBCBC"/>
                </a:solidFill>
                <a:cs typeface="Arial" panose="020B0604020202020204" pitchFamily="34" charset="0"/>
              </a:rPr>
              <a:t>15th </a:t>
            </a:r>
            <a:r>
              <a:rPr lang="en-US" altLang="en-US" sz="1200" dirty="0" smtClean="0">
                <a:solidFill>
                  <a:srgbClr val="BCBCBC"/>
                </a:solidFill>
                <a:cs typeface="Arial" panose="020B0604020202020204" pitchFamily="34" charset="0"/>
              </a:rPr>
              <a:t>Ed</a:t>
            </a:r>
          </a:p>
        </p:txBody>
      </p:sp>
      <p:sp>
        <p:nvSpPr>
          <p:cNvPr id="10" name="TextBox 9"/>
          <p:cNvSpPr txBox="1"/>
          <p:nvPr/>
        </p:nvSpPr>
        <p:spPr>
          <a:xfrm>
            <a:off x="1731963" y="3927475"/>
            <a:ext cx="7156450" cy="830263"/>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i="1" dirty="0">
                <a:solidFill>
                  <a:schemeClr val="bg1"/>
                </a:solidFill>
              </a:rPr>
              <a:t>P</a:t>
            </a:r>
            <a:r>
              <a:rPr lang="en-US" dirty="0">
                <a:solidFill>
                  <a:schemeClr val="bg1"/>
                </a:solidFill>
              </a:rPr>
              <a:t>-</a:t>
            </a:r>
            <a:r>
              <a:rPr lang="en-US" dirty="0">
                <a:solidFill>
                  <a:schemeClr val="bg1"/>
                </a:solidFill>
                <a:latin typeface="Symbol" pitchFamily="18" charset="2"/>
              </a:rPr>
              <a:t>d</a:t>
            </a:r>
            <a:r>
              <a:rPr lang="en-US" dirty="0">
                <a:solidFill>
                  <a:schemeClr val="bg1"/>
                </a:solidFill>
              </a:rPr>
              <a:t> analysis can be neglected if requirements of Section </a:t>
            </a:r>
            <a:r>
              <a:rPr lang="en-US" dirty="0" smtClean="0">
                <a:solidFill>
                  <a:schemeClr val="bg1"/>
                </a:solidFill>
              </a:rPr>
              <a:t>C2.1(b) </a:t>
            </a:r>
            <a:r>
              <a:rPr lang="en-US" dirty="0">
                <a:solidFill>
                  <a:schemeClr val="bg1"/>
                </a:solidFill>
              </a:rPr>
              <a:t>are met.</a:t>
            </a:r>
          </a:p>
        </p:txBody>
      </p:sp>
      <p:sp>
        <p:nvSpPr>
          <p:cNvPr id="15" name="TextBox 14"/>
          <p:cNvSpPr txBox="1"/>
          <p:nvPr/>
        </p:nvSpPr>
        <p:spPr>
          <a:xfrm>
            <a:off x="1730375" y="2852738"/>
            <a:ext cx="7156450" cy="8318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Many programs neglect </a:t>
            </a:r>
            <a:r>
              <a:rPr lang="en-US" i="1" dirty="0">
                <a:solidFill>
                  <a:schemeClr val="bg1"/>
                </a:solidFill>
              </a:rPr>
              <a:t>P</a:t>
            </a:r>
            <a:r>
              <a:rPr lang="en-US" dirty="0">
                <a:solidFill>
                  <a:schemeClr val="bg1"/>
                </a:solidFill>
              </a:rPr>
              <a:t>-</a:t>
            </a:r>
            <a:r>
              <a:rPr lang="en-US" dirty="0">
                <a:solidFill>
                  <a:schemeClr val="bg1"/>
                </a:solidFill>
                <a:latin typeface="Symbol" pitchFamily="18" charset="2"/>
              </a:rPr>
              <a:t>d</a:t>
            </a:r>
            <a:r>
              <a:rPr lang="en-US" dirty="0">
                <a:solidFill>
                  <a:schemeClr val="bg1"/>
                </a:solidFill>
              </a:rPr>
              <a:t> analysis.</a:t>
            </a:r>
          </a:p>
          <a:p>
            <a:pPr>
              <a:defRPr/>
            </a:pPr>
            <a:r>
              <a:rPr lang="en-US" dirty="0">
                <a:solidFill>
                  <a:schemeClr val="bg1"/>
                </a:solidFill>
              </a:rPr>
              <a:t>Often not a significant effect, but this should be checked.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731963" y="2901950"/>
            <a:ext cx="7150100" cy="1570038"/>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Notional loads are applied to all load cases (Section C2.2b(1)) unless second order to first order drift ratio is ≤ 1.7. </a:t>
            </a:r>
            <a:r>
              <a:rPr lang="en-US" dirty="0">
                <a:solidFill>
                  <a:schemeClr val="bg1"/>
                </a:solidFill>
              </a:rPr>
              <a:t>Then can apply notional loads only to gravity load combinations (Section </a:t>
            </a:r>
            <a:r>
              <a:rPr lang="en-US" dirty="0" smtClean="0">
                <a:solidFill>
                  <a:schemeClr val="bg1"/>
                </a:solidFill>
              </a:rPr>
              <a:t>C2-2b(d)).</a:t>
            </a:r>
            <a:endParaRPr lang="en-US" dirty="0">
              <a:solidFill>
                <a:schemeClr val="bg1"/>
              </a:solidFill>
            </a:endParaRPr>
          </a:p>
        </p:txBody>
      </p:sp>
      <p:sp>
        <p:nvSpPr>
          <p:cNvPr id="7" name="Slide Number Placeholder 6"/>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83522A-4FD8-4D7A-B8A0-03FB576282D6}" type="slidenum">
              <a:rPr lang="en-US" altLang="en-US" sz="1200">
                <a:solidFill>
                  <a:srgbClr val="BCBCBC"/>
                </a:solidFill>
              </a:rPr>
              <a:pPr/>
              <a:t>21</a:t>
            </a:fld>
            <a:endParaRPr lang="en-US" altLang="en-US" sz="1200">
              <a:solidFill>
                <a:srgbClr val="BCBCBC"/>
              </a:solidFill>
            </a:endParaRPr>
          </a:p>
        </p:txBody>
      </p:sp>
      <p:sp>
        <p:nvSpPr>
          <p:cNvPr id="9" name="TextBox 8"/>
          <p:cNvSpPr txBox="1"/>
          <p:nvPr/>
        </p:nvSpPr>
        <p:spPr>
          <a:xfrm>
            <a:off x="1731963" y="430213"/>
            <a:ext cx="3735387" cy="495300"/>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b="1">
                <a:solidFill>
                  <a:schemeClr val="bg1"/>
                </a:solidFill>
              </a:rPr>
              <a:t>Combined Forces</a:t>
            </a:r>
          </a:p>
        </p:txBody>
      </p:sp>
      <p:sp>
        <p:nvSpPr>
          <p:cNvPr id="22533" name="TextBox 6"/>
          <p:cNvSpPr txBox="1">
            <a:spLocks noChangeArrowheads="1"/>
          </p:cNvSpPr>
          <p:nvPr/>
        </p:nvSpPr>
        <p:spPr bwMode="auto">
          <a:xfrm>
            <a:off x="1725613" y="1055688"/>
            <a:ext cx="3741737" cy="46037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solidFill>
                  <a:schemeClr val="bg1"/>
                </a:solidFill>
                <a:cs typeface="Arial" panose="020B0604020202020204" pitchFamily="34" charset="0"/>
              </a:rPr>
              <a:t>Analysis and Design</a:t>
            </a:r>
          </a:p>
        </p:txBody>
      </p:sp>
      <p:sp>
        <p:nvSpPr>
          <p:cNvPr id="2253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cs typeface="Arial" panose="020B0604020202020204" pitchFamily="34" charset="0"/>
              </a:rPr>
              <a:t>Combined Forces – AISC </a:t>
            </a:r>
            <a:r>
              <a:rPr lang="en-US" altLang="en-US" sz="1200" i="1" dirty="0" smtClean="0">
                <a:solidFill>
                  <a:srgbClr val="BCBCBC"/>
                </a:solidFill>
                <a:cs typeface="Arial" panose="020B0604020202020204" pitchFamily="34" charset="0"/>
              </a:rPr>
              <a:t>Manual</a:t>
            </a:r>
            <a:r>
              <a:rPr lang="en-US" altLang="en-US" sz="1200" dirty="0" smtClean="0">
                <a:solidFill>
                  <a:srgbClr val="BCBCBC"/>
                </a:solidFill>
                <a:cs typeface="Arial" panose="020B0604020202020204" pitchFamily="34" charset="0"/>
              </a:rPr>
              <a:t> </a:t>
            </a:r>
            <a:r>
              <a:rPr lang="en-US" altLang="en-US" sz="1200" dirty="0" smtClean="0">
                <a:solidFill>
                  <a:srgbClr val="BCBCBC"/>
                </a:solidFill>
                <a:cs typeface="Arial" panose="020B0604020202020204" pitchFamily="34" charset="0"/>
              </a:rPr>
              <a:t>15th </a:t>
            </a:r>
            <a:r>
              <a:rPr lang="en-US" altLang="en-US" sz="1200" dirty="0" smtClean="0">
                <a:solidFill>
                  <a:srgbClr val="BCBCBC"/>
                </a:solidFill>
                <a:cs typeface="Arial" panose="020B0604020202020204" pitchFamily="34" charset="0"/>
              </a:rPr>
              <a:t>Ed</a:t>
            </a:r>
          </a:p>
        </p:txBody>
      </p:sp>
      <p:sp>
        <p:nvSpPr>
          <p:cNvPr id="11" name="TextBox 10"/>
          <p:cNvSpPr txBox="1"/>
          <p:nvPr/>
        </p:nvSpPr>
        <p:spPr>
          <a:xfrm>
            <a:off x="1719263" y="1801813"/>
            <a:ext cx="7162800" cy="8318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dirty="0">
                <a:solidFill>
                  <a:schemeClr val="bg1"/>
                </a:solidFill>
              </a:rPr>
              <a:t>Initial imperfections must be considered, either through application of notional loads or direct modeling.</a:t>
            </a:r>
          </a:p>
        </p:txBody>
      </p:sp>
      <p:sp>
        <p:nvSpPr>
          <p:cNvPr id="8" name="TextBox 7"/>
          <p:cNvSpPr txBox="1"/>
          <p:nvPr/>
        </p:nvSpPr>
        <p:spPr>
          <a:xfrm>
            <a:off x="1731963" y="4687888"/>
            <a:ext cx="7150100" cy="15684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This last provision is applicable to the “traditional” method restrictions, therefore often requires the application of notional loads in fewer cases than the direct analysis method.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5" name="TextBox 4"/>
          <p:cNvSpPr txBox="1"/>
          <p:nvPr/>
        </p:nvSpPr>
        <p:spPr>
          <a:xfrm>
            <a:off x="1719263" y="1568595"/>
            <a:ext cx="6105525" cy="461962"/>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dirty="0">
                <a:solidFill>
                  <a:schemeClr val="bg1"/>
                </a:solidFill>
              </a:rPr>
              <a:t>Application of notional loads (Section C2-2b).</a:t>
            </a:r>
          </a:p>
        </p:txBody>
      </p:sp>
      <p:sp>
        <p:nvSpPr>
          <p:cNvPr id="6" name="TextBox 5"/>
          <p:cNvSpPr txBox="1"/>
          <p:nvPr/>
        </p:nvSpPr>
        <p:spPr>
          <a:xfrm>
            <a:off x="1731963" y="2540145"/>
            <a:ext cx="6092825" cy="585787"/>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sz="3200" i="1">
                <a:solidFill>
                  <a:schemeClr val="bg1"/>
                </a:solidFill>
              </a:rPr>
              <a:t>N</a:t>
            </a:r>
            <a:r>
              <a:rPr lang="en-US" sz="3200" i="1" baseline="-25000">
                <a:solidFill>
                  <a:schemeClr val="bg1"/>
                </a:solidFill>
              </a:rPr>
              <a:t>i </a:t>
            </a:r>
            <a:r>
              <a:rPr lang="en-US" sz="3200">
                <a:solidFill>
                  <a:schemeClr val="bg1"/>
                </a:solidFill>
              </a:rPr>
              <a:t>= 0.002</a:t>
            </a:r>
            <a:r>
              <a:rPr lang="en-US" sz="3200" i="1">
                <a:solidFill>
                  <a:schemeClr val="bg1"/>
                </a:solidFill>
              </a:rPr>
              <a:t>Y</a:t>
            </a:r>
            <a:r>
              <a:rPr lang="en-US" sz="3200" i="1" baseline="-25000">
                <a:solidFill>
                  <a:schemeClr val="bg1"/>
                </a:solidFill>
              </a:rPr>
              <a:t>i</a:t>
            </a:r>
            <a:r>
              <a:rPr lang="en-US" sz="3200">
                <a:solidFill>
                  <a:schemeClr val="bg1"/>
                </a:solidFill>
              </a:rPr>
              <a:t> </a:t>
            </a:r>
          </a:p>
        </p:txBody>
      </p:sp>
      <p:sp>
        <p:nvSpPr>
          <p:cNvPr id="8" name="TextBox 7"/>
          <p:cNvSpPr txBox="1"/>
          <p:nvPr/>
        </p:nvSpPr>
        <p:spPr>
          <a:xfrm>
            <a:off x="1719263" y="3452957"/>
            <a:ext cx="7075487" cy="860425"/>
          </a:xfrm>
          <a:prstGeom prst="rect">
            <a:avLst/>
          </a:prstGeom>
          <a:solidFill>
            <a:schemeClr val="tx1">
              <a:lumMod val="95000"/>
              <a:alpha val="62000"/>
            </a:schemeClr>
          </a:solidFill>
          <a:ln w="38100" cap="flat">
            <a:solidFill>
              <a:schemeClr val="bg1"/>
            </a:solidFill>
            <a:bevel/>
          </a:ln>
        </p:spPr>
        <p:txBody>
          <a:bodyPr>
            <a:spAutoFit/>
          </a:bodyPr>
          <a:lstStyle/>
          <a:p>
            <a:pPr>
              <a:tabLst>
                <a:tab pos="290513" algn="l"/>
                <a:tab pos="566738" algn="l"/>
              </a:tabLst>
              <a:defRPr/>
            </a:pPr>
            <a:r>
              <a:rPr lang="en-US" i="1">
                <a:solidFill>
                  <a:schemeClr val="bg1"/>
                </a:solidFill>
              </a:rPr>
              <a:t>N</a:t>
            </a:r>
            <a:r>
              <a:rPr lang="en-US" i="1" baseline="-25000">
                <a:solidFill>
                  <a:schemeClr val="bg1"/>
                </a:solidFill>
              </a:rPr>
              <a:t>i	</a:t>
            </a:r>
            <a:r>
              <a:rPr lang="en-US">
                <a:solidFill>
                  <a:schemeClr val="bg1"/>
                </a:solidFill>
              </a:rPr>
              <a:t>=	notional lateral load applied at level </a:t>
            </a:r>
            <a:r>
              <a:rPr lang="en-US" i="1">
                <a:solidFill>
                  <a:schemeClr val="bg1"/>
                </a:solidFill>
              </a:rPr>
              <a:t>i</a:t>
            </a:r>
          </a:p>
          <a:p>
            <a:pPr>
              <a:tabLst>
                <a:tab pos="290513" algn="l"/>
                <a:tab pos="566738" algn="l"/>
              </a:tabLst>
              <a:defRPr/>
            </a:pPr>
            <a:r>
              <a:rPr lang="en-US" i="1">
                <a:solidFill>
                  <a:schemeClr val="bg1"/>
                </a:solidFill>
              </a:rPr>
              <a:t>Y</a:t>
            </a:r>
            <a:r>
              <a:rPr lang="en-US" i="1" baseline="-25000">
                <a:solidFill>
                  <a:schemeClr val="bg1"/>
                </a:solidFill>
              </a:rPr>
              <a:t>i	</a:t>
            </a:r>
            <a:r>
              <a:rPr lang="en-US">
                <a:solidFill>
                  <a:schemeClr val="bg1"/>
                </a:solidFill>
              </a:rPr>
              <a:t>=	gravity load at level i from load combinations</a:t>
            </a:r>
          </a:p>
        </p:txBody>
      </p:sp>
      <p:sp>
        <p:nvSpPr>
          <p:cNvPr id="10" name="TextBox 9"/>
          <p:cNvSpPr txBox="1"/>
          <p:nvPr/>
        </p:nvSpPr>
        <p:spPr>
          <a:xfrm>
            <a:off x="1719263" y="4640407"/>
            <a:ext cx="7075487" cy="156966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dirty="0">
                <a:solidFill>
                  <a:schemeClr val="bg1"/>
                </a:solidFill>
              </a:rPr>
              <a:t>Consider independently in two orthogonal directions</a:t>
            </a:r>
            <a:r>
              <a:rPr lang="en-US" dirty="0" smtClean="0">
                <a:solidFill>
                  <a:schemeClr val="bg1"/>
                </a:solidFill>
              </a:rPr>
              <a:t>.</a:t>
            </a:r>
          </a:p>
          <a:p>
            <a:pPr>
              <a:defRPr/>
            </a:pPr>
            <a:r>
              <a:rPr lang="en-US" dirty="0" smtClean="0">
                <a:solidFill>
                  <a:schemeClr val="bg1"/>
                </a:solidFill>
              </a:rPr>
              <a:t>This load accounts for assumed out-of-</a:t>
            </a:r>
            <a:r>
              <a:rPr lang="en-US" dirty="0" err="1" smtClean="0">
                <a:solidFill>
                  <a:schemeClr val="bg1"/>
                </a:solidFill>
              </a:rPr>
              <a:t>plumbness</a:t>
            </a:r>
            <a:r>
              <a:rPr lang="en-US" dirty="0" smtClean="0">
                <a:solidFill>
                  <a:schemeClr val="bg1"/>
                </a:solidFill>
              </a:rPr>
              <a:t> of 1/500, satisfying consideration of geometric imperfections in the analysis.</a:t>
            </a:r>
            <a:endParaRPr lang="en-US" dirty="0">
              <a:solidFill>
                <a:schemeClr val="bg1"/>
              </a:solidFill>
            </a:endParaRPr>
          </a:p>
        </p:txBody>
      </p:sp>
      <p:sp>
        <p:nvSpPr>
          <p:cNvPr id="7" name="Slide Number Placeholder 6"/>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1913142-190A-4BB9-969D-9425D6206AAD}" type="slidenum">
              <a:rPr lang="en-US" altLang="en-US" sz="1200">
                <a:solidFill>
                  <a:srgbClr val="BCBCBC"/>
                </a:solidFill>
              </a:rPr>
              <a:pPr/>
              <a:t>22</a:t>
            </a:fld>
            <a:endParaRPr lang="en-US" altLang="en-US" sz="1200">
              <a:solidFill>
                <a:srgbClr val="BCBCBC"/>
              </a:solidFill>
            </a:endParaRPr>
          </a:p>
        </p:txBody>
      </p:sp>
      <p:sp>
        <p:nvSpPr>
          <p:cNvPr id="9" name="TextBox 8"/>
          <p:cNvSpPr txBox="1"/>
          <p:nvPr/>
        </p:nvSpPr>
        <p:spPr>
          <a:xfrm>
            <a:off x="1731963" y="430213"/>
            <a:ext cx="3735387" cy="495300"/>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b="1">
                <a:solidFill>
                  <a:schemeClr val="bg1"/>
                </a:solidFill>
              </a:rPr>
              <a:t>Combined Forces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3" name="Content Placeholder 2"/>
          <p:cNvSpPr>
            <a:spLocks noGrp="1"/>
          </p:cNvSpPr>
          <p:nvPr>
            <p:ph idx="1"/>
          </p:nvPr>
        </p:nvSpPr>
        <p:spPr>
          <a:xfrm>
            <a:off x="457200" y="1600200"/>
            <a:ext cx="8229600" cy="3152775"/>
          </a:xfrm>
          <a:solidFill>
            <a:schemeClr val="accent1">
              <a:lumMod val="20000"/>
              <a:lumOff val="80000"/>
            </a:schemeClr>
          </a:solidFill>
        </p:spPr>
        <p:txBody>
          <a:bodyPr>
            <a:spAutoFit/>
          </a:bodyPr>
          <a:lstStyle/>
          <a:p>
            <a:pPr>
              <a:defRPr/>
            </a:pPr>
            <a:endParaRPr lang="en-US" dirty="0" smtClean="0">
              <a:solidFill>
                <a:schemeClr val="bg1"/>
              </a:solidFill>
            </a:endParaRPr>
          </a:p>
          <a:p>
            <a:pPr lvl="1">
              <a:buFont typeface="Wingdings 2" panose="05020102010507070707" pitchFamily="18" charset="2"/>
              <a:buNone/>
              <a:defRPr/>
            </a:pPr>
            <a:r>
              <a:rPr lang="en-US" sz="4800" b="1" dirty="0" smtClean="0">
                <a:solidFill>
                  <a:schemeClr val="bg1"/>
                </a:solidFill>
              </a:rPr>
              <a:t>Chapter C: </a:t>
            </a:r>
          </a:p>
          <a:p>
            <a:pPr lvl="1">
              <a:buFont typeface="Wingdings 2" panose="05020102010507070707" pitchFamily="18" charset="2"/>
              <a:buNone/>
              <a:defRPr/>
            </a:pPr>
            <a:r>
              <a:rPr lang="en-US" sz="4800" b="1" dirty="0" smtClean="0">
                <a:solidFill>
                  <a:schemeClr val="bg1"/>
                </a:solidFill>
              </a:rPr>
              <a:t>Direct Analysis Method</a:t>
            </a:r>
          </a:p>
          <a:p>
            <a:pPr lvl="1">
              <a:buFont typeface="Wingdings 2" panose="05020102010507070707" pitchFamily="18" charset="2"/>
              <a:buNone/>
              <a:defRPr/>
            </a:pPr>
            <a:endParaRPr lang="en-US" sz="4800" b="1" dirty="0" smtClean="0">
              <a:solidFill>
                <a:schemeClr val="bg1"/>
              </a:solidFill>
            </a:endParaRPr>
          </a:p>
        </p:txBody>
      </p:sp>
      <p:sp>
        <p:nvSpPr>
          <p:cNvPr id="4" name="Slide Number Placeholder 3"/>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7AE6730-9385-4D22-90D3-3DFB65D07A78}" type="slidenum">
              <a:rPr lang="en-US" altLang="en-US" sz="1200">
                <a:solidFill>
                  <a:srgbClr val="BCBCBC"/>
                </a:solidFill>
              </a:rPr>
              <a:pPr/>
              <a:t>23</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25603" name="TextBox 4"/>
          <p:cNvSpPr txBox="1">
            <a:spLocks noChangeArrowheads="1"/>
          </p:cNvSpPr>
          <p:nvPr/>
        </p:nvSpPr>
        <p:spPr bwMode="auto">
          <a:xfrm>
            <a:off x="1354138" y="3416300"/>
            <a:ext cx="5535612" cy="49530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a:solidFill>
                  <a:schemeClr val="bg1"/>
                </a:solidFill>
              </a:rPr>
              <a:t>K </a:t>
            </a:r>
            <a:r>
              <a:rPr lang="en-US" altLang="en-US">
                <a:solidFill>
                  <a:schemeClr val="bg1"/>
                </a:solidFill>
              </a:rPr>
              <a:t>= 1 for all design</a:t>
            </a:r>
          </a:p>
        </p:txBody>
      </p:sp>
      <p:sp>
        <p:nvSpPr>
          <p:cNvPr id="25604" name="TextBox 5"/>
          <p:cNvSpPr txBox="1">
            <a:spLocks noChangeArrowheads="1"/>
          </p:cNvSpPr>
          <p:nvPr/>
        </p:nvSpPr>
        <p:spPr bwMode="auto">
          <a:xfrm>
            <a:off x="1363663" y="4313238"/>
            <a:ext cx="5551487" cy="122555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Second order analysis (</a:t>
            </a:r>
            <a:r>
              <a:rPr lang="en-US" altLang="en-US" i="1">
                <a:solidFill>
                  <a:schemeClr val="bg1"/>
                </a:solidFill>
              </a:rPr>
              <a:t>P</a:t>
            </a:r>
            <a:r>
              <a:rPr lang="en-US" altLang="en-US">
                <a:solidFill>
                  <a:schemeClr val="bg1"/>
                </a:solidFill>
              </a:rPr>
              <a:t>-</a:t>
            </a:r>
            <a:r>
              <a:rPr lang="en-US" altLang="en-US">
                <a:solidFill>
                  <a:schemeClr val="bg1"/>
                </a:solidFill>
                <a:latin typeface="Symbol" panose="05050102010706020507" pitchFamily="18" charset="2"/>
              </a:rPr>
              <a:t>d</a:t>
            </a:r>
            <a:r>
              <a:rPr lang="en-US" altLang="en-US">
                <a:solidFill>
                  <a:schemeClr val="bg1"/>
                </a:solidFill>
              </a:rPr>
              <a:t> and </a:t>
            </a:r>
            <a:r>
              <a:rPr lang="en-US" altLang="en-US" i="1">
                <a:solidFill>
                  <a:schemeClr val="bg1"/>
                </a:solidFill>
              </a:rPr>
              <a:t>P</a:t>
            </a:r>
            <a:r>
              <a:rPr lang="en-US" altLang="en-US">
                <a:solidFill>
                  <a:schemeClr val="bg1"/>
                </a:solidFill>
              </a:rPr>
              <a:t>-</a:t>
            </a:r>
            <a:r>
              <a:rPr lang="en-US" altLang="en-US">
                <a:solidFill>
                  <a:schemeClr val="bg1"/>
                </a:solidFill>
                <a:latin typeface="Symbol" panose="05050102010706020507" pitchFamily="18" charset="2"/>
              </a:rPr>
              <a:t>D</a:t>
            </a:r>
            <a:r>
              <a:rPr lang="en-US" altLang="en-US">
                <a:solidFill>
                  <a:schemeClr val="bg1"/>
                </a:solidFill>
              </a:rPr>
              <a:t>) required, such as verified computer analysis or amplified first order analysis.</a:t>
            </a:r>
          </a:p>
        </p:txBody>
      </p:sp>
      <p:sp>
        <p:nvSpPr>
          <p:cNvPr id="25605" name="TextBox 10"/>
          <p:cNvSpPr txBox="1">
            <a:spLocks noChangeArrowheads="1"/>
          </p:cNvSpPr>
          <p:nvPr/>
        </p:nvSpPr>
        <p:spPr bwMode="auto">
          <a:xfrm>
            <a:off x="1352550" y="2347913"/>
            <a:ext cx="5534025"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REQUIRED if </a:t>
            </a:r>
            <a:r>
              <a:rPr lang="en-US" altLang="en-US">
                <a:solidFill>
                  <a:schemeClr val="bg1"/>
                </a:solidFill>
                <a:latin typeface="Symbol" panose="05050102010706020507" pitchFamily="18" charset="2"/>
              </a:rPr>
              <a:t>D</a:t>
            </a:r>
            <a:r>
              <a:rPr lang="en-US" altLang="en-US" baseline="-25000">
                <a:solidFill>
                  <a:schemeClr val="bg1"/>
                </a:solidFill>
              </a:rPr>
              <a:t>2nd Order</a:t>
            </a:r>
            <a:r>
              <a:rPr lang="en-US" altLang="en-US">
                <a:solidFill>
                  <a:schemeClr val="bg1"/>
                </a:solidFill>
              </a:rPr>
              <a:t>/</a:t>
            </a:r>
            <a:r>
              <a:rPr lang="en-US" altLang="en-US">
                <a:solidFill>
                  <a:schemeClr val="bg1"/>
                </a:solidFill>
                <a:latin typeface="Symbol" panose="05050102010706020507" pitchFamily="18" charset="2"/>
              </a:rPr>
              <a:t>D</a:t>
            </a:r>
            <a:r>
              <a:rPr lang="en-US" altLang="en-US" baseline="-25000">
                <a:solidFill>
                  <a:schemeClr val="bg1"/>
                </a:solidFill>
              </a:rPr>
              <a:t>1st Order </a:t>
            </a:r>
            <a:r>
              <a:rPr lang="en-US" altLang="en-US">
                <a:solidFill>
                  <a:schemeClr val="bg1"/>
                </a:solidFill>
              </a:rPr>
              <a:t>&gt; 1.5</a:t>
            </a:r>
          </a:p>
          <a:p>
            <a:r>
              <a:rPr lang="en-US" altLang="en-US">
                <a:solidFill>
                  <a:schemeClr val="bg1"/>
                </a:solidFill>
              </a:rPr>
              <a:t>(</a:t>
            </a:r>
            <a:r>
              <a:rPr lang="en-US" altLang="en-US" i="1">
                <a:solidFill>
                  <a:schemeClr val="bg1"/>
                </a:solidFill>
              </a:rPr>
              <a:t>B</a:t>
            </a:r>
            <a:r>
              <a:rPr lang="en-US" altLang="en-US" i="1" baseline="-25000">
                <a:solidFill>
                  <a:schemeClr val="bg1"/>
                </a:solidFill>
              </a:rPr>
              <a:t>2 </a:t>
            </a:r>
            <a:r>
              <a:rPr lang="en-US" altLang="en-US">
                <a:solidFill>
                  <a:schemeClr val="bg1"/>
                </a:solidFill>
              </a:rPr>
              <a:t>&gt; 1.5) (Section Appendix 7.2.1)</a:t>
            </a:r>
          </a:p>
        </p:txBody>
      </p:sp>
      <p:sp>
        <p:nvSpPr>
          <p:cNvPr id="25606" name="TextBox 11"/>
          <p:cNvSpPr txBox="1">
            <a:spLocks noChangeArrowheads="1"/>
          </p:cNvSpPr>
          <p:nvPr/>
        </p:nvSpPr>
        <p:spPr bwMode="auto">
          <a:xfrm>
            <a:off x="1346200" y="1579563"/>
            <a:ext cx="2921000" cy="49530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Analysis </a:t>
            </a:r>
          </a:p>
        </p:txBody>
      </p:sp>
      <p:sp>
        <p:nvSpPr>
          <p:cNvPr id="7" name="Slide Number Placeholder 6"/>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08B3865-7F6E-47DF-BF6E-611278C54085}" type="slidenum">
              <a:rPr lang="en-US" altLang="en-US" sz="1200">
                <a:solidFill>
                  <a:srgbClr val="BCBCBC"/>
                </a:solidFill>
              </a:rPr>
              <a:pPr/>
              <a:t>24</a:t>
            </a:fld>
            <a:endParaRPr lang="en-US" altLang="en-US" sz="1200">
              <a:solidFill>
                <a:srgbClr val="BCBCBC"/>
              </a:solidFill>
            </a:endParaRPr>
          </a:p>
        </p:txBody>
      </p:sp>
      <p:sp>
        <p:nvSpPr>
          <p:cNvPr id="9" name="TextBox 8"/>
          <p:cNvSpPr txBox="1"/>
          <p:nvPr/>
        </p:nvSpPr>
        <p:spPr>
          <a:xfrm>
            <a:off x="1322388" y="439738"/>
            <a:ext cx="3735387" cy="495300"/>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b="1">
                <a:solidFill>
                  <a:schemeClr val="bg1"/>
                </a:solidFill>
              </a:rPr>
              <a:t>Direct Analysis Method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26627" name="TextBox 5"/>
          <p:cNvSpPr txBox="1">
            <a:spLocks noChangeArrowheads="1"/>
          </p:cNvSpPr>
          <p:nvPr/>
        </p:nvSpPr>
        <p:spPr bwMode="auto">
          <a:xfrm>
            <a:off x="1303338" y="1825625"/>
            <a:ext cx="7421562" cy="83185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Stiffness adjustments are applied to all components that contribute to the stability of the structure (Section C2.3)</a:t>
            </a:r>
          </a:p>
        </p:txBody>
      </p:sp>
      <p:sp>
        <p:nvSpPr>
          <p:cNvPr id="26628" name="TextBox 9"/>
          <p:cNvSpPr txBox="1">
            <a:spLocks noChangeArrowheads="1"/>
          </p:cNvSpPr>
          <p:nvPr/>
        </p:nvSpPr>
        <p:spPr bwMode="auto">
          <a:xfrm>
            <a:off x="1303338" y="2905125"/>
            <a:ext cx="7432675" cy="1200150"/>
          </a:xfrm>
          <a:prstGeom prst="rect">
            <a:avLst/>
          </a:prstGeom>
          <a:solidFill>
            <a:srgbClr val="F2F2F2">
              <a:alpha val="61960"/>
            </a:srgbClr>
          </a:solidFill>
          <a:ln w="38100">
            <a:solidFill>
              <a:schemeClr val="bg1"/>
            </a:solidFill>
            <a:bevel/>
            <a:headEnd/>
            <a:tailEnd/>
          </a:ln>
        </p:spPr>
        <p:txBody>
          <a:bodyPr anchor="ctr">
            <a:spAutoFit/>
          </a:bodyPr>
          <a:lstStyle>
            <a:lvl1pPr>
              <a:tabLst>
                <a:tab pos="228600" algn="l"/>
              </a:tabLst>
              <a:defRPr sz="2400">
                <a:solidFill>
                  <a:schemeClr val="tx1"/>
                </a:solidFill>
                <a:latin typeface="Times New Roman" panose="02020603050405020304" pitchFamily="18" charset="0"/>
              </a:defRPr>
            </a:lvl1pPr>
            <a:lvl2pPr marL="742950" indent="-285750">
              <a:tabLst>
                <a:tab pos="228600" algn="l"/>
              </a:tabLst>
              <a:defRPr sz="2400">
                <a:solidFill>
                  <a:schemeClr val="tx1"/>
                </a:solidFill>
                <a:latin typeface="Times New Roman" panose="02020603050405020304" pitchFamily="18" charset="0"/>
              </a:defRPr>
            </a:lvl2pPr>
            <a:lvl3pPr marL="1143000" indent="-228600">
              <a:tabLst>
                <a:tab pos="228600" algn="l"/>
              </a:tabLst>
              <a:defRPr sz="2400">
                <a:solidFill>
                  <a:schemeClr val="tx1"/>
                </a:solidFill>
                <a:latin typeface="Times New Roman" panose="02020603050405020304" pitchFamily="18" charset="0"/>
              </a:defRPr>
            </a:lvl3pPr>
            <a:lvl4pPr marL="1600200" indent="-228600">
              <a:tabLst>
                <a:tab pos="228600" algn="l"/>
              </a:tabLst>
              <a:defRPr sz="2400">
                <a:solidFill>
                  <a:schemeClr val="tx1"/>
                </a:solidFill>
                <a:latin typeface="Times New Roman" panose="02020603050405020304" pitchFamily="18" charset="0"/>
              </a:defRPr>
            </a:lvl4pPr>
            <a:lvl5pPr marL="2057400" indent="-228600">
              <a:tabLst>
                <a:tab pos="2286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9pPr>
          </a:lstStyle>
          <a:p>
            <a:r>
              <a:rPr lang="en-US" altLang="en-US">
                <a:solidFill>
                  <a:schemeClr val="bg1"/>
                </a:solidFill>
              </a:rPr>
              <a:t>Stability is typically affected by flexural stiffness of members in moment frames and axial stiffness of braced frame components.</a:t>
            </a:r>
          </a:p>
        </p:txBody>
      </p:sp>
      <p:sp>
        <p:nvSpPr>
          <p:cNvPr id="7" name="Slide Number Placeholder 6"/>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B05DBB-CD9F-4A41-9FF7-C6B469FC366F}" type="slidenum">
              <a:rPr lang="en-US" altLang="en-US" sz="1200">
                <a:solidFill>
                  <a:srgbClr val="BCBCBC"/>
                </a:solidFill>
              </a:rPr>
              <a:pPr/>
              <a:t>25</a:t>
            </a:fld>
            <a:endParaRPr lang="en-US" altLang="en-US" sz="1200">
              <a:solidFill>
                <a:srgbClr val="BCBCBC"/>
              </a:solidFill>
            </a:endParaRPr>
          </a:p>
        </p:txBody>
      </p:sp>
      <p:sp>
        <p:nvSpPr>
          <p:cNvPr id="9" name="TextBox 8"/>
          <p:cNvSpPr txBox="1"/>
          <p:nvPr/>
        </p:nvSpPr>
        <p:spPr>
          <a:xfrm>
            <a:off x="1322388" y="439738"/>
            <a:ext cx="3735387" cy="495300"/>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b="1">
                <a:solidFill>
                  <a:schemeClr val="bg1"/>
                </a:solidFill>
              </a:rPr>
              <a:t>Direct Analysis Method</a:t>
            </a:r>
          </a:p>
        </p:txBody>
      </p:sp>
      <p:sp>
        <p:nvSpPr>
          <p:cNvPr id="26631" name="TextBox 4"/>
          <p:cNvSpPr txBox="1">
            <a:spLocks noChangeArrowheads="1"/>
          </p:cNvSpPr>
          <p:nvPr/>
        </p:nvSpPr>
        <p:spPr bwMode="auto">
          <a:xfrm>
            <a:off x="1292225" y="1176338"/>
            <a:ext cx="6894513" cy="461962"/>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solidFill>
                  <a:schemeClr val="bg1"/>
                </a:solidFill>
                <a:cs typeface="Arial" panose="020B0604020202020204" pitchFamily="34" charset="0"/>
              </a:rPr>
              <a:t>Reduce Stiffness </a:t>
            </a:r>
            <a:r>
              <a:rPr lang="en-US" altLang="en-US" b="1" i="1">
                <a:solidFill>
                  <a:schemeClr val="bg1"/>
                </a:solidFill>
                <a:cs typeface="Arial" panose="020B0604020202020204" pitchFamily="34" charset="0"/>
              </a:rPr>
              <a:t>EI</a:t>
            </a:r>
            <a:r>
              <a:rPr lang="en-US" altLang="en-US" b="1">
                <a:solidFill>
                  <a:schemeClr val="bg1"/>
                </a:solidFill>
                <a:cs typeface="Arial" panose="020B0604020202020204" pitchFamily="34" charset="0"/>
              </a:rPr>
              <a:t>* and </a:t>
            </a:r>
            <a:r>
              <a:rPr lang="en-US" altLang="en-US" b="1" i="1">
                <a:solidFill>
                  <a:schemeClr val="bg1"/>
                </a:solidFill>
                <a:cs typeface="Arial" panose="020B0604020202020204" pitchFamily="34" charset="0"/>
              </a:rPr>
              <a:t>EA</a:t>
            </a:r>
            <a:r>
              <a:rPr lang="en-US" altLang="en-US" b="1">
                <a:solidFill>
                  <a:schemeClr val="bg1"/>
                </a:solidFill>
                <a:cs typeface="Arial" panose="020B0604020202020204" pitchFamily="34" charset="0"/>
              </a:rPr>
              <a:t>* per Section C2.3: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27651" name="TextBox 5"/>
          <p:cNvSpPr txBox="1">
            <a:spLocks noChangeArrowheads="1"/>
          </p:cNvSpPr>
          <p:nvPr/>
        </p:nvSpPr>
        <p:spPr bwMode="auto">
          <a:xfrm>
            <a:off x="1335088" y="1919288"/>
            <a:ext cx="2774950" cy="585787"/>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i="1">
                <a:solidFill>
                  <a:schemeClr val="bg1"/>
                </a:solidFill>
              </a:rPr>
              <a:t>EI</a:t>
            </a:r>
            <a:r>
              <a:rPr lang="en-US" altLang="en-US" sz="3200">
                <a:solidFill>
                  <a:schemeClr val="bg1"/>
                </a:solidFill>
              </a:rPr>
              <a:t>* = 0.8</a:t>
            </a:r>
            <a:r>
              <a:rPr lang="en-US" altLang="en-US" sz="3200">
                <a:solidFill>
                  <a:schemeClr val="bg1"/>
                </a:solidFill>
                <a:latin typeface="Symbol" panose="05050102010706020507" pitchFamily="18" charset="2"/>
              </a:rPr>
              <a:t>t</a:t>
            </a:r>
            <a:r>
              <a:rPr lang="en-US" altLang="en-US" sz="3200" baseline="-25000">
                <a:solidFill>
                  <a:schemeClr val="bg1"/>
                </a:solidFill>
              </a:rPr>
              <a:t>b</a:t>
            </a:r>
            <a:r>
              <a:rPr lang="en-US" altLang="en-US" sz="3200" i="1">
                <a:solidFill>
                  <a:schemeClr val="bg1"/>
                </a:solidFill>
              </a:rPr>
              <a:t>EI.</a:t>
            </a:r>
          </a:p>
        </p:txBody>
      </p:sp>
      <p:sp>
        <p:nvSpPr>
          <p:cNvPr id="27652" name="TextBox 6"/>
          <p:cNvSpPr txBox="1">
            <a:spLocks noChangeArrowheads="1"/>
          </p:cNvSpPr>
          <p:nvPr/>
        </p:nvSpPr>
        <p:spPr bwMode="auto">
          <a:xfrm>
            <a:off x="1349375" y="4205288"/>
            <a:ext cx="6837363" cy="122555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Required for all members that contribute to lateral stability of the structure (safe to include for all members).</a:t>
            </a:r>
          </a:p>
        </p:txBody>
      </p:sp>
      <p:sp>
        <p:nvSpPr>
          <p:cNvPr id="8" name="TextBox 7"/>
          <p:cNvSpPr txBox="1"/>
          <p:nvPr/>
        </p:nvSpPr>
        <p:spPr>
          <a:xfrm>
            <a:off x="1335088" y="2832100"/>
            <a:ext cx="6838950" cy="1225550"/>
          </a:xfrm>
          <a:prstGeom prst="rect">
            <a:avLst/>
          </a:prstGeom>
          <a:solidFill>
            <a:schemeClr val="tx1">
              <a:lumMod val="95000"/>
              <a:alpha val="62000"/>
            </a:schemeClr>
          </a:solidFill>
          <a:ln w="38100" cap="flat">
            <a:solidFill>
              <a:schemeClr val="bg1"/>
            </a:solidFill>
            <a:bevel/>
          </a:ln>
        </p:spPr>
        <p:txBody>
          <a:bodyPr>
            <a:spAutoFit/>
          </a:bodyPr>
          <a:lstStyle/>
          <a:p>
            <a:pPr>
              <a:tabLst>
                <a:tab pos="290513" algn="l"/>
                <a:tab pos="571500" algn="l"/>
              </a:tabLst>
              <a:defRPr/>
            </a:pPr>
            <a:r>
              <a:rPr lang="en-US" i="1" dirty="0">
                <a:solidFill>
                  <a:schemeClr val="bg1"/>
                </a:solidFill>
              </a:rPr>
              <a:t>E	</a:t>
            </a:r>
            <a:r>
              <a:rPr lang="en-US" dirty="0">
                <a:solidFill>
                  <a:schemeClr val="bg1"/>
                </a:solidFill>
              </a:rPr>
              <a:t>=	modulus of elasticity</a:t>
            </a:r>
          </a:p>
          <a:p>
            <a:pPr>
              <a:tabLst>
                <a:tab pos="290513" algn="l"/>
                <a:tab pos="571500" algn="l"/>
              </a:tabLst>
              <a:defRPr/>
            </a:pPr>
            <a:r>
              <a:rPr lang="en-US" i="1" dirty="0">
                <a:solidFill>
                  <a:schemeClr val="bg1"/>
                </a:solidFill>
              </a:rPr>
              <a:t>I	</a:t>
            </a:r>
            <a:r>
              <a:rPr lang="en-US" dirty="0">
                <a:solidFill>
                  <a:schemeClr val="bg1"/>
                </a:solidFill>
              </a:rPr>
              <a:t>=	moment of inertia about axis of bending</a:t>
            </a:r>
          </a:p>
          <a:p>
            <a:pPr>
              <a:tabLst>
                <a:tab pos="290513" algn="l"/>
                <a:tab pos="571500" algn="l"/>
              </a:tabLst>
              <a:defRPr/>
            </a:pPr>
            <a:r>
              <a:rPr lang="en-US" dirty="0" err="1">
                <a:solidFill>
                  <a:schemeClr val="bg1"/>
                </a:solidFill>
                <a:latin typeface="Symbol" pitchFamily="18" charset="2"/>
              </a:rPr>
              <a:t>t</a:t>
            </a:r>
            <a:r>
              <a:rPr lang="en-US" baseline="-25000" dirty="0" err="1">
                <a:solidFill>
                  <a:schemeClr val="bg1"/>
                </a:solidFill>
              </a:rPr>
              <a:t>b</a:t>
            </a:r>
            <a:r>
              <a:rPr lang="en-US" baseline="-25000" dirty="0">
                <a:solidFill>
                  <a:schemeClr val="bg1"/>
                </a:solidFill>
              </a:rPr>
              <a:t>	</a:t>
            </a:r>
            <a:r>
              <a:rPr lang="en-US" dirty="0">
                <a:solidFill>
                  <a:schemeClr val="bg1"/>
                </a:solidFill>
              </a:rPr>
              <a:t>=	reduction factor for inelastic action</a:t>
            </a:r>
          </a:p>
        </p:txBody>
      </p:sp>
      <p:sp>
        <p:nvSpPr>
          <p:cNvPr id="10" name="Slide Number Placeholder 9"/>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67A9474-98E6-47DF-9E2C-2DF610F61A3A}" type="slidenum">
              <a:rPr lang="en-US" altLang="en-US" sz="1200">
                <a:solidFill>
                  <a:srgbClr val="BCBCBC"/>
                </a:solidFill>
              </a:rPr>
              <a:pPr/>
              <a:t>26</a:t>
            </a:fld>
            <a:endParaRPr lang="en-US" altLang="en-US" sz="1200">
              <a:solidFill>
                <a:srgbClr val="BCBCBC"/>
              </a:solidFill>
            </a:endParaRPr>
          </a:p>
        </p:txBody>
      </p:sp>
      <p:sp>
        <p:nvSpPr>
          <p:cNvPr id="9" name="TextBox 8"/>
          <p:cNvSpPr txBox="1"/>
          <p:nvPr/>
        </p:nvSpPr>
        <p:spPr>
          <a:xfrm>
            <a:off x="1322388" y="439738"/>
            <a:ext cx="3735387" cy="495300"/>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b="1">
                <a:solidFill>
                  <a:schemeClr val="bg1"/>
                </a:solidFill>
              </a:rPr>
              <a:t>Direct Analysis Method</a:t>
            </a:r>
          </a:p>
        </p:txBody>
      </p:sp>
      <p:sp>
        <p:nvSpPr>
          <p:cNvPr id="27656" name="TextBox 4"/>
          <p:cNvSpPr txBox="1">
            <a:spLocks noChangeArrowheads="1"/>
          </p:cNvSpPr>
          <p:nvPr/>
        </p:nvSpPr>
        <p:spPr bwMode="auto">
          <a:xfrm>
            <a:off x="1292225" y="1176338"/>
            <a:ext cx="6894513" cy="461962"/>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solidFill>
                  <a:schemeClr val="bg1"/>
                </a:solidFill>
                <a:cs typeface="Arial" panose="020B0604020202020204" pitchFamily="34" charset="0"/>
              </a:rPr>
              <a:t>Reduce Stiffness </a:t>
            </a:r>
            <a:r>
              <a:rPr lang="en-US" altLang="en-US" b="1" i="1">
                <a:solidFill>
                  <a:schemeClr val="bg1"/>
                </a:solidFill>
                <a:cs typeface="Arial" panose="020B0604020202020204" pitchFamily="34" charset="0"/>
              </a:rPr>
              <a:t>EI</a:t>
            </a:r>
            <a:r>
              <a:rPr lang="en-US" altLang="en-US" b="1">
                <a:solidFill>
                  <a:schemeClr val="bg1"/>
                </a:solidFill>
                <a:cs typeface="Arial" panose="020B0604020202020204" pitchFamily="34" charset="0"/>
              </a:rPr>
              <a:t>* per Section C2.3: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7"/>
          <p:cNvSpPr txBox="1">
            <a:spLocks noChangeArrowheads="1"/>
          </p:cNvSpPr>
          <p:nvPr/>
        </p:nvSpPr>
        <p:spPr bwMode="auto">
          <a:xfrm>
            <a:off x="1344613" y="1970088"/>
            <a:ext cx="6842125" cy="2468562"/>
          </a:xfrm>
          <a:prstGeom prst="rect">
            <a:avLst/>
          </a:prstGeom>
          <a:solidFill>
            <a:srgbClr val="F2F2F2">
              <a:alpha val="61960"/>
            </a:srgbClr>
          </a:solidFill>
          <a:ln w="38100">
            <a:solidFill>
              <a:schemeClr val="bg1"/>
            </a:solidFill>
            <a:bevel/>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latin typeface="Symbol" panose="05050102010706020507" pitchFamily="18" charset="2"/>
                <a:cs typeface="Arial" panose="020B0604020202020204" pitchFamily="34" charset="0"/>
              </a:rPr>
              <a:t>t</a:t>
            </a:r>
            <a:r>
              <a:rPr lang="en-US" altLang="en-US" baseline="-25000">
                <a:solidFill>
                  <a:schemeClr val="bg1"/>
                </a:solidFill>
                <a:cs typeface="Arial" panose="020B0604020202020204" pitchFamily="34" charset="0"/>
              </a:rPr>
              <a:t>b </a:t>
            </a:r>
            <a:r>
              <a:rPr lang="en-US" altLang="en-US">
                <a:solidFill>
                  <a:schemeClr val="bg1"/>
                </a:solidFill>
                <a:cs typeface="Arial" panose="020B0604020202020204" pitchFamily="34" charset="0"/>
              </a:rPr>
              <a:t>= Reduction Factor for Inelastic Action</a:t>
            </a:r>
          </a:p>
          <a:p>
            <a:pPr eaLnBrk="1" hangingPunct="1"/>
            <a:endParaRPr lang="en-US" altLang="en-US">
              <a:solidFill>
                <a:schemeClr val="bg1"/>
              </a:solidFill>
              <a:cs typeface="Arial" panose="020B0604020202020204" pitchFamily="34" charset="0"/>
            </a:endParaRPr>
          </a:p>
          <a:p>
            <a:pPr eaLnBrk="1" hangingPunct="1"/>
            <a:r>
              <a:rPr lang="en-US" altLang="en-US">
                <a:solidFill>
                  <a:schemeClr val="bg1"/>
                </a:solidFill>
                <a:cs typeface="Arial" panose="020B0604020202020204" pitchFamily="34" charset="0"/>
              </a:rPr>
              <a:t>				for</a:t>
            </a:r>
          </a:p>
          <a:p>
            <a:pPr eaLnBrk="1" hangingPunct="1"/>
            <a:endParaRPr lang="en-US" altLang="en-US">
              <a:solidFill>
                <a:schemeClr val="bg1"/>
              </a:solidFill>
              <a:cs typeface="Arial" panose="020B0604020202020204" pitchFamily="34" charset="0"/>
            </a:endParaRPr>
          </a:p>
          <a:p>
            <a:pPr eaLnBrk="1" hangingPunct="1"/>
            <a:r>
              <a:rPr lang="en-US" altLang="en-US">
                <a:solidFill>
                  <a:schemeClr val="bg1"/>
                </a:solidFill>
                <a:cs typeface="Arial" panose="020B0604020202020204" pitchFamily="34" charset="0"/>
              </a:rPr>
              <a:t>				for</a:t>
            </a:r>
          </a:p>
          <a:p>
            <a:pPr eaLnBrk="1" hangingPunct="1"/>
            <a:endParaRPr lang="en-US" altLang="en-US">
              <a:solidFill>
                <a:schemeClr val="bg1"/>
              </a:solidFill>
              <a:cs typeface="Arial" panose="020B0604020202020204" pitchFamily="34" charset="0"/>
            </a:endParaRPr>
          </a:p>
        </p:txBody>
      </p:sp>
      <p:graphicFrame>
        <p:nvGraphicFramePr>
          <p:cNvPr id="28675" name="Object 2"/>
          <p:cNvGraphicFramePr>
            <a:graphicFrameLocks noChangeAspect="1"/>
          </p:cNvGraphicFramePr>
          <p:nvPr/>
        </p:nvGraphicFramePr>
        <p:xfrm>
          <a:off x="6264275" y="2501900"/>
          <a:ext cx="1177925" cy="785813"/>
        </p:xfrm>
        <a:graphic>
          <a:graphicData uri="http://schemas.openxmlformats.org/presentationml/2006/ole">
            <mc:AlternateContent xmlns:mc="http://schemas.openxmlformats.org/markup-compatibility/2006">
              <mc:Choice xmlns:v="urn:schemas-microsoft-com:vml" Requires="v">
                <p:oleObj spid="_x0000_s28705" name="Equation" r:id="rId4" imgW="609336" imgH="406224" progId="Equation.DSMT4">
                  <p:embed/>
                </p:oleObj>
              </mc:Choice>
              <mc:Fallback>
                <p:oleObj name="Equation" r:id="rId4" imgW="609336" imgH="406224"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4275" y="2501900"/>
                        <a:ext cx="1177925"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6" name="Object 3"/>
          <p:cNvGraphicFramePr>
            <a:graphicFrameLocks noChangeAspect="1"/>
          </p:cNvGraphicFramePr>
          <p:nvPr/>
        </p:nvGraphicFramePr>
        <p:xfrm>
          <a:off x="6299200" y="3246438"/>
          <a:ext cx="1154113" cy="787400"/>
        </p:xfrm>
        <a:graphic>
          <a:graphicData uri="http://schemas.openxmlformats.org/presentationml/2006/ole">
            <mc:AlternateContent xmlns:mc="http://schemas.openxmlformats.org/markup-compatibility/2006">
              <mc:Choice xmlns:v="urn:schemas-microsoft-com:vml" Requires="v">
                <p:oleObj spid="_x0000_s28706" name="Equation" r:id="rId6" imgW="596641" imgH="406224" progId="Equation.DSMT4">
                  <p:embed/>
                </p:oleObj>
              </mc:Choice>
              <mc:Fallback>
                <p:oleObj name="Equation" r:id="rId6" imgW="596641" imgH="406224"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9200" y="3246438"/>
                        <a:ext cx="1154113"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7" name="Object 4"/>
          <p:cNvGraphicFramePr>
            <a:graphicFrameLocks noChangeAspect="1"/>
          </p:cNvGraphicFramePr>
          <p:nvPr/>
        </p:nvGraphicFramePr>
        <p:xfrm>
          <a:off x="1809750" y="2630488"/>
          <a:ext cx="981075" cy="442912"/>
        </p:xfrm>
        <a:graphic>
          <a:graphicData uri="http://schemas.openxmlformats.org/presentationml/2006/ole">
            <mc:AlternateContent xmlns:mc="http://schemas.openxmlformats.org/markup-compatibility/2006">
              <mc:Choice xmlns:v="urn:schemas-microsoft-com:vml" Requires="v">
                <p:oleObj spid="_x0000_s28707" name="Equation" r:id="rId8" imgW="508000" imgH="228600" progId="Equation.3">
                  <p:embed/>
                </p:oleObj>
              </mc:Choice>
              <mc:Fallback>
                <p:oleObj name="Equation" r:id="rId8" imgW="508000" imgH="2286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9750" y="2630488"/>
                        <a:ext cx="981075"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p:cNvSpPr txBox="1"/>
          <p:nvPr/>
        </p:nvSpPr>
        <p:spPr>
          <a:xfrm>
            <a:off x="1335088" y="5145088"/>
            <a:ext cx="6838950" cy="1201737"/>
          </a:xfrm>
          <a:prstGeom prst="rect">
            <a:avLst/>
          </a:prstGeom>
          <a:solidFill>
            <a:schemeClr val="tx1">
              <a:lumMod val="95000"/>
              <a:alpha val="62000"/>
            </a:schemeClr>
          </a:solidFill>
          <a:ln w="38100" cap="flat">
            <a:solidFill>
              <a:schemeClr val="bg1"/>
            </a:solidFill>
            <a:bevel/>
          </a:ln>
        </p:spPr>
        <p:txBody>
          <a:bodyPr>
            <a:spAutoFit/>
          </a:bodyPr>
          <a:lstStyle/>
          <a:p>
            <a:pPr>
              <a:tabLst>
                <a:tab pos="347663" algn="l"/>
                <a:tab pos="623888" algn="l"/>
              </a:tabLst>
              <a:defRPr/>
            </a:pPr>
            <a:r>
              <a:rPr lang="en-US" i="1" dirty="0" err="1">
                <a:solidFill>
                  <a:schemeClr val="bg1"/>
                </a:solidFill>
              </a:rPr>
              <a:t>P</a:t>
            </a:r>
            <a:r>
              <a:rPr lang="en-US" i="1" baseline="-25000" dirty="0" err="1">
                <a:solidFill>
                  <a:schemeClr val="bg1"/>
                </a:solidFill>
              </a:rPr>
              <a:t>r</a:t>
            </a:r>
            <a:r>
              <a:rPr lang="en-US" i="1" baseline="-25000" dirty="0">
                <a:solidFill>
                  <a:schemeClr val="bg1"/>
                </a:solidFill>
              </a:rPr>
              <a:t>	</a:t>
            </a:r>
            <a:r>
              <a:rPr lang="en-US" dirty="0">
                <a:solidFill>
                  <a:schemeClr val="bg1"/>
                </a:solidFill>
              </a:rPr>
              <a:t>=	required axial compressive strength</a:t>
            </a:r>
          </a:p>
          <a:p>
            <a:pPr>
              <a:tabLst>
                <a:tab pos="347663" algn="l"/>
                <a:tab pos="623888" algn="l"/>
              </a:tabLst>
              <a:defRPr/>
            </a:pPr>
            <a:r>
              <a:rPr lang="en-US" i="1" dirty="0" err="1">
                <a:solidFill>
                  <a:schemeClr val="bg1"/>
                </a:solidFill>
              </a:rPr>
              <a:t>P</a:t>
            </a:r>
            <a:r>
              <a:rPr lang="en-US" i="1" baseline="-25000" dirty="0" err="1">
                <a:solidFill>
                  <a:schemeClr val="bg1"/>
                </a:solidFill>
              </a:rPr>
              <a:t>y</a:t>
            </a:r>
            <a:r>
              <a:rPr lang="en-US" i="1" baseline="-25000" dirty="0">
                <a:solidFill>
                  <a:schemeClr val="bg1"/>
                </a:solidFill>
              </a:rPr>
              <a:t>	</a:t>
            </a:r>
            <a:r>
              <a:rPr lang="en-US" dirty="0">
                <a:solidFill>
                  <a:schemeClr val="bg1"/>
                </a:solidFill>
              </a:rPr>
              <a:t>=</a:t>
            </a:r>
            <a:r>
              <a:rPr lang="en-US" i="1" dirty="0">
                <a:solidFill>
                  <a:schemeClr val="bg1"/>
                </a:solidFill>
              </a:rPr>
              <a:t>	</a:t>
            </a:r>
            <a:r>
              <a:rPr lang="en-US" i="1" dirty="0" err="1">
                <a:solidFill>
                  <a:schemeClr val="bg1"/>
                </a:solidFill>
              </a:rPr>
              <a:t>F</a:t>
            </a:r>
            <a:r>
              <a:rPr lang="en-US" i="1" baseline="-25000" dirty="0" err="1">
                <a:solidFill>
                  <a:schemeClr val="bg1"/>
                </a:solidFill>
              </a:rPr>
              <a:t>y</a:t>
            </a:r>
            <a:r>
              <a:rPr lang="en-US" i="1" dirty="0" err="1">
                <a:solidFill>
                  <a:schemeClr val="bg1"/>
                </a:solidFill>
              </a:rPr>
              <a:t>A</a:t>
            </a:r>
            <a:r>
              <a:rPr lang="en-US" dirty="0">
                <a:solidFill>
                  <a:schemeClr val="bg1"/>
                </a:solidFill>
              </a:rPr>
              <a:t> = member yield strength</a:t>
            </a:r>
          </a:p>
          <a:p>
            <a:pPr>
              <a:tabLst>
                <a:tab pos="347663" algn="l"/>
                <a:tab pos="623888" algn="l"/>
              </a:tabLst>
              <a:defRPr/>
            </a:pPr>
            <a:r>
              <a:rPr lang="en-US" dirty="0">
                <a:solidFill>
                  <a:schemeClr val="bg1"/>
                </a:solidFill>
                <a:latin typeface="Symbol" pitchFamily="18" charset="2"/>
              </a:rPr>
              <a:t>a	</a:t>
            </a:r>
            <a:r>
              <a:rPr lang="en-US" dirty="0">
                <a:solidFill>
                  <a:schemeClr val="bg1"/>
                </a:solidFill>
              </a:rPr>
              <a:t>=	1.0 (LRFD), 1.6 (ASD)</a:t>
            </a:r>
          </a:p>
        </p:txBody>
      </p:sp>
      <p:sp>
        <p:nvSpPr>
          <p:cNvPr id="10" name="Slide Number Placeholder 9"/>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12DECA0-4519-40C8-A9D0-F999A8F81D30}" type="slidenum">
              <a:rPr lang="en-US" altLang="en-US" sz="1200">
                <a:solidFill>
                  <a:srgbClr val="BCBCBC"/>
                </a:solidFill>
              </a:rPr>
              <a:pPr/>
              <a:t>27</a:t>
            </a:fld>
            <a:endParaRPr lang="en-US" altLang="en-US" sz="1200">
              <a:solidFill>
                <a:srgbClr val="BCBCBC"/>
              </a:solidFill>
            </a:endParaRPr>
          </a:p>
        </p:txBody>
      </p:sp>
      <p:sp>
        <p:nvSpPr>
          <p:cNvPr id="9" name="TextBox 8"/>
          <p:cNvSpPr txBox="1"/>
          <p:nvPr/>
        </p:nvSpPr>
        <p:spPr>
          <a:xfrm>
            <a:off x="1322388" y="439738"/>
            <a:ext cx="3735387" cy="495300"/>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b="1">
                <a:solidFill>
                  <a:schemeClr val="bg1"/>
                </a:solidFill>
              </a:rPr>
              <a:t>Direct Analysis Method</a:t>
            </a:r>
          </a:p>
        </p:txBody>
      </p:sp>
      <p:sp>
        <p:nvSpPr>
          <p:cNvPr id="2868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cs typeface="Arial" panose="020B0604020202020204" pitchFamily="34" charset="0"/>
              </a:rPr>
              <a:t>Combined Forces – AISC </a:t>
            </a:r>
            <a:r>
              <a:rPr lang="en-US" altLang="en-US" sz="1200" i="1" dirty="0" smtClean="0">
                <a:solidFill>
                  <a:srgbClr val="BCBCBC"/>
                </a:solidFill>
                <a:cs typeface="Arial" panose="020B0604020202020204" pitchFamily="34" charset="0"/>
              </a:rPr>
              <a:t>Manual</a:t>
            </a:r>
            <a:r>
              <a:rPr lang="en-US" altLang="en-US" sz="1200" dirty="0" smtClean="0">
                <a:solidFill>
                  <a:srgbClr val="BCBCBC"/>
                </a:solidFill>
                <a:cs typeface="Arial" panose="020B0604020202020204" pitchFamily="34" charset="0"/>
              </a:rPr>
              <a:t> </a:t>
            </a:r>
            <a:r>
              <a:rPr lang="en-US" altLang="en-US" sz="1200" dirty="0" smtClean="0">
                <a:solidFill>
                  <a:srgbClr val="BCBCBC"/>
                </a:solidFill>
                <a:cs typeface="Arial" panose="020B0604020202020204" pitchFamily="34" charset="0"/>
              </a:rPr>
              <a:t>15th </a:t>
            </a:r>
            <a:r>
              <a:rPr lang="en-US" altLang="en-US" sz="1200" dirty="0" smtClean="0">
                <a:solidFill>
                  <a:srgbClr val="BCBCBC"/>
                </a:solidFill>
                <a:cs typeface="Arial" panose="020B0604020202020204" pitchFamily="34" charset="0"/>
              </a:rPr>
              <a:t>Ed</a:t>
            </a:r>
          </a:p>
        </p:txBody>
      </p:sp>
      <p:sp>
        <p:nvSpPr>
          <p:cNvPr id="28682" name="TextBox 4"/>
          <p:cNvSpPr txBox="1">
            <a:spLocks noChangeArrowheads="1"/>
          </p:cNvSpPr>
          <p:nvPr/>
        </p:nvSpPr>
        <p:spPr bwMode="auto">
          <a:xfrm>
            <a:off x="1335088" y="1176338"/>
            <a:ext cx="6851650" cy="461962"/>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solidFill>
                  <a:schemeClr val="bg1"/>
                </a:solidFill>
                <a:cs typeface="Arial" panose="020B0604020202020204" pitchFamily="34" charset="0"/>
              </a:rPr>
              <a:t>Reduce Stiffness </a:t>
            </a:r>
            <a:r>
              <a:rPr lang="en-US" altLang="en-US" b="1" i="1">
                <a:solidFill>
                  <a:schemeClr val="bg1"/>
                </a:solidFill>
                <a:cs typeface="Arial" panose="020B0604020202020204" pitchFamily="34" charset="0"/>
              </a:rPr>
              <a:t>EI</a:t>
            </a:r>
            <a:r>
              <a:rPr lang="en-US" altLang="en-US" b="1">
                <a:solidFill>
                  <a:schemeClr val="bg1"/>
                </a:solidFill>
                <a:cs typeface="Arial" panose="020B0604020202020204" pitchFamily="34" charset="0"/>
              </a:rPr>
              <a:t>* per Section C2.3:</a:t>
            </a:r>
          </a:p>
        </p:txBody>
      </p:sp>
      <p:sp>
        <p:nvSpPr>
          <p:cNvPr id="13" name="TextBox 12"/>
          <p:cNvSpPr txBox="1"/>
          <p:nvPr/>
        </p:nvSpPr>
        <p:spPr>
          <a:xfrm>
            <a:off x="1347788" y="4456113"/>
            <a:ext cx="6838950" cy="461962"/>
          </a:xfrm>
          <a:prstGeom prst="rect">
            <a:avLst/>
          </a:prstGeom>
          <a:solidFill>
            <a:schemeClr val="tx1">
              <a:lumMod val="95000"/>
              <a:alpha val="62000"/>
            </a:schemeClr>
          </a:solidFill>
          <a:ln w="38100" cap="flat">
            <a:solidFill>
              <a:schemeClr val="bg1"/>
            </a:solidFill>
            <a:bevel/>
          </a:ln>
        </p:spPr>
        <p:txBody>
          <a:bodyPr>
            <a:spAutoFit/>
          </a:bodyPr>
          <a:lstStyle/>
          <a:p>
            <a:pPr>
              <a:tabLst>
                <a:tab pos="347663" algn="l"/>
                <a:tab pos="623888" algn="l"/>
              </a:tabLst>
              <a:defRPr/>
            </a:pPr>
            <a:r>
              <a:rPr lang="en-US" dirty="0">
                <a:solidFill>
                  <a:schemeClr val="bg1"/>
                </a:solidFill>
              </a:rPr>
              <a:t>Equations C2-2a and C2-2b</a:t>
            </a:r>
          </a:p>
        </p:txBody>
      </p:sp>
      <p:graphicFrame>
        <p:nvGraphicFramePr>
          <p:cNvPr id="28684" name="Object 2"/>
          <p:cNvGraphicFramePr>
            <a:graphicFrameLocks noChangeAspect="1"/>
          </p:cNvGraphicFramePr>
          <p:nvPr/>
        </p:nvGraphicFramePr>
        <p:xfrm>
          <a:off x="1878013" y="3133725"/>
          <a:ext cx="2624137" cy="1033463"/>
        </p:xfrm>
        <a:graphic>
          <a:graphicData uri="http://schemas.openxmlformats.org/presentationml/2006/ole">
            <mc:AlternateContent xmlns:mc="http://schemas.openxmlformats.org/markup-compatibility/2006">
              <mc:Choice xmlns:v="urn:schemas-microsoft-com:vml" Requires="v">
                <p:oleObj spid="_x0000_s28708" name="Equation" r:id="rId10" imgW="1358310" imgH="533169" progId="Equation.3">
                  <p:embed/>
                </p:oleObj>
              </mc:Choice>
              <mc:Fallback>
                <p:oleObj name="Equation" r:id="rId10" imgW="1358310" imgH="533169" progId="Equation.3">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8013" y="3133725"/>
                        <a:ext cx="2624137" cy="103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7"/>
          <p:cNvSpPr txBox="1">
            <a:spLocks noChangeArrowheads="1"/>
          </p:cNvSpPr>
          <p:nvPr/>
        </p:nvSpPr>
        <p:spPr bwMode="auto">
          <a:xfrm>
            <a:off x="1312863" y="1936750"/>
            <a:ext cx="6838950" cy="1938338"/>
          </a:xfrm>
          <a:prstGeom prst="rect">
            <a:avLst/>
          </a:prstGeom>
          <a:solidFill>
            <a:srgbClr val="F2F2F2">
              <a:alpha val="61960"/>
            </a:srgbClr>
          </a:solidFill>
          <a:ln w="38100">
            <a:solidFill>
              <a:schemeClr val="bg1"/>
            </a:solidFill>
            <a:bevel/>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solidFill>
                  <a:schemeClr val="bg1"/>
                </a:solidFill>
                <a:cs typeface="Arial" panose="020B0604020202020204" pitchFamily="34" charset="0"/>
              </a:rPr>
              <a:t>If an additional notional load of </a:t>
            </a:r>
            <a:r>
              <a:rPr lang="en-US" altLang="en-US" i="1" dirty="0">
                <a:solidFill>
                  <a:schemeClr val="bg1"/>
                </a:solidFill>
                <a:cs typeface="Arial" panose="020B0604020202020204" pitchFamily="34" charset="0"/>
              </a:rPr>
              <a:t>N</a:t>
            </a:r>
            <a:r>
              <a:rPr lang="en-US" altLang="en-US" i="1" baseline="-25000" dirty="0">
                <a:solidFill>
                  <a:schemeClr val="bg1"/>
                </a:solidFill>
                <a:cs typeface="Arial" panose="020B0604020202020204" pitchFamily="34" charset="0"/>
              </a:rPr>
              <a:t>i </a:t>
            </a:r>
            <a:r>
              <a:rPr lang="en-US" altLang="en-US" dirty="0">
                <a:solidFill>
                  <a:schemeClr val="bg1"/>
                </a:solidFill>
                <a:cs typeface="Arial" panose="020B0604020202020204" pitchFamily="34" charset="0"/>
              </a:rPr>
              <a:t>= 0.001</a:t>
            </a:r>
            <a:r>
              <a:rPr lang="en-US" altLang="en-US" dirty="0">
                <a:solidFill>
                  <a:schemeClr val="bg1"/>
                </a:solidFill>
                <a:latin typeface="Symbol" panose="05050102010706020507" pitchFamily="18" charset="2"/>
                <a:cs typeface="Arial" panose="020B0604020202020204" pitchFamily="34" charset="0"/>
              </a:rPr>
              <a:t>a</a:t>
            </a:r>
            <a:r>
              <a:rPr lang="en-US" altLang="en-US" i="1" dirty="0">
                <a:solidFill>
                  <a:schemeClr val="bg1"/>
                </a:solidFill>
                <a:cs typeface="Arial" panose="020B0604020202020204" pitchFamily="34" charset="0"/>
              </a:rPr>
              <a:t>Y</a:t>
            </a:r>
            <a:r>
              <a:rPr lang="en-US" altLang="en-US" i="1" baseline="-25000" dirty="0">
                <a:solidFill>
                  <a:schemeClr val="bg1"/>
                </a:solidFill>
                <a:cs typeface="Arial" panose="020B0604020202020204" pitchFamily="34" charset="0"/>
              </a:rPr>
              <a:t>i</a:t>
            </a:r>
            <a:r>
              <a:rPr lang="en-US" altLang="en-US" dirty="0">
                <a:solidFill>
                  <a:schemeClr val="bg1"/>
                </a:solidFill>
                <a:cs typeface="Arial" panose="020B0604020202020204" pitchFamily="34" charset="0"/>
              </a:rPr>
              <a:t> is applied at all levels in all load combinations (even if Section </a:t>
            </a:r>
            <a:r>
              <a:rPr lang="en-US" altLang="en-US" dirty="0" smtClean="0">
                <a:solidFill>
                  <a:schemeClr val="bg1"/>
                </a:solidFill>
                <a:cs typeface="Arial" panose="020B0604020202020204" pitchFamily="34" charset="0"/>
              </a:rPr>
              <a:t>C2.2b(d) </a:t>
            </a:r>
            <a:r>
              <a:rPr lang="en-US" altLang="en-US" dirty="0">
                <a:solidFill>
                  <a:schemeClr val="bg1"/>
                </a:solidFill>
                <a:cs typeface="Arial" panose="020B0604020202020204" pitchFamily="34" charset="0"/>
              </a:rPr>
              <a:t>applies), </a:t>
            </a:r>
          </a:p>
          <a:p>
            <a:pPr eaLnBrk="1" hangingPunct="1"/>
            <a:r>
              <a:rPr lang="en-US" altLang="en-US" dirty="0" err="1">
                <a:solidFill>
                  <a:schemeClr val="bg1"/>
                </a:solidFill>
                <a:latin typeface="Symbol" panose="05050102010706020507" pitchFamily="18" charset="2"/>
                <a:cs typeface="Arial" panose="020B0604020202020204" pitchFamily="34" charset="0"/>
              </a:rPr>
              <a:t>t</a:t>
            </a:r>
            <a:r>
              <a:rPr lang="en-US" altLang="en-US" baseline="-25000" dirty="0" err="1">
                <a:solidFill>
                  <a:schemeClr val="bg1"/>
                </a:solidFill>
                <a:cs typeface="Arial" panose="020B0604020202020204" pitchFamily="34" charset="0"/>
              </a:rPr>
              <a:t>b</a:t>
            </a:r>
            <a:r>
              <a:rPr lang="en-US" altLang="en-US" baseline="-25000" dirty="0">
                <a:solidFill>
                  <a:schemeClr val="bg1"/>
                </a:solidFill>
                <a:cs typeface="Arial" panose="020B0604020202020204" pitchFamily="34" charset="0"/>
              </a:rPr>
              <a:t> </a:t>
            </a:r>
            <a:r>
              <a:rPr lang="en-US" altLang="en-US" dirty="0">
                <a:solidFill>
                  <a:schemeClr val="bg1"/>
                </a:solidFill>
                <a:cs typeface="Arial" panose="020B0604020202020204" pitchFamily="34" charset="0"/>
              </a:rPr>
              <a:t>= 1				</a:t>
            </a:r>
          </a:p>
          <a:p>
            <a:pPr eaLnBrk="1" hangingPunct="1"/>
            <a:r>
              <a:rPr lang="en-US" altLang="en-US" dirty="0">
                <a:solidFill>
                  <a:schemeClr val="bg1"/>
                </a:solidFill>
                <a:cs typeface="Arial" panose="020B0604020202020204" pitchFamily="34" charset="0"/>
              </a:rPr>
              <a:t>per Section </a:t>
            </a:r>
            <a:r>
              <a:rPr lang="en-US" altLang="en-US" dirty="0" smtClean="0">
                <a:solidFill>
                  <a:schemeClr val="bg1"/>
                </a:solidFill>
                <a:cs typeface="Arial" panose="020B0604020202020204" pitchFamily="34" charset="0"/>
              </a:rPr>
              <a:t>C2.3(c)</a:t>
            </a:r>
            <a:endParaRPr lang="en-US" altLang="en-US" dirty="0">
              <a:solidFill>
                <a:schemeClr val="bg1"/>
              </a:solidFill>
              <a:cs typeface="Arial" panose="020B0604020202020204" pitchFamily="34" charset="0"/>
            </a:endParaRPr>
          </a:p>
        </p:txBody>
      </p:sp>
      <p:sp>
        <p:nvSpPr>
          <p:cNvPr id="10" name="Slide Number Placeholder 9"/>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8E32460-A84E-4B6F-ABE4-1263B20320B1}" type="slidenum">
              <a:rPr lang="en-US" altLang="en-US" sz="1200">
                <a:solidFill>
                  <a:srgbClr val="BCBCBC"/>
                </a:solidFill>
              </a:rPr>
              <a:pPr/>
              <a:t>28</a:t>
            </a:fld>
            <a:endParaRPr lang="en-US" altLang="en-US" sz="1200">
              <a:solidFill>
                <a:srgbClr val="BCBCBC"/>
              </a:solidFill>
            </a:endParaRPr>
          </a:p>
        </p:txBody>
      </p:sp>
      <p:sp>
        <p:nvSpPr>
          <p:cNvPr id="9" name="TextBox 8"/>
          <p:cNvSpPr txBox="1"/>
          <p:nvPr/>
        </p:nvSpPr>
        <p:spPr>
          <a:xfrm>
            <a:off x="1322388" y="439738"/>
            <a:ext cx="3735387" cy="495300"/>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b="1">
                <a:solidFill>
                  <a:schemeClr val="bg1"/>
                </a:solidFill>
              </a:rPr>
              <a:t>Direct Analysis Method</a:t>
            </a:r>
          </a:p>
        </p:txBody>
      </p:sp>
      <p:sp>
        <p:nvSpPr>
          <p:cNvPr id="2970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cs typeface="Arial" panose="020B0604020202020204" pitchFamily="34" charset="0"/>
              </a:rPr>
              <a:t>Combined Forces – AISC </a:t>
            </a:r>
            <a:r>
              <a:rPr lang="en-US" altLang="en-US" sz="1200" i="1" dirty="0" smtClean="0">
                <a:solidFill>
                  <a:srgbClr val="BCBCBC"/>
                </a:solidFill>
                <a:cs typeface="Arial" panose="020B0604020202020204" pitchFamily="34" charset="0"/>
              </a:rPr>
              <a:t>Manual</a:t>
            </a:r>
            <a:r>
              <a:rPr lang="en-US" altLang="en-US" sz="1200" dirty="0" smtClean="0">
                <a:solidFill>
                  <a:srgbClr val="BCBCBC"/>
                </a:solidFill>
                <a:cs typeface="Arial" panose="020B0604020202020204" pitchFamily="34" charset="0"/>
              </a:rPr>
              <a:t> </a:t>
            </a:r>
            <a:r>
              <a:rPr lang="en-US" altLang="en-US" sz="1200" dirty="0" smtClean="0">
                <a:solidFill>
                  <a:srgbClr val="BCBCBC"/>
                </a:solidFill>
                <a:cs typeface="Arial" panose="020B0604020202020204" pitchFamily="34" charset="0"/>
              </a:rPr>
              <a:t>15th </a:t>
            </a:r>
            <a:r>
              <a:rPr lang="en-US" altLang="en-US" sz="1200" dirty="0" smtClean="0">
                <a:solidFill>
                  <a:srgbClr val="BCBCBC"/>
                </a:solidFill>
                <a:cs typeface="Arial" panose="020B0604020202020204" pitchFamily="34" charset="0"/>
              </a:rPr>
              <a:t>Ed</a:t>
            </a:r>
          </a:p>
        </p:txBody>
      </p:sp>
      <p:sp>
        <p:nvSpPr>
          <p:cNvPr id="29702" name="TextBox 4"/>
          <p:cNvSpPr txBox="1">
            <a:spLocks noChangeArrowheads="1"/>
          </p:cNvSpPr>
          <p:nvPr/>
        </p:nvSpPr>
        <p:spPr bwMode="auto">
          <a:xfrm>
            <a:off x="1335088" y="1176338"/>
            <a:ext cx="6851650" cy="461962"/>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solidFill>
                  <a:schemeClr val="bg1"/>
                </a:solidFill>
                <a:cs typeface="Arial" panose="020B0604020202020204" pitchFamily="34" charset="0"/>
              </a:rPr>
              <a:t>Reduce Stiffness </a:t>
            </a:r>
            <a:r>
              <a:rPr lang="en-US" altLang="en-US" b="1" i="1" dirty="0">
                <a:solidFill>
                  <a:schemeClr val="bg1"/>
                </a:solidFill>
                <a:cs typeface="Arial" panose="020B0604020202020204" pitchFamily="34" charset="0"/>
              </a:rPr>
              <a:t>EI</a:t>
            </a:r>
            <a:r>
              <a:rPr lang="en-US" altLang="en-US" b="1" dirty="0">
                <a:solidFill>
                  <a:schemeClr val="bg1"/>
                </a:solidFill>
                <a:cs typeface="Arial" panose="020B0604020202020204" pitchFamily="34" charset="0"/>
              </a:rPr>
              <a:t>* per Section C2.3:</a:t>
            </a:r>
          </a:p>
        </p:txBody>
      </p:sp>
      <p:sp>
        <p:nvSpPr>
          <p:cNvPr id="29703" name="TextBox 7"/>
          <p:cNvSpPr txBox="1">
            <a:spLocks noChangeArrowheads="1"/>
          </p:cNvSpPr>
          <p:nvPr/>
        </p:nvSpPr>
        <p:spPr bwMode="auto">
          <a:xfrm>
            <a:off x="1312863" y="4075113"/>
            <a:ext cx="6838950" cy="461962"/>
          </a:xfrm>
          <a:prstGeom prst="rect">
            <a:avLst/>
          </a:prstGeom>
          <a:solidFill>
            <a:srgbClr val="F2F2F2">
              <a:alpha val="61960"/>
            </a:srgbClr>
          </a:solidFill>
          <a:ln w="38100">
            <a:solidFill>
              <a:schemeClr val="bg1"/>
            </a:solidFill>
            <a:bevel/>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Therefore, all stiffness could be adjusted similarly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30723" name="TextBox 5"/>
          <p:cNvSpPr txBox="1">
            <a:spLocks noChangeArrowheads="1"/>
          </p:cNvSpPr>
          <p:nvPr/>
        </p:nvSpPr>
        <p:spPr bwMode="auto">
          <a:xfrm>
            <a:off x="1331913" y="1919288"/>
            <a:ext cx="2774950" cy="585787"/>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i="1">
                <a:solidFill>
                  <a:schemeClr val="bg1"/>
                </a:solidFill>
              </a:rPr>
              <a:t>EA</a:t>
            </a:r>
            <a:r>
              <a:rPr lang="en-US" altLang="en-US" sz="3200">
                <a:solidFill>
                  <a:schemeClr val="bg1"/>
                </a:solidFill>
              </a:rPr>
              <a:t>* = 0.8</a:t>
            </a:r>
            <a:r>
              <a:rPr lang="en-US" altLang="en-US" sz="3200" i="1">
                <a:solidFill>
                  <a:schemeClr val="bg1"/>
                </a:solidFill>
              </a:rPr>
              <a:t>EA</a:t>
            </a:r>
            <a:r>
              <a:rPr lang="en-US" altLang="en-US" sz="3200">
                <a:solidFill>
                  <a:schemeClr val="bg1"/>
                </a:solidFill>
              </a:rPr>
              <a:t> </a:t>
            </a:r>
          </a:p>
        </p:txBody>
      </p:sp>
      <p:sp>
        <p:nvSpPr>
          <p:cNvPr id="8" name="TextBox 7"/>
          <p:cNvSpPr txBox="1"/>
          <p:nvPr/>
        </p:nvSpPr>
        <p:spPr>
          <a:xfrm>
            <a:off x="1304925" y="2846388"/>
            <a:ext cx="6838950" cy="860425"/>
          </a:xfrm>
          <a:prstGeom prst="rect">
            <a:avLst/>
          </a:prstGeom>
          <a:solidFill>
            <a:schemeClr val="tx1">
              <a:lumMod val="95000"/>
              <a:alpha val="62000"/>
            </a:schemeClr>
          </a:solidFill>
          <a:ln w="38100" cap="flat">
            <a:solidFill>
              <a:schemeClr val="bg1"/>
            </a:solidFill>
            <a:bevel/>
          </a:ln>
        </p:spPr>
        <p:txBody>
          <a:bodyPr>
            <a:spAutoFit/>
          </a:bodyPr>
          <a:lstStyle/>
          <a:p>
            <a:pPr>
              <a:defRPr/>
            </a:pPr>
            <a:r>
              <a:rPr lang="en-US" i="1">
                <a:solidFill>
                  <a:schemeClr val="bg1"/>
                </a:solidFill>
              </a:rPr>
              <a:t>E </a:t>
            </a:r>
            <a:r>
              <a:rPr lang="en-US">
                <a:solidFill>
                  <a:schemeClr val="bg1"/>
                </a:solidFill>
              </a:rPr>
              <a:t>= modulus of elasticity</a:t>
            </a:r>
          </a:p>
          <a:p>
            <a:pPr>
              <a:defRPr/>
            </a:pPr>
            <a:r>
              <a:rPr lang="en-US" i="1">
                <a:solidFill>
                  <a:schemeClr val="bg1"/>
                </a:solidFill>
              </a:rPr>
              <a:t>A </a:t>
            </a:r>
            <a:r>
              <a:rPr lang="en-US">
                <a:solidFill>
                  <a:schemeClr val="bg1"/>
                </a:solidFill>
              </a:rPr>
              <a:t>= cross sectional member area</a:t>
            </a:r>
          </a:p>
        </p:txBody>
      </p:sp>
      <p:sp>
        <p:nvSpPr>
          <p:cNvPr id="7" name="Slide Number Placeholder 6"/>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E6AB1C-3567-4838-B51E-67BEE40BE9FF}" type="slidenum">
              <a:rPr lang="en-US" altLang="en-US" sz="1200">
                <a:solidFill>
                  <a:srgbClr val="BCBCBC"/>
                </a:solidFill>
              </a:rPr>
              <a:pPr/>
              <a:t>29</a:t>
            </a:fld>
            <a:endParaRPr lang="en-US" altLang="en-US" sz="1200">
              <a:solidFill>
                <a:srgbClr val="BCBCBC"/>
              </a:solidFill>
            </a:endParaRPr>
          </a:p>
        </p:txBody>
      </p:sp>
      <p:sp>
        <p:nvSpPr>
          <p:cNvPr id="30726" name="TextBox 13"/>
          <p:cNvSpPr txBox="1">
            <a:spLocks noChangeArrowheads="1"/>
          </p:cNvSpPr>
          <p:nvPr/>
        </p:nvSpPr>
        <p:spPr bwMode="auto">
          <a:xfrm>
            <a:off x="1306513" y="3916363"/>
            <a:ext cx="6837362" cy="122555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Required for all members that contribute to lateral stability of the structure (safe to include for all members).</a:t>
            </a:r>
          </a:p>
        </p:txBody>
      </p:sp>
      <p:sp>
        <p:nvSpPr>
          <p:cNvPr id="9" name="TextBox 8"/>
          <p:cNvSpPr txBox="1"/>
          <p:nvPr/>
        </p:nvSpPr>
        <p:spPr>
          <a:xfrm>
            <a:off x="1322388" y="439738"/>
            <a:ext cx="3735387" cy="495300"/>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b="1">
                <a:solidFill>
                  <a:schemeClr val="bg1"/>
                </a:solidFill>
              </a:rPr>
              <a:t>Direct Analysis Method</a:t>
            </a:r>
          </a:p>
        </p:txBody>
      </p:sp>
      <p:sp>
        <p:nvSpPr>
          <p:cNvPr id="30728" name="TextBox 4"/>
          <p:cNvSpPr txBox="1">
            <a:spLocks noChangeArrowheads="1"/>
          </p:cNvSpPr>
          <p:nvPr/>
        </p:nvSpPr>
        <p:spPr bwMode="auto">
          <a:xfrm>
            <a:off x="1292225" y="1176338"/>
            <a:ext cx="6894513" cy="461962"/>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solidFill>
                  <a:schemeClr val="bg1"/>
                </a:solidFill>
                <a:cs typeface="Arial" panose="020B0604020202020204" pitchFamily="34" charset="0"/>
              </a:rPr>
              <a:t>Reduce Stiffness </a:t>
            </a:r>
            <a:r>
              <a:rPr lang="en-US" altLang="en-US" b="1" i="1">
                <a:solidFill>
                  <a:schemeClr val="bg1"/>
                </a:solidFill>
                <a:cs typeface="Arial" panose="020B0604020202020204" pitchFamily="34" charset="0"/>
              </a:rPr>
              <a:t>EA</a:t>
            </a:r>
            <a:r>
              <a:rPr lang="en-US" altLang="en-US" b="1">
                <a:solidFill>
                  <a:schemeClr val="bg1"/>
                </a:solidFill>
                <a:cs typeface="Arial" panose="020B0604020202020204" pitchFamily="34" charset="0"/>
              </a:rPr>
              <a:t>* per Section C2.3: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cs typeface="Arial" panose="020B0604020202020204" pitchFamily="34" charset="0"/>
              </a:rPr>
              <a:t>Combined Forces – AISC </a:t>
            </a:r>
            <a:r>
              <a:rPr lang="en-US" altLang="en-US" sz="1200" i="1" dirty="0" smtClean="0">
                <a:solidFill>
                  <a:srgbClr val="BCBCBC"/>
                </a:solidFill>
                <a:cs typeface="Arial" panose="020B0604020202020204" pitchFamily="34" charset="0"/>
              </a:rPr>
              <a:t>Manual</a:t>
            </a:r>
            <a:r>
              <a:rPr lang="en-US" altLang="en-US" sz="1200" dirty="0" smtClean="0">
                <a:solidFill>
                  <a:srgbClr val="BCBCBC"/>
                </a:solidFill>
                <a:cs typeface="Arial" panose="020B0604020202020204" pitchFamily="34" charset="0"/>
              </a:rPr>
              <a:t> </a:t>
            </a:r>
            <a:r>
              <a:rPr lang="en-US" altLang="en-US" sz="1200" dirty="0" smtClean="0">
                <a:solidFill>
                  <a:srgbClr val="BCBCBC"/>
                </a:solidFill>
                <a:cs typeface="Arial" panose="020B0604020202020204" pitchFamily="34" charset="0"/>
              </a:rPr>
              <a:t>15th </a:t>
            </a:r>
            <a:r>
              <a:rPr lang="en-US" altLang="en-US" sz="1200" dirty="0" smtClean="0">
                <a:solidFill>
                  <a:srgbClr val="BCBCBC"/>
                </a:solidFill>
                <a:cs typeface="Arial" panose="020B0604020202020204" pitchFamily="34" charset="0"/>
              </a:rPr>
              <a:t>Ed</a:t>
            </a:r>
          </a:p>
        </p:txBody>
      </p:sp>
      <p:sp>
        <p:nvSpPr>
          <p:cNvPr id="3" name="Content Placeholder 2"/>
          <p:cNvSpPr>
            <a:spLocks noGrp="1"/>
          </p:cNvSpPr>
          <p:nvPr>
            <p:ph idx="1"/>
          </p:nvPr>
        </p:nvSpPr>
        <p:spPr>
          <a:xfrm>
            <a:off x="457200" y="844550"/>
            <a:ext cx="8229600" cy="4659313"/>
          </a:xfrm>
          <a:solidFill>
            <a:schemeClr val="accent1">
              <a:lumMod val="20000"/>
              <a:lumOff val="80000"/>
            </a:schemeClr>
          </a:solidFill>
        </p:spPr>
        <p:txBody>
          <a:bodyPr>
            <a:spAutoFit/>
          </a:bodyPr>
          <a:lstStyle/>
          <a:p>
            <a:pPr>
              <a:tabLst>
                <a:tab pos="2684463" algn="l"/>
              </a:tabLst>
              <a:defRPr/>
            </a:pPr>
            <a:endParaRPr lang="en-US" dirty="0">
              <a:solidFill>
                <a:schemeClr val="bg1"/>
              </a:solidFill>
            </a:endParaRPr>
          </a:p>
          <a:p>
            <a:pPr>
              <a:tabLst>
                <a:tab pos="2684463" algn="l"/>
              </a:tabLst>
              <a:defRPr/>
            </a:pPr>
            <a:r>
              <a:rPr lang="en-US" b="1" dirty="0" smtClean="0">
                <a:solidFill>
                  <a:schemeClr val="bg1"/>
                </a:solidFill>
              </a:rPr>
              <a:t>Combined Forces: </a:t>
            </a:r>
          </a:p>
          <a:p>
            <a:pPr lvl="1">
              <a:tabLst>
                <a:tab pos="2684463" algn="l"/>
              </a:tabLst>
              <a:defRPr/>
            </a:pPr>
            <a:r>
              <a:rPr lang="en-US" dirty="0" smtClean="0">
                <a:solidFill>
                  <a:schemeClr val="bg1"/>
                </a:solidFill>
              </a:rPr>
              <a:t>Chapter H:		Combined Forces</a:t>
            </a:r>
          </a:p>
          <a:p>
            <a:pPr lvl="1">
              <a:tabLst>
                <a:tab pos="2684463" algn="l"/>
              </a:tabLst>
              <a:defRPr/>
            </a:pPr>
            <a:r>
              <a:rPr lang="en-US" dirty="0" smtClean="0">
                <a:solidFill>
                  <a:schemeClr val="bg1"/>
                </a:solidFill>
              </a:rPr>
              <a:t>Chapter C:		Direct Analysis Method</a:t>
            </a:r>
          </a:p>
          <a:p>
            <a:pPr lvl="1">
              <a:tabLst>
                <a:tab pos="2684463" algn="l"/>
              </a:tabLst>
              <a:defRPr/>
            </a:pPr>
            <a:r>
              <a:rPr lang="en-US" dirty="0" smtClean="0">
                <a:solidFill>
                  <a:schemeClr val="bg1"/>
                </a:solidFill>
              </a:rPr>
              <a:t>Chapter C:		Other Analysis Requirements</a:t>
            </a:r>
          </a:p>
          <a:p>
            <a:pPr lvl="1">
              <a:tabLst>
                <a:tab pos="2684463" algn="l"/>
              </a:tabLst>
              <a:defRPr/>
            </a:pPr>
            <a:r>
              <a:rPr lang="en-US" dirty="0" smtClean="0">
                <a:solidFill>
                  <a:schemeClr val="bg1"/>
                </a:solidFill>
              </a:rPr>
              <a:t>Appendix 7: 		Alternative Analysis Methods</a:t>
            </a:r>
          </a:p>
          <a:p>
            <a:pPr lvl="1">
              <a:tabLst>
                <a:tab pos="2684463" algn="l"/>
              </a:tabLst>
              <a:defRPr/>
            </a:pPr>
            <a:r>
              <a:rPr lang="en-US" dirty="0" smtClean="0">
                <a:solidFill>
                  <a:schemeClr val="bg1"/>
                </a:solidFill>
              </a:rPr>
              <a:t>Appendix 8: 		Approximate 2</a:t>
            </a:r>
            <a:r>
              <a:rPr lang="en-US" baseline="30000" dirty="0" smtClean="0">
                <a:solidFill>
                  <a:schemeClr val="bg1"/>
                </a:solidFill>
              </a:rPr>
              <a:t>nd</a:t>
            </a:r>
            <a:r>
              <a:rPr lang="en-US" dirty="0" smtClean="0">
                <a:solidFill>
                  <a:schemeClr val="bg1"/>
                </a:solidFill>
              </a:rPr>
              <a:t> Order Analysis</a:t>
            </a:r>
          </a:p>
          <a:p>
            <a:pPr lvl="1">
              <a:tabLst>
                <a:tab pos="2684463" algn="l"/>
              </a:tabLst>
              <a:defRPr/>
            </a:pPr>
            <a:r>
              <a:rPr lang="en-US" dirty="0" smtClean="0">
                <a:solidFill>
                  <a:schemeClr val="bg1"/>
                </a:solidFill>
              </a:rPr>
              <a:t>Chapter B:		Local Buckling Classification</a:t>
            </a:r>
          </a:p>
          <a:p>
            <a:pPr lvl="1">
              <a:tabLst>
                <a:tab pos="2684463" algn="l"/>
              </a:tabLst>
              <a:defRPr/>
            </a:pPr>
            <a:r>
              <a:rPr lang="en-US" dirty="0">
                <a:solidFill>
                  <a:schemeClr val="bg1"/>
                </a:solidFill>
              </a:rPr>
              <a:t>Part 6:	</a:t>
            </a:r>
            <a:r>
              <a:rPr lang="en-US" dirty="0" smtClean="0">
                <a:solidFill>
                  <a:schemeClr val="bg1"/>
                </a:solidFill>
              </a:rPr>
              <a:t>	Design Tables</a:t>
            </a:r>
          </a:p>
          <a:p>
            <a:pPr>
              <a:tabLst>
                <a:tab pos="2684463" algn="l"/>
              </a:tabLst>
              <a:defRPr/>
            </a:pPr>
            <a:endParaRPr lang="en-US" dirty="0" smtClean="0">
              <a:solidFill>
                <a:schemeClr val="bg1"/>
              </a:solidFill>
            </a:endParaRPr>
          </a:p>
        </p:txBody>
      </p:sp>
      <p:sp>
        <p:nvSpPr>
          <p:cNvPr id="4" name="Slide Number Placeholder 3"/>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D05C6FF-8181-417C-BEBD-ED626C3A54D3}" type="slidenum">
              <a:rPr lang="en-US" altLang="en-US" sz="1200">
                <a:solidFill>
                  <a:srgbClr val="BCBCBC"/>
                </a:solidFill>
              </a:rPr>
              <a:pPr/>
              <a:t>3</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3" name="Content Placeholder 2"/>
          <p:cNvSpPr>
            <a:spLocks noGrp="1"/>
          </p:cNvSpPr>
          <p:nvPr>
            <p:ph idx="1"/>
          </p:nvPr>
        </p:nvSpPr>
        <p:spPr>
          <a:xfrm>
            <a:off x="457200" y="1600200"/>
            <a:ext cx="8229600" cy="3152775"/>
          </a:xfrm>
          <a:solidFill>
            <a:schemeClr val="accent1">
              <a:lumMod val="20000"/>
              <a:lumOff val="80000"/>
            </a:schemeClr>
          </a:solidFill>
        </p:spPr>
        <p:txBody>
          <a:bodyPr>
            <a:spAutoFit/>
          </a:bodyPr>
          <a:lstStyle/>
          <a:p>
            <a:pPr>
              <a:defRPr/>
            </a:pPr>
            <a:endParaRPr lang="en-US" smtClean="0">
              <a:solidFill>
                <a:schemeClr val="bg1"/>
              </a:solidFill>
            </a:endParaRPr>
          </a:p>
          <a:p>
            <a:pPr lvl="1">
              <a:buFont typeface="Wingdings 2" panose="05020102010507070707" pitchFamily="18" charset="2"/>
              <a:buNone/>
              <a:defRPr/>
            </a:pPr>
            <a:r>
              <a:rPr lang="en-US" sz="4800" b="1" smtClean="0">
                <a:solidFill>
                  <a:schemeClr val="bg1"/>
                </a:solidFill>
              </a:rPr>
              <a:t>Chapter B: </a:t>
            </a:r>
          </a:p>
          <a:p>
            <a:pPr lvl="1">
              <a:buFont typeface="Wingdings 2" panose="05020102010507070707" pitchFamily="18" charset="2"/>
              <a:buNone/>
              <a:defRPr/>
            </a:pPr>
            <a:r>
              <a:rPr lang="en-US" sz="4800" b="1" smtClean="0">
                <a:solidFill>
                  <a:schemeClr val="bg1"/>
                </a:solidFill>
              </a:rPr>
              <a:t>Local Buckling Criteria</a:t>
            </a:r>
          </a:p>
          <a:p>
            <a:pPr lvl="1">
              <a:buFont typeface="Wingdings 2" panose="05020102010507070707" pitchFamily="18" charset="2"/>
              <a:buNone/>
              <a:defRPr/>
            </a:pPr>
            <a:endParaRPr lang="en-US" sz="4800" b="1" smtClean="0">
              <a:solidFill>
                <a:schemeClr val="bg1"/>
              </a:solidFill>
            </a:endParaRPr>
          </a:p>
        </p:txBody>
      </p:sp>
      <p:sp>
        <p:nvSpPr>
          <p:cNvPr id="4" name="Slide Number Placeholder 3"/>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612126-61BF-4036-839F-3FF00594D868}" type="slidenum">
              <a:rPr lang="en-US" altLang="en-US" sz="1200">
                <a:solidFill>
                  <a:srgbClr val="BCBCBC"/>
                </a:solidFill>
              </a:rPr>
              <a:pPr/>
              <a:t>30</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graphicFrame>
        <p:nvGraphicFramePr>
          <p:cNvPr id="32771"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2782" name="Equation" r:id="rId4" imgW="114151" imgH="215619" progId="Equation.3">
                  <p:embed/>
                </p:oleObj>
              </mc:Choice>
              <mc:Fallback>
                <p:oleObj name="Equation" r:id="rId4" imgW="114151" imgH="215619"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2122488" y="487363"/>
            <a:ext cx="3735387" cy="495300"/>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b="1">
                <a:solidFill>
                  <a:schemeClr val="bg1"/>
                </a:solidFill>
              </a:rPr>
              <a:t>Local Buckling</a:t>
            </a:r>
          </a:p>
        </p:txBody>
      </p:sp>
      <p:sp>
        <p:nvSpPr>
          <p:cNvPr id="14" name="TextBox 13"/>
          <p:cNvSpPr txBox="1"/>
          <p:nvPr/>
        </p:nvSpPr>
        <p:spPr>
          <a:xfrm>
            <a:off x="2097088" y="1557338"/>
            <a:ext cx="4446587"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Criteria Defined in Table B4.1</a:t>
            </a:r>
          </a:p>
        </p:txBody>
      </p:sp>
      <p:sp>
        <p:nvSpPr>
          <p:cNvPr id="15" name="TextBox 14"/>
          <p:cNvSpPr txBox="1"/>
          <p:nvPr/>
        </p:nvSpPr>
        <p:spPr>
          <a:xfrm>
            <a:off x="2081213" y="2430463"/>
            <a:ext cx="6262687" cy="159067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Since members are analyzed independently under flexural and axial loads, the local buckling provisions are checked separately for use in calculations related to each member type.</a:t>
            </a:r>
          </a:p>
        </p:txBody>
      </p:sp>
      <p:sp>
        <p:nvSpPr>
          <p:cNvPr id="19" name="TextBox 18"/>
          <p:cNvSpPr txBox="1"/>
          <p:nvPr/>
        </p:nvSpPr>
        <p:spPr>
          <a:xfrm>
            <a:off x="2076450" y="4419600"/>
            <a:ext cx="6218238" cy="12255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This does not directly address the combination of stresses which may make web local buckling less likely to occur for some load conditions.</a:t>
            </a:r>
          </a:p>
        </p:txBody>
      </p:sp>
      <p:sp>
        <p:nvSpPr>
          <p:cNvPr id="7" name="Slide Number Placeholder 6"/>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076EA3F-A250-4AC5-A9E0-C0B619C69AA8}" type="slidenum">
              <a:rPr lang="en-US" altLang="en-US" sz="1200">
                <a:solidFill>
                  <a:srgbClr val="BCBCBC"/>
                </a:solidFill>
              </a:rPr>
              <a:pPr/>
              <a:t>31</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33795" name="Content Placeholder 2"/>
          <p:cNvSpPr>
            <a:spLocks noGrp="1"/>
          </p:cNvSpPr>
          <p:nvPr>
            <p:ph idx="1"/>
          </p:nvPr>
        </p:nvSpPr>
        <p:spPr>
          <a:xfrm>
            <a:off x="457200" y="1600200"/>
            <a:ext cx="8229600" cy="2295525"/>
          </a:xfrm>
          <a:solidFill>
            <a:srgbClr val="FFFF99"/>
          </a:solidFill>
        </p:spPr>
        <p:txBody>
          <a:bodyPr>
            <a:spAutoFit/>
          </a:bodyPr>
          <a:lstStyle/>
          <a:p>
            <a:endParaRPr lang="en-US" altLang="en-US" smtClean="0">
              <a:solidFill>
                <a:schemeClr val="bg1"/>
              </a:solidFill>
            </a:endParaRPr>
          </a:p>
          <a:p>
            <a:pPr lvl="1">
              <a:buFont typeface="Wingdings 2" panose="05020102010507070707" pitchFamily="18" charset="2"/>
              <a:buNone/>
            </a:pPr>
            <a:r>
              <a:rPr lang="en-US" altLang="en-US" sz="4800" b="1" smtClean="0">
                <a:solidFill>
                  <a:schemeClr val="bg1"/>
                </a:solidFill>
              </a:rPr>
              <a:t>2</a:t>
            </a:r>
            <a:r>
              <a:rPr lang="en-US" altLang="en-US" sz="4800" b="1" baseline="30000" smtClean="0">
                <a:solidFill>
                  <a:schemeClr val="bg1"/>
                </a:solidFill>
              </a:rPr>
              <a:t>nd</a:t>
            </a:r>
            <a:r>
              <a:rPr lang="en-US" altLang="en-US" sz="4800" b="1" smtClean="0">
                <a:solidFill>
                  <a:schemeClr val="bg1"/>
                </a:solidFill>
              </a:rPr>
              <a:t> Order Effects Theory</a:t>
            </a:r>
          </a:p>
          <a:p>
            <a:pPr lvl="1">
              <a:buFont typeface="Wingdings 2" panose="05020102010507070707" pitchFamily="18" charset="2"/>
              <a:buNone/>
            </a:pPr>
            <a:endParaRPr lang="en-US" altLang="en-US" sz="4800" b="1" smtClean="0">
              <a:solidFill>
                <a:schemeClr val="bg1"/>
              </a:solidFill>
            </a:endParaRPr>
          </a:p>
        </p:txBody>
      </p:sp>
      <p:sp>
        <p:nvSpPr>
          <p:cNvPr id="4" name="Slide Number Placeholder 3"/>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666DFAA-BB5E-4061-A030-CAB6888272F2}" type="slidenum">
              <a:rPr lang="en-US" altLang="en-US" sz="1200">
                <a:solidFill>
                  <a:srgbClr val="BCBCBC"/>
                </a:solidFill>
              </a:rPr>
              <a:pPr/>
              <a:t>32</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71" name="TextBox 70"/>
          <p:cNvSpPr txBox="1"/>
          <p:nvPr/>
        </p:nvSpPr>
        <p:spPr>
          <a:xfrm>
            <a:off x="504825" y="700088"/>
            <a:ext cx="81407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
        <p:nvSpPr>
          <p:cNvPr id="72" name="TextBox 71"/>
          <p:cNvSpPr txBox="1"/>
          <p:nvPr/>
        </p:nvSpPr>
        <p:spPr>
          <a:xfrm>
            <a:off x="928688" y="1622425"/>
            <a:ext cx="7064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Equilibrium is based on DEFORMED GEOMETRY.</a:t>
            </a:r>
          </a:p>
        </p:txBody>
      </p:sp>
      <p:sp>
        <p:nvSpPr>
          <p:cNvPr id="14" name="Rectangle 13"/>
          <p:cNvSpPr/>
          <p:nvPr/>
        </p:nvSpPr>
        <p:spPr>
          <a:xfrm>
            <a:off x="1025525" y="4835525"/>
            <a:ext cx="8147050" cy="17033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22" name="Rectangle 140"/>
          <p:cNvSpPr>
            <a:spLocks noChangeArrowheads="1"/>
          </p:cNvSpPr>
          <p:nvPr/>
        </p:nvSpPr>
        <p:spPr bwMode="auto">
          <a:xfrm>
            <a:off x="2009775" y="5480050"/>
            <a:ext cx="6119813" cy="500063"/>
          </a:xfrm>
          <a:prstGeom prst="rect">
            <a:avLst/>
          </a:prstGeom>
          <a:solidFill>
            <a:schemeClr val="folHlink"/>
          </a:solidFill>
          <a:ln w="28575">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4823" name="AutoShape 151"/>
          <p:cNvSpPr>
            <a:spLocks noChangeArrowheads="1"/>
          </p:cNvSpPr>
          <p:nvPr/>
        </p:nvSpPr>
        <p:spPr bwMode="auto">
          <a:xfrm>
            <a:off x="1860550" y="5986463"/>
            <a:ext cx="304800" cy="447675"/>
          </a:xfrm>
          <a:prstGeom prst="triangle">
            <a:avLst>
              <a:gd name="adj" fmla="val 50000"/>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4824" name="AutoShape 152"/>
          <p:cNvSpPr>
            <a:spLocks noChangeArrowheads="1"/>
          </p:cNvSpPr>
          <p:nvPr/>
        </p:nvSpPr>
        <p:spPr bwMode="auto">
          <a:xfrm>
            <a:off x="7980363" y="5976938"/>
            <a:ext cx="304800" cy="447675"/>
          </a:xfrm>
          <a:prstGeom prst="triangle">
            <a:avLst>
              <a:gd name="adj" fmla="val 50000"/>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cxnSp>
        <p:nvCxnSpPr>
          <p:cNvPr id="21" name="Straight Arrow Connector 20"/>
          <p:cNvCxnSpPr/>
          <p:nvPr/>
        </p:nvCxnSpPr>
        <p:spPr>
          <a:xfrm rot="5400000">
            <a:off x="2352675" y="5219700"/>
            <a:ext cx="527050"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2921794" y="5214144"/>
            <a:ext cx="525462"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3489325" y="5218113"/>
            <a:ext cx="527050"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4029869" y="5214144"/>
            <a:ext cx="525462"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1779588" y="5214938"/>
            <a:ext cx="527050"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4583907" y="5214144"/>
            <a:ext cx="525462"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5664200" y="5214938"/>
            <a:ext cx="527050"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233319" y="5214144"/>
            <a:ext cx="525462"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6799263" y="5213350"/>
            <a:ext cx="527050"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7341394" y="5214144"/>
            <a:ext cx="525462"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5095875" y="5214938"/>
            <a:ext cx="527050"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7857332" y="5214144"/>
            <a:ext cx="525462"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Slide Number Placeholder 32"/>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530AD60-1445-4B27-B4E0-84146C544052}" type="slidenum">
              <a:rPr lang="en-US" altLang="en-US" sz="1200">
                <a:solidFill>
                  <a:srgbClr val="BCBCBC"/>
                </a:solidFill>
              </a:rPr>
              <a:pPr/>
              <a:t>33</a:t>
            </a:fld>
            <a:endParaRPr lang="en-US" altLang="en-US" sz="1200">
              <a:solidFill>
                <a:srgbClr val="BCBCBC"/>
              </a:solidFill>
            </a:endParaRPr>
          </a:p>
        </p:txBody>
      </p:sp>
      <p:sp>
        <p:nvSpPr>
          <p:cNvPr id="35" name="TextBox 34"/>
          <p:cNvSpPr txBox="1"/>
          <p:nvPr/>
        </p:nvSpPr>
        <p:spPr>
          <a:xfrm>
            <a:off x="942975" y="2546350"/>
            <a:ext cx="7064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Initially, consider a member subjected to flexure only.</a:t>
            </a:r>
          </a:p>
        </p:txBody>
      </p:sp>
      <p:sp>
        <p:nvSpPr>
          <p:cNvPr id="34839" name="Line 30"/>
          <p:cNvSpPr>
            <a:spLocks noChangeShapeType="1"/>
          </p:cNvSpPr>
          <p:nvPr/>
        </p:nvSpPr>
        <p:spPr bwMode="auto">
          <a:xfrm>
            <a:off x="2012950" y="5892800"/>
            <a:ext cx="611505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0" name="Line 31"/>
          <p:cNvSpPr>
            <a:spLocks noChangeShapeType="1"/>
          </p:cNvSpPr>
          <p:nvPr/>
        </p:nvSpPr>
        <p:spPr bwMode="auto">
          <a:xfrm>
            <a:off x="2009775" y="5575300"/>
            <a:ext cx="6118225"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3" name="Rectangle 32"/>
          <p:cNvSpPr/>
          <p:nvPr/>
        </p:nvSpPr>
        <p:spPr>
          <a:xfrm>
            <a:off x="1039813" y="4835525"/>
            <a:ext cx="8132762" cy="17033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44" name="Freeform 58"/>
          <p:cNvSpPr>
            <a:spLocks/>
          </p:cNvSpPr>
          <p:nvPr/>
        </p:nvSpPr>
        <p:spPr bwMode="auto">
          <a:xfrm>
            <a:off x="1993900" y="5492750"/>
            <a:ext cx="6121400" cy="704850"/>
          </a:xfrm>
          <a:custGeom>
            <a:avLst/>
            <a:gdLst>
              <a:gd name="T0" fmla="*/ 0 w 3856"/>
              <a:gd name="T1" fmla="*/ 0 h 444"/>
              <a:gd name="T2" fmla="*/ 0 w 3856"/>
              <a:gd name="T3" fmla="*/ 2147483647 h 444"/>
              <a:gd name="T4" fmla="*/ 2147483647 w 3856"/>
              <a:gd name="T5" fmla="*/ 2147483647 h 444"/>
              <a:gd name="T6" fmla="*/ 2147483647 w 3856"/>
              <a:gd name="T7" fmla="*/ 2147483647 h 444"/>
              <a:gd name="T8" fmla="*/ 2147483647 w 3856"/>
              <a:gd name="T9" fmla="*/ 2147483647 h 444"/>
              <a:gd name="T10" fmla="*/ 2147483647 w 3856"/>
              <a:gd name="T11" fmla="*/ 2147483647 h 444"/>
              <a:gd name="T12" fmla="*/ 2147483647 w 3856"/>
              <a:gd name="T13" fmla="*/ 2147483647 h 444"/>
              <a:gd name="T14" fmla="*/ 2147483647 w 3856"/>
              <a:gd name="T15" fmla="*/ 2147483647 h 444"/>
              <a:gd name="T16" fmla="*/ 2147483647 w 3856"/>
              <a:gd name="T17" fmla="*/ 2147483647 h 444"/>
              <a:gd name="T18" fmla="*/ 2147483647 w 3856"/>
              <a:gd name="T19" fmla="*/ 2147483647 h 444"/>
              <a:gd name="T20" fmla="*/ 2147483647 w 3856"/>
              <a:gd name="T21" fmla="*/ 2147483647 h 444"/>
              <a:gd name="T22" fmla="*/ 2147483647 w 3856"/>
              <a:gd name="T23" fmla="*/ 2147483647 h 444"/>
              <a:gd name="T24" fmla="*/ 2147483647 w 3856"/>
              <a:gd name="T25" fmla="*/ 2147483647 h 444"/>
              <a:gd name="T26" fmla="*/ 2147483647 w 3856"/>
              <a:gd name="T27" fmla="*/ 2147483647 h 444"/>
              <a:gd name="T28" fmla="*/ 2147483647 w 3856"/>
              <a:gd name="T29" fmla="*/ 2147483647 h 444"/>
              <a:gd name="T30" fmla="*/ 2147483647 w 3856"/>
              <a:gd name="T31" fmla="*/ 2147483647 h 444"/>
              <a:gd name="T32" fmla="*/ 2147483647 w 3856"/>
              <a:gd name="T33" fmla="*/ 2147483647 h 444"/>
              <a:gd name="T34" fmla="*/ 2147483647 w 3856"/>
              <a:gd name="T35" fmla="*/ 2147483647 h 444"/>
              <a:gd name="T36" fmla="*/ 2147483647 w 3856"/>
              <a:gd name="T37" fmla="*/ 2147483647 h 444"/>
              <a:gd name="T38" fmla="*/ 2147483647 w 3856"/>
              <a:gd name="T39" fmla="*/ 2147483647 h 444"/>
              <a:gd name="T40" fmla="*/ 2147483647 w 3856"/>
              <a:gd name="T41" fmla="*/ 2147483647 h 444"/>
              <a:gd name="T42" fmla="*/ 0 w 3856"/>
              <a:gd name="T43" fmla="*/ 0 h 4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56"/>
              <a:gd name="T67" fmla="*/ 0 h 444"/>
              <a:gd name="T68" fmla="*/ 3856 w 3856"/>
              <a:gd name="T69" fmla="*/ 444 h 4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56" h="444">
                <a:moveTo>
                  <a:pt x="0" y="0"/>
                </a:moveTo>
                <a:cubicBezTo>
                  <a:pt x="0" y="104"/>
                  <a:pt x="0" y="208"/>
                  <a:pt x="0" y="312"/>
                </a:cubicBezTo>
                <a:lnTo>
                  <a:pt x="168" y="332"/>
                </a:lnTo>
                <a:lnTo>
                  <a:pt x="328" y="352"/>
                </a:lnTo>
                <a:lnTo>
                  <a:pt x="852" y="400"/>
                </a:lnTo>
                <a:lnTo>
                  <a:pt x="1620" y="436"/>
                </a:lnTo>
                <a:lnTo>
                  <a:pt x="2096" y="444"/>
                </a:lnTo>
                <a:lnTo>
                  <a:pt x="2624" y="420"/>
                </a:lnTo>
                <a:lnTo>
                  <a:pt x="3212" y="380"/>
                </a:lnTo>
                <a:lnTo>
                  <a:pt x="3756" y="332"/>
                </a:lnTo>
                <a:lnTo>
                  <a:pt x="3856" y="316"/>
                </a:lnTo>
                <a:lnTo>
                  <a:pt x="3856" y="12"/>
                </a:lnTo>
                <a:lnTo>
                  <a:pt x="3636" y="44"/>
                </a:lnTo>
                <a:lnTo>
                  <a:pt x="3284" y="84"/>
                </a:lnTo>
                <a:lnTo>
                  <a:pt x="2620" y="124"/>
                </a:lnTo>
                <a:lnTo>
                  <a:pt x="2156" y="148"/>
                </a:lnTo>
                <a:lnTo>
                  <a:pt x="1740" y="144"/>
                </a:lnTo>
                <a:lnTo>
                  <a:pt x="1192" y="128"/>
                </a:lnTo>
                <a:lnTo>
                  <a:pt x="760" y="96"/>
                </a:lnTo>
                <a:lnTo>
                  <a:pt x="408" y="64"/>
                </a:lnTo>
                <a:lnTo>
                  <a:pt x="64" y="1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5" name="AutoShape 151"/>
          <p:cNvSpPr>
            <a:spLocks noChangeArrowheads="1"/>
          </p:cNvSpPr>
          <p:nvPr/>
        </p:nvSpPr>
        <p:spPr bwMode="auto">
          <a:xfrm>
            <a:off x="1879600" y="6010275"/>
            <a:ext cx="304800" cy="447675"/>
          </a:xfrm>
          <a:prstGeom prst="triangle">
            <a:avLst>
              <a:gd name="adj" fmla="val 50000"/>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5846" name="AutoShape 152"/>
          <p:cNvSpPr>
            <a:spLocks noChangeArrowheads="1"/>
          </p:cNvSpPr>
          <p:nvPr/>
        </p:nvSpPr>
        <p:spPr bwMode="auto">
          <a:xfrm>
            <a:off x="7894638" y="5991225"/>
            <a:ext cx="304800" cy="447675"/>
          </a:xfrm>
          <a:prstGeom prst="triangle">
            <a:avLst>
              <a:gd name="adj" fmla="val 50000"/>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35847" name="Group 94"/>
          <p:cNvGrpSpPr>
            <a:grpSpLocks/>
          </p:cNvGrpSpPr>
          <p:nvPr/>
        </p:nvGrpSpPr>
        <p:grpSpPr bwMode="auto">
          <a:xfrm>
            <a:off x="1995488" y="4946650"/>
            <a:ext cx="6110287" cy="747713"/>
            <a:chOff x="1371599" y="581890"/>
            <a:chExt cx="6109856" cy="748147"/>
          </a:xfrm>
        </p:grpSpPr>
        <p:cxnSp>
          <p:nvCxnSpPr>
            <p:cNvPr id="38" name="Straight Arrow Connector 37"/>
            <p:cNvCxnSpPr/>
            <p:nvPr/>
          </p:nvCxnSpPr>
          <p:spPr>
            <a:xfrm rot="5400000">
              <a:off x="1676206" y="928166"/>
              <a:ext cx="527356"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2245284" y="997263"/>
              <a:ext cx="52576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813570" y="1052857"/>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3353281" y="1067154"/>
              <a:ext cx="52576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1108715" y="844774"/>
              <a:ext cx="52576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3907279" y="1067154"/>
              <a:ext cx="52576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4988292" y="1052857"/>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5555782" y="1039355"/>
              <a:ext cx="527356"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6123274" y="1011558"/>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6664574" y="941668"/>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4420007" y="1052857"/>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7218572" y="859070"/>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35848" name="Text Box 161"/>
          <p:cNvSpPr txBox="1">
            <a:spLocks noChangeArrowheads="1"/>
          </p:cNvSpPr>
          <p:nvPr/>
        </p:nvSpPr>
        <p:spPr bwMode="auto">
          <a:xfrm>
            <a:off x="4679950" y="478631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grpSp>
        <p:nvGrpSpPr>
          <p:cNvPr id="35849" name="Group 65"/>
          <p:cNvGrpSpPr>
            <a:grpSpLocks/>
          </p:cNvGrpSpPr>
          <p:nvPr/>
        </p:nvGrpSpPr>
        <p:grpSpPr bwMode="auto">
          <a:xfrm>
            <a:off x="1995488" y="5480050"/>
            <a:ext cx="6119812" cy="500063"/>
            <a:chOff x="1371600" y="1116013"/>
            <a:chExt cx="6119813" cy="500063"/>
          </a:xfrm>
        </p:grpSpPr>
        <p:sp>
          <p:nvSpPr>
            <p:cNvPr id="35868" name="Rectangle 140"/>
            <p:cNvSpPr>
              <a:spLocks noChangeArrowheads="1"/>
            </p:cNvSpPr>
            <p:nvPr/>
          </p:nvSpPr>
          <p:spPr bwMode="auto">
            <a:xfrm>
              <a:off x="1371600" y="1116013"/>
              <a:ext cx="6119813" cy="500063"/>
            </a:xfrm>
            <a:prstGeom prst="rect">
              <a:avLst/>
            </a:prstGeom>
            <a:noFill/>
            <a:ln w="12700">
              <a:solidFill>
                <a:schemeClr val="bg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5869" name="Rectangle 141"/>
            <p:cNvSpPr>
              <a:spLocks noChangeArrowheads="1"/>
            </p:cNvSpPr>
            <p:nvPr/>
          </p:nvSpPr>
          <p:spPr bwMode="auto">
            <a:xfrm>
              <a:off x="1376363" y="1211263"/>
              <a:ext cx="6115050" cy="309563"/>
            </a:xfrm>
            <a:prstGeom prst="rect">
              <a:avLst/>
            </a:prstGeom>
            <a:noFill/>
            <a:ln w="12700">
              <a:solidFill>
                <a:schemeClr val="bg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71" name="TextBox 70"/>
          <p:cNvSpPr txBox="1"/>
          <p:nvPr/>
        </p:nvSpPr>
        <p:spPr>
          <a:xfrm>
            <a:off x="504825" y="700088"/>
            <a:ext cx="81407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
        <p:nvSpPr>
          <p:cNvPr id="72" name="TextBox 71"/>
          <p:cNvSpPr txBox="1"/>
          <p:nvPr/>
        </p:nvSpPr>
        <p:spPr>
          <a:xfrm>
            <a:off x="928688" y="1622425"/>
            <a:ext cx="7064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Equilibrium is based on DEFORMED GEOMETRY.</a:t>
            </a:r>
          </a:p>
        </p:txBody>
      </p:sp>
      <p:sp>
        <p:nvSpPr>
          <p:cNvPr id="7" name="TextBox 6"/>
          <p:cNvSpPr txBox="1"/>
          <p:nvPr/>
        </p:nvSpPr>
        <p:spPr>
          <a:xfrm>
            <a:off x="942975" y="2546350"/>
            <a:ext cx="7064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Initially, consider a member subjected to flexure only.</a:t>
            </a:r>
          </a:p>
        </p:txBody>
      </p:sp>
      <p:sp>
        <p:nvSpPr>
          <p:cNvPr id="37" name="TextBox 36"/>
          <p:cNvSpPr txBox="1"/>
          <p:nvPr/>
        </p:nvSpPr>
        <p:spPr>
          <a:xfrm>
            <a:off x="938213" y="3205163"/>
            <a:ext cx="7064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Application of load results in mid-span deflection </a:t>
            </a:r>
            <a:r>
              <a:rPr lang="en-US">
                <a:solidFill>
                  <a:schemeClr val="bg1"/>
                </a:solidFill>
                <a:latin typeface="Symbol" pitchFamily="18" charset="2"/>
              </a:rPr>
              <a:t>d</a:t>
            </a:r>
            <a:r>
              <a:rPr lang="en-US" baseline="-25000">
                <a:solidFill>
                  <a:schemeClr val="bg1"/>
                </a:solidFill>
                <a:latin typeface="Symbol" pitchFamily="18" charset="2"/>
              </a:rPr>
              <a:t>0</a:t>
            </a:r>
            <a:r>
              <a:rPr lang="en-US">
                <a:solidFill>
                  <a:schemeClr val="bg1"/>
                </a:solidFill>
                <a:latin typeface="Symbol" pitchFamily="18" charset="2"/>
              </a:rPr>
              <a:t>,</a:t>
            </a:r>
            <a:endParaRPr lang="en-US" baseline="-25000">
              <a:solidFill>
                <a:schemeClr val="bg1"/>
              </a:solidFill>
              <a:latin typeface="Symbol" pitchFamily="18" charset="2"/>
            </a:endParaRPr>
          </a:p>
        </p:txBody>
      </p:sp>
      <p:sp>
        <p:nvSpPr>
          <p:cNvPr id="50" name="TextBox 49"/>
          <p:cNvSpPr txBox="1"/>
          <p:nvPr/>
        </p:nvSpPr>
        <p:spPr>
          <a:xfrm>
            <a:off x="2579688" y="3805238"/>
            <a:ext cx="5432425" cy="893762"/>
          </a:xfrm>
          <a:prstGeom prst="rect">
            <a:avLst/>
          </a:prstGeom>
          <a:solidFill>
            <a:schemeClr val="tx1">
              <a:lumMod val="95000"/>
              <a:alpha val="62000"/>
            </a:schemeClr>
          </a:solidFill>
          <a:ln w="38100" cap="flat">
            <a:solidFill>
              <a:schemeClr val="bg1"/>
            </a:solidFill>
            <a:bevel/>
          </a:ln>
        </p:spPr>
        <p:txBody>
          <a:bodyPr anchor="ctr"/>
          <a:lstStyle/>
          <a:p>
            <a:pPr>
              <a:defRPr/>
            </a:pPr>
            <a:r>
              <a:rPr lang="en-US">
                <a:solidFill>
                  <a:schemeClr val="bg1"/>
                </a:solidFill>
                <a:cs typeface="Times New Roman" pitchFamily="18" charset="0"/>
              </a:rPr>
              <a:t>		   from basic derivations.</a:t>
            </a:r>
          </a:p>
        </p:txBody>
      </p:sp>
      <p:graphicFrame>
        <p:nvGraphicFramePr>
          <p:cNvPr id="35855" name="Object 40"/>
          <p:cNvGraphicFramePr>
            <a:graphicFrameLocks noChangeAspect="1"/>
          </p:cNvGraphicFramePr>
          <p:nvPr/>
        </p:nvGraphicFramePr>
        <p:xfrm>
          <a:off x="2828925" y="3859213"/>
          <a:ext cx="1701800" cy="825500"/>
        </p:xfrm>
        <a:graphic>
          <a:graphicData uri="http://schemas.openxmlformats.org/presentationml/2006/ole">
            <mc:AlternateContent xmlns:mc="http://schemas.openxmlformats.org/markup-compatibility/2006">
              <mc:Choice xmlns:v="urn:schemas-microsoft-com:vml" Requires="v">
                <p:oleObj spid="_x0000_s35887" name="Equation" r:id="rId4" imgW="863225" imgH="418918" progId="Equation.3">
                  <p:embed/>
                </p:oleObj>
              </mc:Choice>
              <mc:Fallback>
                <p:oleObj name="Equation" r:id="rId4" imgW="863225" imgH="418918" progId="Equation.3">
                  <p:embed/>
                  <p:pic>
                    <p:nvPicPr>
                      <p:cNvPr id="0" name="Object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8925" y="3859213"/>
                        <a:ext cx="17018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 name="Slide Number Placeholder 50"/>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2F5F85-CAA1-4CFC-B397-F8A552F716C3}" type="slidenum">
              <a:rPr lang="en-US" altLang="en-US" sz="1200">
                <a:solidFill>
                  <a:srgbClr val="BCBCBC"/>
                </a:solidFill>
              </a:rPr>
              <a:pPr/>
              <a:t>34</a:t>
            </a:fld>
            <a:endParaRPr lang="en-US" altLang="en-US" sz="1200">
              <a:solidFill>
                <a:srgbClr val="BCBCBC"/>
              </a:solidFill>
            </a:endParaRPr>
          </a:p>
        </p:txBody>
      </p:sp>
      <p:sp>
        <p:nvSpPr>
          <p:cNvPr id="35857" name="Line 46"/>
          <p:cNvSpPr>
            <a:spLocks noChangeShapeType="1"/>
          </p:cNvSpPr>
          <p:nvPr/>
        </p:nvSpPr>
        <p:spPr bwMode="auto">
          <a:xfrm>
            <a:off x="4972050" y="5480050"/>
            <a:ext cx="176213"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8" name="Line 47"/>
          <p:cNvSpPr>
            <a:spLocks noChangeShapeType="1"/>
          </p:cNvSpPr>
          <p:nvPr/>
        </p:nvSpPr>
        <p:spPr bwMode="auto">
          <a:xfrm>
            <a:off x="5048250" y="531495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9" name="Line 48"/>
          <p:cNvSpPr>
            <a:spLocks noChangeShapeType="1"/>
          </p:cNvSpPr>
          <p:nvPr/>
        </p:nvSpPr>
        <p:spPr bwMode="auto">
          <a:xfrm>
            <a:off x="5043488" y="4927600"/>
            <a:ext cx="0" cy="557213"/>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5860" name="Line 49"/>
          <p:cNvSpPr>
            <a:spLocks noChangeShapeType="1"/>
          </p:cNvSpPr>
          <p:nvPr/>
        </p:nvSpPr>
        <p:spPr bwMode="auto">
          <a:xfrm>
            <a:off x="5045075" y="5702300"/>
            <a:ext cx="0" cy="349250"/>
          </a:xfrm>
          <a:prstGeom prst="line">
            <a:avLst/>
          </a:prstGeom>
          <a:noFill/>
          <a:ln w="28575">
            <a:solidFill>
              <a:schemeClr val="bg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35861" name="Line 50"/>
          <p:cNvSpPr>
            <a:spLocks noChangeShapeType="1"/>
          </p:cNvSpPr>
          <p:nvPr/>
        </p:nvSpPr>
        <p:spPr bwMode="auto">
          <a:xfrm>
            <a:off x="5045075" y="5476875"/>
            <a:ext cx="0" cy="2286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2" name="Freeform 51"/>
          <p:cNvSpPr>
            <a:spLocks/>
          </p:cNvSpPr>
          <p:nvPr/>
        </p:nvSpPr>
        <p:spPr bwMode="auto">
          <a:xfrm>
            <a:off x="1984375" y="5484813"/>
            <a:ext cx="6138863" cy="244475"/>
          </a:xfrm>
          <a:custGeom>
            <a:avLst/>
            <a:gdLst>
              <a:gd name="T0" fmla="*/ 0 w 3864"/>
              <a:gd name="T1" fmla="*/ 0 h 142"/>
              <a:gd name="T2" fmla="*/ 2147483647 w 3864"/>
              <a:gd name="T3" fmla="*/ 2147483647 h 142"/>
              <a:gd name="T4" fmla="*/ 2147483647 w 3864"/>
              <a:gd name="T5" fmla="*/ 2147483647 h 142"/>
              <a:gd name="T6" fmla="*/ 2147483647 w 3864"/>
              <a:gd name="T7" fmla="*/ 2147483647 h 142"/>
              <a:gd name="T8" fmla="*/ 2147483647 w 3864"/>
              <a:gd name="T9" fmla="*/ 2147483647 h 142"/>
              <a:gd name="T10" fmla="*/ 2147483647 w 3864"/>
              <a:gd name="T11" fmla="*/ 2147483647 h 142"/>
              <a:gd name="T12" fmla="*/ 2147483647 w 3864"/>
              <a:gd name="T13" fmla="*/ 2147483647 h 142"/>
              <a:gd name="T14" fmla="*/ 0 60000 65536"/>
              <a:gd name="T15" fmla="*/ 0 60000 65536"/>
              <a:gd name="T16" fmla="*/ 0 60000 65536"/>
              <a:gd name="T17" fmla="*/ 0 60000 65536"/>
              <a:gd name="T18" fmla="*/ 0 60000 65536"/>
              <a:gd name="T19" fmla="*/ 0 60000 65536"/>
              <a:gd name="T20" fmla="*/ 0 60000 65536"/>
              <a:gd name="T21" fmla="*/ 0 w 3864"/>
              <a:gd name="T22" fmla="*/ 0 h 142"/>
              <a:gd name="T23" fmla="*/ 3864 w 386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4" h="142">
                <a:moveTo>
                  <a:pt x="0" y="0"/>
                </a:moveTo>
                <a:cubicBezTo>
                  <a:pt x="103" y="18"/>
                  <a:pt x="207" y="37"/>
                  <a:pt x="380" y="56"/>
                </a:cubicBezTo>
                <a:cubicBezTo>
                  <a:pt x="553" y="75"/>
                  <a:pt x="777" y="98"/>
                  <a:pt x="1040" y="112"/>
                </a:cubicBezTo>
                <a:cubicBezTo>
                  <a:pt x="1303" y="126"/>
                  <a:pt x="1706" y="138"/>
                  <a:pt x="1960" y="140"/>
                </a:cubicBezTo>
                <a:cubicBezTo>
                  <a:pt x="2214" y="142"/>
                  <a:pt x="2328" y="136"/>
                  <a:pt x="2564" y="124"/>
                </a:cubicBezTo>
                <a:cubicBezTo>
                  <a:pt x="2800" y="112"/>
                  <a:pt x="3159" y="86"/>
                  <a:pt x="3376" y="68"/>
                </a:cubicBezTo>
                <a:cubicBezTo>
                  <a:pt x="3593" y="50"/>
                  <a:pt x="3728" y="33"/>
                  <a:pt x="3864" y="16"/>
                </a:cubicBezTo>
              </a:path>
            </a:pathLst>
          </a:custGeom>
          <a:noFill/>
          <a:ln w="2857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3" name="Freeform 52"/>
          <p:cNvSpPr>
            <a:spLocks/>
          </p:cNvSpPr>
          <p:nvPr/>
        </p:nvSpPr>
        <p:spPr bwMode="auto">
          <a:xfrm>
            <a:off x="1993900" y="5975350"/>
            <a:ext cx="6134100" cy="225425"/>
          </a:xfrm>
          <a:custGeom>
            <a:avLst/>
            <a:gdLst>
              <a:gd name="T0" fmla="*/ 0 w 3864"/>
              <a:gd name="T1" fmla="*/ 0 h 142"/>
              <a:gd name="T2" fmla="*/ 2147483647 w 3864"/>
              <a:gd name="T3" fmla="*/ 2147483647 h 142"/>
              <a:gd name="T4" fmla="*/ 2147483647 w 3864"/>
              <a:gd name="T5" fmla="*/ 2147483647 h 142"/>
              <a:gd name="T6" fmla="*/ 2147483647 w 3864"/>
              <a:gd name="T7" fmla="*/ 2147483647 h 142"/>
              <a:gd name="T8" fmla="*/ 2147483647 w 3864"/>
              <a:gd name="T9" fmla="*/ 2147483647 h 142"/>
              <a:gd name="T10" fmla="*/ 2147483647 w 3864"/>
              <a:gd name="T11" fmla="*/ 2147483647 h 142"/>
              <a:gd name="T12" fmla="*/ 2147483647 w 3864"/>
              <a:gd name="T13" fmla="*/ 2147483647 h 142"/>
              <a:gd name="T14" fmla="*/ 0 60000 65536"/>
              <a:gd name="T15" fmla="*/ 0 60000 65536"/>
              <a:gd name="T16" fmla="*/ 0 60000 65536"/>
              <a:gd name="T17" fmla="*/ 0 60000 65536"/>
              <a:gd name="T18" fmla="*/ 0 60000 65536"/>
              <a:gd name="T19" fmla="*/ 0 60000 65536"/>
              <a:gd name="T20" fmla="*/ 0 60000 65536"/>
              <a:gd name="T21" fmla="*/ 0 w 3864"/>
              <a:gd name="T22" fmla="*/ 0 h 142"/>
              <a:gd name="T23" fmla="*/ 3864 w 386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4" h="142">
                <a:moveTo>
                  <a:pt x="0" y="0"/>
                </a:moveTo>
                <a:cubicBezTo>
                  <a:pt x="103" y="18"/>
                  <a:pt x="207" y="37"/>
                  <a:pt x="380" y="56"/>
                </a:cubicBezTo>
                <a:cubicBezTo>
                  <a:pt x="553" y="75"/>
                  <a:pt x="777" y="98"/>
                  <a:pt x="1040" y="112"/>
                </a:cubicBezTo>
                <a:cubicBezTo>
                  <a:pt x="1303" y="126"/>
                  <a:pt x="1706" y="138"/>
                  <a:pt x="1960" y="140"/>
                </a:cubicBezTo>
                <a:cubicBezTo>
                  <a:pt x="2214" y="142"/>
                  <a:pt x="2328" y="136"/>
                  <a:pt x="2564" y="124"/>
                </a:cubicBezTo>
                <a:cubicBezTo>
                  <a:pt x="2800" y="112"/>
                  <a:pt x="3159" y="86"/>
                  <a:pt x="3376" y="68"/>
                </a:cubicBezTo>
                <a:cubicBezTo>
                  <a:pt x="3593" y="50"/>
                  <a:pt x="3728" y="33"/>
                  <a:pt x="3864" y="16"/>
                </a:cubicBezTo>
              </a:path>
            </a:pathLst>
          </a:custGeom>
          <a:noFill/>
          <a:ln w="2857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4" name="Freeform 53"/>
          <p:cNvSpPr>
            <a:spLocks/>
          </p:cNvSpPr>
          <p:nvPr/>
        </p:nvSpPr>
        <p:spPr bwMode="auto">
          <a:xfrm>
            <a:off x="1993900" y="5559425"/>
            <a:ext cx="6134100" cy="254000"/>
          </a:xfrm>
          <a:custGeom>
            <a:avLst/>
            <a:gdLst>
              <a:gd name="T0" fmla="*/ 0 w 3864"/>
              <a:gd name="T1" fmla="*/ 0 h 142"/>
              <a:gd name="T2" fmla="*/ 2147483647 w 3864"/>
              <a:gd name="T3" fmla="*/ 2147483647 h 142"/>
              <a:gd name="T4" fmla="*/ 2147483647 w 3864"/>
              <a:gd name="T5" fmla="*/ 2147483647 h 142"/>
              <a:gd name="T6" fmla="*/ 2147483647 w 3864"/>
              <a:gd name="T7" fmla="*/ 2147483647 h 142"/>
              <a:gd name="T8" fmla="*/ 2147483647 w 3864"/>
              <a:gd name="T9" fmla="*/ 2147483647 h 142"/>
              <a:gd name="T10" fmla="*/ 2147483647 w 3864"/>
              <a:gd name="T11" fmla="*/ 2147483647 h 142"/>
              <a:gd name="T12" fmla="*/ 2147483647 w 3864"/>
              <a:gd name="T13" fmla="*/ 2147483647 h 142"/>
              <a:gd name="T14" fmla="*/ 0 60000 65536"/>
              <a:gd name="T15" fmla="*/ 0 60000 65536"/>
              <a:gd name="T16" fmla="*/ 0 60000 65536"/>
              <a:gd name="T17" fmla="*/ 0 60000 65536"/>
              <a:gd name="T18" fmla="*/ 0 60000 65536"/>
              <a:gd name="T19" fmla="*/ 0 60000 65536"/>
              <a:gd name="T20" fmla="*/ 0 60000 65536"/>
              <a:gd name="T21" fmla="*/ 0 w 3864"/>
              <a:gd name="T22" fmla="*/ 0 h 142"/>
              <a:gd name="T23" fmla="*/ 3864 w 386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4" h="142">
                <a:moveTo>
                  <a:pt x="0" y="0"/>
                </a:moveTo>
                <a:cubicBezTo>
                  <a:pt x="103" y="18"/>
                  <a:pt x="207" y="37"/>
                  <a:pt x="380" y="56"/>
                </a:cubicBezTo>
                <a:cubicBezTo>
                  <a:pt x="553" y="75"/>
                  <a:pt x="777" y="98"/>
                  <a:pt x="1040" y="112"/>
                </a:cubicBezTo>
                <a:cubicBezTo>
                  <a:pt x="1303" y="126"/>
                  <a:pt x="1706" y="138"/>
                  <a:pt x="1960" y="140"/>
                </a:cubicBezTo>
                <a:cubicBezTo>
                  <a:pt x="2214" y="142"/>
                  <a:pt x="2328" y="136"/>
                  <a:pt x="2564" y="124"/>
                </a:cubicBezTo>
                <a:cubicBezTo>
                  <a:pt x="2800" y="112"/>
                  <a:pt x="3159" y="86"/>
                  <a:pt x="3376" y="68"/>
                </a:cubicBezTo>
                <a:cubicBezTo>
                  <a:pt x="3593" y="50"/>
                  <a:pt x="3728" y="33"/>
                  <a:pt x="3864" y="16"/>
                </a:cubicBez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5" name="Freeform 54"/>
          <p:cNvSpPr>
            <a:spLocks/>
          </p:cNvSpPr>
          <p:nvPr/>
        </p:nvSpPr>
        <p:spPr bwMode="auto">
          <a:xfrm>
            <a:off x="2000250" y="5883275"/>
            <a:ext cx="6134100" cy="225425"/>
          </a:xfrm>
          <a:custGeom>
            <a:avLst/>
            <a:gdLst>
              <a:gd name="T0" fmla="*/ 0 w 3864"/>
              <a:gd name="T1" fmla="*/ 0 h 142"/>
              <a:gd name="T2" fmla="*/ 2147483647 w 3864"/>
              <a:gd name="T3" fmla="*/ 2147483647 h 142"/>
              <a:gd name="T4" fmla="*/ 2147483647 w 3864"/>
              <a:gd name="T5" fmla="*/ 2147483647 h 142"/>
              <a:gd name="T6" fmla="*/ 2147483647 w 3864"/>
              <a:gd name="T7" fmla="*/ 2147483647 h 142"/>
              <a:gd name="T8" fmla="*/ 2147483647 w 3864"/>
              <a:gd name="T9" fmla="*/ 2147483647 h 142"/>
              <a:gd name="T10" fmla="*/ 2147483647 w 3864"/>
              <a:gd name="T11" fmla="*/ 2147483647 h 142"/>
              <a:gd name="T12" fmla="*/ 2147483647 w 3864"/>
              <a:gd name="T13" fmla="*/ 2147483647 h 142"/>
              <a:gd name="T14" fmla="*/ 0 60000 65536"/>
              <a:gd name="T15" fmla="*/ 0 60000 65536"/>
              <a:gd name="T16" fmla="*/ 0 60000 65536"/>
              <a:gd name="T17" fmla="*/ 0 60000 65536"/>
              <a:gd name="T18" fmla="*/ 0 60000 65536"/>
              <a:gd name="T19" fmla="*/ 0 60000 65536"/>
              <a:gd name="T20" fmla="*/ 0 60000 65536"/>
              <a:gd name="T21" fmla="*/ 0 w 3864"/>
              <a:gd name="T22" fmla="*/ 0 h 142"/>
              <a:gd name="T23" fmla="*/ 3864 w 386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4" h="142">
                <a:moveTo>
                  <a:pt x="0" y="0"/>
                </a:moveTo>
                <a:cubicBezTo>
                  <a:pt x="103" y="18"/>
                  <a:pt x="207" y="37"/>
                  <a:pt x="380" y="56"/>
                </a:cubicBezTo>
                <a:cubicBezTo>
                  <a:pt x="553" y="75"/>
                  <a:pt x="777" y="98"/>
                  <a:pt x="1040" y="112"/>
                </a:cubicBezTo>
                <a:cubicBezTo>
                  <a:pt x="1303" y="126"/>
                  <a:pt x="1706" y="138"/>
                  <a:pt x="1960" y="140"/>
                </a:cubicBezTo>
                <a:cubicBezTo>
                  <a:pt x="2214" y="142"/>
                  <a:pt x="2328" y="136"/>
                  <a:pt x="2564" y="124"/>
                </a:cubicBezTo>
                <a:cubicBezTo>
                  <a:pt x="2800" y="112"/>
                  <a:pt x="3159" y="86"/>
                  <a:pt x="3376" y="68"/>
                </a:cubicBezTo>
                <a:cubicBezTo>
                  <a:pt x="3593" y="50"/>
                  <a:pt x="3728" y="33"/>
                  <a:pt x="3864" y="16"/>
                </a:cubicBez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6" name="Line 55"/>
          <p:cNvSpPr>
            <a:spLocks noChangeShapeType="1"/>
          </p:cNvSpPr>
          <p:nvPr/>
        </p:nvSpPr>
        <p:spPr bwMode="auto">
          <a:xfrm>
            <a:off x="1997075" y="5487988"/>
            <a:ext cx="0" cy="4953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7" name="Line 57"/>
          <p:cNvSpPr>
            <a:spLocks noChangeShapeType="1"/>
          </p:cNvSpPr>
          <p:nvPr/>
        </p:nvSpPr>
        <p:spPr bwMode="auto">
          <a:xfrm>
            <a:off x="8113713" y="5483225"/>
            <a:ext cx="0" cy="53022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14" name="Rectangle 13"/>
          <p:cNvSpPr/>
          <p:nvPr/>
        </p:nvSpPr>
        <p:spPr>
          <a:xfrm>
            <a:off x="1025525" y="4835525"/>
            <a:ext cx="8147050" cy="17033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TextBox 70"/>
          <p:cNvSpPr txBox="1"/>
          <p:nvPr/>
        </p:nvSpPr>
        <p:spPr>
          <a:xfrm>
            <a:off x="504825" y="700088"/>
            <a:ext cx="81407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
        <p:nvSpPr>
          <p:cNvPr id="72" name="TextBox 71"/>
          <p:cNvSpPr txBox="1"/>
          <p:nvPr/>
        </p:nvSpPr>
        <p:spPr>
          <a:xfrm>
            <a:off x="928688" y="1622425"/>
            <a:ext cx="7064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Equilibrium is based on DEFORMED GEOMETRY.</a:t>
            </a:r>
          </a:p>
        </p:txBody>
      </p:sp>
      <p:sp>
        <p:nvSpPr>
          <p:cNvPr id="7" name="TextBox 6"/>
          <p:cNvSpPr txBox="1"/>
          <p:nvPr/>
        </p:nvSpPr>
        <p:spPr>
          <a:xfrm>
            <a:off x="942975" y="2546350"/>
            <a:ext cx="7064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Now consider the same member with Axial load </a:t>
            </a:r>
            <a:r>
              <a:rPr lang="en-US" i="1">
                <a:solidFill>
                  <a:schemeClr val="bg1"/>
                </a:solidFill>
              </a:rPr>
              <a:t>P.</a:t>
            </a:r>
          </a:p>
        </p:txBody>
      </p:sp>
      <p:sp>
        <p:nvSpPr>
          <p:cNvPr id="36871" name="TextBox 34"/>
          <p:cNvSpPr txBox="1">
            <a:spLocks noChangeArrowheads="1"/>
          </p:cNvSpPr>
          <p:nvPr/>
        </p:nvSpPr>
        <p:spPr bwMode="auto">
          <a:xfrm>
            <a:off x="1173163" y="5249863"/>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36872" name="TextBox 35"/>
          <p:cNvSpPr txBox="1">
            <a:spLocks noChangeArrowheads="1"/>
          </p:cNvSpPr>
          <p:nvPr/>
        </p:nvSpPr>
        <p:spPr bwMode="auto">
          <a:xfrm>
            <a:off x="8674100" y="5305425"/>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35" name="Slide Number Placeholder 34"/>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44D26D-2D9E-4543-B107-99B0353EC99C}" type="slidenum">
              <a:rPr lang="en-US" altLang="en-US" sz="1200">
                <a:solidFill>
                  <a:srgbClr val="BCBCBC"/>
                </a:solidFill>
              </a:rPr>
              <a:pPr/>
              <a:t>35</a:t>
            </a:fld>
            <a:endParaRPr lang="en-US" altLang="en-US" sz="1200">
              <a:solidFill>
                <a:srgbClr val="BCBCBC"/>
              </a:solidFill>
            </a:endParaRPr>
          </a:p>
        </p:txBody>
      </p:sp>
      <p:sp>
        <p:nvSpPr>
          <p:cNvPr id="36874" name="Line 37"/>
          <p:cNvSpPr>
            <a:spLocks noChangeShapeType="1"/>
          </p:cNvSpPr>
          <p:nvPr/>
        </p:nvSpPr>
        <p:spPr bwMode="auto">
          <a:xfrm>
            <a:off x="1276350" y="5743575"/>
            <a:ext cx="733425" cy="0"/>
          </a:xfrm>
          <a:prstGeom prst="line">
            <a:avLst/>
          </a:prstGeom>
          <a:noFill/>
          <a:ln w="1016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5" name="Line 38"/>
          <p:cNvSpPr>
            <a:spLocks noChangeShapeType="1"/>
          </p:cNvSpPr>
          <p:nvPr/>
        </p:nvSpPr>
        <p:spPr bwMode="auto">
          <a:xfrm flipH="1">
            <a:off x="8134350" y="5734050"/>
            <a:ext cx="676275" cy="0"/>
          </a:xfrm>
          <a:prstGeom prst="line">
            <a:avLst/>
          </a:prstGeom>
          <a:noFill/>
          <a:ln w="1016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6" name="Rectangle 140"/>
          <p:cNvSpPr>
            <a:spLocks noChangeArrowheads="1"/>
          </p:cNvSpPr>
          <p:nvPr/>
        </p:nvSpPr>
        <p:spPr bwMode="auto">
          <a:xfrm>
            <a:off x="2009775" y="5480050"/>
            <a:ext cx="6119813" cy="500063"/>
          </a:xfrm>
          <a:prstGeom prst="rect">
            <a:avLst/>
          </a:prstGeom>
          <a:solidFill>
            <a:schemeClr val="folHlink"/>
          </a:solidFill>
          <a:ln w="28575">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6877" name="AutoShape 151"/>
          <p:cNvSpPr>
            <a:spLocks noChangeArrowheads="1"/>
          </p:cNvSpPr>
          <p:nvPr/>
        </p:nvSpPr>
        <p:spPr bwMode="auto">
          <a:xfrm>
            <a:off x="1860550" y="5986463"/>
            <a:ext cx="304800" cy="447675"/>
          </a:xfrm>
          <a:prstGeom prst="triangle">
            <a:avLst>
              <a:gd name="adj" fmla="val 50000"/>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6878" name="AutoShape 152"/>
          <p:cNvSpPr>
            <a:spLocks noChangeArrowheads="1"/>
          </p:cNvSpPr>
          <p:nvPr/>
        </p:nvSpPr>
        <p:spPr bwMode="auto">
          <a:xfrm>
            <a:off x="7980363" y="5976938"/>
            <a:ext cx="304800" cy="447675"/>
          </a:xfrm>
          <a:prstGeom prst="triangle">
            <a:avLst>
              <a:gd name="adj" fmla="val 50000"/>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cxnSp>
        <p:nvCxnSpPr>
          <p:cNvPr id="21" name="Straight Arrow Connector 20"/>
          <p:cNvCxnSpPr/>
          <p:nvPr/>
        </p:nvCxnSpPr>
        <p:spPr>
          <a:xfrm rot="5400000">
            <a:off x="2352675" y="5219700"/>
            <a:ext cx="527050"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2921794" y="5214144"/>
            <a:ext cx="525462"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3489325" y="5218113"/>
            <a:ext cx="527050"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4029869" y="5214144"/>
            <a:ext cx="525462"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1779588" y="5214938"/>
            <a:ext cx="527050"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4583907" y="5214144"/>
            <a:ext cx="525462"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5664200" y="5214938"/>
            <a:ext cx="527050"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233319" y="5214144"/>
            <a:ext cx="525462"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6799263" y="5213350"/>
            <a:ext cx="527050"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7341394" y="5214144"/>
            <a:ext cx="525462"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5095875" y="5214938"/>
            <a:ext cx="527050"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7857332" y="5214144"/>
            <a:ext cx="525462"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891" name="Line 69"/>
          <p:cNvSpPr>
            <a:spLocks noChangeShapeType="1"/>
          </p:cNvSpPr>
          <p:nvPr/>
        </p:nvSpPr>
        <p:spPr bwMode="auto">
          <a:xfrm>
            <a:off x="2012950" y="5892800"/>
            <a:ext cx="611505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2" name="Line 70"/>
          <p:cNvSpPr>
            <a:spLocks noChangeShapeType="1"/>
          </p:cNvSpPr>
          <p:nvPr/>
        </p:nvSpPr>
        <p:spPr bwMode="auto">
          <a:xfrm>
            <a:off x="2009775" y="5575300"/>
            <a:ext cx="6118225"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71" name="TextBox 70"/>
          <p:cNvSpPr txBox="1"/>
          <p:nvPr/>
        </p:nvSpPr>
        <p:spPr>
          <a:xfrm>
            <a:off x="504825" y="700088"/>
            <a:ext cx="81407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
        <p:nvSpPr>
          <p:cNvPr id="72" name="TextBox 71"/>
          <p:cNvSpPr txBox="1"/>
          <p:nvPr/>
        </p:nvSpPr>
        <p:spPr>
          <a:xfrm>
            <a:off x="928688" y="1622425"/>
            <a:ext cx="7064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Equilibrium is based on DEFORMED GEOMETRY.</a:t>
            </a:r>
          </a:p>
        </p:txBody>
      </p:sp>
      <p:sp>
        <p:nvSpPr>
          <p:cNvPr id="7" name="TextBox 6"/>
          <p:cNvSpPr txBox="1"/>
          <p:nvPr/>
        </p:nvSpPr>
        <p:spPr>
          <a:xfrm>
            <a:off x="942975" y="2363788"/>
            <a:ext cx="7064375"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Axial force acting through deformations results in additional moment </a:t>
            </a:r>
            <a:r>
              <a:rPr lang="en-US" i="1">
                <a:solidFill>
                  <a:schemeClr val="bg1"/>
                </a:solidFill>
              </a:rPr>
              <a:t>P</a:t>
            </a:r>
            <a:r>
              <a:rPr lang="en-US">
                <a:solidFill>
                  <a:schemeClr val="bg1"/>
                </a:solidFill>
              </a:rPr>
              <a:t>(</a:t>
            </a:r>
            <a:r>
              <a:rPr lang="en-US">
                <a:solidFill>
                  <a:schemeClr val="bg1"/>
                </a:solidFill>
                <a:latin typeface="Symbol" pitchFamily="18" charset="2"/>
              </a:rPr>
              <a:t>d</a:t>
            </a:r>
            <a:r>
              <a:rPr lang="en-US" baseline="-25000">
                <a:solidFill>
                  <a:schemeClr val="bg1"/>
                </a:solidFill>
              </a:rPr>
              <a:t>0</a:t>
            </a:r>
            <a:r>
              <a:rPr lang="en-US">
                <a:solidFill>
                  <a:schemeClr val="bg1"/>
                </a:solidFill>
              </a:rPr>
              <a:t>) at center of span.</a:t>
            </a:r>
          </a:p>
        </p:txBody>
      </p:sp>
      <p:sp>
        <p:nvSpPr>
          <p:cNvPr id="44" name="Slide Number Placeholder 43"/>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C8F367C-7828-474D-A704-6D90AEE05BEC}" type="slidenum">
              <a:rPr lang="en-US" altLang="en-US" sz="1200">
                <a:solidFill>
                  <a:srgbClr val="BCBCBC"/>
                </a:solidFill>
              </a:rPr>
              <a:pPr/>
              <a:t>36</a:t>
            </a:fld>
            <a:endParaRPr lang="en-US" altLang="en-US" sz="1200">
              <a:solidFill>
                <a:srgbClr val="BCBCBC"/>
              </a:solidFill>
            </a:endParaRPr>
          </a:p>
        </p:txBody>
      </p:sp>
      <p:sp>
        <p:nvSpPr>
          <p:cNvPr id="33" name="Rectangle 32"/>
          <p:cNvSpPr/>
          <p:nvPr/>
        </p:nvSpPr>
        <p:spPr>
          <a:xfrm>
            <a:off x="1039813" y="4835525"/>
            <a:ext cx="8132762" cy="17033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6" name="Freeform 127"/>
          <p:cNvSpPr>
            <a:spLocks/>
          </p:cNvSpPr>
          <p:nvPr/>
        </p:nvSpPr>
        <p:spPr bwMode="auto">
          <a:xfrm>
            <a:off x="1993900" y="5492750"/>
            <a:ext cx="6121400" cy="704850"/>
          </a:xfrm>
          <a:custGeom>
            <a:avLst/>
            <a:gdLst>
              <a:gd name="T0" fmla="*/ 0 w 3856"/>
              <a:gd name="T1" fmla="*/ 0 h 444"/>
              <a:gd name="T2" fmla="*/ 0 w 3856"/>
              <a:gd name="T3" fmla="*/ 2147483647 h 444"/>
              <a:gd name="T4" fmla="*/ 2147483647 w 3856"/>
              <a:gd name="T5" fmla="*/ 2147483647 h 444"/>
              <a:gd name="T6" fmla="*/ 2147483647 w 3856"/>
              <a:gd name="T7" fmla="*/ 2147483647 h 444"/>
              <a:gd name="T8" fmla="*/ 2147483647 w 3856"/>
              <a:gd name="T9" fmla="*/ 2147483647 h 444"/>
              <a:gd name="T10" fmla="*/ 2147483647 w 3856"/>
              <a:gd name="T11" fmla="*/ 2147483647 h 444"/>
              <a:gd name="T12" fmla="*/ 2147483647 w 3856"/>
              <a:gd name="T13" fmla="*/ 2147483647 h 444"/>
              <a:gd name="T14" fmla="*/ 2147483647 w 3856"/>
              <a:gd name="T15" fmla="*/ 2147483647 h 444"/>
              <a:gd name="T16" fmla="*/ 2147483647 w 3856"/>
              <a:gd name="T17" fmla="*/ 2147483647 h 444"/>
              <a:gd name="T18" fmla="*/ 2147483647 w 3856"/>
              <a:gd name="T19" fmla="*/ 2147483647 h 444"/>
              <a:gd name="T20" fmla="*/ 2147483647 w 3856"/>
              <a:gd name="T21" fmla="*/ 2147483647 h 444"/>
              <a:gd name="T22" fmla="*/ 2147483647 w 3856"/>
              <a:gd name="T23" fmla="*/ 2147483647 h 444"/>
              <a:gd name="T24" fmla="*/ 2147483647 w 3856"/>
              <a:gd name="T25" fmla="*/ 2147483647 h 444"/>
              <a:gd name="T26" fmla="*/ 2147483647 w 3856"/>
              <a:gd name="T27" fmla="*/ 2147483647 h 444"/>
              <a:gd name="T28" fmla="*/ 2147483647 w 3856"/>
              <a:gd name="T29" fmla="*/ 2147483647 h 444"/>
              <a:gd name="T30" fmla="*/ 2147483647 w 3856"/>
              <a:gd name="T31" fmla="*/ 2147483647 h 444"/>
              <a:gd name="T32" fmla="*/ 2147483647 w 3856"/>
              <a:gd name="T33" fmla="*/ 2147483647 h 444"/>
              <a:gd name="T34" fmla="*/ 2147483647 w 3856"/>
              <a:gd name="T35" fmla="*/ 2147483647 h 444"/>
              <a:gd name="T36" fmla="*/ 2147483647 w 3856"/>
              <a:gd name="T37" fmla="*/ 2147483647 h 444"/>
              <a:gd name="T38" fmla="*/ 2147483647 w 3856"/>
              <a:gd name="T39" fmla="*/ 2147483647 h 444"/>
              <a:gd name="T40" fmla="*/ 2147483647 w 3856"/>
              <a:gd name="T41" fmla="*/ 2147483647 h 444"/>
              <a:gd name="T42" fmla="*/ 0 w 3856"/>
              <a:gd name="T43" fmla="*/ 0 h 4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56"/>
              <a:gd name="T67" fmla="*/ 0 h 444"/>
              <a:gd name="T68" fmla="*/ 3856 w 3856"/>
              <a:gd name="T69" fmla="*/ 444 h 4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56" h="444">
                <a:moveTo>
                  <a:pt x="0" y="0"/>
                </a:moveTo>
                <a:cubicBezTo>
                  <a:pt x="0" y="104"/>
                  <a:pt x="0" y="208"/>
                  <a:pt x="0" y="312"/>
                </a:cubicBezTo>
                <a:lnTo>
                  <a:pt x="168" y="332"/>
                </a:lnTo>
                <a:lnTo>
                  <a:pt x="328" y="352"/>
                </a:lnTo>
                <a:lnTo>
                  <a:pt x="852" y="400"/>
                </a:lnTo>
                <a:lnTo>
                  <a:pt x="1620" y="436"/>
                </a:lnTo>
                <a:lnTo>
                  <a:pt x="2096" y="444"/>
                </a:lnTo>
                <a:lnTo>
                  <a:pt x="2624" y="420"/>
                </a:lnTo>
                <a:lnTo>
                  <a:pt x="3212" y="380"/>
                </a:lnTo>
                <a:lnTo>
                  <a:pt x="3756" y="332"/>
                </a:lnTo>
                <a:lnTo>
                  <a:pt x="3856" y="316"/>
                </a:lnTo>
                <a:lnTo>
                  <a:pt x="3856" y="12"/>
                </a:lnTo>
                <a:lnTo>
                  <a:pt x="3636" y="44"/>
                </a:lnTo>
                <a:lnTo>
                  <a:pt x="3284" y="84"/>
                </a:lnTo>
                <a:lnTo>
                  <a:pt x="2620" y="124"/>
                </a:lnTo>
                <a:lnTo>
                  <a:pt x="2156" y="148"/>
                </a:lnTo>
                <a:lnTo>
                  <a:pt x="1740" y="144"/>
                </a:lnTo>
                <a:lnTo>
                  <a:pt x="1192" y="128"/>
                </a:lnTo>
                <a:lnTo>
                  <a:pt x="760" y="96"/>
                </a:lnTo>
                <a:lnTo>
                  <a:pt x="408" y="64"/>
                </a:lnTo>
                <a:lnTo>
                  <a:pt x="64" y="1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7" name="AutoShape 151"/>
          <p:cNvSpPr>
            <a:spLocks noChangeArrowheads="1"/>
          </p:cNvSpPr>
          <p:nvPr/>
        </p:nvSpPr>
        <p:spPr bwMode="auto">
          <a:xfrm>
            <a:off x="1879600" y="6010275"/>
            <a:ext cx="304800" cy="447675"/>
          </a:xfrm>
          <a:prstGeom prst="triangle">
            <a:avLst>
              <a:gd name="adj" fmla="val 50000"/>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7898" name="AutoShape 152"/>
          <p:cNvSpPr>
            <a:spLocks noChangeArrowheads="1"/>
          </p:cNvSpPr>
          <p:nvPr/>
        </p:nvSpPr>
        <p:spPr bwMode="auto">
          <a:xfrm>
            <a:off x="7894638" y="5991225"/>
            <a:ext cx="304800" cy="447675"/>
          </a:xfrm>
          <a:prstGeom prst="triangle">
            <a:avLst>
              <a:gd name="adj" fmla="val 50000"/>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37899" name="Group 94"/>
          <p:cNvGrpSpPr>
            <a:grpSpLocks/>
          </p:cNvGrpSpPr>
          <p:nvPr/>
        </p:nvGrpSpPr>
        <p:grpSpPr bwMode="auto">
          <a:xfrm>
            <a:off x="1995488" y="4946650"/>
            <a:ext cx="6110287" cy="747713"/>
            <a:chOff x="1371599" y="581890"/>
            <a:chExt cx="6109856" cy="748147"/>
          </a:xfrm>
        </p:grpSpPr>
        <p:cxnSp>
          <p:nvCxnSpPr>
            <p:cNvPr id="38" name="Straight Arrow Connector 37"/>
            <p:cNvCxnSpPr/>
            <p:nvPr/>
          </p:nvCxnSpPr>
          <p:spPr>
            <a:xfrm rot="5400000">
              <a:off x="1676206" y="928166"/>
              <a:ext cx="527356"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2245284" y="997263"/>
              <a:ext cx="52576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813570" y="1052857"/>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3353281" y="1067154"/>
              <a:ext cx="52576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1108715" y="844774"/>
              <a:ext cx="52576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3907279" y="1067154"/>
              <a:ext cx="52576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43"/>
            <p:cNvCxnSpPr/>
            <p:nvPr/>
          </p:nvCxnSpPr>
          <p:spPr>
            <a:xfrm rot="5400000">
              <a:off x="4988292" y="1052857"/>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5555782" y="1039355"/>
              <a:ext cx="527356"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6123274" y="1011558"/>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6664574" y="941668"/>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4420007" y="1052857"/>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7218572" y="859070"/>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37900" name="Text Box 161"/>
          <p:cNvSpPr txBox="1">
            <a:spLocks noChangeArrowheads="1"/>
          </p:cNvSpPr>
          <p:nvPr/>
        </p:nvSpPr>
        <p:spPr bwMode="auto">
          <a:xfrm>
            <a:off x="4679950" y="478631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grpSp>
        <p:nvGrpSpPr>
          <p:cNvPr id="37901" name="Group 65"/>
          <p:cNvGrpSpPr>
            <a:grpSpLocks/>
          </p:cNvGrpSpPr>
          <p:nvPr/>
        </p:nvGrpSpPr>
        <p:grpSpPr bwMode="auto">
          <a:xfrm>
            <a:off x="1995488" y="5480050"/>
            <a:ext cx="6119812" cy="500063"/>
            <a:chOff x="1371600" y="1116013"/>
            <a:chExt cx="6119813" cy="500063"/>
          </a:xfrm>
        </p:grpSpPr>
        <p:sp>
          <p:nvSpPr>
            <p:cNvPr id="37913" name="Rectangle 140"/>
            <p:cNvSpPr>
              <a:spLocks noChangeArrowheads="1"/>
            </p:cNvSpPr>
            <p:nvPr/>
          </p:nvSpPr>
          <p:spPr bwMode="auto">
            <a:xfrm>
              <a:off x="1371600" y="1116013"/>
              <a:ext cx="6119813" cy="500063"/>
            </a:xfrm>
            <a:prstGeom prst="rect">
              <a:avLst/>
            </a:prstGeom>
            <a:noFill/>
            <a:ln w="12700">
              <a:solidFill>
                <a:schemeClr val="bg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7914" name="Rectangle 141"/>
            <p:cNvSpPr>
              <a:spLocks noChangeArrowheads="1"/>
            </p:cNvSpPr>
            <p:nvPr/>
          </p:nvSpPr>
          <p:spPr bwMode="auto">
            <a:xfrm>
              <a:off x="1376363" y="1211263"/>
              <a:ext cx="6115050" cy="309563"/>
            </a:xfrm>
            <a:prstGeom prst="rect">
              <a:avLst/>
            </a:prstGeom>
            <a:noFill/>
            <a:ln w="12700">
              <a:solidFill>
                <a:schemeClr val="bg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37902" name="Line 147"/>
          <p:cNvSpPr>
            <a:spLocks noChangeShapeType="1"/>
          </p:cNvSpPr>
          <p:nvPr/>
        </p:nvSpPr>
        <p:spPr bwMode="auto">
          <a:xfrm>
            <a:off x="4972050" y="5480050"/>
            <a:ext cx="176213"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3" name="Line 148"/>
          <p:cNvSpPr>
            <a:spLocks noChangeShapeType="1"/>
          </p:cNvSpPr>
          <p:nvPr/>
        </p:nvSpPr>
        <p:spPr bwMode="auto">
          <a:xfrm>
            <a:off x="5048250" y="531495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4" name="Line 149"/>
          <p:cNvSpPr>
            <a:spLocks noChangeShapeType="1"/>
          </p:cNvSpPr>
          <p:nvPr/>
        </p:nvSpPr>
        <p:spPr bwMode="auto">
          <a:xfrm>
            <a:off x="5043488" y="4927600"/>
            <a:ext cx="0" cy="557213"/>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7905" name="Line 150"/>
          <p:cNvSpPr>
            <a:spLocks noChangeShapeType="1"/>
          </p:cNvSpPr>
          <p:nvPr/>
        </p:nvSpPr>
        <p:spPr bwMode="auto">
          <a:xfrm>
            <a:off x="5045075" y="5702300"/>
            <a:ext cx="0" cy="349250"/>
          </a:xfrm>
          <a:prstGeom prst="line">
            <a:avLst/>
          </a:prstGeom>
          <a:noFill/>
          <a:ln w="28575">
            <a:solidFill>
              <a:schemeClr val="bg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37906" name="Line 151"/>
          <p:cNvSpPr>
            <a:spLocks noChangeShapeType="1"/>
          </p:cNvSpPr>
          <p:nvPr/>
        </p:nvSpPr>
        <p:spPr bwMode="auto">
          <a:xfrm>
            <a:off x="5045075" y="5476875"/>
            <a:ext cx="0" cy="2286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7" name="Freeform 152"/>
          <p:cNvSpPr>
            <a:spLocks/>
          </p:cNvSpPr>
          <p:nvPr/>
        </p:nvSpPr>
        <p:spPr bwMode="auto">
          <a:xfrm>
            <a:off x="1984375" y="5484813"/>
            <a:ext cx="6138863" cy="244475"/>
          </a:xfrm>
          <a:custGeom>
            <a:avLst/>
            <a:gdLst>
              <a:gd name="T0" fmla="*/ 0 w 3864"/>
              <a:gd name="T1" fmla="*/ 0 h 142"/>
              <a:gd name="T2" fmla="*/ 2147483647 w 3864"/>
              <a:gd name="T3" fmla="*/ 2147483647 h 142"/>
              <a:gd name="T4" fmla="*/ 2147483647 w 3864"/>
              <a:gd name="T5" fmla="*/ 2147483647 h 142"/>
              <a:gd name="T6" fmla="*/ 2147483647 w 3864"/>
              <a:gd name="T7" fmla="*/ 2147483647 h 142"/>
              <a:gd name="T8" fmla="*/ 2147483647 w 3864"/>
              <a:gd name="T9" fmla="*/ 2147483647 h 142"/>
              <a:gd name="T10" fmla="*/ 2147483647 w 3864"/>
              <a:gd name="T11" fmla="*/ 2147483647 h 142"/>
              <a:gd name="T12" fmla="*/ 2147483647 w 3864"/>
              <a:gd name="T13" fmla="*/ 2147483647 h 142"/>
              <a:gd name="T14" fmla="*/ 0 60000 65536"/>
              <a:gd name="T15" fmla="*/ 0 60000 65536"/>
              <a:gd name="T16" fmla="*/ 0 60000 65536"/>
              <a:gd name="T17" fmla="*/ 0 60000 65536"/>
              <a:gd name="T18" fmla="*/ 0 60000 65536"/>
              <a:gd name="T19" fmla="*/ 0 60000 65536"/>
              <a:gd name="T20" fmla="*/ 0 60000 65536"/>
              <a:gd name="T21" fmla="*/ 0 w 3864"/>
              <a:gd name="T22" fmla="*/ 0 h 142"/>
              <a:gd name="T23" fmla="*/ 3864 w 386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4" h="142">
                <a:moveTo>
                  <a:pt x="0" y="0"/>
                </a:moveTo>
                <a:cubicBezTo>
                  <a:pt x="103" y="18"/>
                  <a:pt x="207" y="37"/>
                  <a:pt x="380" y="56"/>
                </a:cubicBezTo>
                <a:cubicBezTo>
                  <a:pt x="553" y="75"/>
                  <a:pt x="777" y="98"/>
                  <a:pt x="1040" y="112"/>
                </a:cubicBezTo>
                <a:cubicBezTo>
                  <a:pt x="1303" y="126"/>
                  <a:pt x="1706" y="138"/>
                  <a:pt x="1960" y="140"/>
                </a:cubicBezTo>
                <a:cubicBezTo>
                  <a:pt x="2214" y="142"/>
                  <a:pt x="2328" y="136"/>
                  <a:pt x="2564" y="124"/>
                </a:cubicBezTo>
                <a:cubicBezTo>
                  <a:pt x="2800" y="112"/>
                  <a:pt x="3159" y="86"/>
                  <a:pt x="3376" y="68"/>
                </a:cubicBezTo>
                <a:cubicBezTo>
                  <a:pt x="3593" y="50"/>
                  <a:pt x="3728" y="33"/>
                  <a:pt x="3864" y="16"/>
                </a:cubicBezTo>
              </a:path>
            </a:pathLst>
          </a:custGeom>
          <a:noFill/>
          <a:ln w="2857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8" name="Freeform 153"/>
          <p:cNvSpPr>
            <a:spLocks/>
          </p:cNvSpPr>
          <p:nvPr/>
        </p:nvSpPr>
        <p:spPr bwMode="auto">
          <a:xfrm>
            <a:off x="1993900" y="5975350"/>
            <a:ext cx="6134100" cy="225425"/>
          </a:xfrm>
          <a:custGeom>
            <a:avLst/>
            <a:gdLst>
              <a:gd name="T0" fmla="*/ 0 w 3864"/>
              <a:gd name="T1" fmla="*/ 0 h 142"/>
              <a:gd name="T2" fmla="*/ 2147483647 w 3864"/>
              <a:gd name="T3" fmla="*/ 2147483647 h 142"/>
              <a:gd name="T4" fmla="*/ 2147483647 w 3864"/>
              <a:gd name="T5" fmla="*/ 2147483647 h 142"/>
              <a:gd name="T6" fmla="*/ 2147483647 w 3864"/>
              <a:gd name="T7" fmla="*/ 2147483647 h 142"/>
              <a:gd name="T8" fmla="*/ 2147483647 w 3864"/>
              <a:gd name="T9" fmla="*/ 2147483647 h 142"/>
              <a:gd name="T10" fmla="*/ 2147483647 w 3864"/>
              <a:gd name="T11" fmla="*/ 2147483647 h 142"/>
              <a:gd name="T12" fmla="*/ 2147483647 w 3864"/>
              <a:gd name="T13" fmla="*/ 2147483647 h 142"/>
              <a:gd name="T14" fmla="*/ 0 60000 65536"/>
              <a:gd name="T15" fmla="*/ 0 60000 65536"/>
              <a:gd name="T16" fmla="*/ 0 60000 65536"/>
              <a:gd name="T17" fmla="*/ 0 60000 65536"/>
              <a:gd name="T18" fmla="*/ 0 60000 65536"/>
              <a:gd name="T19" fmla="*/ 0 60000 65536"/>
              <a:gd name="T20" fmla="*/ 0 60000 65536"/>
              <a:gd name="T21" fmla="*/ 0 w 3864"/>
              <a:gd name="T22" fmla="*/ 0 h 142"/>
              <a:gd name="T23" fmla="*/ 3864 w 386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4" h="142">
                <a:moveTo>
                  <a:pt x="0" y="0"/>
                </a:moveTo>
                <a:cubicBezTo>
                  <a:pt x="103" y="18"/>
                  <a:pt x="207" y="37"/>
                  <a:pt x="380" y="56"/>
                </a:cubicBezTo>
                <a:cubicBezTo>
                  <a:pt x="553" y="75"/>
                  <a:pt x="777" y="98"/>
                  <a:pt x="1040" y="112"/>
                </a:cubicBezTo>
                <a:cubicBezTo>
                  <a:pt x="1303" y="126"/>
                  <a:pt x="1706" y="138"/>
                  <a:pt x="1960" y="140"/>
                </a:cubicBezTo>
                <a:cubicBezTo>
                  <a:pt x="2214" y="142"/>
                  <a:pt x="2328" y="136"/>
                  <a:pt x="2564" y="124"/>
                </a:cubicBezTo>
                <a:cubicBezTo>
                  <a:pt x="2800" y="112"/>
                  <a:pt x="3159" y="86"/>
                  <a:pt x="3376" y="68"/>
                </a:cubicBezTo>
                <a:cubicBezTo>
                  <a:pt x="3593" y="50"/>
                  <a:pt x="3728" y="33"/>
                  <a:pt x="3864" y="16"/>
                </a:cubicBezTo>
              </a:path>
            </a:pathLst>
          </a:custGeom>
          <a:noFill/>
          <a:ln w="2857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9" name="Freeform 154"/>
          <p:cNvSpPr>
            <a:spLocks/>
          </p:cNvSpPr>
          <p:nvPr/>
        </p:nvSpPr>
        <p:spPr bwMode="auto">
          <a:xfrm>
            <a:off x="1993900" y="5559425"/>
            <a:ext cx="6134100" cy="254000"/>
          </a:xfrm>
          <a:custGeom>
            <a:avLst/>
            <a:gdLst>
              <a:gd name="T0" fmla="*/ 0 w 3864"/>
              <a:gd name="T1" fmla="*/ 0 h 142"/>
              <a:gd name="T2" fmla="*/ 2147483647 w 3864"/>
              <a:gd name="T3" fmla="*/ 2147483647 h 142"/>
              <a:gd name="T4" fmla="*/ 2147483647 w 3864"/>
              <a:gd name="T5" fmla="*/ 2147483647 h 142"/>
              <a:gd name="T6" fmla="*/ 2147483647 w 3864"/>
              <a:gd name="T7" fmla="*/ 2147483647 h 142"/>
              <a:gd name="T8" fmla="*/ 2147483647 w 3864"/>
              <a:gd name="T9" fmla="*/ 2147483647 h 142"/>
              <a:gd name="T10" fmla="*/ 2147483647 w 3864"/>
              <a:gd name="T11" fmla="*/ 2147483647 h 142"/>
              <a:gd name="T12" fmla="*/ 2147483647 w 3864"/>
              <a:gd name="T13" fmla="*/ 2147483647 h 142"/>
              <a:gd name="T14" fmla="*/ 0 60000 65536"/>
              <a:gd name="T15" fmla="*/ 0 60000 65536"/>
              <a:gd name="T16" fmla="*/ 0 60000 65536"/>
              <a:gd name="T17" fmla="*/ 0 60000 65536"/>
              <a:gd name="T18" fmla="*/ 0 60000 65536"/>
              <a:gd name="T19" fmla="*/ 0 60000 65536"/>
              <a:gd name="T20" fmla="*/ 0 60000 65536"/>
              <a:gd name="T21" fmla="*/ 0 w 3864"/>
              <a:gd name="T22" fmla="*/ 0 h 142"/>
              <a:gd name="T23" fmla="*/ 3864 w 386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4" h="142">
                <a:moveTo>
                  <a:pt x="0" y="0"/>
                </a:moveTo>
                <a:cubicBezTo>
                  <a:pt x="103" y="18"/>
                  <a:pt x="207" y="37"/>
                  <a:pt x="380" y="56"/>
                </a:cubicBezTo>
                <a:cubicBezTo>
                  <a:pt x="553" y="75"/>
                  <a:pt x="777" y="98"/>
                  <a:pt x="1040" y="112"/>
                </a:cubicBezTo>
                <a:cubicBezTo>
                  <a:pt x="1303" y="126"/>
                  <a:pt x="1706" y="138"/>
                  <a:pt x="1960" y="140"/>
                </a:cubicBezTo>
                <a:cubicBezTo>
                  <a:pt x="2214" y="142"/>
                  <a:pt x="2328" y="136"/>
                  <a:pt x="2564" y="124"/>
                </a:cubicBezTo>
                <a:cubicBezTo>
                  <a:pt x="2800" y="112"/>
                  <a:pt x="3159" y="86"/>
                  <a:pt x="3376" y="68"/>
                </a:cubicBezTo>
                <a:cubicBezTo>
                  <a:pt x="3593" y="50"/>
                  <a:pt x="3728" y="33"/>
                  <a:pt x="3864" y="16"/>
                </a:cubicBez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10" name="Freeform 155"/>
          <p:cNvSpPr>
            <a:spLocks/>
          </p:cNvSpPr>
          <p:nvPr/>
        </p:nvSpPr>
        <p:spPr bwMode="auto">
          <a:xfrm>
            <a:off x="2000250" y="5883275"/>
            <a:ext cx="6134100" cy="225425"/>
          </a:xfrm>
          <a:custGeom>
            <a:avLst/>
            <a:gdLst>
              <a:gd name="T0" fmla="*/ 0 w 3864"/>
              <a:gd name="T1" fmla="*/ 0 h 142"/>
              <a:gd name="T2" fmla="*/ 2147483647 w 3864"/>
              <a:gd name="T3" fmla="*/ 2147483647 h 142"/>
              <a:gd name="T4" fmla="*/ 2147483647 w 3864"/>
              <a:gd name="T5" fmla="*/ 2147483647 h 142"/>
              <a:gd name="T6" fmla="*/ 2147483647 w 3864"/>
              <a:gd name="T7" fmla="*/ 2147483647 h 142"/>
              <a:gd name="T8" fmla="*/ 2147483647 w 3864"/>
              <a:gd name="T9" fmla="*/ 2147483647 h 142"/>
              <a:gd name="T10" fmla="*/ 2147483647 w 3864"/>
              <a:gd name="T11" fmla="*/ 2147483647 h 142"/>
              <a:gd name="T12" fmla="*/ 2147483647 w 3864"/>
              <a:gd name="T13" fmla="*/ 2147483647 h 142"/>
              <a:gd name="T14" fmla="*/ 0 60000 65536"/>
              <a:gd name="T15" fmla="*/ 0 60000 65536"/>
              <a:gd name="T16" fmla="*/ 0 60000 65536"/>
              <a:gd name="T17" fmla="*/ 0 60000 65536"/>
              <a:gd name="T18" fmla="*/ 0 60000 65536"/>
              <a:gd name="T19" fmla="*/ 0 60000 65536"/>
              <a:gd name="T20" fmla="*/ 0 60000 65536"/>
              <a:gd name="T21" fmla="*/ 0 w 3864"/>
              <a:gd name="T22" fmla="*/ 0 h 142"/>
              <a:gd name="T23" fmla="*/ 3864 w 386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4" h="142">
                <a:moveTo>
                  <a:pt x="0" y="0"/>
                </a:moveTo>
                <a:cubicBezTo>
                  <a:pt x="103" y="18"/>
                  <a:pt x="207" y="37"/>
                  <a:pt x="380" y="56"/>
                </a:cubicBezTo>
                <a:cubicBezTo>
                  <a:pt x="553" y="75"/>
                  <a:pt x="777" y="98"/>
                  <a:pt x="1040" y="112"/>
                </a:cubicBezTo>
                <a:cubicBezTo>
                  <a:pt x="1303" y="126"/>
                  <a:pt x="1706" y="138"/>
                  <a:pt x="1960" y="140"/>
                </a:cubicBezTo>
                <a:cubicBezTo>
                  <a:pt x="2214" y="142"/>
                  <a:pt x="2328" y="136"/>
                  <a:pt x="2564" y="124"/>
                </a:cubicBezTo>
                <a:cubicBezTo>
                  <a:pt x="2800" y="112"/>
                  <a:pt x="3159" y="86"/>
                  <a:pt x="3376" y="68"/>
                </a:cubicBezTo>
                <a:cubicBezTo>
                  <a:pt x="3593" y="50"/>
                  <a:pt x="3728" y="33"/>
                  <a:pt x="3864" y="16"/>
                </a:cubicBez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11" name="Line 156"/>
          <p:cNvSpPr>
            <a:spLocks noChangeShapeType="1"/>
          </p:cNvSpPr>
          <p:nvPr/>
        </p:nvSpPr>
        <p:spPr bwMode="auto">
          <a:xfrm>
            <a:off x="1997075" y="5487988"/>
            <a:ext cx="0" cy="4953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2" name="Line 157"/>
          <p:cNvSpPr>
            <a:spLocks noChangeShapeType="1"/>
          </p:cNvSpPr>
          <p:nvPr/>
        </p:nvSpPr>
        <p:spPr bwMode="auto">
          <a:xfrm>
            <a:off x="8113713" y="5483225"/>
            <a:ext cx="0" cy="53022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74" name="Rectangle 73"/>
          <p:cNvSpPr/>
          <p:nvPr/>
        </p:nvSpPr>
        <p:spPr>
          <a:xfrm>
            <a:off x="1039813" y="4835525"/>
            <a:ext cx="8132762" cy="17033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16" name="Freeform 87"/>
          <p:cNvSpPr>
            <a:spLocks/>
          </p:cNvSpPr>
          <p:nvPr/>
        </p:nvSpPr>
        <p:spPr bwMode="auto">
          <a:xfrm>
            <a:off x="2012950" y="5518150"/>
            <a:ext cx="6140450" cy="889000"/>
          </a:xfrm>
          <a:custGeom>
            <a:avLst/>
            <a:gdLst>
              <a:gd name="T0" fmla="*/ 0 w 3868"/>
              <a:gd name="T1" fmla="*/ 0 h 560"/>
              <a:gd name="T2" fmla="*/ 0 w 3868"/>
              <a:gd name="T3" fmla="*/ 2147483647 h 560"/>
              <a:gd name="T4" fmla="*/ 2147483647 w 3868"/>
              <a:gd name="T5" fmla="*/ 2147483647 h 560"/>
              <a:gd name="T6" fmla="*/ 2147483647 w 3868"/>
              <a:gd name="T7" fmla="*/ 2147483647 h 560"/>
              <a:gd name="T8" fmla="*/ 2147483647 w 3868"/>
              <a:gd name="T9" fmla="*/ 2147483647 h 560"/>
              <a:gd name="T10" fmla="*/ 2147483647 w 3868"/>
              <a:gd name="T11" fmla="*/ 2147483647 h 560"/>
              <a:gd name="T12" fmla="*/ 2147483647 w 3868"/>
              <a:gd name="T13" fmla="*/ 2147483647 h 560"/>
              <a:gd name="T14" fmla="*/ 2147483647 w 3868"/>
              <a:gd name="T15" fmla="*/ 2147483647 h 560"/>
              <a:gd name="T16" fmla="*/ 2147483647 w 3868"/>
              <a:gd name="T17" fmla="*/ 2147483647 h 560"/>
              <a:gd name="T18" fmla="*/ 2147483647 w 3868"/>
              <a:gd name="T19" fmla="*/ 2147483647 h 560"/>
              <a:gd name="T20" fmla="*/ 2147483647 w 3868"/>
              <a:gd name="T21" fmla="*/ 2147483647 h 560"/>
              <a:gd name="T22" fmla="*/ 2147483647 w 3868"/>
              <a:gd name="T23" fmla="*/ 2147483647 h 560"/>
              <a:gd name="T24" fmla="*/ 2147483647 w 3868"/>
              <a:gd name="T25" fmla="*/ 2147483647 h 560"/>
              <a:gd name="T26" fmla="*/ 2147483647 w 3868"/>
              <a:gd name="T27" fmla="*/ 0 h 560"/>
              <a:gd name="T28" fmla="*/ 2147483647 w 3868"/>
              <a:gd name="T29" fmla="*/ 2147483647 h 560"/>
              <a:gd name="T30" fmla="*/ 2147483647 w 3868"/>
              <a:gd name="T31" fmla="*/ 2147483647 h 560"/>
              <a:gd name="T32" fmla="*/ 2147483647 w 3868"/>
              <a:gd name="T33" fmla="*/ 2147483647 h 560"/>
              <a:gd name="T34" fmla="*/ 2147483647 w 3868"/>
              <a:gd name="T35" fmla="*/ 2147483647 h 560"/>
              <a:gd name="T36" fmla="*/ 2147483647 w 3868"/>
              <a:gd name="T37" fmla="*/ 2147483647 h 560"/>
              <a:gd name="T38" fmla="*/ 2147483647 w 3868"/>
              <a:gd name="T39" fmla="*/ 2147483647 h 560"/>
              <a:gd name="T40" fmla="*/ 2147483647 w 3868"/>
              <a:gd name="T41" fmla="*/ 2147483647 h 560"/>
              <a:gd name="T42" fmla="*/ 2147483647 w 3868"/>
              <a:gd name="T43" fmla="*/ 2147483647 h 560"/>
              <a:gd name="T44" fmla="*/ 2147483647 w 3868"/>
              <a:gd name="T45" fmla="*/ 2147483647 h 560"/>
              <a:gd name="T46" fmla="*/ 2147483647 w 3868"/>
              <a:gd name="T47" fmla="*/ 2147483647 h 560"/>
              <a:gd name="T48" fmla="*/ 2147483647 w 3868"/>
              <a:gd name="T49" fmla="*/ 2147483647 h 560"/>
              <a:gd name="T50" fmla="*/ 2147483647 w 3868"/>
              <a:gd name="T51" fmla="*/ 2147483647 h 560"/>
              <a:gd name="T52" fmla="*/ 0 w 3868"/>
              <a:gd name="T53" fmla="*/ 0 h 5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68"/>
              <a:gd name="T82" fmla="*/ 0 h 560"/>
              <a:gd name="T83" fmla="*/ 3868 w 3868"/>
              <a:gd name="T84" fmla="*/ 560 h 5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68" h="560">
                <a:moveTo>
                  <a:pt x="0" y="0"/>
                </a:moveTo>
                <a:lnTo>
                  <a:pt x="0" y="316"/>
                </a:lnTo>
                <a:lnTo>
                  <a:pt x="195" y="368"/>
                </a:lnTo>
                <a:lnTo>
                  <a:pt x="548" y="436"/>
                </a:lnTo>
                <a:lnTo>
                  <a:pt x="824" y="472"/>
                </a:lnTo>
                <a:lnTo>
                  <a:pt x="1184" y="512"/>
                </a:lnTo>
                <a:lnTo>
                  <a:pt x="1576" y="544"/>
                </a:lnTo>
                <a:lnTo>
                  <a:pt x="1844" y="560"/>
                </a:lnTo>
                <a:lnTo>
                  <a:pt x="2188" y="552"/>
                </a:lnTo>
                <a:lnTo>
                  <a:pt x="2492" y="528"/>
                </a:lnTo>
                <a:lnTo>
                  <a:pt x="3112" y="460"/>
                </a:lnTo>
                <a:lnTo>
                  <a:pt x="3468" y="400"/>
                </a:lnTo>
                <a:lnTo>
                  <a:pt x="3868" y="304"/>
                </a:lnTo>
                <a:lnTo>
                  <a:pt x="3868" y="0"/>
                </a:lnTo>
                <a:lnTo>
                  <a:pt x="3780" y="16"/>
                </a:lnTo>
                <a:lnTo>
                  <a:pt x="3580" y="56"/>
                </a:lnTo>
                <a:lnTo>
                  <a:pt x="3368" y="100"/>
                </a:lnTo>
                <a:lnTo>
                  <a:pt x="3084" y="148"/>
                </a:lnTo>
                <a:lnTo>
                  <a:pt x="2588" y="208"/>
                </a:lnTo>
                <a:lnTo>
                  <a:pt x="2124" y="244"/>
                </a:lnTo>
                <a:lnTo>
                  <a:pt x="1764" y="244"/>
                </a:lnTo>
                <a:lnTo>
                  <a:pt x="1464" y="220"/>
                </a:lnTo>
                <a:lnTo>
                  <a:pt x="1088" y="188"/>
                </a:lnTo>
                <a:lnTo>
                  <a:pt x="740" y="156"/>
                </a:lnTo>
                <a:lnTo>
                  <a:pt x="476" y="112"/>
                </a:lnTo>
                <a:lnTo>
                  <a:pt x="156" y="48"/>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TextBox 59"/>
          <p:cNvSpPr txBox="1"/>
          <p:nvPr/>
        </p:nvSpPr>
        <p:spPr>
          <a:xfrm>
            <a:off x="942975" y="2363788"/>
            <a:ext cx="7064375"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Axial force acting through deformations results in additional moment </a:t>
            </a:r>
            <a:r>
              <a:rPr lang="en-US" i="1">
                <a:solidFill>
                  <a:schemeClr val="bg1"/>
                </a:solidFill>
              </a:rPr>
              <a:t>P</a:t>
            </a:r>
            <a:r>
              <a:rPr lang="en-US">
                <a:solidFill>
                  <a:schemeClr val="bg1"/>
                </a:solidFill>
              </a:rPr>
              <a:t>(</a:t>
            </a:r>
            <a:r>
              <a:rPr lang="en-US">
                <a:solidFill>
                  <a:schemeClr val="bg1"/>
                </a:solidFill>
                <a:latin typeface="Symbol" pitchFamily="18" charset="2"/>
              </a:rPr>
              <a:t>d</a:t>
            </a:r>
            <a:r>
              <a:rPr lang="en-US" baseline="-25000">
                <a:solidFill>
                  <a:schemeClr val="bg1"/>
                </a:solidFill>
              </a:rPr>
              <a:t>0</a:t>
            </a:r>
            <a:r>
              <a:rPr lang="en-US">
                <a:solidFill>
                  <a:schemeClr val="bg1"/>
                </a:solidFill>
              </a:rPr>
              <a:t>) at center span.</a:t>
            </a:r>
          </a:p>
        </p:txBody>
      </p:sp>
      <p:sp>
        <p:nvSpPr>
          <p:cNvPr id="71" name="TextBox 70"/>
          <p:cNvSpPr txBox="1"/>
          <p:nvPr/>
        </p:nvSpPr>
        <p:spPr>
          <a:xfrm>
            <a:off x="504825" y="700088"/>
            <a:ext cx="81407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
        <p:nvSpPr>
          <p:cNvPr id="72" name="TextBox 71"/>
          <p:cNvSpPr txBox="1"/>
          <p:nvPr/>
        </p:nvSpPr>
        <p:spPr>
          <a:xfrm>
            <a:off x="928688" y="1622425"/>
            <a:ext cx="7064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Equilibrium is based on DEFORMED GEOMETRY.</a:t>
            </a:r>
          </a:p>
        </p:txBody>
      </p:sp>
      <p:sp>
        <p:nvSpPr>
          <p:cNvPr id="6" name="TextBox 5"/>
          <p:cNvSpPr txBox="1"/>
          <p:nvPr/>
        </p:nvSpPr>
        <p:spPr>
          <a:xfrm>
            <a:off x="957263" y="3471863"/>
            <a:ext cx="7064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Additional moment then results in displacement </a:t>
            </a:r>
            <a:r>
              <a:rPr lang="en-US">
                <a:solidFill>
                  <a:schemeClr val="bg1"/>
                </a:solidFill>
                <a:latin typeface="Symbol" pitchFamily="18" charset="2"/>
              </a:rPr>
              <a:t>d</a:t>
            </a:r>
            <a:r>
              <a:rPr lang="en-US">
                <a:solidFill>
                  <a:schemeClr val="bg1"/>
                </a:solidFill>
              </a:rPr>
              <a:t>’.</a:t>
            </a:r>
          </a:p>
        </p:txBody>
      </p:sp>
      <p:sp>
        <p:nvSpPr>
          <p:cNvPr id="11" name="Down Arrow 10"/>
          <p:cNvSpPr/>
          <p:nvPr/>
        </p:nvSpPr>
        <p:spPr>
          <a:xfrm>
            <a:off x="3976688" y="3154363"/>
            <a:ext cx="415925" cy="471487"/>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8922" name="Group 94"/>
          <p:cNvGrpSpPr>
            <a:grpSpLocks/>
          </p:cNvGrpSpPr>
          <p:nvPr/>
        </p:nvGrpSpPr>
        <p:grpSpPr bwMode="auto">
          <a:xfrm>
            <a:off x="1995488" y="4946650"/>
            <a:ext cx="6110287" cy="747713"/>
            <a:chOff x="1371599" y="581890"/>
            <a:chExt cx="6109856" cy="748147"/>
          </a:xfrm>
        </p:grpSpPr>
        <p:cxnSp>
          <p:nvCxnSpPr>
            <p:cNvPr id="100" name="Straight Arrow Connector 99"/>
            <p:cNvCxnSpPr/>
            <p:nvPr/>
          </p:nvCxnSpPr>
          <p:spPr>
            <a:xfrm rot="5400000">
              <a:off x="1676206" y="928166"/>
              <a:ext cx="527356"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5400000">
              <a:off x="2245284" y="997263"/>
              <a:ext cx="52576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2813570" y="1052857"/>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5400000">
              <a:off x="3353281" y="1067154"/>
              <a:ext cx="52576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1108715" y="844774"/>
              <a:ext cx="52576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a:off x="3907279" y="1067154"/>
              <a:ext cx="52576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4988292" y="1052857"/>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5555782" y="1039355"/>
              <a:ext cx="527356"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6123274" y="1011558"/>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6664574" y="941668"/>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a:off x="4420007" y="1052857"/>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7218572" y="859070"/>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bwMode="auto">
          <a:xfrm>
            <a:off x="1206500" y="5708650"/>
            <a:ext cx="788988"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bwMode="auto">
          <a:xfrm flipH="1">
            <a:off x="8120063" y="5735638"/>
            <a:ext cx="788987" cy="1587"/>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925" name="TextBox 81"/>
          <p:cNvSpPr txBox="1">
            <a:spLocks noChangeArrowheads="1"/>
          </p:cNvSpPr>
          <p:nvPr/>
        </p:nvSpPr>
        <p:spPr bwMode="auto">
          <a:xfrm>
            <a:off x="1066800" y="5278438"/>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38926" name="TextBox 82"/>
          <p:cNvSpPr txBox="1">
            <a:spLocks noChangeArrowheads="1"/>
          </p:cNvSpPr>
          <p:nvPr/>
        </p:nvSpPr>
        <p:spPr bwMode="auto">
          <a:xfrm>
            <a:off x="8674100" y="5305425"/>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57" name="Slide Number Placeholder 56"/>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D67298A-A8BA-4696-9001-4C9B2D78A956}" type="slidenum">
              <a:rPr lang="en-US" altLang="en-US" sz="1200">
                <a:solidFill>
                  <a:srgbClr val="BCBCBC"/>
                </a:solidFill>
              </a:rPr>
              <a:pPr algn="r"/>
              <a:t>37</a:t>
            </a:fld>
            <a:endParaRPr lang="en-US" altLang="en-US" sz="1200">
              <a:solidFill>
                <a:srgbClr val="BCBCBC"/>
              </a:solidFill>
            </a:endParaRPr>
          </a:p>
        </p:txBody>
      </p:sp>
      <p:sp>
        <p:nvSpPr>
          <p:cNvPr id="38928" name="Freeform 58"/>
          <p:cNvSpPr>
            <a:spLocks/>
          </p:cNvSpPr>
          <p:nvPr/>
        </p:nvSpPr>
        <p:spPr bwMode="auto">
          <a:xfrm>
            <a:off x="2003425" y="5508625"/>
            <a:ext cx="6129338" cy="258763"/>
          </a:xfrm>
          <a:custGeom>
            <a:avLst/>
            <a:gdLst>
              <a:gd name="T0" fmla="*/ 0 w 3864"/>
              <a:gd name="T1" fmla="*/ 0 h 142"/>
              <a:gd name="T2" fmla="*/ 2147483647 w 3864"/>
              <a:gd name="T3" fmla="*/ 2147483647 h 142"/>
              <a:gd name="T4" fmla="*/ 2147483647 w 3864"/>
              <a:gd name="T5" fmla="*/ 2147483647 h 142"/>
              <a:gd name="T6" fmla="*/ 2147483647 w 3864"/>
              <a:gd name="T7" fmla="*/ 2147483647 h 142"/>
              <a:gd name="T8" fmla="*/ 2147483647 w 3864"/>
              <a:gd name="T9" fmla="*/ 2147483647 h 142"/>
              <a:gd name="T10" fmla="*/ 2147483647 w 3864"/>
              <a:gd name="T11" fmla="*/ 2147483647 h 142"/>
              <a:gd name="T12" fmla="*/ 2147483647 w 3864"/>
              <a:gd name="T13" fmla="*/ 2147483647 h 142"/>
              <a:gd name="T14" fmla="*/ 0 60000 65536"/>
              <a:gd name="T15" fmla="*/ 0 60000 65536"/>
              <a:gd name="T16" fmla="*/ 0 60000 65536"/>
              <a:gd name="T17" fmla="*/ 0 60000 65536"/>
              <a:gd name="T18" fmla="*/ 0 60000 65536"/>
              <a:gd name="T19" fmla="*/ 0 60000 65536"/>
              <a:gd name="T20" fmla="*/ 0 60000 65536"/>
              <a:gd name="T21" fmla="*/ 0 w 3864"/>
              <a:gd name="T22" fmla="*/ 0 h 142"/>
              <a:gd name="T23" fmla="*/ 3864 w 386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4" h="142">
                <a:moveTo>
                  <a:pt x="0" y="0"/>
                </a:moveTo>
                <a:cubicBezTo>
                  <a:pt x="103" y="18"/>
                  <a:pt x="207" y="37"/>
                  <a:pt x="380" y="56"/>
                </a:cubicBezTo>
                <a:cubicBezTo>
                  <a:pt x="553" y="75"/>
                  <a:pt x="777" y="98"/>
                  <a:pt x="1040" y="112"/>
                </a:cubicBezTo>
                <a:cubicBezTo>
                  <a:pt x="1303" y="126"/>
                  <a:pt x="1706" y="138"/>
                  <a:pt x="1960" y="140"/>
                </a:cubicBezTo>
                <a:cubicBezTo>
                  <a:pt x="2214" y="142"/>
                  <a:pt x="2328" y="136"/>
                  <a:pt x="2564" y="124"/>
                </a:cubicBezTo>
                <a:cubicBezTo>
                  <a:pt x="2800" y="112"/>
                  <a:pt x="3159" y="86"/>
                  <a:pt x="3376" y="68"/>
                </a:cubicBezTo>
                <a:cubicBezTo>
                  <a:pt x="3593" y="50"/>
                  <a:pt x="3728" y="33"/>
                  <a:pt x="3864" y="16"/>
                </a:cubicBezTo>
              </a:path>
            </a:pathLst>
          </a:custGeom>
          <a:noFill/>
          <a:ln w="1905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9" name="Freeform 59"/>
          <p:cNvSpPr>
            <a:spLocks/>
          </p:cNvSpPr>
          <p:nvPr/>
        </p:nvSpPr>
        <p:spPr bwMode="auto">
          <a:xfrm>
            <a:off x="2012950" y="6013450"/>
            <a:ext cx="6115050" cy="225425"/>
          </a:xfrm>
          <a:custGeom>
            <a:avLst/>
            <a:gdLst>
              <a:gd name="T0" fmla="*/ 0 w 3864"/>
              <a:gd name="T1" fmla="*/ 0 h 142"/>
              <a:gd name="T2" fmla="*/ 2147483647 w 3864"/>
              <a:gd name="T3" fmla="*/ 2147483647 h 142"/>
              <a:gd name="T4" fmla="*/ 2147483647 w 3864"/>
              <a:gd name="T5" fmla="*/ 2147483647 h 142"/>
              <a:gd name="T6" fmla="*/ 2147483647 w 3864"/>
              <a:gd name="T7" fmla="*/ 2147483647 h 142"/>
              <a:gd name="T8" fmla="*/ 2147483647 w 3864"/>
              <a:gd name="T9" fmla="*/ 2147483647 h 142"/>
              <a:gd name="T10" fmla="*/ 2147483647 w 3864"/>
              <a:gd name="T11" fmla="*/ 2147483647 h 142"/>
              <a:gd name="T12" fmla="*/ 2147483647 w 3864"/>
              <a:gd name="T13" fmla="*/ 2147483647 h 142"/>
              <a:gd name="T14" fmla="*/ 0 60000 65536"/>
              <a:gd name="T15" fmla="*/ 0 60000 65536"/>
              <a:gd name="T16" fmla="*/ 0 60000 65536"/>
              <a:gd name="T17" fmla="*/ 0 60000 65536"/>
              <a:gd name="T18" fmla="*/ 0 60000 65536"/>
              <a:gd name="T19" fmla="*/ 0 60000 65536"/>
              <a:gd name="T20" fmla="*/ 0 60000 65536"/>
              <a:gd name="T21" fmla="*/ 0 w 3864"/>
              <a:gd name="T22" fmla="*/ 0 h 142"/>
              <a:gd name="T23" fmla="*/ 3864 w 386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4" h="142">
                <a:moveTo>
                  <a:pt x="0" y="0"/>
                </a:moveTo>
                <a:cubicBezTo>
                  <a:pt x="103" y="18"/>
                  <a:pt x="207" y="37"/>
                  <a:pt x="380" y="56"/>
                </a:cubicBezTo>
                <a:cubicBezTo>
                  <a:pt x="553" y="75"/>
                  <a:pt x="777" y="98"/>
                  <a:pt x="1040" y="112"/>
                </a:cubicBezTo>
                <a:cubicBezTo>
                  <a:pt x="1303" y="126"/>
                  <a:pt x="1706" y="138"/>
                  <a:pt x="1960" y="140"/>
                </a:cubicBezTo>
                <a:cubicBezTo>
                  <a:pt x="2214" y="142"/>
                  <a:pt x="2328" y="136"/>
                  <a:pt x="2564" y="124"/>
                </a:cubicBezTo>
                <a:cubicBezTo>
                  <a:pt x="2800" y="112"/>
                  <a:pt x="3159" y="86"/>
                  <a:pt x="3376" y="68"/>
                </a:cubicBezTo>
                <a:cubicBezTo>
                  <a:pt x="3593" y="50"/>
                  <a:pt x="3728" y="33"/>
                  <a:pt x="3864" y="16"/>
                </a:cubicBezTo>
              </a:path>
            </a:pathLst>
          </a:custGeom>
          <a:noFill/>
          <a:ln w="1905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0" name="Freeform 60"/>
          <p:cNvSpPr>
            <a:spLocks/>
          </p:cNvSpPr>
          <p:nvPr/>
        </p:nvSpPr>
        <p:spPr bwMode="auto">
          <a:xfrm>
            <a:off x="2012950" y="5597525"/>
            <a:ext cx="6110288" cy="254000"/>
          </a:xfrm>
          <a:custGeom>
            <a:avLst/>
            <a:gdLst>
              <a:gd name="T0" fmla="*/ 0 w 3864"/>
              <a:gd name="T1" fmla="*/ 0 h 142"/>
              <a:gd name="T2" fmla="*/ 2147483647 w 3864"/>
              <a:gd name="T3" fmla="*/ 2147483647 h 142"/>
              <a:gd name="T4" fmla="*/ 2147483647 w 3864"/>
              <a:gd name="T5" fmla="*/ 2147483647 h 142"/>
              <a:gd name="T6" fmla="*/ 2147483647 w 3864"/>
              <a:gd name="T7" fmla="*/ 2147483647 h 142"/>
              <a:gd name="T8" fmla="*/ 2147483647 w 3864"/>
              <a:gd name="T9" fmla="*/ 2147483647 h 142"/>
              <a:gd name="T10" fmla="*/ 2147483647 w 3864"/>
              <a:gd name="T11" fmla="*/ 2147483647 h 142"/>
              <a:gd name="T12" fmla="*/ 2147483647 w 3864"/>
              <a:gd name="T13" fmla="*/ 2147483647 h 142"/>
              <a:gd name="T14" fmla="*/ 0 60000 65536"/>
              <a:gd name="T15" fmla="*/ 0 60000 65536"/>
              <a:gd name="T16" fmla="*/ 0 60000 65536"/>
              <a:gd name="T17" fmla="*/ 0 60000 65536"/>
              <a:gd name="T18" fmla="*/ 0 60000 65536"/>
              <a:gd name="T19" fmla="*/ 0 60000 65536"/>
              <a:gd name="T20" fmla="*/ 0 60000 65536"/>
              <a:gd name="T21" fmla="*/ 0 w 3864"/>
              <a:gd name="T22" fmla="*/ 0 h 142"/>
              <a:gd name="T23" fmla="*/ 3864 w 386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4" h="142">
                <a:moveTo>
                  <a:pt x="0" y="0"/>
                </a:moveTo>
                <a:cubicBezTo>
                  <a:pt x="103" y="18"/>
                  <a:pt x="207" y="37"/>
                  <a:pt x="380" y="56"/>
                </a:cubicBezTo>
                <a:cubicBezTo>
                  <a:pt x="553" y="75"/>
                  <a:pt x="777" y="98"/>
                  <a:pt x="1040" y="112"/>
                </a:cubicBezTo>
                <a:cubicBezTo>
                  <a:pt x="1303" y="126"/>
                  <a:pt x="1706" y="138"/>
                  <a:pt x="1960" y="140"/>
                </a:cubicBezTo>
                <a:cubicBezTo>
                  <a:pt x="2214" y="142"/>
                  <a:pt x="2328" y="136"/>
                  <a:pt x="2564" y="124"/>
                </a:cubicBezTo>
                <a:cubicBezTo>
                  <a:pt x="2800" y="112"/>
                  <a:pt x="3159" y="86"/>
                  <a:pt x="3376" y="68"/>
                </a:cubicBezTo>
                <a:cubicBezTo>
                  <a:pt x="3593" y="50"/>
                  <a:pt x="3728" y="33"/>
                  <a:pt x="3864" y="16"/>
                </a:cubicBezTo>
              </a:path>
            </a:pathLst>
          </a:custGeom>
          <a:noFill/>
          <a:ln w="1905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1" name="Freeform 61"/>
          <p:cNvSpPr>
            <a:spLocks/>
          </p:cNvSpPr>
          <p:nvPr/>
        </p:nvSpPr>
        <p:spPr bwMode="auto">
          <a:xfrm>
            <a:off x="2019300" y="5921375"/>
            <a:ext cx="6110288" cy="225425"/>
          </a:xfrm>
          <a:custGeom>
            <a:avLst/>
            <a:gdLst>
              <a:gd name="T0" fmla="*/ 0 w 3864"/>
              <a:gd name="T1" fmla="*/ 0 h 142"/>
              <a:gd name="T2" fmla="*/ 2147483647 w 3864"/>
              <a:gd name="T3" fmla="*/ 2147483647 h 142"/>
              <a:gd name="T4" fmla="*/ 2147483647 w 3864"/>
              <a:gd name="T5" fmla="*/ 2147483647 h 142"/>
              <a:gd name="T6" fmla="*/ 2147483647 w 3864"/>
              <a:gd name="T7" fmla="*/ 2147483647 h 142"/>
              <a:gd name="T8" fmla="*/ 2147483647 w 3864"/>
              <a:gd name="T9" fmla="*/ 2147483647 h 142"/>
              <a:gd name="T10" fmla="*/ 2147483647 w 3864"/>
              <a:gd name="T11" fmla="*/ 2147483647 h 142"/>
              <a:gd name="T12" fmla="*/ 2147483647 w 3864"/>
              <a:gd name="T13" fmla="*/ 2147483647 h 142"/>
              <a:gd name="T14" fmla="*/ 0 60000 65536"/>
              <a:gd name="T15" fmla="*/ 0 60000 65536"/>
              <a:gd name="T16" fmla="*/ 0 60000 65536"/>
              <a:gd name="T17" fmla="*/ 0 60000 65536"/>
              <a:gd name="T18" fmla="*/ 0 60000 65536"/>
              <a:gd name="T19" fmla="*/ 0 60000 65536"/>
              <a:gd name="T20" fmla="*/ 0 60000 65536"/>
              <a:gd name="T21" fmla="*/ 0 w 3864"/>
              <a:gd name="T22" fmla="*/ 0 h 142"/>
              <a:gd name="T23" fmla="*/ 3864 w 386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4" h="142">
                <a:moveTo>
                  <a:pt x="0" y="0"/>
                </a:moveTo>
                <a:cubicBezTo>
                  <a:pt x="103" y="18"/>
                  <a:pt x="207" y="37"/>
                  <a:pt x="380" y="56"/>
                </a:cubicBezTo>
                <a:cubicBezTo>
                  <a:pt x="553" y="75"/>
                  <a:pt x="777" y="98"/>
                  <a:pt x="1040" y="112"/>
                </a:cubicBezTo>
                <a:cubicBezTo>
                  <a:pt x="1303" y="126"/>
                  <a:pt x="1706" y="138"/>
                  <a:pt x="1960" y="140"/>
                </a:cubicBezTo>
                <a:cubicBezTo>
                  <a:pt x="2214" y="142"/>
                  <a:pt x="2328" y="136"/>
                  <a:pt x="2564" y="124"/>
                </a:cubicBezTo>
                <a:cubicBezTo>
                  <a:pt x="2800" y="112"/>
                  <a:pt x="3159" y="86"/>
                  <a:pt x="3376" y="68"/>
                </a:cubicBezTo>
                <a:cubicBezTo>
                  <a:pt x="3593" y="50"/>
                  <a:pt x="3728" y="33"/>
                  <a:pt x="3864" y="16"/>
                </a:cubicBezTo>
              </a:path>
            </a:pathLst>
          </a:custGeom>
          <a:noFill/>
          <a:ln w="1905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2" name="Line 68"/>
          <p:cNvSpPr>
            <a:spLocks noChangeShapeType="1"/>
          </p:cNvSpPr>
          <p:nvPr/>
        </p:nvSpPr>
        <p:spPr bwMode="auto">
          <a:xfrm>
            <a:off x="2012950" y="5511800"/>
            <a:ext cx="0" cy="51435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3" name="Line 69"/>
          <p:cNvSpPr>
            <a:spLocks noChangeShapeType="1"/>
          </p:cNvSpPr>
          <p:nvPr/>
        </p:nvSpPr>
        <p:spPr bwMode="auto">
          <a:xfrm>
            <a:off x="8153400" y="5513388"/>
            <a:ext cx="0" cy="51435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4" name="AutoShape 151"/>
          <p:cNvSpPr>
            <a:spLocks noChangeArrowheads="1"/>
          </p:cNvSpPr>
          <p:nvPr/>
        </p:nvSpPr>
        <p:spPr bwMode="auto">
          <a:xfrm>
            <a:off x="1860550" y="5986463"/>
            <a:ext cx="304800" cy="447675"/>
          </a:xfrm>
          <a:prstGeom prst="triangle">
            <a:avLst>
              <a:gd name="adj" fmla="val 50000"/>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8935" name="AutoShape 152"/>
          <p:cNvSpPr>
            <a:spLocks noChangeArrowheads="1"/>
          </p:cNvSpPr>
          <p:nvPr/>
        </p:nvSpPr>
        <p:spPr bwMode="auto">
          <a:xfrm>
            <a:off x="7980363" y="5976938"/>
            <a:ext cx="304800" cy="447675"/>
          </a:xfrm>
          <a:prstGeom prst="triangle">
            <a:avLst>
              <a:gd name="adj" fmla="val 50000"/>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8936" name="Text Box 161"/>
          <p:cNvSpPr txBox="1">
            <a:spLocks noChangeArrowheads="1"/>
          </p:cNvSpPr>
          <p:nvPr/>
        </p:nvSpPr>
        <p:spPr bwMode="auto">
          <a:xfrm>
            <a:off x="5432425" y="503396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sp>
        <p:nvSpPr>
          <p:cNvPr id="38937" name="Line 74"/>
          <p:cNvSpPr>
            <a:spLocks noChangeShapeType="1"/>
          </p:cNvSpPr>
          <p:nvPr/>
        </p:nvSpPr>
        <p:spPr bwMode="auto">
          <a:xfrm>
            <a:off x="5472113" y="4960938"/>
            <a:ext cx="0" cy="557212"/>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8938" name="Line 75"/>
          <p:cNvSpPr>
            <a:spLocks noChangeShapeType="1"/>
          </p:cNvSpPr>
          <p:nvPr/>
        </p:nvSpPr>
        <p:spPr bwMode="auto">
          <a:xfrm>
            <a:off x="5473700" y="5740400"/>
            <a:ext cx="0" cy="349250"/>
          </a:xfrm>
          <a:prstGeom prst="line">
            <a:avLst/>
          </a:prstGeom>
          <a:noFill/>
          <a:ln w="28575">
            <a:solidFill>
              <a:schemeClr val="bg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38939" name="Line 76"/>
          <p:cNvSpPr>
            <a:spLocks noChangeShapeType="1"/>
          </p:cNvSpPr>
          <p:nvPr/>
        </p:nvSpPr>
        <p:spPr bwMode="auto">
          <a:xfrm>
            <a:off x="5478463" y="5505450"/>
            <a:ext cx="0" cy="25241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0" name="Line 77"/>
          <p:cNvSpPr>
            <a:spLocks noChangeShapeType="1"/>
          </p:cNvSpPr>
          <p:nvPr/>
        </p:nvSpPr>
        <p:spPr bwMode="auto">
          <a:xfrm>
            <a:off x="4933950" y="5505450"/>
            <a:ext cx="74295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1" name="Line 78"/>
          <p:cNvSpPr>
            <a:spLocks noChangeShapeType="1"/>
          </p:cNvSpPr>
          <p:nvPr/>
        </p:nvSpPr>
        <p:spPr bwMode="auto">
          <a:xfrm>
            <a:off x="4967288" y="5762625"/>
            <a:ext cx="70961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2" name="Line 79"/>
          <p:cNvSpPr>
            <a:spLocks noChangeShapeType="1"/>
          </p:cNvSpPr>
          <p:nvPr/>
        </p:nvSpPr>
        <p:spPr bwMode="auto">
          <a:xfrm>
            <a:off x="5092700" y="5902325"/>
            <a:ext cx="0" cy="349250"/>
          </a:xfrm>
          <a:prstGeom prst="line">
            <a:avLst/>
          </a:prstGeom>
          <a:noFill/>
          <a:ln w="28575">
            <a:solidFill>
              <a:schemeClr val="bg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38943" name="Line 80"/>
          <p:cNvSpPr>
            <a:spLocks noChangeShapeType="1"/>
          </p:cNvSpPr>
          <p:nvPr/>
        </p:nvSpPr>
        <p:spPr bwMode="auto">
          <a:xfrm>
            <a:off x="5091113" y="4946650"/>
            <a:ext cx="0" cy="819150"/>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8944" name="Line 81"/>
          <p:cNvSpPr>
            <a:spLocks noChangeShapeType="1"/>
          </p:cNvSpPr>
          <p:nvPr/>
        </p:nvSpPr>
        <p:spPr bwMode="auto">
          <a:xfrm>
            <a:off x="5091113" y="5772150"/>
            <a:ext cx="0" cy="14763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5" name="Text Box 161"/>
          <p:cNvSpPr txBox="1">
            <a:spLocks noChangeArrowheads="1"/>
          </p:cNvSpPr>
          <p:nvPr/>
        </p:nvSpPr>
        <p:spPr bwMode="auto">
          <a:xfrm>
            <a:off x="4737100" y="485775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a:solidFill>
                  <a:schemeClr val="bg1"/>
                </a:solidFill>
                <a:cs typeface="Arial" panose="020B0604020202020204" pitchFamily="34" charset="0"/>
              </a:rPr>
              <a:t>’</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38946" name="Freeform 83"/>
          <p:cNvSpPr>
            <a:spLocks/>
          </p:cNvSpPr>
          <p:nvPr/>
        </p:nvSpPr>
        <p:spPr bwMode="auto">
          <a:xfrm>
            <a:off x="2000250" y="6007100"/>
            <a:ext cx="6172200" cy="401638"/>
          </a:xfrm>
          <a:custGeom>
            <a:avLst/>
            <a:gdLst>
              <a:gd name="T0" fmla="*/ 0 w 3860"/>
              <a:gd name="T1" fmla="*/ 0 h 253"/>
              <a:gd name="T2" fmla="*/ 2147483647 w 3860"/>
              <a:gd name="T3" fmla="*/ 2147483647 h 253"/>
              <a:gd name="T4" fmla="*/ 2147483647 w 3860"/>
              <a:gd name="T5" fmla="*/ 2147483647 h 253"/>
              <a:gd name="T6" fmla="*/ 2147483647 w 3860"/>
              <a:gd name="T7" fmla="*/ 2147483647 h 253"/>
              <a:gd name="T8" fmla="*/ 2147483647 w 3860"/>
              <a:gd name="T9" fmla="*/ 2147483647 h 253"/>
              <a:gd name="T10" fmla="*/ 2147483647 w 3860"/>
              <a:gd name="T11" fmla="*/ 2147483647 h 253"/>
              <a:gd name="T12" fmla="*/ 2147483647 w 3860"/>
              <a:gd name="T13" fmla="*/ 2147483647 h 253"/>
              <a:gd name="T14" fmla="*/ 2147483647 w 3860"/>
              <a:gd name="T15" fmla="*/ 2147483647 h 253"/>
              <a:gd name="T16" fmla="*/ 2147483647 w 3860"/>
              <a:gd name="T17" fmla="*/ 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0"/>
              <a:gd name="T28" fmla="*/ 0 h 253"/>
              <a:gd name="T29" fmla="*/ 3860 w 3860"/>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0" h="253">
                <a:moveTo>
                  <a:pt x="0" y="0"/>
                </a:moveTo>
                <a:cubicBezTo>
                  <a:pt x="72" y="23"/>
                  <a:pt x="145" y="46"/>
                  <a:pt x="268" y="72"/>
                </a:cubicBezTo>
                <a:cubicBezTo>
                  <a:pt x="391" y="98"/>
                  <a:pt x="535" y="130"/>
                  <a:pt x="736" y="156"/>
                </a:cubicBezTo>
                <a:cubicBezTo>
                  <a:pt x="937" y="182"/>
                  <a:pt x="1265" y="212"/>
                  <a:pt x="1476" y="228"/>
                </a:cubicBezTo>
                <a:cubicBezTo>
                  <a:pt x="1687" y="244"/>
                  <a:pt x="1829" y="253"/>
                  <a:pt x="2000" y="252"/>
                </a:cubicBezTo>
                <a:cubicBezTo>
                  <a:pt x="2171" y="251"/>
                  <a:pt x="2377" y="230"/>
                  <a:pt x="2504" y="220"/>
                </a:cubicBezTo>
                <a:cubicBezTo>
                  <a:pt x="2631" y="210"/>
                  <a:pt x="2630" y="209"/>
                  <a:pt x="2764" y="192"/>
                </a:cubicBezTo>
                <a:cubicBezTo>
                  <a:pt x="2898" y="175"/>
                  <a:pt x="3125" y="148"/>
                  <a:pt x="3308" y="116"/>
                </a:cubicBezTo>
                <a:cubicBezTo>
                  <a:pt x="3491" y="84"/>
                  <a:pt x="3771" y="17"/>
                  <a:pt x="3860" y="0"/>
                </a:cubicBezTo>
              </a:path>
            </a:pathLst>
          </a:custGeom>
          <a:noFill/>
          <a:ln w="2857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7" name="Freeform 84"/>
          <p:cNvSpPr>
            <a:spLocks/>
          </p:cNvSpPr>
          <p:nvPr/>
        </p:nvSpPr>
        <p:spPr bwMode="auto">
          <a:xfrm>
            <a:off x="2006600" y="5518150"/>
            <a:ext cx="6146800" cy="388938"/>
          </a:xfrm>
          <a:custGeom>
            <a:avLst/>
            <a:gdLst>
              <a:gd name="T0" fmla="*/ 0 w 3860"/>
              <a:gd name="T1" fmla="*/ 0 h 253"/>
              <a:gd name="T2" fmla="*/ 2147483647 w 3860"/>
              <a:gd name="T3" fmla="*/ 2147483647 h 253"/>
              <a:gd name="T4" fmla="*/ 2147483647 w 3860"/>
              <a:gd name="T5" fmla="*/ 2147483647 h 253"/>
              <a:gd name="T6" fmla="*/ 2147483647 w 3860"/>
              <a:gd name="T7" fmla="*/ 2147483647 h 253"/>
              <a:gd name="T8" fmla="*/ 2147483647 w 3860"/>
              <a:gd name="T9" fmla="*/ 2147483647 h 253"/>
              <a:gd name="T10" fmla="*/ 2147483647 w 3860"/>
              <a:gd name="T11" fmla="*/ 2147483647 h 253"/>
              <a:gd name="T12" fmla="*/ 2147483647 w 3860"/>
              <a:gd name="T13" fmla="*/ 2147483647 h 253"/>
              <a:gd name="T14" fmla="*/ 2147483647 w 3860"/>
              <a:gd name="T15" fmla="*/ 2147483647 h 253"/>
              <a:gd name="T16" fmla="*/ 2147483647 w 3860"/>
              <a:gd name="T17" fmla="*/ 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0"/>
              <a:gd name="T28" fmla="*/ 0 h 253"/>
              <a:gd name="T29" fmla="*/ 3860 w 3860"/>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0" h="253">
                <a:moveTo>
                  <a:pt x="0" y="0"/>
                </a:moveTo>
                <a:cubicBezTo>
                  <a:pt x="72" y="23"/>
                  <a:pt x="145" y="46"/>
                  <a:pt x="268" y="72"/>
                </a:cubicBezTo>
                <a:cubicBezTo>
                  <a:pt x="391" y="98"/>
                  <a:pt x="535" y="130"/>
                  <a:pt x="736" y="156"/>
                </a:cubicBezTo>
                <a:cubicBezTo>
                  <a:pt x="937" y="182"/>
                  <a:pt x="1265" y="212"/>
                  <a:pt x="1476" y="228"/>
                </a:cubicBezTo>
                <a:cubicBezTo>
                  <a:pt x="1687" y="244"/>
                  <a:pt x="1829" y="253"/>
                  <a:pt x="2000" y="252"/>
                </a:cubicBezTo>
                <a:cubicBezTo>
                  <a:pt x="2171" y="251"/>
                  <a:pt x="2377" y="230"/>
                  <a:pt x="2504" y="220"/>
                </a:cubicBezTo>
                <a:cubicBezTo>
                  <a:pt x="2631" y="210"/>
                  <a:pt x="2630" y="209"/>
                  <a:pt x="2764" y="192"/>
                </a:cubicBezTo>
                <a:cubicBezTo>
                  <a:pt x="2898" y="175"/>
                  <a:pt x="3125" y="148"/>
                  <a:pt x="3308" y="116"/>
                </a:cubicBezTo>
                <a:cubicBezTo>
                  <a:pt x="3491" y="84"/>
                  <a:pt x="3771" y="17"/>
                  <a:pt x="3860" y="0"/>
                </a:cubicBezTo>
              </a:path>
            </a:pathLst>
          </a:custGeom>
          <a:noFill/>
          <a:ln w="2857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8" name="Freeform 85"/>
          <p:cNvSpPr>
            <a:spLocks/>
          </p:cNvSpPr>
          <p:nvPr/>
        </p:nvSpPr>
        <p:spPr bwMode="auto">
          <a:xfrm>
            <a:off x="2019300" y="5600700"/>
            <a:ext cx="6127750" cy="401638"/>
          </a:xfrm>
          <a:custGeom>
            <a:avLst/>
            <a:gdLst>
              <a:gd name="T0" fmla="*/ 0 w 3860"/>
              <a:gd name="T1" fmla="*/ 0 h 253"/>
              <a:gd name="T2" fmla="*/ 2147483647 w 3860"/>
              <a:gd name="T3" fmla="*/ 2147483647 h 253"/>
              <a:gd name="T4" fmla="*/ 2147483647 w 3860"/>
              <a:gd name="T5" fmla="*/ 2147483647 h 253"/>
              <a:gd name="T6" fmla="*/ 2147483647 w 3860"/>
              <a:gd name="T7" fmla="*/ 2147483647 h 253"/>
              <a:gd name="T8" fmla="*/ 2147483647 w 3860"/>
              <a:gd name="T9" fmla="*/ 2147483647 h 253"/>
              <a:gd name="T10" fmla="*/ 2147483647 w 3860"/>
              <a:gd name="T11" fmla="*/ 2147483647 h 253"/>
              <a:gd name="T12" fmla="*/ 2147483647 w 3860"/>
              <a:gd name="T13" fmla="*/ 2147483647 h 253"/>
              <a:gd name="T14" fmla="*/ 2147483647 w 3860"/>
              <a:gd name="T15" fmla="*/ 2147483647 h 253"/>
              <a:gd name="T16" fmla="*/ 2147483647 w 3860"/>
              <a:gd name="T17" fmla="*/ 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0"/>
              <a:gd name="T28" fmla="*/ 0 h 253"/>
              <a:gd name="T29" fmla="*/ 3860 w 3860"/>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0" h="253">
                <a:moveTo>
                  <a:pt x="0" y="0"/>
                </a:moveTo>
                <a:cubicBezTo>
                  <a:pt x="72" y="23"/>
                  <a:pt x="145" y="46"/>
                  <a:pt x="268" y="72"/>
                </a:cubicBezTo>
                <a:cubicBezTo>
                  <a:pt x="391" y="98"/>
                  <a:pt x="535" y="130"/>
                  <a:pt x="736" y="156"/>
                </a:cubicBezTo>
                <a:cubicBezTo>
                  <a:pt x="937" y="182"/>
                  <a:pt x="1265" y="212"/>
                  <a:pt x="1476" y="228"/>
                </a:cubicBezTo>
                <a:cubicBezTo>
                  <a:pt x="1687" y="244"/>
                  <a:pt x="1829" y="253"/>
                  <a:pt x="2000" y="252"/>
                </a:cubicBezTo>
                <a:cubicBezTo>
                  <a:pt x="2171" y="251"/>
                  <a:pt x="2377" y="230"/>
                  <a:pt x="2504" y="220"/>
                </a:cubicBezTo>
                <a:cubicBezTo>
                  <a:pt x="2631" y="210"/>
                  <a:pt x="2630" y="209"/>
                  <a:pt x="2764" y="192"/>
                </a:cubicBezTo>
                <a:cubicBezTo>
                  <a:pt x="2898" y="175"/>
                  <a:pt x="3125" y="148"/>
                  <a:pt x="3308" y="116"/>
                </a:cubicBezTo>
                <a:cubicBezTo>
                  <a:pt x="3491" y="84"/>
                  <a:pt x="3771" y="17"/>
                  <a:pt x="3860" y="0"/>
                </a:cubicBez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9" name="Freeform 86"/>
          <p:cNvSpPr>
            <a:spLocks/>
          </p:cNvSpPr>
          <p:nvPr/>
        </p:nvSpPr>
        <p:spPr bwMode="auto">
          <a:xfrm>
            <a:off x="2038350" y="5930900"/>
            <a:ext cx="6127750" cy="401638"/>
          </a:xfrm>
          <a:custGeom>
            <a:avLst/>
            <a:gdLst>
              <a:gd name="T0" fmla="*/ 0 w 3860"/>
              <a:gd name="T1" fmla="*/ 0 h 253"/>
              <a:gd name="T2" fmla="*/ 2147483647 w 3860"/>
              <a:gd name="T3" fmla="*/ 2147483647 h 253"/>
              <a:gd name="T4" fmla="*/ 2147483647 w 3860"/>
              <a:gd name="T5" fmla="*/ 2147483647 h 253"/>
              <a:gd name="T6" fmla="*/ 2147483647 w 3860"/>
              <a:gd name="T7" fmla="*/ 2147483647 h 253"/>
              <a:gd name="T8" fmla="*/ 2147483647 w 3860"/>
              <a:gd name="T9" fmla="*/ 2147483647 h 253"/>
              <a:gd name="T10" fmla="*/ 2147483647 w 3860"/>
              <a:gd name="T11" fmla="*/ 2147483647 h 253"/>
              <a:gd name="T12" fmla="*/ 2147483647 w 3860"/>
              <a:gd name="T13" fmla="*/ 2147483647 h 253"/>
              <a:gd name="T14" fmla="*/ 2147483647 w 3860"/>
              <a:gd name="T15" fmla="*/ 2147483647 h 253"/>
              <a:gd name="T16" fmla="*/ 2147483647 w 3860"/>
              <a:gd name="T17" fmla="*/ 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0"/>
              <a:gd name="T28" fmla="*/ 0 h 253"/>
              <a:gd name="T29" fmla="*/ 3860 w 3860"/>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0" h="253">
                <a:moveTo>
                  <a:pt x="0" y="0"/>
                </a:moveTo>
                <a:cubicBezTo>
                  <a:pt x="72" y="23"/>
                  <a:pt x="145" y="46"/>
                  <a:pt x="268" y="72"/>
                </a:cubicBezTo>
                <a:cubicBezTo>
                  <a:pt x="391" y="98"/>
                  <a:pt x="535" y="130"/>
                  <a:pt x="736" y="156"/>
                </a:cubicBezTo>
                <a:cubicBezTo>
                  <a:pt x="937" y="182"/>
                  <a:pt x="1265" y="212"/>
                  <a:pt x="1476" y="228"/>
                </a:cubicBezTo>
                <a:cubicBezTo>
                  <a:pt x="1687" y="244"/>
                  <a:pt x="1829" y="253"/>
                  <a:pt x="2000" y="252"/>
                </a:cubicBezTo>
                <a:cubicBezTo>
                  <a:pt x="2171" y="251"/>
                  <a:pt x="2377" y="230"/>
                  <a:pt x="2504" y="220"/>
                </a:cubicBezTo>
                <a:cubicBezTo>
                  <a:pt x="2631" y="210"/>
                  <a:pt x="2630" y="209"/>
                  <a:pt x="2764" y="192"/>
                </a:cubicBezTo>
                <a:cubicBezTo>
                  <a:pt x="2898" y="175"/>
                  <a:pt x="3125" y="148"/>
                  <a:pt x="3308" y="116"/>
                </a:cubicBezTo>
                <a:cubicBezTo>
                  <a:pt x="3491" y="84"/>
                  <a:pt x="3771" y="17"/>
                  <a:pt x="3860" y="0"/>
                </a:cubicBez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74" name="Rectangle 73"/>
          <p:cNvSpPr/>
          <p:nvPr/>
        </p:nvSpPr>
        <p:spPr>
          <a:xfrm>
            <a:off x="1039813" y="4835525"/>
            <a:ext cx="8132762" cy="17033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40" name="Freeform 3"/>
          <p:cNvSpPr>
            <a:spLocks/>
          </p:cNvSpPr>
          <p:nvPr/>
        </p:nvSpPr>
        <p:spPr bwMode="auto">
          <a:xfrm>
            <a:off x="2012950" y="5518150"/>
            <a:ext cx="6140450" cy="889000"/>
          </a:xfrm>
          <a:custGeom>
            <a:avLst/>
            <a:gdLst>
              <a:gd name="T0" fmla="*/ 0 w 3868"/>
              <a:gd name="T1" fmla="*/ 0 h 560"/>
              <a:gd name="T2" fmla="*/ 0 w 3868"/>
              <a:gd name="T3" fmla="*/ 2147483647 h 560"/>
              <a:gd name="T4" fmla="*/ 2147483647 w 3868"/>
              <a:gd name="T5" fmla="*/ 2147483647 h 560"/>
              <a:gd name="T6" fmla="*/ 2147483647 w 3868"/>
              <a:gd name="T7" fmla="*/ 2147483647 h 560"/>
              <a:gd name="T8" fmla="*/ 2147483647 w 3868"/>
              <a:gd name="T9" fmla="*/ 2147483647 h 560"/>
              <a:gd name="T10" fmla="*/ 2147483647 w 3868"/>
              <a:gd name="T11" fmla="*/ 2147483647 h 560"/>
              <a:gd name="T12" fmla="*/ 2147483647 w 3868"/>
              <a:gd name="T13" fmla="*/ 2147483647 h 560"/>
              <a:gd name="T14" fmla="*/ 2147483647 w 3868"/>
              <a:gd name="T15" fmla="*/ 2147483647 h 560"/>
              <a:gd name="T16" fmla="*/ 2147483647 w 3868"/>
              <a:gd name="T17" fmla="*/ 2147483647 h 560"/>
              <a:gd name="T18" fmla="*/ 2147483647 w 3868"/>
              <a:gd name="T19" fmla="*/ 2147483647 h 560"/>
              <a:gd name="T20" fmla="*/ 2147483647 w 3868"/>
              <a:gd name="T21" fmla="*/ 2147483647 h 560"/>
              <a:gd name="T22" fmla="*/ 2147483647 w 3868"/>
              <a:gd name="T23" fmla="*/ 2147483647 h 560"/>
              <a:gd name="T24" fmla="*/ 2147483647 w 3868"/>
              <a:gd name="T25" fmla="*/ 2147483647 h 560"/>
              <a:gd name="T26" fmla="*/ 2147483647 w 3868"/>
              <a:gd name="T27" fmla="*/ 0 h 560"/>
              <a:gd name="T28" fmla="*/ 2147483647 w 3868"/>
              <a:gd name="T29" fmla="*/ 2147483647 h 560"/>
              <a:gd name="T30" fmla="*/ 2147483647 w 3868"/>
              <a:gd name="T31" fmla="*/ 2147483647 h 560"/>
              <a:gd name="T32" fmla="*/ 2147483647 w 3868"/>
              <a:gd name="T33" fmla="*/ 2147483647 h 560"/>
              <a:gd name="T34" fmla="*/ 2147483647 w 3868"/>
              <a:gd name="T35" fmla="*/ 2147483647 h 560"/>
              <a:gd name="T36" fmla="*/ 2147483647 w 3868"/>
              <a:gd name="T37" fmla="*/ 2147483647 h 560"/>
              <a:gd name="T38" fmla="*/ 2147483647 w 3868"/>
              <a:gd name="T39" fmla="*/ 2147483647 h 560"/>
              <a:gd name="T40" fmla="*/ 2147483647 w 3868"/>
              <a:gd name="T41" fmla="*/ 2147483647 h 560"/>
              <a:gd name="T42" fmla="*/ 2147483647 w 3868"/>
              <a:gd name="T43" fmla="*/ 2147483647 h 560"/>
              <a:gd name="T44" fmla="*/ 2147483647 w 3868"/>
              <a:gd name="T45" fmla="*/ 2147483647 h 560"/>
              <a:gd name="T46" fmla="*/ 2147483647 w 3868"/>
              <a:gd name="T47" fmla="*/ 2147483647 h 560"/>
              <a:gd name="T48" fmla="*/ 2147483647 w 3868"/>
              <a:gd name="T49" fmla="*/ 2147483647 h 560"/>
              <a:gd name="T50" fmla="*/ 2147483647 w 3868"/>
              <a:gd name="T51" fmla="*/ 2147483647 h 560"/>
              <a:gd name="T52" fmla="*/ 0 w 3868"/>
              <a:gd name="T53" fmla="*/ 0 h 5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68"/>
              <a:gd name="T82" fmla="*/ 0 h 560"/>
              <a:gd name="T83" fmla="*/ 3868 w 3868"/>
              <a:gd name="T84" fmla="*/ 560 h 5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68" h="560">
                <a:moveTo>
                  <a:pt x="0" y="0"/>
                </a:moveTo>
                <a:lnTo>
                  <a:pt x="0" y="316"/>
                </a:lnTo>
                <a:lnTo>
                  <a:pt x="195" y="368"/>
                </a:lnTo>
                <a:lnTo>
                  <a:pt x="548" y="436"/>
                </a:lnTo>
                <a:lnTo>
                  <a:pt x="824" y="472"/>
                </a:lnTo>
                <a:lnTo>
                  <a:pt x="1184" y="512"/>
                </a:lnTo>
                <a:lnTo>
                  <a:pt x="1576" y="544"/>
                </a:lnTo>
                <a:lnTo>
                  <a:pt x="1844" y="560"/>
                </a:lnTo>
                <a:lnTo>
                  <a:pt x="2188" y="552"/>
                </a:lnTo>
                <a:lnTo>
                  <a:pt x="2492" y="528"/>
                </a:lnTo>
                <a:lnTo>
                  <a:pt x="3112" y="460"/>
                </a:lnTo>
                <a:lnTo>
                  <a:pt x="3468" y="400"/>
                </a:lnTo>
                <a:lnTo>
                  <a:pt x="3868" y="304"/>
                </a:lnTo>
                <a:lnTo>
                  <a:pt x="3868" y="0"/>
                </a:lnTo>
                <a:lnTo>
                  <a:pt x="3780" y="16"/>
                </a:lnTo>
                <a:lnTo>
                  <a:pt x="3580" y="56"/>
                </a:lnTo>
                <a:lnTo>
                  <a:pt x="3368" y="100"/>
                </a:lnTo>
                <a:lnTo>
                  <a:pt x="3084" y="148"/>
                </a:lnTo>
                <a:lnTo>
                  <a:pt x="2588" y="208"/>
                </a:lnTo>
                <a:lnTo>
                  <a:pt x="2124" y="244"/>
                </a:lnTo>
                <a:lnTo>
                  <a:pt x="1764" y="244"/>
                </a:lnTo>
                <a:lnTo>
                  <a:pt x="1464" y="220"/>
                </a:lnTo>
                <a:lnTo>
                  <a:pt x="1088" y="188"/>
                </a:lnTo>
                <a:lnTo>
                  <a:pt x="740" y="156"/>
                </a:lnTo>
                <a:lnTo>
                  <a:pt x="476" y="112"/>
                </a:lnTo>
                <a:lnTo>
                  <a:pt x="156" y="48"/>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TextBox 59"/>
          <p:cNvSpPr txBox="1"/>
          <p:nvPr/>
        </p:nvSpPr>
        <p:spPr>
          <a:xfrm>
            <a:off x="942975" y="2363788"/>
            <a:ext cx="7064375"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Axial force acting through deformations results in additional moment </a:t>
            </a:r>
            <a:r>
              <a:rPr lang="en-US" i="1">
                <a:solidFill>
                  <a:schemeClr val="bg1"/>
                </a:solidFill>
              </a:rPr>
              <a:t>P</a:t>
            </a:r>
            <a:r>
              <a:rPr lang="en-US">
                <a:solidFill>
                  <a:schemeClr val="bg1"/>
                </a:solidFill>
              </a:rPr>
              <a:t>(</a:t>
            </a:r>
            <a:r>
              <a:rPr lang="en-US">
                <a:solidFill>
                  <a:schemeClr val="bg1"/>
                </a:solidFill>
                <a:latin typeface="Symbol" pitchFamily="18" charset="2"/>
              </a:rPr>
              <a:t>d</a:t>
            </a:r>
            <a:r>
              <a:rPr lang="en-US" baseline="-25000">
                <a:solidFill>
                  <a:schemeClr val="bg1"/>
                </a:solidFill>
              </a:rPr>
              <a:t>0</a:t>
            </a:r>
            <a:r>
              <a:rPr lang="en-US">
                <a:solidFill>
                  <a:schemeClr val="bg1"/>
                </a:solidFill>
              </a:rPr>
              <a:t>) at center span.</a:t>
            </a:r>
          </a:p>
        </p:txBody>
      </p:sp>
      <p:sp>
        <p:nvSpPr>
          <p:cNvPr id="71" name="TextBox 70"/>
          <p:cNvSpPr txBox="1"/>
          <p:nvPr/>
        </p:nvSpPr>
        <p:spPr>
          <a:xfrm>
            <a:off x="504825" y="700088"/>
            <a:ext cx="81407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
        <p:nvSpPr>
          <p:cNvPr id="72" name="TextBox 71"/>
          <p:cNvSpPr txBox="1"/>
          <p:nvPr/>
        </p:nvSpPr>
        <p:spPr>
          <a:xfrm>
            <a:off x="928688" y="1622425"/>
            <a:ext cx="7064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Equilibrium is based on DEFORMED GEOMETRY.</a:t>
            </a:r>
          </a:p>
        </p:txBody>
      </p:sp>
      <p:sp>
        <p:nvSpPr>
          <p:cNvPr id="6" name="TextBox 5"/>
          <p:cNvSpPr txBox="1"/>
          <p:nvPr/>
        </p:nvSpPr>
        <p:spPr>
          <a:xfrm>
            <a:off x="957263" y="3471863"/>
            <a:ext cx="7064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Additional moment then results in displacement </a:t>
            </a:r>
            <a:r>
              <a:rPr lang="en-US">
                <a:solidFill>
                  <a:schemeClr val="bg1"/>
                </a:solidFill>
                <a:latin typeface="Symbol" pitchFamily="18" charset="2"/>
              </a:rPr>
              <a:t>d</a:t>
            </a:r>
            <a:r>
              <a:rPr lang="en-US">
                <a:solidFill>
                  <a:schemeClr val="bg1"/>
                </a:solidFill>
              </a:rPr>
              <a:t>’.</a:t>
            </a:r>
          </a:p>
        </p:txBody>
      </p:sp>
      <p:sp>
        <p:nvSpPr>
          <p:cNvPr id="11" name="Down Arrow 10"/>
          <p:cNvSpPr/>
          <p:nvPr/>
        </p:nvSpPr>
        <p:spPr>
          <a:xfrm>
            <a:off x="3976688" y="3154363"/>
            <a:ext cx="415925" cy="471487"/>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9946" name="Group 94"/>
          <p:cNvGrpSpPr>
            <a:grpSpLocks/>
          </p:cNvGrpSpPr>
          <p:nvPr/>
        </p:nvGrpSpPr>
        <p:grpSpPr bwMode="auto">
          <a:xfrm>
            <a:off x="1995488" y="4946650"/>
            <a:ext cx="6110287" cy="747713"/>
            <a:chOff x="1371599" y="581890"/>
            <a:chExt cx="6109856" cy="748147"/>
          </a:xfrm>
        </p:grpSpPr>
        <p:cxnSp>
          <p:nvCxnSpPr>
            <p:cNvPr id="100" name="Straight Arrow Connector 99"/>
            <p:cNvCxnSpPr/>
            <p:nvPr/>
          </p:nvCxnSpPr>
          <p:spPr>
            <a:xfrm rot="5400000">
              <a:off x="1676206" y="928166"/>
              <a:ext cx="527356"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5400000">
              <a:off x="2245284" y="997263"/>
              <a:ext cx="52576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2813570" y="1052857"/>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5400000">
              <a:off x="3353281" y="1067154"/>
              <a:ext cx="52576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1108715" y="844774"/>
              <a:ext cx="52576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a:off x="3907279" y="1067154"/>
              <a:ext cx="52576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4988292" y="1052857"/>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5555782" y="1039355"/>
              <a:ext cx="527356"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6123274" y="1011558"/>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6664574" y="941668"/>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a:off x="4420007" y="1052857"/>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7218572" y="859070"/>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bwMode="auto">
          <a:xfrm>
            <a:off x="1206500" y="5708650"/>
            <a:ext cx="788988"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bwMode="auto">
          <a:xfrm flipH="1">
            <a:off x="8120063" y="5735638"/>
            <a:ext cx="788987" cy="1587"/>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949" name="TextBox 81"/>
          <p:cNvSpPr txBox="1">
            <a:spLocks noChangeArrowheads="1"/>
          </p:cNvSpPr>
          <p:nvPr/>
        </p:nvSpPr>
        <p:spPr bwMode="auto">
          <a:xfrm>
            <a:off x="1066800" y="5278438"/>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39950" name="TextBox 82"/>
          <p:cNvSpPr txBox="1">
            <a:spLocks noChangeArrowheads="1"/>
          </p:cNvSpPr>
          <p:nvPr/>
        </p:nvSpPr>
        <p:spPr bwMode="auto">
          <a:xfrm>
            <a:off x="8674100" y="5305425"/>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57" name="Slide Number Placeholder 56"/>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246E19B-DE57-4514-AA3B-29A89F7622F3}" type="slidenum">
              <a:rPr lang="en-US" altLang="en-US" sz="1200">
                <a:solidFill>
                  <a:srgbClr val="BCBCBC"/>
                </a:solidFill>
              </a:rPr>
              <a:pPr algn="r"/>
              <a:t>38</a:t>
            </a:fld>
            <a:endParaRPr lang="en-US" altLang="en-US" sz="1200">
              <a:solidFill>
                <a:srgbClr val="BCBCBC"/>
              </a:solidFill>
            </a:endParaRPr>
          </a:p>
        </p:txBody>
      </p:sp>
      <p:sp>
        <p:nvSpPr>
          <p:cNvPr id="39952" name="Freeform 27"/>
          <p:cNvSpPr>
            <a:spLocks/>
          </p:cNvSpPr>
          <p:nvPr/>
        </p:nvSpPr>
        <p:spPr bwMode="auto">
          <a:xfrm>
            <a:off x="2003425" y="5508625"/>
            <a:ext cx="6129338" cy="258763"/>
          </a:xfrm>
          <a:custGeom>
            <a:avLst/>
            <a:gdLst>
              <a:gd name="T0" fmla="*/ 0 w 3864"/>
              <a:gd name="T1" fmla="*/ 0 h 142"/>
              <a:gd name="T2" fmla="*/ 2147483647 w 3864"/>
              <a:gd name="T3" fmla="*/ 2147483647 h 142"/>
              <a:gd name="T4" fmla="*/ 2147483647 w 3864"/>
              <a:gd name="T5" fmla="*/ 2147483647 h 142"/>
              <a:gd name="T6" fmla="*/ 2147483647 w 3864"/>
              <a:gd name="T7" fmla="*/ 2147483647 h 142"/>
              <a:gd name="T8" fmla="*/ 2147483647 w 3864"/>
              <a:gd name="T9" fmla="*/ 2147483647 h 142"/>
              <a:gd name="T10" fmla="*/ 2147483647 w 3864"/>
              <a:gd name="T11" fmla="*/ 2147483647 h 142"/>
              <a:gd name="T12" fmla="*/ 2147483647 w 3864"/>
              <a:gd name="T13" fmla="*/ 2147483647 h 142"/>
              <a:gd name="T14" fmla="*/ 0 60000 65536"/>
              <a:gd name="T15" fmla="*/ 0 60000 65536"/>
              <a:gd name="T16" fmla="*/ 0 60000 65536"/>
              <a:gd name="T17" fmla="*/ 0 60000 65536"/>
              <a:gd name="T18" fmla="*/ 0 60000 65536"/>
              <a:gd name="T19" fmla="*/ 0 60000 65536"/>
              <a:gd name="T20" fmla="*/ 0 60000 65536"/>
              <a:gd name="T21" fmla="*/ 0 w 3864"/>
              <a:gd name="T22" fmla="*/ 0 h 142"/>
              <a:gd name="T23" fmla="*/ 3864 w 386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4" h="142">
                <a:moveTo>
                  <a:pt x="0" y="0"/>
                </a:moveTo>
                <a:cubicBezTo>
                  <a:pt x="103" y="18"/>
                  <a:pt x="207" y="37"/>
                  <a:pt x="380" y="56"/>
                </a:cubicBezTo>
                <a:cubicBezTo>
                  <a:pt x="553" y="75"/>
                  <a:pt x="777" y="98"/>
                  <a:pt x="1040" y="112"/>
                </a:cubicBezTo>
                <a:cubicBezTo>
                  <a:pt x="1303" y="126"/>
                  <a:pt x="1706" y="138"/>
                  <a:pt x="1960" y="140"/>
                </a:cubicBezTo>
                <a:cubicBezTo>
                  <a:pt x="2214" y="142"/>
                  <a:pt x="2328" y="136"/>
                  <a:pt x="2564" y="124"/>
                </a:cubicBezTo>
                <a:cubicBezTo>
                  <a:pt x="2800" y="112"/>
                  <a:pt x="3159" y="86"/>
                  <a:pt x="3376" y="68"/>
                </a:cubicBezTo>
                <a:cubicBezTo>
                  <a:pt x="3593" y="50"/>
                  <a:pt x="3728" y="33"/>
                  <a:pt x="3864" y="16"/>
                </a:cubicBezTo>
              </a:path>
            </a:pathLst>
          </a:custGeom>
          <a:noFill/>
          <a:ln w="1905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3" name="Freeform 28"/>
          <p:cNvSpPr>
            <a:spLocks/>
          </p:cNvSpPr>
          <p:nvPr/>
        </p:nvSpPr>
        <p:spPr bwMode="auto">
          <a:xfrm>
            <a:off x="2012950" y="6013450"/>
            <a:ext cx="6115050" cy="225425"/>
          </a:xfrm>
          <a:custGeom>
            <a:avLst/>
            <a:gdLst>
              <a:gd name="T0" fmla="*/ 0 w 3864"/>
              <a:gd name="T1" fmla="*/ 0 h 142"/>
              <a:gd name="T2" fmla="*/ 2147483647 w 3864"/>
              <a:gd name="T3" fmla="*/ 2147483647 h 142"/>
              <a:gd name="T4" fmla="*/ 2147483647 w 3864"/>
              <a:gd name="T5" fmla="*/ 2147483647 h 142"/>
              <a:gd name="T6" fmla="*/ 2147483647 w 3864"/>
              <a:gd name="T7" fmla="*/ 2147483647 h 142"/>
              <a:gd name="T8" fmla="*/ 2147483647 w 3864"/>
              <a:gd name="T9" fmla="*/ 2147483647 h 142"/>
              <a:gd name="T10" fmla="*/ 2147483647 w 3864"/>
              <a:gd name="T11" fmla="*/ 2147483647 h 142"/>
              <a:gd name="T12" fmla="*/ 2147483647 w 3864"/>
              <a:gd name="T13" fmla="*/ 2147483647 h 142"/>
              <a:gd name="T14" fmla="*/ 0 60000 65536"/>
              <a:gd name="T15" fmla="*/ 0 60000 65536"/>
              <a:gd name="T16" fmla="*/ 0 60000 65536"/>
              <a:gd name="T17" fmla="*/ 0 60000 65536"/>
              <a:gd name="T18" fmla="*/ 0 60000 65536"/>
              <a:gd name="T19" fmla="*/ 0 60000 65536"/>
              <a:gd name="T20" fmla="*/ 0 60000 65536"/>
              <a:gd name="T21" fmla="*/ 0 w 3864"/>
              <a:gd name="T22" fmla="*/ 0 h 142"/>
              <a:gd name="T23" fmla="*/ 3864 w 386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4" h="142">
                <a:moveTo>
                  <a:pt x="0" y="0"/>
                </a:moveTo>
                <a:cubicBezTo>
                  <a:pt x="103" y="18"/>
                  <a:pt x="207" y="37"/>
                  <a:pt x="380" y="56"/>
                </a:cubicBezTo>
                <a:cubicBezTo>
                  <a:pt x="553" y="75"/>
                  <a:pt x="777" y="98"/>
                  <a:pt x="1040" y="112"/>
                </a:cubicBezTo>
                <a:cubicBezTo>
                  <a:pt x="1303" y="126"/>
                  <a:pt x="1706" y="138"/>
                  <a:pt x="1960" y="140"/>
                </a:cubicBezTo>
                <a:cubicBezTo>
                  <a:pt x="2214" y="142"/>
                  <a:pt x="2328" y="136"/>
                  <a:pt x="2564" y="124"/>
                </a:cubicBezTo>
                <a:cubicBezTo>
                  <a:pt x="2800" y="112"/>
                  <a:pt x="3159" y="86"/>
                  <a:pt x="3376" y="68"/>
                </a:cubicBezTo>
                <a:cubicBezTo>
                  <a:pt x="3593" y="50"/>
                  <a:pt x="3728" y="33"/>
                  <a:pt x="3864" y="16"/>
                </a:cubicBezTo>
              </a:path>
            </a:pathLst>
          </a:custGeom>
          <a:noFill/>
          <a:ln w="1905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4" name="Freeform 29"/>
          <p:cNvSpPr>
            <a:spLocks/>
          </p:cNvSpPr>
          <p:nvPr/>
        </p:nvSpPr>
        <p:spPr bwMode="auto">
          <a:xfrm>
            <a:off x="2012950" y="5597525"/>
            <a:ext cx="6110288" cy="254000"/>
          </a:xfrm>
          <a:custGeom>
            <a:avLst/>
            <a:gdLst>
              <a:gd name="T0" fmla="*/ 0 w 3864"/>
              <a:gd name="T1" fmla="*/ 0 h 142"/>
              <a:gd name="T2" fmla="*/ 2147483647 w 3864"/>
              <a:gd name="T3" fmla="*/ 2147483647 h 142"/>
              <a:gd name="T4" fmla="*/ 2147483647 w 3864"/>
              <a:gd name="T5" fmla="*/ 2147483647 h 142"/>
              <a:gd name="T6" fmla="*/ 2147483647 w 3864"/>
              <a:gd name="T7" fmla="*/ 2147483647 h 142"/>
              <a:gd name="T8" fmla="*/ 2147483647 w 3864"/>
              <a:gd name="T9" fmla="*/ 2147483647 h 142"/>
              <a:gd name="T10" fmla="*/ 2147483647 w 3864"/>
              <a:gd name="T11" fmla="*/ 2147483647 h 142"/>
              <a:gd name="T12" fmla="*/ 2147483647 w 3864"/>
              <a:gd name="T13" fmla="*/ 2147483647 h 142"/>
              <a:gd name="T14" fmla="*/ 0 60000 65536"/>
              <a:gd name="T15" fmla="*/ 0 60000 65536"/>
              <a:gd name="T16" fmla="*/ 0 60000 65536"/>
              <a:gd name="T17" fmla="*/ 0 60000 65536"/>
              <a:gd name="T18" fmla="*/ 0 60000 65536"/>
              <a:gd name="T19" fmla="*/ 0 60000 65536"/>
              <a:gd name="T20" fmla="*/ 0 60000 65536"/>
              <a:gd name="T21" fmla="*/ 0 w 3864"/>
              <a:gd name="T22" fmla="*/ 0 h 142"/>
              <a:gd name="T23" fmla="*/ 3864 w 386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4" h="142">
                <a:moveTo>
                  <a:pt x="0" y="0"/>
                </a:moveTo>
                <a:cubicBezTo>
                  <a:pt x="103" y="18"/>
                  <a:pt x="207" y="37"/>
                  <a:pt x="380" y="56"/>
                </a:cubicBezTo>
                <a:cubicBezTo>
                  <a:pt x="553" y="75"/>
                  <a:pt x="777" y="98"/>
                  <a:pt x="1040" y="112"/>
                </a:cubicBezTo>
                <a:cubicBezTo>
                  <a:pt x="1303" y="126"/>
                  <a:pt x="1706" y="138"/>
                  <a:pt x="1960" y="140"/>
                </a:cubicBezTo>
                <a:cubicBezTo>
                  <a:pt x="2214" y="142"/>
                  <a:pt x="2328" y="136"/>
                  <a:pt x="2564" y="124"/>
                </a:cubicBezTo>
                <a:cubicBezTo>
                  <a:pt x="2800" y="112"/>
                  <a:pt x="3159" y="86"/>
                  <a:pt x="3376" y="68"/>
                </a:cubicBezTo>
                <a:cubicBezTo>
                  <a:pt x="3593" y="50"/>
                  <a:pt x="3728" y="33"/>
                  <a:pt x="3864" y="16"/>
                </a:cubicBezTo>
              </a:path>
            </a:pathLst>
          </a:custGeom>
          <a:noFill/>
          <a:ln w="1905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5" name="Freeform 30"/>
          <p:cNvSpPr>
            <a:spLocks/>
          </p:cNvSpPr>
          <p:nvPr/>
        </p:nvSpPr>
        <p:spPr bwMode="auto">
          <a:xfrm>
            <a:off x="2019300" y="5921375"/>
            <a:ext cx="6110288" cy="225425"/>
          </a:xfrm>
          <a:custGeom>
            <a:avLst/>
            <a:gdLst>
              <a:gd name="T0" fmla="*/ 0 w 3864"/>
              <a:gd name="T1" fmla="*/ 0 h 142"/>
              <a:gd name="T2" fmla="*/ 2147483647 w 3864"/>
              <a:gd name="T3" fmla="*/ 2147483647 h 142"/>
              <a:gd name="T4" fmla="*/ 2147483647 w 3864"/>
              <a:gd name="T5" fmla="*/ 2147483647 h 142"/>
              <a:gd name="T6" fmla="*/ 2147483647 w 3864"/>
              <a:gd name="T7" fmla="*/ 2147483647 h 142"/>
              <a:gd name="T8" fmla="*/ 2147483647 w 3864"/>
              <a:gd name="T9" fmla="*/ 2147483647 h 142"/>
              <a:gd name="T10" fmla="*/ 2147483647 w 3864"/>
              <a:gd name="T11" fmla="*/ 2147483647 h 142"/>
              <a:gd name="T12" fmla="*/ 2147483647 w 3864"/>
              <a:gd name="T13" fmla="*/ 2147483647 h 142"/>
              <a:gd name="T14" fmla="*/ 0 60000 65536"/>
              <a:gd name="T15" fmla="*/ 0 60000 65536"/>
              <a:gd name="T16" fmla="*/ 0 60000 65536"/>
              <a:gd name="T17" fmla="*/ 0 60000 65536"/>
              <a:gd name="T18" fmla="*/ 0 60000 65536"/>
              <a:gd name="T19" fmla="*/ 0 60000 65536"/>
              <a:gd name="T20" fmla="*/ 0 60000 65536"/>
              <a:gd name="T21" fmla="*/ 0 w 3864"/>
              <a:gd name="T22" fmla="*/ 0 h 142"/>
              <a:gd name="T23" fmla="*/ 3864 w 386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4" h="142">
                <a:moveTo>
                  <a:pt x="0" y="0"/>
                </a:moveTo>
                <a:cubicBezTo>
                  <a:pt x="103" y="18"/>
                  <a:pt x="207" y="37"/>
                  <a:pt x="380" y="56"/>
                </a:cubicBezTo>
                <a:cubicBezTo>
                  <a:pt x="553" y="75"/>
                  <a:pt x="777" y="98"/>
                  <a:pt x="1040" y="112"/>
                </a:cubicBezTo>
                <a:cubicBezTo>
                  <a:pt x="1303" y="126"/>
                  <a:pt x="1706" y="138"/>
                  <a:pt x="1960" y="140"/>
                </a:cubicBezTo>
                <a:cubicBezTo>
                  <a:pt x="2214" y="142"/>
                  <a:pt x="2328" y="136"/>
                  <a:pt x="2564" y="124"/>
                </a:cubicBezTo>
                <a:cubicBezTo>
                  <a:pt x="2800" y="112"/>
                  <a:pt x="3159" y="86"/>
                  <a:pt x="3376" y="68"/>
                </a:cubicBezTo>
                <a:cubicBezTo>
                  <a:pt x="3593" y="50"/>
                  <a:pt x="3728" y="33"/>
                  <a:pt x="3864" y="16"/>
                </a:cubicBezTo>
              </a:path>
            </a:pathLst>
          </a:custGeom>
          <a:noFill/>
          <a:ln w="1905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6" name="Line 31"/>
          <p:cNvSpPr>
            <a:spLocks noChangeShapeType="1"/>
          </p:cNvSpPr>
          <p:nvPr/>
        </p:nvSpPr>
        <p:spPr bwMode="auto">
          <a:xfrm>
            <a:off x="2012950" y="5511800"/>
            <a:ext cx="0" cy="51435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7" name="Line 32"/>
          <p:cNvSpPr>
            <a:spLocks noChangeShapeType="1"/>
          </p:cNvSpPr>
          <p:nvPr/>
        </p:nvSpPr>
        <p:spPr bwMode="auto">
          <a:xfrm>
            <a:off x="8153400" y="5513388"/>
            <a:ext cx="0" cy="51435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8" name="AutoShape 151"/>
          <p:cNvSpPr>
            <a:spLocks noChangeArrowheads="1"/>
          </p:cNvSpPr>
          <p:nvPr/>
        </p:nvSpPr>
        <p:spPr bwMode="auto">
          <a:xfrm>
            <a:off x="1860550" y="5986463"/>
            <a:ext cx="304800" cy="447675"/>
          </a:xfrm>
          <a:prstGeom prst="triangle">
            <a:avLst>
              <a:gd name="adj" fmla="val 50000"/>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9959" name="AutoShape 152"/>
          <p:cNvSpPr>
            <a:spLocks noChangeArrowheads="1"/>
          </p:cNvSpPr>
          <p:nvPr/>
        </p:nvSpPr>
        <p:spPr bwMode="auto">
          <a:xfrm>
            <a:off x="7980363" y="5976938"/>
            <a:ext cx="304800" cy="447675"/>
          </a:xfrm>
          <a:prstGeom prst="triangle">
            <a:avLst>
              <a:gd name="adj" fmla="val 50000"/>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9960" name="Text Box 161"/>
          <p:cNvSpPr txBox="1">
            <a:spLocks noChangeArrowheads="1"/>
          </p:cNvSpPr>
          <p:nvPr/>
        </p:nvSpPr>
        <p:spPr bwMode="auto">
          <a:xfrm>
            <a:off x="5432425" y="503396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sp>
        <p:nvSpPr>
          <p:cNvPr id="39961" name="Line 36"/>
          <p:cNvSpPr>
            <a:spLocks noChangeShapeType="1"/>
          </p:cNvSpPr>
          <p:nvPr/>
        </p:nvSpPr>
        <p:spPr bwMode="auto">
          <a:xfrm>
            <a:off x="5472113" y="4960938"/>
            <a:ext cx="0" cy="557212"/>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9962" name="Line 37"/>
          <p:cNvSpPr>
            <a:spLocks noChangeShapeType="1"/>
          </p:cNvSpPr>
          <p:nvPr/>
        </p:nvSpPr>
        <p:spPr bwMode="auto">
          <a:xfrm>
            <a:off x="5473700" y="5740400"/>
            <a:ext cx="0" cy="349250"/>
          </a:xfrm>
          <a:prstGeom prst="line">
            <a:avLst/>
          </a:prstGeom>
          <a:noFill/>
          <a:ln w="28575">
            <a:solidFill>
              <a:schemeClr val="bg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39963" name="Line 38"/>
          <p:cNvSpPr>
            <a:spLocks noChangeShapeType="1"/>
          </p:cNvSpPr>
          <p:nvPr/>
        </p:nvSpPr>
        <p:spPr bwMode="auto">
          <a:xfrm>
            <a:off x="5478463" y="5505450"/>
            <a:ext cx="0" cy="25241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4" name="Line 39"/>
          <p:cNvSpPr>
            <a:spLocks noChangeShapeType="1"/>
          </p:cNvSpPr>
          <p:nvPr/>
        </p:nvSpPr>
        <p:spPr bwMode="auto">
          <a:xfrm>
            <a:off x="4933950" y="5505450"/>
            <a:ext cx="74295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5" name="Line 40"/>
          <p:cNvSpPr>
            <a:spLocks noChangeShapeType="1"/>
          </p:cNvSpPr>
          <p:nvPr/>
        </p:nvSpPr>
        <p:spPr bwMode="auto">
          <a:xfrm>
            <a:off x="4967288" y="5762625"/>
            <a:ext cx="70961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6" name="Line 41"/>
          <p:cNvSpPr>
            <a:spLocks noChangeShapeType="1"/>
          </p:cNvSpPr>
          <p:nvPr/>
        </p:nvSpPr>
        <p:spPr bwMode="auto">
          <a:xfrm>
            <a:off x="5092700" y="5902325"/>
            <a:ext cx="0" cy="349250"/>
          </a:xfrm>
          <a:prstGeom prst="line">
            <a:avLst/>
          </a:prstGeom>
          <a:noFill/>
          <a:ln w="28575">
            <a:solidFill>
              <a:schemeClr val="bg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39967" name="Line 42"/>
          <p:cNvSpPr>
            <a:spLocks noChangeShapeType="1"/>
          </p:cNvSpPr>
          <p:nvPr/>
        </p:nvSpPr>
        <p:spPr bwMode="auto">
          <a:xfrm>
            <a:off x="5091113" y="4946650"/>
            <a:ext cx="0" cy="819150"/>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9968" name="Line 43"/>
          <p:cNvSpPr>
            <a:spLocks noChangeShapeType="1"/>
          </p:cNvSpPr>
          <p:nvPr/>
        </p:nvSpPr>
        <p:spPr bwMode="auto">
          <a:xfrm>
            <a:off x="5091113" y="5772150"/>
            <a:ext cx="0" cy="14763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9" name="Text Box 161"/>
          <p:cNvSpPr txBox="1">
            <a:spLocks noChangeArrowheads="1"/>
          </p:cNvSpPr>
          <p:nvPr/>
        </p:nvSpPr>
        <p:spPr bwMode="auto">
          <a:xfrm>
            <a:off x="4737100" y="485775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a:solidFill>
                  <a:schemeClr val="bg1"/>
                </a:solidFill>
                <a:cs typeface="Arial" panose="020B0604020202020204" pitchFamily="34" charset="0"/>
              </a:rPr>
              <a:t>’</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39970" name="Freeform 45"/>
          <p:cNvSpPr>
            <a:spLocks/>
          </p:cNvSpPr>
          <p:nvPr/>
        </p:nvSpPr>
        <p:spPr bwMode="auto">
          <a:xfrm>
            <a:off x="2000250" y="6007100"/>
            <a:ext cx="6172200" cy="401638"/>
          </a:xfrm>
          <a:custGeom>
            <a:avLst/>
            <a:gdLst>
              <a:gd name="T0" fmla="*/ 0 w 3860"/>
              <a:gd name="T1" fmla="*/ 0 h 253"/>
              <a:gd name="T2" fmla="*/ 2147483647 w 3860"/>
              <a:gd name="T3" fmla="*/ 2147483647 h 253"/>
              <a:gd name="T4" fmla="*/ 2147483647 w 3860"/>
              <a:gd name="T5" fmla="*/ 2147483647 h 253"/>
              <a:gd name="T6" fmla="*/ 2147483647 w 3860"/>
              <a:gd name="T7" fmla="*/ 2147483647 h 253"/>
              <a:gd name="T8" fmla="*/ 2147483647 w 3860"/>
              <a:gd name="T9" fmla="*/ 2147483647 h 253"/>
              <a:gd name="T10" fmla="*/ 2147483647 w 3860"/>
              <a:gd name="T11" fmla="*/ 2147483647 h 253"/>
              <a:gd name="T12" fmla="*/ 2147483647 w 3860"/>
              <a:gd name="T13" fmla="*/ 2147483647 h 253"/>
              <a:gd name="T14" fmla="*/ 2147483647 w 3860"/>
              <a:gd name="T15" fmla="*/ 2147483647 h 253"/>
              <a:gd name="T16" fmla="*/ 2147483647 w 3860"/>
              <a:gd name="T17" fmla="*/ 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0"/>
              <a:gd name="T28" fmla="*/ 0 h 253"/>
              <a:gd name="T29" fmla="*/ 3860 w 3860"/>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0" h="253">
                <a:moveTo>
                  <a:pt x="0" y="0"/>
                </a:moveTo>
                <a:cubicBezTo>
                  <a:pt x="72" y="23"/>
                  <a:pt x="145" y="46"/>
                  <a:pt x="268" y="72"/>
                </a:cubicBezTo>
                <a:cubicBezTo>
                  <a:pt x="391" y="98"/>
                  <a:pt x="535" y="130"/>
                  <a:pt x="736" y="156"/>
                </a:cubicBezTo>
                <a:cubicBezTo>
                  <a:pt x="937" y="182"/>
                  <a:pt x="1265" y="212"/>
                  <a:pt x="1476" y="228"/>
                </a:cubicBezTo>
                <a:cubicBezTo>
                  <a:pt x="1687" y="244"/>
                  <a:pt x="1829" y="253"/>
                  <a:pt x="2000" y="252"/>
                </a:cubicBezTo>
                <a:cubicBezTo>
                  <a:pt x="2171" y="251"/>
                  <a:pt x="2377" y="230"/>
                  <a:pt x="2504" y="220"/>
                </a:cubicBezTo>
                <a:cubicBezTo>
                  <a:pt x="2631" y="210"/>
                  <a:pt x="2630" y="209"/>
                  <a:pt x="2764" y="192"/>
                </a:cubicBezTo>
                <a:cubicBezTo>
                  <a:pt x="2898" y="175"/>
                  <a:pt x="3125" y="148"/>
                  <a:pt x="3308" y="116"/>
                </a:cubicBezTo>
                <a:cubicBezTo>
                  <a:pt x="3491" y="84"/>
                  <a:pt x="3771" y="17"/>
                  <a:pt x="3860" y="0"/>
                </a:cubicBezTo>
              </a:path>
            </a:pathLst>
          </a:custGeom>
          <a:noFill/>
          <a:ln w="2857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71" name="Freeform 46"/>
          <p:cNvSpPr>
            <a:spLocks/>
          </p:cNvSpPr>
          <p:nvPr/>
        </p:nvSpPr>
        <p:spPr bwMode="auto">
          <a:xfrm>
            <a:off x="2006600" y="5518150"/>
            <a:ext cx="6146800" cy="388938"/>
          </a:xfrm>
          <a:custGeom>
            <a:avLst/>
            <a:gdLst>
              <a:gd name="T0" fmla="*/ 0 w 3860"/>
              <a:gd name="T1" fmla="*/ 0 h 253"/>
              <a:gd name="T2" fmla="*/ 2147483647 w 3860"/>
              <a:gd name="T3" fmla="*/ 2147483647 h 253"/>
              <a:gd name="T4" fmla="*/ 2147483647 w 3860"/>
              <a:gd name="T5" fmla="*/ 2147483647 h 253"/>
              <a:gd name="T6" fmla="*/ 2147483647 w 3860"/>
              <a:gd name="T7" fmla="*/ 2147483647 h 253"/>
              <a:gd name="T8" fmla="*/ 2147483647 w 3860"/>
              <a:gd name="T9" fmla="*/ 2147483647 h 253"/>
              <a:gd name="T10" fmla="*/ 2147483647 w 3860"/>
              <a:gd name="T11" fmla="*/ 2147483647 h 253"/>
              <a:gd name="T12" fmla="*/ 2147483647 w 3860"/>
              <a:gd name="T13" fmla="*/ 2147483647 h 253"/>
              <a:gd name="T14" fmla="*/ 2147483647 w 3860"/>
              <a:gd name="T15" fmla="*/ 2147483647 h 253"/>
              <a:gd name="T16" fmla="*/ 2147483647 w 3860"/>
              <a:gd name="T17" fmla="*/ 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0"/>
              <a:gd name="T28" fmla="*/ 0 h 253"/>
              <a:gd name="T29" fmla="*/ 3860 w 3860"/>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0" h="253">
                <a:moveTo>
                  <a:pt x="0" y="0"/>
                </a:moveTo>
                <a:cubicBezTo>
                  <a:pt x="72" y="23"/>
                  <a:pt x="145" y="46"/>
                  <a:pt x="268" y="72"/>
                </a:cubicBezTo>
                <a:cubicBezTo>
                  <a:pt x="391" y="98"/>
                  <a:pt x="535" y="130"/>
                  <a:pt x="736" y="156"/>
                </a:cubicBezTo>
                <a:cubicBezTo>
                  <a:pt x="937" y="182"/>
                  <a:pt x="1265" y="212"/>
                  <a:pt x="1476" y="228"/>
                </a:cubicBezTo>
                <a:cubicBezTo>
                  <a:pt x="1687" y="244"/>
                  <a:pt x="1829" y="253"/>
                  <a:pt x="2000" y="252"/>
                </a:cubicBezTo>
                <a:cubicBezTo>
                  <a:pt x="2171" y="251"/>
                  <a:pt x="2377" y="230"/>
                  <a:pt x="2504" y="220"/>
                </a:cubicBezTo>
                <a:cubicBezTo>
                  <a:pt x="2631" y="210"/>
                  <a:pt x="2630" y="209"/>
                  <a:pt x="2764" y="192"/>
                </a:cubicBezTo>
                <a:cubicBezTo>
                  <a:pt x="2898" y="175"/>
                  <a:pt x="3125" y="148"/>
                  <a:pt x="3308" y="116"/>
                </a:cubicBezTo>
                <a:cubicBezTo>
                  <a:pt x="3491" y="84"/>
                  <a:pt x="3771" y="17"/>
                  <a:pt x="3860" y="0"/>
                </a:cubicBezTo>
              </a:path>
            </a:pathLst>
          </a:custGeom>
          <a:noFill/>
          <a:ln w="2857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72" name="Freeform 47"/>
          <p:cNvSpPr>
            <a:spLocks/>
          </p:cNvSpPr>
          <p:nvPr/>
        </p:nvSpPr>
        <p:spPr bwMode="auto">
          <a:xfrm>
            <a:off x="2019300" y="5600700"/>
            <a:ext cx="6127750" cy="401638"/>
          </a:xfrm>
          <a:custGeom>
            <a:avLst/>
            <a:gdLst>
              <a:gd name="T0" fmla="*/ 0 w 3860"/>
              <a:gd name="T1" fmla="*/ 0 h 253"/>
              <a:gd name="T2" fmla="*/ 2147483647 w 3860"/>
              <a:gd name="T3" fmla="*/ 2147483647 h 253"/>
              <a:gd name="T4" fmla="*/ 2147483647 w 3860"/>
              <a:gd name="T5" fmla="*/ 2147483647 h 253"/>
              <a:gd name="T6" fmla="*/ 2147483647 w 3860"/>
              <a:gd name="T7" fmla="*/ 2147483647 h 253"/>
              <a:gd name="T8" fmla="*/ 2147483647 w 3860"/>
              <a:gd name="T9" fmla="*/ 2147483647 h 253"/>
              <a:gd name="T10" fmla="*/ 2147483647 w 3860"/>
              <a:gd name="T11" fmla="*/ 2147483647 h 253"/>
              <a:gd name="T12" fmla="*/ 2147483647 w 3860"/>
              <a:gd name="T13" fmla="*/ 2147483647 h 253"/>
              <a:gd name="T14" fmla="*/ 2147483647 w 3860"/>
              <a:gd name="T15" fmla="*/ 2147483647 h 253"/>
              <a:gd name="T16" fmla="*/ 2147483647 w 3860"/>
              <a:gd name="T17" fmla="*/ 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0"/>
              <a:gd name="T28" fmla="*/ 0 h 253"/>
              <a:gd name="T29" fmla="*/ 3860 w 3860"/>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0" h="253">
                <a:moveTo>
                  <a:pt x="0" y="0"/>
                </a:moveTo>
                <a:cubicBezTo>
                  <a:pt x="72" y="23"/>
                  <a:pt x="145" y="46"/>
                  <a:pt x="268" y="72"/>
                </a:cubicBezTo>
                <a:cubicBezTo>
                  <a:pt x="391" y="98"/>
                  <a:pt x="535" y="130"/>
                  <a:pt x="736" y="156"/>
                </a:cubicBezTo>
                <a:cubicBezTo>
                  <a:pt x="937" y="182"/>
                  <a:pt x="1265" y="212"/>
                  <a:pt x="1476" y="228"/>
                </a:cubicBezTo>
                <a:cubicBezTo>
                  <a:pt x="1687" y="244"/>
                  <a:pt x="1829" y="253"/>
                  <a:pt x="2000" y="252"/>
                </a:cubicBezTo>
                <a:cubicBezTo>
                  <a:pt x="2171" y="251"/>
                  <a:pt x="2377" y="230"/>
                  <a:pt x="2504" y="220"/>
                </a:cubicBezTo>
                <a:cubicBezTo>
                  <a:pt x="2631" y="210"/>
                  <a:pt x="2630" y="209"/>
                  <a:pt x="2764" y="192"/>
                </a:cubicBezTo>
                <a:cubicBezTo>
                  <a:pt x="2898" y="175"/>
                  <a:pt x="3125" y="148"/>
                  <a:pt x="3308" y="116"/>
                </a:cubicBezTo>
                <a:cubicBezTo>
                  <a:pt x="3491" y="84"/>
                  <a:pt x="3771" y="17"/>
                  <a:pt x="3860" y="0"/>
                </a:cubicBez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73" name="Freeform 48"/>
          <p:cNvSpPr>
            <a:spLocks/>
          </p:cNvSpPr>
          <p:nvPr/>
        </p:nvSpPr>
        <p:spPr bwMode="auto">
          <a:xfrm>
            <a:off x="2038350" y="5930900"/>
            <a:ext cx="6127750" cy="401638"/>
          </a:xfrm>
          <a:custGeom>
            <a:avLst/>
            <a:gdLst>
              <a:gd name="T0" fmla="*/ 0 w 3860"/>
              <a:gd name="T1" fmla="*/ 0 h 253"/>
              <a:gd name="T2" fmla="*/ 2147483647 w 3860"/>
              <a:gd name="T3" fmla="*/ 2147483647 h 253"/>
              <a:gd name="T4" fmla="*/ 2147483647 w 3860"/>
              <a:gd name="T5" fmla="*/ 2147483647 h 253"/>
              <a:gd name="T6" fmla="*/ 2147483647 w 3860"/>
              <a:gd name="T7" fmla="*/ 2147483647 h 253"/>
              <a:gd name="T8" fmla="*/ 2147483647 w 3860"/>
              <a:gd name="T9" fmla="*/ 2147483647 h 253"/>
              <a:gd name="T10" fmla="*/ 2147483647 w 3860"/>
              <a:gd name="T11" fmla="*/ 2147483647 h 253"/>
              <a:gd name="T12" fmla="*/ 2147483647 w 3860"/>
              <a:gd name="T13" fmla="*/ 2147483647 h 253"/>
              <a:gd name="T14" fmla="*/ 2147483647 w 3860"/>
              <a:gd name="T15" fmla="*/ 2147483647 h 253"/>
              <a:gd name="T16" fmla="*/ 2147483647 w 3860"/>
              <a:gd name="T17" fmla="*/ 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0"/>
              <a:gd name="T28" fmla="*/ 0 h 253"/>
              <a:gd name="T29" fmla="*/ 3860 w 3860"/>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0" h="253">
                <a:moveTo>
                  <a:pt x="0" y="0"/>
                </a:moveTo>
                <a:cubicBezTo>
                  <a:pt x="72" y="23"/>
                  <a:pt x="145" y="46"/>
                  <a:pt x="268" y="72"/>
                </a:cubicBezTo>
                <a:cubicBezTo>
                  <a:pt x="391" y="98"/>
                  <a:pt x="535" y="130"/>
                  <a:pt x="736" y="156"/>
                </a:cubicBezTo>
                <a:cubicBezTo>
                  <a:pt x="937" y="182"/>
                  <a:pt x="1265" y="212"/>
                  <a:pt x="1476" y="228"/>
                </a:cubicBezTo>
                <a:cubicBezTo>
                  <a:pt x="1687" y="244"/>
                  <a:pt x="1829" y="253"/>
                  <a:pt x="2000" y="252"/>
                </a:cubicBezTo>
                <a:cubicBezTo>
                  <a:pt x="2171" y="251"/>
                  <a:pt x="2377" y="230"/>
                  <a:pt x="2504" y="220"/>
                </a:cubicBezTo>
                <a:cubicBezTo>
                  <a:pt x="2631" y="210"/>
                  <a:pt x="2630" y="209"/>
                  <a:pt x="2764" y="192"/>
                </a:cubicBezTo>
                <a:cubicBezTo>
                  <a:pt x="2898" y="175"/>
                  <a:pt x="3125" y="148"/>
                  <a:pt x="3308" y="116"/>
                </a:cubicBezTo>
                <a:cubicBezTo>
                  <a:pt x="3491" y="84"/>
                  <a:pt x="3771" y="17"/>
                  <a:pt x="3860" y="0"/>
                </a:cubicBez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TextBox 8"/>
          <p:cNvSpPr txBox="1"/>
          <p:nvPr/>
        </p:nvSpPr>
        <p:spPr>
          <a:xfrm>
            <a:off x="969963" y="4259263"/>
            <a:ext cx="7064375" cy="461962"/>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Resulting in additional moment </a:t>
            </a:r>
            <a:r>
              <a:rPr lang="en-US" i="1" dirty="0">
                <a:solidFill>
                  <a:schemeClr val="bg1"/>
                </a:solidFill>
              </a:rPr>
              <a:t>P</a:t>
            </a:r>
            <a:r>
              <a:rPr lang="en-US" dirty="0">
                <a:solidFill>
                  <a:schemeClr val="bg1"/>
                </a:solidFill>
              </a:rPr>
              <a:t>(</a:t>
            </a:r>
            <a:r>
              <a:rPr lang="en-US" dirty="0">
                <a:solidFill>
                  <a:schemeClr val="bg1"/>
                </a:solidFill>
                <a:latin typeface="Symbol" pitchFamily="18" charset="2"/>
              </a:rPr>
              <a:t>d</a:t>
            </a:r>
            <a:r>
              <a:rPr lang="en-US" dirty="0">
                <a:solidFill>
                  <a:schemeClr val="bg1"/>
                </a:solidFill>
              </a:rPr>
              <a:t>’)</a:t>
            </a:r>
          </a:p>
        </p:txBody>
      </p:sp>
      <p:sp>
        <p:nvSpPr>
          <p:cNvPr id="12" name="Down Arrow 11"/>
          <p:cNvSpPr/>
          <p:nvPr/>
        </p:nvSpPr>
        <p:spPr>
          <a:xfrm>
            <a:off x="3976688" y="3911600"/>
            <a:ext cx="415925" cy="471488"/>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74" name="Rectangle 73"/>
          <p:cNvSpPr/>
          <p:nvPr/>
        </p:nvSpPr>
        <p:spPr>
          <a:xfrm>
            <a:off x="1039813" y="4835525"/>
            <a:ext cx="8132762" cy="17033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64" name="Freeform 3"/>
          <p:cNvSpPr>
            <a:spLocks/>
          </p:cNvSpPr>
          <p:nvPr/>
        </p:nvSpPr>
        <p:spPr bwMode="auto">
          <a:xfrm>
            <a:off x="2012950" y="5518150"/>
            <a:ext cx="6140450" cy="889000"/>
          </a:xfrm>
          <a:custGeom>
            <a:avLst/>
            <a:gdLst>
              <a:gd name="T0" fmla="*/ 0 w 3868"/>
              <a:gd name="T1" fmla="*/ 0 h 560"/>
              <a:gd name="T2" fmla="*/ 0 w 3868"/>
              <a:gd name="T3" fmla="*/ 2147483647 h 560"/>
              <a:gd name="T4" fmla="*/ 2147483647 w 3868"/>
              <a:gd name="T5" fmla="*/ 2147483647 h 560"/>
              <a:gd name="T6" fmla="*/ 2147483647 w 3868"/>
              <a:gd name="T7" fmla="*/ 2147483647 h 560"/>
              <a:gd name="T8" fmla="*/ 2147483647 w 3868"/>
              <a:gd name="T9" fmla="*/ 2147483647 h 560"/>
              <a:gd name="T10" fmla="*/ 2147483647 w 3868"/>
              <a:gd name="T11" fmla="*/ 2147483647 h 560"/>
              <a:gd name="T12" fmla="*/ 2147483647 w 3868"/>
              <a:gd name="T13" fmla="*/ 2147483647 h 560"/>
              <a:gd name="T14" fmla="*/ 2147483647 w 3868"/>
              <a:gd name="T15" fmla="*/ 2147483647 h 560"/>
              <a:gd name="T16" fmla="*/ 2147483647 w 3868"/>
              <a:gd name="T17" fmla="*/ 2147483647 h 560"/>
              <a:gd name="T18" fmla="*/ 2147483647 w 3868"/>
              <a:gd name="T19" fmla="*/ 2147483647 h 560"/>
              <a:gd name="T20" fmla="*/ 2147483647 w 3868"/>
              <a:gd name="T21" fmla="*/ 2147483647 h 560"/>
              <a:gd name="T22" fmla="*/ 2147483647 w 3868"/>
              <a:gd name="T23" fmla="*/ 2147483647 h 560"/>
              <a:gd name="T24" fmla="*/ 2147483647 w 3868"/>
              <a:gd name="T25" fmla="*/ 2147483647 h 560"/>
              <a:gd name="T26" fmla="*/ 2147483647 w 3868"/>
              <a:gd name="T27" fmla="*/ 0 h 560"/>
              <a:gd name="T28" fmla="*/ 2147483647 w 3868"/>
              <a:gd name="T29" fmla="*/ 2147483647 h 560"/>
              <a:gd name="T30" fmla="*/ 2147483647 w 3868"/>
              <a:gd name="T31" fmla="*/ 2147483647 h 560"/>
              <a:gd name="T32" fmla="*/ 2147483647 w 3868"/>
              <a:gd name="T33" fmla="*/ 2147483647 h 560"/>
              <a:gd name="T34" fmla="*/ 2147483647 w 3868"/>
              <a:gd name="T35" fmla="*/ 2147483647 h 560"/>
              <a:gd name="T36" fmla="*/ 2147483647 w 3868"/>
              <a:gd name="T37" fmla="*/ 2147483647 h 560"/>
              <a:gd name="T38" fmla="*/ 2147483647 w 3868"/>
              <a:gd name="T39" fmla="*/ 2147483647 h 560"/>
              <a:gd name="T40" fmla="*/ 2147483647 w 3868"/>
              <a:gd name="T41" fmla="*/ 2147483647 h 560"/>
              <a:gd name="T42" fmla="*/ 2147483647 w 3868"/>
              <a:gd name="T43" fmla="*/ 2147483647 h 560"/>
              <a:gd name="T44" fmla="*/ 2147483647 w 3868"/>
              <a:gd name="T45" fmla="*/ 2147483647 h 560"/>
              <a:gd name="T46" fmla="*/ 2147483647 w 3868"/>
              <a:gd name="T47" fmla="*/ 2147483647 h 560"/>
              <a:gd name="T48" fmla="*/ 2147483647 w 3868"/>
              <a:gd name="T49" fmla="*/ 2147483647 h 560"/>
              <a:gd name="T50" fmla="*/ 2147483647 w 3868"/>
              <a:gd name="T51" fmla="*/ 2147483647 h 560"/>
              <a:gd name="T52" fmla="*/ 0 w 3868"/>
              <a:gd name="T53" fmla="*/ 0 h 5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68"/>
              <a:gd name="T82" fmla="*/ 0 h 560"/>
              <a:gd name="T83" fmla="*/ 3868 w 3868"/>
              <a:gd name="T84" fmla="*/ 560 h 5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68" h="560">
                <a:moveTo>
                  <a:pt x="0" y="0"/>
                </a:moveTo>
                <a:lnTo>
                  <a:pt x="0" y="316"/>
                </a:lnTo>
                <a:lnTo>
                  <a:pt x="195" y="368"/>
                </a:lnTo>
                <a:lnTo>
                  <a:pt x="548" y="436"/>
                </a:lnTo>
                <a:lnTo>
                  <a:pt x="824" y="472"/>
                </a:lnTo>
                <a:lnTo>
                  <a:pt x="1184" y="512"/>
                </a:lnTo>
                <a:lnTo>
                  <a:pt x="1576" y="544"/>
                </a:lnTo>
                <a:lnTo>
                  <a:pt x="1844" y="560"/>
                </a:lnTo>
                <a:lnTo>
                  <a:pt x="2188" y="552"/>
                </a:lnTo>
                <a:lnTo>
                  <a:pt x="2492" y="528"/>
                </a:lnTo>
                <a:lnTo>
                  <a:pt x="3112" y="460"/>
                </a:lnTo>
                <a:lnTo>
                  <a:pt x="3468" y="400"/>
                </a:lnTo>
                <a:lnTo>
                  <a:pt x="3868" y="304"/>
                </a:lnTo>
                <a:lnTo>
                  <a:pt x="3868" y="0"/>
                </a:lnTo>
                <a:lnTo>
                  <a:pt x="3780" y="16"/>
                </a:lnTo>
                <a:lnTo>
                  <a:pt x="3580" y="56"/>
                </a:lnTo>
                <a:lnTo>
                  <a:pt x="3368" y="100"/>
                </a:lnTo>
                <a:lnTo>
                  <a:pt x="3084" y="148"/>
                </a:lnTo>
                <a:lnTo>
                  <a:pt x="2588" y="208"/>
                </a:lnTo>
                <a:lnTo>
                  <a:pt x="2124" y="244"/>
                </a:lnTo>
                <a:lnTo>
                  <a:pt x="1764" y="244"/>
                </a:lnTo>
                <a:lnTo>
                  <a:pt x="1464" y="220"/>
                </a:lnTo>
                <a:lnTo>
                  <a:pt x="1088" y="188"/>
                </a:lnTo>
                <a:lnTo>
                  <a:pt x="740" y="156"/>
                </a:lnTo>
                <a:lnTo>
                  <a:pt x="476" y="112"/>
                </a:lnTo>
                <a:lnTo>
                  <a:pt x="156" y="48"/>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TextBox 59"/>
          <p:cNvSpPr txBox="1"/>
          <p:nvPr/>
        </p:nvSpPr>
        <p:spPr>
          <a:xfrm>
            <a:off x="942975" y="2363788"/>
            <a:ext cx="7064375"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Axial force acting through deformations results in additional moment </a:t>
            </a:r>
            <a:r>
              <a:rPr lang="en-US" i="1">
                <a:solidFill>
                  <a:schemeClr val="bg1"/>
                </a:solidFill>
              </a:rPr>
              <a:t>P</a:t>
            </a:r>
            <a:r>
              <a:rPr lang="en-US">
                <a:solidFill>
                  <a:schemeClr val="bg1"/>
                </a:solidFill>
              </a:rPr>
              <a:t>(</a:t>
            </a:r>
            <a:r>
              <a:rPr lang="en-US">
                <a:solidFill>
                  <a:schemeClr val="bg1"/>
                </a:solidFill>
                <a:latin typeface="Symbol" pitchFamily="18" charset="2"/>
              </a:rPr>
              <a:t>d</a:t>
            </a:r>
            <a:r>
              <a:rPr lang="en-US" baseline="-25000">
                <a:solidFill>
                  <a:schemeClr val="bg1"/>
                </a:solidFill>
              </a:rPr>
              <a:t>0</a:t>
            </a:r>
            <a:r>
              <a:rPr lang="en-US">
                <a:solidFill>
                  <a:schemeClr val="bg1"/>
                </a:solidFill>
              </a:rPr>
              <a:t>) at center span.</a:t>
            </a:r>
          </a:p>
        </p:txBody>
      </p:sp>
      <p:sp>
        <p:nvSpPr>
          <p:cNvPr id="71" name="TextBox 70"/>
          <p:cNvSpPr txBox="1"/>
          <p:nvPr/>
        </p:nvSpPr>
        <p:spPr>
          <a:xfrm>
            <a:off x="504825" y="700088"/>
            <a:ext cx="81407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
        <p:nvSpPr>
          <p:cNvPr id="72" name="TextBox 71"/>
          <p:cNvSpPr txBox="1"/>
          <p:nvPr/>
        </p:nvSpPr>
        <p:spPr>
          <a:xfrm>
            <a:off x="928688" y="1622425"/>
            <a:ext cx="7064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Equilibrium is based on DEFORMED GEOMETRY.</a:t>
            </a:r>
          </a:p>
        </p:txBody>
      </p:sp>
      <p:sp>
        <p:nvSpPr>
          <p:cNvPr id="6" name="TextBox 5"/>
          <p:cNvSpPr txBox="1"/>
          <p:nvPr/>
        </p:nvSpPr>
        <p:spPr>
          <a:xfrm>
            <a:off x="957263" y="3471863"/>
            <a:ext cx="7064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Additional moment then results in displacement </a:t>
            </a:r>
            <a:r>
              <a:rPr lang="en-US">
                <a:solidFill>
                  <a:schemeClr val="bg1"/>
                </a:solidFill>
                <a:latin typeface="Symbol" pitchFamily="18" charset="2"/>
              </a:rPr>
              <a:t>d</a:t>
            </a:r>
            <a:r>
              <a:rPr lang="en-US">
                <a:solidFill>
                  <a:schemeClr val="bg1"/>
                </a:solidFill>
              </a:rPr>
              <a:t>’.</a:t>
            </a:r>
          </a:p>
        </p:txBody>
      </p:sp>
      <p:sp>
        <p:nvSpPr>
          <p:cNvPr id="11" name="Down Arrow 10"/>
          <p:cNvSpPr/>
          <p:nvPr/>
        </p:nvSpPr>
        <p:spPr>
          <a:xfrm>
            <a:off x="3976688" y="3154363"/>
            <a:ext cx="415925" cy="471487"/>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0970" name="Group 94"/>
          <p:cNvGrpSpPr>
            <a:grpSpLocks/>
          </p:cNvGrpSpPr>
          <p:nvPr/>
        </p:nvGrpSpPr>
        <p:grpSpPr bwMode="auto">
          <a:xfrm>
            <a:off x="1995488" y="4946650"/>
            <a:ext cx="6110287" cy="747713"/>
            <a:chOff x="1371599" y="581890"/>
            <a:chExt cx="6109856" cy="748147"/>
          </a:xfrm>
        </p:grpSpPr>
        <p:cxnSp>
          <p:nvCxnSpPr>
            <p:cNvPr id="100" name="Straight Arrow Connector 99"/>
            <p:cNvCxnSpPr/>
            <p:nvPr/>
          </p:nvCxnSpPr>
          <p:spPr>
            <a:xfrm rot="5400000">
              <a:off x="1676206" y="928166"/>
              <a:ext cx="527356"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5400000">
              <a:off x="2245284" y="997263"/>
              <a:ext cx="52576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2813570" y="1052857"/>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5400000">
              <a:off x="3353281" y="1067154"/>
              <a:ext cx="52576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1108715" y="844774"/>
              <a:ext cx="52576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a:off x="3907279" y="1067154"/>
              <a:ext cx="52576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4988292" y="1052857"/>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5555782" y="1039355"/>
              <a:ext cx="527356"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6123274" y="1011558"/>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6664574" y="941668"/>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a:off x="4420007" y="1052857"/>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7218572" y="859070"/>
              <a:ext cx="525767"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bwMode="auto">
          <a:xfrm>
            <a:off x="1206500" y="5708650"/>
            <a:ext cx="788988"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bwMode="auto">
          <a:xfrm flipH="1">
            <a:off x="8120063" y="5735638"/>
            <a:ext cx="788987" cy="1587"/>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973" name="TextBox 81"/>
          <p:cNvSpPr txBox="1">
            <a:spLocks noChangeArrowheads="1"/>
          </p:cNvSpPr>
          <p:nvPr/>
        </p:nvSpPr>
        <p:spPr bwMode="auto">
          <a:xfrm>
            <a:off x="1066800" y="5278438"/>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40974" name="TextBox 82"/>
          <p:cNvSpPr txBox="1">
            <a:spLocks noChangeArrowheads="1"/>
          </p:cNvSpPr>
          <p:nvPr/>
        </p:nvSpPr>
        <p:spPr bwMode="auto">
          <a:xfrm>
            <a:off x="8674100" y="5305425"/>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57" name="Slide Number Placeholder 56"/>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72B0F65-3371-448B-8A03-8D077B88E292}" type="slidenum">
              <a:rPr lang="en-US" altLang="en-US" sz="1200">
                <a:solidFill>
                  <a:srgbClr val="BCBCBC"/>
                </a:solidFill>
              </a:rPr>
              <a:pPr algn="r"/>
              <a:t>39</a:t>
            </a:fld>
            <a:endParaRPr lang="en-US" altLang="en-US" sz="1200">
              <a:solidFill>
                <a:srgbClr val="BCBCBC"/>
              </a:solidFill>
            </a:endParaRPr>
          </a:p>
        </p:txBody>
      </p:sp>
      <p:sp>
        <p:nvSpPr>
          <p:cNvPr id="40976" name="Freeform 27"/>
          <p:cNvSpPr>
            <a:spLocks/>
          </p:cNvSpPr>
          <p:nvPr/>
        </p:nvSpPr>
        <p:spPr bwMode="auto">
          <a:xfrm>
            <a:off x="2003425" y="5508625"/>
            <a:ext cx="6129338" cy="258763"/>
          </a:xfrm>
          <a:custGeom>
            <a:avLst/>
            <a:gdLst>
              <a:gd name="T0" fmla="*/ 0 w 3864"/>
              <a:gd name="T1" fmla="*/ 0 h 142"/>
              <a:gd name="T2" fmla="*/ 2147483647 w 3864"/>
              <a:gd name="T3" fmla="*/ 2147483647 h 142"/>
              <a:gd name="T4" fmla="*/ 2147483647 w 3864"/>
              <a:gd name="T5" fmla="*/ 2147483647 h 142"/>
              <a:gd name="T6" fmla="*/ 2147483647 w 3864"/>
              <a:gd name="T7" fmla="*/ 2147483647 h 142"/>
              <a:gd name="T8" fmla="*/ 2147483647 w 3864"/>
              <a:gd name="T9" fmla="*/ 2147483647 h 142"/>
              <a:gd name="T10" fmla="*/ 2147483647 w 3864"/>
              <a:gd name="T11" fmla="*/ 2147483647 h 142"/>
              <a:gd name="T12" fmla="*/ 2147483647 w 3864"/>
              <a:gd name="T13" fmla="*/ 2147483647 h 142"/>
              <a:gd name="T14" fmla="*/ 0 60000 65536"/>
              <a:gd name="T15" fmla="*/ 0 60000 65536"/>
              <a:gd name="T16" fmla="*/ 0 60000 65536"/>
              <a:gd name="T17" fmla="*/ 0 60000 65536"/>
              <a:gd name="T18" fmla="*/ 0 60000 65536"/>
              <a:gd name="T19" fmla="*/ 0 60000 65536"/>
              <a:gd name="T20" fmla="*/ 0 60000 65536"/>
              <a:gd name="T21" fmla="*/ 0 w 3864"/>
              <a:gd name="T22" fmla="*/ 0 h 142"/>
              <a:gd name="T23" fmla="*/ 3864 w 386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4" h="142">
                <a:moveTo>
                  <a:pt x="0" y="0"/>
                </a:moveTo>
                <a:cubicBezTo>
                  <a:pt x="103" y="18"/>
                  <a:pt x="207" y="37"/>
                  <a:pt x="380" y="56"/>
                </a:cubicBezTo>
                <a:cubicBezTo>
                  <a:pt x="553" y="75"/>
                  <a:pt x="777" y="98"/>
                  <a:pt x="1040" y="112"/>
                </a:cubicBezTo>
                <a:cubicBezTo>
                  <a:pt x="1303" y="126"/>
                  <a:pt x="1706" y="138"/>
                  <a:pt x="1960" y="140"/>
                </a:cubicBezTo>
                <a:cubicBezTo>
                  <a:pt x="2214" y="142"/>
                  <a:pt x="2328" y="136"/>
                  <a:pt x="2564" y="124"/>
                </a:cubicBezTo>
                <a:cubicBezTo>
                  <a:pt x="2800" y="112"/>
                  <a:pt x="3159" y="86"/>
                  <a:pt x="3376" y="68"/>
                </a:cubicBezTo>
                <a:cubicBezTo>
                  <a:pt x="3593" y="50"/>
                  <a:pt x="3728" y="33"/>
                  <a:pt x="3864" y="16"/>
                </a:cubicBezTo>
              </a:path>
            </a:pathLst>
          </a:custGeom>
          <a:noFill/>
          <a:ln w="1905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7" name="Freeform 28"/>
          <p:cNvSpPr>
            <a:spLocks/>
          </p:cNvSpPr>
          <p:nvPr/>
        </p:nvSpPr>
        <p:spPr bwMode="auto">
          <a:xfrm>
            <a:off x="2012950" y="6013450"/>
            <a:ext cx="6115050" cy="225425"/>
          </a:xfrm>
          <a:custGeom>
            <a:avLst/>
            <a:gdLst>
              <a:gd name="T0" fmla="*/ 0 w 3864"/>
              <a:gd name="T1" fmla="*/ 0 h 142"/>
              <a:gd name="T2" fmla="*/ 2147483647 w 3864"/>
              <a:gd name="T3" fmla="*/ 2147483647 h 142"/>
              <a:gd name="T4" fmla="*/ 2147483647 w 3864"/>
              <a:gd name="T5" fmla="*/ 2147483647 h 142"/>
              <a:gd name="T6" fmla="*/ 2147483647 w 3864"/>
              <a:gd name="T7" fmla="*/ 2147483647 h 142"/>
              <a:gd name="T8" fmla="*/ 2147483647 w 3864"/>
              <a:gd name="T9" fmla="*/ 2147483647 h 142"/>
              <a:gd name="T10" fmla="*/ 2147483647 w 3864"/>
              <a:gd name="T11" fmla="*/ 2147483647 h 142"/>
              <a:gd name="T12" fmla="*/ 2147483647 w 3864"/>
              <a:gd name="T13" fmla="*/ 2147483647 h 142"/>
              <a:gd name="T14" fmla="*/ 0 60000 65536"/>
              <a:gd name="T15" fmla="*/ 0 60000 65536"/>
              <a:gd name="T16" fmla="*/ 0 60000 65536"/>
              <a:gd name="T17" fmla="*/ 0 60000 65536"/>
              <a:gd name="T18" fmla="*/ 0 60000 65536"/>
              <a:gd name="T19" fmla="*/ 0 60000 65536"/>
              <a:gd name="T20" fmla="*/ 0 60000 65536"/>
              <a:gd name="T21" fmla="*/ 0 w 3864"/>
              <a:gd name="T22" fmla="*/ 0 h 142"/>
              <a:gd name="T23" fmla="*/ 3864 w 386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4" h="142">
                <a:moveTo>
                  <a:pt x="0" y="0"/>
                </a:moveTo>
                <a:cubicBezTo>
                  <a:pt x="103" y="18"/>
                  <a:pt x="207" y="37"/>
                  <a:pt x="380" y="56"/>
                </a:cubicBezTo>
                <a:cubicBezTo>
                  <a:pt x="553" y="75"/>
                  <a:pt x="777" y="98"/>
                  <a:pt x="1040" y="112"/>
                </a:cubicBezTo>
                <a:cubicBezTo>
                  <a:pt x="1303" y="126"/>
                  <a:pt x="1706" y="138"/>
                  <a:pt x="1960" y="140"/>
                </a:cubicBezTo>
                <a:cubicBezTo>
                  <a:pt x="2214" y="142"/>
                  <a:pt x="2328" y="136"/>
                  <a:pt x="2564" y="124"/>
                </a:cubicBezTo>
                <a:cubicBezTo>
                  <a:pt x="2800" y="112"/>
                  <a:pt x="3159" y="86"/>
                  <a:pt x="3376" y="68"/>
                </a:cubicBezTo>
                <a:cubicBezTo>
                  <a:pt x="3593" y="50"/>
                  <a:pt x="3728" y="33"/>
                  <a:pt x="3864" y="16"/>
                </a:cubicBezTo>
              </a:path>
            </a:pathLst>
          </a:custGeom>
          <a:noFill/>
          <a:ln w="1905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8" name="Freeform 29"/>
          <p:cNvSpPr>
            <a:spLocks/>
          </p:cNvSpPr>
          <p:nvPr/>
        </p:nvSpPr>
        <p:spPr bwMode="auto">
          <a:xfrm>
            <a:off x="2012950" y="5597525"/>
            <a:ext cx="6110288" cy="254000"/>
          </a:xfrm>
          <a:custGeom>
            <a:avLst/>
            <a:gdLst>
              <a:gd name="T0" fmla="*/ 0 w 3864"/>
              <a:gd name="T1" fmla="*/ 0 h 142"/>
              <a:gd name="T2" fmla="*/ 2147483647 w 3864"/>
              <a:gd name="T3" fmla="*/ 2147483647 h 142"/>
              <a:gd name="T4" fmla="*/ 2147483647 w 3864"/>
              <a:gd name="T5" fmla="*/ 2147483647 h 142"/>
              <a:gd name="T6" fmla="*/ 2147483647 w 3864"/>
              <a:gd name="T7" fmla="*/ 2147483647 h 142"/>
              <a:gd name="T8" fmla="*/ 2147483647 w 3864"/>
              <a:gd name="T9" fmla="*/ 2147483647 h 142"/>
              <a:gd name="T10" fmla="*/ 2147483647 w 3864"/>
              <a:gd name="T11" fmla="*/ 2147483647 h 142"/>
              <a:gd name="T12" fmla="*/ 2147483647 w 3864"/>
              <a:gd name="T13" fmla="*/ 2147483647 h 142"/>
              <a:gd name="T14" fmla="*/ 0 60000 65536"/>
              <a:gd name="T15" fmla="*/ 0 60000 65536"/>
              <a:gd name="T16" fmla="*/ 0 60000 65536"/>
              <a:gd name="T17" fmla="*/ 0 60000 65536"/>
              <a:gd name="T18" fmla="*/ 0 60000 65536"/>
              <a:gd name="T19" fmla="*/ 0 60000 65536"/>
              <a:gd name="T20" fmla="*/ 0 60000 65536"/>
              <a:gd name="T21" fmla="*/ 0 w 3864"/>
              <a:gd name="T22" fmla="*/ 0 h 142"/>
              <a:gd name="T23" fmla="*/ 3864 w 386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4" h="142">
                <a:moveTo>
                  <a:pt x="0" y="0"/>
                </a:moveTo>
                <a:cubicBezTo>
                  <a:pt x="103" y="18"/>
                  <a:pt x="207" y="37"/>
                  <a:pt x="380" y="56"/>
                </a:cubicBezTo>
                <a:cubicBezTo>
                  <a:pt x="553" y="75"/>
                  <a:pt x="777" y="98"/>
                  <a:pt x="1040" y="112"/>
                </a:cubicBezTo>
                <a:cubicBezTo>
                  <a:pt x="1303" y="126"/>
                  <a:pt x="1706" y="138"/>
                  <a:pt x="1960" y="140"/>
                </a:cubicBezTo>
                <a:cubicBezTo>
                  <a:pt x="2214" y="142"/>
                  <a:pt x="2328" y="136"/>
                  <a:pt x="2564" y="124"/>
                </a:cubicBezTo>
                <a:cubicBezTo>
                  <a:pt x="2800" y="112"/>
                  <a:pt x="3159" y="86"/>
                  <a:pt x="3376" y="68"/>
                </a:cubicBezTo>
                <a:cubicBezTo>
                  <a:pt x="3593" y="50"/>
                  <a:pt x="3728" y="33"/>
                  <a:pt x="3864" y="16"/>
                </a:cubicBezTo>
              </a:path>
            </a:pathLst>
          </a:custGeom>
          <a:noFill/>
          <a:ln w="1905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9" name="Freeform 30"/>
          <p:cNvSpPr>
            <a:spLocks/>
          </p:cNvSpPr>
          <p:nvPr/>
        </p:nvSpPr>
        <p:spPr bwMode="auto">
          <a:xfrm>
            <a:off x="2019300" y="5921375"/>
            <a:ext cx="6110288" cy="225425"/>
          </a:xfrm>
          <a:custGeom>
            <a:avLst/>
            <a:gdLst>
              <a:gd name="T0" fmla="*/ 0 w 3864"/>
              <a:gd name="T1" fmla="*/ 0 h 142"/>
              <a:gd name="T2" fmla="*/ 2147483647 w 3864"/>
              <a:gd name="T3" fmla="*/ 2147483647 h 142"/>
              <a:gd name="T4" fmla="*/ 2147483647 w 3864"/>
              <a:gd name="T5" fmla="*/ 2147483647 h 142"/>
              <a:gd name="T6" fmla="*/ 2147483647 w 3864"/>
              <a:gd name="T7" fmla="*/ 2147483647 h 142"/>
              <a:gd name="T8" fmla="*/ 2147483647 w 3864"/>
              <a:gd name="T9" fmla="*/ 2147483647 h 142"/>
              <a:gd name="T10" fmla="*/ 2147483647 w 3864"/>
              <a:gd name="T11" fmla="*/ 2147483647 h 142"/>
              <a:gd name="T12" fmla="*/ 2147483647 w 3864"/>
              <a:gd name="T13" fmla="*/ 2147483647 h 142"/>
              <a:gd name="T14" fmla="*/ 0 60000 65536"/>
              <a:gd name="T15" fmla="*/ 0 60000 65536"/>
              <a:gd name="T16" fmla="*/ 0 60000 65536"/>
              <a:gd name="T17" fmla="*/ 0 60000 65536"/>
              <a:gd name="T18" fmla="*/ 0 60000 65536"/>
              <a:gd name="T19" fmla="*/ 0 60000 65536"/>
              <a:gd name="T20" fmla="*/ 0 60000 65536"/>
              <a:gd name="T21" fmla="*/ 0 w 3864"/>
              <a:gd name="T22" fmla="*/ 0 h 142"/>
              <a:gd name="T23" fmla="*/ 3864 w 386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4" h="142">
                <a:moveTo>
                  <a:pt x="0" y="0"/>
                </a:moveTo>
                <a:cubicBezTo>
                  <a:pt x="103" y="18"/>
                  <a:pt x="207" y="37"/>
                  <a:pt x="380" y="56"/>
                </a:cubicBezTo>
                <a:cubicBezTo>
                  <a:pt x="553" y="75"/>
                  <a:pt x="777" y="98"/>
                  <a:pt x="1040" y="112"/>
                </a:cubicBezTo>
                <a:cubicBezTo>
                  <a:pt x="1303" y="126"/>
                  <a:pt x="1706" y="138"/>
                  <a:pt x="1960" y="140"/>
                </a:cubicBezTo>
                <a:cubicBezTo>
                  <a:pt x="2214" y="142"/>
                  <a:pt x="2328" y="136"/>
                  <a:pt x="2564" y="124"/>
                </a:cubicBezTo>
                <a:cubicBezTo>
                  <a:pt x="2800" y="112"/>
                  <a:pt x="3159" y="86"/>
                  <a:pt x="3376" y="68"/>
                </a:cubicBezTo>
                <a:cubicBezTo>
                  <a:pt x="3593" y="50"/>
                  <a:pt x="3728" y="33"/>
                  <a:pt x="3864" y="16"/>
                </a:cubicBezTo>
              </a:path>
            </a:pathLst>
          </a:custGeom>
          <a:noFill/>
          <a:ln w="1905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0" name="Line 31"/>
          <p:cNvSpPr>
            <a:spLocks noChangeShapeType="1"/>
          </p:cNvSpPr>
          <p:nvPr/>
        </p:nvSpPr>
        <p:spPr bwMode="auto">
          <a:xfrm>
            <a:off x="2012950" y="5511800"/>
            <a:ext cx="0" cy="51435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1" name="Line 32"/>
          <p:cNvSpPr>
            <a:spLocks noChangeShapeType="1"/>
          </p:cNvSpPr>
          <p:nvPr/>
        </p:nvSpPr>
        <p:spPr bwMode="auto">
          <a:xfrm>
            <a:off x="8153400" y="5513388"/>
            <a:ext cx="0" cy="51435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2" name="AutoShape 151"/>
          <p:cNvSpPr>
            <a:spLocks noChangeArrowheads="1"/>
          </p:cNvSpPr>
          <p:nvPr/>
        </p:nvSpPr>
        <p:spPr bwMode="auto">
          <a:xfrm>
            <a:off x="1860550" y="5986463"/>
            <a:ext cx="304800" cy="447675"/>
          </a:xfrm>
          <a:prstGeom prst="triangle">
            <a:avLst>
              <a:gd name="adj" fmla="val 50000"/>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0983" name="AutoShape 152"/>
          <p:cNvSpPr>
            <a:spLocks noChangeArrowheads="1"/>
          </p:cNvSpPr>
          <p:nvPr/>
        </p:nvSpPr>
        <p:spPr bwMode="auto">
          <a:xfrm>
            <a:off x="7980363" y="5976938"/>
            <a:ext cx="304800" cy="447675"/>
          </a:xfrm>
          <a:prstGeom prst="triangle">
            <a:avLst>
              <a:gd name="adj" fmla="val 50000"/>
            </a:avLst>
          </a:prstGeom>
          <a:solidFill>
            <a:schemeClr val="accent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0984" name="Text Box 161"/>
          <p:cNvSpPr txBox="1">
            <a:spLocks noChangeArrowheads="1"/>
          </p:cNvSpPr>
          <p:nvPr/>
        </p:nvSpPr>
        <p:spPr bwMode="auto">
          <a:xfrm>
            <a:off x="5432425" y="503396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sp>
        <p:nvSpPr>
          <p:cNvPr id="40985" name="Line 36"/>
          <p:cNvSpPr>
            <a:spLocks noChangeShapeType="1"/>
          </p:cNvSpPr>
          <p:nvPr/>
        </p:nvSpPr>
        <p:spPr bwMode="auto">
          <a:xfrm>
            <a:off x="5472113" y="4960938"/>
            <a:ext cx="0" cy="557212"/>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0986" name="Line 37"/>
          <p:cNvSpPr>
            <a:spLocks noChangeShapeType="1"/>
          </p:cNvSpPr>
          <p:nvPr/>
        </p:nvSpPr>
        <p:spPr bwMode="auto">
          <a:xfrm>
            <a:off x="5473700" y="5740400"/>
            <a:ext cx="0" cy="349250"/>
          </a:xfrm>
          <a:prstGeom prst="line">
            <a:avLst/>
          </a:prstGeom>
          <a:noFill/>
          <a:ln w="28575">
            <a:solidFill>
              <a:schemeClr val="bg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40987" name="Line 38"/>
          <p:cNvSpPr>
            <a:spLocks noChangeShapeType="1"/>
          </p:cNvSpPr>
          <p:nvPr/>
        </p:nvSpPr>
        <p:spPr bwMode="auto">
          <a:xfrm>
            <a:off x="5478463" y="5505450"/>
            <a:ext cx="0" cy="25241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8" name="Line 39"/>
          <p:cNvSpPr>
            <a:spLocks noChangeShapeType="1"/>
          </p:cNvSpPr>
          <p:nvPr/>
        </p:nvSpPr>
        <p:spPr bwMode="auto">
          <a:xfrm>
            <a:off x="4933950" y="5505450"/>
            <a:ext cx="74295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9" name="Line 40"/>
          <p:cNvSpPr>
            <a:spLocks noChangeShapeType="1"/>
          </p:cNvSpPr>
          <p:nvPr/>
        </p:nvSpPr>
        <p:spPr bwMode="auto">
          <a:xfrm>
            <a:off x="4805363" y="5772150"/>
            <a:ext cx="86677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0" name="Line 41"/>
          <p:cNvSpPr>
            <a:spLocks noChangeShapeType="1"/>
          </p:cNvSpPr>
          <p:nvPr/>
        </p:nvSpPr>
        <p:spPr bwMode="auto">
          <a:xfrm>
            <a:off x="5092700" y="5902325"/>
            <a:ext cx="0" cy="349250"/>
          </a:xfrm>
          <a:prstGeom prst="line">
            <a:avLst/>
          </a:prstGeom>
          <a:noFill/>
          <a:ln w="28575">
            <a:solidFill>
              <a:schemeClr val="bg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40991" name="Line 42"/>
          <p:cNvSpPr>
            <a:spLocks noChangeShapeType="1"/>
          </p:cNvSpPr>
          <p:nvPr/>
        </p:nvSpPr>
        <p:spPr bwMode="auto">
          <a:xfrm>
            <a:off x="5091113" y="4946650"/>
            <a:ext cx="0" cy="819150"/>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0992" name="Line 43"/>
          <p:cNvSpPr>
            <a:spLocks noChangeShapeType="1"/>
          </p:cNvSpPr>
          <p:nvPr/>
        </p:nvSpPr>
        <p:spPr bwMode="auto">
          <a:xfrm>
            <a:off x="5091113" y="5772150"/>
            <a:ext cx="0" cy="14763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3" name="Text Box 161"/>
          <p:cNvSpPr txBox="1">
            <a:spLocks noChangeArrowheads="1"/>
          </p:cNvSpPr>
          <p:nvPr/>
        </p:nvSpPr>
        <p:spPr bwMode="auto">
          <a:xfrm>
            <a:off x="4737100" y="485775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a:solidFill>
                  <a:schemeClr val="bg1"/>
                </a:solidFill>
                <a:cs typeface="Arial" panose="020B0604020202020204" pitchFamily="34" charset="0"/>
              </a:rPr>
              <a:t>’</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40994" name="Freeform 45"/>
          <p:cNvSpPr>
            <a:spLocks/>
          </p:cNvSpPr>
          <p:nvPr/>
        </p:nvSpPr>
        <p:spPr bwMode="auto">
          <a:xfrm>
            <a:off x="2000250" y="6007100"/>
            <a:ext cx="6172200" cy="401638"/>
          </a:xfrm>
          <a:custGeom>
            <a:avLst/>
            <a:gdLst>
              <a:gd name="T0" fmla="*/ 0 w 3860"/>
              <a:gd name="T1" fmla="*/ 0 h 253"/>
              <a:gd name="T2" fmla="*/ 2147483647 w 3860"/>
              <a:gd name="T3" fmla="*/ 2147483647 h 253"/>
              <a:gd name="T4" fmla="*/ 2147483647 w 3860"/>
              <a:gd name="T5" fmla="*/ 2147483647 h 253"/>
              <a:gd name="T6" fmla="*/ 2147483647 w 3860"/>
              <a:gd name="T7" fmla="*/ 2147483647 h 253"/>
              <a:gd name="T8" fmla="*/ 2147483647 w 3860"/>
              <a:gd name="T9" fmla="*/ 2147483647 h 253"/>
              <a:gd name="T10" fmla="*/ 2147483647 w 3860"/>
              <a:gd name="T11" fmla="*/ 2147483647 h 253"/>
              <a:gd name="T12" fmla="*/ 2147483647 w 3860"/>
              <a:gd name="T13" fmla="*/ 2147483647 h 253"/>
              <a:gd name="T14" fmla="*/ 2147483647 w 3860"/>
              <a:gd name="T15" fmla="*/ 2147483647 h 253"/>
              <a:gd name="T16" fmla="*/ 2147483647 w 3860"/>
              <a:gd name="T17" fmla="*/ 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0"/>
              <a:gd name="T28" fmla="*/ 0 h 253"/>
              <a:gd name="T29" fmla="*/ 3860 w 3860"/>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0" h="253">
                <a:moveTo>
                  <a:pt x="0" y="0"/>
                </a:moveTo>
                <a:cubicBezTo>
                  <a:pt x="72" y="23"/>
                  <a:pt x="145" y="46"/>
                  <a:pt x="268" y="72"/>
                </a:cubicBezTo>
                <a:cubicBezTo>
                  <a:pt x="391" y="98"/>
                  <a:pt x="535" y="130"/>
                  <a:pt x="736" y="156"/>
                </a:cubicBezTo>
                <a:cubicBezTo>
                  <a:pt x="937" y="182"/>
                  <a:pt x="1265" y="212"/>
                  <a:pt x="1476" y="228"/>
                </a:cubicBezTo>
                <a:cubicBezTo>
                  <a:pt x="1687" y="244"/>
                  <a:pt x="1829" y="253"/>
                  <a:pt x="2000" y="252"/>
                </a:cubicBezTo>
                <a:cubicBezTo>
                  <a:pt x="2171" y="251"/>
                  <a:pt x="2377" y="230"/>
                  <a:pt x="2504" y="220"/>
                </a:cubicBezTo>
                <a:cubicBezTo>
                  <a:pt x="2631" y="210"/>
                  <a:pt x="2630" y="209"/>
                  <a:pt x="2764" y="192"/>
                </a:cubicBezTo>
                <a:cubicBezTo>
                  <a:pt x="2898" y="175"/>
                  <a:pt x="3125" y="148"/>
                  <a:pt x="3308" y="116"/>
                </a:cubicBezTo>
                <a:cubicBezTo>
                  <a:pt x="3491" y="84"/>
                  <a:pt x="3771" y="17"/>
                  <a:pt x="3860" y="0"/>
                </a:cubicBezTo>
              </a:path>
            </a:pathLst>
          </a:custGeom>
          <a:noFill/>
          <a:ln w="2857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5" name="Freeform 46"/>
          <p:cNvSpPr>
            <a:spLocks/>
          </p:cNvSpPr>
          <p:nvPr/>
        </p:nvSpPr>
        <p:spPr bwMode="auto">
          <a:xfrm>
            <a:off x="2006600" y="5518150"/>
            <a:ext cx="6146800" cy="388938"/>
          </a:xfrm>
          <a:custGeom>
            <a:avLst/>
            <a:gdLst>
              <a:gd name="T0" fmla="*/ 0 w 3860"/>
              <a:gd name="T1" fmla="*/ 0 h 253"/>
              <a:gd name="T2" fmla="*/ 2147483647 w 3860"/>
              <a:gd name="T3" fmla="*/ 2147483647 h 253"/>
              <a:gd name="T4" fmla="*/ 2147483647 w 3860"/>
              <a:gd name="T5" fmla="*/ 2147483647 h 253"/>
              <a:gd name="T6" fmla="*/ 2147483647 w 3860"/>
              <a:gd name="T7" fmla="*/ 2147483647 h 253"/>
              <a:gd name="T8" fmla="*/ 2147483647 w 3860"/>
              <a:gd name="T9" fmla="*/ 2147483647 h 253"/>
              <a:gd name="T10" fmla="*/ 2147483647 w 3860"/>
              <a:gd name="T11" fmla="*/ 2147483647 h 253"/>
              <a:gd name="T12" fmla="*/ 2147483647 w 3860"/>
              <a:gd name="T13" fmla="*/ 2147483647 h 253"/>
              <a:gd name="T14" fmla="*/ 2147483647 w 3860"/>
              <a:gd name="T15" fmla="*/ 2147483647 h 253"/>
              <a:gd name="T16" fmla="*/ 2147483647 w 3860"/>
              <a:gd name="T17" fmla="*/ 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0"/>
              <a:gd name="T28" fmla="*/ 0 h 253"/>
              <a:gd name="T29" fmla="*/ 3860 w 3860"/>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0" h="253">
                <a:moveTo>
                  <a:pt x="0" y="0"/>
                </a:moveTo>
                <a:cubicBezTo>
                  <a:pt x="72" y="23"/>
                  <a:pt x="145" y="46"/>
                  <a:pt x="268" y="72"/>
                </a:cubicBezTo>
                <a:cubicBezTo>
                  <a:pt x="391" y="98"/>
                  <a:pt x="535" y="130"/>
                  <a:pt x="736" y="156"/>
                </a:cubicBezTo>
                <a:cubicBezTo>
                  <a:pt x="937" y="182"/>
                  <a:pt x="1265" y="212"/>
                  <a:pt x="1476" y="228"/>
                </a:cubicBezTo>
                <a:cubicBezTo>
                  <a:pt x="1687" y="244"/>
                  <a:pt x="1829" y="253"/>
                  <a:pt x="2000" y="252"/>
                </a:cubicBezTo>
                <a:cubicBezTo>
                  <a:pt x="2171" y="251"/>
                  <a:pt x="2377" y="230"/>
                  <a:pt x="2504" y="220"/>
                </a:cubicBezTo>
                <a:cubicBezTo>
                  <a:pt x="2631" y="210"/>
                  <a:pt x="2630" y="209"/>
                  <a:pt x="2764" y="192"/>
                </a:cubicBezTo>
                <a:cubicBezTo>
                  <a:pt x="2898" y="175"/>
                  <a:pt x="3125" y="148"/>
                  <a:pt x="3308" y="116"/>
                </a:cubicBezTo>
                <a:cubicBezTo>
                  <a:pt x="3491" y="84"/>
                  <a:pt x="3771" y="17"/>
                  <a:pt x="3860" y="0"/>
                </a:cubicBezTo>
              </a:path>
            </a:pathLst>
          </a:custGeom>
          <a:noFill/>
          <a:ln w="28575"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6" name="Freeform 47"/>
          <p:cNvSpPr>
            <a:spLocks/>
          </p:cNvSpPr>
          <p:nvPr/>
        </p:nvSpPr>
        <p:spPr bwMode="auto">
          <a:xfrm>
            <a:off x="2019300" y="5600700"/>
            <a:ext cx="6127750" cy="401638"/>
          </a:xfrm>
          <a:custGeom>
            <a:avLst/>
            <a:gdLst>
              <a:gd name="T0" fmla="*/ 0 w 3860"/>
              <a:gd name="T1" fmla="*/ 0 h 253"/>
              <a:gd name="T2" fmla="*/ 2147483647 w 3860"/>
              <a:gd name="T3" fmla="*/ 2147483647 h 253"/>
              <a:gd name="T4" fmla="*/ 2147483647 w 3860"/>
              <a:gd name="T5" fmla="*/ 2147483647 h 253"/>
              <a:gd name="T6" fmla="*/ 2147483647 w 3860"/>
              <a:gd name="T7" fmla="*/ 2147483647 h 253"/>
              <a:gd name="T8" fmla="*/ 2147483647 w 3860"/>
              <a:gd name="T9" fmla="*/ 2147483647 h 253"/>
              <a:gd name="T10" fmla="*/ 2147483647 w 3860"/>
              <a:gd name="T11" fmla="*/ 2147483647 h 253"/>
              <a:gd name="T12" fmla="*/ 2147483647 w 3860"/>
              <a:gd name="T13" fmla="*/ 2147483647 h 253"/>
              <a:gd name="T14" fmla="*/ 2147483647 w 3860"/>
              <a:gd name="T15" fmla="*/ 2147483647 h 253"/>
              <a:gd name="T16" fmla="*/ 2147483647 w 3860"/>
              <a:gd name="T17" fmla="*/ 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0"/>
              <a:gd name="T28" fmla="*/ 0 h 253"/>
              <a:gd name="T29" fmla="*/ 3860 w 3860"/>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0" h="253">
                <a:moveTo>
                  <a:pt x="0" y="0"/>
                </a:moveTo>
                <a:cubicBezTo>
                  <a:pt x="72" y="23"/>
                  <a:pt x="145" y="46"/>
                  <a:pt x="268" y="72"/>
                </a:cubicBezTo>
                <a:cubicBezTo>
                  <a:pt x="391" y="98"/>
                  <a:pt x="535" y="130"/>
                  <a:pt x="736" y="156"/>
                </a:cubicBezTo>
                <a:cubicBezTo>
                  <a:pt x="937" y="182"/>
                  <a:pt x="1265" y="212"/>
                  <a:pt x="1476" y="228"/>
                </a:cubicBezTo>
                <a:cubicBezTo>
                  <a:pt x="1687" y="244"/>
                  <a:pt x="1829" y="253"/>
                  <a:pt x="2000" y="252"/>
                </a:cubicBezTo>
                <a:cubicBezTo>
                  <a:pt x="2171" y="251"/>
                  <a:pt x="2377" y="230"/>
                  <a:pt x="2504" y="220"/>
                </a:cubicBezTo>
                <a:cubicBezTo>
                  <a:pt x="2631" y="210"/>
                  <a:pt x="2630" y="209"/>
                  <a:pt x="2764" y="192"/>
                </a:cubicBezTo>
                <a:cubicBezTo>
                  <a:pt x="2898" y="175"/>
                  <a:pt x="3125" y="148"/>
                  <a:pt x="3308" y="116"/>
                </a:cubicBezTo>
                <a:cubicBezTo>
                  <a:pt x="3491" y="84"/>
                  <a:pt x="3771" y="17"/>
                  <a:pt x="3860" y="0"/>
                </a:cubicBez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7" name="Freeform 48"/>
          <p:cNvSpPr>
            <a:spLocks/>
          </p:cNvSpPr>
          <p:nvPr/>
        </p:nvSpPr>
        <p:spPr bwMode="auto">
          <a:xfrm>
            <a:off x="2038350" y="5930900"/>
            <a:ext cx="6127750" cy="401638"/>
          </a:xfrm>
          <a:custGeom>
            <a:avLst/>
            <a:gdLst>
              <a:gd name="T0" fmla="*/ 0 w 3860"/>
              <a:gd name="T1" fmla="*/ 0 h 253"/>
              <a:gd name="T2" fmla="*/ 2147483647 w 3860"/>
              <a:gd name="T3" fmla="*/ 2147483647 h 253"/>
              <a:gd name="T4" fmla="*/ 2147483647 w 3860"/>
              <a:gd name="T5" fmla="*/ 2147483647 h 253"/>
              <a:gd name="T6" fmla="*/ 2147483647 w 3860"/>
              <a:gd name="T7" fmla="*/ 2147483647 h 253"/>
              <a:gd name="T8" fmla="*/ 2147483647 w 3860"/>
              <a:gd name="T9" fmla="*/ 2147483647 h 253"/>
              <a:gd name="T10" fmla="*/ 2147483647 w 3860"/>
              <a:gd name="T11" fmla="*/ 2147483647 h 253"/>
              <a:gd name="T12" fmla="*/ 2147483647 w 3860"/>
              <a:gd name="T13" fmla="*/ 2147483647 h 253"/>
              <a:gd name="T14" fmla="*/ 2147483647 w 3860"/>
              <a:gd name="T15" fmla="*/ 2147483647 h 253"/>
              <a:gd name="T16" fmla="*/ 2147483647 w 3860"/>
              <a:gd name="T17" fmla="*/ 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0"/>
              <a:gd name="T28" fmla="*/ 0 h 253"/>
              <a:gd name="T29" fmla="*/ 3860 w 3860"/>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0" h="253">
                <a:moveTo>
                  <a:pt x="0" y="0"/>
                </a:moveTo>
                <a:cubicBezTo>
                  <a:pt x="72" y="23"/>
                  <a:pt x="145" y="46"/>
                  <a:pt x="268" y="72"/>
                </a:cubicBezTo>
                <a:cubicBezTo>
                  <a:pt x="391" y="98"/>
                  <a:pt x="535" y="130"/>
                  <a:pt x="736" y="156"/>
                </a:cubicBezTo>
                <a:cubicBezTo>
                  <a:pt x="937" y="182"/>
                  <a:pt x="1265" y="212"/>
                  <a:pt x="1476" y="228"/>
                </a:cubicBezTo>
                <a:cubicBezTo>
                  <a:pt x="1687" y="244"/>
                  <a:pt x="1829" y="253"/>
                  <a:pt x="2000" y="252"/>
                </a:cubicBezTo>
                <a:cubicBezTo>
                  <a:pt x="2171" y="251"/>
                  <a:pt x="2377" y="230"/>
                  <a:pt x="2504" y="220"/>
                </a:cubicBezTo>
                <a:cubicBezTo>
                  <a:pt x="2631" y="210"/>
                  <a:pt x="2630" y="209"/>
                  <a:pt x="2764" y="192"/>
                </a:cubicBezTo>
                <a:cubicBezTo>
                  <a:pt x="2898" y="175"/>
                  <a:pt x="3125" y="148"/>
                  <a:pt x="3308" y="116"/>
                </a:cubicBezTo>
                <a:cubicBezTo>
                  <a:pt x="3491" y="84"/>
                  <a:pt x="3771" y="17"/>
                  <a:pt x="3860" y="0"/>
                </a:cubicBezTo>
              </a:path>
            </a:pathLst>
          </a:cu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TextBox 8"/>
          <p:cNvSpPr txBox="1"/>
          <p:nvPr/>
        </p:nvSpPr>
        <p:spPr>
          <a:xfrm>
            <a:off x="969963" y="4259263"/>
            <a:ext cx="7064375" cy="461962"/>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Resulting in additional moment </a:t>
            </a:r>
            <a:r>
              <a:rPr lang="en-US" i="1" dirty="0">
                <a:solidFill>
                  <a:schemeClr val="bg1"/>
                </a:solidFill>
              </a:rPr>
              <a:t>P</a:t>
            </a:r>
            <a:r>
              <a:rPr lang="en-US" dirty="0">
                <a:solidFill>
                  <a:schemeClr val="bg1"/>
                </a:solidFill>
              </a:rPr>
              <a:t>(</a:t>
            </a:r>
            <a:r>
              <a:rPr lang="en-US" dirty="0">
                <a:solidFill>
                  <a:schemeClr val="bg1"/>
                </a:solidFill>
                <a:latin typeface="Symbol" pitchFamily="18" charset="2"/>
              </a:rPr>
              <a:t>d</a:t>
            </a:r>
            <a:r>
              <a:rPr lang="en-US" dirty="0">
                <a:solidFill>
                  <a:schemeClr val="bg1"/>
                </a:solidFill>
              </a:rPr>
              <a:t>’)</a:t>
            </a:r>
          </a:p>
        </p:txBody>
      </p:sp>
      <p:sp>
        <p:nvSpPr>
          <p:cNvPr id="12" name="Down Arrow 11"/>
          <p:cNvSpPr/>
          <p:nvPr/>
        </p:nvSpPr>
        <p:spPr>
          <a:xfrm>
            <a:off x="3976688" y="3911600"/>
            <a:ext cx="415925" cy="471488"/>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Curved Left Arrow 12"/>
          <p:cNvSpPr>
            <a:spLocks noChangeArrowheads="1"/>
          </p:cNvSpPr>
          <p:nvPr/>
        </p:nvSpPr>
        <p:spPr bwMode="auto">
          <a:xfrm flipV="1">
            <a:off x="7550150" y="2698750"/>
            <a:ext cx="1206500" cy="1974850"/>
          </a:xfrm>
          <a:prstGeom prst="curvedLeftArrow">
            <a:avLst>
              <a:gd name="adj1" fmla="val 25000"/>
              <a:gd name="adj2" fmla="val 50007"/>
              <a:gd name="adj3" fmla="val 25000"/>
            </a:avLst>
          </a:prstGeom>
          <a:solidFill>
            <a:schemeClr val="tx1"/>
          </a:solidFill>
          <a:ln w="25400" algn="ctr">
            <a:solidFill>
              <a:schemeClr val="bg1"/>
            </a:solidFill>
            <a:miter lim="800000"/>
            <a:headEnd/>
            <a:tailEnd/>
          </a:ln>
        </p:spPr>
        <p:txBody>
          <a:bodyPr rot="10800000" anchor="ctr"/>
          <a:lstStyle/>
          <a:p>
            <a:pPr algn="ctr">
              <a:defRPr/>
            </a:pPr>
            <a:endParaRPr lang="en-US">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2838" y="1992313"/>
            <a:ext cx="7073900" cy="86042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dirty="0">
                <a:solidFill>
                  <a:schemeClr val="bg1"/>
                </a:solidFill>
              </a:rPr>
              <a:t>Combinations of flexural and axial forces need to be addressed in both analysis and design.</a:t>
            </a:r>
          </a:p>
        </p:txBody>
      </p:sp>
      <p:sp>
        <p:nvSpPr>
          <p:cNvPr id="5123" name="TextBox 6"/>
          <p:cNvSpPr txBox="1">
            <a:spLocks noChangeArrowheads="1"/>
          </p:cNvSpPr>
          <p:nvPr/>
        </p:nvSpPr>
        <p:spPr bwMode="auto">
          <a:xfrm>
            <a:off x="1108075" y="3344863"/>
            <a:ext cx="7115175"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Analysis needs to consider second order effects (analysis based on final deformations).</a:t>
            </a:r>
          </a:p>
        </p:txBody>
      </p:sp>
      <p:sp>
        <p:nvSpPr>
          <p:cNvPr id="11" name="TextBox 10"/>
          <p:cNvSpPr txBox="1"/>
          <p:nvPr/>
        </p:nvSpPr>
        <p:spPr>
          <a:xfrm>
            <a:off x="1104900" y="4705350"/>
            <a:ext cx="7115175" cy="86042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dirty="0">
                <a:solidFill>
                  <a:schemeClr val="bg1"/>
                </a:solidFill>
              </a:rPr>
              <a:t>Design needs to consider combinations of forces in a member.</a:t>
            </a:r>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C4D87C4-E8FB-462C-9D8C-480004004D94}" type="slidenum">
              <a:rPr lang="en-US" altLang="en-US" sz="1200">
                <a:solidFill>
                  <a:srgbClr val="BCBCBC"/>
                </a:solidFill>
              </a:rPr>
              <a:pPr/>
              <a:t>4</a:t>
            </a:fld>
            <a:endParaRPr lang="en-US" altLang="en-US" sz="1200">
              <a:solidFill>
                <a:srgbClr val="BCBCBC"/>
              </a:solidFill>
            </a:endParaRPr>
          </a:p>
        </p:txBody>
      </p:sp>
      <p:sp>
        <p:nvSpPr>
          <p:cNvPr id="8" name="Footer Placeholder 7"/>
          <p:cNvSpPr>
            <a:spLocks noGrp="1"/>
          </p:cNvSpPr>
          <p:nvPr>
            <p:ph type="ftr" sz="quarter" idx="11"/>
          </p:nvPr>
        </p:nvSpPr>
        <p:spPr/>
        <p:txBody>
          <a:bodyPr/>
          <a:lstStyle/>
          <a:p>
            <a:pPr>
              <a:defRPr/>
            </a:pPr>
            <a:r>
              <a:rPr lang="en-US"/>
              <a:t>Combined Forces Module</a:t>
            </a:r>
            <a:endParaRPr lang="en-US" dirty="0"/>
          </a:p>
        </p:txBody>
      </p:sp>
      <p:sp>
        <p:nvSpPr>
          <p:cNvPr id="10" name="TextBox 28"/>
          <p:cNvSpPr txBox="1"/>
          <p:nvPr/>
        </p:nvSpPr>
        <p:spPr>
          <a:xfrm>
            <a:off x="1104900" y="704850"/>
            <a:ext cx="7115175"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dirty="0">
                <a:solidFill>
                  <a:schemeClr val="bg1"/>
                </a:solidFill>
              </a:rPr>
              <a:t>COMBINED FORCES: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71" name="TextBox 70"/>
          <p:cNvSpPr txBox="1"/>
          <p:nvPr/>
        </p:nvSpPr>
        <p:spPr>
          <a:xfrm>
            <a:off x="504825" y="700088"/>
            <a:ext cx="81407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
        <p:nvSpPr>
          <p:cNvPr id="72" name="TextBox 71"/>
          <p:cNvSpPr txBox="1"/>
          <p:nvPr/>
        </p:nvSpPr>
        <p:spPr>
          <a:xfrm>
            <a:off x="928688" y="1622425"/>
            <a:ext cx="7064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Equilibrium is based on DEFORMED GEOMETRY.</a:t>
            </a:r>
          </a:p>
        </p:txBody>
      </p:sp>
      <p:sp>
        <p:nvSpPr>
          <p:cNvPr id="7" name="TextBox 6"/>
          <p:cNvSpPr txBox="1"/>
          <p:nvPr/>
        </p:nvSpPr>
        <p:spPr>
          <a:xfrm>
            <a:off x="942975" y="2444750"/>
            <a:ext cx="7064375"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This either results in an incremental failure, or stabilizes. </a:t>
            </a:r>
          </a:p>
        </p:txBody>
      </p:sp>
      <p:sp>
        <p:nvSpPr>
          <p:cNvPr id="6" name="TextBox 5"/>
          <p:cNvSpPr txBox="1"/>
          <p:nvPr/>
        </p:nvSpPr>
        <p:spPr>
          <a:xfrm>
            <a:off x="4184650" y="3429000"/>
            <a:ext cx="3836988"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latin typeface="Symbol" pitchFamily="18" charset="2"/>
              </a:rPr>
              <a:t>d </a:t>
            </a:r>
            <a:r>
              <a:rPr lang="en-US">
                <a:solidFill>
                  <a:schemeClr val="bg1"/>
                </a:solidFill>
              </a:rPr>
              <a:t>&gt; </a:t>
            </a:r>
            <a:r>
              <a:rPr lang="en-US">
                <a:solidFill>
                  <a:schemeClr val="bg1"/>
                </a:solidFill>
                <a:latin typeface="Symbol" pitchFamily="18" charset="2"/>
              </a:rPr>
              <a:t>d</a:t>
            </a:r>
            <a:r>
              <a:rPr lang="en-US" baseline="-25000">
                <a:solidFill>
                  <a:schemeClr val="bg1"/>
                </a:solidFill>
              </a:rPr>
              <a:t>0</a:t>
            </a:r>
            <a:r>
              <a:rPr lang="en-US">
                <a:solidFill>
                  <a:schemeClr val="bg1"/>
                </a:solidFill>
              </a:rPr>
              <a:t> and </a:t>
            </a:r>
            <a:r>
              <a:rPr lang="en-US" i="1">
                <a:solidFill>
                  <a:schemeClr val="bg1"/>
                </a:solidFill>
              </a:rPr>
              <a:t>M </a:t>
            </a:r>
            <a:r>
              <a:rPr lang="en-US">
                <a:solidFill>
                  <a:schemeClr val="bg1"/>
                </a:solidFill>
              </a:rPr>
              <a:t>&gt; </a:t>
            </a:r>
            <a:r>
              <a:rPr lang="en-US" i="1">
                <a:solidFill>
                  <a:schemeClr val="bg1"/>
                </a:solidFill>
              </a:rPr>
              <a:t>M</a:t>
            </a:r>
            <a:r>
              <a:rPr lang="en-US" i="1" baseline="-25000">
                <a:solidFill>
                  <a:schemeClr val="bg1"/>
                </a:solidFill>
              </a:rPr>
              <a:t>0</a:t>
            </a:r>
          </a:p>
        </p:txBody>
      </p:sp>
      <p:sp>
        <p:nvSpPr>
          <p:cNvPr id="9" name="TextBox 8"/>
          <p:cNvSpPr txBox="1"/>
          <p:nvPr/>
        </p:nvSpPr>
        <p:spPr>
          <a:xfrm>
            <a:off x="4184650" y="5386388"/>
            <a:ext cx="3849688"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i="1">
                <a:solidFill>
                  <a:schemeClr val="bg1"/>
                </a:solidFill>
              </a:rPr>
              <a:t>M </a:t>
            </a:r>
            <a:r>
              <a:rPr lang="en-US">
                <a:solidFill>
                  <a:schemeClr val="bg1"/>
                </a:solidFill>
              </a:rPr>
              <a:t>= </a:t>
            </a:r>
            <a:r>
              <a:rPr lang="en-US" i="1">
                <a:solidFill>
                  <a:schemeClr val="bg1"/>
                </a:solidFill>
              </a:rPr>
              <a:t>M</a:t>
            </a:r>
            <a:r>
              <a:rPr lang="en-US" i="1" baseline="-25000">
                <a:solidFill>
                  <a:schemeClr val="bg1"/>
                </a:solidFill>
              </a:rPr>
              <a:t>0 </a:t>
            </a:r>
            <a:r>
              <a:rPr lang="en-US">
                <a:solidFill>
                  <a:schemeClr val="bg1"/>
                </a:solidFill>
              </a:rPr>
              <a:t>+ </a:t>
            </a:r>
            <a:r>
              <a:rPr lang="en-US" i="1">
                <a:solidFill>
                  <a:schemeClr val="bg1"/>
                </a:solidFill>
              </a:rPr>
              <a:t>P</a:t>
            </a:r>
            <a:r>
              <a:rPr lang="en-US">
                <a:solidFill>
                  <a:schemeClr val="bg1"/>
                </a:solidFill>
                <a:latin typeface="Symbol" pitchFamily="18" charset="2"/>
              </a:rPr>
              <a:t>d</a:t>
            </a:r>
            <a:endParaRPr lang="en-US">
              <a:solidFill>
                <a:schemeClr val="bg1"/>
              </a:solidFill>
            </a:endParaRPr>
          </a:p>
          <a:p>
            <a:pPr>
              <a:defRPr/>
            </a:pPr>
            <a:r>
              <a:rPr lang="en-US">
                <a:solidFill>
                  <a:schemeClr val="bg1"/>
                </a:solidFill>
              </a:rPr>
              <a:t>but </a:t>
            </a:r>
            <a:r>
              <a:rPr lang="en-US">
                <a:solidFill>
                  <a:schemeClr val="bg1"/>
                </a:solidFill>
                <a:latin typeface="Symbol" pitchFamily="18" charset="2"/>
              </a:rPr>
              <a:t>d</a:t>
            </a:r>
            <a:r>
              <a:rPr lang="en-US">
                <a:solidFill>
                  <a:schemeClr val="bg1"/>
                </a:solidFill>
              </a:rPr>
              <a:t> depends on </a:t>
            </a:r>
            <a:r>
              <a:rPr lang="en-US" i="1">
                <a:solidFill>
                  <a:schemeClr val="bg1"/>
                </a:solidFill>
              </a:rPr>
              <a:t>M</a:t>
            </a:r>
            <a:r>
              <a:rPr lang="en-US">
                <a:solidFill>
                  <a:schemeClr val="bg1"/>
                </a:solidFill>
              </a:rPr>
              <a:t>…</a:t>
            </a:r>
          </a:p>
        </p:txBody>
      </p:sp>
      <p:sp>
        <p:nvSpPr>
          <p:cNvPr id="8" name="TextBox 7"/>
          <p:cNvSpPr txBox="1"/>
          <p:nvPr/>
        </p:nvSpPr>
        <p:spPr>
          <a:xfrm>
            <a:off x="4184650" y="4068763"/>
            <a:ext cx="3822700" cy="12255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cs typeface="Times New Roman" pitchFamily="18" charset="0"/>
              </a:rPr>
              <a:t>where </a:t>
            </a:r>
            <a:r>
              <a:rPr lang="en-US">
                <a:solidFill>
                  <a:schemeClr val="bg1"/>
                </a:solidFill>
                <a:latin typeface="Symbol" pitchFamily="18" charset="2"/>
              </a:rPr>
              <a:t>d</a:t>
            </a:r>
            <a:r>
              <a:rPr lang="en-US" baseline="-25000">
                <a:solidFill>
                  <a:schemeClr val="bg1"/>
                </a:solidFill>
              </a:rPr>
              <a:t>0</a:t>
            </a:r>
            <a:r>
              <a:rPr lang="en-US">
                <a:solidFill>
                  <a:schemeClr val="bg1"/>
                </a:solidFill>
              </a:rPr>
              <a:t> and </a:t>
            </a:r>
            <a:r>
              <a:rPr lang="en-US" i="1">
                <a:solidFill>
                  <a:schemeClr val="bg1"/>
                </a:solidFill>
              </a:rPr>
              <a:t>M</a:t>
            </a:r>
            <a:r>
              <a:rPr lang="en-US" i="1" baseline="-25000">
                <a:solidFill>
                  <a:schemeClr val="bg1"/>
                </a:solidFill>
              </a:rPr>
              <a:t>0</a:t>
            </a:r>
            <a:r>
              <a:rPr lang="en-US">
                <a:solidFill>
                  <a:schemeClr val="bg1"/>
                </a:solidFill>
              </a:rPr>
              <a:t> are first order results based on original geometry. </a:t>
            </a:r>
          </a:p>
        </p:txBody>
      </p:sp>
      <p:sp>
        <p:nvSpPr>
          <p:cNvPr id="10" name="Slide Number Placeholder 9"/>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5242716-0413-4193-B323-B91D000CAD21}" type="slidenum">
              <a:rPr lang="en-US" altLang="en-US" sz="1200">
                <a:solidFill>
                  <a:srgbClr val="BCBCBC"/>
                </a:solidFill>
              </a:rPr>
              <a:pPr/>
              <a:t>40</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71" name="TextBox 70"/>
          <p:cNvSpPr txBox="1"/>
          <p:nvPr/>
        </p:nvSpPr>
        <p:spPr>
          <a:xfrm>
            <a:off x="504825" y="700088"/>
            <a:ext cx="81407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
        <p:nvSpPr>
          <p:cNvPr id="72" name="TextBox 71"/>
          <p:cNvSpPr txBox="1"/>
          <p:nvPr/>
        </p:nvSpPr>
        <p:spPr>
          <a:xfrm>
            <a:off x="1030288" y="1635125"/>
            <a:ext cx="7188200"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When considering a frame with loads applied at joints the same principles can be applied.</a:t>
            </a:r>
          </a:p>
        </p:txBody>
      </p:sp>
      <p:sp>
        <p:nvSpPr>
          <p:cNvPr id="7" name="TextBox 6"/>
          <p:cNvSpPr txBox="1"/>
          <p:nvPr/>
        </p:nvSpPr>
        <p:spPr>
          <a:xfrm>
            <a:off x="1030288" y="2930525"/>
            <a:ext cx="7188200"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In these cases, we define joint deflections as </a:t>
            </a:r>
            <a:r>
              <a:rPr lang="en-US">
                <a:solidFill>
                  <a:schemeClr val="bg1"/>
                </a:solidFill>
                <a:latin typeface="Symbol" pitchFamily="18" charset="2"/>
              </a:rPr>
              <a:t>D</a:t>
            </a:r>
            <a:r>
              <a:rPr lang="en-US">
                <a:solidFill>
                  <a:schemeClr val="bg1"/>
                </a:solidFill>
              </a:rPr>
              <a:t>, with </a:t>
            </a:r>
            <a:r>
              <a:rPr lang="en-US">
                <a:solidFill>
                  <a:schemeClr val="bg1"/>
                </a:solidFill>
                <a:latin typeface="Symbol" pitchFamily="18" charset="2"/>
              </a:rPr>
              <a:t>D</a:t>
            </a:r>
            <a:r>
              <a:rPr lang="en-US" baseline="-25000">
                <a:solidFill>
                  <a:schemeClr val="bg1"/>
                </a:solidFill>
              </a:rPr>
              <a:t>0</a:t>
            </a:r>
            <a:r>
              <a:rPr lang="en-US">
                <a:solidFill>
                  <a:schemeClr val="bg1"/>
                </a:solidFill>
              </a:rPr>
              <a:t> being the first order joint deflection.</a:t>
            </a:r>
          </a:p>
        </p:txBody>
      </p:sp>
      <p:sp>
        <p:nvSpPr>
          <p:cNvPr id="5" name="Slide Number Placeholder 4"/>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EF3127-D334-49D6-ADBA-FEBB8C5F638B}" type="slidenum">
              <a:rPr lang="en-US" altLang="en-US" sz="1200">
                <a:solidFill>
                  <a:srgbClr val="BCBCBC"/>
                </a:solidFill>
              </a:rPr>
              <a:pPr/>
              <a:t>41</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6" name="Rectangle 35"/>
          <p:cNvSpPr/>
          <p:nvPr/>
        </p:nvSpPr>
        <p:spPr bwMode="auto">
          <a:xfrm>
            <a:off x="1190625" y="1593850"/>
            <a:ext cx="7473950" cy="491807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1176338" y="1576388"/>
            <a:ext cx="7483475" cy="4938712"/>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44037" name="AutoShape 113"/>
          <p:cNvSpPr>
            <a:spLocks noChangeArrowheads="1"/>
          </p:cNvSpPr>
          <p:nvPr/>
        </p:nvSpPr>
        <p:spPr bwMode="auto">
          <a:xfrm>
            <a:off x="5837238" y="5999163"/>
            <a:ext cx="396875" cy="331787"/>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4038" name="Line 115"/>
          <p:cNvSpPr>
            <a:spLocks noChangeShapeType="1"/>
          </p:cNvSpPr>
          <p:nvPr/>
        </p:nvSpPr>
        <p:spPr bwMode="auto">
          <a:xfrm>
            <a:off x="1914525" y="6342063"/>
            <a:ext cx="5229225"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9" name="AutoShape 113"/>
          <p:cNvSpPr>
            <a:spLocks noChangeArrowheads="1"/>
          </p:cNvSpPr>
          <p:nvPr/>
        </p:nvSpPr>
        <p:spPr bwMode="auto">
          <a:xfrm>
            <a:off x="2540000" y="5984875"/>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
        <p:nvSpPr>
          <p:cNvPr id="39" name="Slide Number Placeholder 38"/>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B878E3-B495-459E-B0B2-0718E73DF6A5}" type="slidenum">
              <a:rPr lang="en-US" altLang="en-US" sz="1200">
                <a:solidFill>
                  <a:srgbClr val="BCBCBC"/>
                </a:solidFill>
              </a:rPr>
              <a:pPr/>
              <a:t>42</a:t>
            </a:fld>
            <a:endParaRPr lang="en-US" altLang="en-US" sz="1200">
              <a:solidFill>
                <a:srgbClr val="BCBCBC"/>
              </a:solidFill>
            </a:endParaRPr>
          </a:p>
        </p:txBody>
      </p:sp>
      <p:cxnSp>
        <p:nvCxnSpPr>
          <p:cNvPr id="37" name="Straight Arrow Connector 36"/>
          <p:cNvCxnSpPr/>
          <p:nvPr/>
        </p:nvCxnSpPr>
        <p:spPr bwMode="auto">
          <a:xfrm rot="5400000">
            <a:off x="2342356" y="3053557"/>
            <a:ext cx="788987"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bwMode="auto">
          <a:xfrm rot="16200000" flipH="1">
            <a:off x="5635625" y="3052763"/>
            <a:ext cx="788987" cy="1588"/>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044" name="TextBox 68"/>
          <p:cNvSpPr txBox="1">
            <a:spLocks noChangeArrowheads="1"/>
          </p:cNvSpPr>
          <p:nvPr/>
        </p:nvSpPr>
        <p:spPr bwMode="auto">
          <a:xfrm>
            <a:off x="2887663" y="262413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44045" name="TextBox 69"/>
          <p:cNvSpPr txBox="1">
            <a:spLocks noChangeArrowheads="1"/>
          </p:cNvSpPr>
          <p:nvPr/>
        </p:nvSpPr>
        <p:spPr bwMode="auto">
          <a:xfrm>
            <a:off x="6184900" y="2651125"/>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44046" name="Freeform 48"/>
          <p:cNvSpPr>
            <a:spLocks/>
          </p:cNvSpPr>
          <p:nvPr/>
        </p:nvSpPr>
        <p:spPr bwMode="auto">
          <a:xfrm>
            <a:off x="2738438" y="3448050"/>
            <a:ext cx="3300412" cy="2543175"/>
          </a:xfrm>
          <a:custGeom>
            <a:avLst/>
            <a:gdLst>
              <a:gd name="T0" fmla="*/ 0 w 2079"/>
              <a:gd name="T1" fmla="*/ 2147483647 h 1602"/>
              <a:gd name="T2" fmla="*/ 0 w 2079"/>
              <a:gd name="T3" fmla="*/ 0 h 1602"/>
              <a:gd name="T4" fmla="*/ 2147483647 w 2079"/>
              <a:gd name="T5" fmla="*/ 0 h 1602"/>
              <a:gd name="T6" fmla="*/ 2147483647 w 2079"/>
              <a:gd name="T7" fmla="*/ 2147483647 h 1602"/>
              <a:gd name="T8" fmla="*/ 0 60000 65536"/>
              <a:gd name="T9" fmla="*/ 0 60000 65536"/>
              <a:gd name="T10" fmla="*/ 0 60000 65536"/>
              <a:gd name="T11" fmla="*/ 0 60000 65536"/>
              <a:gd name="T12" fmla="*/ 0 w 2079"/>
              <a:gd name="T13" fmla="*/ 0 h 1602"/>
              <a:gd name="T14" fmla="*/ 2079 w 2079"/>
              <a:gd name="T15" fmla="*/ 1602 h 1602"/>
            </a:gdLst>
            <a:ahLst/>
            <a:cxnLst>
              <a:cxn ang="T8">
                <a:pos x="T0" y="T1"/>
              </a:cxn>
              <a:cxn ang="T9">
                <a:pos x="T2" y="T3"/>
              </a:cxn>
              <a:cxn ang="T10">
                <a:pos x="T4" y="T5"/>
              </a:cxn>
              <a:cxn ang="T11">
                <a:pos x="T6" y="T7"/>
              </a:cxn>
            </a:cxnLst>
            <a:rect l="T12" t="T13" r="T14" b="T15"/>
            <a:pathLst>
              <a:path w="2079" h="1602">
                <a:moveTo>
                  <a:pt x="0" y="1593"/>
                </a:moveTo>
                <a:lnTo>
                  <a:pt x="0" y="0"/>
                </a:lnTo>
                <a:lnTo>
                  <a:pt x="2079" y="0"/>
                </a:lnTo>
                <a:lnTo>
                  <a:pt x="2079" y="1602"/>
                </a:ln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6" name="Rectangle 35"/>
          <p:cNvSpPr/>
          <p:nvPr/>
        </p:nvSpPr>
        <p:spPr bwMode="auto">
          <a:xfrm>
            <a:off x="1190625" y="1593850"/>
            <a:ext cx="7473950" cy="491807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1176338" y="1576388"/>
            <a:ext cx="7483475" cy="4938712"/>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45061" name="AutoShape 113"/>
          <p:cNvSpPr>
            <a:spLocks noChangeArrowheads="1"/>
          </p:cNvSpPr>
          <p:nvPr/>
        </p:nvSpPr>
        <p:spPr bwMode="auto">
          <a:xfrm>
            <a:off x="5837238" y="5999163"/>
            <a:ext cx="396875" cy="331787"/>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5062" name="Line 115"/>
          <p:cNvSpPr>
            <a:spLocks noChangeShapeType="1"/>
          </p:cNvSpPr>
          <p:nvPr/>
        </p:nvSpPr>
        <p:spPr bwMode="auto">
          <a:xfrm>
            <a:off x="1914525" y="6342063"/>
            <a:ext cx="5229225"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3" name="AutoShape 113"/>
          <p:cNvSpPr>
            <a:spLocks noChangeArrowheads="1"/>
          </p:cNvSpPr>
          <p:nvPr/>
        </p:nvSpPr>
        <p:spPr bwMode="auto">
          <a:xfrm>
            <a:off x="2540000" y="5984875"/>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9" name="Slide Number Placeholder 38"/>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DD6F909-3AE4-4FAF-92FC-51D61461720F}" type="slidenum">
              <a:rPr lang="en-US" altLang="en-US" sz="1200">
                <a:solidFill>
                  <a:srgbClr val="BCBCBC"/>
                </a:solidFill>
              </a:rPr>
              <a:pPr algn="r"/>
              <a:t>43</a:t>
            </a:fld>
            <a:endParaRPr lang="en-US" altLang="en-US" sz="1200">
              <a:solidFill>
                <a:srgbClr val="BCBCBC"/>
              </a:solidFill>
            </a:endParaRPr>
          </a:p>
        </p:txBody>
      </p:sp>
      <p:cxnSp>
        <p:nvCxnSpPr>
          <p:cNvPr id="37" name="Straight Arrow Connector 36"/>
          <p:cNvCxnSpPr/>
          <p:nvPr/>
        </p:nvCxnSpPr>
        <p:spPr bwMode="auto">
          <a:xfrm rot="5400000">
            <a:off x="3009106" y="3034507"/>
            <a:ext cx="788987"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bwMode="auto">
          <a:xfrm rot="16200000" flipH="1">
            <a:off x="6283325" y="3033713"/>
            <a:ext cx="788987" cy="1588"/>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067" name="TextBox 68"/>
          <p:cNvSpPr txBox="1">
            <a:spLocks noChangeArrowheads="1"/>
          </p:cNvSpPr>
          <p:nvPr/>
        </p:nvSpPr>
        <p:spPr bwMode="auto">
          <a:xfrm>
            <a:off x="3554413" y="260508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45068" name="TextBox 69"/>
          <p:cNvSpPr txBox="1">
            <a:spLocks noChangeArrowheads="1"/>
          </p:cNvSpPr>
          <p:nvPr/>
        </p:nvSpPr>
        <p:spPr bwMode="auto">
          <a:xfrm>
            <a:off x="6832600" y="2632075"/>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45069" name="Freeform 14"/>
          <p:cNvSpPr>
            <a:spLocks/>
          </p:cNvSpPr>
          <p:nvPr/>
        </p:nvSpPr>
        <p:spPr bwMode="auto">
          <a:xfrm>
            <a:off x="2738438" y="3448050"/>
            <a:ext cx="3300412" cy="2543175"/>
          </a:xfrm>
          <a:custGeom>
            <a:avLst/>
            <a:gdLst>
              <a:gd name="T0" fmla="*/ 0 w 2079"/>
              <a:gd name="T1" fmla="*/ 2147483647 h 1602"/>
              <a:gd name="T2" fmla="*/ 0 w 2079"/>
              <a:gd name="T3" fmla="*/ 0 h 1602"/>
              <a:gd name="T4" fmla="*/ 2147483647 w 2079"/>
              <a:gd name="T5" fmla="*/ 0 h 1602"/>
              <a:gd name="T6" fmla="*/ 2147483647 w 2079"/>
              <a:gd name="T7" fmla="*/ 2147483647 h 1602"/>
              <a:gd name="T8" fmla="*/ 0 60000 65536"/>
              <a:gd name="T9" fmla="*/ 0 60000 65536"/>
              <a:gd name="T10" fmla="*/ 0 60000 65536"/>
              <a:gd name="T11" fmla="*/ 0 60000 65536"/>
              <a:gd name="T12" fmla="*/ 0 w 2079"/>
              <a:gd name="T13" fmla="*/ 0 h 1602"/>
              <a:gd name="T14" fmla="*/ 2079 w 2079"/>
              <a:gd name="T15" fmla="*/ 1602 h 1602"/>
            </a:gdLst>
            <a:ahLst/>
            <a:cxnLst>
              <a:cxn ang="T8">
                <a:pos x="T0" y="T1"/>
              </a:cxn>
              <a:cxn ang="T9">
                <a:pos x="T2" y="T3"/>
              </a:cxn>
              <a:cxn ang="T10">
                <a:pos x="T4" y="T5"/>
              </a:cxn>
              <a:cxn ang="T11">
                <a:pos x="T6" y="T7"/>
              </a:cxn>
            </a:cxnLst>
            <a:rect l="T12" t="T13" r="T14" b="T15"/>
            <a:pathLst>
              <a:path w="2079" h="1602">
                <a:moveTo>
                  <a:pt x="0" y="1593"/>
                </a:moveTo>
                <a:lnTo>
                  <a:pt x="0" y="0"/>
                </a:lnTo>
                <a:lnTo>
                  <a:pt x="2079" y="0"/>
                </a:lnTo>
                <a:lnTo>
                  <a:pt x="2079" y="1602"/>
                </a:ln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0" name="TextBox 68"/>
          <p:cNvSpPr txBox="1">
            <a:spLocks noChangeArrowheads="1"/>
          </p:cNvSpPr>
          <p:nvPr/>
        </p:nvSpPr>
        <p:spPr bwMode="auto">
          <a:xfrm>
            <a:off x="1749425" y="2990850"/>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cxnSp>
        <p:nvCxnSpPr>
          <p:cNvPr id="47" name="Straight Arrow Connector 46"/>
          <p:cNvCxnSpPr/>
          <p:nvPr/>
        </p:nvCxnSpPr>
        <p:spPr bwMode="auto">
          <a:xfrm>
            <a:off x="1930400" y="3449638"/>
            <a:ext cx="788988"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072" name="Freeform 137"/>
          <p:cNvSpPr>
            <a:spLocks/>
          </p:cNvSpPr>
          <p:nvPr/>
        </p:nvSpPr>
        <p:spPr bwMode="auto">
          <a:xfrm>
            <a:off x="2744788" y="3429000"/>
            <a:ext cx="649287"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3" name="Freeform 138"/>
          <p:cNvSpPr>
            <a:spLocks/>
          </p:cNvSpPr>
          <p:nvPr/>
        </p:nvSpPr>
        <p:spPr bwMode="auto">
          <a:xfrm>
            <a:off x="3408363" y="3365500"/>
            <a:ext cx="3254375" cy="236538"/>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4" name="Freeform 137"/>
          <p:cNvSpPr>
            <a:spLocks/>
          </p:cNvSpPr>
          <p:nvPr/>
        </p:nvSpPr>
        <p:spPr bwMode="auto">
          <a:xfrm>
            <a:off x="6029325" y="3429000"/>
            <a:ext cx="647700"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5" name="Line 20"/>
          <p:cNvSpPr>
            <a:spLocks noChangeShapeType="1"/>
          </p:cNvSpPr>
          <p:nvPr/>
        </p:nvSpPr>
        <p:spPr bwMode="auto">
          <a:xfrm flipV="1">
            <a:off x="2738438" y="2109788"/>
            <a:ext cx="0" cy="12477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6" name="Line 21"/>
          <p:cNvSpPr>
            <a:spLocks noChangeShapeType="1"/>
          </p:cNvSpPr>
          <p:nvPr/>
        </p:nvSpPr>
        <p:spPr bwMode="auto">
          <a:xfrm flipV="1">
            <a:off x="3400425" y="2109788"/>
            <a:ext cx="0" cy="4762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7" name="Line 22"/>
          <p:cNvSpPr>
            <a:spLocks noChangeShapeType="1"/>
          </p:cNvSpPr>
          <p:nvPr/>
        </p:nvSpPr>
        <p:spPr bwMode="auto">
          <a:xfrm>
            <a:off x="2738438" y="2352675"/>
            <a:ext cx="661987"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8" name="Line 24"/>
          <p:cNvSpPr>
            <a:spLocks noChangeShapeType="1"/>
          </p:cNvSpPr>
          <p:nvPr/>
        </p:nvSpPr>
        <p:spPr bwMode="auto">
          <a:xfrm flipH="1">
            <a:off x="2078038" y="2351088"/>
            <a:ext cx="661987" cy="0"/>
          </a:xfrm>
          <a:prstGeom prst="line">
            <a:avLst/>
          </a:prstGeom>
          <a:noFill/>
          <a:ln w="28575">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45079" name="Line 25"/>
          <p:cNvSpPr>
            <a:spLocks noChangeShapeType="1"/>
          </p:cNvSpPr>
          <p:nvPr/>
        </p:nvSpPr>
        <p:spPr bwMode="auto">
          <a:xfrm>
            <a:off x="3395663" y="2352675"/>
            <a:ext cx="638175" cy="0"/>
          </a:xfrm>
          <a:prstGeom prst="line">
            <a:avLst/>
          </a:prstGeom>
          <a:noFill/>
          <a:ln w="28575">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45080" name="Text Box 161"/>
          <p:cNvSpPr txBox="1">
            <a:spLocks noChangeArrowheads="1"/>
          </p:cNvSpPr>
          <p:nvPr/>
        </p:nvSpPr>
        <p:spPr bwMode="auto">
          <a:xfrm>
            <a:off x="2871788" y="1908175"/>
            <a:ext cx="566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6" name="Rectangle 35"/>
          <p:cNvSpPr/>
          <p:nvPr/>
        </p:nvSpPr>
        <p:spPr bwMode="auto">
          <a:xfrm>
            <a:off x="1190625" y="1593850"/>
            <a:ext cx="7473950" cy="491807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1176338" y="1576388"/>
            <a:ext cx="7483475" cy="4938712"/>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46085" name="AutoShape 113"/>
          <p:cNvSpPr>
            <a:spLocks noChangeArrowheads="1"/>
          </p:cNvSpPr>
          <p:nvPr/>
        </p:nvSpPr>
        <p:spPr bwMode="auto">
          <a:xfrm>
            <a:off x="5837238" y="5999163"/>
            <a:ext cx="396875" cy="331787"/>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086" name="Line 115"/>
          <p:cNvSpPr>
            <a:spLocks noChangeShapeType="1"/>
          </p:cNvSpPr>
          <p:nvPr/>
        </p:nvSpPr>
        <p:spPr bwMode="auto">
          <a:xfrm>
            <a:off x="1914525" y="6342063"/>
            <a:ext cx="5229225"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7" name="AutoShape 113"/>
          <p:cNvSpPr>
            <a:spLocks noChangeArrowheads="1"/>
          </p:cNvSpPr>
          <p:nvPr/>
        </p:nvSpPr>
        <p:spPr bwMode="auto">
          <a:xfrm>
            <a:off x="2540000" y="5984875"/>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9" name="Slide Number Placeholder 38"/>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94772D3-EDB0-43F8-A44F-365E02D2DBCB}" type="slidenum">
              <a:rPr lang="en-US" altLang="en-US" sz="1200">
                <a:solidFill>
                  <a:srgbClr val="BCBCBC"/>
                </a:solidFill>
              </a:rPr>
              <a:pPr algn="r"/>
              <a:t>44</a:t>
            </a:fld>
            <a:endParaRPr lang="en-US" altLang="en-US" sz="1200">
              <a:solidFill>
                <a:srgbClr val="BCBCBC"/>
              </a:solidFill>
            </a:endParaRPr>
          </a:p>
        </p:txBody>
      </p:sp>
      <p:cxnSp>
        <p:nvCxnSpPr>
          <p:cNvPr id="37" name="Straight Arrow Connector 36"/>
          <p:cNvCxnSpPr/>
          <p:nvPr/>
        </p:nvCxnSpPr>
        <p:spPr bwMode="auto">
          <a:xfrm rot="5400000">
            <a:off x="3342481" y="3024982"/>
            <a:ext cx="788987"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bwMode="auto">
          <a:xfrm rot="16200000" flipH="1">
            <a:off x="6616700" y="3024188"/>
            <a:ext cx="788987" cy="1588"/>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091" name="TextBox 68"/>
          <p:cNvSpPr txBox="1">
            <a:spLocks noChangeArrowheads="1"/>
          </p:cNvSpPr>
          <p:nvPr/>
        </p:nvSpPr>
        <p:spPr bwMode="auto">
          <a:xfrm>
            <a:off x="3887788" y="2595563"/>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46092" name="TextBox 69"/>
          <p:cNvSpPr txBox="1">
            <a:spLocks noChangeArrowheads="1"/>
          </p:cNvSpPr>
          <p:nvPr/>
        </p:nvSpPr>
        <p:spPr bwMode="auto">
          <a:xfrm>
            <a:off x="7165975" y="2622550"/>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46093" name="Freeform 14"/>
          <p:cNvSpPr>
            <a:spLocks/>
          </p:cNvSpPr>
          <p:nvPr/>
        </p:nvSpPr>
        <p:spPr bwMode="auto">
          <a:xfrm>
            <a:off x="2738438" y="3448050"/>
            <a:ext cx="3300412" cy="2543175"/>
          </a:xfrm>
          <a:custGeom>
            <a:avLst/>
            <a:gdLst>
              <a:gd name="T0" fmla="*/ 0 w 2079"/>
              <a:gd name="T1" fmla="*/ 2147483647 h 1602"/>
              <a:gd name="T2" fmla="*/ 0 w 2079"/>
              <a:gd name="T3" fmla="*/ 0 h 1602"/>
              <a:gd name="T4" fmla="*/ 2147483647 w 2079"/>
              <a:gd name="T5" fmla="*/ 0 h 1602"/>
              <a:gd name="T6" fmla="*/ 2147483647 w 2079"/>
              <a:gd name="T7" fmla="*/ 2147483647 h 1602"/>
              <a:gd name="T8" fmla="*/ 0 60000 65536"/>
              <a:gd name="T9" fmla="*/ 0 60000 65536"/>
              <a:gd name="T10" fmla="*/ 0 60000 65536"/>
              <a:gd name="T11" fmla="*/ 0 60000 65536"/>
              <a:gd name="T12" fmla="*/ 0 w 2079"/>
              <a:gd name="T13" fmla="*/ 0 h 1602"/>
              <a:gd name="T14" fmla="*/ 2079 w 2079"/>
              <a:gd name="T15" fmla="*/ 1602 h 1602"/>
            </a:gdLst>
            <a:ahLst/>
            <a:cxnLst>
              <a:cxn ang="T8">
                <a:pos x="T0" y="T1"/>
              </a:cxn>
              <a:cxn ang="T9">
                <a:pos x="T2" y="T3"/>
              </a:cxn>
              <a:cxn ang="T10">
                <a:pos x="T4" y="T5"/>
              </a:cxn>
              <a:cxn ang="T11">
                <a:pos x="T6" y="T7"/>
              </a:cxn>
            </a:cxnLst>
            <a:rect l="T12" t="T13" r="T14" b="T15"/>
            <a:pathLst>
              <a:path w="2079" h="1602">
                <a:moveTo>
                  <a:pt x="0" y="1593"/>
                </a:moveTo>
                <a:lnTo>
                  <a:pt x="0" y="0"/>
                </a:lnTo>
                <a:lnTo>
                  <a:pt x="2079" y="0"/>
                </a:lnTo>
                <a:lnTo>
                  <a:pt x="2079" y="1602"/>
                </a:ln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4" name="TextBox 68"/>
          <p:cNvSpPr txBox="1">
            <a:spLocks noChangeArrowheads="1"/>
          </p:cNvSpPr>
          <p:nvPr/>
        </p:nvSpPr>
        <p:spPr bwMode="auto">
          <a:xfrm>
            <a:off x="1749425" y="2990850"/>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cxnSp>
        <p:nvCxnSpPr>
          <p:cNvPr id="47" name="Straight Arrow Connector 46"/>
          <p:cNvCxnSpPr/>
          <p:nvPr/>
        </p:nvCxnSpPr>
        <p:spPr bwMode="auto">
          <a:xfrm>
            <a:off x="1930400" y="3449638"/>
            <a:ext cx="788988"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096" name="Freeform 137"/>
          <p:cNvSpPr>
            <a:spLocks/>
          </p:cNvSpPr>
          <p:nvPr/>
        </p:nvSpPr>
        <p:spPr bwMode="auto">
          <a:xfrm>
            <a:off x="2744788" y="3429000"/>
            <a:ext cx="649287"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7" name="Freeform 138"/>
          <p:cNvSpPr>
            <a:spLocks/>
          </p:cNvSpPr>
          <p:nvPr/>
        </p:nvSpPr>
        <p:spPr bwMode="auto">
          <a:xfrm>
            <a:off x="3408363" y="3365500"/>
            <a:ext cx="3254375" cy="236538"/>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8" name="Freeform 137"/>
          <p:cNvSpPr>
            <a:spLocks/>
          </p:cNvSpPr>
          <p:nvPr/>
        </p:nvSpPr>
        <p:spPr bwMode="auto">
          <a:xfrm>
            <a:off x="6029325" y="3429000"/>
            <a:ext cx="647700"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9" name="Line 20"/>
          <p:cNvSpPr>
            <a:spLocks noChangeShapeType="1"/>
          </p:cNvSpPr>
          <p:nvPr/>
        </p:nvSpPr>
        <p:spPr bwMode="auto">
          <a:xfrm flipV="1">
            <a:off x="2738438" y="1681163"/>
            <a:ext cx="0" cy="16764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0" name="Line 21"/>
          <p:cNvSpPr>
            <a:spLocks noChangeShapeType="1"/>
          </p:cNvSpPr>
          <p:nvPr/>
        </p:nvSpPr>
        <p:spPr bwMode="auto">
          <a:xfrm flipV="1">
            <a:off x="3400425" y="2109788"/>
            <a:ext cx="0" cy="4762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1" name="Line 22"/>
          <p:cNvSpPr>
            <a:spLocks noChangeShapeType="1"/>
          </p:cNvSpPr>
          <p:nvPr/>
        </p:nvSpPr>
        <p:spPr bwMode="auto">
          <a:xfrm>
            <a:off x="2738438" y="2352675"/>
            <a:ext cx="9906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2" name="Line 23"/>
          <p:cNvSpPr>
            <a:spLocks noChangeShapeType="1"/>
          </p:cNvSpPr>
          <p:nvPr/>
        </p:nvSpPr>
        <p:spPr bwMode="auto">
          <a:xfrm flipH="1">
            <a:off x="2074863" y="2351088"/>
            <a:ext cx="661987" cy="0"/>
          </a:xfrm>
          <a:prstGeom prst="line">
            <a:avLst/>
          </a:prstGeom>
          <a:noFill/>
          <a:ln w="28575">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46103" name="Line 24"/>
          <p:cNvSpPr>
            <a:spLocks noChangeShapeType="1"/>
          </p:cNvSpPr>
          <p:nvPr/>
        </p:nvSpPr>
        <p:spPr bwMode="auto">
          <a:xfrm>
            <a:off x="3733800" y="2352675"/>
            <a:ext cx="638175" cy="0"/>
          </a:xfrm>
          <a:prstGeom prst="line">
            <a:avLst/>
          </a:prstGeom>
          <a:noFill/>
          <a:ln w="28575">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46104" name="Text Box 161"/>
          <p:cNvSpPr txBox="1">
            <a:spLocks noChangeArrowheads="1"/>
          </p:cNvSpPr>
          <p:nvPr/>
        </p:nvSpPr>
        <p:spPr bwMode="auto">
          <a:xfrm>
            <a:off x="2871788" y="1908175"/>
            <a:ext cx="566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sp>
        <p:nvSpPr>
          <p:cNvPr id="46105" name="Freeform 137"/>
          <p:cNvSpPr>
            <a:spLocks/>
          </p:cNvSpPr>
          <p:nvPr/>
        </p:nvSpPr>
        <p:spPr bwMode="auto">
          <a:xfrm>
            <a:off x="6042025" y="3443288"/>
            <a:ext cx="992188"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06" name="Freeform 138"/>
          <p:cNvSpPr>
            <a:spLocks/>
          </p:cNvSpPr>
          <p:nvPr/>
        </p:nvSpPr>
        <p:spPr bwMode="auto">
          <a:xfrm>
            <a:off x="3740150" y="3297238"/>
            <a:ext cx="3394075" cy="360362"/>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07" name="Freeform 137"/>
          <p:cNvSpPr>
            <a:spLocks/>
          </p:cNvSpPr>
          <p:nvPr/>
        </p:nvSpPr>
        <p:spPr bwMode="auto">
          <a:xfrm>
            <a:off x="2744788" y="3429000"/>
            <a:ext cx="992187"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08" name="Line 29"/>
          <p:cNvSpPr>
            <a:spLocks noChangeShapeType="1"/>
          </p:cNvSpPr>
          <p:nvPr/>
        </p:nvSpPr>
        <p:spPr bwMode="auto">
          <a:xfrm flipV="1">
            <a:off x="3733800" y="1671638"/>
            <a:ext cx="0" cy="90011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9" name="Text Box 161"/>
          <p:cNvSpPr txBox="1">
            <a:spLocks noChangeArrowheads="1"/>
          </p:cNvSpPr>
          <p:nvPr/>
        </p:nvSpPr>
        <p:spPr bwMode="auto">
          <a:xfrm>
            <a:off x="3371850" y="1912938"/>
            <a:ext cx="528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a:solidFill>
                  <a:schemeClr val="bg1"/>
                </a:solidFill>
                <a:cs typeface="Arial" panose="020B0604020202020204" pitchFamily="34" charset="0"/>
              </a:rPr>
              <a:t>’</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46110" name="Oval 31"/>
          <p:cNvSpPr>
            <a:spLocks noChangeArrowheads="1"/>
          </p:cNvSpPr>
          <p:nvPr/>
        </p:nvSpPr>
        <p:spPr bwMode="auto">
          <a:xfrm>
            <a:off x="3359150" y="2309813"/>
            <a:ext cx="88900" cy="88900"/>
          </a:xfrm>
          <a:prstGeom prst="ellipse">
            <a:avLst/>
          </a:prstGeom>
          <a:solidFill>
            <a:schemeClr val="bg1"/>
          </a:solidFill>
          <a:ln w="9525">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6111" name="Line 35"/>
          <p:cNvSpPr>
            <a:spLocks noChangeShapeType="1"/>
          </p:cNvSpPr>
          <p:nvPr/>
        </p:nvSpPr>
        <p:spPr bwMode="auto">
          <a:xfrm>
            <a:off x="2747963" y="1914525"/>
            <a:ext cx="9906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2" name="Line 36"/>
          <p:cNvSpPr>
            <a:spLocks noChangeShapeType="1"/>
          </p:cNvSpPr>
          <p:nvPr/>
        </p:nvSpPr>
        <p:spPr bwMode="auto">
          <a:xfrm flipH="1">
            <a:off x="2081213" y="1912938"/>
            <a:ext cx="661987" cy="0"/>
          </a:xfrm>
          <a:prstGeom prst="line">
            <a:avLst/>
          </a:prstGeom>
          <a:noFill/>
          <a:ln w="28575">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46113" name="Line 37"/>
          <p:cNvSpPr>
            <a:spLocks noChangeShapeType="1"/>
          </p:cNvSpPr>
          <p:nvPr/>
        </p:nvSpPr>
        <p:spPr bwMode="auto">
          <a:xfrm>
            <a:off x="3736975" y="1914525"/>
            <a:ext cx="638175" cy="0"/>
          </a:xfrm>
          <a:prstGeom prst="line">
            <a:avLst/>
          </a:prstGeom>
          <a:noFill/>
          <a:ln w="28575">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46114" name="Text Box 161"/>
          <p:cNvSpPr txBox="1">
            <a:spLocks noChangeArrowheads="1"/>
          </p:cNvSpPr>
          <p:nvPr/>
        </p:nvSpPr>
        <p:spPr bwMode="auto">
          <a:xfrm>
            <a:off x="3067050" y="1541463"/>
            <a:ext cx="566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72" name="TextBox 71"/>
          <p:cNvSpPr txBox="1"/>
          <p:nvPr/>
        </p:nvSpPr>
        <p:spPr>
          <a:xfrm>
            <a:off x="1204913" y="2447925"/>
            <a:ext cx="7064375"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Tension forces on a member tend to “straighten” the member. They do not introduce 2</a:t>
            </a:r>
            <a:r>
              <a:rPr lang="en-US" baseline="30000">
                <a:solidFill>
                  <a:schemeClr val="bg1"/>
                </a:solidFill>
              </a:rPr>
              <a:t>nd</a:t>
            </a:r>
            <a:r>
              <a:rPr lang="en-US">
                <a:solidFill>
                  <a:schemeClr val="bg1"/>
                </a:solidFill>
              </a:rPr>
              <a:t> order effects.</a:t>
            </a:r>
          </a:p>
        </p:txBody>
      </p:sp>
      <p:sp>
        <p:nvSpPr>
          <p:cNvPr id="7" name="TextBox 6"/>
          <p:cNvSpPr txBox="1"/>
          <p:nvPr/>
        </p:nvSpPr>
        <p:spPr>
          <a:xfrm>
            <a:off x="1204913" y="3641725"/>
            <a:ext cx="7064375" cy="8318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Multiple states of stress are still present and need to be accounted for.</a:t>
            </a:r>
          </a:p>
        </p:txBody>
      </p:sp>
      <p:sp>
        <p:nvSpPr>
          <p:cNvPr id="5" name="Slide Number Placeholder 4"/>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4699E4-FB53-4A4A-8221-9CB409845F55}" type="slidenum">
              <a:rPr lang="en-US" altLang="en-US" sz="1200">
                <a:solidFill>
                  <a:srgbClr val="BCBCBC"/>
                </a:solidFill>
              </a:rPr>
              <a:pPr/>
              <a:t>45</a:t>
            </a:fld>
            <a:endParaRPr lang="en-US" altLang="en-US" sz="1200">
              <a:solidFill>
                <a:srgbClr val="BCBCBC"/>
              </a:solidFill>
            </a:endParaRPr>
          </a:p>
        </p:txBody>
      </p:sp>
      <p:sp>
        <p:nvSpPr>
          <p:cNvPr id="8" name="TextBox 7"/>
          <p:cNvSpPr txBox="1"/>
          <p:nvPr/>
        </p:nvSpPr>
        <p:spPr>
          <a:xfrm>
            <a:off x="1211263" y="4868863"/>
            <a:ext cx="7064375"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Tension in a member can also make lateral torsional buckling less likely to occur.</a:t>
            </a:r>
          </a:p>
        </p:txBody>
      </p:sp>
      <p:sp>
        <p:nvSpPr>
          <p:cNvPr id="9" name="TextBox 8"/>
          <p:cNvSpPr txBox="1"/>
          <p:nvPr/>
        </p:nvSpPr>
        <p:spPr>
          <a:xfrm>
            <a:off x="2133600" y="1677988"/>
            <a:ext cx="4992688" cy="495300"/>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b="1">
                <a:solidFill>
                  <a:schemeClr val="bg1"/>
                </a:solidFill>
              </a:rPr>
              <a:t>Tension forces and Flexure</a:t>
            </a:r>
          </a:p>
        </p:txBody>
      </p:sp>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4" name="TextBox 3"/>
          <p:cNvSpPr txBox="1"/>
          <p:nvPr/>
        </p:nvSpPr>
        <p:spPr>
          <a:xfrm>
            <a:off x="1114425" y="1789113"/>
            <a:ext cx="7531100" cy="3876675"/>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dirty="0">
                <a:solidFill>
                  <a:schemeClr val="bg1"/>
                </a:solidFill>
              </a:rPr>
              <a:t>INDIVIDUAL MEMBERS</a:t>
            </a:r>
          </a:p>
          <a:p>
            <a:pPr>
              <a:defRPr/>
            </a:pPr>
            <a:r>
              <a:rPr lang="en-US" sz="3600" b="1" dirty="0">
                <a:solidFill>
                  <a:schemeClr val="bg1"/>
                </a:solidFill>
              </a:rPr>
              <a:t>2</a:t>
            </a:r>
            <a:r>
              <a:rPr lang="en-US" sz="3600" b="1" baseline="30000" dirty="0">
                <a:solidFill>
                  <a:schemeClr val="bg1"/>
                </a:solidFill>
              </a:rPr>
              <a:t>nd</a:t>
            </a:r>
            <a:r>
              <a:rPr lang="en-US" sz="3600" b="1" dirty="0">
                <a:solidFill>
                  <a:schemeClr val="bg1"/>
                </a:solidFill>
              </a:rPr>
              <a:t> Order Analysis Theory</a:t>
            </a:r>
            <a:endParaRPr lang="en-US" b="1" dirty="0">
              <a:solidFill>
                <a:schemeClr val="bg1"/>
              </a:solidFill>
            </a:endParaRPr>
          </a:p>
        </p:txBody>
      </p:sp>
      <p:sp>
        <p:nvSpPr>
          <p:cNvPr id="3" name="Slide Number Placeholder 2"/>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C3E93E4-98F5-4448-A731-E62C1F6C4910}" type="slidenum">
              <a:rPr lang="en-US" altLang="en-US" sz="1200">
                <a:solidFill>
                  <a:srgbClr val="BCBCBC"/>
                </a:solidFill>
              </a:rPr>
              <a:pPr/>
              <a:t>46</a:t>
            </a:fld>
            <a:endParaRPr lang="en-US" altLang="en-US" sz="1200">
              <a:solidFill>
                <a:srgbClr val="BCBCBC"/>
              </a:solidFill>
            </a:endParaRPr>
          </a:p>
        </p:txBody>
      </p:sp>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1" name="Rectangle 30"/>
          <p:cNvSpPr/>
          <p:nvPr/>
        </p:nvSpPr>
        <p:spPr bwMode="auto">
          <a:xfrm>
            <a:off x="1093788" y="2265363"/>
            <a:ext cx="7597775" cy="42370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156"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7" name="Text Box 161"/>
          <p:cNvSpPr txBox="1">
            <a:spLocks noChangeArrowheads="1"/>
          </p:cNvSpPr>
          <p:nvPr/>
        </p:nvSpPr>
        <p:spPr bwMode="auto">
          <a:xfrm>
            <a:off x="2220913" y="2506663"/>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sp>
        <p:nvSpPr>
          <p:cNvPr id="49158" name="TextBox 68"/>
          <p:cNvSpPr txBox="1">
            <a:spLocks noChangeArrowheads="1"/>
          </p:cNvSpPr>
          <p:nvPr/>
        </p:nvSpPr>
        <p:spPr bwMode="auto">
          <a:xfrm>
            <a:off x="1366838" y="3213100"/>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49159" name="Freeform 137"/>
          <p:cNvSpPr>
            <a:spLocks/>
          </p:cNvSpPr>
          <p:nvPr/>
        </p:nvSpPr>
        <p:spPr bwMode="auto">
          <a:xfrm flipH="1" flipV="1">
            <a:off x="2219325" y="3651250"/>
            <a:ext cx="455613"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49160" name="Object 2"/>
          <p:cNvGraphicFramePr>
            <a:graphicFrameLocks noChangeAspect="1"/>
          </p:cNvGraphicFramePr>
          <p:nvPr/>
        </p:nvGraphicFramePr>
        <p:xfrm>
          <a:off x="2744788" y="3157538"/>
          <a:ext cx="1377950" cy="909637"/>
        </p:xfrm>
        <a:graphic>
          <a:graphicData uri="http://schemas.openxmlformats.org/presentationml/2006/ole">
            <mc:AlternateContent xmlns:mc="http://schemas.openxmlformats.org/markup-compatibility/2006">
              <mc:Choice xmlns:v="urn:schemas-microsoft-com:vml" Requires="v">
                <p:oleObj spid="_x0000_s49189" name="Equation" r:id="rId4" imgW="634725" imgH="418918" progId="Equation.3">
                  <p:embed/>
                </p:oleObj>
              </mc:Choice>
              <mc:Fallback>
                <p:oleObj name="Equation" r:id="rId4" imgW="634725" imgH="418918"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4788" y="3157538"/>
                        <a:ext cx="1377950"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61" name="TextBox 68"/>
          <p:cNvSpPr txBox="1">
            <a:spLocks noChangeArrowheads="1"/>
          </p:cNvSpPr>
          <p:nvPr/>
        </p:nvSpPr>
        <p:spPr bwMode="auto">
          <a:xfrm>
            <a:off x="5684838" y="5746750"/>
            <a:ext cx="1436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solidFill>
                  <a:schemeClr val="bg1"/>
                </a:solidFill>
                <a:cs typeface="Arial" panose="020B0604020202020204" pitchFamily="34" charset="0"/>
              </a:rPr>
              <a:t>M</a:t>
            </a:r>
            <a:r>
              <a:rPr lang="en-US" altLang="en-US" i="1" baseline="-25000">
                <a:solidFill>
                  <a:schemeClr val="bg1"/>
                </a:solidFill>
                <a:cs typeface="Arial" panose="020B0604020202020204" pitchFamily="34" charset="0"/>
              </a:rPr>
              <a:t>max</a:t>
            </a:r>
            <a:r>
              <a:rPr lang="en-US" altLang="en-US">
                <a:solidFill>
                  <a:schemeClr val="bg1"/>
                </a:solidFill>
                <a:cs typeface="Arial" panose="020B0604020202020204" pitchFamily="34" charset="0"/>
              </a:rPr>
              <a:t>= </a:t>
            </a:r>
            <a:r>
              <a:rPr lang="en-US" altLang="en-US" i="1">
                <a:solidFill>
                  <a:schemeClr val="bg1"/>
                </a:solidFill>
                <a:cs typeface="Arial" panose="020B0604020202020204" pitchFamily="34" charset="0"/>
              </a:rPr>
              <a:t>HL</a:t>
            </a:r>
          </a:p>
        </p:txBody>
      </p:sp>
      <p:sp>
        <p:nvSpPr>
          <p:cNvPr id="40" name="Right Triangle 39"/>
          <p:cNvSpPr/>
          <p:nvPr/>
        </p:nvSpPr>
        <p:spPr>
          <a:xfrm>
            <a:off x="4959350" y="3671888"/>
            <a:ext cx="679450" cy="246538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163" name="TextBox 68"/>
          <p:cNvSpPr txBox="1">
            <a:spLocks noChangeArrowheads="1"/>
          </p:cNvSpPr>
          <p:nvPr/>
        </p:nvSpPr>
        <p:spPr bwMode="auto">
          <a:xfrm>
            <a:off x="4465638" y="6107113"/>
            <a:ext cx="2009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chemeClr val="bg1"/>
                </a:solidFill>
                <a:cs typeface="Arial" panose="020B0604020202020204" pitchFamily="34" charset="0"/>
              </a:rPr>
              <a:t>Moment Diagram</a:t>
            </a:r>
          </a:p>
        </p:txBody>
      </p:sp>
      <p:sp>
        <p:nvSpPr>
          <p:cNvPr id="49164"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28" name="Slide Number Placeholder 27"/>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0B3D57D-E962-41C4-994F-BAA0279B4F6E}" type="slidenum">
              <a:rPr lang="en-US" altLang="en-US" sz="1200">
                <a:solidFill>
                  <a:srgbClr val="BCBCBC"/>
                </a:solidFill>
              </a:rPr>
              <a:pPr/>
              <a:t>47</a:t>
            </a:fld>
            <a:endParaRPr lang="en-US" altLang="en-US" sz="1200">
              <a:solidFill>
                <a:srgbClr val="BCBCBC"/>
              </a:solidFill>
            </a:endParaRPr>
          </a:p>
        </p:txBody>
      </p:sp>
      <p:sp>
        <p:nvSpPr>
          <p:cNvPr id="49166" name="Line 28"/>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7" name="Line 30"/>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8" name="Line 31"/>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9" name="Line 32"/>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0" name="Line 33"/>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1" name="Line 34"/>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2" name="Line 35"/>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3" name="Line 36"/>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4" name="Line 37"/>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5" name="Line 38"/>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49176" name="Line 41"/>
          <p:cNvSpPr>
            <a:spLocks noChangeShapeType="1"/>
          </p:cNvSpPr>
          <p:nvPr/>
        </p:nvSpPr>
        <p:spPr bwMode="auto">
          <a:xfrm flipV="1">
            <a:off x="2205038" y="2538413"/>
            <a:ext cx="0" cy="10096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7" name="Line 42"/>
          <p:cNvSpPr>
            <a:spLocks noChangeShapeType="1"/>
          </p:cNvSpPr>
          <p:nvPr/>
        </p:nvSpPr>
        <p:spPr bwMode="auto">
          <a:xfrm flipV="1">
            <a:off x="2681288" y="2543175"/>
            <a:ext cx="0" cy="100488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8" name="Line 43"/>
          <p:cNvSpPr>
            <a:spLocks noChangeShapeType="1"/>
          </p:cNvSpPr>
          <p:nvPr/>
        </p:nvSpPr>
        <p:spPr bwMode="auto">
          <a:xfrm>
            <a:off x="2203450" y="2957513"/>
            <a:ext cx="47625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9" name="Line 45"/>
          <p:cNvSpPr>
            <a:spLocks noChangeShapeType="1"/>
          </p:cNvSpPr>
          <p:nvPr/>
        </p:nvSpPr>
        <p:spPr bwMode="auto">
          <a:xfrm>
            <a:off x="2676525" y="2955925"/>
            <a:ext cx="490538"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49180" name="Line 48"/>
          <p:cNvSpPr>
            <a:spLocks noChangeShapeType="1"/>
          </p:cNvSpPr>
          <p:nvPr/>
        </p:nvSpPr>
        <p:spPr bwMode="auto">
          <a:xfrm flipH="1">
            <a:off x="1760538" y="2959100"/>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72" name="TextBox 71"/>
          <p:cNvSpPr txBox="1"/>
          <p:nvPr/>
        </p:nvSpPr>
        <p:spPr>
          <a:xfrm>
            <a:off x="1090613" y="1692275"/>
            <a:ext cx="75977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Assuming deflections are in the shape of a sine curve</a:t>
            </a:r>
            <a:endParaRPr lang="en-US">
              <a:solidFill>
                <a:schemeClr val="bg1"/>
              </a:solidFill>
              <a:latin typeface="Symbol" pitchFamily="18" charset="2"/>
            </a:endParaRPr>
          </a:p>
        </p:txBody>
      </p:sp>
      <p:sp>
        <p:nvSpPr>
          <p:cNvPr id="49182" name="Line 53"/>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1" name="Rectangle 30"/>
          <p:cNvSpPr/>
          <p:nvPr/>
        </p:nvSpPr>
        <p:spPr bwMode="auto">
          <a:xfrm>
            <a:off x="1093788" y="2265363"/>
            <a:ext cx="7597775" cy="42370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180"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1" name="Text Box 161"/>
          <p:cNvSpPr txBox="1">
            <a:spLocks noChangeArrowheads="1"/>
          </p:cNvSpPr>
          <p:nvPr/>
        </p:nvSpPr>
        <p:spPr bwMode="auto">
          <a:xfrm>
            <a:off x="2182813" y="251142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sp>
        <p:nvSpPr>
          <p:cNvPr id="50182" name="TextBox 68"/>
          <p:cNvSpPr txBox="1">
            <a:spLocks noChangeArrowheads="1"/>
          </p:cNvSpPr>
          <p:nvPr/>
        </p:nvSpPr>
        <p:spPr bwMode="auto">
          <a:xfrm>
            <a:off x="1366838" y="3213100"/>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50183" name="Freeform 137"/>
          <p:cNvSpPr>
            <a:spLocks/>
          </p:cNvSpPr>
          <p:nvPr/>
        </p:nvSpPr>
        <p:spPr bwMode="auto">
          <a:xfrm flipH="1" flipV="1">
            <a:off x="2219325" y="3651250"/>
            <a:ext cx="455613"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Right Triangle 39"/>
          <p:cNvSpPr/>
          <p:nvPr/>
        </p:nvSpPr>
        <p:spPr>
          <a:xfrm>
            <a:off x="4959350" y="3671888"/>
            <a:ext cx="679450" cy="246538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185"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28" name="Slide Number Placeholder 2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3B737B8-3C63-4773-807A-CE417F13BF18}" type="slidenum">
              <a:rPr lang="en-US" altLang="en-US" sz="1200">
                <a:solidFill>
                  <a:srgbClr val="BCBCBC"/>
                </a:solidFill>
              </a:rPr>
              <a:pPr algn="r"/>
              <a:t>48</a:t>
            </a:fld>
            <a:endParaRPr lang="en-US" altLang="en-US" sz="1200">
              <a:solidFill>
                <a:srgbClr val="BCBCBC"/>
              </a:solidFill>
            </a:endParaRPr>
          </a:p>
        </p:txBody>
      </p:sp>
      <p:sp>
        <p:nvSpPr>
          <p:cNvPr id="50187" name="Line 17"/>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8" name="Line 18"/>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9" name="Line 19"/>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0" name="Line 20"/>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1" name="Line 21"/>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2" name="Line 22"/>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3" name="Line 23"/>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4" name="Line 25"/>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5" name="Line 26"/>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50196" name="Line 27"/>
          <p:cNvSpPr>
            <a:spLocks noChangeShapeType="1"/>
          </p:cNvSpPr>
          <p:nvPr/>
        </p:nvSpPr>
        <p:spPr bwMode="auto">
          <a:xfrm flipV="1">
            <a:off x="2205038" y="2347913"/>
            <a:ext cx="0" cy="1200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7" name="Line 28"/>
          <p:cNvSpPr>
            <a:spLocks noChangeShapeType="1"/>
          </p:cNvSpPr>
          <p:nvPr/>
        </p:nvSpPr>
        <p:spPr bwMode="auto">
          <a:xfrm flipV="1">
            <a:off x="2681288" y="2714625"/>
            <a:ext cx="0" cy="83343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8" name="Line 29"/>
          <p:cNvSpPr>
            <a:spLocks noChangeShapeType="1"/>
          </p:cNvSpPr>
          <p:nvPr/>
        </p:nvSpPr>
        <p:spPr bwMode="auto">
          <a:xfrm>
            <a:off x="2200275" y="29622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9" name="TextBox 68"/>
          <p:cNvSpPr txBox="1">
            <a:spLocks noChangeArrowheads="1"/>
          </p:cNvSpPr>
          <p:nvPr/>
        </p:nvSpPr>
        <p:spPr bwMode="auto">
          <a:xfrm>
            <a:off x="3295650" y="305593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50200"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01" name="TextBox 68"/>
          <p:cNvSpPr txBox="1">
            <a:spLocks noChangeArrowheads="1"/>
          </p:cNvSpPr>
          <p:nvPr/>
        </p:nvSpPr>
        <p:spPr bwMode="auto">
          <a:xfrm>
            <a:off x="6164263" y="5734050"/>
            <a:ext cx="2346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solidFill>
                  <a:schemeClr val="bg1"/>
                </a:solidFill>
                <a:cs typeface="Arial" panose="020B0604020202020204" pitchFamily="34" charset="0"/>
              </a:rPr>
              <a:t>M</a:t>
            </a:r>
            <a:r>
              <a:rPr lang="en-US" altLang="en-US" i="1" baseline="-25000">
                <a:solidFill>
                  <a:schemeClr val="bg1"/>
                </a:solidFill>
                <a:cs typeface="Arial" panose="020B0604020202020204" pitchFamily="34" charset="0"/>
              </a:rPr>
              <a:t>max </a:t>
            </a:r>
            <a:r>
              <a:rPr lang="en-US" altLang="en-US">
                <a:solidFill>
                  <a:schemeClr val="bg1"/>
                </a:solidFill>
                <a:cs typeface="Arial" panose="020B0604020202020204" pitchFamily="34" charset="0"/>
              </a:rPr>
              <a:t>= </a:t>
            </a:r>
            <a:r>
              <a:rPr lang="en-US" altLang="en-US" i="1">
                <a:solidFill>
                  <a:schemeClr val="bg1"/>
                </a:solidFill>
                <a:cs typeface="Arial" panose="020B0604020202020204" pitchFamily="34" charset="0"/>
              </a:rPr>
              <a:t>HL </a:t>
            </a:r>
            <a:r>
              <a:rPr lang="en-US" altLang="en-US">
                <a:solidFill>
                  <a:schemeClr val="bg1"/>
                </a:solidFill>
                <a:cs typeface="Arial" panose="020B0604020202020204" pitchFamily="34" charset="0"/>
              </a:rPr>
              <a:t>+ </a:t>
            </a:r>
            <a:r>
              <a:rPr lang="en-US" altLang="en-US" i="1">
                <a:solidFill>
                  <a:schemeClr val="bg1"/>
                </a:solidFill>
                <a:cs typeface="Arial" panose="020B0604020202020204" pitchFamily="34" charset="0"/>
              </a:rPr>
              <a:t>P</a:t>
            </a:r>
            <a:r>
              <a:rPr lang="en-US" altLang="en-US">
                <a:solidFill>
                  <a:schemeClr val="bg1"/>
                </a:solidFill>
                <a:latin typeface="Symbol" panose="05050102010706020507" pitchFamily="18" charset="2"/>
                <a:cs typeface="Arial" panose="020B0604020202020204" pitchFamily="34" charset="0"/>
              </a:rPr>
              <a:t>D</a:t>
            </a:r>
          </a:p>
        </p:txBody>
      </p:sp>
      <p:sp>
        <p:nvSpPr>
          <p:cNvPr id="41" name="Freeform 40"/>
          <p:cNvSpPr/>
          <p:nvPr/>
        </p:nvSpPr>
        <p:spPr>
          <a:xfrm>
            <a:off x="4962525" y="3690938"/>
            <a:ext cx="1166813" cy="2447925"/>
          </a:xfrm>
          <a:custGeom>
            <a:avLst/>
            <a:gdLst>
              <a:gd name="connsiteX0" fmla="*/ 0 w 1166812"/>
              <a:gd name="connsiteY0" fmla="*/ 0 h 2471738"/>
              <a:gd name="connsiteX1" fmla="*/ 195262 w 1166812"/>
              <a:gd name="connsiteY1" fmla="*/ 338138 h 2471738"/>
              <a:gd name="connsiteX2" fmla="*/ 442912 w 1166812"/>
              <a:gd name="connsiteY2" fmla="*/ 771525 h 2471738"/>
              <a:gd name="connsiteX3" fmla="*/ 671512 w 1166812"/>
              <a:gd name="connsiteY3" fmla="*/ 1204913 h 2471738"/>
              <a:gd name="connsiteX4" fmla="*/ 838200 w 1166812"/>
              <a:gd name="connsiteY4" fmla="*/ 1557338 h 2471738"/>
              <a:gd name="connsiteX5" fmla="*/ 1014412 w 1166812"/>
              <a:gd name="connsiteY5" fmla="*/ 1990725 h 2471738"/>
              <a:gd name="connsiteX6" fmla="*/ 1109662 w 1166812"/>
              <a:gd name="connsiteY6" fmla="*/ 2276475 h 2471738"/>
              <a:gd name="connsiteX7" fmla="*/ 1166812 w 1166812"/>
              <a:gd name="connsiteY7" fmla="*/ 2471738 h 2471738"/>
              <a:gd name="connsiteX8" fmla="*/ 681037 w 1166812"/>
              <a:gd name="connsiteY8" fmla="*/ 2466975 h 2471738"/>
              <a:gd name="connsiteX9" fmla="*/ 0 w 1166812"/>
              <a:gd name="connsiteY9" fmla="*/ 0 h 247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812" h="2471738">
                <a:moveTo>
                  <a:pt x="0" y="0"/>
                </a:moveTo>
                <a:lnTo>
                  <a:pt x="195262" y="338138"/>
                </a:lnTo>
                <a:lnTo>
                  <a:pt x="442912" y="771525"/>
                </a:lnTo>
                <a:lnTo>
                  <a:pt x="671512" y="1204913"/>
                </a:lnTo>
                <a:lnTo>
                  <a:pt x="838200" y="1557338"/>
                </a:lnTo>
                <a:lnTo>
                  <a:pt x="1014412" y="1990725"/>
                </a:lnTo>
                <a:lnTo>
                  <a:pt x="1109662" y="2276475"/>
                </a:lnTo>
                <a:lnTo>
                  <a:pt x="1166812" y="2471738"/>
                </a:lnTo>
                <a:lnTo>
                  <a:pt x="681037" y="246697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203" name="Line 37"/>
          <p:cNvSpPr>
            <a:spLocks noChangeShapeType="1"/>
          </p:cNvSpPr>
          <p:nvPr/>
        </p:nvSpPr>
        <p:spPr bwMode="auto">
          <a:xfrm flipV="1">
            <a:off x="3205163" y="3057525"/>
            <a:ext cx="0" cy="590550"/>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04" name="Line 38"/>
          <p:cNvSpPr>
            <a:spLocks noChangeShapeType="1"/>
          </p:cNvSpPr>
          <p:nvPr/>
        </p:nvSpPr>
        <p:spPr bwMode="auto">
          <a:xfrm flipV="1">
            <a:off x="3195638" y="235267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5" name="Text Box 161"/>
          <p:cNvSpPr txBox="1">
            <a:spLocks noChangeArrowheads="1"/>
          </p:cNvSpPr>
          <p:nvPr/>
        </p:nvSpPr>
        <p:spPr bwMode="auto">
          <a:xfrm>
            <a:off x="2735263" y="25304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a:solidFill>
                  <a:schemeClr val="bg1"/>
                </a:solidFill>
                <a:cs typeface="Arial" panose="020B0604020202020204" pitchFamily="34" charset="0"/>
              </a:rPr>
              <a:t>’</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50206" name="Line 40"/>
          <p:cNvSpPr>
            <a:spLocks noChangeShapeType="1"/>
          </p:cNvSpPr>
          <p:nvPr/>
        </p:nvSpPr>
        <p:spPr bwMode="auto">
          <a:xfrm>
            <a:off x="2200275" y="26193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7" name="Line 41"/>
          <p:cNvSpPr>
            <a:spLocks noChangeShapeType="1"/>
          </p:cNvSpPr>
          <p:nvPr/>
        </p:nvSpPr>
        <p:spPr bwMode="auto">
          <a:xfrm flipH="1">
            <a:off x="1757363" y="2617788"/>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0208" name="Line 42"/>
          <p:cNvSpPr>
            <a:spLocks noChangeShapeType="1"/>
          </p:cNvSpPr>
          <p:nvPr/>
        </p:nvSpPr>
        <p:spPr bwMode="auto">
          <a:xfrm>
            <a:off x="3195638" y="2617788"/>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0209" name="Text Box 161"/>
          <p:cNvSpPr txBox="1">
            <a:spLocks noChangeArrowheads="1"/>
          </p:cNvSpPr>
          <p:nvPr/>
        </p:nvSpPr>
        <p:spPr bwMode="auto">
          <a:xfrm>
            <a:off x="2501900" y="22256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50210" name="Line 44"/>
          <p:cNvSpPr>
            <a:spLocks noChangeShapeType="1"/>
          </p:cNvSpPr>
          <p:nvPr/>
        </p:nvSpPr>
        <p:spPr bwMode="auto">
          <a:xfrm flipH="1">
            <a:off x="1760538" y="2959100"/>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0211" name="Line 45"/>
          <p:cNvSpPr>
            <a:spLocks noChangeShapeType="1"/>
          </p:cNvSpPr>
          <p:nvPr/>
        </p:nvSpPr>
        <p:spPr bwMode="auto">
          <a:xfrm>
            <a:off x="3194050" y="2959100"/>
            <a:ext cx="490538"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72" name="TextBox 71"/>
          <p:cNvSpPr txBox="1"/>
          <p:nvPr/>
        </p:nvSpPr>
        <p:spPr>
          <a:xfrm>
            <a:off x="1090613" y="1692275"/>
            <a:ext cx="75977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Assuming deflections are in the shape of a sine curve</a:t>
            </a:r>
            <a:endParaRPr lang="en-US">
              <a:solidFill>
                <a:schemeClr val="bg1"/>
              </a:solidFill>
              <a:latin typeface="Symbol" pitchFamily="18" charset="2"/>
            </a:endParaRPr>
          </a:p>
        </p:txBody>
      </p:sp>
      <p:sp>
        <p:nvSpPr>
          <p:cNvPr id="50213" name="Line 51"/>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4" name="Line 52"/>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215" name="TextBox 68"/>
          <p:cNvSpPr txBox="1">
            <a:spLocks noChangeArrowheads="1"/>
          </p:cNvSpPr>
          <p:nvPr/>
        </p:nvSpPr>
        <p:spPr bwMode="auto">
          <a:xfrm>
            <a:off x="4465638" y="6107113"/>
            <a:ext cx="2009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chemeClr val="bg1"/>
                </a:solidFill>
                <a:cs typeface="Arial" panose="020B0604020202020204" pitchFamily="34" charset="0"/>
              </a:rPr>
              <a:t>Moment Diagram</a:t>
            </a:r>
          </a:p>
        </p:txBody>
      </p:sp>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1" name="Rectangle 30"/>
          <p:cNvSpPr/>
          <p:nvPr/>
        </p:nvSpPr>
        <p:spPr bwMode="auto">
          <a:xfrm>
            <a:off x="1093788" y="2265363"/>
            <a:ext cx="7597775" cy="42370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04"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5" name="Text Box 161"/>
          <p:cNvSpPr txBox="1">
            <a:spLocks noChangeArrowheads="1"/>
          </p:cNvSpPr>
          <p:nvPr/>
        </p:nvSpPr>
        <p:spPr bwMode="auto">
          <a:xfrm>
            <a:off x="2182813" y="251142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sp>
        <p:nvSpPr>
          <p:cNvPr id="51206" name="TextBox 68"/>
          <p:cNvSpPr txBox="1">
            <a:spLocks noChangeArrowheads="1"/>
          </p:cNvSpPr>
          <p:nvPr/>
        </p:nvSpPr>
        <p:spPr bwMode="auto">
          <a:xfrm>
            <a:off x="1366838" y="3213100"/>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51207" name="Freeform 137"/>
          <p:cNvSpPr>
            <a:spLocks/>
          </p:cNvSpPr>
          <p:nvPr/>
        </p:nvSpPr>
        <p:spPr bwMode="auto">
          <a:xfrm flipH="1" flipV="1">
            <a:off x="2219325" y="3651250"/>
            <a:ext cx="455613"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08"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28" name="Slide Number Placeholder 2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FEA463C-01F0-4DA9-9DC9-A7A28B2A2BA5}" type="slidenum">
              <a:rPr lang="en-US" altLang="en-US" sz="1200">
                <a:solidFill>
                  <a:srgbClr val="BCBCBC"/>
                </a:solidFill>
              </a:rPr>
              <a:pPr algn="r"/>
              <a:t>49</a:t>
            </a:fld>
            <a:endParaRPr lang="en-US" altLang="en-US" sz="1200">
              <a:solidFill>
                <a:srgbClr val="BCBCBC"/>
              </a:solidFill>
            </a:endParaRPr>
          </a:p>
        </p:txBody>
      </p:sp>
      <p:sp>
        <p:nvSpPr>
          <p:cNvPr id="51210" name="Line 15"/>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1" name="Line 16"/>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2" name="Line 17"/>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3" name="Line 18"/>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4" name="Line 19"/>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5" name="Line 20"/>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6" name="Line 21"/>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7" name="Line 23"/>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8" name="Line 24"/>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51219" name="Line 25"/>
          <p:cNvSpPr>
            <a:spLocks noChangeShapeType="1"/>
          </p:cNvSpPr>
          <p:nvPr/>
        </p:nvSpPr>
        <p:spPr bwMode="auto">
          <a:xfrm flipV="1">
            <a:off x="2205038" y="2347913"/>
            <a:ext cx="0" cy="1200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0" name="Line 26"/>
          <p:cNvSpPr>
            <a:spLocks noChangeShapeType="1"/>
          </p:cNvSpPr>
          <p:nvPr/>
        </p:nvSpPr>
        <p:spPr bwMode="auto">
          <a:xfrm flipV="1">
            <a:off x="2681288" y="2714625"/>
            <a:ext cx="0" cy="83343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1" name="Line 27"/>
          <p:cNvSpPr>
            <a:spLocks noChangeShapeType="1"/>
          </p:cNvSpPr>
          <p:nvPr/>
        </p:nvSpPr>
        <p:spPr bwMode="auto">
          <a:xfrm>
            <a:off x="2200275" y="29622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2" name="TextBox 68"/>
          <p:cNvSpPr txBox="1">
            <a:spLocks noChangeArrowheads="1"/>
          </p:cNvSpPr>
          <p:nvPr/>
        </p:nvSpPr>
        <p:spPr bwMode="auto">
          <a:xfrm>
            <a:off x="3295650" y="305593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51223"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4" name="Line 32"/>
          <p:cNvSpPr>
            <a:spLocks noChangeShapeType="1"/>
          </p:cNvSpPr>
          <p:nvPr/>
        </p:nvSpPr>
        <p:spPr bwMode="auto">
          <a:xfrm flipV="1">
            <a:off x="3205163" y="3057525"/>
            <a:ext cx="0" cy="590550"/>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25" name="Line 33"/>
          <p:cNvSpPr>
            <a:spLocks noChangeShapeType="1"/>
          </p:cNvSpPr>
          <p:nvPr/>
        </p:nvSpPr>
        <p:spPr bwMode="auto">
          <a:xfrm flipV="1">
            <a:off x="3195638" y="235267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6" name="Text Box 161"/>
          <p:cNvSpPr txBox="1">
            <a:spLocks noChangeArrowheads="1"/>
          </p:cNvSpPr>
          <p:nvPr/>
        </p:nvSpPr>
        <p:spPr bwMode="auto">
          <a:xfrm>
            <a:off x="2735263" y="25304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a:solidFill>
                  <a:schemeClr val="bg1"/>
                </a:solidFill>
                <a:cs typeface="Arial" panose="020B0604020202020204" pitchFamily="34" charset="0"/>
              </a:rPr>
              <a:t>’</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51227" name="Line 35"/>
          <p:cNvSpPr>
            <a:spLocks noChangeShapeType="1"/>
          </p:cNvSpPr>
          <p:nvPr/>
        </p:nvSpPr>
        <p:spPr bwMode="auto">
          <a:xfrm>
            <a:off x="2200275" y="26193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8" name="Line 36"/>
          <p:cNvSpPr>
            <a:spLocks noChangeShapeType="1"/>
          </p:cNvSpPr>
          <p:nvPr/>
        </p:nvSpPr>
        <p:spPr bwMode="auto">
          <a:xfrm flipH="1">
            <a:off x="1757363" y="2617788"/>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1229" name="Line 37"/>
          <p:cNvSpPr>
            <a:spLocks noChangeShapeType="1"/>
          </p:cNvSpPr>
          <p:nvPr/>
        </p:nvSpPr>
        <p:spPr bwMode="auto">
          <a:xfrm>
            <a:off x="3195638" y="2617788"/>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1230" name="Text Box 161"/>
          <p:cNvSpPr txBox="1">
            <a:spLocks noChangeArrowheads="1"/>
          </p:cNvSpPr>
          <p:nvPr/>
        </p:nvSpPr>
        <p:spPr bwMode="auto">
          <a:xfrm>
            <a:off x="2501900" y="22256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51231" name="Line 39"/>
          <p:cNvSpPr>
            <a:spLocks noChangeShapeType="1"/>
          </p:cNvSpPr>
          <p:nvPr/>
        </p:nvSpPr>
        <p:spPr bwMode="auto">
          <a:xfrm flipH="1">
            <a:off x="1760538" y="2959100"/>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1232" name="Line 40"/>
          <p:cNvSpPr>
            <a:spLocks noChangeShapeType="1"/>
          </p:cNvSpPr>
          <p:nvPr/>
        </p:nvSpPr>
        <p:spPr bwMode="auto">
          <a:xfrm>
            <a:off x="3194050" y="2959100"/>
            <a:ext cx="490538"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graphicFrame>
        <p:nvGraphicFramePr>
          <p:cNvPr id="51233" name="Object 2"/>
          <p:cNvGraphicFramePr>
            <a:graphicFrameLocks noChangeAspect="1"/>
          </p:cNvGraphicFramePr>
          <p:nvPr/>
        </p:nvGraphicFramePr>
        <p:xfrm>
          <a:off x="4286250" y="2395538"/>
          <a:ext cx="1344613" cy="738187"/>
        </p:xfrm>
        <a:graphic>
          <a:graphicData uri="http://schemas.openxmlformats.org/presentationml/2006/ole">
            <mc:AlternateContent xmlns:mc="http://schemas.openxmlformats.org/markup-compatibility/2006">
              <mc:Choice xmlns:v="urn:schemas-microsoft-com:vml" Requires="v">
                <p:oleObj spid="_x0000_s51244" name="Equation" r:id="rId4" imgW="761669" imgH="418918" progId="Equation.3">
                  <p:embed/>
                </p:oleObj>
              </mc:Choice>
              <mc:Fallback>
                <p:oleObj name="Equation" r:id="rId4" imgW="761669" imgH="418918"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2395538"/>
                        <a:ext cx="1344613" cy="738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34" name="TextBox 58"/>
          <p:cNvSpPr txBox="1">
            <a:spLocks noChangeArrowheads="1"/>
          </p:cNvSpPr>
          <p:nvPr/>
        </p:nvSpPr>
        <p:spPr bwMode="auto">
          <a:xfrm>
            <a:off x="5581650" y="2562225"/>
            <a:ext cx="1344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chemeClr val="bg1"/>
                </a:solidFill>
                <a:cs typeface="Arial" panose="020B0604020202020204" pitchFamily="34" charset="0"/>
              </a:rPr>
              <a:t>, due to </a:t>
            </a:r>
            <a:r>
              <a:rPr lang="en-US" altLang="en-US" sz="2000" i="1">
                <a:solidFill>
                  <a:schemeClr val="bg1"/>
                </a:solidFill>
                <a:cs typeface="Arial" panose="020B0604020202020204" pitchFamily="34" charset="0"/>
              </a:rPr>
              <a:t>P</a:t>
            </a:r>
            <a:r>
              <a:rPr lang="en-US" altLang="en-US" sz="2000">
                <a:solidFill>
                  <a:schemeClr val="bg1"/>
                </a:solidFill>
                <a:latin typeface="Symbol" panose="05050102010706020507" pitchFamily="18" charset="2"/>
                <a:cs typeface="Arial" panose="020B0604020202020204" pitchFamily="34" charset="0"/>
              </a:rPr>
              <a:t>D </a:t>
            </a:r>
          </a:p>
        </p:txBody>
      </p:sp>
      <p:sp>
        <p:nvSpPr>
          <p:cNvPr id="72" name="TextBox 71"/>
          <p:cNvSpPr txBox="1"/>
          <p:nvPr/>
        </p:nvSpPr>
        <p:spPr>
          <a:xfrm>
            <a:off x="1090613" y="1692275"/>
            <a:ext cx="75977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Assuming deflections are in the shape of a sine curve</a:t>
            </a:r>
            <a:endParaRPr lang="en-US">
              <a:solidFill>
                <a:schemeClr val="bg1"/>
              </a:solidFill>
              <a:latin typeface="Symbol" pitchFamily="18" charset="2"/>
            </a:endParaRPr>
          </a:p>
        </p:txBody>
      </p:sp>
      <p:sp>
        <p:nvSpPr>
          <p:cNvPr id="51236" name="Line 52"/>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7" name="Line 53"/>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6147" name="TextBox 28"/>
          <p:cNvSpPr txBox="1">
            <a:spLocks noChangeArrowheads="1"/>
          </p:cNvSpPr>
          <p:nvPr/>
        </p:nvSpPr>
        <p:spPr bwMode="auto">
          <a:xfrm>
            <a:off x="1552575" y="2003425"/>
            <a:ext cx="6645275" cy="522288"/>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solidFill>
                  <a:schemeClr val="bg1"/>
                </a:solidFill>
                <a:cs typeface="Arial" panose="020B0604020202020204" pitchFamily="34" charset="0"/>
              </a:rPr>
              <a:t>Major Issues to Address:</a:t>
            </a:r>
          </a:p>
        </p:txBody>
      </p:sp>
      <p:sp>
        <p:nvSpPr>
          <p:cNvPr id="3" name="TextBox 2"/>
          <p:cNvSpPr txBox="1"/>
          <p:nvPr/>
        </p:nvSpPr>
        <p:spPr>
          <a:xfrm>
            <a:off x="1552575" y="3246438"/>
            <a:ext cx="5970588" cy="46037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Combination of multiple states of stress. </a:t>
            </a:r>
          </a:p>
        </p:txBody>
      </p:sp>
      <p:sp>
        <p:nvSpPr>
          <p:cNvPr id="6" name="TextBox 5"/>
          <p:cNvSpPr txBox="1"/>
          <p:nvPr/>
        </p:nvSpPr>
        <p:spPr>
          <a:xfrm>
            <a:off x="1552575" y="4068763"/>
            <a:ext cx="5970588" cy="46037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Second order load effects. </a:t>
            </a:r>
          </a:p>
        </p:txBody>
      </p:sp>
      <p:sp>
        <p:nvSpPr>
          <p:cNvPr id="5" name="Slide Number Placeholder 4"/>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742738D-5153-4A5C-9755-8A594C8B16A5}" type="slidenum">
              <a:rPr lang="en-US" altLang="en-US" sz="1200">
                <a:solidFill>
                  <a:srgbClr val="BCBCBC"/>
                </a:solidFill>
              </a:rPr>
              <a:pPr/>
              <a:t>5</a:t>
            </a:fld>
            <a:endParaRPr lang="en-US" altLang="en-US" sz="1200">
              <a:solidFill>
                <a:srgbClr val="BCBCBC"/>
              </a:solidFill>
            </a:endParaRPr>
          </a:p>
        </p:txBody>
      </p:sp>
      <p:sp>
        <p:nvSpPr>
          <p:cNvPr id="2" name="TextBox 28"/>
          <p:cNvSpPr txBox="1"/>
          <p:nvPr/>
        </p:nvSpPr>
        <p:spPr>
          <a:xfrm>
            <a:off x="1104900" y="704850"/>
            <a:ext cx="7115175"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dirty="0">
                <a:solidFill>
                  <a:schemeClr val="bg1"/>
                </a:solidFill>
              </a:rPr>
              <a:t>COMBINED FORCES: </a:t>
            </a:r>
          </a:p>
        </p:txBody>
      </p:sp>
      <p:sp>
        <p:nvSpPr>
          <p:cNvPr id="8" name="TextBox 7"/>
          <p:cNvSpPr txBox="1"/>
          <p:nvPr/>
        </p:nvSpPr>
        <p:spPr>
          <a:xfrm>
            <a:off x="1552575" y="4878388"/>
            <a:ext cx="5970588" cy="461962"/>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Direct analysis versus traditional K methods.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1" name="Rectangle 30"/>
          <p:cNvSpPr/>
          <p:nvPr/>
        </p:nvSpPr>
        <p:spPr bwMode="auto">
          <a:xfrm>
            <a:off x="1093788" y="2265363"/>
            <a:ext cx="7597775" cy="42370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228"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29" name="Text Box 161"/>
          <p:cNvSpPr txBox="1">
            <a:spLocks noChangeArrowheads="1"/>
          </p:cNvSpPr>
          <p:nvPr/>
        </p:nvSpPr>
        <p:spPr bwMode="auto">
          <a:xfrm>
            <a:off x="2182813" y="251142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sp>
        <p:nvSpPr>
          <p:cNvPr id="52230" name="TextBox 68"/>
          <p:cNvSpPr txBox="1">
            <a:spLocks noChangeArrowheads="1"/>
          </p:cNvSpPr>
          <p:nvPr/>
        </p:nvSpPr>
        <p:spPr bwMode="auto">
          <a:xfrm>
            <a:off x="1366838" y="3213100"/>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52231" name="Freeform 137"/>
          <p:cNvSpPr>
            <a:spLocks/>
          </p:cNvSpPr>
          <p:nvPr/>
        </p:nvSpPr>
        <p:spPr bwMode="auto">
          <a:xfrm flipH="1" flipV="1">
            <a:off x="2219325" y="3651250"/>
            <a:ext cx="455613"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32"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28" name="Slide Number Placeholder 2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D7286660-1C66-404F-9615-9A71A04D319D}" type="slidenum">
              <a:rPr lang="en-US" altLang="en-US" sz="1200">
                <a:solidFill>
                  <a:srgbClr val="BCBCBC"/>
                </a:solidFill>
              </a:rPr>
              <a:pPr algn="r"/>
              <a:t>50</a:t>
            </a:fld>
            <a:endParaRPr lang="en-US" altLang="en-US" sz="1200">
              <a:solidFill>
                <a:srgbClr val="BCBCBC"/>
              </a:solidFill>
            </a:endParaRPr>
          </a:p>
        </p:txBody>
      </p:sp>
      <p:sp>
        <p:nvSpPr>
          <p:cNvPr id="52234" name="Line 12"/>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5" name="Line 13"/>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6" name="Line 14"/>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7" name="Line 15"/>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8" name="Line 16"/>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9" name="Line 17"/>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0" name="Line 18"/>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1" name="Line 20"/>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2" name="Line 21"/>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52243" name="Line 22"/>
          <p:cNvSpPr>
            <a:spLocks noChangeShapeType="1"/>
          </p:cNvSpPr>
          <p:nvPr/>
        </p:nvSpPr>
        <p:spPr bwMode="auto">
          <a:xfrm flipV="1">
            <a:off x="2205038" y="2347913"/>
            <a:ext cx="0" cy="1200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4" name="Line 23"/>
          <p:cNvSpPr>
            <a:spLocks noChangeShapeType="1"/>
          </p:cNvSpPr>
          <p:nvPr/>
        </p:nvSpPr>
        <p:spPr bwMode="auto">
          <a:xfrm flipV="1">
            <a:off x="2681288" y="2714625"/>
            <a:ext cx="0" cy="83343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5" name="Line 24"/>
          <p:cNvSpPr>
            <a:spLocks noChangeShapeType="1"/>
          </p:cNvSpPr>
          <p:nvPr/>
        </p:nvSpPr>
        <p:spPr bwMode="auto">
          <a:xfrm>
            <a:off x="2200275" y="29622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6" name="TextBox 68"/>
          <p:cNvSpPr txBox="1">
            <a:spLocks noChangeArrowheads="1"/>
          </p:cNvSpPr>
          <p:nvPr/>
        </p:nvSpPr>
        <p:spPr bwMode="auto">
          <a:xfrm>
            <a:off x="3295650" y="305593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52247"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48" name="Line 27"/>
          <p:cNvSpPr>
            <a:spLocks noChangeShapeType="1"/>
          </p:cNvSpPr>
          <p:nvPr/>
        </p:nvSpPr>
        <p:spPr bwMode="auto">
          <a:xfrm flipV="1">
            <a:off x="3205163" y="3057525"/>
            <a:ext cx="0" cy="590550"/>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2249" name="Line 28"/>
          <p:cNvSpPr>
            <a:spLocks noChangeShapeType="1"/>
          </p:cNvSpPr>
          <p:nvPr/>
        </p:nvSpPr>
        <p:spPr bwMode="auto">
          <a:xfrm flipV="1">
            <a:off x="3195638" y="235267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0" name="Text Box 161"/>
          <p:cNvSpPr txBox="1">
            <a:spLocks noChangeArrowheads="1"/>
          </p:cNvSpPr>
          <p:nvPr/>
        </p:nvSpPr>
        <p:spPr bwMode="auto">
          <a:xfrm>
            <a:off x="2735263" y="25304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a:solidFill>
                  <a:schemeClr val="bg1"/>
                </a:solidFill>
                <a:cs typeface="Arial" panose="020B0604020202020204" pitchFamily="34" charset="0"/>
              </a:rPr>
              <a:t>’</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52251" name="Line 30"/>
          <p:cNvSpPr>
            <a:spLocks noChangeShapeType="1"/>
          </p:cNvSpPr>
          <p:nvPr/>
        </p:nvSpPr>
        <p:spPr bwMode="auto">
          <a:xfrm>
            <a:off x="2200275" y="26193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2" name="Line 31"/>
          <p:cNvSpPr>
            <a:spLocks noChangeShapeType="1"/>
          </p:cNvSpPr>
          <p:nvPr/>
        </p:nvSpPr>
        <p:spPr bwMode="auto">
          <a:xfrm flipH="1">
            <a:off x="1757363" y="2617788"/>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2253" name="Line 32"/>
          <p:cNvSpPr>
            <a:spLocks noChangeShapeType="1"/>
          </p:cNvSpPr>
          <p:nvPr/>
        </p:nvSpPr>
        <p:spPr bwMode="auto">
          <a:xfrm>
            <a:off x="3195638" y="2617788"/>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2254" name="Text Box 161"/>
          <p:cNvSpPr txBox="1">
            <a:spLocks noChangeArrowheads="1"/>
          </p:cNvSpPr>
          <p:nvPr/>
        </p:nvSpPr>
        <p:spPr bwMode="auto">
          <a:xfrm>
            <a:off x="2501900" y="22256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52255" name="Line 34"/>
          <p:cNvSpPr>
            <a:spLocks noChangeShapeType="1"/>
          </p:cNvSpPr>
          <p:nvPr/>
        </p:nvSpPr>
        <p:spPr bwMode="auto">
          <a:xfrm flipH="1">
            <a:off x="1760538" y="2959100"/>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2256" name="Line 35"/>
          <p:cNvSpPr>
            <a:spLocks noChangeShapeType="1"/>
          </p:cNvSpPr>
          <p:nvPr/>
        </p:nvSpPr>
        <p:spPr bwMode="auto">
          <a:xfrm>
            <a:off x="3194050" y="2959100"/>
            <a:ext cx="490538"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graphicFrame>
        <p:nvGraphicFramePr>
          <p:cNvPr id="52257" name="Object 2"/>
          <p:cNvGraphicFramePr>
            <a:graphicFrameLocks noChangeAspect="1"/>
          </p:cNvGraphicFramePr>
          <p:nvPr/>
        </p:nvGraphicFramePr>
        <p:xfrm>
          <a:off x="4286250" y="2395538"/>
          <a:ext cx="1344613" cy="738187"/>
        </p:xfrm>
        <a:graphic>
          <a:graphicData uri="http://schemas.openxmlformats.org/presentationml/2006/ole">
            <mc:AlternateContent xmlns:mc="http://schemas.openxmlformats.org/markup-compatibility/2006">
              <mc:Choice xmlns:v="urn:schemas-microsoft-com:vml" Requires="v">
                <p:oleObj spid="_x0000_s52274" name="Equation" r:id="rId4" imgW="761669" imgH="418918" progId="Equation.3">
                  <p:embed/>
                </p:oleObj>
              </mc:Choice>
              <mc:Fallback>
                <p:oleObj name="Equation" r:id="rId4" imgW="761669" imgH="418918"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2395538"/>
                        <a:ext cx="1344613" cy="738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58" name="TextBox 58"/>
          <p:cNvSpPr txBox="1">
            <a:spLocks noChangeArrowheads="1"/>
          </p:cNvSpPr>
          <p:nvPr/>
        </p:nvSpPr>
        <p:spPr bwMode="auto">
          <a:xfrm>
            <a:off x="5581650" y="2562225"/>
            <a:ext cx="1344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chemeClr val="bg1"/>
                </a:solidFill>
                <a:cs typeface="Arial" panose="020B0604020202020204" pitchFamily="34" charset="0"/>
              </a:rPr>
              <a:t>, due to </a:t>
            </a:r>
            <a:r>
              <a:rPr lang="en-US" altLang="en-US" sz="2000" i="1">
                <a:solidFill>
                  <a:schemeClr val="bg1"/>
                </a:solidFill>
                <a:cs typeface="Arial" panose="020B0604020202020204" pitchFamily="34" charset="0"/>
              </a:rPr>
              <a:t>P</a:t>
            </a:r>
            <a:r>
              <a:rPr lang="en-US" altLang="en-US" sz="2000">
                <a:solidFill>
                  <a:schemeClr val="bg1"/>
                </a:solidFill>
                <a:latin typeface="Symbol" panose="05050102010706020507" pitchFamily="18" charset="2"/>
                <a:cs typeface="Arial" panose="020B0604020202020204" pitchFamily="34" charset="0"/>
              </a:rPr>
              <a:t>D </a:t>
            </a:r>
          </a:p>
        </p:txBody>
      </p:sp>
      <p:graphicFrame>
        <p:nvGraphicFramePr>
          <p:cNvPr id="52259" name="Object 2"/>
          <p:cNvGraphicFramePr>
            <a:graphicFrameLocks noChangeAspect="1"/>
          </p:cNvGraphicFramePr>
          <p:nvPr/>
        </p:nvGraphicFramePr>
        <p:xfrm>
          <a:off x="4271963" y="3130550"/>
          <a:ext cx="1612900" cy="1163638"/>
        </p:xfrm>
        <a:graphic>
          <a:graphicData uri="http://schemas.openxmlformats.org/presentationml/2006/ole">
            <mc:AlternateContent xmlns:mc="http://schemas.openxmlformats.org/markup-compatibility/2006">
              <mc:Choice xmlns:v="urn:schemas-microsoft-com:vml" Requires="v">
                <p:oleObj spid="_x0000_s52275" name="Equation" r:id="rId6" imgW="914400" imgH="660400" progId="Equation.3">
                  <p:embed/>
                </p:oleObj>
              </mc:Choice>
              <mc:Fallback>
                <p:oleObj name="Equation" r:id="rId6" imgW="914400" imgH="6604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1963" y="3130550"/>
                        <a:ext cx="1612900"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 name="TextBox 71"/>
          <p:cNvSpPr txBox="1"/>
          <p:nvPr/>
        </p:nvSpPr>
        <p:spPr>
          <a:xfrm>
            <a:off x="1090613" y="1692275"/>
            <a:ext cx="75977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Assuming deflections are in the shape of a sine curve</a:t>
            </a:r>
            <a:endParaRPr lang="en-US">
              <a:solidFill>
                <a:schemeClr val="bg1"/>
              </a:solidFill>
              <a:latin typeface="Symbol" pitchFamily="18" charset="2"/>
            </a:endParaRPr>
          </a:p>
        </p:txBody>
      </p:sp>
      <p:sp>
        <p:nvSpPr>
          <p:cNvPr id="52261" name="Line 51"/>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2" name="Line 52"/>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1" name="Rectangle 30"/>
          <p:cNvSpPr/>
          <p:nvPr/>
        </p:nvSpPr>
        <p:spPr bwMode="auto">
          <a:xfrm>
            <a:off x="1093788" y="2265363"/>
            <a:ext cx="7597775" cy="42370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52"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3" name="Text Box 161"/>
          <p:cNvSpPr txBox="1">
            <a:spLocks noChangeArrowheads="1"/>
          </p:cNvSpPr>
          <p:nvPr/>
        </p:nvSpPr>
        <p:spPr bwMode="auto">
          <a:xfrm>
            <a:off x="2182813" y="251142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sp>
        <p:nvSpPr>
          <p:cNvPr id="53254" name="TextBox 68"/>
          <p:cNvSpPr txBox="1">
            <a:spLocks noChangeArrowheads="1"/>
          </p:cNvSpPr>
          <p:nvPr/>
        </p:nvSpPr>
        <p:spPr bwMode="auto">
          <a:xfrm>
            <a:off x="1366838" y="3213100"/>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53255" name="Freeform 137"/>
          <p:cNvSpPr>
            <a:spLocks/>
          </p:cNvSpPr>
          <p:nvPr/>
        </p:nvSpPr>
        <p:spPr bwMode="auto">
          <a:xfrm flipH="1" flipV="1">
            <a:off x="2219325" y="3651250"/>
            <a:ext cx="455613"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56"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28" name="Slide Number Placeholder 2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6C061FB-6F12-41FD-979C-1308A669E98A}" type="slidenum">
              <a:rPr lang="en-US" altLang="en-US" sz="1200">
                <a:solidFill>
                  <a:srgbClr val="BCBCBC"/>
                </a:solidFill>
              </a:rPr>
              <a:pPr algn="r"/>
              <a:t>51</a:t>
            </a:fld>
            <a:endParaRPr lang="en-US" altLang="en-US" sz="1200">
              <a:solidFill>
                <a:srgbClr val="BCBCBC"/>
              </a:solidFill>
            </a:endParaRPr>
          </a:p>
        </p:txBody>
      </p:sp>
      <p:sp>
        <p:nvSpPr>
          <p:cNvPr id="53258" name="Line 12"/>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9" name="Line 13"/>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0" name="Line 14"/>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1" name="Line 15"/>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2" name="Line 16"/>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3" name="Line 17"/>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4" name="Line 18"/>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5" name="Line 20"/>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6" name="Line 21"/>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53267" name="Line 22"/>
          <p:cNvSpPr>
            <a:spLocks noChangeShapeType="1"/>
          </p:cNvSpPr>
          <p:nvPr/>
        </p:nvSpPr>
        <p:spPr bwMode="auto">
          <a:xfrm flipV="1">
            <a:off x="2205038" y="2347913"/>
            <a:ext cx="0" cy="1200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8" name="Line 23"/>
          <p:cNvSpPr>
            <a:spLocks noChangeShapeType="1"/>
          </p:cNvSpPr>
          <p:nvPr/>
        </p:nvSpPr>
        <p:spPr bwMode="auto">
          <a:xfrm flipV="1">
            <a:off x="2681288" y="2714625"/>
            <a:ext cx="0" cy="83343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9" name="Line 24"/>
          <p:cNvSpPr>
            <a:spLocks noChangeShapeType="1"/>
          </p:cNvSpPr>
          <p:nvPr/>
        </p:nvSpPr>
        <p:spPr bwMode="auto">
          <a:xfrm>
            <a:off x="2200275" y="29622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0" name="TextBox 68"/>
          <p:cNvSpPr txBox="1">
            <a:spLocks noChangeArrowheads="1"/>
          </p:cNvSpPr>
          <p:nvPr/>
        </p:nvSpPr>
        <p:spPr bwMode="auto">
          <a:xfrm>
            <a:off x="3295650" y="305593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53271"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72" name="Line 27"/>
          <p:cNvSpPr>
            <a:spLocks noChangeShapeType="1"/>
          </p:cNvSpPr>
          <p:nvPr/>
        </p:nvSpPr>
        <p:spPr bwMode="auto">
          <a:xfrm flipV="1">
            <a:off x="3205163" y="3057525"/>
            <a:ext cx="0" cy="590550"/>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3273" name="Line 28"/>
          <p:cNvSpPr>
            <a:spLocks noChangeShapeType="1"/>
          </p:cNvSpPr>
          <p:nvPr/>
        </p:nvSpPr>
        <p:spPr bwMode="auto">
          <a:xfrm flipV="1">
            <a:off x="3195638" y="235267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4" name="Text Box 161"/>
          <p:cNvSpPr txBox="1">
            <a:spLocks noChangeArrowheads="1"/>
          </p:cNvSpPr>
          <p:nvPr/>
        </p:nvSpPr>
        <p:spPr bwMode="auto">
          <a:xfrm>
            <a:off x="2735263" y="25304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a:solidFill>
                  <a:schemeClr val="bg1"/>
                </a:solidFill>
                <a:cs typeface="Arial" panose="020B0604020202020204" pitchFamily="34" charset="0"/>
              </a:rPr>
              <a:t>’</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53275" name="Line 30"/>
          <p:cNvSpPr>
            <a:spLocks noChangeShapeType="1"/>
          </p:cNvSpPr>
          <p:nvPr/>
        </p:nvSpPr>
        <p:spPr bwMode="auto">
          <a:xfrm>
            <a:off x="2200275" y="26193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6" name="Line 31"/>
          <p:cNvSpPr>
            <a:spLocks noChangeShapeType="1"/>
          </p:cNvSpPr>
          <p:nvPr/>
        </p:nvSpPr>
        <p:spPr bwMode="auto">
          <a:xfrm flipH="1">
            <a:off x="1757363" y="2617788"/>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3277" name="Line 32"/>
          <p:cNvSpPr>
            <a:spLocks noChangeShapeType="1"/>
          </p:cNvSpPr>
          <p:nvPr/>
        </p:nvSpPr>
        <p:spPr bwMode="auto">
          <a:xfrm>
            <a:off x="3195638" y="2617788"/>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3278" name="Text Box 161"/>
          <p:cNvSpPr txBox="1">
            <a:spLocks noChangeArrowheads="1"/>
          </p:cNvSpPr>
          <p:nvPr/>
        </p:nvSpPr>
        <p:spPr bwMode="auto">
          <a:xfrm>
            <a:off x="2501900" y="22256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53279" name="Line 34"/>
          <p:cNvSpPr>
            <a:spLocks noChangeShapeType="1"/>
          </p:cNvSpPr>
          <p:nvPr/>
        </p:nvSpPr>
        <p:spPr bwMode="auto">
          <a:xfrm flipH="1">
            <a:off x="1760538" y="2959100"/>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3280" name="Line 35"/>
          <p:cNvSpPr>
            <a:spLocks noChangeShapeType="1"/>
          </p:cNvSpPr>
          <p:nvPr/>
        </p:nvSpPr>
        <p:spPr bwMode="auto">
          <a:xfrm>
            <a:off x="3194050" y="2959100"/>
            <a:ext cx="490538"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graphicFrame>
        <p:nvGraphicFramePr>
          <p:cNvPr id="53281" name="Object 2"/>
          <p:cNvGraphicFramePr>
            <a:graphicFrameLocks noChangeAspect="1"/>
          </p:cNvGraphicFramePr>
          <p:nvPr/>
        </p:nvGraphicFramePr>
        <p:xfrm>
          <a:off x="4286250" y="2395538"/>
          <a:ext cx="1344613" cy="738187"/>
        </p:xfrm>
        <a:graphic>
          <a:graphicData uri="http://schemas.openxmlformats.org/presentationml/2006/ole">
            <mc:AlternateContent xmlns:mc="http://schemas.openxmlformats.org/markup-compatibility/2006">
              <mc:Choice xmlns:v="urn:schemas-microsoft-com:vml" Requires="v">
                <p:oleObj spid="_x0000_s53304" name="Equation" r:id="rId4" imgW="761669" imgH="418918" progId="Equation.3">
                  <p:embed/>
                </p:oleObj>
              </mc:Choice>
              <mc:Fallback>
                <p:oleObj name="Equation" r:id="rId4" imgW="761669" imgH="418918"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2395538"/>
                        <a:ext cx="1344613" cy="738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82" name="TextBox 58"/>
          <p:cNvSpPr txBox="1">
            <a:spLocks noChangeArrowheads="1"/>
          </p:cNvSpPr>
          <p:nvPr/>
        </p:nvSpPr>
        <p:spPr bwMode="auto">
          <a:xfrm>
            <a:off x="5581650" y="2562225"/>
            <a:ext cx="1344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chemeClr val="bg1"/>
                </a:solidFill>
                <a:cs typeface="Arial" panose="020B0604020202020204" pitchFamily="34" charset="0"/>
              </a:rPr>
              <a:t>, due to </a:t>
            </a:r>
            <a:r>
              <a:rPr lang="en-US" altLang="en-US" sz="2000" i="1">
                <a:solidFill>
                  <a:schemeClr val="bg1"/>
                </a:solidFill>
                <a:cs typeface="Arial" panose="020B0604020202020204" pitchFamily="34" charset="0"/>
              </a:rPr>
              <a:t>P</a:t>
            </a:r>
            <a:r>
              <a:rPr lang="en-US" altLang="en-US" sz="2000">
                <a:solidFill>
                  <a:schemeClr val="bg1"/>
                </a:solidFill>
                <a:latin typeface="Symbol" panose="05050102010706020507" pitchFamily="18" charset="2"/>
                <a:cs typeface="Arial" panose="020B0604020202020204" pitchFamily="34" charset="0"/>
              </a:rPr>
              <a:t>D </a:t>
            </a:r>
          </a:p>
        </p:txBody>
      </p:sp>
      <p:graphicFrame>
        <p:nvGraphicFramePr>
          <p:cNvPr id="53283" name="Object 2"/>
          <p:cNvGraphicFramePr>
            <a:graphicFrameLocks noChangeAspect="1"/>
          </p:cNvGraphicFramePr>
          <p:nvPr/>
        </p:nvGraphicFramePr>
        <p:xfrm>
          <a:off x="4271963" y="3130550"/>
          <a:ext cx="1612900" cy="1163638"/>
        </p:xfrm>
        <a:graphic>
          <a:graphicData uri="http://schemas.openxmlformats.org/presentationml/2006/ole">
            <mc:AlternateContent xmlns:mc="http://schemas.openxmlformats.org/markup-compatibility/2006">
              <mc:Choice xmlns:v="urn:schemas-microsoft-com:vml" Requires="v">
                <p:oleObj spid="_x0000_s53305" name="Equation" r:id="rId6" imgW="914400" imgH="660400" progId="Equation.3">
                  <p:embed/>
                </p:oleObj>
              </mc:Choice>
              <mc:Fallback>
                <p:oleObj name="Equation" r:id="rId6" imgW="914400" imgH="6604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1963" y="3130550"/>
                        <a:ext cx="1612900"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84" name="Object 2"/>
          <p:cNvGraphicFramePr>
            <a:graphicFrameLocks noChangeAspect="1"/>
          </p:cNvGraphicFramePr>
          <p:nvPr/>
        </p:nvGraphicFramePr>
        <p:xfrm>
          <a:off x="4329113" y="4349750"/>
          <a:ext cx="1074737" cy="760413"/>
        </p:xfrm>
        <a:graphic>
          <a:graphicData uri="http://schemas.openxmlformats.org/presentationml/2006/ole">
            <mc:AlternateContent xmlns:mc="http://schemas.openxmlformats.org/markup-compatibility/2006">
              <mc:Choice xmlns:v="urn:schemas-microsoft-com:vml" Requires="v">
                <p:oleObj spid="_x0000_s53306" name="Equation" r:id="rId8" imgW="609336" imgH="431613" progId="Equation.DSMT4">
                  <p:embed/>
                </p:oleObj>
              </mc:Choice>
              <mc:Fallback>
                <p:oleObj name="Equation" r:id="rId8" imgW="609336" imgH="431613" progId="Equation.DSMT4">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9113" y="4349750"/>
                        <a:ext cx="1074737"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 name="TextBox 71"/>
          <p:cNvSpPr txBox="1"/>
          <p:nvPr/>
        </p:nvSpPr>
        <p:spPr>
          <a:xfrm>
            <a:off x="1090613" y="1692275"/>
            <a:ext cx="75977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Assuming deflections are in the shape of a sine curve</a:t>
            </a:r>
            <a:endParaRPr lang="en-US">
              <a:solidFill>
                <a:schemeClr val="bg1"/>
              </a:solidFill>
              <a:latin typeface="Symbol" pitchFamily="18" charset="2"/>
            </a:endParaRPr>
          </a:p>
        </p:txBody>
      </p:sp>
      <p:sp>
        <p:nvSpPr>
          <p:cNvPr id="53286" name="Line 49"/>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87" name="Line 50"/>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1" name="Rectangle 30"/>
          <p:cNvSpPr/>
          <p:nvPr/>
        </p:nvSpPr>
        <p:spPr bwMode="auto">
          <a:xfrm>
            <a:off x="1093788" y="2265363"/>
            <a:ext cx="7597775" cy="42370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76"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7" name="Text Box 161"/>
          <p:cNvSpPr txBox="1">
            <a:spLocks noChangeArrowheads="1"/>
          </p:cNvSpPr>
          <p:nvPr/>
        </p:nvSpPr>
        <p:spPr bwMode="auto">
          <a:xfrm>
            <a:off x="2182813" y="251142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sp>
        <p:nvSpPr>
          <p:cNvPr id="54278" name="TextBox 68"/>
          <p:cNvSpPr txBox="1">
            <a:spLocks noChangeArrowheads="1"/>
          </p:cNvSpPr>
          <p:nvPr/>
        </p:nvSpPr>
        <p:spPr bwMode="auto">
          <a:xfrm>
            <a:off x="1366838" y="3213100"/>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54279" name="Freeform 137"/>
          <p:cNvSpPr>
            <a:spLocks/>
          </p:cNvSpPr>
          <p:nvPr/>
        </p:nvSpPr>
        <p:spPr bwMode="auto">
          <a:xfrm flipH="1" flipV="1">
            <a:off x="2219325" y="3651250"/>
            <a:ext cx="455613"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0"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28" name="Slide Number Placeholder 2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DB195A3-BC44-4E8E-8963-B935DBE056F0}" type="slidenum">
              <a:rPr lang="en-US" altLang="en-US" sz="1200">
                <a:solidFill>
                  <a:srgbClr val="BCBCBC"/>
                </a:solidFill>
              </a:rPr>
              <a:pPr algn="r"/>
              <a:t>52</a:t>
            </a:fld>
            <a:endParaRPr lang="en-US" altLang="en-US" sz="1200">
              <a:solidFill>
                <a:srgbClr val="BCBCBC"/>
              </a:solidFill>
            </a:endParaRPr>
          </a:p>
        </p:txBody>
      </p:sp>
      <p:sp>
        <p:nvSpPr>
          <p:cNvPr id="54282" name="Line 11"/>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3" name="Line 12"/>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4" name="Line 13"/>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5" name="Line 14"/>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6" name="Line 15"/>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7" name="Line 16"/>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8" name="Line 17"/>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9" name="Line 19"/>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0" name="Line 20"/>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54291" name="Line 21"/>
          <p:cNvSpPr>
            <a:spLocks noChangeShapeType="1"/>
          </p:cNvSpPr>
          <p:nvPr/>
        </p:nvSpPr>
        <p:spPr bwMode="auto">
          <a:xfrm flipV="1">
            <a:off x="2205038" y="2347913"/>
            <a:ext cx="0" cy="1200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2" name="Line 22"/>
          <p:cNvSpPr>
            <a:spLocks noChangeShapeType="1"/>
          </p:cNvSpPr>
          <p:nvPr/>
        </p:nvSpPr>
        <p:spPr bwMode="auto">
          <a:xfrm flipV="1">
            <a:off x="2681288" y="2714625"/>
            <a:ext cx="0" cy="83343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3" name="Line 23"/>
          <p:cNvSpPr>
            <a:spLocks noChangeShapeType="1"/>
          </p:cNvSpPr>
          <p:nvPr/>
        </p:nvSpPr>
        <p:spPr bwMode="auto">
          <a:xfrm>
            <a:off x="2200275" y="29622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4" name="TextBox 68"/>
          <p:cNvSpPr txBox="1">
            <a:spLocks noChangeArrowheads="1"/>
          </p:cNvSpPr>
          <p:nvPr/>
        </p:nvSpPr>
        <p:spPr bwMode="auto">
          <a:xfrm>
            <a:off x="3295650" y="305593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54295"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96" name="Line 26"/>
          <p:cNvSpPr>
            <a:spLocks noChangeShapeType="1"/>
          </p:cNvSpPr>
          <p:nvPr/>
        </p:nvSpPr>
        <p:spPr bwMode="auto">
          <a:xfrm flipV="1">
            <a:off x="3205163" y="3057525"/>
            <a:ext cx="0" cy="590550"/>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4297" name="Line 27"/>
          <p:cNvSpPr>
            <a:spLocks noChangeShapeType="1"/>
          </p:cNvSpPr>
          <p:nvPr/>
        </p:nvSpPr>
        <p:spPr bwMode="auto">
          <a:xfrm flipV="1">
            <a:off x="3195638" y="235267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8" name="Text Box 161"/>
          <p:cNvSpPr txBox="1">
            <a:spLocks noChangeArrowheads="1"/>
          </p:cNvSpPr>
          <p:nvPr/>
        </p:nvSpPr>
        <p:spPr bwMode="auto">
          <a:xfrm>
            <a:off x="2735263" y="25304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a:solidFill>
                  <a:schemeClr val="bg1"/>
                </a:solidFill>
                <a:cs typeface="Arial" panose="020B0604020202020204" pitchFamily="34" charset="0"/>
              </a:rPr>
              <a:t>’</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54299" name="Line 29"/>
          <p:cNvSpPr>
            <a:spLocks noChangeShapeType="1"/>
          </p:cNvSpPr>
          <p:nvPr/>
        </p:nvSpPr>
        <p:spPr bwMode="auto">
          <a:xfrm>
            <a:off x="2200275" y="26193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0" name="Line 30"/>
          <p:cNvSpPr>
            <a:spLocks noChangeShapeType="1"/>
          </p:cNvSpPr>
          <p:nvPr/>
        </p:nvSpPr>
        <p:spPr bwMode="auto">
          <a:xfrm flipH="1">
            <a:off x="1757363" y="2617788"/>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4301" name="Line 31"/>
          <p:cNvSpPr>
            <a:spLocks noChangeShapeType="1"/>
          </p:cNvSpPr>
          <p:nvPr/>
        </p:nvSpPr>
        <p:spPr bwMode="auto">
          <a:xfrm>
            <a:off x="3195638" y="2617788"/>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4302" name="Text Box 161"/>
          <p:cNvSpPr txBox="1">
            <a:spLocks noChangeArrowheads="1"/>
          </p:cNvSpPr>
          <p:nvPr/>
        </p:nvSpPr>
        <p:spPr bwMode="auto">
          <a:xfrm>
            <a:off x="2501900" y="22256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54303" name="Line 33"/>
          <p:cNvSpPr>
            <a:spLocks noChangeShapeType="1"/>
          </p:cNvSpPr>
          <p:nvPr/>
        </p:nvSpPr>
        <p:spPr bwMode="auto">
          <a:xfrm flipH="1">
            <a:off x="1760538" y="2959100"/>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4304" name="Line 34"/>
          <p:cNvSpPr>
            <a:spLocks noChangeShapeType="1"/>
          </p:cNvSpPr>
          <p:nvPr/>
        </p:nvSpPr>
        <p:spPr bwMode="auto">
          <a:xfrm>
            <a:off x="3194050" y="2959100"/>
            <a:ext cx="490538"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graphicFrame>
        <p:nvGraphicFramePr>
          <p:cNvPr id="54305" name="Object 2"/>
          <p:cNvGraphicFramePr>
            <a:graphicFrameLocks noChangeAspect="1"/>
          </p:cNvGraphicFramePr>
          <p:nvPr/>
        </p:nvGraphicFramePr>
        <p:xfrm>
          <a:off x="4286250" y="2395538"/>
          <a:ext cx="1344613" cy="738187"/>
        </p:xfrm>
        <a:graphic>
          <a:graphicData uri="http://schemas.openxmlformats.org/presentationml/2006/ole">
            <mc:AlternateContent xmlns:mc="http://schemas.openxmlformats.org/markup-compatibility/2006">
              <mc:Choice xmlns:v="urn:schemas-microsoft-com:vml" Requires="v">
                <p:oleObj spid="_x0000_s54342" name="Equation" r:id="rId4" imgW="761669" imgH="418918" progId="Equation.3">
                  <p:embed/>
                </p:oleObj>
              </mc:Choice>
              <mc:Fallback>
                <p:oleObj name="Equation" r:id="rId4" imgW="761669" imgH="418918"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2395538"/>
                        <a:ext cx="1344613" cy="738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306" name="TextBox 58"/>
          <p:cNvSpPr txBox="1">
            <a:spLocks noChangeArrowheads="1"/>
          </p:cNvSpPr>
          <p:nvPr/>
        </p:nvSpPr>
        <p:spPr bwMode="auto">
          <a:xfrm>
            <a:off x="5581650" y="2562225"/>
            <a:ext cx="1344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chemeClr val="bg1"/>
                </a:solidFill>
                <a:cs typeface="Arial" panose="020B0604020202020204" pitchFamily="34" charset="0"/>
              </a:rPr>
              <a:t>, due to </a:t>
            </a:r>
            <a:r>
              <a:rPr lang="en-US" altLang="en-US" sz="2000" i="1">
                <a:solidFill>
                  <a:schemeClr val="bg1"/>
                </a:solidFill>
                <a:cs typeface="Arial" panose="020B0604020202020204" pitchFamily="34" charset="0"/>
              </a:rPr>
              <a:t>P</a:t>
            </a:r>
            <a:r>
              <a:rPr lang="en-US" altLang="en-US" sz="2000">
                <a:solidFill>
                  <a:schemeClr val="bg1"/>
                </a:solidFill>
                <a:latin typeface="Symbol" panose="05050102010706020507" pitchFamily="18" charset="2"/>
                <a:cs typeface="Arial" panose="020B0604020202020204" pitchFamily="34" charset="0"/>
              </a:rPr>
              <a:t>D </a:t>
            </a:r>
          </a:p>
        </p:txBody>
      </p:sp>
      <p:graphicFrame>
        <p:nvGraphicFramePr>
          <p:cNvPr id="54307" name="Object 2"/>
          <p:cNvGraphicFramePr>
            <a:graphicFrameLocks noChangeAspect="1"/>
          </p:cNvGraphicFramePr>
          <p:nvPr/>
        </p:nvGraphicFramePr>
        <p:xfrm>
          <a:off x="4271963" y="3130550"/>
          <a:ext cx="1612900" cy="1163638"/>
        </p:xfrm>
        <a:graphic>
          <a:graphicData uri="http://schemas.openxmlformats.org/presentationml/2006/ole">
            <mc:AlternateContent xmlns:mc="http://schemas.openxmlformats.org/markup-compatibility/2006">
              <mc:Choice xmlns:v="urn:schemas-microsoft-com:vml" Requires="v">
                <p:oleObj spid="_x0000_s54343" name="Equation" r:id="rId6" imgW="914400" imgH="660400" progId="Equation.3">
                  <p:embed/>
                </p:oleObj>
              </mc:Choice>
              <mc:Fallback>
                <p:oleObj name="Equation" r:id="rId6" imgW="914400" imgH="6604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1963" y="3130550"/>
                        <a:ext cx="1612900"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308" name="TextBox 59"/>
          <p:cNvSpPr txBox="1">
            <a:spLocks noChangeArrowheads="1"/>
          </p:cNvSpPr>
          <p:nvPr/>
        </p:nvSpPr>
        <p:spPr bwMode="auto">
          <a:xfrm>
            <a:off x="2819400" y="5099050"/>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Since</a:t>
            </a:r>
          </a:p>
        </p:txBody>
      </p:sp>
      <p:sp>
        <p:nvSpPr>
          <p:cNvPr id="54309" name="TextBox 60"/>
          <p:cNvSpPr txBox="1">
            <a:spLocks noChangeArrowheads="1"/>
          </p:cNvSpPr>
          <p:nvPr/>
        </p:nvSpPr>
        <p:spPr bwMode="auto">
          <a:xfrm>
            <a:off x="5199063" y="5589588"/>
            <a:ext cx="776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Times New Roman" panose="02020603050405020304" pitchFamily="18" charset="0"/>
              </a:rPr>
              <a:t>, and</a:t>
            </a:r>
          </a:p>
        </p:txBody>
      </p:sp>
      <p:graphicFrame>
        <p:nvGraphicFramePr>
          <p:cNvPr id="54310" name="Object 2"/>
          <p:cNvGraphicFramePr>
            <a:graphicFrameLocks noChangeAspect="1"/>
          </p:cNvGraphicFramePr>
          <p:nvPr/>
        </p:nvGraphicFramePr>
        <p:xfrm>
          <a:off x="3740150" y="5127625"/>
          <a:ext cx="1187450" cy="403225"/>
        </p:xfrm>
        <a:graphic>
          <a:graphicData uri="http://schemas.openxmlformats.org/presentationml/2006/ole">
            <mc:AlternateContent xmlns:mc="http://schemas.openxmlformats.org/markup-compatibility/2006">
              <mc:Choice xmlns:v="urn:schemas-microsoft-com:vml" Requires="v">
                <p:oleObj spid="_x0000_s54344" name="Equation" r:id="rId8" imgW="672808" imgH="228501" progId="Equation.DSMT4">
                  <p:embed/>
                </p:oleObj>
              </mc:Choice>
              <mc:Fallback>
                <p:oleObj name="Equation" r:id="rId8" imgW="672808" imgH="228501" progId="Equation.DSMT4">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0150" y="5127625"/>
                        <a:ext cx="118745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311" name="Object 2"/>
          <p:cNvGraphicFramePr>
            <a:graphicFrameLocks noChangeAspect="1"/>
          </p:cNvGraphicFramePr>
          <p:nvPr/>
        </p:nvGraphicFramePr>
        <p:xfrm>
          <a:off x="3740150" y="5483225"/>
          <a:ext cx="1566863" cy="760413"/>
        </p:xfrm>
        <a:graphic>
          <a:graphicData uri="http://schemas.openxmlformats.org/presentationml/2006/ole">
            <mc:AlternateContent xmlns:mc="http://schemas.openxmlformats.org/markup-compatibility/2006">
              <mc:Choice xmlns:v="urn:schemas-microsoft-com:vml" Requires="v">
                <p:oleObj spid="_x0000_s54345" name="Equation" r:id="rId10" imgW="888614" imgH="431613" progId="Equation.DSMT4">
                  <p:embed/>
                </p:oleObj>
              </mc:Choice>
              <mc:Fallback>
                <p:oleObj name="Equation" r:id="rId10" imgW="888614" imgH="431613" progId="Equation.DSMT4">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0150" y="5483225"/>
                        <a:ext cx="1566863"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 name="TextBox 71"/>
          <p:cNvSpPr txBox="1"/>
          <p:nvPr/>
        </p:nvSpPr>
        <p:spPr>
          <a:xfrm>
            <a:off x="1090613" y="1692275"/>
            <a:ext cx="75977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Assuming deflections are in the shape of a sine curve</a:t>
            </a:r>
            <a:endParaRPr lang="en-US">
              <a:solidFill>
                <a:schemeClr val="bg1"/>
              </a:solidFill>
              <a:latin typeface="Symbol" pitchFamily="18" charset="2"/>
            </a:endParaRPr>
          </a:p>
        </p:txBody>
      </p:sp>
      <p:sp>
        <p:nvSpPr>
          <p:cNvPr id="54313" name="Line 47"/>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14" name="Line 48"/>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graphicFrame>
        <p:nvGraphicFramePr>
          <p:cNvPr id="54316" name="Object 2"/>
          <p:cNvGraphicFramePr>
            <a:graphicFrameLocks noChangeAspect="1"/>
          </p:cNvGraphicFramePr>
          <p:nvPr/>
        </p:nvGraphicFramePr>
        <p:xfrm>
          <a:off x="4329113" y="4349750"/>
          <a:ext cx="1074737" cy="760413"/>
        </p:xfrm>
        <a:graphic>
          <a:graphicData uri="http://schemas.openxmlformats.org/presentationml/2006/ole">
            <mc:AlternateContent xmlns:mc="http://schemas.openxmlformats.org/markup-compatibility/2006">
              <mc:Choice xmlns:v="urn:schemas-microsoft-com:vml" Requires="v">
                <p:oleObj spid="_x0000_s54346" name="Equation" r:id="rId12" imgW="609336" imgH="431613" progId="Equation.DSMT4">
                  <p:embed/>
                </p:oleObj>
              </mc:Choice>
              <mc:Fallback>
                <p:oleObj name="Equation" r:id="rId12" imgW="609336" imgH="431613" progId="Equation.DSMT4">
                  <p:embed/>
                  <p:pic>
                    <p:nvPicPr>
                      <p:cNvPr id="0"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29113" y="4349750"/>
                        <a:ext cx="1074737"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1" name="Rectangle 30"/>
          <p:cNvSpPr/>
          <p:nvPr/>
        </p:nvSpPr>
        <p:spPr bwMode="auto">
          <a:xfrm>
            <a:off x="1093788" y="2265363"/>
            <a:ext cx="7597775" cy="42370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300"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1" name="Text Box 161"/>
          <p:cNvSpPr txBox="1">
            <a:spLocks noChangeArrowheads="1"/>
          </p:cNvSpPr>
          <p:nvPr/>
        </p:nvSpPr>
        <p:spPr bwMode="auto">
          <a:xfrm>
            <a:off x="2182813" y="251142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sp>
        <p:nvSpPr>
          <p:cNvPr id="55302" name="TextBox 68"/>
          <p:cNvSpPr txBox="1">
            <a:spLocks noChangeArrowheads="1"/>
          </p:cNvSpPr>
          <p:nvPr/>
        </p:nvSpPr>
        <p:spPr bwMode="auto">
          <a:xfrm>
            <a:off x="1366838" y="3213100"/>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55303" name="Freeform 137"/>
          <p:cNvSpPr>
            <a:spLocks/>
          </p:cNvSpPr>
          <p:nvPr/>
        </p:nvSpPr>
        <p:spPr bwMode="auto">
          <a:xfrm flipH="1" flipV="1">
            <a:off x="2219325" y="3651250"/>
            <a:ext cx="455613"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04"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28" name="Slide Number Placeholder 2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6509E0D-9079-43E1-A2B9-0DE6C317FCEC}" type="slidenum">
              <a:rPr lang="en-US" altLang="en-US" sz="1200">
                <a:solidFill>
                  <a:srgbClr val="BCBCBC"/>
                </a:solidFill>
              </a:rPr>
              <a:pPr algn="r"/>
              <a:t>53</a:t>
            </a:fld>
            <a:endParaRPr lang="en-US" altLang="en-US" sz="1200">
              <a:solidFill>
                <a:srgbClr val="BCBCBC"/>
              </a:solidFill>
            </a:endParaRPr>
          </a:p>
        </p:txBody>
      </p:sp>
      <p:sp>
        <p:nvSpPr>
          <p:cNvPr id="55306" name="Line 12"/>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7" name="Line 13"/>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8" name="Line 14"/>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9" name="Line 15"/>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0" name="Line 16"/>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1" name="Line 17"/>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2" name="Line 18"/>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3" name="Line 20"/>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4" name="Line 21"/>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55315" name="Line 22"/>
          <p:cNvSpPr>
            <a:spLocks noChangeShapeType="1"/>
          </p:cNvSpPr>
          <p:nvPr/>
        </p:nvSpPr>
        <p:spPr bwMode="auto">
          <a:xfrm flipV="1">
            <a:off x="2205038" y="2347913"/>
            <a:ext cx="0" cy="1200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6" name="Line 23"/>
          <p:cNvSpPr>
            <a:spLocks noChangeShapeType="1"/>
          </p:cNvSpPr>
          <p:nvPr/>
        </p:nvSpPr>
        <p:spPr bwMode="auto">
          <a:xfrm flipV="1">
            <a:off x="2681288" y="2714625"/>
            <a:ext cx="0" cy="83343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7" name="Line 24"/>
          <p:cNvSpPr>
            <a:spLocks noChangeShapeType="1"/>
          </p:cNvSpPr>
          <p:nvPr/>
        </p:nvSpPr>
        <p:spPr bwMode="auto">
          <a:xfrm>
            <a:off x="2200275" y="29622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8" name="TextBox 68"/>
          <p:cNvSpPr txBox="1">
            <a:spLocks noChangeArrowheads="1"/>
          </p:cNvSpPr>
          <p:nvPr/>
        </p:nvSpPr>
        <p:spPr bwMode="auto">
          <a:xfrm>
            <a:off x="3295650" y="305593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55319"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20" name="Line 27"/>
          <p:cNvSpPr>
            <a:spLocks noChangeShapeType="1"/>
          </p:cNvSpPr>
          <p:nvPr/>
        </p:nvSpPr>
        <p:spPr bwMode="auto">
          <a:xfrm flipV="1">
            <a:off x="3205163" y="3057525"/>
            <a:ext cx="0" cy="590550"/>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5321" name="Line 28"/>
          <p:cNvSpPr>
            <a:spLocks noChangeShapeType="1"/>
          </p:cNvSpPr>
          <p:nvPr/>
        </p:nvSpPr>
        <p:spPr bwMode="auto">
          <a:xfrm flipV="1">
            <a:off x="3195638" y="235267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2" name="Text Box 161"/>
          <p:cNvSpPr txBox="1">
            <a:spLocks noChangeArrowheads="1"/>
          </p:cNvSpPr>
          <p:nvPr/>
        </p:nvSpPr>
        <p:spPr bwMode="auto">
          <a:xfrm>
            <a:off x="2735263" y="25304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a:solidFill>
                  <a:schemeClr val="bg1"/>
                </a:solidFill>
                <a:cs typeface="Arial" panose="020B0604020202020204" pitchFamily="34" charset="0"/>
              </a:rPr>
              <a:t>’</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55323" name="Line 30"/>
          <p:cNvSpPr>
            <a:spLocks noChangeShapeType="1"/>
          </p:cNvSpPr>
          <p:nvPr/>
        </p:nvSpPr>
        <p:spPr bwMode="auto">
          <a:xfrm>
            <a:off x="2200275" y="26193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4" name="Line 31"/>
          <p:cNvSpPr>
            <a:spLocks noChangeShapeType="1"/>
          </p:cNvSpPr>
          <p:nvPr/>
        </p:nvSpPr>
        <p:spPr bwMode="auto">
          <a:xfrm flipH="1">
            <a:off x="1757363" y="2617788"/>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5325" name="Line 32"/>
          <p:cNvSpPr>
            <a:spLocks noChangeShapeType="1"/>
          </p:cNvSpPr>
          <p:nvPr/>
        </p:nvSpPr>
        <p:spPr bwMode="auto">
          <a:xfrm>
            <a:off x="3195638" y="2617788"/>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5326" name="Text Box 161"/>
          <p:cNvSpPr txBox="1">
            <a:spLocks noChangeArrowheads="1"/>
          </p:cNvSpPr>
          <p:nvPr/>
        </p:nvSpPr>
        <p:spPr bwMode="auto">
          <a:xfrm>
            <a:off x="2501900" y="22256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55327" name="Line 34"/>
          <p:cNvSpPr>
            <a:spLocks noChangeShapeType="1"/>
          </p:cNvSpPr>
          <p:nvPr/>
        </p:nvSpPr>
        <p:spPr bwMode="auto">
          <a:xfrm flipH="1">
            <a:off x="1760538" y="2959100"/>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5328" name="Line 35"/>
          <p:cNvSpPr>
            <a:spLocks noChangeShapeType="1"/>
          </p:cNvSpPr>
          <p:nvPr/>
        </p:nvSpPr>
        <p:spPr bwMode="auto">
          <a:xfrm>
            <a:off x="3194050" y="2959100"/>
            <a:ext cx="490538"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graphicFrame>
        <p:nvGraphicFramePr>
          <p:cNvPr id="55329" name="Object 2"/>
          <p:cNvGraphicFramePr>
            <a:graphicFrameLocks noChangeAspect="1"/>
          </p:cNvGraphicFramePr>
          <p:nvPr/>
        </p:nvGraphicFramePr>
        <p:xfrm>
          <a:off x="4286250" y="2395538"/>
          <a:ext cx="1344613" cy="738187"/>
        </p:xfrm>
        <a:graphic>
          <a:graphicData uri="http://schemas.openxmlformats.org/presentationml/2006/ole">
            <mc:AlternateContent xmlns:mc="http://schemas.openxmlformats.org/markup-compatibility/2006">
              <mc:Choice xmlns:v="urn:schemas-microsoft-com:vml" Requires="v">
                <p:oleObj spid="_x0000_s55373" name="Equation" r:id="rId4" imgW="761669" imgH="418918" progId="Equation.3">
                  <p:embed/>
                </p:oleObj>
              </mc:Choice>
              <mc:Fallback>
                <p:oleObj name="Equation" r:id="rId4" imgW="761669" imgH="418918"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2395538"/>
                        <a:ext cx="1344613" cy="738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330" name="TextBox 58"/>
          <p:cNvSpPr txBox="1">
            <a:spLocks noChangeArrowheads="1"/>
          </p:cNvSpPr>
          <p:nvPr/>
        </p:nvSpPr>
        <p:spPr bwMode="auto">
          <a:xfrm>
            <a:off x="5581650" y="2562225"/>
            <a:ext cx="1344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chemeClr val="bg1"/>
                </a:solidFill>
                <a:cs typeface="Arial" panose="020B0604020202020204" pitchFamily="34" charset="0"/>
              </a:rPr>
              <a:t>, due to </a:t>
            </a:r>
            <a:r>
              <a:rPr lang="en-US" altLang="en-US" sz="2000" i="1">
                <a:solidFill>
                  <a:schemeClr val="bg1"/>
                </a:solidFill>
                <a:cs typeface="Arial" panose="020B0604020202020204" pitchFamily="34" charset="0"/>
              </a:rPr>
              <a:t>P</a:t>
            </a:r>
            <a:r>
              <a:rPr lang="en-US" altLang="en-US" sz="2000">
                <a:solidFill>
                  <a:schemeClr val="bg1"/>
                </a:solidFill>
                <a:latin typeface="Symbol" panose="05050102010706020507" pitchFamily="18" charset="2"/>
                <a:cs typeface="Arial" panose="020B0604020202020204" pitchFamily="34" charset="0"/>
              </a:rPr>
              <a:t>D </a:t>
            </a:r>
          </a:p>
        </p:txBody>
      </p:sp>
      <p:graphicFrame>
        <p:nvGraphicFramePr>
          <p:cNvPr id="55331" name="Object 2"/>
          <p:cNvGraphicFramePr>
            <a:graphicFrameLocks noChangeAspect="1"/>
          </p:cNvGraphicFramePr>
          <p:nvPr/>
        </p:nvGraphicFramePr>
        <p:xfrm>
          <a:off x="4271963" y="3130550"/>
          <a:ext cx="1612900" cy="1163638"/>
        </p:xfrm>
        <a:graphic>
          <a:graphicData uri="http://schemas.openxmlformats.org/presentationml/2006/ole">
            <mc:AlternateContent xmlns:mc="http://schemas.openxmlformats.org/markup-compatibility/2006">
              <mc:Choice xmlns:v="urn:schemas-microsoft-com:vml" Requires="v">
                <p:oleObj spid="_x0000_s55374" name="Equation" r:id="rId6" imgW="914400" imgH="660400" progId="Equation.3">
                  <p:embed/>
                </p:oleObj>
              </mc:Choice>
              <mc:Fallback>
                <p:oleObj name="Equation" r:id="rId6" imgW="914400" imgH="6604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1963" y="3130550"/>
                        <a:ext cx="1612900"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332" name="TextBox 59"/>
          <p:cNvSpPr txBox="1">
            <a:spLocks noChangeArrowheads="1"/>
          </p:cNvSpPr>
          <p:nvPr/>
        </p:nvSpPr>
        <p:spPr bwMode="auto">
          <a:xfrm>
            <a:off x="2819400" y="5099050"/>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Since</a:t>
            </a:r>
          </a:p>
        </p:txBody>
      </p:sp>
      <p:sp>
        <p:nvSpPr>
          <p:cNvPr id="55333" name="TextBox 60"/>
          <p:cNvSpPr txBox="1">
            <a:spLocks noChangeArrowheads="1"/>
          </p:cNvSpPr>
          <p:nvPr/>
        </p:nvSpPr>
        <p:spPr bwMode="auto">
          <a:xfrm>
            <a:off x="5199063" y="5589588"/>
            <a:ext cx="700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Times New Roman" panose="02020603050405020304" pitchFamily="18" charset="0"/>
              </a:rPr>
              <a:t> and</a:t>
            </a:r>
          </a:p>
        </p:txBody>
      </p:sp>
      <p:graphicFrame>
        <p:nvGraphicFramePr>
          <p:cNvPr id="55334" name="Object 2"/>
          <p:cNvGraphicFramePr>
            <a:graphicFrameLocks noChangeAspect="1"/>
          </p:cNvGraphicFramePr>
          <p:nvPr/>
        </p:nvGraphicFramePr>
        <p:xfrm>
          <a:off x="3740150" y="5127625"/>
          <a:ext cx="1187450" cy="403225"/>
        </p:xfrm>
        <a:graphic>
          <a:graphicData uri="http://schemas.openxmlformats.org/presentationml/2006/ole">
            <mc:AlternateContent xmlns:mc="http://schemas.openxmlformats.org/markup-compatibility/2006">
              <mc:Choice xmlns:v="urn:schemas-microsoft-com:vml" Requires="v">
                <p:oleObj spid="_x0000_s55375" name="Equation" r:id="rId8" imgW="672808" imgH="228501" progId="Equation.DSMT4">
                  <p:embed/>
                </p:oleObj>
              </mc:Choice>
              <mc:Fallback>
                <p:oleObj name="Equation" r:id="rId8" imgW="672808" imgH="228501" progId="Equation.DSMT4">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0150" y="5127625"/>
                        <a:ext cx="118745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35" name="Object 2"/>
          <p:cNvGraphicFramePr>
            <a:graphicFrameLocks noChangeAspect="1"/>
          </p:cNvGraphicFramePr>
          <p:nvPr/>
        </p:nvGraphicFramePr>
        <p:xfrm>
          <a:off x="3740150" y="5483225"/>
          <a:ext cx="1566863" cy="760413"/>
        </p:xfrm>
        <a:graphic>
          <a:graphicData uri="http://schemas.openxmlformats.org/presentationml/2006/ole">
            <mc:AlternateContent xmlns:mc="http://schemas.openxmlformats.org/markup-compatibility/2006">
              <mc:Choice xmlns:v="urn:schemas-microsoft-com:vml" Requires="v">
                <p:oleObj spid="_x0000_s55376" name="Equation" r:id="rId10" imgW="888614" imgH="431613" progId="Equation.DSMT4">
                  <p:embed/>
                </p:oleObj>
              </mc:Choice>
              <mc:Fallback>
                <p:oleObj name="Equation" r:id="rId10" imgW="888614" imgH="431613" progId="Equation.DSMT4">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0150" y="5483225"/>
                        <a:ext cx="1566863"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tangle 27"/>
          <p:cNvSpPr/>
          <p:nvPr/>
        </p:nvSpPr>
        <p:spPr>
          <a:xfrm>
            <a:off x="6043613" y="4313238"/>
            <a:ext cx="2624137" cy="2173287"/>
          </a:xfrm>
          <a:prstGeom prst="rect">
            <a:avLst/>
          </a:prstGeom>
          <a:solidFill>
            <a:srgbClr val="FFFF99"/>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55337" name="Object 7"/>
          <p:cNvGraphicFramePr>
            <a:graphicFrameLocks noChangeAspect="1"/>
          </p:cNvGraphicFramePr>
          <p:nvPr/>
        </p:nvGraphicFramePr>
        <p:xfrm>
          <a:off x="6127750" y="4341813"/>
          <a:ext cx="2282825" cy="1995487"/>
        </p:xfrm>
        <a:graphic>
          <a:graphicData uri="http://schemas.openxmlformats.org/presentationml/2006/ole">
            <mc:AlternateContent xmlns:mc="http://schemas.openxmlformats.org/markup-compatibility/2006">
              <mc:Choice xmlns:v="urn:schemas-microsoft-com:vml" Requires="v">
                <p:oleObj spid="_x0000_s55377" name="Equation" r:id="rId12" imgW="990170" imgH="863225" progId="Equation.3">
                  <p:embed/>
                </p:oleObj>
              </mc:Choice>
              <mc:Fallback>
                <p:oleObj name="Equation" r:id="rId12" imgW="990170" imgH="863225"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27750" y="4341813"/>
                        <a:ext cx="2282825" cy="199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 name="TextBox 71"/>
          <p:cNvSpPr txBox="1"/>
          <p:nvPr/>
        </p:nvSpPr>
        <p:spPr>
          <a:xfrm>
            <a:off x="1090613" y="1692275"/>
            <a:ext cx="75977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Assuming deflections are in the shape of a sine curve</a:t>
            </a:r>
            <a:endParaRPr lang="en-US">
              <a:solidFill>
                <a:schemeClr val="bg1"/>
              </a:solidFill>
              <a:latin typeface="Symbol" pitchFamily="18" charset="2"/>
            </a:endParaRPr>
          </a:p>
        </p:txBody>
      </p:sp>
      <p:sp>
        <p:nvSpPr>
          <p:cNvPr id="55339" name="Line 53"/>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40" name="Line 54"/>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graphicFrame>
        <p:nvGraphicFramePr>
          <p:cNvPr id="55342" name="Object 2"/>
          <p:cNvGraphicFramePr>
            <a:graphicFrameLocks noChangeAspect="1"/>
          </p:cNvGraphicFramePr>
          <p:nvPr/>
        </p:nvGraphicFramePr>
        <p:xfrm>
          <a:off x="4329113" y="4349750"/>
          <a:ext cx="1074737" cy="760413"/>
        </p:xfrm>
        <a:graphic>
          <a:graphicData uri="http://schemas.openxmlformats.org/presentationml/2006/ole">
            <mc:AlternateContent xmlns:mc="http://schemas.openxmlformats.org/markup-compatibility/2006">
              <mc:Choice xmlns:v="urn:schemas-microsoft-com:vml" Requires="v">
                <p:oleObj spid="_x0000_s55378" name="Equation" r:id="rId14" imgW="609336" imgH="431613" progId="Equation.DSMT4">
                  <p:embed/>
                </p:oleObj>
              </mc:Choice>
              <mc:Fallback>
                <p:oleObj name="Equation" r:id="rId14" imgW="609336" imgH="431613" progId="Equation.DSMT4">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9113" y="4349750"/>
                        <a:ext cx="1074737"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1" name="Rectangle 30"/>
          <p:cNvSpPr/>
          <p:nvPr/>
        </p:nvSpPr>
        <p:spPr bwMode="auto">
          <a:xfrm>
            <a:off x="1093788" y="2265363"/>
            <a:ext cx="7597775" cy="42370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TextBox 71"/>
          <p:cNvSpPr txBox="1"/>
          <p:nvPr/>
        </p:nvSpPr>
        <p:spPr>
          <a:xfrm>
            <a:off x="1090613" y="1692275"/>
            <a:ext cx="75977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Assuming deflections are in the shape of a sine curve</a:t>
            </a:r>
            <a:endParaRPr lang="en-US">
              <a:solidFill>
                <a:schemeClr val="bg1"/>
              </a:solidFill>
              <a:latin typeface="Symbol" pitchFamily="18" charset="2"/>
            </a:endParaRPr>
          </a:p>
        </p:txBody>
      </p:sp>
      <p:sp>
        <p:nvSpPr>
          <p:cNvPr id="56325"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6" name="Text Box 161"/>
          <p:cNvSpPr txBox="1">
            <a:spLocks noChangeArrowheads="1"/>
          </p:cNvSpPr>
          <p:nvPr/>
        </p:nvSpPr>
        <p:spPr bwMode="auto">
          <a:xfrm>
            <a:off x="2182813" y="251142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sp>
        <p:nvSpPr>
          <p:cNvPr id="56327" name="TextBox 68"/>
          <p:cNvSpPr txBox="1">
            <a:spLocks noChangeArrowheads="1"/>
          </p:cNvSpPr>
          <p:nvPr/>
        </p:nvSpPr>
        <p:spPr bwMode="auto">
          <a:xfrm>
            <a:off x="1366838" y="3213100"/>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56328" name="Freeform 137"/>
          <p:cNvSpPr>
            <a:spLocks/>
          </p:cNvSpPr>
          <p:nvPr/>
        </p:nvSpPr>
        <p:spPr bwMode="auto">
          <a:xfrm flipH="1" flipV="1">
            <a:off x="2219325" y="3651250"/>
            <a:ext cx="455613"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29"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28" name="Slide Number Placeholder 2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587F4A76-AD66-42E1-8378-EF5463C50410}" type="slidenum">
              <a:rPr lang="en-US" altLang="en-US" sz="1200">
                <a:solidFill>
                  <a:srgbClr val="BCBCBC"/>
                </a:solidFill>
              </a:rPr>
              <a:pPr algn="r"/>
              <a:t>54</a:t>
            </a:fld>
            <a:endParaRPr lang="en-US" altLang="en-US" sz="1200">
              <a:solidFill>
                <a:srgbClr val="BCBCBC"/>
              </a:solidFill>
            </a:endParaRPr>
          </a:p>
        </p:txBody>
      </p:sp>
      <p:sp>
        <p:nvSpPr>
          <p:cNvPr id="56331" name="Line 12"/>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2" name="Line 13"/>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3" name="Line 14"/>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4" name="Line 15"/>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5" name="Line 16"/>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6" name="Line 17"/>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7" name="Line 18"/>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8" name="Line 20"/>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9" name="Line 21"/>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56340" name="Line 22"/>
          <p:cNvSpPr>
            <a:spLocks noChangeShapeType="1"/>
          </p:cNvSpPr>
          <p:nvPr/>
        </p:nvSpPr>
        <p:spPr bwMode="auto">
          <a:xfrm flipV="1">
            <a:off x="2205038" y="2347913"/>
            <a:ext cx="0" cy="1200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1" name="Line 23"/>
          <p:cNvSpPr>
            <a:spLocks noChangeShapeType="1"/>
          </p:cNvSpPr>
          <p:nvPr/>
        </p:nvSpPr>
        <p:spPr bwMode="auto">
          <a:xfrm flipV="1">
            <a:off x="2681288" y="2714625"/>
            <a:ext cx="0" cy="83343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2" name="Line 24"/>
          <p:cNvSpPr>
            <a:spLocks noChangeShapeType="1"/>
          </p:cNvSpPr>
          <p:nvPr/>
        </p:nvSpPr>
        <p:spPr bwMode="auto">
          <a:xfrm>
            <a:off x="2200275" y="29622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3" name="TextBox 68"/>
          <p:cNvSpPr txBox="1">
            <a:spLocks noChangeArrowheads="1"/>
          </p:cNvSpPr>
          <p:nvPr/>
        </p:nvSpPr>
        <p:spPr bwMode="auto">
          <a:xfrm>
            <a:off x="3295650" y="305593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56344"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45" name="Line 27"/>
          <p:cNvSpPr>
            <a:spLocks noChangeShapeType="1"/>
          </p:cNvSpPr>
          <p:nvPr/>
        </p:nvSpPr>
        <p:spPr bwMode="auto">
          <a:xfrm flipV="1">
            <a:off x="3205163" y="3057525"/>
            <a:ext cx="0" cy="590550"/>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6346" name="Line 28"/>
          <p:cNvSpPr>
            <a:spLocks noChangeShapeType="1"/>
          </p:cNvSpPr>
          <p:nvPr/>
        </p:nvSpPr>
        <p:spPr bwMode="auto">
          <a:xfrm flipV="1">
            <a:off x="3195638" y="235267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7" name="Text Box 161"/>
          <p:cNvSpPr txBox="1">
            <a:spLocks noChangeArrowheads="1"/>
          </p:cNvSpPr>
          <p:nvPr/>
        </p:nvSpPr>
        <p:spPr bwMode="auto">
          <a:xfrm>
            <a:off x="2735263" y="25304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a:solidFill>
                  <a:schemeClr val="bg1"/>
                </a:solidFill>
                <a:cs typeface="Arial" panose="020B0604020202020204" pitchFamily="34" charset="0"/>
              </a:rPr>
              <a:t>’</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56348" name="Line 30"/>
          <p:cNvSpPr>
            <a:spLocks noChangeShapeType="1"/>
          </p:cNvSpPr>
          <p:nvPr/>
        </p:nvSpPr>
        <p:spPr bwMode="auto">
          <a:xfrm>
            <a:off x="2200275" y="26193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9" name="Line 31"/>
          <p:cNvSpPr>
            <a:spLocks noChangeShapeType="1"/>
          </p:cNvSpPr>
          <p:nvPr/>
        </p:nvSpPr>
        <p:spPr bwMode="auto">
          <a:xfrm flipH="1">
            <a:off x="1757363" y="2617788"/>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6350" name="Line 32"/>
          <p:cNvSpPr>
            <a:spLocks noChangeShapeType="1"/>
          </p:cNvSpPr>
          <p:nvPr/>
        </p:nvSpPr>
        <p:spPr bwMode="auto">
          <a:xfrm>
            <a:off x="3195638" y="2617788"/>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6351" name="Text Box 161"/>
          <p:cNvSpPr txBox="1">
            <a:spLocks noChangeArrowheads="1"/>
          </p:cNvSpPr>
          <p:nvPr/>
        </p:nvSpPr>
        <p:spPr bwMode="auto">
          <a:xfrm>
            <a:off x="2501900" y="22256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56352" name="Line 34"/>
          <p:cNvSpPr>
            <a:spLocks noChangeShapeType="1"/>
          </p:cNvSpPr>
          <p:nvPr/>
        </p:nvSpPr>
        <p:spPr bwMode="auto">
          <a:xfrm flipH="1">
            <a:off x="1760538" y="2959100"/>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6353" name="Line 35"/>
          <p:cNvSpPr>
            <a:spLocks noChangeShapeType="1"/>
          </p:cNvSpPr>
          <p:nvPr/>
        </p:nvSpPr>
        <p:spPr bwMode="auto">
          <a:xfrm>
            <a:off x="3194050" y="2959100"/>
            <a:ext cx="490538"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6354" name="TextBox 68"/>
          <p:cNvSpPr txBox="1">
            <a:spLocks noChangeArrowheads="1"/>
          </p:cNvSpPr>
          <p:nvPr/>
        </p:nvSpPr>
        <p:spPr bwMode="auto">
          <a:xfrm>
            <a:off x="4098925" y="2411413"/>
            <a:ext cx="3897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i="1">
                <a:solidFill>
                  <a:schemeClr val="bg1"/>
                </a:solidFill>
                <a:cs typeface="Arial" panose="020B0604020202020204" pitchFamily="34" charset="0"/>
              </a:rPr>
              <a:t>M</a:t>
            </a:r>
            <a:r>
              <a:rPr lang="en-US" altLang="en-US" sz="2000" i="1" baseline="-25000">
                <a:solidFill>
                  <a:schemeClr val="bg1"/>
                </a:solidFill>
                <a:cs typeface="Arial" panose="020B0604020202020204" pitchFamily="34" charset="0"/>
              </a:rPr>
              <a:t>max </a:t>
            </a:r>
            <a:r>
              <a:rPr lang="en-US" altLang="en-US" sz="2000">
                <a:solidFill>
                  <a:schemeClr val="bg1"/>
                </a:solidFill>
                <a:cs typeface="Arial" panose="020B0604020202020204" pitchFamily="34" charset="0"/>
              </a:rPr>
              <a:t>= </a:t>
            </a:r>
            <a:r>
              <a:rPr lang="en-US" altLang="en-US" sz="2000" i="1">
                <a:solidFill>
                  <a:schemeClr val="bg1"/>
                </a:solidFill>
                <a:cs typeface="Arial" panose="020B0604020202020204" pitchFamily="34" charset="0"/>
              </a:rPr>
              <a:t>HL </a:t>
            </a:r>
            <a:r>
              <a:rPr lang="en-US" altLang="en-US" sz="2000">
                <a:solidFill>
                  <a:schemeClr val="bg1"/>
                </a:solidFill>
                <a:cs typeface="Arial" panose="020B0604020202020204" pitchFamily="34" charset="0"/>
              </a:rPr>
              <a:t>+ </a:t>
            </a:r>
            <a:r>
              <a:rPr lang="en-US" altLang="en-US" sz="2000" i="1">
                <a:solidFill>
                  <a:schemeClr val="bg1"/>
                </a:solidFill>
                <a:cs typeface="Arial" panose="020B0604020202020204" pitchFamily="34" charset="0"/>
              </a:rPr>
              <a:t>P</a:t>
            </a:r>
            <a:r>
              <a:rPr lang="en-US" altLang="en-US" sz="2000">
                <a:solidFill>
                  <a:schemeClr val="bg1"/>
                </a:solidFill>
                <a:latin typeface="Symbol" panose="05050102010706020507" pitchFamily="18" charset="2"/>
                <a:cs typeface="Arial" panose="020B0604020202020204" pitchFamily="34" charset="0"/>
              </a:rPr>
              <a:t>D = </a:t>
            </a:r>
            <a:r>
              <a:rPr lang="en-US" altLang="en-US" sz="2000" i="1">
                <a:solidFill>
                  <a:schemeClr val="bg1"/>
                </a:solidFill>
                <a:latin typeface="Symbol" panose="05050102010706020507" pitchFamily="18" charset="2"/>
                <a:cs typeface="Arial" panose="020B0604020202020204" pitchFamily="34" charset="0"/>
              </a:rPr>
              <a:t>M</a:t>
            </a:r>
            <a:r>
              <a:rPr lang="en-US" altLang="en-US" sz="2000" i="1" baseline="-25000">
                <a:solidFill>
                  <a:schemeClr val="bg1"/>
                </a:solidFill>
                <a:latin typeface="Symbol" panose="05050102010706020507" pitchFamily="18" charset="2"/>
                <a:cs typeface="Arial" panose="020B0604020202020204" pitchFamily="34" charset="0"/>
              </a:rPr>
              <a:t>0  </a:t>
            </a:r>
            <a:r>
              <a:rPr lang="en-US" altLang="en-US" sz="2000">
                <a:solidFill>
                  <a:schemeClr val="bg1"/>
                </a:solidFill>
                <a:latin typeface="Symbol" panose="05050102010706020507" pitchFamily="18" charset="2"/>
                <a:cs typeface="Arial" panose="020B0604020202020204" pitchFamily="34" charset="0"/>
              </a:rPr>
              <a:t>+ </a:t>
            </a:r>
            <a:r>
              <a:rPr lang="en-US" altLang="en-US" sz="2000" i="1">
                <a:solidFill>
                  <a:schemeClr val="bg1"/>
                </a:solidFill>
                <a:cs typeface="Times New Roman" panose="02020603050405020304" pitchFamily="18" charset="0"/>
              </a:rPr>
              <a:t>P</a:t>
            </a:r>
            <a:r>
              <a:rPr lang="en-US" altLang="en-US" sz="2000">
                <a:solidFill>
                  <a:schemeClr val="bg1"/>
                </a:solidFill>
                <a:latin typeface="Symbol" panose="05050102010706020507" pitchFamily="18" charset="2"/>
                <a:cs typeface="Arial" panose="020B0604020202020204" pitchFamily="34" charset="0"/>
              </a:rPr>
              <a:t>D</a:t>
            </a:r>
          </a:p>
        </p:txBody>
      </p:sp>
      <p:sp>
        <p:nvSpPr>
          <p:cNvPr id="56355" name="Line 44"/>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6" name="Line 45"/>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1" name="Rectangle 30"/>
          <p:cNvSpPr/>
          <p:nvPr/>
        </p:nvSpPr>
        <p:spPr bwMode="auto">
          <a:xfrm>
            <a:off x="1093788" y="2265363"/>
            <a:ext cx="7597775" cy="42370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48"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49" name="Text Box 161"/>
          <p:cNvSpPr txBox="1">
            <a:spLocks noChangeArrowheads="1"/>
          </p:cNvSpPr>
          <p:nvPr/>
        </p:nvSpPr>
        <p:spPr bwMode="auto">
          <a:xfrm>
            <a:off x="2182813" y="251142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sp>
        <p:nvSpPr>
          <p:cNvPr id="57350" name="TextBox 68"/>
          <p:cNvSpPr txBox="1">
            <a:spLocks noChangeArrowheads="1"/>
          </p:cNvSpPr>
          <p:nvPr/>
        </p:nvSpPr>
        <p:spPr bwMode="auto">
          <a:xfrm>
            <a:off x="1366838" y="3213100"/>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57351" name="Freeform 137"/>
          <p:cNvSpPr>
            <a:spLocks/>
          </p:cNvSpPr>
          <p:nvPr/>
        </p:nvSpPr>
        <p:spPr bwMode="auto">
          <a:xfrm flipH="1" flipV="1">
            <a:off x="2219325" y="3651250"/>
            <a:ext cx="455613"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2"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28" name="Slide Number Placeholder 2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13F96C3-382E-488F-9956-1BE691B36FFD}" type="slidenum">
              <a:rPr lang="en-US" altLang="en-US" sz="1200">
                <a:solidFill>
                  <a:srgbClr val="BCBCBC"/>
                </a:solidFill>
              </a:rPr>
              <a:pPr algn="r"/>
              <a:t>55</a:t>
            </a:fld>
            <a:endParaRPr lang="en-US" altLang="en-US" sz="1200">
              <a:solidFill>
                <a:srgbClr val="BCBCBC"/>
              </a:solidFill>
            </a:endParaRPr>
          </a:p>
        </p:txBody>
      </p:sp>
      <p:sp>
        <p:nvSpPr>
          <p:cNvPr id="57354" name="Line 12"/>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5" name="Line 13"/>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6" name="Line 14"/>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7" name="Line 15"/>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8" name="Line 16"/>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9" name="Line 17"/>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0" name="Line 18"/>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1" name="Line 20"/>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2" name="Line 21"/>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57363" name="Line 22"/>
          <p:cNvSpPr>
            <a:spLocks noChangeShapeType="1"/>
          </p:cNvSpPr>
          <p:nvPr/>
        </p:nvSpPr>
        <p:spPr bwMode="auto">
          <a:xfrm flipV="1">
            <a:off x="2205038" y="2347913"/>
            <a:ext cx="0" cy="1200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4" name="Line 23"/>
          <p:cNvSpPr>
            <a:spLocks noChangeShapeType="1"/>
          </p:cNvSpPr>
          <p:nvPr/>
        </p:nvSpPr>
        <p:spPr bwMode="auto">
          <a:xfrm flipV="1">
            <a:off x="2681288" y="2714625"/>
            <a:ext cx="0" cy="83343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5" name="Line 24"/>
          <p:cNvSpPr>
            <a:spLocks noChangeShapeType="1"/>
          </p:cNvSpPr>
          <p:nvPr/>
        </p:nvSpPr>
        <p:spPr bwMode="auto">
          <a:xfrm>
            <a:off x="2200275" y="29622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6" name="TextBox 68"/>
          <p:cNvSpPr txBox="1">
            <a:spLocks noChangeArrowheads="1"/>
          </p:cNvSpPr>
          <p:nvPr/>
        </p:nvSpPr>
        <p:spPr bwMode="auto">
          <a:xfrm>
            <a:off x="3295650" y="305593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57367"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8" name="Line 27"/>
          <p:cNvSpPr>
            <a:spLocks noChangeShapeType="1"/>
          </p:cNvSpPr>
          <p:nvPr/>
        </p:nvSpPr>
        <p:spPr bwMode="auto">
          <a:xfrm flipV="1">
            <a:off x="3205163" y="3057525"/>
            <a:ext cx="0" cy="590550"/>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7369" name="Line 28"/>
          <p:cNvSpPr>
            <a:spLocks noChangeShapeType="1"/>
          </p:cNvSpPr>
          <p:nvPr/>
        </p:nvSpPr>
        <p:spPr bwMode="auto">
          <a:xfrm flipV="1">
            <a:off x="3195638" y="235267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0" name="Text Box 161"/>
          <p:cNvSpPr txBox="1">
            <a:spLocks noChangeArrowheads="1"/>
          </p:cNvSpPr>
          <p:nvPr/>
        </p:nvSpPr>
        <p:spPr bwMode="auto">
          <a:xfrm>
            <a:off x="2735263" y="25304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a:solidFill>
                  <a:schemeClr val="bg1"/>
                </a:solidFill>
                <a:cs typeface="Arial" panose="020B0604020202020204" pitchFamily="34" charset="0"/>
              </a:rPr>
              <a:t>’</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57371" name="Line 30"/>
          <p:cNvSpPr>
            <a:spLocks noChangeShapeType="1"/>
          </p:cNvSpPr>
          <p:nvPr/>
        </p:nvSpPr>
        <p:spPr bwMode="auto">
          <a:xfrm>
            <a:off x="2200275" y="26193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2" name="Line 31"/>
          <p:cNvSpPr>
            <a:spLocks noChangeShapeType="1"/>
          </p:cNvSpPr>
          <p:nvPr/>
        </p:nvSpPr>
        <p:spPr bwMode="auto">
          <a:xfrm flipH="1">
            <a:off x="1757363" y="2617788"/>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7373" name="Line 32"/>
          <p:cNvSpPr>
            <a:spLocks noChangeShapeType="1"/>
          </p:cNvSpPr>
          <p:nvPr/>
        </p:nvSpPr>
        <p:spPr bwMode="auto">
          <a:xfrm>
            <a:off x="3195638" y="2617788"/>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7374" name="Text Box 161"/>
          <p:cNvSpPr txBox="1">
            <a:spLocks noChangeArrowheads="1"/>
          </p:cNvSpPr>
          <p:nvPr/>
        </p:nvSpPr>
        <p:spPr bwMode="auto">
          <a:xfrm>
            <a:off x="2501900" y="22256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57375" name="Line 34"/>
          <p:cNvSpPr>
            <a:spLocks noChangeShapeType="1"/>
          </p:cNvSpPr>
          <p:nvPr/>
        </p:nvSpPr>
        <p:spPr bwMode="auto">
          <a:xfrm flipH="1">
            <a:off x="1760538" y="2959100"/>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7376" name="Line 35"/>
          <p:cNvSpPr>
            <a:spLocks noChangeShapeType="1"/>
          </p:cNvSpPr>
          <p:nvPr/>
        </p:nvSpPr>
        <p:spPr bwMode="auto">
          <a:xfrm>
            <a:off x="3194050" y="2959100"/>
            <a:ext cx="490538"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7377" name="TextBox 68"/>
          <p:cNvSpPr txBox="1">
            <a:spLocks noChangeArrowheads="1"/>
          </p:cNvSpPr>
          <p:nvPr/>
        </p:nvSpPr>
        <p:spPr bwMode="auto">
          <a:xfrm>
            <a:off x="4098925" y="2411413"/>
            <a:ext cx="3897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i="1">
                <a:solidFill>
                  <a:schemeClr val="bg1"/>
                </a:solidFill>
                <a:cs typeface="Arial" panose="020B0604020202020204" pitchFamily="34" charset="0"/>
              </a:rPr>
              <a:t>M</a:t>
            </a:r>
            <a:r>
              <a:rPr lang="en-US" altLang="en-US" sz="2000" i="1" baseline="-25000">
                <a:solidFill>
                  <a:schemeClr val="bg1"/>
                </a:solidFill>
                <a:cs typeface="Arial" panose="020B0604020202020204" pitchFamily="34" charset="0"/>
              </a:rPr>
              <a:t>max </a:t>
            </a:r>
            <a:r>
              <a:rPr lang="en-US" altLang="en-US" sz="2000">
                <a:solidFill>
                  <a:schemeClr val="bg1"/>
                </a:solidFill>
                <a:cs typeface="Arial" panose="020B0604020202020204" pitchFamily="34" charset="0"/>
              </a:rPr>
              <a:t>= </a:t>
            </a:r>
            <a:r>
              <a:rPr lang="en-US" altLang="en-US" sz="2000" i="1">
                <a:solidFill>
                  <a:schemeClr val="bg1"/>
                </a:solidFill>
                <a:cs typeface="Arial" panose="020B0604020202020204" pitchFamily="34" charset="0"/>
              </a:rPr>
              <a:t>HL </a:t>
            </a:r>
            <a:r>
              <a:rPr lang="en-US" altLang="en-US" sz="2000">
                <a:solidFill>
                  <a:schemeClr val="bg1"/>
                </a:solidFill>
                <a:cs typeface="Arial" panose="020B0604020202020204" pitchFamily="34" charset="0"/>
              </a:rPr>
              <a:t>+ </a:t>
            </a:r>
            <a:r>
              <a:rPr lang="en-US" altLang="en-US" sz="2000" i="1">
                <a:solidFill>
                  <a:schemeClr val="bg1"/>
                </a:solidFill>
                <a:cs typeface="Arial" panose="020B0604020202020204" pitchFamily="34" charset="0"/>
              </a:rPr>
              <a:t>P</a:t>
            </a:r>
            <a:r>
              <a:rPr lang="en-US" altLang="en-US" sz="2000">
                <a:solidFill>
                  <a:schemeClr val="bg1"/>
                </a:solidFill>
                <a:latin typeface="Symbol" panose="05050102010706020507" pitchFamily="18" charset="2"/>
                <a:cs typeface="Arial" panose="020B0604020202020204" pitchFamily="34" charset="0"/>
              </a:rPr>
              <a:t>D = </a:t>
            </a:r>
            <a:r>
              <a:rPr lang="en-US" altLang="en-US" sz="2000" i="1">
                <a:solidFill>
                  <a:schemeClr val="bg1"/>
                </a:solidFill>
                <a:latin typeface="Symbol" panose="05050102010706020507" pitchFamily="18" charset="2"/>
                <a:cs typeface="Arial" panose="020B0604020202020204" pitchFamily="34" charset="0"/>
              </a:rPr>
              <a:t>M</a:t>
            </a:r>
            <a:r>
              <a:rPr lang="en-US" altLang="en-US" sz="2000" i="1" baseline="-25000">
                <a:solidFill>
                  <a:schemeClr val="bg1"/>
                </a:solidFill>
                <a:latin typeface="Symbol" panose="05050102010706020507" pitchFamily="18" charset="2"/>
                <a:cs typeface="Arial" panose="020B0604020202020204" pitchFamily="34" charset="0"/>
              </a:rPr>
              <a:t>0  </a:t>
            </a:r>
            <a:r>
              <a:rPr lang="en-US" altLang="en-US" sz="2000">
                <a:solidFill>
                  <a:schemeClr val="bg1"/>
                </a:solidFill>
                <a:latin typeface="Symbol" panose="05050102010706020507" pitchFamily="18" charset="2"/>
                <a:cs typeface="Arial" panose="020B0604020202020204" pitchFamily="34" charset="0"/>
              </a:rPr>
              <a:t>+ </a:t>
            </a:r>
            <a:r>
              <a:rPr lang="en-US" altLang="en-US" sz="2000" i="1">
                <a:solidFill>
                  <a:schemeClr val="bg1"/>
                </a:solidFill>
                <a:cs typeface="Times New Roman" panose="02020603050405020304" pitchFamily="18" charset="0"/>
              </a:rPr>
              <a:t>P</a:t>
            </a:r>
            <a:r>
              <a:rPr lang="en-US" altLang="en-US" sz="2000">
                <a:solidFill>
                  <a:schemeClr val="bg1"/>
                </a:solidFill>
                <a:latin typeface="Symbol" panose="05050102010706020507" pitchFamily="18" charset="2"/>
                <a:cs typeface="Arial" panose="020B0604020202020204" pitchFamily="34" charset="0"/>
              </a:rPr>
              <a:t>D</a:t>
            </a:r>
          </a:p>
        </p:txBody>
      </p:sp>
      <p:graphicFrame>
        <p:nvGraphicFramePr>
          <p:cNvPr id="57378" name="Object 7"/>
          <p:cNvGraphicFramePr>
            <a:graphicFrameLocks noChangeAspect="1"/>
          </p:cNvGraphicFramePr>
          <p:nvPr/>
        </p:nvGraphicFramePr>
        <p:xfrm>
          <a:off x="4100513" y="2897188"/>
          <a:ext cx="2811462" cy="1474787"/>
        </p:xfrm>
        <a:graphic>
          <a:graphicData uri="http://schemas.openxmlformats.org/presentationml/2006/ole">
            <mc:AlternateContent xmlns:mc="http://schemas.openxmlformats.org/markup-compatibility/2006">
              <mc:Choice xmlns:v="urn:schemas-microsoft-com:vml" Requires="v">
                <p:oleObj spid="_x0000_s57388" name="Equation" r:id="rId4" imgW="1651000" imgH="863600" progId="Equation.3">
                  <p:embed/>
                </p:oleObj>
              </mc:Choice>
              <mc:Fallback>
                <p:oleObj name="Equation" r:id="rId4" imgW="1651000" imgH="8636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0513" y="2897188"/>
                        <a:ext cx="2811462" cy="147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 name="TextBox 71"/>
          <p:cNvSpPr txBox="1"/>
          <p:nvPr/>
        </p:nvSpPr>
        <p:spPr>
          <a:xfrm>
            <a:off x="1090613" y="1692275"/>
            <a:ext cx="75977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Assuming deflections are in the shape of a sine curve</a:t>
            </a:r>
            <a:endParaRPr lang="en-US">
              <a:solidFill>
                <a:schemeClr val="bg1"/>
              </a:solidFill>
              <a:latin typeface="Symbol" pitchFamily="18" charset="2"/>
            </a:endParaRPr>
          </a:p>
        </p:txBody>
      </p:sp>
      <p:sp>
        <p:nvSpPr>
          <p:cNvPr id="57380" name="Line 42"/>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1" name="Line 43"/>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1" name="Rectangle 30"/>
          <p:cNvSpPr/>
          <p:nvPr/>
        </p:nvSpPr>
        <p:spPr bwMode="auto">
          <a:xfrm>
            <a:off x="1093788" y="2265363"/>
            <a:ext cx="7597775" cy="42370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372"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3" name="Text Box 161"/>
          <p:cNvSpPr txBox="1">
            <a:spLocks noChangeArrowheads="1"/>
          </p:cNvSpPr>
          <p:nvPr/>
        </p:nvSpPr>
        <p:spPr bwMode="auto">
          <a:xfrm>
            <a:off x="2182813" y="251142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sp>
        <p:nvSpPr>
          <p:cNvPr id="58374" name="TextBox 68"/>
          <p:cNvSpPr txBox="1">
            <a:spLocks noChangeArrowheads="1"/>
          </p:cNvSpPr>
          <p:nvPr/>
        </p:nvSpPr>
        <p:spPr bwMode="auto">
          <a:xfrm>
            <a:off x="1366838" y="3213100"/>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58375" name="Freeform 137"/>
          <p:cNvSpPr>
            <a:spLocks/>
          </p:cNvSpPr>
          <p:nvPr/>
        </p:nvSpPr>
        <p:spPr bwMode="auto">
          <a:xfrm flipH="1" flipV="1">
            <a:off x="2219325" y="3651250"/>
            <a:ext cx="455613"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6"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28" name="Slide Number Placeholder 2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6A2251C-DFE9-41F3-9B76-7C451893F539}" type="slidenum">
              <a:rPr lang="en-US" altLang="en-US" sz="1200">
                <a:solidFill>
                  <a:srgbClr val="BCBCBC"/>
                </a:solidFill>
              </a:rPr>
              <a:pPr algn="r"/>
              <a:t>56</a:t>
            </a:fld>
            <a:endParaRPr lang="en-US" altLang="en-US" sz="1200">
              <a:solidFill>
                <a:srgbClr val="BCBCBC"/>
              </a:solidFill>
            </a:endParaRPr>
          </a:p>
        </p:txBody>
      </p:sp>
      <p:sp>
        <p:nvSpPr>
          <p:cNvPr id="58378" name="Line 12"/>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9" name="Line 13"/>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0" name="Line 14"/>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1" name="Line 15"/>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2" name="Line 16"/>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3" name="Line 17"/>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4" name="Line 18"/>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5" name="Line 20"/>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6" name="Line 21"/>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58387" name="Line 22"/>
          <p:cNvSpPr>
            <a:spLocks noChangeShapeType="1"/>
          </p:cNvSpPr>
          <p:nvPr/>
        </p:nvSpPr>
        <p:spPr bwMode="auto">
          <a:xfrm flipV="1">
            <a:off x="2205038" y="2347913"/>
            <a:ext cx="0" cy="1200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8" name="Line 23"/>
          <p:cNvSpPr>
            <a:spLocks noChangeShapeType="1"/>
          </p:cNvSpPr>
          <p:nvPr/>
        </p:nvSpPr>
        <p:spPr bwMode="auto">
          <a:xfrm flipV="1">
            <a:off x="2681288" y="2714625"/>
            <a:ext cx="0" cy="83343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9" name="Line 24"/>
          <p:cNvSpPr>
            <a:spLocks noChangeShapeType="1"/>
          </p:cNvSpPr>
          <p:nvPr/>
        </p:nvSpPr>
        <p:spPr bwMode="auto">
          <a:xfrm>
            <a:off x="2200275" y="29622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0" name="TextBox 68"/>
          <p:cNvSpPr txBox="1">
            <a:spLocks noChangeArrowheads="1"/>
          </p:cNvSpPr>
          <p:nvPr/>
        </p:nvSpPr>
        <p:spPr bwMode="auto">
          <a:xfrm>
            <a:off x="3295650" y="305593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58391"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2" name="Line 27"/>
          <p:cNvSpPr>
            <a:spLocks noChangeShapeType="1"/>
          </p:cNvSpPr>
          <p:nvPr/>
        </p:nvSpPr>
        <p:spPr bwMode="auto">
          <a:xfrm flipV="1">
            <a:off x="3205163" y="3057525"/>
            <a:ext cx="0" cy="590550"/>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8393" name="Line 28"/>
          <p:cNvSpPr>
            <a:spLocks noChangeShapeType="1"/>
          </p:cNvSpPr>
          <p:nvPr/>
        </p:nvSpPr>
        <p:spPr bwMode="auto">
          <a:xfrm flipV="1">
            <a:off x="3195638" y="235267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4" name="Text Box 161"/>
          <p:cNvSpPr txBox="1">
            <a:spLocks noChangeArrowheads="1"/>
          </p:cNvSpPr>
          <p:nvPr/>
        </p:nvSpPr>
        <p:spPr bwMode="auto">
          <a:xfrm>
            <a:off x="2735263" y="25304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a:solidFill>
                  <a:schemeClr val="bg1"/>
                </a:solidFill>
                <a:cs typeface="Arial" panose="020B0604020202020204" pitchFamily="34" charset="0"/>
              </a:rPr>
              <a:t>’</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58395" name="Line 30"/>
          <p:cNvSpPr>
            <a:spLocks noChangeShapeType="1"/>
          </p:cNvSpPr>
          <p:nvPr/>
        </p:nvSpPr>
        <p:spPr bwMode="auto">
          <a:xfrm>
            <a:off x="2200275" y="26193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6" name="Line 31"/>
          <p:cNvSpPr>
            <a:spLocks noChangeShapeType="1"/>
          </p:cNvSpPr>
          <p:nvPr/>
        </p:nvSpPr>
        <p:spPr bwMode="auto">
          <a:xfrm flipH="1">
            <a:off x="1757363" y="2617788"/>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8397" name="Line 32"/>
          <p:cNvSpPr>
            <a:spLocks noChangeShapeType="1"/>
          </p:cNvSpPr>
          <p:nvPr/>
        </p:nvSpPr>
        <p:spPr bwMode="auto">
          <a:xfrm>
            <a:off x="3195638" y="2617788"/>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8398" name="Text Box 161"/>
          <p:cNvSpPr txBox="1">
            <a:spLocks noChangeArrowheads="1"/>
          </p:cNvSpPr>
          <p:nvPr/>
        </p:nvSpPr>
        <p:spPr bwMode="auto">
          <a:xfrm>
            <a:off x="2501900" y="22256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58399" name="Line 34"/>
          <p:cNvSpPr>
            <a:spLocks noChangeShapeType="1"/>
          </p:cNvSpPr>
          <p:nvPr/>
        </p:nvSpPr>
        <p:spPr bwMode="auto">
          <a:xfrm flipH="1">
            <a:off x="1760538" y="2959100"/>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8400" name="Line 35"/>
          <p:cNvSpPr>
            <a:spLocks noChangeShapeType="1"/>
          </p:cNvSpPr>
          <p:nvPr/>
        </p:nvSpPr>
        <p:spPr bwMode="auto">
          <a:xfrm>
            <a:off x="3194050" y="2959100"/>
            <a:ext cx="490538"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8401" name="TextBox 68"/>
          <p:cNvSpPr txBox="1">
            <a:spLocks noChangeArrowheads="1"/>
          </p:cNvSpPr>
          <p:nvPr/>
        </p:nvSpPr>
        <p:spPr bwMode="auto">
          <a:xfrm>
            <a:off x="4098925" y="2411413"/>
            <a:ext cx="3897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i="1">
                <a:solidFill>
                  <a:schemeClr val="bg1"/>
                </a:solidFill>
                <a:cs typeface="Arial" panose="020B0604020202020204" pitchFamily="34" charset="0"/>
              </a:rPr>
              <a:t>M</a:t>
            </a:r>
            <a:r>
              <a:rPr lang="en-US" altLang="en-US" sz="2000" i="1" baseline="-25000">
                <a:solidFill>
                  <a:schemeClr val="bg1"/>
                </a:solidFill>
                <a:cs typeface="Arial" panose="020B0604020202020204" pitchFamily="34" charset="0"/>
              </a:rPr>
              <a:t>max </a:t>
            </a:r>
            <a:r>
              <a:rPr lang="en-US" altLang="en-US" sz="2000">
                <a:solidFill>
                  <a:schemeClr val="bg1"/>
                </a:solidFill>
                <a:cs typeface="Arial" panose="020B0604020202020204" pitchFamily="34" charset="0"/>
              </a:rPr>
              <a:t>= </a:t>
            </a:r>
            <a:r>
              <a:rPr lang="en-US" altLang="en-US" sz="2000" i="1">
                <a:solidFill>
                  <a:schemeClr val="bg1"/>
                </a:solidFill>
                <a:cs typeface="Arial" panose="020B0604020202020204" pitchFamily="34" charset="0"/>
              </a:rPr>
              <a:t>HL </a:t>
            </a:r>
            <a:r>
              <a:rPr lang="en-US" altLang="en-US" sz="2000">
                <a:solidFill>
                  <a:schemeClr val="bg1"/>
                </a:solidFill>
                <a:cs typeface="Arial" panose="020B0604020202020204" pitchFamily="34" charset="0"/>
              </a:rPr>
              <a:t>+ </a:t>
            </a:r>
            <a:r>
              <a:rPr lang="en-US" altLang="en-US" sz="2000" i="1">
                <a:solidFill>
                  <a:schemeClr val="bg1"/>
                </a:solidFill>
                <a:cs typeface="Arial" panose="020B0604020202020204" pitchFamily="34" charset="0"/>
              </a:rPr>
              <a:t>P</a:t>
            </a:r>
            <a:r>
              <a:rPr lang="en-US" altLang="en-US" sz="2000">
                <a:solidFill>
                  <a:schemeClr val="bg1"/>
                </a:solidFill>
                <a:latin typeface="Symbol" panose="05050102010706020507" pitchFamily="18" charset="2"/>
                <a:cs typeface="Arial" panose="020B0604020202020204" pitchFamily="34" charset="0"/>
              </a:rPr>
              <a:t>D = </a:t>
            </a:r>
            <a:r>
              <a:rPr lang="en-US" altLang="en-US" sz="2000" i="1">
                <a:solidFill>
                  <a:schemeClr val="bg1"/>
                </a:solidFill>
                <a:latin typeface="Symbol" panose="05050102010706020507" pitchFamily="18" charset="2"/>
                <a:cs typeface="Arial" panose="020B0604020202020204" pitchFamily="34" charset="0"/>
              </a:rPr>
              <a:t>M</a:t>
            </a:r>
            <a:r>
              <a:rPr lang="en-US" altLang="en-US" sz="2000" i="1" baseline="-25000">
                <a:solidFill>
                  <a:schemeClr val="bg1"/>
                </a:solidFill>
                <a:latin typeface="Symbol" panose="05050102010706020507" pitchFamily="18" charset="2"/>
                <a:cs typeface="Arial" panose="020B0604020202020204" pitchFamily="34" charset="0"/>
              </a:rPr>
              <a:t>0  </a:t>
            </a:r>
            <a:r>
              <a:rPr lang="en-US" altLang="en-US" sz="2000">
                <a:solidFill>
                  <a:schemeClr val="bg1"/>
                </a:solidFill>
                <a:latin typeface="Symbol" panose="05050102010706020507" pitchFamily="18" charset="2"/>
                <a:cs typeface="Arial" panose="020B0604020202020204" pitchFamily="34" charset="0"/>
              </a:rPr>
              <a:t>+ </a:t>
            </a:r>
            <a:r>
              <a:rPr lang="en-US" altLang="en-US" sz="2000" i="1">
                <a:solidFill>
                  <a:schemeClr val="bg1"/>
                </a:solidFill>
                <a:cs typeface="Times New Roman" panose="02020603050405020304" pitchFamily="18" charset="0"/>
              </a:rPr>
              <a:t>P</a:t>
            </a:r>
            <a:r>
              <a:rPr lang="en-US" altLang="en-US" sz="2000">
                <a:solidFill>
                  <a:schemeClr val="bg1"/>
                </a:solidFill>
                <a:latin typeface="Symbol" panose="05050102010706020507" pitchFamily="18" charset="2"/>
                <a:cs typeface="Arial" panose="020B0604020202020204" pitchFamily="34" charset="0"/>
              </a:rPr>
              <a:t>D</a:t>
            </a:r>
          </a:p>
        </p:txBody>
      </p:sp>
      <p:graphicFrame>
        <p:nvGraphicFramePr>
          <p:cNvPr id="58402" name="Object 7"/>
          <p:cNvGraphicFramePr>
            <a:graphicFrameLocks noChangeAspect="1"/>
          </p:cNvGraphicFramePr>
          <p:nvPr/>
        </p:nvGraphicFramePr>
        <p:xfrm>
          <a:off x="4100513" y="2897188"/>
          <a:ext cx="2811462" cy="1474787"/>
        </p:xfrm>
        <a:graphic>
          <a:graphicData uri="http://schemas.openxmlformats.org/presentationml/2006/ole">
            <mc:AlternateContent xmlns:mc="http://schemas.openxmlformats.org/markup-compatibility/2006">
              <mc:Choice xmlns:v="urn:schemas-microsoft-com:vml" Requires="v">
                <p:oleObj spid="_x0000_s58418" name="Equation" r:id="rId4" imgW="1651000" imgH="863600" progId="Equation.3">
                  <p:embed/>
                </p:oleObj>
              </mc:Choice>
              <mc:Fallback>
                <p:oleObj name="Equation" r:id="rId4" imgW="1651000" imgH="8636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0513" y="2897188"/>
                        <a:ext cx="2811462" cy="147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403" name="Object 7"/>
          <p:cNvGraphicFramePr>
            <a:graphicFrameLocks noChangeAspect="1"/>
          </p:cNvGraphicFramePr>
          <p:nvPr/>
        </p:nvGraphicFramePr>
        <p:xfrm>
          <a:off x="4079875" y="4673600"/>
          <a:ext cx="2897188" cy="1430338"/>
        </p:xfrm>
        <a:graphic>
          <a:graphicData uri="http://schemas.openxmlformats.org/presentationml/2006/ole">
            <mc:AlternateContent xmlns:mc="http://schemas.openxmlformats.org/markup-compatibility/2006">
              <mc:Choice xmlns:v="urn:schemas-microsoft-com:vml" Requires="v">
                <p:oleObj spid="_x0000_s58419" name="Equation" r:id="rId6" imgW="1701800" imgH="838200" progId="Equation.3">
                  <p:embed/>
                </p:oleObj>
              </mc:Choice>
              <mc:Fallback>
                <p:oleObj name="Equation" r:id="rId6" imgW="1701800" imgH="8382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9875" y="4673600"/>
                        <a:ext cx="2897188" cy="143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 name="TextBox 71"/>
          <p:cNvSpPr txBox="1"/>
          <p:nvPr/>
        </p:nvSpPr>
        <p:spPr>
          <a:xfrm>
            <a:off x="1090613" y="1692275"/>
            <a:ext cx="75977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Assuming deflections are in the shape of a sine curve</a:t>
            </a:r>
            <a:endParaRPr lang="en-US">
              <a:solidFill>
                <a:schemeClr val="bg1"/>
              </a:solidFill>
              <a:latin typeface="Symbol" pitchFamily="18" charset="2"/>
            </a:endParaRPr>
          </a:p>
        </p:txBody>
      </p:sp>
      <p:sp>
        <p:nvSpPr>
          <p:cNvPr id="58405" name="Line 43"/>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6" name="Line 44"/>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1" name="Rectangle 30"/>
          <p:cNvSpPr/>
          <p:nvPr/>
        </p:nvSpPr>
        <p:spPr bwMode="auto">
          <a:xfrm>
            <a:off x="1093788" y="2265363"/>
            <a:ext cx="7597775" cy="42370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396"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97" name="Text Box 161"/>
          <p:cNvSpPr txBox="1">
            <a:spLocks noChangeArrowheads="1"/>
          </p:cNvSpPr>
          <p:nvPr/>
        </p:nvSpPr>
        <p:spPr bwMode="auto">
          <a:xfrm>
            <a:off x="2182813" y="251142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sp>
        <p:nvSpPr>
          <p:cNvPr id="59398" name="TextBox 68"/>
          <p:cNvSpPr txBox="1">
            <a:spLocks noChangeArrowheads="1"/>
          </p:cNvSpPr>
          <p:nvPr/>
        </p:nvSpPr>
        <p:spPr bwMode="auto">
          <a:xfrm>
            <a:off x="1366838" y="3213100"/>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59399" name="Freeform 137"/>
          <p:cNvSpPr>
            <a:spLocks/>
          </p:cNvSpPr>
          <p:nvPr/>
        </p:nvSpPr>
        <p:spPr bwMode="auto">
          <a:xfrm flipH="1" flipV="1">
            <a:off x="2219325" y="3651250"/>
            <a:ext cx="455613"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0"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28" name="Slide Number Placeholder 2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82D00CE9-A25D-4783-BF33-A7DB8C5555E9}" type="slidenum">
              <a:rPr lang="en-US" altLang="en-US" sz="1200">
                <a:solidFill>
                  <a:srgbClr val="BCBCBC"/>
                </a:solidFill>
              </a:rPr>
              <a:pPr algn="r"/>
              <a:t>57</a:t>
            </a:fld>
            <a:endParaRPr lang="en-US" altLang="en-US" sz="1200">
              <a:solidFill>
                <a:srgbClr val="BCBCBC"/>
              </a:solidFill>
            </a:endParaRPr>
          </a:p>
        </p:txBody>
      </p:sp>
      <p:sp>
        <p:nvSpPr>
          <p:cNvPr id="59402" name="Line 12"/>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3" name="Line 13"/>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4" name="Line 14"/>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5" name="Line 15"/>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6" name="Line 16"/>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7" name="Line 17"/>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8" name="Line 18"/>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9" name="Line 20"/>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0" name="Line 21"/>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59411" name="Line 22"/>
          <p:cNvSpPr>
            <a:spLocks noChangeShapeType="1"/>
          </p:cNvSpPr>
          <p:nvPr/>
        </p:nvSpPr>
        <p:spPr bwMode="auto">
          <a:xfrm flipV="1">
            <a:off x="2205038" y="2347913"/>
            <a:ext cx="0" cy="1200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2" name="Line 23"/>
          <p:cNvSpPr>
            <a:spLocks noChangeShapeType="1"/>
          </p:cNvSpPr>
          <p:nvPr/>
        </p:nvSpPr>
        <p:spPr bwMode="auto">
          <a:xfrm flipV="1">
            <a:off x="2681288" y="2714625"/>
            <a:ext cx="0" cy="83343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3" name="Line 24"/>
          <p:cNvSpPr>
            <a:spLocks noChangeShapeType="1"/>
          </p:cNvSpPr>
          <p:nvPr/>
        </p:nvSpPr>
        <p:spPr bwMode="auto">
          <a:xfrm>
            <a:off x="2200275" y="29622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4" name="TextBox 68"/>
          <p:cNvSpPr txBox="1">
            <a:spLocks noChangeArrowheads="1"/>
          </p:cNvSpPr>
          <p:nvPr/>
        </p:nvSpPr>
        <p:spPr bwMode="auto">
          <a:xfrm>
            <a:off x="3295650" y="305593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59415"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16" name="Line 27"/>
          <p:cNvSpPr>
            <a:spLocks noChangeShapeType="1"/>
          </p:cNvSpPr>
          <p:nvPr/>
        </p:nvSpPr>
        <p:spPr bwMode="auto">
          <a:xfrm flipV="1">
            <a:off x="3205163" y="3057525"/>
            <a:ext cx="0" cy="590550"/>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9417" name="Line 28"/>
          <p:cNvSpPr>
            <a:spLocks noChangeShapeType="1"/>
          </p:cNvSpPr>
          <p:nvPr/>
        </p:nvSpPr>
        <p:spPr bwMode="auto">
          <a:xfrm flipV="1">
            <a:off x="3195638" y="235267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8" name="Text Box 161"/>
          <p:cNvSpPr txBox="1">
            <a:spLocks noChangeArrowheads="1"/>
          </p:cNvSpPr>
          <p:nvPr/>
        </p:nvSpPr>
        <p:spPr bwMode="auto">
          <a:xfrm>
            <a:off x="2735263" y="25304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a:solidFill>
                  <a:schemeClr val="bg1"/>
                </a:solidFill>
                <a:cs typeface="Arial" panose="020B0604020202020204" pitchFamily="34" charset="0"/>
              </a:rPr>
              <a:t>’</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59419" name="Line 30"/>
          <p:cNvSpPr>
            <a:spLocks noChangeShapeType="1"/>
          </p:cNvSpPr>
          <p:nvPr/>
        </p:nvSpPr>
        <p:spPr bwMode="auto">
          <a:xfrm>
            <a:off x="2200275" y="26193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0" name="Line 31"/>
          <p:cNvSpPr>
            <a:spLocks noChangeShapeType="1"/>
          </p:cNvSpPr>
          <p:nvPr/>
        </p:nvSpPr>
        <p:spPr bwMode="auto">
          <a:xfrm flipH="1">
            <a:off x="1757363" y="2617788"/>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9421" name="Line 32"/>
          <p:cNvSpPr>
            <a:spLocks noChangeShapeType="1"/>
          </p:cNvSpPr>
          <p:nvPr/>
        </p:nvSpPr>
        <p:spPr bwMode="auto">
          <a:xfrm>
            <a:off x="3195638" y="2617788"/>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9422" name="Text Box 161"/>
          <p:cNvSpPr txBox="1">
            <a:spLocks noChangeArrowheads="1"/>
          </p:cNvSpPr>
          <p:nvPr/>
        </p:nvSpPr>
        <p:spPr bwMode="auto">
          <a:xfrm>
            <a:off x="2501900" y="22256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59423" name="Line 34"/>
          <p:cNvSpPr>
            <a:spLocks noChangeShapeType="1"/>
          </p:cNvSpPr>
          <p:nvPr/>
        </p:nvSpPr>
        <p:spPr bwMode="auto">
          <a:xfrm flipH="1">
            <a:off x="1760538" y="2959100"/>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59424" name="Line 35"/>
          <p:cNvSpPr>
            <a:spLocks noChangeShapeType="1"/>
          </p:cNvSpPr>
          <p:nvPr/>
        </p:nvSpPr>
        <p:spPr bwMode="auto">
          <a:xfrm>
            <a:off x="3194050" y="2959100"/>
            <a:ext cx="490538"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72" name="TextBox 71"/>
          <p:cNvSpPr txBox="1"/>
          <p:nvPr/>
        </p:nvSpPr>
        <p:spPr>
          <a:xfrm>
            <a:off x="1090613" y="1692275"/>
            <a:ext cx="75977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Assuming deflections are in the shape of a sine curve</a:t>
            </a:r>
            <a:endParaRPr lang="en-US">
              <a:solidFill>
                <a:schemeClr val="bg1"/>
              </a:solidFill>
              <a:latin typeface="Symbol" pitchFamily="18" charset="2"/>
            </a:endParaRPr>
          </a:p>
        </p:txBody>
      </p:sp>
      <p:sp>
        <p:nvSpPr>
          <p:cNvPr id="59426" name="Line 44"/>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7" name="Line 45"/>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aphicFrame>
        <p:nvGraphicFramePr>
          <p:cNvPr id="59428" name="Object 7"/>
          <p:cNvGraphicFramePr>
            <a:graphicFrameLocks noChangeAspect="1"/>
          </p:cNvGraphicFramePr>
          <p:nvPr/>
        </p:nvGraphicFramePr>
        <p:xfrm>
          <a:off x="3836988" y="2295525"/>
          <a:ext cx="3287712" cy="1646238"/>
        </p:xfrm>
        <a:graphic>
          <a:graphicData uri="http://schemas.openxmlformats.org/presentationml/2006/ole">
            <mc:AlternateContent xmlns:mc="http://schemas.openxmlformats.org/markup-compatibility/2006">
              <mc:Choice xmlns:v="urn:schemas-microsoft-com:vml" Requires="v">
                <p:oleObj spid="_x0000_s59435" name="Equation" r:id="rId4" imgW="1930400" imgH="965200" progId="Equation.3">
                  <p:embed/>
                </p:oleObj>
              </mc:Choice>
              <mc:Fallback>
                <p:oleObj name="Equation" r:id="rId4" imgW="1930400" imgH="9652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6988" y="2295525"/>
                        <a:ext cx="3287712" cy="164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1" name="Rectangle 30"/>
          <p:cNvSpPr/>
          <p:nvPr/>
        </p:nvSpPr>
        <p:spPr bwMode="auto">
          <a:xfrm>
            <a:off x="1093788" y="2265363"/>
            <a:ext cx="7597775" cy="42370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420"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1" name="Text Box 161"/>
          <p:cNvSpPr txBox="1">
            <a:spLocks noChangeArrowheads="1"/>
          </p:cNvSpPr>
          <p:nvPr/>
        </p:nvSpPr>
        <p:spPr bwMode="auto">
          <a:xfrm>
            <a:off x="2182813" y="251142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sp>
        <p:nvSpPr>
          <p:cNvPr id="60422" name="TextBox 68"/>
          <p:cNvSpPr txBox="1">
            <a:spLocks noChangeArrowheads="1"/>
          </p:cNvSpPr>
          <p:nvPr/>
        </p:nvSpPr>
        <p:spPr bwMode="auto">
          <a:xfrm>
            <a:off x="1366838" y="3213100"/>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60423" name="Freeform 137"/>
          <p:cNvSpPr>
            <a:spLocks/>
          </p:cNvSpPr>
          <p:nvPr/>
        </p:nvSpPr>
        <p:spPr bwMode="auto">
          <a:xfrm flipH="1" flipV="1">
            <a:off x="2219325" y="3651250"/>
            <a:ext cx="455613"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24"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28" name="Slide Number Placeholder 2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4648D9B-D442-4BD7-9153-B7B21C18D6A4}" type="slidenum">
              <a:rPr lang="en-US" altLang="en-US" sz="1200">
                <a:solidFill>
                  <a:srgbClr val="BCBCBC"/>
                </a:solidFill>
              </a:rPr>
              <a:pPr algn="r"/>
              <a:t>58</a:t>
            </a:fld>
            <a:endParaRPr lang="en-US" altLang="en-US" sz="1200">
              <a:solidFill>
                <a:srgbClr val="BCBCBC"/>
              </a:solidFill>
            </a:endParaRPr>
          </a:p>
        </p:txBody>
      </p:sp>
      <p:sp>
        <p:nvSpPr>
          <p:cNvPr id="60426" name="Line 12"/>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7" name="Line 13"/>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8" name="Line 14"/>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9" name="Line 15"/>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0" name="Line 16"/>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1" name="Line 17"/>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2" name="Line 18"/>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3" name="Line 20"/>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4" name="Line 21"/>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60435" name="Line 22"/>
          <p:cNvSpPr>
            <a:spLocks noChangeShapeType="1"/>
          </p:cNvSpPr>
          <p:nvPr/>
        </p:nvSpPr>
        <p:spPr bwMode="auto">
          <a:xfrm flipV="1">
            <a:off x="2205038" y="2347913"/>
            <a:ext cx="0" cy="1200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6" name="Line 23"/>
          <p:cNvSpPr>
            <a:spLocks noChangeShapeType="1"/>
          </p:cNvSpPr>
          <p:nvPr/>
        </p:nvSpPr>
        <p:spPr bwMode="auto">
          <a:xfrm flipV="1">
            <a:off x="2681288" y="2714625"/>
            <a:ext cx="0" cy="83343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7" name="Line 24"/>
          <p:cNvSpPr>
            <a:spLocks noChangeShapeType="1"/>
          </p:cNvSpPr>
          <p:nvPr/>
        </p:nvSpPr>
        <p:spPr bwMode="auto">
          <a:xfrm>
            <a:off x="2200275" y="29622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8" name="TextBox 68"/>
          <p:cNvSpPr txBox="1">
            <a:spLocks noChangeArrowheads="1"/>
          </p:cNvSpPr>
          <p:nvPr/>
        </p:nvSpPr>
        <p:spPr bwMode="auto">
          <a:xfrm>
            <a:off x="3295650" y="305593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60439"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40" name="Line 27"/>
          <p:cNvSpPr>
            <a:spLocks noChangeShapeType="1"/>
          </p:cNvSpPr>
          <p:nvPr/>
        </p:nvSpPr>
        <p:spPr bwMode="auto">
          <a:xfrm flipV="1">
            <a:off x="3205163" y="3057525"/>
            <a:ext cx="0" cy="590550"/>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0441" name="Line 28"/>
          <p:cNvSpPr>
            <a:spLocks noChangeShapeType="1"/>
          </p:cNvSpPr>
          <p:nvPr/>
        </p:nvSpPr>
        <p:spPr bwMode="auto">
          <a:xfrm flipV="1">
            <a:off x="3195638" y="235267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2" name="Text Box 161"/>
          <p:cNvSpPr txBox="1">
            <a:spLocks noChangeArrowheads="1"/>
          </p:cNvSpPr>
          <p:nvPr/>
        </p:nvSpPr>
        <p:spPr bwMode="auto">
          <a:xfrm>
            <a:off x="2735263" y="25304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a:solidFill>
                  <a:schemeClr val="bg1"/>
                </a:solidFill>
                <a:cs typeface="Arial" panose="020B0604020202020204" pitchFamily="34" charset="0"/>
              </a:rPr>
              <a:t>’</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60443" name="Line 30"/>
          <p:cNvSpPr>
            <a:spLocks noChangeShapeType="1"/>
          </p:cNvSpPr>
          <p:nvPr/>
        </p:nvSpPr>
        <p:spPr bwMode="auto">
          <a:xfrm>
            <a:off x="2200275" y="26193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4" name="Line 31"/>
          <p:cNvSpPr>
            <a:spLocks noChangeShapeType="1"/>
          </p:cNvSpPr>
          <p:nvPr/>
        </p:nvSpPr>
        <p:spPr bwMode="auto">
          <a:xfrm flipH="1">
            <a:off x="1757363" y="2617788"/>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60445" name="Line 32"/>
          <p:cNvSpPr>
            <a:spLocks noChangeShapeType="1"/>
          </p:cNvSpPr>
          <p:nvPr/>
        </p:nvSpPr>
        <p:spPr bwMode="auto">
          <a:xfrm>
            <a:off x="3195638" y="2617788"/>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60446" name="Text Box 161"/>
          <p:cNvSpPr txBox="1">
            <a:spLocks noChangeArrowheads="1"/>
          </p:cNvSpPr>
          <p:nvPr/>
        </p:nvSpPr>
        <p:spPr bwMode="auto">
          <a:xfrm>
            <a:off x="2501900" y="22256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60447" name="Line 34"/>
          <p:cNvSpPr>
            <a:spLocks noChangeShapeType="1"/>
          </p:cNvSpPr>
          <p:nvPr/>
        </p:nvSpPr>
        <p:spPr bwMode="auto">
          <a:xfrm flipH="1">
            <a:off x="1760538" y="2959100"/>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60448" name="Line 35"/>
          <p:cNvSpPr>
            <a:spLocks noChangeShapeType="1"/>
          </p:cNvSpPr>
          <p:nvPr/>
        </p:nvSpPr>
        <p:spPr bwMode="auto">
          <a:xfrm>
            <a:off x="3194050" y="2959100"/>
            <a:ext cx="490538"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72" name="TextBox 71"/>
          <p:cNvSpPr txBox="1"/>
          <p:nvPr/>
        </p:nvSpPr>
        <p:spPr>
          <a:xfrm>
            <a:off x="1090613" y="1692275"/>
            <a:ext cx="75977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Assuming deflections are in the shape of a sine curve</a:t>
            </a:r>
            <a:endParaRPr lang="en-US">
              <a:solidFill>
                <a:schemeClr val="bg1"/>
              </a:solidFill>
              <a:latin typeface="Symbol" pitchFamily="18" charset="2"/>
            </a:endParaRPr>
          </a:p>
        </p:txBody>
      </p:sp>
      <p:sp>
        <p:nvSpPr>
          <p:cNvPr id="60450" name="Line 47"/>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1" name="Line 48"/>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aphicFrame>
        <p:nvGraphicFramePr>
          <p:cNvPr id="60452" name="Object 7"/>
          <p:cNvGraphicFramePr>
            <a:graphicFrameLocks noChangeAspect="1"/>
          </p:cNvGraphicFramePr>
          <p:nvPr/>
        </p:nvGraphicFramePr>
        <p:xfrm>
          <a:off x="3836988" y="2295525"/>
          <a:ext cx="3287712" cy="1646238"/>
        </p:xfrm>
        <a:graphic>
          <a:graphicData uri="http://schemas.openxmlformats.org/presentationml/2006/ole">
            <mc:AlternateContent xmlns:mc="http://schemas.openxmlformats.org/markup-compatibility/2006">
              <mc:Choice xmlns:v="urn:schemas-microsoft-com:vml" Requires="v">
                <p:oleObj spid="_x0000_s60466" name="Equation" r:id="rId4" imgW="1930400" imgH="965200" progId="Equation.3">
                  <p:embed/>
                </p:oleObj>
              </mc:Choice>
              <mc:Fallback>
                <p:oleObj name="Equation" r:id="rId4" imgW="1930400" imgH="9652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6988" y="2295525"/>
                        <a:ext cx="3287712" cy="164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 name="Rectangle 54"/>
          <p:cNvSpPr/>
          <p:nvPr/>
        </p:nvSpPr>
        <p:spPr>
          <a:xfrm>
            <a:off x="3535363" y="3979863"/>
            <a:ext cx="2697162" cy="2173287"/>
          </a:xfrm>
          <a:prstGeom prst="rect">
            <a:avLst/>
          </a:prstGeom>
          <a:solidFill>
            <a:srgbClr val="FFFF99"/>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60454" name="Object 7"/>
          <p:cNvGraphicFramePr>
            <a:graphicFrameLocks noChangeAspect="1"/>
          </p:cNvGraphicFramePr>
          <p:nvPr/>
        </p:nvGraphicFramePr>
        <p:xfrm>
          <a:off x="3617913" y="4157663"/>
          <a:ext cx="2487612" cy="1995487"/>
        </p:xfrm>
        <a:graphic>
          <a:graphicData uri="http://schemas.openxmlformats.org/presentationml/2006/ole">
            <mc:AlternateContent xmlns:mc="http://schemas.openxmlformats.org/markup-compatibility/2006">
              <mc:Choice xmlns:v="urn:schemas-microsoft-com:vml" Requires="v">
                <p:oleObj spid="_x0000_s60467" name="Equation" r:id="rId6" imgW="1079032" imgH="863225" progId="Equation.3">
                  <p:embed/>
                </p:oleObj>
              </mc:Choice>
              <mc:Fallback>
                <p:oleObj name="Equation" r:id="rId6" imgW="1079032" imgH="863225"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7913" y="4157663"/>
                        <a:ext cx="2487612" cy="199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1" name="Rectangle 30"/>
          <p:cNvSpPr/>
          <p:nvPr/>
        </p:nvSpPr>
        <p:spPr bwMode="auto">
          <a:xfrm>
            <a:off x="1093788" y="2265363"/>
            <a:ext cx="7597775" cy="42370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44"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45" name="Text Box 161"/>
          <p:cNvSpPr txBox="1">
            <a:spLocks noChangeArrowheads="1"/>
          </p:cNvSpPr>
          <p:nvPr/>
        </p:nvSpPr>
        <p:spPr bwMode="auto">
          <a:xfrm>
            <a:off x="2182813" y="251142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sp>
        <p:nvSpPr>
          <p:cNvPr id="61446" name="TextBox 68"/>
          <p:cNvSpPr txBox="1">
            <a:spLocks noChangeArrowheads="1"/>
          </p:cNvSpPr>
          <p:nvPr/>
        </p:nvSpPr>
        <p:spPr bwMode="auto">
          <a:xfrm>
            <a:off x="1366838" y="3213100"/>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61447" name="Freeform 137"/>
          <p:cNvSpPr>
            <a:spLocks/>
          </p:cNvSpPr>
          <p:nvPr/>
        </p:nvSpPr>
        <p:spPr bwMode="auto">
          <a:xfrm flipH="1" flipV="1">
            <a:off x="2219325" y="3651250"/>
            <a:ext cx="455613"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48"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28" name="Slide Number Placeholder 2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BDDA17F-A3F4-4EB6-B038-BFDDC1DB1854}" type="slidenum">
              <a:rPr lang="en-US" altLang="en-US" sz="1200">
                <a:solidFill>
                  <a:srgbClr val="BCBCBC"/>
                </a:solidFill>
              </a:rPr>
              <a:pPr algn="r"/>
              <a:t>59</a:t>
            </a:fld>
            <a:endParaRPr lang="en-US" altLang="en-US" sz="1200">
              <a:solidFill>
                <a:srgbClr val="BCBCBC"/>
              </a:solidFill>
            </a:endParaRPr>
          </a:p>
        </p:txBody>
      </p:sp>
      <p:sp>
        <p:nvSpPr>
          <p:cNvPr id="61450" name="Line 12"/>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1" name="Line 13"/>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2" name="Line 14"/>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3" name="Line 15"/>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4" name="Line 16"/>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5" name="Line 17"/>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6" name="Line 18"/>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7" name="Line 20"/>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8" name="Line 21"/>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61459" name="Line 22"/>
          <p:cNvSpPr>
            <a:spLocks noChangeShapeType="1"/>
          </p:cNvSpPr>
          <p:nvPr/>
        </p:nvSpPr>
        <p:spPr bwMode="auto">
          <a:xfrm flipV="1">
            <a:off x="2205038" y="2347913"/>
            <a:ext cx="0" cy="1200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0" name="Line 23"/>
          <p:cNvSpPr>
            <a:spLocks noChangeShapeType="1"/>
          </p:cNvSpPr>
          <p:nvPr/>
        </p:nvSpPr>
        <p:spPr bwMode="auto">
          <a:xfrm flipV="1">
            <a:off x="2681288" y="2714625"/>
            <a:ext cx="0" cy="83343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1" name="Line 24"/>
          <p:cNvSpPr>
            <a:spLocks noChangeShapeType="1"/>
          </p:cNvSpPr>
          <p:nvPr/>
        </p:nvSpPr>
        <p:spPr bwMode="auto">
          <a:xfrm>
            <a:off x="2200275" y="29622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2" name="TextBox 68"/>
          <p:cNvSpPr txBox="1">
            <a:spLocks noChangeArrowheads="1"/>
          </p:cNvSpPr>
          <p:nvPr/>
        </p:nvSpPr>
        <p:spPr bwMode="auto">
          <a:xfrm>
            <a:off x="3295650" y="305593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61463"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64" name="Line 27"/>
          <p:cNvSpPr>
            <a:spLocks noChangeShapeType="1"/>
          </p:cNvSpPr>
          <p:nvPr/>
        </p:nvSpPr>
        <p:spPr bwMode="auto">
          <a:xfrm flipV="1">
            <a:off x="3205163" y="3057525"/>
            <a:ext cx="0" cy="590550"/>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465" name="Line 28"/>
          <p:cNvSpPr>
            <a:spLocks noChangeShapeType="1"/>
          </p:cNvSpPr>
          <p:nvPr/>
        </p:nvSpPr>
        <p:spPr bwMode="auto">
          <a:xfrm flipV="1">
            <a:off x="3195638" y="235267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6" name="Text Box 161"/>
          <p:cNvSpPr txBox="1">
            <a:spLocks noChangeArrowheads="1"/>
          </p:cNvSpPr>
          <p:nvPr/>
        </p:nvSpPr>
        <p:spPr bwMode="auto">
          <a:xfrm>
            <a:off x="2735263" y="25304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a:solidFill>
                  <a:schemeClr val="bg1"/>
                </a:solidFill>
                <a:cs typeface="Arial" panose="020B0604020202020204" pitchFamily="34" charset="0"/>
              </a:rPr>
              <a:t>’</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61467" name="Line 30"/>
          <p:cNvSpPr>
            <a:spLocks noChangeShapeType="1"/>
          </p:cNvSpPr>
          <p:nvPr/>
        </p:nvSpPr>
        <p:spPr bwMode="auto">
          <a:xfrm>
            <a:off x="2200275" y="26193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8" name="Line 31"/>
          <p:cNvSpPr>
            <a:spLocks noChangeShapeType="1"/>
          </p:cNvSpPr>
          <p:nvPr/>
        </p:nvSpPr>
        <p:spPr bwMode="auto">
          <a:xfrm flipH="1">
            <a:off x="1757363" y="2617788"/>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61469" name="Line 32"/>
          <p:cNvSpPr>
            <a:spLocks noChangeShapeType="1"/>
          </p:cNvSpPr>
          <p:nvPr/>
        </p:nvSpPr>
        <p:spPr bwMode="auto">
          <a:xfrm>
            <a:off x="3195638" y="2617788"/>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61470" name="Text Box 161"/>
          <p:cNvSpPr txBox="1">
            <a:spLocks noChangeArrowheads="1"/>
          </p:cNvSpPr>
          <p:nvPr/>
        </p:nvSpPr>
        <p:spPr bwMode="auto">
          <a:xfrm>
            <a:off x="2501900" y="22256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61471" name="Line 34"/>
          <p:cNvSpPr>
            <a:spLocks noChangeShapeType="1"/>
          </p:cNvSpPr>
          <p:nvPr/>
        </p:nvSpPr>
        <p:spPr bwMode="auto">
          <a:xfrm flipH="1">
            <a:off x="1760538" y="2959100"/>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61472" name="Line 35"/>
          <p:cNvSpPr>
            <a:spLocks noChangeShapeType="1"/>
          </p:cNvSpPr>
          <p:nvPr/>
        </p:nvSpPr>
        <p:spPr bwMode="auto">
          <a:xfrm>
            <a:off x="3194050" y="2959100"/>
            <a:ext cx="490538"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72" name="TextBox 71"/>
          <p:cNvSpPr txBox="1"/>
          <p:nvPr/>
        </p:nvSpPr>
        <p:spPr>
          <a:xfrm>
            <a:off x="1090613" y="1692275"/>
            <a:ext cx="75977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Assuming deflections are in the shape of a sine curve</a:t>
            </a:r>
            <a:endParaRPr lang="en-US">
              <a:solidFill>
                <a:schemeClr val="bg1"/>
              </a:solidFill>
              <a:latin typeface="Symbol" pitchFamily="18" charset="2"/>
            </a:endParaRPr>
          </a:p>
        </p:txBody>
      </p:sp>
      <p:graphicFrame>
        <p:nvGraphicFramePr>
          <p:cNvPr id="61474" name="Object 7"/>
          <p:cNvGraphicFramePr>
            <a:graphicFrameLocks noChangeAspect="1"/>
          </p:cNvGraphicFramePr>
          <p:nvPr/>
        </p:nvGraphicFramePr>
        <p:xfrm>
          <a:off x="3836988" y="2295525"/>
          <a:ext cx="3287712" cy="1646238"/>
        </p:xfrm>
        <a:graphic>
          <a:graphicData uri="http://schemas.openxmlformats.org/presentationml/2006/ole">
            <mc:AlternateContent xmlns:mc="http://schemas.openxmlformats.org/markup-compatibility/2006">
              <mc:Choice xmlns:v="urn:schemas-microsoft-com:vml" Requires="v">
                <p:oleObj spid="_x0000_s61491" name="Equation" r:id="rId4" imgW="1930400" imgH="965200" progId="Equation.3">
                  <p:embed/>
                </p:oleObj>
              </mc:Choice>
              <mc:Fallback>
                <p:oleObj name="Equation" r:id="rId4" imgW="1930400" imgH="9652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6988" y="2295525"/>
                        <a:ext cx="3287712" cy="164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75" name="TextBox 38"/>
          <p:cNvSpPr txBox="1">
            <a:spLocks noChangeArrowheads="1"/>
          </p:cNvSpPr>
          <p:nvPr/>
        </p:nvSpPr>
        <p:spPr bwMode="auto">
          <a:xfrm>
            <a:off x="6294438" y="4019550"/>
            <a:ext cx="2335212"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solidFill>
                  <a:schemeClr val="bg1"/>
                </a:solidFill>
                <a:cs typeface="Arial" panose="020B0604020202020204" pitchFamily="34" charset="0"/>
              </a:rPr>
              <a:t>For design </a:t>
            </a:r>
            <a:r>
              <a:rPr lang="en-US" altLang="en-US" sz="1800" i="1">
                <a:solidFill>
                  <a:schemeClr val="bg1"/>
                </a:solidFill>
                <a:cs typeface="Arial" panose="020B0604020202020204" pitchFamily="34" charset="0"/>
              </a:rPr>
              <a:t>C</a:t>
            </a:r>
            <a:r>
              <a:rPr lang="en-US" altLang="en-US" sz="1800" i="1" baseline="-25000">
                <a:solidFill>
                  <a:schemeClr val="bg1"/>
                </a:solidFill>
                <a:cs typeface="Arial" panose="020B0604020202020204" pitchFamily="34" charset="0"/>
              </a:rPr>
              <a:t>m</a:t>
            </a:r>
            <a:r>
              <a:rPr lang="en-US" altLang="en-US" sz="1800">
                <a:solidFill>
                  <a:schemeClr val="bg1"/>
                </a:solidFill>
                <a:cs typeface="Arial" panose="020B0604020202020204" pitchFamily="34" charset="0"/>
              </a:rPr>
              <a:t> is usually taken equal to 1 for this condition (translation of member ends), calculated for the condition where deflections are within a member length (</a:t>
            </a:r>
            <a:r>
              <a:rPr lang="en-US" altLang="en-US" sz="1800" i="1">
                <a:solidFill>
                  <a:schemeClr val="bg1"/>
                </a:solidFill>
                <a:cs typeface="Arial" panose="020B0604020202020204" pitchFamily="34" charset="0"/>
              </a:rPr>
              <a:t>P</a:t>
            </a:r>
            <a:r>
              <a:rPr lang="en-US" altLang="en-US" sz="1800">
                <a:solidFill>
                  <a:schemeClr val="bg1"/>
                </a:solidFill>
                <a:cs typeface="Arial" panose="020B0604020202020204" pitchFamily="34" charset="0"/>
              </a:rPr>
              <a:t>-</a:t>
            </a:r>
            <a:r>
              <a:rPr lang="en-US" altLang="en-US" sz="1800">
                <a:solidFill>
                  <a:schemeClr val="bg1"/>
                </a:solidFill>
                <a:latin typeface="Symbol" panose="05050102010706020507" pitchFamily="18" charset="2"/>
                <a:cs typeface="Arial" panose="020B0604020202020204" pitchFamily="34" charset="0"/>
              </a:rPr>
              <a:t>d</a:t>
            </a:r>
            <a:r>
              <a:rPr lang="en-US" altLang="en-US" sz="1800">
                <a:solidFill>
                  <a:schemeClr val="bg1"/>
                </a:solidFill>
                <a:cs typeface="Arial" panose="020B0604020202020204" pitchFamily="34" charset="0"/>
              </a:rPr>
              <a:t>). </a:t>
            </a:r>
          </a:p>
        </p:txBody>
      </p:sp>
      <p:sp>
        <p:nvSpPr>
          <p:cNvPr id="55" name="Rectangle 54"/>
          <p:cNvSpPr/>
          <p:nvPr/>
        </p:nvSpPr>
        <p:spPr>
          <a:xfrm>
            <a:off x="3535363" y="3979863"/>
            <a:ext cx="2697162" cy="2173287"/>
          </a:xfrm>
          <a:prstGeom prst="rect">
            <a:avLst/>
          </a:prstGeom>
          <a:solidFill>
            <a:srgbClr val="FFFF99"/>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61477" name="Object 7"/>
          <p:cNvGraphicFramePr>
            <a:graphicFrameLocks noChangeAspect="1"/>
          </p:cNvGraphicFramePr>
          <p:nvPr/>
        </p:nvGraphicFramePr>
        <p:xfrm>
          <a:off x="3617913" y="4157663"/>
          <a:ext cx="2487612" cy="1995487"/>
        </p:xfrm>
        <a:graphic>
          <a:graphicData uri="http://schemas.openxmlformats.org/presentationml/2006/ole">
            <mc:AlternateContent xmlns:mc="http://schemas.openxmlformats.org/markup-compatibility/2006">
              <mc:Choice xmlns:v="urn:schemas-microsoft-com:vml" Requires="v">
                <p:oleObj spid="_x0000_s61492" name="Equation" r:id="rId6" imgW="1079032" imgH="863225" progId="Equation.3">
                  <p:embed/>
                </p:oleObj>
              </mc:Choice>
              <mc:Fallback>
                <p:oleObj name="Equation" r:id="rId6" imgW="1079032" imgH="863225"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7913" y="4157663"/>
                        <a:ext cx="2487612" cy="199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78" name="Line 46"/>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79" name="Line 47"/>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29" name="TextBox 28"/>
          <p:cNvSpPr txBox="1"/>
          <p:nvPr/>
        </p:nvSpPr>
        <p:spPr>
          <a:xfrm>
            <a:off x="504825" y="436563"/>
            <a:ext cx="81407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Combination of multiple states of stress: </a:t>
            </a:r>
          </a:p>
        </p:txBody>
      </p:sp>
      <p:sp>
        <p:nvSpPr>
          <p:cNvPr id="3" name="TextBox 2"/>
          <p:cNvSpPr txBox="1"/>
          <p:nvPr/>
        </p:nvSpPr>
        <p:spPr>
          <a:xfrm>
            <a:off x="371475" y="1844675"/>
            <a:ext cx="3254375" cy="195580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Bending about the major and minor axis will combine to provide maximum stresses in the corner of a W shape.</a:t>
            </a:r>
          </a:p>
        </p:txBody>
      </p:sp>
      <p:sp>
        <p:nvSpPr>
          <p:cNvPr id="4" name="TextBox 3"/>
          <p:cNvSpPr txBox="1"/>
          <p:nvPr/>
        </p:nvSpPr>
        <p:spPr>
          <a:xfrm>
            <a:off x="377825" y="3871913"/>
            <a:ext cx="3248025" cy="159067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Axial load will provide uniform stresses across the member and add to other maximum stresses.</a:t>
            </a:r>
          </a:p>
        </p:txBody>
      </p:sp>
      <p:sp>
        <p:nvSpPr>
          <p:cNvPr id="7" name="TextBox 6"/>
          <p:cNvSpPr txBox="1"/>
          <p:nvPr/>
        </p:nvSpPr>
        <p:spPr>
          <a:xfrm>
            <a:off x="3810000" y="1855788"/>
            <a:ext cx="4835525" cy="3603625"/>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endParaRPr>
          </a:p>
        </p:txBody>
      </p:sp>
      <p:sp>
        <p:nvSpPr>
          <p:cNvPr id="7175" name="Text Box 15"/>
          <p:cNvSpPr txBox="1">
            <a:spLocks noChangeArrowheads="1"/>
          </p:cNvSpPr>
          <p:nvPr/>
        </p:nvSpPr>
        <p:spPr bwMode="auto">
          <a:xfrm>
            <a:off x="5680075" y="3735388"/>
            <a:ext cx="163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a:solidFill>
                  <a:schemeClr val="bg1"/>
                </a:solidFill>
                <a:latin typeface="Symbol" panose="05050102010706020507" pitchFamily="18" charset="2"/>
                <a:cs typeface="Arial" panose="020B0604020202020204" pitchFamily="34" charset="0"/>
              </a:rPr>
              <a:t>s</a:t>
            </a:r>
            <a:r>
              <a:rPr lang="en-US" altLang="en-US" baseline="-25000">
                <a:solidFill>
                  <a:schemeClr val="bg1"/>
                </a:solidFill>
                <a:latin typeface="Symbol" panose="05050102010706020507" pitchFamily="18" charset="2"/>
                <a:cs typeface="Arial" panose="020B0604020202020204" pitchFamily="34" charset="0"/>
              </a:rPr>
              <a:t>1</a:t>
            </a:r>
            <a:r>
              <a:rPr lang="en-US" altLang="en-US">
                <a:solidFill>
                  <a:schemeClr val="bg1"/>
                </a:solidFill>
                <a:cs typeface="Arial" panose="020B0604020202020204" pitchFamily="34" charset="0"/>
              </a:rPr>
              <a:t>=</a:t>
            </a:r>
            <a:r>
              <a:rPr lang="en-US" altLang="en-US" i="1">
                <a:solidFill>
                  <a:schemeClr val="bg1"/>
                </a:solidFill>
                <a:cs typeface="Arial" panose="020B0604020202020204" pitchFamily="34" charset="0"/>
              </a:rPr>
              <a:t>M</a:t>
            </a:r>
            <a:r>
              <a:rPr lang="en-US" altLang="en-US" i="1" baseline="-25000">
                <a:solidFill>
                  <a:schemeClr val="bg1"/>
                </a:solidFill>
                <a:cs typeface="Arial" panose="020B0604020202020204" pitchFamily="34" charset="0"/>
              </a:rPr>
              <a:t>x</a:t>
            </a:r>
            <a:r>
              <a:rPr lang="en-US" altLang="en-US" i="1">
                <a:solidFill>
                  <a:schemeClr val="bg1"/>
                </a:solidFill>
                <a:cs typeface="Arial" panose="020B0604020202020204" pitchFamily="34" charset="0"/>
              </a:rPr>
              <a:t>c</a:t>
            </a:r>
            <a:r>
              <a:rPr lang="en-US" altLang="en-US" i="1" baseline="-25000">
                <a:solidFill>
                  <a:schemeClr val="bg1"/>
                </a:solidFill>
                <a:cs typeface="Arial" panose="020B0604020202020204" pitchFamily="34" charset="0"/>
              </a:rPr>
              <a:t>y</a:t>
            </a:r>
            <a:r>
              <a:rPr lang="en-US" altLang="en-US">
                <a:solidFill>
                  <a:schemeClr val="bg1"/>
                </a:solidFill>
                <a:cs typeface="Arial" panose="020B0604020202020204" pitchFamily="34" charset="0"/>
              </a:rPr>
              <a:t>/</a:t>
            </a:r>
            <a:r>
              <a:rPr lang="en-US" altLang="en-US" i="1">
                <a:solidFill>
                  <a:schemeClr val="bg1"/>
                </a:solidFill>
                <a:cs typeface="Arial" panose="020B0604020202020204" pitchFamily="34" charset="0"/>
              </a:rPr>
              <a:t>I</a:t>
            </a:r>
            <a:r>
              <a:rPr lang="en-US" altLang="en-US" i="1" baseline="-25000">
                <a:solidFill>
                  <a:schemeClr val="bg1"/>
                </a:solidFill>
                <a:cs typeface="Arial" panose="020B0604020202020204" pitchFamily="34" charset="0"/>
              </a:rPr>
              <a:t>x</a:t>
            </a:r>
          </a:p>
        </p:txBody>
      </p:sp>
      <p:sp>
        <p:nvSpPr>
          <p:cNvPr id="7176" name="Text Box 15"/>
          <p:cNvSpPr txBox="1">
            <a:spLocks noChangeArrowheads="1"/>
          </p:cNvSpPr>
          <p:nvPr/>
        </p:nvSpPr>
        <p:spPr bwMode="auto">
          <a:xfrm>
            <a:off x="7385050" y="3692525"/>
            <a:ext cx="130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s</a:t>
            </a:r>
            <a:r>
              <a:rPr lang="en-US" altLang="en-US" baseline="-25000">
                <a:solidFill>
                  <a:schemeClr val="bg1"/>
                </a:solidFill>
                <a:cs typeface="Arial" panose="020B0604020202020204" pitchFamily="34" charset="0"/>
              </a:rPr>
              <a:t>3</a:t>
            </a:r>
            <a:r>
              <a:rPr lang="en-US" altLang="en-US">
                <a:solidFill>
                  <a:schemeClr val="bg1"/>
                </a:solidFill>
                <a:cs typeface="Arial" panose="020B0604020202020204" pitchFamily="34" charset="0"/>
              </a:rPr>
              <a:t>=</a:t>
            </a:r>
            <a:r>
              <a:rPr lang="en-US" altLang="en-US" i="1">
                <a:solidFill>
                  <a:schemeClr val="bg1"/>
                </a:solidFill>
                <a:cs typeface="Arial" panose="020B0604020202020204" pitchFamily="34" charset="0"/>
              </a:rPr>
              <a:t>P/A</a:t>
            </a:r>
            <a:endParaRPr lang="en-US" altLang="en-US" i="1" baseline="-25000">
              <a:solidFill>
                <a:schemeClr val="bg1"/>
              </a:solidFill>
              <a:cs typeface="Arial" panose="020B0604020202020204" pitchFamily="34" charset="0"/>
            </a:endParaRPr>
          </a:p>
        </p:txBody>
      </p:sp>
      <p:sp>
        <p:nvSpPr>
          <p:cNvPr id="7177" name="Text Box 15"/>
          <p:cNvSpPr txBox="1">
            <a:spLocks noChangeArrowheads="1"/>
          </p:cNvSpPr>
          <p:nvPr/>
        </p:nvSpPr>
        <p:spPr bwMode="auto">
          <a:xfrm>
            <a:off x="4238625" y="4783138"/>
            <a:ext cx="177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a:solidFill>
                  <a:schemeClr val="bg1"/>
                </a:solidFill>
                <a:latin typeface="Symbol" panose="05050102010706020507" pitchFamily="18" charset="2"/>
                <a:cs typeface="Arial" panose="020B0604020202020204" pitchFamily="34" charset="0"/>
              </a:rPr>
              <a:t>s</a:t>
            </a:r>
            <a:r>
              <a:rPr lang="en-US" altLang="en-US" baseline="-25000">
                <a:solidFill>
                  <a:schemeClr val="bg1"/>
                </a:solidFill>
                <a:latin typeface="Symbol" panose="05050102010706020507" pitchFamily="18" charset="2"/>
                <a:cs typeface="Arial" panose="020B0604020202020204" pitchFamily="34" charset="0"/>
              </a:rPr>
              <a:t>2</a:t>
            </a:r>
            <a:r>
              <a:rPr lang="en-US" altLang="en-US">
                <a:solidFill>
                  <a:schemeClr val="bg1"/>
                </a:solidFill>
                <a:cs typeface="Arial" panose="020B0604020202020204" pitchFamily="34" charset="0"/>
              </a:rPr>
              <a:t>=</a:t>
            </a:r>
            <a:r>
              <a:rPr lang="en-US" altLang="en-US" i="1">
                <a:solidFill>
                  <a:schemeClr val="bg1"/>
                </a:solidFill>
                <a:cs typeface="Arial" panose="020B0604020202020204" pitchFamily="34" charset="0"/>
              </a:rPr>
              <a:t>M</a:t>
            </a:r>
            <a:r>
              <a:rPr lang="en-US" altLang="en-US" i="1" baseline="-25000">
                <a:solidFill>
                  <a:schemeClr val="bg1"/>
                </a:solidFill>
                <a:cs typeface="Arial" panose="020B0604020202020204" pitchFamily="34" charset="0"/>
              </a:rPr>
              <a:t>y</a:t>
            </a:r>
            <a:r>
              <a:rPr lang="en-US" altLang="en-US" i="1">
                <a:solidFill>
                  <a:schemeClr val="bg1"/>
                </a:solidFill>
                <a:cs typeface="Arial" panose="020B0604020202020204" pitchFamily="34" charset="0"/>
              </a:rPr>
              <a:t>c</a:t>
            </a:r>
            <a:r>
              <a:rPr lang="en-US" altLang="en-US" i="1" baseline="-25000">
                <a:solidFill>
                  <a:schemeClr val="bg1"/>
                </a:solidFill>
                <a:cs typeface="Arial" panose="020B0604020202020204" pitchFamily="34" charset="0"/>
              </a:rPr>
              <a:t>x</a:t>
            </a:r>
            <a:r>
              <a:rPr lang="en-US" altLang="en-US">
                <a:solidFill>
                  <a:schemeClr val="bg1"/>
                </a:solidFill>
                <a:cs typeface="Arial" panose="020B0604020202020204" pitchFamily="34" charset="0"/>
              </a:rPr>
              <a:t>/</a:t>
            </a:r>
            <a:r>
              <a:rPr lang="en-US" altLang="en-US" i="1">
                <a:solidFill>
                  <a:schemeClr val="bg1"/>
                </a:solidFill>
                <a:cs typeface="Arial" panose="020B0604020202020204" pitchFamily="34" charset="0"/>
              </a:rPr>
              <a:t>I</a:t>
            </a:r>
            <a:r>
              <a:rPr lang="en-US" altLang="en-US" i="1" baseline="-25000">
                <a:solidFill>
                  <a:schemeClr val="bg1"/>
                </a:solidFill>
                <a:cs typeface="Arial" panose="020B0604020202020204" pitchFamily="34" charset="0"/>
              </a:rPr>
              <a:t>y</a:t>
            </a:r>
          </a:p>
        </p:txBody>
      </p:sp>
      <p:sp>
        <p:nvSpPr>
          <p:cNvPr id="23" name="Slide Number Placeholder 22"/>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8F4C1E3-68E7-40EB-AC0A-30ECF4DB5C49}" type="slidenum">
              <a:rPr lang="en-US" altLang="en-US" sz="1200">
                <a:solidFill>
                  <a:srgbClr val="BCBCBC"/>
                </a:solidFill>
              </a:rPr>
              <a:pPr/>
              <a:t>6</a:t>
            </a:fld>
            <a:endParaRPr lang="en-US" altLang="en-US" sz="1200">
              <a:solidFill>
                <a:srgbClr val="BCBCBC"/>
              </a:solidFill>
            </a:endParaRPr>
          </a:p>
        </p:txBody>
      </p:sp>
      <p:sp>
        <p:nvSpPr>
          <p:cNvPr id="7179" name="Freeform 42"/>
          <p:cNvSpPr>
            <a:spLocks/>
          </p:cNvSpPr>
          <p:nvPr/>
        </p:nvSpPr>
        <p:spPr bwMode="auto">
          <a:xfrm>
            <a:off x="4559300" y="2397125"/>
            <a:ext cx="933450" cy="1371600"/>
          </a:xfrm>
          <a:custGeom>
            <a:avLst/>
            <a:gdLst>
              <a:gd name="T0" fmla="*/ 2147483647 w 588"/>
              <a:gd name="T1" fmla="*/ 2147483647 h 864"/>
              <a:gd name="T2" fmla="*/ 2147483647 w 588"/>
              <a:gd name="T3" fmla="*/ 2147483647 h 864"/>
              <a:gd name="T4" fmla="*/ 2147483647 w 588"/>
              <a:gd name="T5" fmla="*/ 0 h 864"/>
              <a:gd name="T6" fmla="*/ 2147483647 w 588"/>
              <a:gd name="T7" fmla="*/ 0 h 864"/>
              <a:gd name="T8" fmla="*/ 2147483647 w 588"/>
              <a:gd name="T9" fmla="*/ 2147483647 h 864"/>
              <a:gd name="T10" fmla="*/ 2147483647 w 588"/>
              <a:gd name="T11" fmla="*/ 2147483647 h 864"/>
              <a:gd name="T12" fmla="*/ 2147483647 w 588"/>
              <a:gd name="T13" fmla="*/ 2147483647 h 864"/>
              <a:gd name="T14" fmla="*/ 2147483647 w 588"/>
              <a:gd name="T15" fmla="*/ 2147483647 h 864"/>
              <a:gd name="T16" fmla="*/ 2147483647 w 588"/>
              <a:gd name="T17" fmla="*/ 2147483647 h 864"/>
              <a:gd name="T18" fmla="*/ 0 w 588"/>
              <a:gd name="T19" fmla="*/ 2147483647 h 864"/>
              <a:gd name="T20" fmla="*/ 0 w 588"/>
              <a:gd name="T21" fmla="*/ 2147483647 h 864"/>
              <a:gd name="T22" fmla="*/ 2147483647 w 588"/>
              <a:gd name="T23" fmla="*/ 2147483647 h 864"/>
              <a:gd name="T24" fmla="*/ 2147483647 w 588"/>
              <a:gd name="T25" fmla="*/ 2147483647 h 8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8"/>
              <a:gd name="T40" fmla="*/ 0 h 864"/>
              <a:gd name="T41" fmla="*/ 588 w 588"/>
              <a:gd name="T42" fmla="*/ 864 h 8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8" h="864">
                <a:moveTo>
                  <a:pt x="274" y="146"/>
                </a:moveTo>
                <a:lnTo>
                  <a:pt x="2" y="146"/>
                </a:lnTo>
                <a:lnTo>
                  <a:pt x="2" y="0"/>
                </a:lnTo>
                <a:lnTo>
                  <a:pt x="588" y="0"/>
                </a:lnTo>
                <a:lnTo>
                  <a:pt x="588" y="144"/>
                </a:lnTo>
                <a:lnTo>
                  <a:pt x="322" y="144"/>
                </a:lnTo>
                <a:lnTo>
                  <a:pt x="322" y="728"/>
                </a:lnTo>
                <a:lnTo>
                  <a:pt x="584" y="728"/>
                </a:lnTo>
                <a:lnTo>
                  <a:pt x="584" y="864"/>
                </a:lnTo>
                <a:lnTo>
                  <a:pt x="0" y="864"/>
                </a:lnTo>
                <a:lnTo>
                  <a:pt x="0" y="728"/>
                </a:lnTo>
                <a:lnTo>
                  <a:pt x="274" y="728"/>
                </a:lnTo>
                <a:lnTo>
                  <a:pt x="274" y="146"/>
                </a:lnTo>
                <a:close/>
              </a:path>
            </a:pathLst>
          </a:custGeom>
          <a:solidFill>
            <a:schemeClr val="accent1"/>
          </a:solidFill>
          <a:ln w="38100" cmpd="sng">
            <a:solidFill>
              <a:schemeClr val="bg1"/>
            </a:solidFill>
            <a:round/>
            <a:headEnd/>
            <a:tailEnd/>
          </a:ln>
        </p:spPr>
        <p:txBody>
          <a:bodyPr/>
          <a:lstStyle/>
          <a:p>
            <a:endParaRPr lang="en-US"/>
          </a:p>
        </p:txBody>
      </p:sp>
      <p:sp>
        <p:nvSpPr>
          <p:cNvPr id="7180" name="Line 43"/>
          <p:cNvSpPr>
            <a:spLocks noChangeShapeType="1"/>
          </p:cNvSpPr>
          <p:nvPr/>
        </p:nvSpPr>
        <p:spPr bwMode="auto">
          <a:xfrm>
            <a:off x="5033963" y="2062163"/>
            <a:ext cx="0" cy="2543175"/>
          </a:xfrm>
          <a:prstGeom prst="line">
            <a:avLst/>
          </a:prstGeom>
          <a:noFill/>
          <a:ln w="12700">
            <a:solidFill>
              <a:schemeClr val="bg1"/>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181" name="Line 45"/>
          <p:cNvSpPr>
            <a:spLocks noChangeShapeType="1"/>
          </p:cNvSpPr>
          <p:nvPr/>
        </p:nvSpPr>
        <p:spPr bwMode="auto">
          <a:xfrm>
            <a:off x="5613400" y="2406650"/>
            <a:ext cx="26416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 name="Line 46"/>
          <p:cNvSpPr>
            <a:spLocks noChangeShapeType="1"/>
          </p:cNvSpPr>
          <p:nvPr/>
        </p:nvSpPr>
        <p:spPr bwMode="auto">
          <a:xfrm>
            <a:off x="5613400" y="3771900"/>
            <a:ext cx="26289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 name="Line 48"/>
          <p:cNvSpPr>
            <a:spLocks noChangeShapeType="1"/>
          </p:cNvSpPr>
          <p:nvPr/>
        </p:nvSpPr>
        <p:spPr bwMode="auto">
          <a:xfrm>
            <a:off x="4832350" y="3086100"/>
            <a:ext cx="3460750" cy="0"/>
          </a:xfrm>
          <a:prstGeom prst="line">
            <a:avLst/>
          </a:prstGeom>
          <a:noFill/>
          <a:ln w="12700">
            <a:solidFill>
              <a:schemeClr val="bg1"/>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184" name="Line 51"/>
          <p:cNvSpPr>
            <a:spLocks noChangeShapeType="1"/>
          </p:cNvSpPr>
          <p:nvPr/>
        </p:nvSpPr>
        <p:spPr bwMode="auto">
          <a:xfrm>
            <a:off x="4552950" y="3873500"/>
            <a:ext cx="0" cy="85090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 name="Line 52"/>
          <p:cNvSpPr>
            <a:spLocks noChangeShapeType="1"/>
          </p:cNvSpPr>
          <p:nvPr/>
        </p:nvSpPr>
        <p:spPr bwMode="auto">
          <a:xfrm>
            <a:off x="5480050" y="3860800"/>
            <a:ext cx="0" cy="86360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6" name="Line 54"/>
          <p:cNvSpPr>
            <a:spLocks noChangeShapeType="1"/>
          </p:cNvSpPr>
          <p:nvPr/>
        </p:nvSpPr>
        <p:spPr bwMode="auto">
          <a:xfrm>
            <a:off x="6635750" y="2400300"/>
            <a:ext cx="0" cy="13716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7" name="Line 57"/>
          <p:cNvSpPr>
            <a:spLocks noChangeShapeType="1"/>
          </p:cNvSpPr>
          <p:nvPr/>
        </p:nvSpPr>
        <p:spPr bwMode="auto">
          <a:xfrm flipH="1">
            <a:off x="6178550" y="2400300"/>
            <a:ext cx="920750" cy="13716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 name="Line 58"/>
          <p:cNvSpPr>
            <a:spLocks noChangeShapeType="1"/>
          </p:cNvSpPr>
          <p:nvPr/>
        </p:nvSpPr>
        <p:spPr bwMode="auto">
          <a:xfrm>
            <a:off x="7670800" y="2406650"/>
            <a:ext cx="0" cy="13589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9" name="Line 59"/>
          <p:cNvSpPr>
            <a:spLocks noChangeShapeType="1"/>
          </p:cNvSpPr>
          <p:nvPr/>
        </p:nvSpPr>
        <p:spPr bwMode="auto">
          <a:xfrm>
            <a:off x="8108950" y="2406650"/>
            <a:ext cx="0" cy="13589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0" name="Line 60"/>
          <p:cNvSpPr>
            <a:spLocks noChangeShapeType="1"/>
          </p:cNvSpPr>
          <p:nvPr/>
        </p:nvSpPr>
        <p:spPr bwMode="auto">
          <a:xfrm>
            <a:off x="4540250" y="4343400"/>
            <a:ext cx="94615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1" name="Line 61"/>
          <p:cNvSpPr>
            <a:spLocks noChangeShapeType="1"/>
          </p:cNvSpPr>
          <p:nvPr/>
        </p:nvSpPr>
        <p:spPr bwMode="auto">
          <a:xfrm>
            <a:off x="4552950" y="4114800"/>
            <a:ext cx="927100" cy="43815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2" name="Text Box 15"/>
          <p:cNvSpPr txBox="1">
            <a:spLocks noChangeArrowheads="1"/>
          </p:cNvSpPr>
          <p:nvPr/>
        </p:nvSpPr>
        <p:spPr bwMode="auto">
          <a:xfrm>
            <a:off x="6419850" y="4783138"/>
            <a:ext cx="2041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a:solidFill>
                  <a:schemeClr val="bg1"/>
                </a:solidFill>
                <a:cs typeface="Arial" panose="020B0604020202020204" pitchFamily="34" charset="0"/>
              </a:rPr>
              <a:t>(elastic range)</a:t>
            </a:r>
            <a:endParaRPr lang="en-US" altLang="en-US" i="1" baseline="-2500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1" name="Rectangle 30"/>
          <p:cNvSpPr/>
          <p:nvPr/>
        </p:nvSpPr>
        <p:spPr bwMode="auto">
          <a:xfrm>
            <a:off x="1093788" y="2265363"/>
            <a:ext cx="7597775" cy="42370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68"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69" name="TextBox 68"/>
          <p:cNvSpPr txBox="1">
            <a:spLocks noChangeArrowheads="1"/>
          </p:cNvSpPr>
          <p:nvPr/>
        </p:nvSpPr>
        <p:spPr bwMode="auto">
          <a:xfrm>
            <a:off x="1128713" y="3260725"/>
            <a:ext cx="1298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i="1">
                <a:solidFill>
                  <a:schemeClr val="bg1"/>
                </a:solidFill>
                <a:cs typeface="Arial" panose="020B0604020202020204" pitchFamily="34" charset="0"/>
              </a:rPr>
              <a:t>H+P</a:t>
            </a:r>
            <a:r>
              <a:rPr lang="en-US" altLang="en-US" sz="2000" b="1">
                <a:solidFill>
                  <a:schemeClr val="bg1"/>
                </a:solidFill>
                <a:latin typeface="Symbol" panose="05050102010706020507" pitchFamily="18" charset="2"/>
                <a:cs typeface="Arial" panose="020B0604020202020204" pitchFamily="34" charset="0"/>
              </a:rPr>
              <a:t>D</a:t>
            </a:r>
            <a:r>
              <a:rPr lang="en-US" altLang="en-US" sz="2000" b="1" i="1">
                <a:solidFill>
                  <a:schemeClr val="bg1"/>
                </a:solidFill>
                <a:cs typeface="Arial" panose="020B0604020202020204" pitchFamily="34" charset="0"/>
              </a:rPr>
              <a:t>/L</a:t>
            </a:r>
          </a:p>
        </p:txBody>
      </p:sp>
      <p:sp>
        <p:nvSpPr>
          <p:cNvPr id="62470"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28" name="Slide Number Placeholder 2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D3F4B544-5A5C-441E-944E-60B5D28C06C7}" type="slidenum">
              <a:rPr lang="en-US" altLang="en-US" sz="1200">
                <a:solidFill>
                  <a:srgbClr val="BCBCBC"/>
                </a:solidFill>
              </a:rPr>
              <a:pPr algn="r"/>
              <a:t>60</a:t>
            </a:fld>
            <a:endParaRPr lang="en-US" altLang="en-US" sz="1200">
              <a:solidFill>
                <a:srgbClr val="BCBCBC"/>
              </a:solidFill>
            </a:endParaRPr>
          </a:p>
        </p:txBody>
      </p:sp>
      <p:sp>
        <p:nvSpPr>
          <p:cNvPr id="62472" name="Line 8"/>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3" name="Line 9"/>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4" name="Line 10"/>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5" name="Line 11"/>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6" name="Line 12"/>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7" name="Line 13"/>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8" name="Line 14"/>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9" name="Line 15"/>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0" name="Line 16"/>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62481" name="Line 17"/>
          <p:cNvSpPr>
            <a:spLocks noChangeShapeType="1"/>
          </p:cNvSpPr>
          <p:nvPr/>
        </p:nvSpPr>
        <p:spPr bwMode="auto">
          <a:xfrm flipV="1">
            <a:off x="2205038" y="2871788"/>
            <a:ext cx="0" cy="6762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2"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83" name="Line 19"/>
          <p:cNvSpPr>
            <a:spLocks noChangeShapeType="1"/>
          </p:cNvSpPr>
          <p:nvPr/>
        </p:nvSpPr>
        <p:spPr bwMode="auto">
          <a:xfrm flipV="1">
            <a:off x="3195638" y="288607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4" name="Line 20"/>
          <p:cNvSpPr>
            <a:spLocks noChangeShapeType="1"/>
          </p:cNvSpPr>
          <p:nvPr/>
        </p:nvSpPr>
        <p:spPr bwMode="auto">
          <a:xfrm>
            <a:off x="2200275" y="3124200"/>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5" name="Line 21"/>
          <p:cNvSpPr>
            <a:spLocks noChangeShapeType="1"/>
          </p:cNvSpPr>
          <p:nvPr/>
        </p:nvSpPr>
        <p:spPr bwMode="auto">
          <a:xfrm flipH="1">
            <a:off x="1757363" y="3122613"/>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62486" name="Line 22"/>
          <p:cNvSpPr>
            <a:spLocks noChangeShapeType="1"/>
          </p:cNvSpPr>
          <p:nvPr/>
        </p:nvSpPr>
        <p:spPr bwMode="auto">
          <a:xfrm>
            <a:off x="3195638" y="3122613"/>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62487" name="Text Box 161"/>
          <p:cNvSpPr txBox="1">
            <a:spLocks noChangeArrowheads="1"/>
          </p:cNvSpPr>
          <p:nvPr/>
        </p:nvSpPr>
        <p:spPr bwMode="auto">
          <a:xfrm>
            <a:off x="2501900" y="27305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62488" name="Line 25"/>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TextBox 71"/>
          <p:cNvSpPr txBox="1"/>
          <p:nvPr/>
        </p:nvSpPr>
        <p:spPr>
          <a:xfrm>
            <a:off x="1090613" y="1692275"/>
            <a:ext cx="757872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Note that the maximum moment is similar to this case:</a:t>
            </a:r>
            <a:endParaRPr lang="en-US">
              <a:solidFill>
                <a:schemeClr val="bg1"/>
              </a:solidFill>
              <a:latin typeface="Symbol" pitchFamily="18" charset="2"/>
            </a:endParaRPr>
          </a:p>
        </p:txBody>
      </p:sp>
      <p:sp>
        <p:nvSpPr>
          <p:cNvPr id="62490" name="Line 27"/>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3" name="Right Triangle 32"/>
          <p:cNvSpPr/>
          <p:nvPr/>
        </p:nvSpPr>
        <p:spPr>
          <a:xfrm>
            <a:off x="4959350" y="3676650"/>
            <a:ext cx="1150938" cy="246538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ight Triangle 28"/>
          <p:cNvSpPr/>
          <p:nvPr/>
        </p:nvSpPr>
        <p:spPr>
          <a:xfrm>
            <a:off x="4959350" y="3671888"/>
            <a:ext cx="679450" cy="246538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93" name="TextBox 68"/>
          <p:cNvSpPr txBox="1">
            <a:spLocks noChangeArrowheads="1"/>
          </p:cNvSpPr>
          <p:nvPr/>
        </p:nvSpPr>
        <p:spPr bwMode="auto">
          <a:xfrm>
            <a:off x="6207125" y="5653088"/>
            <a:ext cx="230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solidFill>
                  <a:schemeClr val="bg1"/>
                </a:solidFill>
                <a:cs typeface="Arial" panose="020B0604020202020204" pitchFamily="34" charset="0"/>
              </a:rPr>
              <a:t>M</a:t>
            </a:r>
            <a:r>
              <a:rPr lang="en-US" altLang="en-US" i="1" baseline="-25000">
                <a:solidFill>
                  <a:schemeClr val="bg1"/>
                </a:solidFill>
                <a:cs typeface="Arial" panose="020B0604020202020204" pitchFamily="34" charset="0"/>
              </a:rPr>
              <a:t>max </a:t>
            </a:r>
            <a:r>
              <a:rPr lang="en-US" altLang="en-US">
                <a:solidFill>
                  <a:schemeClr val="bg1"/>
                </a:solidFill>
                <a:cs typeface="Arial" panose="020B0604020202020204" pitchFamily="34" charset="0"/>
              </a:rPr>
              <a:t>= HL + </a:t>
            </a:r>
            <a:r>
              <a:rPr lang="en-US" altLang="en-US" i="1">
                <a:solidFill>
                  <a:schemeClr val="bg1"/>
                </a:solidFill>
                <a:cs typeface="Arial" panose="020B0604020202020204" pitchFamily="34" charset="0"/>
              </a:rPr>
              <a:t>P</a:t>
            </a:r>
            <a:r>
              <a:rPr lang="en-US" altLang="en-US">
                <a:solidFill>
                  <a:schemeClr val="bg1"/>
                </a:solidFill>
                <a:latin typeface="Symbol" panose="05050102010706020507" pitchFamily="18" charset="2"/>
                <a:cs typeface="Arial" panose="020B0604020202020204" pitchFamily="34" charset="0"/>
              </a:rPr>
              <a:t>D</a:t>
            </a:r>
          </a:p>
        </p:txBody>
      </p:sp>
      <p:sp>
        <p:nvSpPr>
          <p:cNvPr id="62494" name="TextBox 68"/>
          <p:cNvSpPr txBox="1">
            <a:spLocks noChangeArrowheads="1"/>
          </p:cNvSpPr>
          <p:nvPr/>
        </p:nvSpPr>
        <p:spPr bwMode="auto">
          <a:xfrm>
            <a:off x="4646613" y="6088063"/>
            <a:ext cx="2095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chemeClr val="bg1"/>
                </a:solidFill>
                <a:cs typeface="Arial" panose="020B0604020202020204" pitchFamily="34" charset="0"/>
              </a:rPr>
              <a:t>Moment Diagram</a:t>
            </a:r>
          </a:p>
        </p:txBody>
      </p:sp>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1" name="Rectangle 30"/>
          <p:cNvSpPr/>
          <p:nvPr/>
        </p:nvSpPr>
        <p:spPr bwMode="auto">
          <a:xfrm>
            <a:off x="1093788" y="2265363"/>
            <a:ext cx="7597775" cy="42370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492"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3" name="TextBox 68"/>
          <p:cNvSpPr txBox="1">
            <a:spLocks noChangeArrowheads="1"/>
          </p:cNvSpPr>
          <p:nvPr/>
        </p:nvSpPr>
        <p:spPr bwMode="auto">
          <a:xfrm>
            <a:off x="1128713" y="3260725"/>
            <a:ext cx="1298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i="1">
                <a:solidFill>
                  <a:schemeClr val="bg1"/>
                </a:solidFill>
                <a:cs typeface="Arial" panose="020B0604020202020204" pitchFamily="34" charset="0"/>
              </a:rPr>
              <a:t>H+P</a:t>
            </a:r>
            <a:r>
              <a:rPr lang="en-US" altLang="en-US" sz="2000" b="1">
                <a:solidFill>
                  <a:schemeClr val="bg1"/>
                </a:solidFill>
                <a:latin typeface="Symbol" panose="05050102010706020507" pitchFamily="18" charset="2"/>
                <a:cs typeface="Arial" panose="020B0604020202020204" pitchFamily="34" charset="0"/>
              </a:rPr>
              <a:t>D</a:t>
            </a:r>
            <a:r>
              <a:rPr lang="en-US" altLang="en-US" sz="2000" b="1" i="1">
                <a:solidFill>
                  <a:schemeClr val="bg1"/>
                </a:solidFill>
                <a:cs typeface="Arial" panose="020B0604020202020204" pitchFamily="34" charset="0"/>
              </a:rPr>
              <a:t>/L</a:t>
            </a:r>
          </a:p>
        </p:txBody>
      </p:sp>
      <p:sp>
        <p:nvSpPr>
          <p:cNvPr id="63494"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28" name="Slide Number Placeholder 2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A08357E-5409-480E-9ACD-AFD88A96B85A}" type="slidenum">
              <a:rPr lang="en-US" altLang="en-US" sz="1200">
                <a:solidFill>
                  <a:srgbClr val="BCBCBC"/>
                </a:solidFill>
              </a:rPr>
              <a:pPr algn="r"/>
              <a:t>61</a:t>
            </a:fld>
            <a:endParaRPr lang="en-US" altLang="en-US" sz="1200">
              <a:solidFill>
                <a:srgbClr val="BCBCBC"/>
              </a:solidFill>
            </a:endParaRPr>
          </a:p>
        </p:txBody>
      </p:sp>
      <p:sp>
        <p:nvSpPr>
          <p:cNvPr id="63496" name="Line 11"/>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7" name="Line 12"/>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8" name="Line 13"/>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9" name="Line 14"/>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0" name="Line 15"/>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1" name="Line 16"/>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2" name="Line 17"/>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3" name="Line 18"/>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4" name="Line 19"/>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63505" name="Line 20"/>
          <p:cNvSpPr>
            <a:spLocks noChangeShapeType="1"/>
          </p:cNvSpPr>
          <p:nvPr/>
        </p:nvSpPr>
        <p:spPr bwMode="auto">
          <a:xfrm flipV="1">
            <a:off x="2205038" y="2871788"/>
            <a:ext cx="0" cy="6762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6"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7" name="Line 26"/>
          <p:cNvSpPr>
            <a:spLocks noChangeShapeType="1"/>
          </p:cNvSpPr>
          <p:nvPr/>
        </p:nvSpPr>
        <p:spPr bwMode="auto">
          <a:xfrm flipV="1">
            <a:off x="3195638" y="288607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8" name="Line 28"/>
          <p:cNvSpPr>
            <a:spLocks noChangeShapeType="1"/>
          </p:cNvSpPr>
          <p:nvPr/>
        </p:nvSpPr>
        <p:spPr bwMode="auto">
          <a:xfrm>
            <a:off x="2200275" y="3124200"/>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9" name="Line 29"/>
          <p:cNvSpPr>
            <a:spLocks noChangeShapeType="1"/>
          </p:cNvSpPr>
          <p:nvPr/>
        </p:nvSpPr>
        <p:spPr bwMode="auto">
          <a:xfrm flipH="1">
            <a:off x="1757363" y="3122613"/>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63510" name="Line 30"/>
          <p:cNvSpPr>
            <a:spLocks noChangeShapeType="1"/>
          </p:cNvSpPr>
          <p:nvPr/>
        </p:nvSpPr>
        <p:spPr bwMode="auto">
          <a:xfrm>
            <a:off x="3195638" y="3122613"/>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63511" name="Text Box 161"/>
          <p:cNvSpPr txBox="1">
            <a:spLocks noChangeArrowheads="1"/>
          </p:cNvSpPr>
          <p:nvPr/>
        </p:nvSpPr>
        <p:spPr bwMode="auto">
          <a:xfrm>
            <a:off x="2501900" y="27305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63512" name="Line 41"/>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TextBox 71"/>
          <p:cNvSpPr txBox="1"/>
          <p:nvPr/>
        </p:nvSpPr>
        <p:spPr>
          <a:xfrm>
            <a:off x="1090613" y="1692275"/>
            <a:ext cx="757872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Note that the maximum moment is similar to this case:</a:t>
            </a:r>
            <a:endParaRPr lang="en-US">
              <a:solidFill>
                <a:schemeClr val="bg1"/>
              </a:solidFill>
              <a:latin typeface="Symbol" pitchFamily="18" charset="2"/>
            </a:endParaRPr>
          </a:p>
        </p:txBody>
      </p:sp>
      <p:sp>
        <p:nvSpPr>
          <p:cNvPr id="63514" name="Line 44"/>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3" name="Right Triangle 32"/>
          <p:cNvSpPr/>
          <p:nvPr/>
        </p:nvSpPr>
        <p:spPr>
          <a:xfrm>
            <a:off x="4959350" y="3681413"/>
            <a:ext cx="1150938" cy="246538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ight Triangle 28"/>
          <p:cNvSpPr/>
          <p:nvPr/>
        </p:nvSpPr>
        <p:spPr>
          <a:xfrm>
            <a:off x="4959350" y="3671888"/>
            <a:ext cx="679450" cy="246538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Freeform 40"/>
          <p:cNvSpPr/>
          <p:nvPr/>
        </p:nvSpPr>
        <p:spPr>
          <a:xfrm>
            <a:off x="4965700" y="3648075"/>
            <a:ext cx="1163638" cy="2493963"/>
          </a:xfrm>
          <a:custGeom>
            <a:avLst/>
            <a:gdLst>
              <a:gd name="connsiteX0" fmla="*/ 0 w 1163782"/>
              <a:gd name="connsiteY0" fmla="*/ 0 h 2466109"/>
              <a:gd name="connsiteX1" fmla="*/ 762000 w 1163782"/>
              <a:gd name="connsiteY1" fmla="*/ 1413164 h 2466109"/>
              <a:gd name="connsiteX2" fmla="*/ 1163782 w 1163782"/>
              <a:gd name="connsiteY2" fmla="*/ 2466109 h 2466109"/>
            </a:gdLst>
            <a:ahLst/>
            <a:cxnLst>
              <a:cxn ang="0">
                <a:pos x="connsiteX0" y="connsiteY0"/>
              </a:cxn>
              <a:cxn ang="0">
                <a:pos x="connsiteX1" y="connsiteY1"/>
              </a:cxn>
              <a:cxn ang="0">
                <a:pos x="connsiteX2" y="connsiteY2"/>
              </a:cxn>
            </a:cxnLst>
            <a:rect l="l" t="t" r="r" b="b"/>
            <a:pathLst>
              <a:path w="1163782" h="2466109">
                <a:moveTo>
                  <a:pt x="0" y="0"/>
                </a:moveTo>
                <a:cubicBezTo>
                  <a:pt x="284018" y="501073"/>
                  <a:pt x="568036" y="1002146"/>
                  <a:pt x="762000" y="1413164"/>
                </a:cubicBezTo>
                <a:cubicBezTo>
                  <a:pt x="955964" y="1824182"/>
                  <a:pt x="1059873" y="2145145"/>
                  <a:pt x="1163782" y="2466109"/>
                </a:cubicBezTo>
              </a:path>
            </a:pathLst>
          </a:custGeom>
          <a:ln w="635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TextBox 30"/>
          <p:cNvSpPr txBox="1"/>
          <p:nvPr/>
        </p:nvSpPr>
        <p:spPr>
          <a:xfrm>
            <a:off x="3941763" y="2290763"/>
            <a:ext cx="4611687" cy="12255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However, the shape of the moment diagram is slightly altered, </a:t>
            </a:r>
          </a:p>
          <a:p>
            <a:pPr>
              <a:defRPr/>
            </a:pPr>
            <a:r>
              <a:rPr lang="en-US">
                <a:solidFill>
                  <a:schemeClr val="bg1"/>
                </a:solidFill>
              </a:rPr>
              <a:t>now assumed to be a straight line.</a:t>
            </a:r>
            <a:endParaRPr lang="en-US">
              <a:solidFill>
                <a:schemeClr val="bg1"/>
              </a:solidFill>
              <a:latin typeface="Symbol" pitchFamily="18" charset="2"/>
            </a:endParaRPr>
          </a:p>
        </p:txBody>
      </p:sp>
      <p:sp>
        <p:nvSpPr>
          <p:cNvPr id="63519" name="TextBox 68"/>
          <p:cNvSpPr txBox="1">
            <a:spLocks noChangeArrowheads="1"/>
          </p:cNvSpPr>
          <p:nvPr/>
        </p:nvSpPr>
        <p:spPr bwMode="auto">
          <a:xfrm>
            <a:off x="5792788" y="4205288"/>
            <a:ext cx="2447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chemeClr val="bg1"/>
                </a:solidFill>
                <a:cs typeface="Arial" panose="020B0604020202020204" pitchFamily="34" charset="0"/>
              </a:rPr>
              <a:t>Previous case moment</a:t>
            </a:r>
          </a:p>
        </p:txBody>
      </p:sp>
      <p:sp>
        <p:nvSpPr>
          <p:cNvPr id="63520" name="Line 52"/>
          <p:cNvSpPr>
            <a:spLocks noChangeShapeType="1"/>
          </p:cNvSpPr>
          <p:nvPr/>
        </p:nvSpPr>
        <p:spPr bwMode="auto">
          <a:xfrm flipH="1">
            <a:off x="5495925" y="4400550"/>
            <a:ext cx="342900" cy="200025"/>
          </a:xfrm>
          <a:prstGeom prst="line">
            <a:avLst/>
          </a:prstGeom>
          <a:noFill/>
          <a:ln w="19050">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3521" name="TextBox 68"/>
          <p:cNvSpPr txBox="1">
            <a:spLocks noChangeArrowheads="1"/>
          </p:cNvSpPr>
          <p:nvPr/>
        </p:nvSpPr>
        <p:spPr bwMode="auto">
          <a:xfrm>
            <a:off x="6207125" y="5653088"/>
            <a:ext cx="230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solidFill>
                  <a:schemeClr val="bg1"/>
                </a:solidFill>
                <a:cs typeface="Arial" panose="020B0604020202020204" pitchFamily="34" charset="0"/>
              </a:rPr>
              <a:t>M</a:t>
            </a:r>
            <a:r>
              <a:rPr lang="en-US" altLang="en-US" i="1" baseline="-25000">
                <a:solidFill>
                  <a:schemeClr val="bg1"/>
                </a:solidFill>
                <a:cs typeface="Arial" panose="020B0604020202020204" pitchFamily="34" charset="0"/>
              </a:rPr>
              <a:t>max </a:t>
            </a:r>
            <a:r>
              <a:rPr lang="en-US" altLang="en-US">
                <a:solidFill>
                  <a:schemeClr val="bg1"/>
                </a:solidFill>
                <a:cs typeface="Arial" panose="020B0604020202020204" pitchFamily="34" charset="0"/>
              </a:rPr>
              <a:t>= HL + </a:t>
            </a:r>
            <a:r>
              <a:rPr lang="en-US" altLang="en-US" i="1">
                <a:solidFill>
                  <a:schemeClr val="bg1"/>
                </a:solidFill>
                <a:cs typeface="Arial" panose="020B0604020202020204" pitchFamily="34" charset="0"/>
              </a:rPr>
              <a:t>P</a:t>
            </a:r>
            <a:r>
              <a:rPr lang="en-US" altLang="en-US">
                <a:solidFill>
                  <a:schemeClr val="bg1"/>
                </a:solidFill>
                <a:latin typeface="Symbol" panose="05050102010706020507" pitchFamily="18" charset="2"/>
                <a:cs typeface="Arial" panose="020B0604020202020204" pitchFamily="34" charset="0"/>
              </a:rPr>
              <a:t>D</a:t>
            </a:r>
          </a:p>
        </p:txBody>
      </p:sp>
      <p:sp>
        <p:nvSpPr>
          <p:cNvPr id="63522" name="TextBox 68"/>
          <p:cNvSpPr txBox="1">
            <a:spLocks noChangeArrowheads="1"/>
          </p:cNvSpPr>
          <p:nvPr/>
        </p:nvSpPr>
        <p:spPr bwMode="auto">
          <a:xfrm>
            <a:off x="4646613" y="6088063"/>
            <a:ext cx="2095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chemeClr val="bg1"/>
                </a:solidFill>
                <a:cs typeface="Arial" panose="020B0604020202020204" pitchFamily="34" charset="0"/>
              </a:rPr>
              <a:t>Moment Diagram</a:t>
            </a:r>
          </a:p>
        </p:txBody>
      </p:sp>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1" name="Rectangle 30"/>
          <p:cNvSpPr/>
          <p:nvPr/>
        </p:nvSpPr>
        <p:spPr bwMode="auto">
          <a:xfrm>
            <a:off x="1093788" y="2265363"/>
            <a:ext cx="7597775" cy="42370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16"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17" name="TextBox 68"/>
          <p:cNvSpPr txBox="1">
            <a:spLocks noChangeArrowheads="1"/>
          </p:cNvSpPr>
          <p:nvPr/>
        </p:nvSpPr>
        <p:spPr bwMode="auto">
          <a:xfrm>
            <a:off x="1128713" y="3260725"/>
            <a:ext cx="1298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i="1">
                <a:solidFill>
                  <a:schemeClr val="bg1"/>
                </a:solidFill>
                <a:cs typeface="Arial" panose="020B0604020202020204" pitchFamily="34" charset="0"/>
              </a:rPr>
              <a:t>H+P</a:t>
            </a:r>
            <a:r>
              <a:rPr lang="en-US" altLang="en-US" sz="2000" b="1">
                <a:solidFill>
                  <a:schemeClr val="bg1"/>
                </a:solidFill>
                <a:latin typeface="Symbol" panose="05050102010706020507" pitchFamily="18" charset="2"/>
                <a:cs typeface="Arial" panose="020B0604020202020204" pitchFamily="34" charset="0"/>
              </a:rPr>
              <a:t>D</a:t>
            </a:r>
            <a:r>
              <a:rPr lang="en-US" altLang="en-US" sz="2000" b="1" i="1">
                <a:solidFill>
                  <a:schemeClr val="bg1"/>
                </a:solidFill>
                <a:cs typeface="Arial" panose="020B0604020202020204" pitchFamily="34" charset="0"/>
              </a:rPr>
              <a:t>/L</a:t>
            </a:r>
          </a:p>
        </p:txBody>
      </p:sp>
      <p:sp>
        <p:nvSpPr>
          <p:cNvPr id="64518"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28" name="Slide Number Placeholder 2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036ED168-E72D-471E-B054-D6288CDECC9E}" type="slidenum">
              <a:rPr lang="en-US" altLang="en-US" sz="1200">
                <a:solidFill>
                  <a:srgbClr val="BCBCBC"/>
                </a:solidFill>
              </a:rPr>
              <a:pPr algn="r"/>
              <a:t>62</a:t>
            </a:fld>
            <a:endParaRPr lang="en-US" altLang="en-US" sz="1200">
              <a:solidFill>
                <a:srgbClr val="BCBCBC"/>
              </a:solidFill>
            </a:endParaRPr>
          </a:p>
        </p:txBody>
      </p:sp>
      <p:sp>
        <p:nvSpPr>
          <p:cNvPr id="64520" name="Line 8"/>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1" name="Line 9"/>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2" name="Line 10"/>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3" name="Line 11"/>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4" name="Line 12"/>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5" name="Line 13"/>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6" name="Line 14"/>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7" name="Line 15"/>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8" name="Line 16"/>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64529" name="Line 17"/>
          <p:cNvSpPr>
            <a:spLocks noChangeShapeType="1"/>
          </p:cNvSpPr>
          <p:nvPr/>
        </p:nvSpPr>
        <p:spPr bwMode="auto">
          <a:xfrm flipV="1">
            <a:off x="2205038" y="2871788"/>
            <a:ext cx="0" cy="6762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30"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31" name="Line 19"/>
          <p:cNvSpPr>
            <a:spLocks noChangeShapeType="1"/>
          </p:cNvSpPr>
          <p:nvPr/>
        </p:nvSpPr>
        <p:spPr bwMode="auto">
          <a:xfrm flipV="1">
            <a:off x="3195638" y="288607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32" name="Line 20"/>
          <p:cNvSpPr>
            <a:spLocks noChangeShapeType="1"/>
          </p:cNvSpPr>
          <p:nvPr/>
        </p:nvSpPr>
        <p:spPr bwMode="auto">
          <a:xfrm>
            <a:off x="2200275" y="3124200"/>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33" name="Line 21"/>
          <p:cNvSpPr>
            <a:spLocks noChangeShapeType="1"/>
          </p:cNvSpPr>
          <p:nvPr/>
        </p:nvSpPr>
        <p:spPr bwMode="auto">
          <a:xfrm flipH="1">
            <a:off x="1757363" y="3122613"/>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64534" name="Line 22"/>
          <p:cNvSpPr>
            <a:spLocks noChangeShapeType="1"/>
          </p:cNvSpPr>
          <p:nvPr/>
        </p:nvSpPr>
        <p:spPr bwMode="auto">
          <a:xfrm>
            <a:off x="3195638" y="3122613"/>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64535" name="Text Box 161"/>
          <p:cNvSpPr txBox="1">
            <a:spLocks noChangeArrowheads="1"/>
          </p:cNvSpPr>
          <p:nvPr/>
        </p:nvSpPr>
        <p:spPr bwMode="auto">
          <a:xfrm>
            <a:off x="2501900" y="27305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64536" name="Line 25"/>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TextBox 71"/>
          <p:cNvSpPr txBox="1"/>
          <p:nvPr/>
        </p:nvSpPr>
        <p:spPr>
          <a:xfrm>
            <a:off x="1090613" y="1692275"/>
            <a:ext cx="757872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Note that the maximum moment is similar to this case:</a:t>
            </a:r>
            <a:endParaRPr lang="en-US">
              <a:solidFill>
                <a:schemeClr val="bg1"/>
              </a:solidFill>
              <a:latin typeface="Symbol" pitchFamily="18" charset="2"/>
            </a:endParaRPr>
          </a:p>
        </p:txBody>
      </p:sp>
      <p:sp>
        <p:nvSpPr>
          <p:cNvPr id="64538" name="Line 27"/>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1" name="Rectangle 30"/>
          <p:cNvSpPr/>
          <p:nvPr/>
        </p:nvSpPr>
        <p:spPr bwMode="auto">
          <a:xfrm>
            <a:off x="1093788" y="2265363"/>
            <a:ext cx="7597775" cy="42370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40"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1" name="TextBox 68"/>
          <p:cNvSpPr txBox="1">
            <a:spLocks noChangeArrowheads="1"/>
          </p:cNvSpPr>
          <p:nvPr/>
        </p:nvSpPr>
        <p:spPr bwMode="auto">
          <a:xfrm>
            <a:off x="1128713" y="3260725"/>
            <a:ext cx="1298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i="1">
                <a:solidFill>
                  <a:schemeClr val="bg1"/>
                </a:solidFill>
                <a:cs typeface="Arial" panose="020B0604020202020204" pitchFamily="34" charset="0"/>
              </a:rPr>
              <a:t>H+P</a:t>
            </a:r>
            <a:r>
              <a:rPr lang="en-US" altLang="en-US" sz="2000" b="1">
                <a:solidFill>
                  <a:schemeClr val="bg1"/>
                </a:solidFill>
                <a:latin typeface="Symbol" panose="05050102010706020507" pitchFamily="18" charset="2"/>
                <a:cs typeface="Arial" panose="020B0604020202020204" pitchFamily="34" charset="0"/>
              </a:rPr>
              <a:t>D</a:t>
            </a:r>
            <a:r>
              <a:rPr lang="en-US" altLang="en-US" sz="2000" b="1" i="1">
                <a:solidFill>
                  <a:schemeClr val="bg1"/>
                </a:solidFill>
                <a:cs typeface="Arial" panose="020B0604020202020204" pitchFamily="34" charset="0"/>
              </a:rPr>
              <a:t>/L</a:t>
            </a:r>
          </a:p>
        </p:txBody>
      </p:sp>
      <p:sp>
        <p:nvSpPr>
          <p:cNvPr id="65542"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28" name="Slide Number Placeholder 2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36D583A-3731-422E-92C8-6E4102EE7152}" type="slidenum">
              <a:rPr lang="en-US" altLang="en-US" sz="1200">
                <a:solidFill>
                  <a:srgbClr val="BCBCBC"/>
                </a:solidFill>
              </a:rPr>
              <a:pPr algn="r"/>
              <a:t>63</a:t>
            </a:fld>
            <a:endParaRPr lang="en-US" altLang="en-US" sz="1200">
              <a:solidFill>
                <a:srgbClr val="BCBCBC"/>
              </a:solidFill>
            </a:endParaRPr>
          </a:p>
        </p:txBody>
      </p:sp>
      <p:sp>
        <p:nvSpPr>
          <p:cNvPr id="65544" name="Line 8"/>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5" name="Line 9"/>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6" name="Line 10"/>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7" name="Line 11"/>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8" name="Line 12"/>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9" name="Line 13"/>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0" name="Line 14"/>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1" name="Line 15"/>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2" name="Line 16"/>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65553" name="Line 17"/>
          <p:cNvSpPr>
            <a:spLocks noChangeShapeType="1"/>
          </p:cNvSpPr>
          <p:nvPr/>
        </p:nvSpPr>
        <p:spPr bwMode="auto">
          <a:xfrm flipV="1">
            <a:off x="2205038" y="2871788"/>
            <a:ext cx="0" cy="6762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4"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55" name="Line 19"/>
          <p:cNvSpPr>
            <a:spLocks noChangeShapeType="1"/>
          </p:cNvSpPr>
          <p:nvPr/>
        </p:nvSpPr>
        <p:spPr bwMode="auto">
          <a:xfrm flipV="1">
            <a:off x="3195638" y="288607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6" name="Line 20"/>
          <p:cNvSpPr>
            <a:spLocks noChangeShapeType="1"/>
          </p:cNvSpPr>
          <p:nvPr/>
        </p:nvSpPr>
        <p:spPr bwMode="auto">
          <a:xfrm>
            <a:off x="2200275" y="3124200"/>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7" name="Line 21"/>
          <p:cNvSpPr>
            <a:spLocks noChangeShapeType="1"/>
          </p:cNvSpPr>
          <p:nvPr/>
        </p:nvSpPr>
        <p:spPr bwMode="auto">
          <a:xfrm flipH="1">
            <a:off x="1757363" y="3122613"/>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65558" name="Line 22"/>
          <p:cNvSpPr>
            <a:spLocks noChangeShapeType="1"/>
          </p:cNvSpPr>
          <p:nvPr/>
        </p:nvSpPr>
        <p:spPr bwMode="auto">
          <a:xfrm>
            <a:off x="3195638" y="3122613"/>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65559" name="Text Box 161"/>
          <p:cNvSpPr txBox="1">
            <a:spLocks noChangeArrowheads="1"/>
          </p:cNvSpPr>
          <p:nvPr/>
        </p:nvSpPr>
        <p:spPr bwMode="auto">
          <a:xfrm>
            <a:off x="2501900" y="27305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65560" name="Line 25"/>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TextBox 71"/>
          <p:cNvSpPr txBox="1"/>
          <p:nvPr/>
        </p:nvSpPr>
        <p:spPr>
          <a:xfrm>
            <a:off x="1090613" y="1692275"/>
            <a:ext cx="757872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Note that the maximum moment is similar to this case:</a:t>
            </a:r>
            <a:endParaRPr lang="en-US">
              <a:solidFill>
                <a:schemeClr val="bg1"/>
              </a:solidFill>
              <a:latin typeface="Symbol" pitchFamily="18" charset="2"/>
            </a:endParaRPr>
          </a:p>
        </p:txBody>
      </p:sp>
      <p:sp>
        <p:nvSpPr>
          <p:cNvPr id="65562" name="Line 27"/>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aphicFrame>
        <p:nvGraphicFramePr>
          <p:cNvPr id="65563" name="Object 2"/>
          <p:cNvGraphicFramePr>
            <a:graphicFrameLocks noChangeAspect="1"/>
          </p:cNvGraphicFramePr>
          <p:nvPr/>
        </p:nvGraphicFramePr>
        <p:xfrm>
          <a:off x="4029075" y="2320925"/>
          <a:ext cx="2127250" cy="784225"/>
        </p:xfrm>
        <a:graphic>
          <a:graphicData uri="http://schemas.openxmlformats.org/presentationml/2006/ole">
            <mc:AlternateContent xmlns:mc="http://schemas.openxmlformats.org/markup-compatibility/2006">
              <mc:Choice xmlns:v="urn:schemas-microsoft-com:vml" Requires="v">
                <p:oleObj spid="_x0000_s65570" name="Equation" r:id="rId4" imgW="1205977" imgH="444307" progId="Equation.3">
                  <p:embed/>
                </p:oleObj>
              </mc:Choice>
              <mc:Fallback>
                <p:oleObj name="Equation" r:id="rId4" imgW="1205977" imgH="444307"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9075" y="2320925"/>
                        <a:ext cx="2127250"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1" name="Rectangle 30"/>
          <p:cNvSpPr/>
          <p:nvPr/>
        </p:nvSpPr>
        <p:spPr bwMode="auto">
          <a:xfrm>
            <a:off x="1093788" y="2265363"/>
            <a:ext cx="7597775" cy="42370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564"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5" name="TextBox 68"/>
          <p:cNvSpPr txBox="1">
            <a:spLocks noChangeArrowheads="1"/>
          </p:cNvSpPr>
          <p:nvPr/>
        </p:nvSpPr>
        <p:spPr bwMode="auto">
          <a:xfrm>
            <a:off x="1128713" y="3260725"/>
            <a:ext cx="1298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i="1">
                <a:solidFill>
                  <a:schemeClr val="bg1"/>
                </a:solidFill>
                <a:cs typeface="Arial" panose="020B0604020202020204" pitchFamily="34" charset="0"/>
              </a:rPr>
              <a:t>H+P</a:t>
            </a:r>
            <a:r>
              <a:rPr lang="en-US" altLang="en-US" sz="2000" b="1">
                <a:solidFill>
                  <a:schemeClr val="bg1"/>
                </a:solidFill>
                <a:latin typeface="Symbol" panose="05050102010706020507" pitchFamily="18" charset="2"/>
                <a:cs typeface="Arial" panose="020B0604020202020204" pitchFamily="34" charset="0"/>
              </a:rPr>
              <a:t>D</a:t>
            </a:r>
            <a:r>
              <a:rPr lang="en-US" altLang="en-US" sz="2000" b="1" i="1">
                <a:solidFill>
                  <a:schemeClr val="bg1"/>
                </a:solidFill>
                <a:cs typeface="Arial" panose="020B0604020202020204" pitchFamily="34" charset="0"/>
              </a:rPr>
              <a:t>/L</a:t>
            </a:r>
          </a:p>
        </p:txBody>
      </p:sp>
      <p:sp>
        <p:nvSpPr>
          <p:cNvPr id="66566"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28" name="Slide Number Placeholder 2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97B2595-9DFC-46DF-8E8B-763E259C563E}" type="slidenum">
              <a:rPr lang="en-US" altLang="en-US" sz="1200">
                <a:solidFill>
                  <a:srgbClr val="BCBCBC"/>
                </a:solidFill>
              </a:rPr>
              <a:pPr algn="r"/>
              <a:t>64</a:t>
            </a:fld>
            <a:endParaRPr lang="en-US" altLang="en-US" sz="1200">
              <a:solidFill>
                <a:srgbClr val="BCBCBC"/>
              </a:solidFill>
            </a:endParaRPr>
          </a:p>
        </p:txBody>
      </p:sp>
      <p:sp>
        <p:nvSpPr>
          <p:cNvPr id="66568" name="Line 8"/>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9" name="Line 9"/>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0" name="Line 10"/>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1" name="Line 11"/>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2" name="Line 12"/>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3" name="Line 13"/>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4" name="Line 14"/>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5" name="Line 15"/>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6" name="Line 16"/>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66577" name="Line 17"/>
          <p:cNvSpPr>
            <a:spLocks noChangeShapeType="1"/>
          </p:cNvSpPr>
          <p:nvPr/>
        </p:nvSpPr>
        <p:spPr bwMode="auto">
          <a:xfrm flipV="1">
            <a:off x="2205038" y="2871788"/>
            <a:ext cx="0" cy="6762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8"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79" name="Line 19"/>
          <p:cNvSpPr>
            <a:spLocks noChangeShapeType="1"/>
          </p:cNvSpPr>
          <p:nvPr/>
        </p:nvSpPr>
        <p:spPr bwMode="auto">
          <a:xfrm flipV="1">
            <a:off x="3195638" y="288607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0" name="Line 20"/>
          <p:cNvSpPr>
            <a:spLocks noChangeShapeType="1"/>
          </p:cNvSpPr>
          <p:nvPr/>
        </p:nvSpPr>
        <p:spPr bwMode="auto">
          <a:xfrm>
            <a:off x="2200275" y="3124200"/>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1" name="Line 21"/>
          <p:cNvSpPr>
            <a:spLocks noChangeShapeType="1"/>
          </p:cNvSpPr>
          <p:nvPr/>
        </p:nvSpPr>
        <p:spPr bwMode="auto">
          <a:xfrm flipH="1">
            <a:off x="1757363" y="3122613"/>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66582" name="Line 22"/>
          <p:cNvSpPr>
            <a:spLocks noChangeShapeType="1"/>
          </p:cNvSpPr>
          <p:nvPr/>
        </p:nvSpPr>
        <p:spPr bwMode="auto">
          <a:xfrm>
            <a:off x="3195638" y="3122613"/>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66583" name="Text Box 161"/>
          <p:cNvSpPr txBox="1">
            <a:spLocks noChangeArrowheads="1"/>
          </p:cNvSpPr>
          <p:nvPr/>
        </p:nvSpPr>
        <p:spPr bwMode="auto">
          <a:xfrm>
            <a:off x="2501900" y="27305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66584" name="Line 25"/>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TextBox 71"/>
          <p:cNvSpPr txBox="1"/>
          <p:nvPr/>
        </p:nvSpPr>
        <p:spPr>
          <a:xfrm>
            <a:off x="1090613" y="1692275"/>
            <a:ext cx="757872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Note that the maximum moment is similar to this case:</a:t>
            </a:r>
            <a:endParaRPr lang="en-US">
              <a:solidFill>
                <a:schemeClr val="bg1"/>
              </a:solidFill>
              <a:latin typeface="Symbol" pitchFamily="18" charset="2"/>
            </a:endParaRPr>
          </a:p>
        </p:txBody>
      </p:sp>
      <p:sp>
        <p:nvSpPr>
          <p:cNvPr id="66586" name="Line 27"/>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aphicFrame>
        <p:nvGraphicFramePr>
          <p:cNvPr id="66587" name="Object 2"/>
          <p:cNvGraphicFramePr>
            <a:graphicFrameLocks noChangeAspect="1"/>
          </p:cNvGraphicFramePr>
          <p:nvPr/>
        </p:nvGraphicFramePr>
        <p:xfrm>
          <a:off x="4029075" y="2320925"/>
          <a:ext cx="2127250" cy="784225"/>
        </p:xfrm>
        <a:graphic>
          <a:graphicData uri="http://schemas.openxmlformats.org/presentationml/2006/ole">
            <mc:AlternateContent xmlns:mc="http://schemas.openxmlformats.org/markup-compatibility/2006">
              <mc:Choice xmlns:v="urn:schemas-microsoft-com:vml" Requires="v">
                <p:oleObj spid="_x0000_s66600" name="Equation" r:id="rId4" imgW="1205977" imgH="444307" progId="Equation.3">
                  <p:embed/>
                </p:oleObj>
              </mc:Choice>
              <mc:Fallback>
                <p:oleObj name="Equation" r:id="rId4" imgW="1205977" imgH="444307"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9075" y="2320925"/>
                        <a:ext cx="2127250"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588" name="Object 3"/>
          <p:cNvGraphicFramePr>
            <a:graphicFrameLocks noChangeAspect="1"/>
          </p:cNvGraphicFramePr>
          <p:nvPr/>
        </p:nvGraphicFramePr>
        <p:xfrm>
          <a:off x="4024313" y="3089275"/>
          <a:ext cx="1992312" cy="784225"/>
        </p:xfrm>
        <a:graphic>
          <a:graphicData uri="http://schemas.openxmlformats.org/presentationml/2006/ole">
            <mc:AlternateContent xmlns:mc="http://schemas.openxmlformats.org/markup-compatibility/2006">
              <mc:Choice xmlns:v="urn:schemas-microsoft-com:vml" Requires="v">
                <p:oleObj spid="_x0000_s66601" name="Equation" r:id="rId6" imgW="1129810" imgH="444307" progId="Equation.3">
                  <p:embed/>
                </p:oleObj>
              </mc:Choice>
              <mc:Fallback>
                <p:oleObj name="Equation" r:id="rId6" imgW="1129810" imgH="444307"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4313" y="3089275"/>
                        <a:ext cx="1992312"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1" name="Rectangle 30"/>
          <p:cNvSpPr/>
          <p:nvPr/>
        </p:nvSpPr>
        <p:spPr bwMode="auto">
          <a:xfrm>
            <a:off x="1093788" y="2265363"/>
            <a:ext cx="7597775" cy="42370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588"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89" name="TextBox 68"/>
          <p:cNvSpPr txBox="1">
            <a:spLocks noChangeArrowheads="1"/>
          </p:cNvSpPr>
          <p:nvPr/>
        </p:nvSpPr>
        <p:spPr bwMode="auto">
          <a:xfrm>
            <a:off x="1128713" y="3260725"/>
            <a:ext cx="1298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i="1">
                <a:solidFill>
                  <a:schemeClr val="bg1"/>
                </a:solidFill>
                <a:cs typeface="Arial" panose="020B0604020202020204" pitchFamily="34" charset="0"/>
              </a:rPr>
              <a:t>H+P</a:t>
            </a:r>
            <a:r>
              <a:rPr lang="en-US" altLang="en-US" sz="2000" b="1">
                <a:solidFill>
                  <a:schemeClr val="bg1"/>
                </a:solidFill>
                <a:latin typeface="Symbol" panose="05050102010706020507" pitchFamily="18" charset="2"/>
                <a:cs typeface="Arial" panose="020B0604020202020204" pitchFamily="34" charset="0"/>
              </a:rPr>
              <a:t>D</a:t>
            </a:r>
            <a:r>
              <a:rPr lang="en-US" altLang="en-US" sz="2000" b="1" i="1">
                <a:solidFill>
                  <a:schemeClr val="bg1"/>
                </a:solidFill>
                <a:cs typeface="Arial" panose="020B0604020202020204" pitchFamily="34" charset="0"/>
              </a:rPr>
              <a:t>/L</a:t>
            </a:r>
          </a:p>
        </p:txBody>
      </p:sp>
      <p:sp>
        <p:nvSpPr>
          <p:cNvPr id="67590"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28" name="Slide Number Placeholder 2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F477F21-9A2C-49FF-82FA-E4AABDF386E7}" type="slidenum">
              <a:rPr lang="en-US" altLang="en-US" sz="1200">
                <a:solidFill>
                  <a:srgbClr val="BCBCBC"/>
                </a:solidFill>
              </a:rPr>
              <a:pPr algn="r"/>
              <a:t>65</a:t>
            </a:fld>
            <a:endParaRPr lang="en-US" altLang="en-US" sz="1200">
              <a:solidFill>
                <a:srgbClr val="BCBCBC"/>
              </a:solidFill>
            </a:endParaRPr>
          </a:p>
        </p:txBody>
      </p:sp>
      <p:sp>
        <p:nvSpPr>
          <p:cNvPr id="67592" name="Line 8"/>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3" name="Line 9"/>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4" name="Line 10"/>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5" name="Line 11"/>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6" name="Line 12"/>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7" name="Line 13"/>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8" name="Line 14"/>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9" name="Line 15"/>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0" name="Line 16"/>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67601" name="Line 17"/>
          <p:cNvSpPr>
            <a:spLocks noChangeShapeType="1"/>
          </p:cNvSpPr>
          <p:nvPr/>
        </p:nvSpPr>
        <p:spPr bwMode="auto">
          <a:xfrm flipV="1">
            <a:off x="2205038" y="2871788"/>
            <a:ext cx="0" cy="6762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2"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03" name="Line 19"/>
          <p:cNvSpPr>
            <a:spLocks noChangeShapeType="1"/>
          </p:cNvSpPr>
          <p:nvPr/>
        </p:nvSpPr>
        <p:spPr bwMode="auto">
          <a:xfrm flipV="1">
            <a:off x="3195638" y="288607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4" name="Line 20"/>
          <p:cNvSpPr>
            <a:spLocks noChangeShapeType="1"/>
          </p:cNvSpPr>
          <p:nvPr/>
        </p:nvSpPr>
        <p:spPr bwMode="auto">
          <a:xfrm>
            <a:off x="2200275" y="3124200"/>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5" name="Line 21"/>
          <p:cNvSpPr>
            <a:spLocks noChangeShapeType="1"/>
          </p:cNvSpPr>
          <p:nvPr/>
        </p:nvSpPr>
        <p:spPr bwMode="auto">
          <a:xfrm flipH="1">
            <a:off x="1757363" y="3122613"/>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67606" name="Line 22"/>
          <p:cNvSpPr>
            <a:spLocks noChangeShapeType="1"/>
          </p:cNvSpPr>
          <p:nvPr/>
        </p:nvSpPr>
        <p:spPr bwMode="auto">
          <a:xfrm>
            <a:off x="3195638" y="3122613"/>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67607" name="Text Box 161"/>
          <p:cNvSpPr txBox="1">
            <a:spLocks noChangeArrowheads="1"/>
          </p:cNvSpPr>
          <p:nvPr/>
        </p:nvSpPr>
        <p:spPr bwMode="auto">
          <a:xfrm>
            <a:off x="2501900" y="27305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67608" name="Line 25"/>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TextBox 71"/>
          <p:cNvSpPr txBox="1"/>
          <p:nvPr/>
        </p:nvSpPr>
        <p:spPr>
          <a:xfrm>
            <a:off x="1090613" y="1692275"/>
            <a:ext cx="757872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Note that the maximum moment is similar to this case:</a:t>
            </a:r>
            <a:endParaRPr lang="en-US">
              <a:solidFill>
                <a:schemeClr val="bg1"/>
              </a:solidFill>
              <a:latin typeface="Symbol" pitchFamily="18" charset="2"/>
            </a:endParaRPr>
          </a:p>
        </p:txBody>
      </p:sp>
      <p:sp>
        <p:nvSpPr>
          <p:cNvPr id="67610" name="Line 27"/>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aphicFrame>
        <p:nvGraphicFramePr>
          <p:cNvPr id="67611" name="Object 2"/>
          <p:cNvGraphicFramePr>
            <a:graphicFrameLocks noChangeAspect="1"/>
          </p:cNvGraphicFramePr>
          <p:nvPr/>
        </p:nvGraphicFramePr>
        <p:xfrm>
          <a:off x="4029075" y="2320925"/>
          <a:ext cx="2127250" cy="784225"/>
        </p:xfrm>
        <a:graphic>
          <a:graphicData uri="http://schemas.openxmlformats.org/presentationml/2006/ole">
            <mc:AlternateContent xmlns:mc="http://schemas.openxmlformats.org/markup-compatibility/2006">
              <mc:Choice xmlns:v="urn:schemas-microsoft-com:vml" Requires="v">
                <p:oleObj spid="_x0000_s67630" name="Equation" r:id="rId4" imgW="1205977" imgH="444307" progId="Equation.3">
                  <p:embed/>
                </p:oleObj>
              </mc:Choice>
              <mc:Fallback>
                <p:oleObj name="Equation" r:id="rId4" imgW="1205977" imgH="444307"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9075" y="2320925"/>
                        <a:ext cx="2127250"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612" name="Object 3"/>
          <p:cNvGraphicFramePr>
            <a:graphicFrameLocks noChangeAspect="1"/>
          </p:cNvGraphicFramePr>
          <p:nvPr/>
        </p:nvGraphicFramePr>
        <p:xfrm>
          <a:off x="4024313" y="3089275"/>
          <a:ext cx="1992312" cy="784225"/>
        </p:xfrm>
        <a:graphic>
          <a:graphicData uri="http://schemas.openxmlformats.org/presentationml/2006/ole">
            <mc:AlternateContent xmlns:mc="http://schemas.openxmlformats.org/markup-compatibility/2006">
              <mc:Choice xmlns:v="urn:schemas-microsoft-com:vml" Requires="v">
                <p:oleObj spid="_x0000_s67631" name="Equation" r:id="rId6" imgW="1129810" imgH="444307" progId="Equation.3">
                  <p:embed/>
                </p:oleObj>
              </mc:Choice>
              <mc:Fallback>
                <p:oleObj name="Equation" r:id="rId6" imgW="1129810" imgH="444307"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4313" y="3089275"/>
                        <a:ext cx="1992312"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613" name="Object 4"/>
          <p:cNvGraphicFramePr>
            <a:graphicFrameLocks noChangeAspect="1"/>
          </p:cNvGraphicFramePr>
          <p:nvPr/>
        </p:nvGraphicFramePr>
        <p:xfrm>
          <a:off x="4024313" y="3916363"/>
          <a:ext cx="1746250" cy="762000"/>
        </p:xfrm>
        <a:graphic>
          <a:graphicData uri="http://schemas.openxmlformats.org/presentationml/2006/ole">
            <mc:AlternateContent xmlns:mc="http://schemas.openxmlformats.org/markup-compatibility/2006">
              <mc:Choice xmlns:v="urn:schemas-microsoft-com:vml" Requires="v">
                <p:oleObj spid="_x0000_s67632" name="Equation" r:id="rId8" imgW="990170" imgH="431613" progId="Equation.3">
                  <p:embed/>
                </p:oleObj>
              </mc:Choice>
              <mc:Fallback>
                <p:oleObj name="Equation" r:id="rId8" imgW="990170" imgH="431613"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4313" y="3916363"/>
                        <a:ext cx="174625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1" name="Rectangle 30"/>
          <p:cNvSpPr/>
          <p:nvPr/>
        </p:nvSpPr>
        <p:spPr bwMode="auto">
          <a:xfrm>
            <a:off x="1093788" y="2265363"/>
            <a:ext cx="7597775" cy="42370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612"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3" name="TextBox 68"/>
          <p:cNvSpPr txBox="1">
            <a:spLocks noChangeArrowheads="1"/>
          </p:cNvSpPr>
          <p:nvPr/>
        </p:nvSpPr>
        <p:spPr bwMode="auto">
          <a:xfrm>
            <a:off x="1128713" y="3260725"/>
            <a:ext cx="1298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i="1">
                <a:solidFill>
                  <a:schemeClr val="bg1"/>
                </a:solidFill>
                <a:cs typeface="Arial" panose="020B0604020202020204" pitchFamily="34" charset="0"/>
              </a:rPr>
              <a:t>H+P</a:t>
            </a:r>
            <a:r>
              <a:rPr lang="en-US" altLang="en-US" sz="2000" b="1">
                <a:solidFill>
                  <a:schemeClr val="bg1"/>
                </a:solidFill>
                <a:latin typeface="Symbol" panose="05050102010706020507" pitchFamily="18" charset="2"/>
                <a:cs typeface="Arial" panose="020B0604020202020204" pitchFamily="34" charset="0"/>
              </a:rPr>
              <a:t>D</a:t>
            </a:r>
            <a:r>
              <a:rPr lang="en-US" altLang="en-US" sz="2000" b="1" i="1">
                <a:solidFill>
                  <a:schemeClr val="bg1"/>
                </a:solidFill>
                <a:cs typeface="Arial" panose="020B0604020202020204" pitchFamily="34" charset="0"/>
              </a:rPr>
              <a:t>/L</a:t>
            </a:r>
          </a:p>
        </p:txBody>
      </p:sp>
      <p:sp>
        <p:nvSpPr>
          <p:cNvPr id="68614"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28" name="Slide Number Placeholder 2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686951B-4883-4572-ADFB-63D2EDF0DB5A}" type="slidenum">
              <a:rPr lang="en-US" altLang="en-US" sz="1200">
                <a:solidFill>
                  <a:srgbClr val="BCBCBC"/>
                </a:solidFill>
              </a:rPr>
              <a:pPr algn="r"/>
              <a:t>66</a:t>
            </a:fld>
            <a:endParaRPr lang="en-US" altLang="en-US" sz="1200">
              <a:solidFill>
                <a:srgbClr val="BCBCBC"/>
              </a:solidFill>
            </a:endParaRPr>
          </a:p>
        </p:txBody>
      </p:sp>
      <p:sp>
        <p:nvSpPr>
          <p:cNvPr id="68616" name="Line 8"/>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7" name="Line 9"/>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8" name="Line 10"/>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9" name="Line 11"/>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0" name="Line 12"/>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1" name="Line 13"/>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2" name="Line 14"/>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3" name="Line 15"/>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4" name="Line 16"/>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68625" name="Line 17"/>
          <p:cNvSpPr>
            <a:spLocks noChangeShapeType="1"/>
          </p:cNvSpPr>
          <p:nvPr/>
        </p:nvSpPr>
        <p:spPr bwMode="auto">
          <a:xfrm flipV="1">
            <a:off x="2205038" y="2871788"/>
            <a:ext cx="0" cy="6762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6"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27" name="Line 19"/>
          <p:cNvSpPr>
            <a:spLocks noChangeShapeType="1"/>
          </p:cNvSpPr>
          <p:nvPr/>
        </p:nvSpPr>
        <p:spPr bwMode="auto">
          <a:xfrm flipV="1">
            <a:off x="3195638" y="288607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8" name="Line 20"/>
          <p:cNvSpPr>
            <a:spLocks noChangeShapeType="1"/>
          </p:cNvSpPr>
          <p:nvPr/>
        </p:nvSpPr>
        <p:spPr bwMode="auto">
          <a:xfrm>
            <a:off x="2200275" y="3124200"/>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9" name="Line 21"/>
          <p:cNvSpPr>
            <a:spLocks noChangeShapeType="1"/>
          </p:cNvSpPr>
          <p:nvPr/>
        </p:nvSpPr>
        <p:spPr bwMode="auto">
          <a:xfrm flipH="1">
            <a:off x="1757363" y="3122613"/>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68630" name="Line 22"/>
          <p:cNvSpPr>
            <a:spLocks noChangeShapeType="1"/>
          </p:cNvSpPr>
          <p:nvPr/>
        </p:nvSpPr>
        <p:spPr bwMode="auto">
          <a:xfrm>
            <a:off x="3195638" y="3122613"/>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68631" name="Text Box 161"/>
          <p:cNvSpPr txBox="1">
            <a:spLocks noChangeArrowheads="1"/>
          </p:cNvSpPr>
          <p:nvPr/>
        </p:nvSpPr>
        <p:spPr bwMode="auto">
          <a:xfrm>
            <a:off x="2501900" y="27305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68632" name="Line 25"/>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TextBox 71"/>
          <p:cNvSpPr txBox="1"/>
          <p:nvPr/>
        </p:nvSpPr>
        <p:spPr>
          <a:xfrm>
            <a:off x="1090613" y="1692275"/>
            <a:ext cx="757872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Note that the maximum moment is similar to this case:</a:t>
            </a:r>
            <a:endParaRPr lang="en-US">
              <a:solidFill>
                <a:schemeClr val="bg1"/>
              </a:solidFill>
              <a:latin typeface="Symbol" pitchFamily="18" charset="2"/>
            </a:endParaRPr>
          </a:p>
        </p:txBody>
      </p:sp>
      <p:sp>
        <p:nvSpPr>
          <p:cNvPr id="68634" name="Line 27"/>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aphicFrame>
        <p:nvGraphicFramePr>
          <p:cNvPr id="68635" name="Object 2"/>
          <p:cNvGraphicFramePr>
            <a:graphicFrameLocks noChangeAspect="1"/>
          </p:cNvGraphicFramePr>
          <p:nvPr/>
        </p:nvGraphicFramePr>
        <p:xfrm>
          <a:off x="4029075" y="2320925"/>
          <a:ext cx="2127250" cy="784225"/>
        </p:xfrm>
        <a:graphic>
          <a:graphicData uri="http://schemas.openxmlformats.org/presentationml/2006/ole">
            <mc:AlternateContent xmlns:mc="http://schemas.openxmlformats.org/markup-compatibility/2006">
              <mc:Choice xmlns:v="urn:schemas-microsoft-com:vml" Requires="v">
                <p:oleObj spid="_x0000_s68660" name="Equation" r:id="rId4" imgW="1205977" imgH="444307" progId="Equation.3">
                  <p:embed/>
                </p:oleObj>
              </mc:Choice>
              <mc:Fallback>
                <p:oleObj name="Equation" r:id="rId4" imgW="1205977" imgH="444307"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9075" y="2320925"/>
                        <a:ext cx="2127250"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36" name="Object 3"/>
          <p:cNvGraphicFramePr>
            <a:graphicFrameLocks noChangeAspect="1"/>
          </p:cNvGraphicFramePr>
          <p:nvPr/>
        </p:nvGraphicFramePr>
        <p:xfrm>
          <a:off x="4024313" y="3089275"/>
          <a:ext cx="1992312" cy="784225"/>
        </p:xfrm>
        <a:graphic>
          <a:graphicData uri="http://schemas.openxmlformats.org/presentationml/2006/ole">
            <mc:AlternateContent xmlns:mc="http://schemas.openxmlformats.org/markup-compatibility/2006">
              <mc:Choice xmlns:v="urn:schemas-microsoft-com:vml" Requires="v">
                <p:oleObj spid="_x0000_s68661" name="Equation" r:id="rId6" imgW="1129810" imgH="444307" progId="Equation.3">
                  <p:embed/>
                </p:oleObj>
              </mc:Choice>
              <mc:Fallback>
                <p:oleObj name="Equation" r:id="rId6" imgW="1129810" imgH="444307"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4313" y="3089275"/>
                        <a:ext cx="1992312"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37" name="Object 4"/>
          <p:cNvGraphicFramePr>
            <a:graphicFrameLocks noChangeAspect="1"/>
          </p:cNvGraphicFramePr>
          <p:nvPr/>
        </p:nvGraphicFramePr>
        <p:xfrm>
          <a:off x="4024313" y="3916363"/>
          <a:ext cx="1746250" cy="762000"/>
        </p:xfrm>
        <a:graphic>
          <a:graphicData uri="http://schemas.openxmlformats.org/presentationml/2006/ole">
            <mc:AlternateContent xmlns:mc="http://schemas.openxmlformats.org/markup-compatibility/2006">
              <mc:Choice xmlns:v="urn:schemas-microsoft-com:vml" Requires="v">
                <p:oleObj spid="_x0000_s68662" name="Equation" r:id="rId8" imgW="990170" imgH="431613" progId="Equation.3">
                  <p:embed/>
                </p:oleObj>
              </mc:Choice>
              <mc:Fallback>
                <p:oleObj name="Equation" r:id="rId8" imgW="990170" imgH="431613"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4313" y="3916363"/>
                        <a:ext cx="174625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38" name="Object 5"/>
          <p:cNvGraphicFramePr>
            <a:graphicFrameLocks noChangeAspect="1"/>
          </p:cNvGraphicFramePr>
          <p:nvPr/>
        </p:nvGraphicFramePr>
        <p:xfrm>
          <a:off x="4016375" y="4657725"/>
          <a:ext cx="1766888" cy="695325"/>
        </p:xfrm>
        <a:graphic>
          <a:graphicData uri="http://schemas.openxmlformats.org/presentationml/2006/ole">
            <mc:AlternateContent xmlns:mc="http://schemas.openxmlformats.org/markup-compatibility/2006">
              <mc:Choice xmlns:v="urn:schemas-microsoft-com:vml" Requires="v">
                <p:oleObj spid="_x0000_s68663" name="Equation" r:id="rId10" imgW="1002865" imgH="393529" progId="Equation.3">
                  <p:embed/>
                </p:oleObj>
              </mc:Choice>
              <mc:Fallback>
                <p:oleObj name="Equation" r:id="rId10" imgW="1002865" imgH="393529"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6375" y="4657725"/>
                        <a:ext cx="1766888"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1" name="Rectangle 30"/>
          <p:cNvSpPr/>
          <p:nvPr/>
        </p:nvSpPr>
        <p:spPr bwMode="auto">
          <a:xfrm>
            <a:off x="1093788" y="2265363"/>
            <a:ext cx="7597775" cy="42370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36"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37" name="TextBox 68"/>
          <p:cNvSpPr txBox="1">
            <a:spLocks noChangeArrowheads="1"/>
          </p:cNvSpPr>
          <p:nvPr/>
        </p:nvSpPr>
        <p:spPr bwMode="auto">
          <a:xfrm>
            <a:off x="1128713" y="3260725"/>
            <a:ext cx="1298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i="1">
                <a:solidFill>
                  <a:schemeClr val="bg1"/>
                </a:solidFill>
                <a:cs typeface="Arial" panose="020B0604020202020204" pitchFamily="34" charset="0"/>
              </a:rPr>
              <a:t>H+P</a:t>
            </a:r>
            <a:r>
              <a:rPr lang="en-US" altLang="en-US" sz="2000" b="1">
                <a:solidFill>
                  <a:schemeClr val="bg1"/>
                </a:solidFill>
                <a:latin typeface="Symbol" panose="05050102010706020507" pitchFamily="18" charset="2"/>
                <a:cs typeface="Arial" panose="020B0604020202020204" pitchFamily="34" charset="0"/>
              </a:rPr>
              <a:t>D</a:t>
            </a:r>
            <a:r>
              <a:rPr lang="en-US" altLang="en-US" sz="2000" b="1" i="1">
                <a:solidFill>
                  <a:schemeClr val="bg1"/>
                </a:solidFill>
                <a:cs typeface="Arial" panose="020B0604020202020204" pitchFamily="34" charset="0"/>
              </a:rPr>
              <a:t>/L</a:t>
            </a:r>
          </a:p>
        </p:txBody>
      </p:sp>
      <p:sp>
        <p:nvSpPr>
          <p:cNvPr id="69638"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28" name="Slide Number Placeholder 2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5242D8A-9A65-4076-9C5D-25AE980B82BB}" type="slidenum">
              <a:rPr lang="en-US" altLang="en-US" sz="1200">
                <a:solidFill>
                  <a:srgbClr val="BCBCBC"/>
                </a:solidFill>
              </a:rPr>
              <a:pPr algn="r"/>
              <a:t>67</a:t>
            </a:fld>
            <a:endParaRPr lang="en-US" altLang="en-US" sz="1200">
              <a:solidFill>
                <a:srgbClr val="BCBCBC"/>
              </a:solidFill>
            </a:endParaRPr>
          </a:p>
        </p:txBody>
      </p:sp>
      <p:sp>
        <p:nvSpPr>
          <p:cNvPr id="69640" name="Line 8"/>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1" name="Line 9"/>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2" name="Line 10"/>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3" name="Line 11"/>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4" name="Line 12"/>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5" name="Line 13"/>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6" name="Line 14"/>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7" name="Line 15"/>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8" name="Line 16"/>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69649" name="Line 17"/>
          <p:cNvSpPr>
            <a:spLocks noChangeShapeType="1"/>
          </p:cNvSpPr>
          <p:nvPr/>
        </p:nvSpPr>
        <p:spPr bwMode="auto">
          <a:xfrm flipV="1">
            <a:off x="2205038" y="2871788"/>
            <a:ext cx="0" cy="6762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0"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1" name="Line 19"/>
          <p:cNvSpPr>
            <a:spLocks noChangeShapeType="1"/>
          </p:cNvSpPr>
          <p:nvPr/>
        </p:nvSpPr>
        <p:spPr bwMode="auto">
          <a:xfrm flipV="1">
            <a:off x="3195638" y="288607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2" name="Line 20"/>
          <p:cNvSpPr>
            <a:spLocks noChangeShapeType="1"/>
          </p:cNvSpPr>
          <p:nvPr/>
        </p:nvSpPr>
        <p:spPr bwMode="auto">
          <a:xfrm>
            <a:off x="2200275" y="3124200"/>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3" name="Line 21"/>
          <p:cNvSpPr>
            <a:spLocks noChangeShapeType="1"/>
          </p:cNvSpPr>
          <p:nvPr/>
        </p:nvSpPr>
        <p:spPr bwMode="auto">
          <a:xfrm flipH="1">
            <a:off x="1757363" y="3122613"/>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69654" name="Line 22"/>
          <p:cNvSpPr>
            <a:spLocks noChangeShapeType="1"/>
          </p:cNvSpPr>
          <p:nvPr/>
        </p:nvSpPr>
        <p:spPr bwMode="auto">
          <a:xfrm>
            <a:off x="3195638" y="3122613"/>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69655" name="Text Box 161"/>
          <p:cNvSpPr txBox="1">
            <a:spLocks noChangeArrowheads="1"/>
          </p:cNvSpPr>
          <p:nvPr/>
        </p:nvSpPr>
        <p:spPr bwMode="auto">
          <a:xfrm>
            <a:off x="2501900" y="27305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69656" name="Line 25"/>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TextBox 71"/>
          <p:cNvSpPr txBox="1"/>
          <p:nvPr/>
        </p:nvSpPr>
        <p:spPr>
          <a:xfrm>
            <a:off x="1090613" y="1692275"/>
            <a:ext cx="757872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Note that the maximum moment is similar to this case:</a:t>
            </a:r>
            <a:endParaRPr lang="en-US">
              <a:solidFill>
                <a:schemeClr val="bg1"/>
              </a:solidFill>
              <a:latin typeface="Symbol" pitchFamily="18" charset="2"/>
            </a:endParaRPr>
          </a:p>
        </p:txBody>
      </p:sp>
      <p:sp>
        <p:nvSpPr>
          <p:cNvPr id="69658" name="Line 27"/>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aphicFrame>
        <p:nvGraphicFramePr>
          <p:cNvPr id="69659" name="Object 2"/>
          <p:cNvGraphicFramePr>
            <a:graphicFrameLocks noChangeAspect="1"/>
          </p:cNvGraphicFramePr>
          <p:nvPr/>
        </p:nvGraphicFramePr>
        <p:xfrm>
          <a:off x="4029075" y="2320925"/>
          <a:ext cx="2127250" cy="784225"/>
        </p:xfrm>
        <a:graphic>
          <a:graphicData uri="http://schemas.openxmlformats.org/presentationml/2006/ole">
            <mc:AlternateContent xmlns:mc="http://schemas.openxmlformats.org/markup-compatibility/2006">
              <mc:Choice xmlns:v="urn:schemas-microsoft-com:vml" Requires="v">
                <p:oleObj spid="_x0000_s69690" name="Equation" r:id="rId4" imgW="1205977" imgH="444307" progId="Equation.3">
                  <p:embed/>
                </p:oleObj>
              </mc:Choice>
              <mc:Fallback>
                <p:oleObj name="Equation" r:id="rId4" imgW="1205977" imgH="444307"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9075" y="2320925"/>
                        <a:ext cx="2127250"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60" name="Object 3"/>
          <p:cNvGraphicFramePr>
            <a:graphicFrameLocks noChangeAspect="1"/>
          </p:cNvGraphicFramePr>
          <p:nvPr/>
        </p:nvGraphicFramePr>
        <p:xfrm>
          <a:off x="4024313" y="3089275"/>
          <a:ext cx="1992312" cy="784225"/>
        </p:xfrm>
        <a:graphic>
          <a:graphicData uri="http://schemas.openxmlformats.org/presentationml/2006/ole">
            <mc:AlternateContent xmlns:mc="http://schemas.openxmlformats.org/markup-compatibility/2006">
              <mc:Choice xmlns:v="urn:schemas-microsoft-com:vml" Requires="v">
                <p:oleObj spid="_x0000_s69691" name="Equation" r:id="rId6" imgW="1129810" imgH="444307" progId="Equation.3">
                  <p:embed/>
                </p:oleObj>
              </mc:Choice>
              <mc:Fallback>
                <p:oleObj name="Equation" r:id="rId6" imgW="1129810" imgH="444307"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4313" y="3089275"/>
                        <a:ext cx="1992312"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61" name="Object 4"/>
          <p:cNvGraphicFramePr>
            <a:graphicFrameLocks noChangeAspect="1"/>
          </p:cNvGraphicFramePr>
          <p:nvPr/>
        </p:nvGraphicFramePr>
        <p:xfrm>
          <a:off x="4024313" y="3916363"/>
          <a:ext cx="1746250" cy="762000"/>
        </p:xfrm>
        <a:graphic>
          <a:graphicData uri="http://schemas.openxmlformats.org/presentationml/2006/ole">
            <mc:AlternateContent xmlns:mc="http://schemas.openxmlformats.org/markup-compatibility/2006">
              <mc:Choice xmlns:v="urn:schemas-microsoft-com:vml" Requires="v">
                <p:oleObj spid="_x0000_s69692" name="Equation" r:id="rId8" imgW="990170" imgH="431613" progId="Equation.3">
                  <p:embed/>
                </p:oleObj>
              </mc:Choice>
              <mc:Fallback>
                <p:oleObj name="Equation" r:id="rId8" imgW="990170" imgH="431613"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4313" y="3916363"/>
                        <a:ext cx="174625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62" name="Object 5"/>
          <p:cNvGraphicFramePr>
            <a:graphicFrameLocks noChangeAspect="1"/>
          </p:cNvGraphicFramePr>
          <p:nvPr/>
        </p:nvGraphicFramePr>
        <p:xfrm>
          <a:off x="4016375" y="4657725"/>
          <a:ext cx="1766888" cy="695325"/>
        </p:xfrm>
        <a:graphic>
          <a:graphicData uri="http://schemas.openxmlformats.org/presentationml/2006/ole">
            <mc:AlternateContent xmlns:mc="http://schemas.openxmlformats.org/markup-compatibility/2006">
              <mc:Choice xmlns:v="urn:schemas-microsoft-com:vml" Requires="v">
                <p:oleObj spid="_x0000_s69693" name="Equation" r:id="rId10" imgW="1002865" imgH="393529" progId="Equation.3">
                  <p:embed/>
                </p:oleObj>
              </mc:Choice>
              <mc:Fallback>
                <p:oleObj name="Equation" r:id="rId10" imgW="1002865" imgH="393529"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6375" y="4657725"/>
                        <a:ext cx="1766888"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63" name="Object 6"/>
          <p:cNvGraphicFramePr>
            <a:graphicFrameLocks noChangeAspect="1"/>
          </p:cNvGraphicFramePr>
          <p:nvPr/>
        </p:nvGraphicFramePr>
        <p:xfrm>
          <a:off x="4019550" y="5378450"/>
          <a:ext cx="1789113" cy="763588"/>
        </p:xfrm>
        <a:graphic>
          <a:graphicData uri="http://schemas.openxmlformats.org/presentationml/2006/ole">
            <mc:AlternateContent xmlns:mc="http://schemas.openxmlformats.org/markup-compatibility/2006">
              <mc:Choice xmlns:v="urn:schemas-microsoft-com:vml" Requires="v">
                <p:oleObj spid="_x0000_s69694" name="Equation" r:id="rId12" imgW="1016000" imgH="431800" progId="Equation.3">
                  <p:embed/>
                </p:oleObj>
              </mc:Choice>
              <mc:Fallback>
                <p:oleObj name="Equation" r:id="rId12" imgW="1016000" imgH="4318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19550" y="5378450"/>
                        <a:ext cx="1789113"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1" name="Rectangle 30"/>
          <p:cNvSpPr/>
          <p:nvPr/>
        </p:nvSpPr>
        <p:spPr bwMode="auto">
          <a:xfrm>
            <a:off x="1093788" y="2265363"/>
            <a:ext cx="7597775" cy="42370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660"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1" name="TextBox 68"/>
          <p:cNvSpPr txBox="1">
            <a:spLocks noChangeArrowheads="1"/>
          </p:cNvSpPr>
          <p:nvPr/>
        </p:nvSpPr>
        <p:spPr bwMode="auto">
          <a:xfrm>
            <a:off x="1128713" y="3260725"/>
            <a:ext cx="1298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i="1">
                <a:solidFill>
                  <a:schemeClr val="bg1"/>
                </a:solidFill>
                <a:cs typeface="Arial" panose="020B0604020202020204" pitchFamily="34" charset="0"/>
              </a:rPr>
              <a:t>H+P</a:t>
            </a:r>
            <a:r>
              <a:rPr lang="en-US" altLang="en-US" sz="2000" b="1">
                <a:solidFill>
                  <a:schemeClr val="bg1"/>
                </a:solidFill>
                <a:latin typeface="Symbol" panose="05050102010706020507" pitchFamily="18" charset="2"/>
                <a:cs typeface="Arial" panose="020B0604020202020204" pitchFamily="34" charset="0"/>
              </a:rPr>
              <a:t>D</a:t>
            </a:r>
            <a:r>
              <a:rPr lang="en-US" altLang="en-US" sz="2000" b="1" i="1">
                <a:solidFill>
                  <a:schemeClr val="bg1"/>
                </a:solidFill>
                <a:cs typeface="Arial" panose="020B0604020202020204" pitchFamily="34" charset="0"/>
              </a:rPr>
              <a:t>/L</a:t>
            </a:r>
          </a:p>
        </p:txBody>
      </p:sp>
      <p:sp>
        <p:nvSpPr>
          <p:cNvPr id="70662"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28" name="Slide Number Placeholder 2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E7ABDD2-3E59-4A89-A1AF-0DE8AD4D8CF4}" type="slidenum">
              <a:rPr lang="en-US" altLang="en-US" sz="1200">
                <a:solidFill>
                  <a:srgbClr val="BCBCBC"/>
                </a:solidFill>
              </a:rPr>
              <a:pPr algn="r"/>
              <a:t>68</a:t>
            </a:fld>
            <a:endParaRPr lang="en-US" altLang="en-US" sz="1200">
              <a:solidFill>
                <a:srgbClr val="BCBCBC"/>
              </a:solidFill>
            </a:endParaRPr>
          </a:p>
        </p:txBody>
      </p:sp>
      <p:sp>
        <p:nvSpPr>
          <p:cNvPr id="70664" name="Line 8"/>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5" name="Line 9"/>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6" name="Line 10"/>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7" name="Line 11"/>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8" name="Line 12"/>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9" name="Line 13"/>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0" name="Line 14"/>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1" name="Line 15"/>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2" name="Line 16"/>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70673" name="Line 17"/>
          <p:cNvSpPr>
            <a:spLocks noChangeShapeType="1"/>
          </p:cNvSpPr>
          <p:nvPr/>
        </p:nvSpPr>
        <p:spPr bwMode="auto">
          <a:xfrm flipV="1">
            <a:off x="2205038" y="2871788"/>
            <a:ext cx="0" cy="6762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4"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75" name="Line 19"/>
          <p:cNvSpPr>
            <a:spLocks noChangeShapeType="1"/>
          </p:cNvSpPr>
          <p:nvPr/>
        </p:nvSpPr>
        <p:spPr bwMode="auto">
          <a:xfrm flipV="1">
            <a:off x="3195638" y="288607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6" name="Line 20"/>
          <p:cNvSpPr>
            <a:spLocks noChangeShapeType="1"/>
          </p:cNvSpPr>
          <p:nvPr/>
        </p:nvSpPr>
        <p:spPr bwMode="auto">
          <a:xfrm>
            <a:off x="2200275" y="3124200"/>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7" name="Line 21"/>
          <p:cNvSpPr>
            <a:spLocks noChangeShapeType="1"/>
          </p:cNvSpPr>
          <p:nvPr/>
        </p:nvSpPr>
        <p:spPr bwMode="auto">
          <a:xfrm flipH="1">
            <a:off x="1757363" y="3122613"/>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70678" name="Line 22"/>
          <p:cNvSpPr>
            <a:spLocks noChangeShapeType="1"/>
          </p:cNvSpPr>
          <p:nvPr/>
        </p:nvSpPr>
        <p:spPr bwMode="auto">
          <a:xfrm>
            <a:off x="3195638" y="3122613"/>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70679" name="Text Box 161"/>
          <p:cNvSpPr txBox="1">
            <a:spLocks noChangeArrowheads="1"/>
          </p:cNvSpPr>
          <p:nvPr/>
        </p:nvSpPr>
        <p:spPr bwMode="auto">
          <a:xfrm>
            <a:off x="2501900" y="27305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70680" name="Line 25"/>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TextBox 71"/>
          <p:cNvSpPr txBox="1"/>
          <p:nvPr/>
        </p:nvSpPr>
        <p:spPr>
          <a:xfrm>
            <a:off x="1090613" y="1692275"/>
            <a:ext cx="757872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Note that the maximum moment is similar to this case:</a:t>
            </a:r>
            <a:endParaRPr lang="en-US">
              <a:solidFill>
                <a:schemeClr val="bg1"/>
              </a:solidFill>
              <a:latin typeface="Symbol" pitchFamily="18" charset="2"/>
            </a:endParaRPr>
          </a:p>
        </p:txBody>
      </p:sp>
      <p:sp>
        <p:nvSpPr>
          <p:cNvPr id="70682" name="Line 27"/>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aphicFrame>
        <p:nvGraphicFramePr>
          <p:cNvPr id="70683" name="Object 2"/>
          <p:cNvGraphicFramePr>
            <a:graphicFrameLocks noChangeAspect="1"/>
          </p:cNvGraphicFramePr>
          <p:nvPr/>
        </p:nvGraphicFramePr>
        <p:xfrm>
          <a:off x="4029075" y="2320925"/>
          <a:ext cx="2127250" cy="784225"/>
        </p:xfrm>
        <a:graphic>
          <a:graphicData uri="http://schemas.openxmlformats.org/presentationml/2006/ole">
            <mc:AlternateContent xmlns:mc="http://schemas.openxmlformats.org/markup-compatibility/2006">
              <mc:Choice xmlns:v="urn:schemas-microsoft-com:vml" Requires="v">
                <p:oleObj spid="_x0000_s70721" name="Equation" r:id="rId4" imgW="1205977" imgH="444307" progId="Equation.3">
                  <p:embed/>
                </p:oleObj>
              </mc:Choice>
              <mc:Fallback>
                <p:oleObj name="Equation" r:id="rId4" imgW="1205977" imgH="444307"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9075" y="2320925"/>
                        <a:ext cx="2127250"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84" name="Object 3"/>
          <p:cNvGraphicFramePr>
            <a:graphicFrameLocks noChangeAspect="1"/>
          </p:cNvGraphicFramePr>
          <p:nvPr/>
        </p:nvGraphicFramePr>
        <p:xfrm>
          <a:off x="4024313" y="3089275"/>
          <a:ext cx="1992312" cy="784225"/>
        </p:xfrm>
        <a:graphic>
          <a:graphicData uri="http://schemas.openxmlformats.org/presentationml/2006/ole">
            <mc:AlternateContent xmlns:mc="http://schemas.openxmlformats.org/markup-compatibility/2006">
              <mc:Choice xmlns:v="urn:schemas-microsoft-com:vml" Requires="v">
                <p:oleObj spid="_x0000_s70722" name="Equation" r:id="rId6" imgW="1129810" imgH="444307" progId="Equation.3">
                  <p:embed/>
                </p:oleObj>
              </mc:Choice>
              <mc:Fallback>
                <p:oleObj name="Equation" r:id="rId6" imgW="1129810" imgH="444307"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4313" y="3089275"/>
                        <a:ext cx="1992312"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85" name="Object 4"/>
          <p:cNvGraphicFramePr>
            <a:graphicFrameLocks noChangeAspect="1"/>
          </p:cNvGraphicFramePr>
          <p:nvPr/>
        </p:nvGraphicFramePr>
        <p:xfrm>
          <a:off x="4024313" y="3916363"/>
          <a:ext cx="1746250" cy="762000"/>
        </p:xfrm>
        <a:graphic>
          <a:graphicData uri="http://schemas.openxmlformats.org/presentationml/2006/ole">
            <mc:AlternateContent xmlns:mc="http://schemas.openxmlformats.org/markup-compatibility/2006">
              <mc:Choice xmlns:v="urn:schemas-microsoft-com:vml" Requires="v">
                <p:oleObj spid="_x0000_s70723" name="Equation" r:id="rId8" imgW="990170" imgH="431613" progId="Equation.3">
                  <p:embed/>
                </p:oleObj>
              </mc:Choice>
              <mc:Fallback>
                <p:oleObj name="Equation" r:id="rId8" imgW="990170" imgH="431613"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4313" y="3916363"/>
                        <a:ext cx="174625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86" name="Object 5"/>
          <p:cNvGraphicFramePr>
            <a:graphicFrameLocks noChangeAspect="1"/>
          </p:cNvGraphicFramePr>
          <p:nvPr/>
        </p:nvGraphicFramePr>
        <p:xfrm>
          <a:off x="4016375" y="4657725"/>
          <a:ext cx="1766888" cy="695325"/>
        </p:xfrm>
        <a:graphic>
          <a:graphicData uri="http://schemas.openxmlformats.org/presentationml/2006/ole">
            <mc:AlternateContent xmlns:mc="http://schemas.openxmlformats.org/markup-compatibility/2006">
              <mc:Choice xmlns:v="urn:schemas-microsoft-com:vml" Requires="v">
                <p:oleObj spid="_x0000_s70724" name="Equation" r:id="rId10" imgW="1002865" imgH="393529" progId="Equation.3">
                  <p:embed/>
                </p:oleObj>
              </mc:Choice>
              <mc:Fallback>
                <p:oleObj name="Equation" r:id="rId10" imgW="1002865" imgH="393529"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6375" y="4657725"/>
                        <a:ext cx="1766888"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87" name="Object 6"/>
          <p:cNvGraphicFramePr>
            <a:graphicFrameLocks noChangeAspect="1"/>
          </p:cNvGraphicFramePr>
          <p:nvPr/>
        </p:nvGraphicFramePr>
        <p:xfrm>
          <a:off x="4019550" y="5378450"/>
          <a:ext cx="1789113" cy="763588"/>
        </p:xfrm>
        <a:graphic>
          <a:graphicData uri="http://schemas.openxmlformats.org/presentationml/2006/ole">
            <mc:AlternateContent xmlns:mc="http://schemas.openxmlformats.org/markup-compatibility/2006">
              <mc:Choice xmlns:v="urn:schemas-microsoft-com:vml" Requires="v">
                <p:oleObj spid="_x0000_s70725" name="Equation" r:id="rId12" imgW="1016000" imgH="431800" progId="Equation.3">
                  <p:embed/>
                </p:oleObj>
              </mc:Choice>
              <mc:Fallback>
                <p:oleObj name="Equation" r:id="rId12" imgW="1016000" imgH="4318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19550" y="5378450"/>
                        <a:ext cx="1789113"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27"/>
          <p:cNvSpPr/>
          <p:nvPr/>
        </p:nvSpPr>
        <p:spPr>
          <a:xfrm>
            <a:off x="5919788" y="4303713"/>
            <a:ext cx="2757487" cy="2173287"/>
          </a:xfrm>
          <a:prstGeom prst="rect">
            <a:avLst/>
          </a:prstGeom>
          <a:solidFill>
            <a:srgbClr val="FFFF99"/>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70689" name="Object 7"/>
          <p:cNvGraphicFramePr>
            <a:graphicFrameLocks noChangeAspect="1"/>
          </p:cNvGraphicFramePr>
          <p:nvPr/>
        </p:nvGraphicFramePr>
        <p:xfrm>
          <a:off x="6038850" y="4438650"/>
          <a:ext cx="2517775" cy="1819275"/>
        </p:xfrm>
        <a:graphic>
          <a:graphicData uri="http://schemas.openxmlformats.org/presentationml/2006/ole">
            <mc:AlternateContent xmlns:mc="http://schemas.openxmlformats.org/markup-compatibility/2006">
              <mc:Choice xmlns:v="urn:schemas-microsoft-com:vml" Requires="v">
                <p:oleObj spid="_x0000_s70726" name="Equation" r:id="rId14" imgW="1092200" imgH="787400" progId="Equation.3">
                  <p:embed/>
                </p:oleObj>
              </mc:Choice>
              <mc:Fallback>
                <p:oleObj name="Equation" r:id="rId14" imgW="1092200" imgH="7874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38850" y="4438650"/>
                        <a:ext cx="2517775" cy="181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2" name="TextBox 1"/>
          <p:cNvSpPr txBox="1"/>
          <p:nvPr/>
        </p:nvSpPr>
        <p:spPr>
          <a:xfrm>
            <a:off x="1074738" y="0"/>
            <a:ext cx="7329487" cy="6545263"/>
          </a:xfrm>
          <a:prstGeom prst="rect">
            <a:avLst/>
          </a:prstGeom>
          <a:solidFill>
            <a:schemeClr val="tx1">
              <a:lumMod val="95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66" name="TextBox 65"/>
          <p:cNvSpPr txBox="1"/>
          <p:nvPr/>
        </p:nvSpPr>
        <p:spPr>
          <a:xfrm>
            <a:off x="5980113" y="6530975"/>
            <a:ext cx="1552575" cy="327025"/>
          </a:xfrm>
          <a:prstGeom prst="rect">
            <a:avLst/>
          </a:prstGeom>
          <a:solidFill>
            <a:schemeClr val="tx1">
              <a:lumMod val="95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67" name="TextBox 66"/>
          <p:cNvSpPr txBox="1"/>
          <p:nvPr/>
        </p:nvSpPr>
        <p:spPr>
          <a:xfrm>
            <a:off x="6022975" y="6189663"/>
            <a:ext cx="1481138" cy="400050"/>
          </a:xfrm>
          <a:prstGeom prst="rect">
            <a:avLst/>
          </a:prstGeom>
          <a:solidFill>
            <a:schemeClr val="tx1">
              <a:lumMod val="95000"/>
            </a:schemeClr>
          </a:solidFill>
          <a:ln w="38100" cap="flat">
            <a:noFill/>
            <a:bevel/>
          </a:ln>
        </p:spPr>
        <p:txBody>
          <a:bodyPr anchor="ctr" anchorCtr="1"/>
          <a:lstStyle/>
          <a:p>
            <a:pPr>
              <a:defRPr/>
            </a:pPr>
            <a:endParaRPr lang="en-US">
              <a:solidFill>
                <a:schemeClr val="bg1"/>
              </a:solidFill>
              <a:cs typeface="Arial" pitchFamily="34" charset="0"/>
            </a:endParaRPr>
          </a:p>
        </p:txBody>
      </p:sp>
      <p:sp>
        <p:nvSpPr>
          <p:cNvPr id="91" name="Oval 90"/>
          <p:cNvSpPr/>
          <p:nvPr/>
        </p:nvSpPr>
        <p:spPr>
          <a:xfrm>
            <a:off x="4470400" y="0"/>
            <a:ext cx="3859213" cy="3643313"/>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1687" name="Group 85"/>
          <p:cNvGrpSpPr>
            <a:grpSpLocks/>
          </p:cNvGrpSpPr>
          <p:nvPr/>
        </p:nvGrpSpPr>
        <p:grpSpPr bwMode="auto">
          <a:xfrm>
            <a:off x="7010400" y="788988"/>
            <a:ext cx="123825" cy="401637"/>
            <a:chOff x="7227743" y="788410"/>
            <a:chExt cx="124691" cy="402216"/>
          </a:xfrm>
        </p:grpSpPr>
        <p:sp>
          <p:nvSpPr>
            <p:cNvPr id="82" name="Oval 81"/>
            <p:cNvSpPr/>
            <p:nvPr/>
          </p:nvSpPr>
          <p:spPr>
            <a:xfrm>
              <a:off x="7227743" y="788410"/>
              <a:ext cx="124691" cy="116054"/>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Oval 82"/>
            <p:cNvSpPr/>
            <p:nvPr/>
          </p:nvSpPr>
          <p:spPr>
            <a:xfrm>
              <a:off x="7227743" y="931491"/>
              <a:ext cx="124691" cy="116054"/>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p:cNvSpPr/>
            <p:nvPr/>
          </p:nvSpPr>
          <p:spPr>
            <a:xfrm>
              <a:off x="7227743" y="1074572"/>
              <a:ext cx="124691" cy="116054"/>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1688" name="TextBox 68"/>
          <p:cNvSpPr txBox="1">
            <a:spLocks noChangeArrowheads="1"/>
          </p:cNvSpPr>
          <p:nvPr/>
        </p:nvSpPr>
        <p:spPr bwMode="auto">
          <a:xfrm>
            <a:off x="2776538" y="3001963"/>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cxnSp>
        <p:nvCxnSpPr>
          <p:cNvPr id="71689" name="Straight Arrow Connector 55"/>
          <p:cNvCxnSpPr>
            <a:cxnSpLocks noChangeShapeType="1"/>
          </p:cNvCxnSpPr>
          <p:nvPr/>
        </p:nvCxnSpPr>
        <p:spPr bwMode="auto">
          <a:xfrm>
            <a:off x="7131050" y="987425"/>
            <a:ext cx="788988" cy="0"/>
          </a:xfrm>
          <a:prstGeom prst="straightConnector1">
            <a:avLst/>
          </a:prstGeom>
          <a:noFill/>
          <a:ln w="76200" algn="ctr">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71690" name="Freeform 137"/>
          <p:cNvSpPr>
            <a:spLocks/>
          </p:cNvSpPr>
          <p:nvPr/>
        </p:nvSpPr>
        <p:spPr bwMode="auto">
          <a:xfrm flipH="1" flipV="1">
            <a:off x="6169025" y="1077913"/>
            <a:ext cx="471488" cy="2419350"/>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91" name="Freeform 137"/>
          <p:cNvSpPr>
            <a:spLocks/>
          </p:cNvSpPr>
          <p:nvPr/>
        </p:nvSpPr>
        <p:spPr bwMode="auto">
          <a:xfrm flipH="1" flipV="1">
            <a:off x="5672138" y="966788"/>
            <a:ext cx="982662"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92" name="Line 115"/>
          <p:cNvSpPr>
            <a:spLocks noChangeShapeType="1"/>
          </p:cNvSpPr>
          <p:nvPr/>
        </p:nvSpPr>
        <p:spPr bwMode="auto">
          <a:xfrm rot="-5400000">
            <a:off x="4170363" y="3467100"/>
            <a:ext cx="5097462" cy="4603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71693" name="Straight Arrow Connector 64"/>
          <p:cNvCxnSpPr>
            <a:cxnSpLocks noChangeShapeType="1"/>
          </p:cNvCxnSpPr>
          <p:nvPr/>
        </p:nvCxnSpPr>
        <p:spPr bwMode="auto">
          <a:xfrm flipV="1">
            <a:off x="7046913" y="6051550"/>
            <a:ext cx="788987" cy="0"/>
          </a:xfrm>
          <a:prstGeom prst="straightConnector1">
            <a:avLst/>
          </a:prstGeom>
          <a:noFill/>
          <a:ln w="76200" algn="ctr">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71694" name="Freeform 137"/>
          <p:cNvSpPr>
            <a:spLocks/>
          </p:cNvSpPr>
          <p:nvPr/>
        </p:nvSpPr>
        <p:spPr bwMode="auto">
          <a:xfrm flipH="1">
            <a:off x="6170613" y="3463925"/>
            <a:ext cx="455612"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95" name="Freeform 137"/>
          <p:cNvSpPr>
            <a:spLocks/>
          </p:cNvSpPr>
          <p:nvPr/>
        </p:nvSpPr>
        <p:spPr bwMode="auto">
          <a:xfrm flipH="1">
            <a:off x="5686425" y="3519488"/>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96" name="AutoShape 113"/>
          <p:cNvSpPr>
            <a:spLocks noChangeArrowheads="1"/>
          </p:cNvSpPr>
          <p:nvPr/>
        </p:nvSpPr>
        <p:spPr bwMode="auto">
          <a:xfrm rot="-5400000">
            <a:off x="6646069" y="821532"/>
            <a:ext cx="396875" cy="331787"/>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697" name="AutoShape 113"/>
          <p:cNvSpPr>
            <a:spLocks noChangeArrowheads="1"/>
          </p:cNvSpPr>
          <p:nvPr/>
        </p:nvSpPr>
        <p:spPr bwMode="auto">
          <a:xfrm rot="-5400000">
            <a:off x="6659562" y="5865813"/>
            <a:ext cx="396875" cy="33020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cxnSp>
        <p:nvCxnSpPr>
          <p:cNvPr id="71698" name="Straight Arrow Connector 76"/>
          <p:cNvCxnSpPr>
            <a:cxnSpLocks noChangeShapeType="1"/>
          </p:cNvCxnSpPr>
          <p:nvPr/>
        </p:nvCxnSpPr>
        <p:spPr bwMode="auto">
          <a:xfrm rot="5400000">
            <a:off x="6322219" y="613569"/>
            <a:ext cx="788988" cy="0"/>
          </a:xfrm>
          <a:prstGeom prst="straightConnector1">
            <a:avLst/>
          </a:prstGeom>
          <a:noFill/>
          <a:ln w="76200" algn="ctr">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71699" name="TextBox 68"/>
          <p:cNvSpPr txBox="1">
            <a:spLocks noChangeArrowheads="1"/>
          </p:cNvSpPr>
          <p:nvPr/>
        </p:nvSpPr>
        <p:spPr bwMode="auto">
          <a:xfrm>
            <a:off x="6807200" y="184150"/>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cxnSp>
        <p:nvCxnSpPr>
          <p:cNvPr id="71700" name="Straight Arrow Connector 78"/>
          <p:cNvCxnSpPr>
            <a:cxnSpLocks noChangeShapeType="1"/>
          </p:cNvCxnSpPr>
          <p:nvPr/>
        </p:nvCxnSpPr>
        <p:spPr bwMode="auto">
          <a:xfrm rot="16200000" flipV="1">
            <a:off x="6322219" y="6463507"/>
            <a:ext cx="788987" cy="0"/>
          </a:xfrm>
          <a:prstGeom prst="straightConnector1">
            <a:avLst/>
          </a:prstGeom>
          <a:noFill/>
          <a:ln w="76200" algn="ctr">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71701" name="TextBox 68"/>
          <p:cNvSpPr txBox="1">
            <a:spLocks noChangeArrowheads="1"/>
          </p:cNvSpPr>
          <p:nvPr/>
        </p:nvSpPr>
        <p:spPr bwMode="auto">
          <a:xfrm>
            <a:off x="6875463" y="6213475"/>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cxnSp>
        <p:nvCxnSpPr>
          <p:cNvPr id="93" name="Straight Arrow Connector 92"/>
          <p:cNvCxnSpPr/>
          <p:nvPr/>
        </p:nvCxnSpPr>
        <p:spPr>
          <a:xfrm rot="10800000" flipV="1">
            <a:off x="3352800" y="1901825"/>
            <a:ext cx="2568575" cy="1566863"/>
          </a:xfrm>
          <a:prstGeom prst="straightConnector1">
            <a:avLst/>
          </a:prstGeom>
          <a:ln w="190500">
            <a:tailEnd type="triangle"/>
          </a:ln>
        </p:spPr>
        <p:style>
          <a:lnRef idx="1">
            <a:schemeClr val="accent1"/>
          </a:lnRef>
          <a:fillRef idx="0">
            <a:schemeClr val="accent1"/>
          </a:fillRef>
          <a:effectRef idx="0">
            <a:schemeClr val="accent1"/>
          </a:effectRef>
          <a:fontRef idx="minor">
            <a:schemeClr val="tx1"/>
          </a:fontRef>
        </p:style>
      </p:cxnSp>
      <p:sp>
        <p:nvSpPr>
          <p:cNvPr id="71703" name="TextBox 68"/>
          <p:cNvSpPr txBox="1">
            <a:spLocks noChangeArrowheads="1"/>
          </p:cNvSpPr>
          <p:nvPr/>
        </p:nvSpPr>
        <p:spPr bwMode="auto">
          <a:xfrm>
            <a:off x="4752975" y="3036888"/>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solidFill>
                  <a:schemeClr val="bg1"/>
                </a:solidFill>
                <a:cs typeface="Arial" panose="020B0604020202020204" pitchFamily="34" charset="0"/>
              </a:rPr>
              <a:t>2</a:t>
            </a:r>
            <a:r>
              <a:rPr lang="en-US" altLang="en-US" b="1" i="1">
                <a:solidFill>
                  <a:schemeClr val="bg1"/>
                </a:solidFill>
                <a:cs typeface="Arial" panose="020B0604020202020204" pitchFamily="34" charset="0"/>
              </a:rPr>
              <a:t>H</a:t>
            </a:r>
          </a:p>
        </p:txBody>
      </p:sp>
      <p:sp>
        <p:nvSpPr>
          <p:cNvPr id="71704" name="TextBox 68"/>
          <p:cNvSpPr txBox="1">
            <a:spLocks noChangeArrowheads="1"/>
          </p:cNvSpPr>
          <p:nvPr/>
        </p:nvSpPr>
        <p:spPr bwMode="auto">
          <a:xfrm>
            <a:off x="7600950" y="441325"/>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71705" name="TextBox 68"/>
          <p:cNvSpPr txBox="1">
            <a:spLocks noChangeArrowheads="1"/>
          </p:cNvSpPr>
          <p:nvPr/>
        </p:nvSpPr>
        <p:spPr bwMode="auto">
          <a:xfrm>
            <a:off x="7627938" y="5568950"/>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71706" name="Text Box 161"/>
          <p:cNvSpPr txBox="1">
            <a:spLocks noChangeArrowheads="1"/>
          </p:cNvSpPr>
          <p:nvPr/>
        </p:nvSpPr>
        <p:spPr bwMode="auto">
          <a:xfrm>
            <a:off x="6218238" y="3016250"/>
            <a:ext cx="574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sp>
        <p:nvSpPr>
          <p:cNvPr id="71707" name="Text Box 161"/>
          <p:cNvSpPr txBox="1">
            <a:spLocks noChangeArrowheads="1"/>
          </p:cNvSpPr>
          <p:nvPr/>
        </p:nvSpPr>
        <p:spPr bwMode="auto">
          <a:xfrm>
            <a:off x="5761038" y="3030538"/>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a:solidFill>
                  <a:schemeClr val="bg1"/>
                </a:solidFill>
                <a:cs typeface="Times New Roman" panose="02020603050405020304" pitchFamily="18" charset="0"/>
              </a:rPr>
              <a:t>’</a:t>
            </a:r>
            <a:endParaRPr lang="en-US" altLang="en-US">
              <a:solidFill>
                <a:schemeClr val="bg1"/>
              </a:solidFill>
              <a:latin typeface="Symbol" panose="05050102010706020507" pitchFamily="18" charset="2"/>
              <a:cs typeface="Arial" panose="020B0604020202020204" pitchFamily="34" charset="0"/>
            </a:endParaRPr>
          </a:p>
        </p:txBody>
      </p:sp>
      <p:sp>
        <p:nvSpPr>
          <p:cNvPr id="71708" name="Text Box 161"/>
          <p:cNvSpPr txBox="1">
            <a:spLocks noChangeArrowheads="1"/>
          </p:cNvSpPr>
          <p:nvPr/>
        </p:nvSpPr>
        <p:spPr bwMode="auto">
          <a:xfrm>
            <a:off x="2613025" y="5829300"/>
            <a:ext cx="4133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 = (</a:t>
            </a:r>
            <a:r>
              <a:rPr lang="en-US" altLang="en-US">
                <a:solidFill>
                  <a:schemeClr val="bg1"/>
                </a:solidFill>
                <a:cs typeface="Times New Roman" panose="02020603050405020304" pitchFamily="18" charset="0"/>
              </a:rPr>
              <a:t>Amplification Factor)</a:t>
            </a: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graphicFrame>
        <p:nvGraphicFramePr>
          <p:cNvPr id="71709" name="Object 51"/>
          <p:cNvGraphicFramePr>
            <a:graphicFrameLocks noChangeAspect="1"/>
          </p:cNvGraphicFramePr>
          <p:nvPr/>
        </p:nvGraphicFramePr>
        <p:xfrm>
          <a:off x="2652713" y="4919663"/>
          <a:ext cx="1377950" cy="909637"/>
        </p:xfrm>
        <a:graphic>
          <a:graphicData uri="http://schemas.openxmlformats.org/presentationml/2006/ole">
            <mc:AlternateContent xmlns:mc="http://schemas.openxmlformats.org/markup-compatibility/2006">
              <mc:Choice xmlns:v="urn:schemas-microsoft-com:vml" Requires="v">
                <p:oleObj spid="_x0000_s71752" name="Equation" r:id="rId4" imgW="634725" imgH="418918" progId="Equation.3">
                  <p:embed/>
                </p:oleObj>
              </mc:Choice>
              <mc:Fallback>
                <p:oleObj name="Equation" r:id="rId4" imgW="634725" imgH="418918" progId="Equation.3">
                  <p:embed/>
                  <p:pic>
                    <p:nvPicPr>
                      <p:cNvPr id="0" name="Object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2713" y="4919663"/>
                        <a:ext cx="1377950"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 name="TextBox 56"/>
          <p:cNvSpPr txBox="1"/>
          <p:nvPr/>
        </p:nvSpPr>
        <p:spPr>
          <a:xfrm>
            <a:off x="0" y="-11113"/>
            <a:ext cx="4411663" cy="1590676"/>
          </a:xfrm>
          <a:prstGeom prst="rect">
            <a:avLst/>
          </a:prstGeom>
          <a:solidFill>
            <a:schemeClr val="tx1">
              <a:lumMod val="95000"/>
            </a:schemeClr>
          </a:solidFill>
          <a:ln w="38100" cap="flat">
            <a:solidFill>
              <a:schemeClr val="bg1"/>
            </a:solidFill>
            <a:bevel/>
          </a:ln>
        </p:spPr>
        <p:txBody>
          <a:bodyPr anchor="ctr">
            <a:spAutoFit/>
          </a:bodyPr>
          <a:lstStyle/>
          <a:p>
            <a:pPr>
              <a:defRPr/>
            </a:pPr>
            <a:r>
              <a:rPr lang="en-US">
                <a:solidFill>
                  <a:schemeClr val="bg1"/>
                </a:solidFill>
              </a:rPr>
              <a:t>The previous theory is applicable to deflections and moments within a single member.</a:t>
            </a:r>
          </a:p>
          <a:p>
            <a:pPr>
              <a:defRPr/>
            </a:pPr>
            <a:r>
              <a:rPr lang="en-US">
                <a:solidFill>
                  <a:schemeClr val="bg1"/>
                </a:solidFill>
                <a:cs typeface="Times New Roman" pitchFamily="18" charset="0"/>
              </a:rPr>
              <a:t>General equations are similar.</a:t>
            </a:r>
          </a:p>
        </p:txBody>
      </p:sp>
      <p:sp>
        <p:nvSpPr>
          <p:cNvPr id="59" name="Slide Number Placeholder 58"/>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15D4A2F-F284-4387-BDA6-54298EF42CD5}" type="slidenum">
              <a:rPr lang="en-US" altLang="en-US" sz="1200">
                <a:solidFill>
                  <a:srgbClr val="BCBCBC"/>
                </a:solidFill>
              </a:rPr>
              <a:pPr algn="r"/>
              <a:t>69</a:t>
            </a:fld>
            <a:endParaRPr lang="en-US" altLang="en-US" sz="1200">
              <a:solidFill>
                <a:srgbClr val="BCBCBC"/>
              </a:solidFill>
            </a:endParaRPr>
          </a:p>
        </p:txBody>
      </p:sp>
      <p:sp>
        <p:nvSpPr>
          <p:cNvPr id="71712"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3" name="Text Box 161"/>
          <p:cNvSpPr txBox="1">
            <a:spLocks noChangeArrowheads="1"/>
          </p:cNvSpPr>
          <p:nvPr/>
        </p:nvSpPr>
        <p:spPr bwMode="auto">
          <a:xfrm>
            <a:off x="2182813" y="252412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0</a:t>
            </a:r>
          </a:p>
        </p:txBody>
      </p:sp>
      <p:sp>
        <p:nvSpPr>
          <p:cNvPr id="71714" name="TextBox 68"/>
          <p:cNvSpPr txBox="1">
            <a:spLocks noChangeArrowheads="1"/>
          </p:cNvSpPr>
          <p:nvPr/>
        </p:nvSpPr>
        <p:spPr bwMode="auto">
          <a:xfrm>
            <a:off x="1366838" y="3213100"/>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71715" name="Freeform 137"/>
          <p:cNvSpPr>
            <a:spLocks/>
          </p:cNvSpPr>
          <p:nvPr/>
        </p:nvSpPr>
        <p:spPr bwMode="auto">
          <a:xfrm flipH="1" flipV="1">
            <a:off x="2219325" y="3651250"/>
            <a:ext cx="455613"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16"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71717" name="Line 65"/>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8" name="Line 66"/>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9" name="Line 67"/>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20" name="Line 68"/>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21" name="Line 69"/>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22" name="Line 70"/>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23" name="Line 71"/>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24" name="Line 72"/>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25" name="Line 73"/>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71726" name="Line 74"/>
          <p:cNvSpPr>
            <a:spLocks noChangeShapeType="1"/>
          </p:cNvSpPr>
          <p:nvPr/>
        </p:nvSpPr>
        <p:spPr bwMode="auto">
          <a:xfrm flipV="1">
            <a:off x="2205038" y="2347913"/>
            <a:ext cx="0" cy="1200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27" name="Line 75"/>
          <p:cNvSpPr>
            <a:spLocks noChangeShapeType="1"/>
          </p:cNvSpPr>
          <p:nvPr/>
        </p:nvSpPr>
        <p:spPr bwMode="auto">
          <a:xfrm flipV="1">
            <a:off x="2681288" y="2714625"/>
            <a:ext cx="0" cy="83343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28" name="Line 76"/>
          <p:cNvSpPr>
            <a:spLocks noChangeShapeType="1"/>
          </p:cNvSpPr>
          <p:nvPr/>
        </p:nvSpPr>
        <p:spPr bwMode="auto">
          <a:xfrm>
            <a:off x="2200275" y="29622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29"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30" name="Line 78"/>
          <p:cNvSpPr>
            <a:spLocks noChangeShapeType="1"/>
          </p:cNvSpPr>
          <p:nvPr/>
        </p:nvSpPr>
        <p:spPr bwMode="auto">
          <a:xfrm flipV="1">
            <a:off x="3205163" y="3057525"/>
            <a:ext cx="0" cy="590550"/>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1731" name="Line 79"/>
          <p:cNvSpPr>
            <a:spLocks noChangeShapeType="1"/>
          </p:cNvSpPr>
          <p:nvPr/>
        </p:nvSpPr>
        <p:spPr bwMode="auto">
          <a:xfrm flipV="1">
            <a:off x="3195638" y="235267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2" name="Text Box 161"/>
          <p:cNvSpPr txBox="1">
            <a:spLocks noChangeArrowheads="1"/>
          </p:cNvSpPr>
          <p:nvPr/>
        </p:nvSpPr>
        <p:spPr bwMode="auto">
          <a:xfrm>
            <a:off x="2735263" y="2519363"/>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a:solidFill>
                  <a:schemeClr val="bg1"/>
                </a:solidFill>
                <a:cs typeface="Arial" panose="020B0604020202020204" pitchFamily="34" charset="0"/>
              </a:rPr>
              <a:t>’</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71733" name="Line 81"/>
          <p:cNvSpPr>
            <a:spLocks noChangeShapeType="1"/>
          </p:cNvSpPr>
          <p:nvPr/>
        </p:nvSpPr>
        <p:spPr bwMode="auto">
          <a:xfrm>
            <a:off x="2200275" y="2619375"/>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4" name="Line 82"/>
          <p:cNvSpPr>
            <a:spLocks noChangeShapeType="1"/>
          </p:cNvSpPr>
          <p:nvPr/>
        </p:nvSpPr>
        <p:spPr bwMode="auto">
          <a:xfrm flipH="1">
            <a:off x="1757363" y="2617788"/>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71735" name="Line 83"/>
          <p:cNvSpPr>
            <a:spLocks noChangeShapeType="1"/>
          </p:cNvSpPr>
          <p:nvPr/>
        </p:nvSpPr>
        <p:spPr bwMode="auto">
          <a:xfrm>
            <a:off x="3195638" y="2617788"/>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71736" name="Line 84"/>
          <p:cNvSpPr>
            <a:spLocks noChangeShapeType="1"/>
          </p:cNvSpPr>
          <p:nvPr/>
        </p:nvSpPr>
        <p:spPr bwMode="auto">
          <a:xfrm flipH="1">
            <a:off x="1760538" y="2959100"/>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71737" name="Line 85"/>
          <p:cNvSpPr>
            <a:spLocks noChangeShapeType="1"/>
          </p:cNvSpPr>
          <p:nvPr/>
        </p:nvSpPr>
        <p:spPr bwMode="auto">
          <a:xfrm>
            <a:off x="3194050" y="2959100"/>
            <a:ext cx="490538"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71738" name="Line 86"/>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9" name="Line 87"/>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1740" name="Line 88"/>
          <p:cNvSpPr>
            <a:spLocks noChangeShapeType="1"/>
          </p:cNvSpPr>
          <p:nvPr/>
        </p:nvSpPr>
        <p:spPr bwMode="auto">
          <a:xfrm flipH="1">
            <a:off x="5686425" y="3495675"/>
            <a:ext cx="488950" cy="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71741" name="Line 89"/>
          <p:cNvSpPr>
            <a:spLocks noChangeShapeType="1"/>
          </p:cNvSpPr>
          <p:nvPr/>
        </p:nvSpPr>
        <p:spPr bwMode="auto">
          <a:xfrm flipH="1">
            <a:off x="4629150" y="3505200"/>
            <a:ext cx="962025"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42" name="Line 92"/>
          <p:cNvSpPr>
            <a:spLocks noChangeShapeType="1"/>
          </p:cNvSpPr>
          <p:nvPr/>
        </p:nvSpPr>
        <p:spPr bwMode="auto">
          <a:xfrm>
            <a:off x="6184900" y="3495675"/>
            <a:ext cx="523875" cy="3175"/>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71743" name="Text Box 161"/>
          <p:cNvSpPr txBox="1">
            <a:spLocks noChangeArrowheads="1"/>
          </p:cNvSpPr>
          <p:nvPr/>
        </p:nvSpPr>
        <p:spPr bwMode="auto">
          <a:xfrm>
            <a:off x="2514600" y="220662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71" name="TextBox 70"/>
          <p:cNvSpPr txBox="1"/>
          <p:nvPr/>
        </p:nvSpPr>
        <p:spPr>
          <a:xfrm>
            <a:off x="504825" y="700088"/>
            <a:ext cx="81407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Combination of multiple states of stress </a:t>
            </a:r>
          </a:p>
        </p:txBody>
      </p:sp>
      <p:sp>
        <p:nvSpPr>
          <p:cNvPr id="72" name="TextBox 71"/>
          <p:cNvSpPr txBox="1"/>
          <p:nvPr/>
        </p:nvSpPr>
        <p:spPr>
          <a:xfrm>
            <a:off x="527050" y="1703388"/>
            <a:ext cx="5873750"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Bending in each direction occurs simultaneously with associated shear stresses.</a:t>
            </a:r>
          </a:p>
        </p:txBody>
      </p:sp>
      <p:sp>
        <p:nvSpPr>
          <p:cNvPr id="73" name="TextBox 72"/>
          <p:cNvSpPr txBox="1"/>
          <p:nvPr/>
        </p:nvSpPr>
        <p:spPr>
          <a:xfrm>
            <a:off x="1122363" y="2901950"/>
            <a:ext cx="5957887"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For elastic analysis one can superimpose stresses and arrive at a maximum value.</a:t>
            </a:r>
          </a:p>
        </p:txBody>
      </p:sp>
      <p:sp>
        <p:nvSpPr>
          <p:cNvPr id="74" name="TextBox 73"/>
          <p:cNvSpPr txBox="1"/>
          <p:nvPr/>
        </p:nvSpPr>
        <p:spPr>
          <a:xfrm>
            <a:off x="3054350" y="5307013"/>
            <a:ext cx="5832475"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Once behavior becomes inelastic the resulting stresses are very difficult to calculate.</a:t>
            </a:r>
          </a:p>
        </p:txBody>
      </p:sp>
      <p:sp>
        <p:nvSpPr>
          <p:cNvPr id="75" name="TextBox 74"/>
          <p:cNvSpPr txBox="1"/>
          <p:nvPr/>
        </p:nvSpPr>
        <p:spPr>
          <a:xfrm>
            <a:off x="2022475" y="4065588"/>
            <a:ext cx="5888038"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Actual design may include inelastic behavior and needs to account for residual stresses.</a:t>
            </a:r>
          </a:p>
        </p:txBody>
      </p:sp>
      <p:sp>
        <p:nvSpPr>
          <p:cNvPr id="7" name="Slide Number Placeholder 6"/>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0616B31-7537-48B9-B294-DC89D531C2BC}" type="slidenum">
              <a:rPr lang="en-US" altLang="en-US" sz="1200">
                <a:solidFill>
                  <a:srgbClr val="BCBCBC"/>
                </a:solidFill>
              </a:rPr>
              <a:pPr/>
              <a:t>7</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72707" name="TextBox 71"/>
          <p:cNvSpPr txBox="1">
            <a:spLocks noChangeArrowheads="1"/>
          </p:cNvSpPr>
          <p:nvPr/>
        </p:nvSpPr>
        <p:spPr bwMode="auto">
          <a:xfrm>
            <a:off x="1117600" y="1749425"/>
            <a:ext cx="7594600" cy="685800"/>
          </a:xfrm>
          <a:prstGeom prst="rect">
            <a:avLst/>
          </a:prstGeom>
          <a:solidFill>
            <a:srgbClr val="F2F2F2">
              <a:alpha val="61960"/>
            </a:srgbClr>
          </a:solidFill>
          <a:ln w="38100">
            <a:solidFill>
              <a:schemeClr val="bg1"/>
            </a:solidFill>
            <a:bevel/>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cs typeface="Arial" panose="020B0604020202020204" pitchFamily="34" charset="0"/>
              </a:rPr>
              <a:t>Amplification factors approach infinity as </a:t>
            </a:r>
            <a:r>
              <a:rPr lang="en-US" altLang="en-US" i="1">
                <a:solidFill>
                  <a:schemeClr val="bg1"/>
                </a:solidFill>
                <a:cs typeface="Arial" panose="020B0604020202020204" pitchFamily="34" charset="0"/>
              </a:rPr>
              <a:t>P</a:t>
            </a:r>
            <a:r>
              <a:rPr lang="en-US" altLang="en-US">
                <a:solidFill>
                  <a:schemeClr val="bg1"/>
                </a:solidFill>
                <a:cs typeface="Arial" panose="020B0604020202020204" pitchFamily="34" charset="0"/>
              </a:rPr>
              <a:t> approaches </a:t>
            </a: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E</a:t>
            </a:r>
            <a:r>
              <a:rPr lang="en-US" altLang="en-US" i="1">
                <a:solidFill>
                  <a:schemeClr val="bg1"/>
                </a:solidFill>
                <a:cs typeface="Arial" panose="020B0604020202020204" pitchFamily="34" charset="0"/>
              </a:rPr>
              <a:t>.</a:t>
            </a:r>
            <a:endParaRPr lang="en-US" altLang="en-US" i="1" baseline="-25000">
              <a:solidFill>
                <a:schemeClr val="bg1"/>
              </a:solidFill>
              <a:cs typeface="Arial" panose="020B0604020202020204" pitchFamily="34" charset="0"/>
            </a:endParaRPr>
          </a:p>
        </p:txBody>
      </p:sp>
      <p:sp>
        <p:nvSpPr>
          <p:cNvPr id="72708" name="TextBox 7"/>
          <p:cNvSpPr txBox="1">
            <a:spLocks noChangeArrowheads="1"/>
          </p:cNvSpPr>
          <p:nvPr/>
        </p:nvSpPr>
        <p:spPr bwMode="auto">
          <a:xfrm>
            <a:off x="2365375" y="2771775"/>
            <a:ext cx="3657600" cy="3622675"/>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72709" name="Text Box 41"/>
          <p:cNvSpPr txBox="1">
            <a:spLocks noChangeArrowheads="1"/>
          </p:cNvSpPr>
          <p:nvPr/>
        </p:nvSpPr>
        <p:spPr bwMode="auto">
          <a:xfrm>
            <a:off x="3186113" y="5856288"/>
            <a:ext cx="210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Axial Force, </a:t>
            </a:r>
            <a:r>
              <a:rPr lang="en-US" altLang="en-US" i="1">
                <a:solidFill>
                  <a:schemeClr val="bg1"/>
                </a:solidFill>
                <a:cs typeface="Arial" panose="020B0604020202020204" pitchFamily="34" charset="0"/>
              </a:rPr>
              <a:t>P</a:t>
            </a:r>
          </a:p>
        </p:txBody>
      </p:sp>
      <p:sp>
        <p:nvSpPr>
          <p:cNvPr id="72710" name="Text Box 41"/>
          <p:cNvSpPr txBox="1">
            <a:spLocks noChangeArrowheads="1"/>
          </p:cNvSpPr>
          <p:nvPr/>
        </p:nvSpPr>
        <p:spPr bwMode="auto">
          <a:xfrm rot="-5400000">
            <a:off x="1362869" y="4074319"/>
            <a:ext cx="3094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Amplification Factor</a:t>
            </a:r>
          </a:p>
        </p:txBody>
      </p:sp>
      <p:sp>
        <p:nvSpPr>
          <p:cNvPr id="72711" name="Text Box 42"/>
          <p:cNvSpPr txBox="1">
            <a:spLocks noChangeArrowheads="1"/>
          </p:cNvSpPr>
          <p:nvPr/>
        </p:nvSpPr>
        <p:spPr bwMode="auto">
          <a:xfrm>
            <a:off x="2986088" y="4654550"/>
            <a:ext cx="6365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1.0</a:t>
            </a:r>
            <a:endParaRPr lang="en-US" altLang="en-US" baseline="-25000">
              <a:solidFill>
                <a:schemeClr val="bg1"/>
              </a:solidFill>
              <a:cs typeface="Arial" panose="020B0604020202020204" pitchFamily="34" charset="0"/>
            </a:endParaRPr>
          </a:p>
        </p:txBody>
      </p:sp>
      <p:sp>
        <p:nvSpPr>
          <p:cNvPr id="72712" name="Text Box 42"/>
          <p:cNvSpPr txBox="1">
            <a:spLocks noChangeArrowheads="1"/>
          </p:cNvSpPr>
          <p:nvPr/>
        </p:nvSpPr>
        <p:spPr bwMode="auto">
          <a:xfrm>
            <a:off x="5054600" y="5678488"/>
            <a:ext cx="638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e</a:t>
            </a:r>
          </a:p>
        </p:txBody>
      </p:sp>
      <p:sp>
        <p:nvSpPr>
          <p:cNvPr id="40" name="Freeform 39"/>
          <p:cNvSpPr/>
          <p:nvPr/>
        </p:nvSpPr>
        <p:spPr>
          <a:xfrm>
            <a:off x="3556000" y="3092450"/>
            <a:ext cx="1582738" cy="1784350"/>
          </a:xfrm>
          <a:custGeom>
            <a:avLst/>
            <a:gdLst>
              <a:gd name="connsiteX0" fmla="*/ 0 w 1582057"/>
              <a:gd name="connsiteY0" fmla="*/ 1785257 h 1785257"/>
              <a:gd name="connsiteX1" fmla="*/ 377371 w 1582057"/>
              <a:gd name="connsiteY1" fmla="*/ 1770743 h 1785257"/>
              <a:gd name="connsiteX2" fmla="*/ 725714 w 1582057"/>
              <a:gd name="connsiteY2" fmla="*/ 1727200 h 1785257"/>
              <a:gd name="connsiteX3" fmla="*/ 1074057 w 1582057"/>
              <a:gd name="connsiteY3" fmla="*/ 1567543 h 1785257"/>
              <a:gd name="connsiteX4" fmla="*/ 1364342 w 1582057"/>
              <a:gd name="connsiteY4" fmla="*/ 1204686 h 1785257"/>
              <a:gd name="connsiteX5" fmla="*/ 1524000 w 1582057"/>
              <a:gd name="connsiteY5" fmla="*/ 522514 h 1785257"/>
              <a:gd name="connsiteX6" fmla="*/ 1582057 w 1582057"/>
              <a:gd name="connsiteY6" fmla="*/ 0 h 178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2057" h="1785257">
                <a:moveTo>
                  <a:pt x="0" y="1785257"/>
                </a:moveTo>
                <a:cubicBezTo>
                  <a:pt x="128209" y="1782838"/>
                  <a:pt x="256419" y="1780419"/>
                  <a:pt x="377371" y="1770743"/>
                </a:cubicBezTo>
                <a:cubicBezTo>
                  <a:pt x="498323" y="1761067"/>
                  <a:pt x="609600" y="1761067"/>
                  <a:pt x="725714" y="1727200"/>
                </a:cubicBezTo>
                <a:cubicBezTo>
                  <a:pt x="841828" y="1693333"/>
                  <a:pt x="967619" y="1654629"/>
                  <a:pt x="1074057" y="1567543"/>
                </a:cubicBezTo>
                <a:cubicBezTo>
                  <a:pt x="1180495" y="1480457"/>
                  <a:pt x="1289352" y="1378858"/>
                  <a:pt x="1364342" y="1204686"/>
                </a:cubicBezTo>
                <a:cubicBezTo>
                  <a:pt x="1439333" y="1030515"/>
                  <a:pt x="1487714" y="723295"/>
                  <a:pt x="1524000" y="522514"/>
                </a:cubicBezTo>
                <a:cubicBezTo>
                  <a:pt x="1560286" y="321733"/>
                  <a:pt x="1571171" y="160866"/>
                  <a:pt x="1582057" y="0"/>
                </a:cubicBezTo>
              </a:path>
            </a:pathLst>
          </a:custGeom>
          <a:ln w="63500">
            <a:tailEnd type="stealth" w="lg"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Slide Number Placeholder 13"/>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1CCB5F1-6838-4716-8909-1AC3928B2DDC}" type="slidenum">
              <a:rPr lang="en-US" altLang="en-US" sz="1200">
                <a:solidFill>
                  <a:srgbClr val="BCBCBC"/>
                </a:solidFill>
              </a:rPr>
              <a:pPr/>
              <a:t>70</a:t>
            </a:fld>
            <a:endParaRPr lang="en-US" altLang="en-US" sz="1200">
              <a:solidFill>
                <a:srgbClr val="BCBCBC"/>
              </a:solidFill>
            </a:endParaRPr>
          </a:p>
        </p:txBody>
      </p:sp>
      <p:sp>
        <p:nvSpPr>
          <p:cNvPr id="72715" name="Freeform 21"/>
          <p:cNvSpPr>
            <a:spLocks/>
          </p:cNvSpPr>
          <p:nvPr/>
        </p:nvSpPr>
        <p:spPr bwMode="auto">
          <a:xfrm>
            <a:off x="3543300" y="2971800"/>
            <a:ext cx="2162175" cy="2771775"/>
          </a:xfrm>
          <a:custGeom>
            <a:avLst/>
            <a:gdLst>
              <a:gd name="T0" fmla="*/ 0 w 1362"/>
              <a:gd name="T1" fmla="*/ 0 h 1746"/>
              <a:gd name="T2" fmla="*/ 0 w 1362"/>
              <a:gd name="T3" fmla="*/ 2147483647 h 1746"/>
              <a:gd name="T4" fmla="*/ 2147483647 w 1362"/>
              <a:gd name="T5" fmla="*/ 2147483647 h 1746"/>
              <a:gd name="T6" fmla="*/ 0 60000 65536"/>
              <a:gd name="T7" fmla="*/ 0 60000 65536"/>
              <a:gd name="T8" fmla="*/ 0 60000 65536"/>
              <a:gd name="T9" fmla="*/ 0 w 1362"/>
              <a:gd name="T10" fmla="*/ 0 h 1746"/>
              <a:gd name="T11" fmla="*/ 1362 w 1362"/>
              <a:gd name="T12" fmla="*/ 1746 h 1746"/>
            </a:gdLst>
            <a:ahLst/>
            <a:cxnLst>
              <a:cxn ang="T6">
                <a:pos x="T0" y="T1"/>
              </a:cxn>
              <a:cxn ang="T7">
                <a:pos x="T2" y="T3"/>
              </a:cxn>
              <a:cxn ang="T8">
                <a:pos x="T4" y="T5"/>
              </a:cxn>
            </a:cxnLst>
            <a:rect l="T9" t="T10" r="T11" b="T12"/>
            <a:pathLst>
              <a:path w="1362" h="1746">
                <a:moveTo>
                  <a:pt x="0" y="0"/>
                </a:moveTo>
                <a:lnTo>
                  <a:pt x="0" y="1746"/>
                </a:lnTo>
                <a:lnTo>
                  <a:pt x="1362" y="1746"/>
                </a:lnTo>
              </a:path>
            </a:pathLst>
          </a:custGeom>
          <a:noFill/>
          <a:ln w="571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16" name="Line 22"/>
          <p:cNvSpPr>
            <a:spLocks noChangeShapeType="1"/>
          </p:cNvSpPr>
          <p:nvPr/>
        </p:nvSpPr>
        <p:spPr bwMode="auto">
          <a:xfrm>
            <a:off x="3533775" y="4886325"/>
            <a:ext cx="1257300" cy="0"/>
          </a:xfrm>
          <a:prstGeom prst="line">
            <a:avLst/>
          </a:prstGeom>
          <a:noFill/>
          <a:ln w="1270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2717" name="Line 23"/>
          <p:cNvSpPr>
            <a:spLocks noChangeShapeType="1"/>
          </p:cNvSpPr>
          <p:nvPr/>
        </p:nvSpPr>
        <p:spPr bwMode="auto">
          <a:xfrm>
            <a:off x="5248275" y="3324225"/>
            <a:ext cx="0" cy="2428875"/>
          </a:xfrm>
          <a:prstGeom prst="line">
            <a:avLst/>
          </a:prstGeom>
          <a:noFill/>
          <a:ln w="1270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73731" name="TextBox 7"/>
          <p:cNvSpPr txBox="1">
            <a:spLocks noChangeArrowheads="1"/>
          </p:cNvSpPr>
          <p:nvPr/>
        </p:nvSpPr>
        <p:spPr bwMode="auto">
          <a:xfrm>
            <a:off x="1074738" y="2773363"/>
            <a:ext cx="8069262" cy="3736975"/>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73732" name="Text Box 41"/>
          <p:cNvSpPr txBox="1">
            <a:spLocks noChangeArrowheads="1"/>
          </p:cNvSpPr>
          <p:nvPr/>
        </p:nvSpPr>
        <p:spPr bwMode="auto">
          <a:xfrm rot="-5400000">
            <a:off x="-163512" y="4468812"/>
            <a:ext cx="3621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Transverse Load on Beam</a:t>
            </a:r>
          </a:p>
        </p:txBody>
      </p:sp>
      <p:sp>
        <p:nvSpPr>
          <p:cNvPr id="73733" name="Text Box 42"/>
          <p:cNvSpPr txBox="1">
            <a:spLocks noChangeArrowheads="1"/>
          </p:cNvSpPr>
          <p:nvPr/>
        </p:nvSpPr>
        <p:spPr bwMode="auto">
          <a:xfrm>
            <a:off x="2017713" y="5981700"/>
            <a:ext cx="4019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Mid Span Deflection, </a:t>
            </a: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cxnSp>
        <p:nvCxnSpPr>
          <p:cNvPr id="50" name="Straight Connector 49"/>
          <p:cNvCxnSpPr/>
          <p:nvPr/>
        </p:nvCxnSpPr>
        <p:spPr>
          <a:xfrm rot="5400000" flipH="1" flipV="1">
            <a:off x="1256506" y="4648994"/>
            <a:ext cx="1903413" cy="55562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3735" name="Text Box 42"/>
          <p:cNvSpPr txBox="1">
            <a:spLocks noChangeArrowheads="1"/>
          </p:cNvSpPr>
          <p:nvPr/>
        </p:nvSpPr>
        <p:spPr bwMode="auto">
          <a:xfrm>
            <a:off x="4695825" y="2994025"/>
            <a:ext cx="4525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42900" algn="l"/>
                <a:tab pos="571500" algn="l"/>
              </a:tabLst>
              <a:defRPr sz="2400">
                <a:solidFill>
                  <a:schemeClr val="tx1"/>
                </a:solidFill>
                <a:latin typeface="Times New Roman" panose="02020603050405020304" pitchFamily="18" charset="0"/>
              </a:defRPr>
            </a:lvl1pPr>
            <a:lvl2pPr marL="742950" indent="-285750">
              <a:tabLst>
                <a:tab pos="342900" algn="l"/>
                <a:tab pos="571500" algn="l"/>
              </a:tabLst>
              <a:defRPr sz="2400">
                <a:solidFill>
                  <a:schemeClr val="tx1"/>
                </a:solidFill>
                <a:latin typeface="Times New Roman" panose="02020603050405020304" pitchFamily="18" charset="0"/>
              </a:defRPr>
            </a:lvl2pPr>
            <a:lvl3pPr marL="1143000" indent="-228600">
              <a:tabLst>
                <a:tab pos="342900" algn="l"/>
                <a:tab pos="571500" algn="l"/>
              </a:tabLst>
              <a:defRPr sz="2400">
                <a:solidFill>
                  <a:schemeClr val="tx1"/>
                </a:solidFill>
                <a:latin typeface="Times New Roman" panose="02020603050405020304" pitchFamily="18" charset="0"/>
              </a:defRPr>
            </a:lvl3pPr>
            <a:lvl4pPr marL="1600200" indent="-228600">
              <a:tabLst>
                <a:tab pos="342900" algn="l"/>
                <a:tab pos="571500" algn="l"/>
              </a:tabLst>
              <a:defRPr sz="2400">
                <a:solidFill>
                  <a:schemeClr val="tx1"/>
                </a:solidFill>
                <a:latin typeface="Times New Roman" panose="02020603050405020304" pitchFamily="18" charset="0"/>
              </a:defRPr>
            </a:lvl4pPr>
            <a:lvl5pPr marL="2057400" indent="-228600">
              <a:tabLst>
                <a:tab pos="342900" algn="l"/>
                <a:tab pos="5715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342900" algn="l"/>
                <a:tab pos="5715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342900" algn="l"/>
                <a:tab pos="5715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342900" algn="l"/>
                <a:tab pos="5715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342900" algn="l"/>
                <a:tab pos="571500" algn="l"/>
              </a:tabLs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	</a:t>
            </a:r>
            <a:r>
              <a:rPr lang="en-US" altLang="en-US">
                <a:solidFill>
                  <a:schemeClr val="bg1"/>
                </a:solidFill>
                <a:cs typeface="Arial" panose="020B0604020202020204" pitchFamily="34" charset="0"/>
              </a:rPr>
              <a:t>=	0  No amplification of </a:t>
            </a:r>
            <a:r>
              <a:rPr lang="en-US" altLang="en-US" i="1">
                <a:solidFill>
                  <a:schemeClr val="bg1"/>
                </a:solidFill>
                <a:cs typeface="Arial" panose="020B0604020202020204" pitchFamily="34" charset="0"/>
              </a:rPr>
              <a:t>M</a:t>
            </a:r>
            <a:r>
              <a:rPr lang="en-US" altLang="en-US">
                <a:solidFill>
                  <a:schemeClr val="bg1"/>
                </a:solidFill>
                <a:cs typeface="Arial" panose="020B0604020202020204" pitchFamily="34" charset="0"/>
              </a:rPr>
              <a:t> or </a:t>
            </a: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73736" name="Text Box 42"/>
          <p:cNvSpPr txBox="1">
            <a:spLocks noChangeArrowheads="1"/>
          </p:cNvSpPr>
          <p:nvPr/>
        </p:nvSpPr>
        <p:spPr bwMode="auto">
          <a:xfrm>
            <a:off x="4702175" y="3371850"/>
            <a:ext cx="4441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42900" algn="l"/>
                <a:tab pos="571500" algn="l"/>
                <a:tab pos="857250" algn="l"/>
              </a:tabLst>
              <a:defRPr sz="2400">
                <a:solidFill>
                  <a:schemeClr val="tx1"/>
                </a:solidFill>
                <a:latin typeface="Times New Roman" panose="02020603050405020304" pitchFamily="18" charset="0"/>
              </a:defRPr>
            </a:lvl1pPr>
            <a:lvl2pPr marL="742950" indent="-285750">
              <a:tabLst>
                <a:tab pos="342900" algn="l"/>
                <a:tab pos="571500" algn="l"/>
                <a:tab pos="857250" algn="l"/>
              </a:tabLst>
              <a:defRPr sz="2400">
                <a:solidFill>
                  <a:schemeClr val="tx1"/>
                </a:solidFill>
                <a:latin typeface="Times New Roman" panose="02020603050405020304" pitchFamily="18" charset="0"/>
              </a:defRPr>
            </a:lvl2pPr>
            <a:lvl3pPr marL="1143000" indent="-228600">
              <a:tabLst>
                <a:tab pos="342900" algn="l"/>
                <a:tab pos="571500" algn="l"/>
                <a:tab pos="857250" algn="l"/>
              </a:tabLst>
              <a:defRPr sz="2400">
                <a:solidFill>
                  <a:schemeClr val="tx1"/>
                </a:solidFill>
                <a:latin typeface="Times New Roman" panose="02020603050405020304" pitchFamily="18" charset="0"/>
              </a:defRPr>
            </a:lvl3pPr>
            <a:lvl4pPr marL="1600200" indent="-228600">
              <a:tabLst>
                <a:tab pos="342900" algn="l"/>
                <a:tab pos="571500" algn="l"/>
                <a:tab pos="857250" algn="l"/>
              </a:tabLst>
              <a:defRPr sz="2400">
                <a:solidFill>
                  <a:schemeClr val="tx1"/>
                </a:solidFill>
                <a:latin typeface="Times New Roman" panose="02020603050405020304" pitchFamily="18" charset="0"/>
              </a:defRPr>
            </a:lvl4pPr>
            <a:lvl5pPr marL="2057400" indent="-228600">
              <a:tabLst>
                <a:tab pos="342900" algn="l"/>
                <a:tab pos="571500" algn="l"/>
                <a:tab pos="85725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342900" algn="l"/>
                <a:tab pos="571500" algn="l"/>
                <a:tab pos="85725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342900" algn="l"/>
                <a:tab pos="571500" algn="l"/>
                <a:tab pos="85725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342900" algn="l"/>
                <a:tab pos="571500" algn="l"/>
                <a:tab pos="85725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342900" algn="l"/>
                <a:tab pos="571500" algn="l"/>
                <a:tab pos="857250" algn="l"/>
              </a:tabLs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1	</a:t>
            </a:r>
            <a:r>
              <a:rPr lang="en-US" altLang="en-US">
                <a:solidFill>
                  <a:schemeClr val="bg1"/>
                </a:solidFill>
                <a:cs typeface="Arial" panose="020B0604020202020204" pitchFamily="34" charset="0"/>
              </a:rPr>
              <a:t>&gt;	0	Amplification of </a:t>
            </a:r>
            <a:r>
              <a:rPr lang="en-US" altLang="en-US" i="1">
                <a:solidFill>
                  <a:schemeClr val="bg1"/>
                </a:solidFill>
                <a:cs typeface="Arial" panose="020B0604020202020204" pitchFamily="34" charset="0"/>
              </a:rPr>
              <a:t>M</a:t>
            </a:r>
            <a:r>
              <a:rPr lang="en-US" altLang="en-US">
                <a:solidFill>
                  <a:schemeClr val="bg1"/>
                </a:solidFill>
                <a:cs typeface="Arial" panose="020B0604020202020204" pitchFamily="34" charset="0"/>
              </a:rPr>
              <a:t> and </a:t>
            </a: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73737" name="Text Box 42"/>
          <p:cNvSpPr txBox="1">
            <a:spLocks noChangeArrowheads="1"/>
          </p:cNvSpPr>
          <p:nvPr/>
        </p:nvSpPr>
        <p:spPr bwMode="auto">
          <a:xfrm>
            <a:off x="4681538" y="3784600"/>
            <a:ext cx="42306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42900" algn="l"/>
                <a:tab pos="571500" algn="l"/>
                <a:tab pos="971550" algn="l"/>
                <a:tab pos="1314450" algn="l"/>
              </a:tabLst>
              <a:defRPr sz="2400">
                <a:solidFill>
                  <a:schemeClr val="tx1"/>
                </a:solidFill>
                <a:latin typeface="Times New Roman" panose="02020603050405020304" pitchFamily="18" charset="0"/>
              </a:defRPr>
            </a:lvl1pPr>
            <a:lvl2pPr marL="742950" indent="-285750">
              <a:tabLst>
                <a:tab pos="342900" algn="l"/>
                <a:tab pos="571500" algn="l"/>
                <a:tab pos="971550" algn="l"/>
                <a:tab pos="1314450" algn="l"/>
              </a:tabLst>
              <a:defRPr sz="2400">
                <a:solidFill>
                  <a:schemeClr val="tx1"/>
                </a:solidFill>
                <a:latin typeface="Times New Roman" panose="02020603050405020304" pitchFamily="18" charset="0"/>
              </a:defRPr>
            </a:lvl2pPr>
            <a:lvl3pPr marL="1143000" indent="-228600">
              <a:tabLst>
                <a:tab pos="342900" algn="l"/>
                <a:tab pos="571500" algn="l"/>
                <a:tab pos="971550" algn="l"/>
                <a:tab pos="1314450" algn="l"/>
              </a:tabLst>
              <a:defRPr sz="2400">
                <a:solidFill>
                  <a:schemeClr val="tx1"/>
                </a:solidFill>
                <a:latin typeface="Times New Roman" panose="02020603050405020304" pitchFamily="18" charset="0"/>
              </a:defRPr>
            </a:lvl3pPr>
            <a:lvl4pPr marL="1600200" indent="-228600">
              <a:tabLst>
                <a:tab pos="342900" algn="l"/>
                <a:tab pos="571500" algn="l"/>
                <a:tab pos="971550" algn="l"/>
                <a:tab pos="1314450" algn="l"/>
              </a:tabLst>
              <a:defRPr sz="2400">
                <a:solidFill>
                  <a:schemeClr val="tx1"/>
                </a:solidFill>
                <a:latin typeface="Times New Roman" panose="02020603050405020304" pitchFamily="18" charset="0"/>
              </a:defRPr>
            </a:lvl4pPr>
            <a:lvl5pPr marL="2057400" indent="-228600">
              <a:tabLst>
                <a:tab pos="342900" algn="l"/>
                <a:tab pos="571500" algn="l"/>
                <a:tab pos="971550" algn="l"/>
                <a:tab pos="131445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342900" algn="l"/>
                <a:tab pos="571500" algn="l"/>
                <a:tab pos="971550" algn="l"/>
                <a:tab pos="131445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342900" algn="l"/>
                <a:tab pos="571500" algn="l"/>
                <a:tab pos="971550" algn="l"/>
                <a:tab pos="131445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342900" algn="l"/>
                <a:tab pos="571500" algn="l"/>
                <a:tab pos="971550" algn="l"/>
                <a:tab pos="131445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342900" algn="l"/>
                <a:tab pos="571500" algn="l"/>
                <a:tab pos="971550" algn="l"/>
                <a:tab pos="1314450" algn="l"/>
              </a:tabLs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2	</a:t>
            </a:r>
            <a:r>
              <a:rPr lang="en-US" altLang="en-US">
                <a:solidFill>
                  <a:schemeClr val="bg1"/>
                </a:solidFill>
                <a:cs typeface="Arial" panose="020B0604020202020204" pitchFamily="34" charset="0"/>
              </a:rPr>
              <a:t>=	2x</a:t>
            </a: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1</a:t>
            </a:r>
            <a:r>
              <a:rPr lang="en-US" altLang="en-US">
                <a:solidFill>
                  <a:schemeClr val="bg1"/>
                </a:solidFill>
                <a:cs typeface="Arial" panose="020B0604020202020204" pitchFamily="34" charset="0"/>
              </a:rPr>
              <a:t>  Amplification of </a:t>
            </a:r>
            <a:r>
              <a:rPr lang="en-US" altLang="en-US" i="1">
                <a:solidFill>
                  <a:schemeClr val="bg1"/>
                </a:solidFill>
                <a:cs typeface="Arial" panose="020B0604020202020204" pitchFamily="34" charset="0"/>
              </a:rPr>
              <a:t>M</a:t>
            </a:r>
            <a:r>
              <a:rPr lang="en-US" altLang="en-US">
                <a:solidFill>
                  <a:schemeClr val="bg1"/>
                </a:solidFill>
                <a:cs typeface="Arial" panose="020B0604020202020204" pitchFamily="34" charset="0"/>
              </a:rPr>
              <a:t> 				and </a:t>
            </a:r>
            <a:r>
              <a:rPr lang="en-US" altLang="en-US">
                <a:solidFill>
                  <a:schemeClr val="bg1"/>
                </a:solidFill>
                <a:latin typeface="Symbol" panose="05050102010706020507" pitchFamily="18" charset="2"/>
                <a:cs typeface="Arial" panose="020B0604020202020204" pitchFamily="34" charset="0"/>
              </a:rPr>
              <a:t>d</a:t>
            </a:r>
            <a:r>
              <a:rPr lang="en-US" altLang="en-US">
                <a:solidFill>
                  <a:schemeClr val="bg1"/>
                </a:solidFill>
                <a:cs typeface="Times New Roman" panose="02020603050405020304" pitchFamily="18" charset="0"/>
              </a:rPr>
              <a:t> is GREATER 				than </a:t>
            </a:r>
            <a:r>
              <a:rPr lang="en-US" altLang="en-US" i="1">
                <a:solidFill>
                  <a:schemeClr val="bg1"/>
                </a:solidFill>
                <a:cs typeface="Times New Roman" panose="02020603050405020304" pitchFamily="18" charset="0"/>
              </a:rPr>
              <a:t>P</a:t>
            </a:r>
            <a:r>
              <a:rPr lang="en-US" altLang="en-US" i="1" baseline="-25000">
                <a:solidFill>
                  <a:schemeClr val="bg1"/>
                </a:solidFill>
                <a:cs typeface="Times New Roman" panose="02020603050405020304" pitchFamily="18" charset="0"/>
              </a:rPr>
              <a:t>1</a:t>
            </a:r>
            <a:r>
              <a:rPr lang="en-US" altLang="en-US">
                <a:solidFill>
                  <a:schemeClr val="bg1"/>
                </a:solidFill>
                <a:cs typeface="Times New Roman" panose="02020603050405020304" pitchFamily="18" charset="0"/>
              </a:rPr>
              <a:t> results times 2</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18" name="Slide Number Placeholder 1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B466FA9-07B7-47F1-B7F3-6087D41DB87A}" type="slidenum">
              <a:rPr lang="en-US" altLang="en-US" sz="1200">
                <a:solidFill>
                  <a:srgbClr val="BCBCBC"/>
                </a:solidFill>
              </a:rPr>
              <a:pPr algn="r"/>
              <a:t>71</a:t>
            </a:fld>
            <a:endParaRPr lang="en-US" altLang="en-US" sz="1200">
              <a:solidFill>
                <a:srgbClr val="BCBCBC"/>
              </a:solidFill>
            </a:endParaRPr>
          </a:p>
        </p:txBody>
      </p:sp>
      <p:sp>
        <p:nvSpPr>
          <p:cNvPr id="73739" name="TextBox 71"/>
          <p:cNvSpPr txBox="1">
            <a:spLocks noChangeArrowheads="1"/>
          </p:cNvSpPr>
          <p:nvPr/>
        </p:nvSpPr>
        <p:spPr bwMode="auto">
          <a:xfrm>
            <a:off x="1111250" y="1749425"/>
            <a:ext cx="8032750" cy="685800"/>
          </a:xfrm>
          <a:prstGeom prst="rect">
            <a:avLst/>
          </a:prstGeom>
          <a:solidFill>
            <a:srgbClr val="F2F2F2">
              <a:alpha val="61960"/>
            </a:srgbClr>
          </a:solidFill>
          <a:ln w="38100">
            <a:solidFill>
              <a:schemeClr val="bg1"/>
            </a:solidFill>
            <a:bevel/>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cs typeface="Arial" panose="020B0604020202020204" pitchFamily="34" charset="0"/>
              </a:rPr>
              <a:t>Therefore, can not superimpose results from different </a:t>
            </a:r>
            <a:r>
              <a:rPr lang="en-US" altLang="en-US" i="1">
                <a:solidFill>
                  <a:schemeClr val="bg1"/>
                </a:solidFill>
                <a:cs typeface="Arial" panose="020B0604020202020204" pitchFamily="34" charset="0"/>
              </a:rPr>
              <a:t>P</a:t>
            </a:r>
            <a:r>
              <a:rPr lang="en-US" altLang="en-US">
                <a:solidFill>
                  <a:schemeClr val="bg1"/>
                </a:solidFill>
                <a:cs typeface="Arial" panose="020B0604020202020204" pitchFamily="34" charset="0"/>
              </a:rPr>
              <a:t> values.</a:t>
            </a:r>
          </a:p>
        </p:txBody>
      </p:sp>
      <p:sp>
        <p:nvSpPr>
          <p:cNvPr id="73740" name="Line 15"/>
          <p:cNvSpPr>
            <a:spLocks noChangeShapeType="1"/>
          </p:cNvSpPr>
          <p:nvPr/>
        </p:nvSpPr>
        <p:spPr bwMode="auto">
          <a:xfrm>
            <a:off x="4362450" y="3219450"/>
            <a:ext cx="266700" cy="0"/>
          </a:xfrm>
          <a:prstGeom prst="line">
            <a:avLst/>
          </a:prstGeom>
          <a:noFill/>
          <a:ln w="25400">
            <a:solidFill>
              <a:srgbClr val="E63F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1" name="Line 16"/>
          <p:cNvSpPr>
            <a:spLocks noChangeShapeType="1"/>
          </p:cNvSpPr>
          <p:nvPr/>
        </p:nvSpPr>
        <p:spPr bwMode="auto">
          <a:xfrm>
            <a:off x="4381500" y="3648075"/>
            <a:ext cx="266700" cy="0"/>
          </a:xfrm>
          <a:prstGeom prst="line">
            <a:avLst/>
          </a:prstGeom>
          <a:noFill/>
          <a:ln w="63500">
            <a:solidFill>
              <a:srgbClr val="E63F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2" name="Line 17"/>
          <p:cNvSpPr>
            <a:spLocks noChangeShapeType="1"/>
          </p:cNvSpPr>
          <p:nvPr/>
        </p:nvSpPr>
        <p:spPr bwMode="auto">
          <a:xfrm>
            <a:off x="4381500" y="4038600"/>
            <a:ext cx="266700" cy="0"/>
          </a:xfrm>
          <a:prstGeom prst="line">
            <a:avLst/>
          </a:prstGeom>
          <a:noFill/>
          <a:ln w="127000">
            <a:solidFill>
              <a:srgbClr val="E63F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3" name="Freeform 18"/>
          <p:cNvSpPr>
            <a:spLocks/>
          </p:cNvSpPr>
          <p:nvPr/>
        </p:nvSpPr>
        <p:spPr bwMode="auto">
          <a:xfrm>
            <a:off x="1924050" y="4152900"/>
            <a:ext cx="1838325" cy="1724025"/>
          </a:xfrm>
          <a:custGeom>
            <a:avLst/>
            <a:gdLst>
              <a:gd name="T0" fmla="*/ 0 w 1158"/>
              <a:gd name="T1" fmla="*/ 2147483647 h 1086"/>
              <a:gd name="T2" fmla="*/ 2147483647 w 1158"/>
              <a:gd name="T3" fmla="*/ 2147483647 h 1086"/>
              <a:gd name="T4" fmla="*/ 2147483647 w 1158"/>
              <a:gd name="T5" fmla="*/ 2147483647 h 1086"/>
              <a:gd name="T6" fmla="*/ 2147483647 w 1158"/>
              <a:gd name="T7" fmla="*/ 2147483647 h 1086"/>
              <a:gd name="T8" fmla="*/ 2147483647 w 1158"/>
              <a:gd name="T9" fmla="*/ 2147483647 h 1086"/>
              <a:gd name="T10" fmla="*/ 2147483647 w 1158"/>
              <a:gd name="T11" fmla="*/ 0 h 1086"/>
              <a:gd name="T12" fmla="*/ 0 60000 65536"/>
              <a:gd name="T13" fmla="*/ 0 60000 65536"/>
              <a:gd name="T14" fmla="*/ 0 60000 65536"/>
              <a:gd name="T15" fmla="*/ 0 60000 65536"/>
              <a:gd name="T16" fmla="*/ 0 60000 65536"/>
              <a:gd name="T17" fmla="*/ 0 60000 65536"/>
              <a:gd name="T18" fmla="*/ 0 w 1158"/>
              <a:gd name="T19" fmla="*/ 0 h 1086"/>
              <a:gd name="T20" fmla="*/ 1158 w 1158"/>
              <a:gd name="T21" fmla="*/ 1086 h 1086"/>
            </a:gdLst>
            <a:ahLst/>
            <a:cxnLst>
              <a:cxn ang="T12">
                <a:pos x="T0" y="T1"/>
              </a:cxn>
              <a:cxn ang="T13">
                <a:pos x="T2" y="T3"/>
              </a:cxn>
              <a:cxn ang="T14">
                <a:pos x="T4" y="T5"/>
              </a:cxn>
              <a:cxn ang="T15">
                <a:pos x="T6" y="T7"/>
              </a:cxn>
              <a:cxn ang="T16">
                <a:pos x="T8" y="T9"/>
              </a:cxn>
              <a:cxn ang="T17">
                <a:pos x="T10" y="T11"/>
              </a:cxn>
            </a:cxnLst>
            <a:rect l="T18" t="T19" r="T20" b="T21"/>
            <a:pathLst>
              <a:path w="1158" h="1086">
                <a:moveTo>
                  <a:pt x="0" y="1086"/>
                </a:moveTo>
                <a:cubicBezTo>
                  <a:pt x="62" y="1001"/>
                  <a:pt x="124" y="917"/>
                  <a:pt x="198" y="816"/>
                </a:cubicBezTo>
                <a:cubicBezTo>
                  <a:pt x="272" y="715"/>
                  <a:pt x="374" y="568"/>
                  <a:pt x="444" y="480"/>
                </a:cubicBezTo>
                <a:cubicBezTo>
                  <a:pt x="514" y="392"/>
                  <a:pt x="543" y="352"/>
                  <a:pt x="618" y="288"/>
                </a:cubicBezTo>
                <a:cubicBezTo>
                  <a:pt x="693" y="224"/>
                  <a:pt x="804" y="144"/>
                  <a:pt x="894" y="96"/>
                </a:cubicBezTo>
                <a:cubicBezTo>
                  <a:pt x="984" y="48"/>
                  <a:pt x="1071" y="24"/>
                  <a:pt x="1158" y="0"/>
                </a:cubicBezTo>
              </a:path>
            </a:pathLst>
          </a:custGeom>
          <a:noFill/>
          <a:ln w="63500">
            <a:solidFill>
              <a:srgbClr val="E63F04"/>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4" name="Freeform 19"/>
          <p:cNvSpPr>
            <a:spLocks/>
          </p:cNvSpPr>
          <p:nvPr/>
        </p:nvSpPr>
        <p:spPr bwMode="auto">
          <a:xfrm>
            <a:off x="1943100" y="4619625"/>
            <a:ext cx="2971800" cy="1238250"/>
          </a:xfrm>
          <a:custGeom>
            <a:avLst/>
            <a:gdLst>
              <a:gd name="T0" fmla="*/ 0 w 1872"/>
              <a:gd name="T1" fmla="*/ 2147483647 h 780"/>
              <a:gd name="T2" fmla="*/ 2147483647 w 1872"/>
              <a:gd name="T3" fmla="*/ 2147483647 h 780"/>
              <a:gd name="T4" fmla="*/ 2147483647 w 1872"/>
              <a:gd name="T5" fmla="*/ 2147483647 h 780"/>
              <a:gd name="T6" fmla="*/ 2147483647 w 1872"/>
              <a:gd name="T7" fmla="*/ 2147483647 h 780"/>
              <a:gd name="T8" fmla="*/ 2147483647 w 1872"/>
              <a:gd name="T9" fmla="*/ 0 h 780"/>
              <a:gd name="T10" fmla="*/ 0 60000 65536"/>
              <a:gd name="T11" fmla="*/ 0 60000 65536"/>
              <a:gd name="T12" fmla="*/ 0 60000 65536"/>
              <a:gd name="T13" fmla="*/ 0 60000 65536"/>
              <a:gd name="T14" fmla="*/ 0 60000 65536"/>
              <a:gd name="T15" fmla="*/ 0 w 1872"/>
              <a:gd name="T16" fmla="*/ 0 h 780"/>
              <a:gd name="T17" fmla="*/ 1872 w 1872"/>
              <a:gd name="T18" fmla="*/ 780 h 780"/>
            </a:gdLst>
            <a:ahLst/>
            <a:cxnLst>
              <a:cxn ang="T10">
                <a:pos x="T0" y="T1"/>
              </a:cxn>
              <a:cxn ang="T11">
                <a:pos x="T2" y="T3"/>
              </a:cxn>
              <a:cxn ang="T12">
                <a:pos x="T4" y="T5"/>
              </a:cxn>
              <a:cxn ang="T13">
                <a:pos x="T6" y="T7"/>
              </a:cxn>
              <a:cxn ang="T14">
                <a:pos x="T8" y="T9"/>
              </a:cxn>
            </a:cxnLst>
            <a:rect l="T15" t="T16" r="T17" b="T18"/>
            <a:pathLst>
              <a:path w="1872" h="780">
                <a:moveTo>
                  <a:pt x="0" y="780"/>
                </a:moveTo>
                <a:cubicBezTo>
                  <a:pt x="278" y="618"/>
                  <a:pt x="556" y="456"/>
                  <a:pt x="744" y="354"/>
                </a:cubicBezTo>
                <a:cubicBezTo>
                  <a:pt x="932" y="252"/>
                  <a:pt x="1004" y="218"/>
                  <a:pt x="1128" y="168"/>
                </a:cubicBezTo>
                <a:cubicBezTo>
                  <a:pt x="1252" y="118"/>
                  <a:pt x="1364" y="82"/>
                  <a:pt x="1488" y="54"/>
                </a:cubicBezTo>
                <a:cubicBezTo>
                  <a:pt x="1612" y="26"/>
                  <a:pt x="1742" y="13"/>
                  <a:pt x="1872" y="0"/>
                </a:cubicBezTo>
              </a:path>
            </a:pathLst>
          </a:custGeom>
          <a:noFill/>
          <a:ln w="127000">
            <a:solidFill>
              <a:srgbClr val="E63F04"/>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5" name="Freeform 14"/>
          <p:cNvSpPr>
            <a:spLocks/>
          </p:cNvSpPr>
          <p:nvPr/>
        </p:nvSpPr>
        <p:spPr bwMode="auto">
          <a:xfrm>
            <a:off x="1933575" y="3209925"/>
            <a:ext cx="2838450" cy="2676525"/>
          </a:xfrm>
          <a:custGeom>
            <a:avLst/>
            <a:gdLst>
              <a:gd name="T0" fmla="*/ 0 w 1788"/>
              <a:gd name="T1" fmla="*/ 0 h 1686"/>
              <a:gd name="T2" fmla="*/ 0 w 1788"/>
              <a:gd name="T3" fmla="*/ 2147483647 h 1686"/>
              <a:gd name="T4" fmla="*/ 2147483647 w 1788"/>
              <a:gd name="T5" fmla="*/ 2147483647 h 1686"/>
              <a:gd name="T6" fmla="*/ 0 60000 65536"/>
              <a:gd name="T7" fmla="*/ 0 60000 65536"/>
              <a:gd name="T8" fmla="*/ 0 60000 65536"/>
              <a:gd name="T9" fmla="*/ 0 w 1788"/>
              <a:gd name="T10" fmla="*/ 0 h 1686"/>
              <a:gd name="T11" fmla="*/ 1788 w 1788"/>
              <a:gd name="T12" fmla="*/ 1686 h 1686"/>
            </a:gdLst>
            <a:ahLst/>
            <a:cxnLst>
              <a:cxn ang="T6">
                <a:pos x="T0" y="T1"/>
              </a:cxn>
              <a:cxn ang="T7">
                <a:pos x="T2" y="T3"/>
              </a:cxn>
              <a:cxn ang="T8">
                <a:pos x="T4" y="T5"/>
              </a:cxn>
            </a:cxnLst>
            <a:rect l="T9" t="T10" r="T11" b="T12"/>
            <a:pathLst>
              <a:path w="1788" h="1686">
                <a:moveTo>
                  <a:pt x="0" y="0"/>
                </a:moveTo>
                <a:lnTo>
                  <a:pt x="0" y="1686"/>
                </a:lnTo>
                <a:lnTo>
                  <a:pt x="1788" y="1686"/>
                </a:lnTo>
              </a:path>
            </a:pathLst>
          </a:custGeom>
          <a:noFill/>
          <a:ln w="571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TextBox 34"/>
          <p:cNvSpPr txBox="1"/>
          <p:nvPr/>
        </p:nvSpPr>
        <p:spPr>
          <a:xfrm>
            <a:off x="1152525" y="700088"/>
            <a:ext cx="74930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4" name="TextBox 3"/>
          <p:cNvSpPr txBox="1"/>
          <p:nvPr/>
        </p:nvSpPr>
        <p:spPr>
          <a:xfrm>
            <a:off x="504825" y="1779588"/>
            <a:ext cx="8140700" cy="388620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MEMBERS WITHIN STRUCTURE</a:t>
            </a:r>
            <a:endParaRPr lang="en-US" b="1">
              <a:solidFill>
                <a:schemeClr val="bg1"/>
              </a:solidFill>
            </a:endParaRPr>
          </a:p>
        </p:txBody>
      </p:sp>
      <p:sp>
        <p:nvSpPr>
          <p:cNvPr id="3" name="Slide Number Placeholder 2"/>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9D6E59E-A720-4BCF-B82B-86488347B66F}" type="slidenum">
              <a:rPr lang="en-US" altLang="en-US" sz="1200">
                <a:solidFill>
                  <a:srgbClr val="BCBCBC"/>
                </a:solidFill>
              </a:rPr>
              <a:pPr/>
              <a:t>72</a:t>
            </a:fld>
            <a:endParaRPr lang="en-US" altLang="en-US" sz="1200">
              <a:solidFill>
                <a:srgbClr val="BCBCBC"/>
              </a:solidFill>
            </a:endParaRPr>
          </a:p>
        </p:txBody>
      </p:sp>
      <p:sp>
        <p:nvSpPr>
          <p:cNvPr id="35" name="TextBox 34"/>
          <p:cNvSpPr txBox="1"/>
          <p:nvPr/>
        </p:nvSpPr>
        <p:spPr>
          <a:xfrm>
            <a:off x="504825" y="500063"/>
            <a:ext cx="81407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6" name="Rectangle 35"/>
          <p:cNvSpPr/>
          <p:nvPr/>
        </p:nvSpPr>
        <p:spPr bwMode="auto">
          <a:xfrm>
            <a:off x="1036638" y="2312988"/>
            <a:ext cx="7204075" cy="41021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5780" name="TextBox 68"/>
          <p:cNvSpPr txBox="1">
            <a:spLocks noChangeArrowheads="1"/>
          </p:cNvSpPr>
          <p:nvPr/>
        </p:nvSpPr>
        <p:spPr bwMode="auto">
          <a:xfrm>
            <a:off x="1273175" y="304323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75781" name="TextBox 68"/>
          <p:cNvSpPr txBox="1">
            <a:spLocks noChangeArrowheads="1"/>
          </p:cNvSpPr>
          <p:nvPr/>
        </p:nvSpPr>
        <p:spPr bwMode="auto">
          <a:xfrm>
            <a:off x="1287463" y="4468813"/>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75782" name="TextBox 68"/>
          <p:cNvSpPr txBox="1">
            <a:spLocks noChangeArrowheads="1"/>
          </p:cNvSpPr>
          <p:nvPr/>
        </p:nvSpPr>
        <p:spPr bwMode="auto">
          <a:xfrm>
            <a:off x="6137275" y="2447925"/>
            <a:ext cx="587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r>
              <a:rPr lang="en-US" altLang="en-US" b="1" i="1" baseline="-25000">
                <a:solidFill>
                  <a:schemeClr val="bg1"/>
                </a:solidFill>
                <a:cs typeface="Arial" panose="020B0604020202020204" pitchFamily="34" charset="0"/>
              </a:rPr>
              <a:t>4</a:t>
            </a:r>
          </a:p>
        </p:txBody>
      </p:sp>
      <p:sp>
        <p:nvSpPr>
          <p:cNvPr id="75783" name="TextBox 68"/>
          <p:cNvSpPr txBox="1">
            <a:spLocks noChangeArrowheads="1"/>
          </p:cNvSpPr>
          <p:nvPr/>
        </p:nvSpPr>
        <p:spPr bwMode="auto">
          <a:xfrm>
            <a:off x="4833938" y="2455863"/>
            <a:ext cx="57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r>
              <a:rPr lang="en-US" altLang="en-US" b="1" i="1" baseline="-25000">
                <a:solidFill>
                  <a:schemeClr val="bg1"/>
                </a:solidFill>
                <a:cs typeface="Arial" panose="020B0604020202020204" pitchFamily="34" charset="0"/>
              </a:rPr>
              <a:t>3</a:t>
            </a:r>
          </a:p>
        </p:txBody>
      </p:sp>
      <p:sp>
        <p:nvSpPr>
          <p:cNvPr id="75784" name="TextBox 68"/>
          <p:cNvSpPr txBox="1">
            <a:spLocks noChangeArrowheads="1"/>
          </p:cNvSpPr>
          <p:nvPr/>
        </p:nvSpPr>
        <p:spPr bwMode="auto">
          <a:xfrm>
            <a:off x="3502025" y="2459038"/>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r>
              <a:rPr lang="en-US" altLang="en-US" b="1" i="1" baseline="-25000">
                <a:solidFill>
                  <a:schemeClr val="bg1"/>
                </a:solidFill>
                <a:cs typeface="Arial" panose="020B0604020202020204" pitchFamily="34" charset="0"/>
              </a:rPr>
              <a:t>2</a:t>
            </a:r>
          </a:p>
        </p:txBody>
      </p:sp>
      <p:sp>
        <p:nvSpPr>
          <p:cNvPr id="75785" name="TextBox 68"/>
          <p:cNvSpPr txBox="1">
            <a:spLocks noChangeArrowheads="1"/>
          </p:cNvSpPr>
          <p:nvPr/>
        </p:nvSpPr>
        <p:spPr bwMode="auto">
          <a:xfrm>
            <a:off x="2168525" y="2455863"/>
            <a:ext cx="63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r>
              <a:rPr lang="en-US" altLang="en-US" b="1" i="1" baseline="-25000">
                <a:solidFill>
                  <a:schemeClr val="bg1"/>
                </a:solidFill>
                <a:cs typeface="Arial" panose="020B0604020202020204" pitchFamily="34" charset="0"/>
              </a:rPr>
              <a:t>1</a:t>
            </a:r>
          </a:p>
        </p:txBody>
      </p:sp>
      <p:sp>
        <p:nvSpPr>
          <p:cNvPr id="70" name="Slide Number Placeholder 69"/>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0519338-E569-4CF4-9D2A-A57BC3D61C9A}" type="slidenum">
              <a:rPr lang="en-US" altLang="en-US" sz="1200">
                <a:solidFill>
                  <a:srgbClr val="BCBCBC"/>
                </a:solidFill>
              </a:rPr>
              <a:pPr algn="r"/>
              <a:t>73</a:t>
            </a:fld>
            <a:endParaRPr lang="en-US" altLang="en-US" sz="1200">
              <a:solidFill>
                <a:srgbClr val="BCBCBC"/>
              </a:solidFill>
            </a:endParaRPr>
          </a:p>
        </p:txBody>
      </p:sp>
      <p:sp>
        <p:nvSpPr>
          <p:cNvPr id="75787" name="Line 79"/>
          <p:cNvSpPr>
            <a:spLocks noChangeShapeType="1"/>
          </p:cNvSpPr>
          <p:nvPr/>
        </p:nvSpPr>
        <p:spPr bwMode="auto">
          <a:xfrm>
            <a:off x="1985963" y="6000750"/>
            <a:ext cx="4381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88" name="Line 81"/>
          <p:cNvSpPr>
            <a:spLocks noChangeShapeType="1"/>
          </p:cNvSpPr>
          <p:nvPr/>
        </p:nvSpPr>
        <p:spPr bwMode="auto">
          <a:xfrm>
            <a:off x="1995488"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89" name="Line 120"/>
          <p:cNvSpPr>
            <a:spLocks noChangeShapeType="1"/>
          </p:cNvSpPr>
          <p:nvPr/>
        </p:nvSpPr>
        <p:spPr bwMode="auto">
          <a:xfrm>
            <a:off x="2405063" y="60309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0" name="Line 121"/>
          <p:cNvSpPr>
            <a:spLocks noChangeShapeType="1"/>
          </p:cNvSpPr>
          <p:nvPr/>
        </p:nvSpPr>
        <p:spPr bwMode="auto">
          <a:xfrm>
            <a:off x="2208213"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1" name="Line 122"/>
          <p:cNvSpPr>
            <a:spLocks noChangeShapeType="1"/>
          </p:cNvSpPr>
          <p:nvPr/>
        </p:nvSpPr>
        <p:spPr bwMode="auto">
          <a:xfrm>
            <a:off x="2100263" y="60309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2" name="Line 123"/>
          <p:cNvSpPr>
            <a:spLocks noChangeShapeType="1"/>
          </p:cNvSpPr>
          <p:nvPr/>
        </p:nvSpPr>
        <p:spPr bwMode="auto">
          <a:xfrm>
            <a:off x="2312988"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3" name="Line 125"/>
          <p:cNvSpPr>
            <a:spLocks noChangeShapeType="1"/>
          </p:cNvSpPr>
          <p:nvPr/>
        </p:nvSpPr>
        <p:spPr bwMode="auto">
          <a:xfrm>
            <a:off x="3290888" y="6000750"/>
            <a:ext cx="4381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4" name="Line 126"/>
          <p:cNvSpPr>
            <a:spLocks noChangeShapeType="1"/>
          </p:cNvSpPr>
          <p:nvPr/>
        </p:nvSpPr>
        <p:spPr bwMode="auto">
          <a:xfrm>
            <a:off x="3300413"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5" name="Line 127"/>
          <p:cNvSpPr>
            <a:spLocks noChangeShapeType="1"/>
          </p:cNvSpPr>
          <p:nvPr/>
        </p:nvSpPr>
        <p:spPr bwMode="auto">
          <a:xfrm>
            <a:off x="3709988" y="60309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6" name="Line 128"/>
          <p:cNvSpPr>
            <a:spLocks noChangeShapeType="1"/>
          </p:cNvSpPr>
          <p:nvPr/>
        </p:nvSpPr>
        <p:spPr bwMode="auto">
          <a:xfrm>
            <a:off x="3513138"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7" name="Line 129"/>
          <p:cNvSpPr>
            <a:spLocks noChangeShapeType="1"/>
          </p:cNvSpPr>
          <p:nvPr/>
        </p:nvSpPr>
        <p:spPr bwMode="auto">
          <a:xfrm>
            <a:off x="3405188" y="60309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8" name="Line 130"/>
          <p:cNvSpPr>
            <a:spLocks noChangeShapeType="1"/>
          </p:cNvSpPr>
          <p:nvPr/>
        </p:nvSpPr>
        <p:spPr bwMode="auto">
          <a:xfrm>
            <a:off x="3617913"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9" name="Line 131"/>
          <p:cNvSpPr>
            <a:spLocks noChangeShapeType="1"/>
          </p:cNvSpPr>
          <p:nvPr/>
        </p:nvSpPr>
        <p:spPr bwMode="auto">
          <a:xfrm>
            <a:off x="4567238" y="6000750"/>
            <a:ext cx="4381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0" name="Line 132"/>
          <p:cNvSpPr>
            <a:spLocks noChangeShapeType="1"/>
          </p:cNvSpPr>
          <p:nvPr/>
        </p:nvSpPr>
        <p:spPr bwMode="auto">
          <a:xfrm>
            <a:off x="4576763"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1" name="Line 133"/>
          <p:cNvSpPr>
            <a:spLocks noChangeShapeType="1"/>
          </p:cNvSpPr>
          <p:nvPr/>
        </p:nvSpPr>
        <p:spPr bwMode="auto">
          <a:xfrm>
            <a:off x="4986338" y="60309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2" name="Line 134"/>
          <p:cNvSpPr>
            <a:spLocks noChangeShapeType="1"/>
          </p:cNvSpPr>
          <p:nvPr/>
        </p:nvSpPr>
        <p:spPr bwMode="auto">
          <a:xfrm>
            <a:off x="4789488"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3" name="Line 135"/>
          <p:cNvSpPr>
            <a:spLocks noChangeShapeType="1"/>
          </p:cNvSpPr>
          <p:nvPr/>
        </p:nvSpPr>
        <p:spPr bwMode="auto">
          <a:xfrm>
            <a:off x="4681538" y="60309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4" name="Line 136"/>
          <p:cNvSpPr>
            <a:spLocks noChangeShapeType="1"/>
          </p:cNvSpPr>
          <p:nvPr/>
        </p:nvSpPr>
        <p:spPr bwMode="auto">
          <a:xfrm>
            <a:off x="4894263"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5" name="Line 137"/>
          <p:cNvSpPr>
            <a:spLocks noChangeShapeType="1"/>
          </p:cNvSpPr>
          <p:nvPr/>
        </p:nvSpPr>
        <p:spPr bwMode="auto">
          <a:xfrm>
            <a:off x="5891213" y="6010275"/>
            <a:ext cx="4381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6" name="Line 138"/>
          <p:cNvSpPr>
            <a:spLocks noChangeShapeType="1"/>
          </p:cNvSpPr>
          <p:nvPr/>
        </p:nvSpPr>
        <p:spPr bwMode="auto">
          <a:xfrm>
            <a:off x="5900738" y="60436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7" name="Line 139"/>
          <p:cNvSpPr>
            <a:spLocks noChangeShapeType="1"/>
          </p:cNvSpPr>
          <p:nvPr/>
        </p:nvSpPr>
        <p:spPr bwMode="auto">
          <a:xfrm>
            <a:off x="6310313" y="604043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8" name="Line 140"/>
          <p:cNvSpPr>
            <a:spLocks noChangeShapeType="1"/>
          </p:cNvSpPr>
          <p:nvPr/>
        </p:nvSpPr>
        <p:spPr bwMode="auto">
          <a:xfrm>
            <a:off x="6113463" y="60436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9" name="Line 141"/>
          <p:cNvSpPr>
            <a:spLocks noChangeShapeType="1"/>
          </p:cNvSpPr>
          <p:nvPr/>
        </p:nvSpPr>
        <p:spPr bwMode="auto">
          <a:xfrm>
            <a:off x="6005513" y="604043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0" name="Line 142"/>
          <p:cNvSpPr>
            <a:spLocks noChangeShapeType="1"/>
          </p:cNvSpPr>
          <p:nvPr/>
        </p:nvSpPr>
        <p:spPr bwMode="auto">
          <a:xfrm>
            <a:off x="6218238" y="60436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1" name="Freeform 144"/>
          <p:cNvSpPr>
            <a:spLocks/>
          </p:cNvSpPr>
          <p:nvPr/>
        </p:nvSpPr>
        <p:spPr bwMode="auto">
          <a:xfrm>
            <a:off x="2219325" y="3495675"/>
            <a:ext cx="3876675" cy="2495550"/>
          </a:xfrm>
          <a:custGeom>
            <a:avLst/>
            <a:gdLst>
              <a:gd name="T0" fmla="*/ 0 w 2442"/>
              <a:gd name="T1" fmla="*/ 2147483647 h 1572"/>
              <a:gd name="T2" fmla="*/ 0 w 2442"/>
              <a:gd name="T3" fmla="*/ 0 h 1572"/>
              <a:gd name="T4" fmla="*/ 2147483647 w 2442"/>
              <a:gd name="T5" fmla="*/ 0 h 1572"/>
              <a:gd name="T6" fmla="*/ 2147483647 w 2442"/>
              <a:gd name="T7" fmla="*/ 2147483647 h 1572"/>
              <a:gd name="T8" fmla="*/ 0 60000 65536"/>
              <a:gd name="T9" fmla="*/ 0 60000 65536"/>
              <a:gd name="T10" fmla="*/ 0 60000 65536"/>
              <a:gd name="T11" fmla="*/ 0 60000 65536"/>
              <a:gd name="T12" fmla="*/ 0 w 2442"/>
              <a:gd name="T13" fmla="*/ 0 h 1572"/>
              <a:gd name="T14" fmla="*/ 2442 w 2442"/>
              <a:gd name="T15" fmla="*/ 1572 h 1572"/>
            </a:gdLst>
            <a:ahLst/>
            <a:cxnLst>
              <a:cxn ang="T8">
                <a:pos x="T0" y="T1"/>
              </a:cxn>
              <a:cxn ang="T9">
                <a:pos x="T2" y="T3"/>
              </a:cxn>
              <a:cxn ang="T10">
                <a:pos x="T4" y="T5"/>
              </a:cxn>
              <a:cxn ang="T11">
                <a:pos x="T6" y="T7"/>
              </a:cxn>
            </a:cxnLst>
            <a:rect l="T12" t="T13" r="T14" b="T15"/>
            <a:pathLst>
              <a:path w="2442" h="1572">
                <a:moveTo>
                  <a:pt x="0" y="1572"/>
                </a:moveTo>
                <a:lnTo>
                  <a:pt x="0" y="0"/>
                </a:lnTo>
                <a:lnTo>
                  <a:pt x="2442" y="0"/>
                </a:lnTo>
                <a:lnTo>
                  <a:pt x="2442" y="1569"/>
                </a:lnTo>
              </a:path>
            </a:pathLst>
          </a:custGeom>
          <a:noFill/>
          <a:ln w="635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12" name="Line 145"/>
          <p:cNvSpPr>
            <a:spLocks noChangeShapeType="1"/>
          </p:cNvSpPr>
          <p:nvPr/>
        </p:nvSpPr>
        <p:spPr bwMode="auto">
          <a:xfrm flipV="1">
            <a:off x="3490913" y="3505200"/>
            <a:ext cx="0" cy="2490788"/>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3" name="Line 146"/>
          <p:cNvSpPr>
            <a:spLocks noChangeShapeType="1"/>
          </p:cNvSpPr>
          <p:nvPr/>
        </p:nvSpPr>
        <p:spPr bwMode="auto">
          <a:xfrm flipV="1">
            <a:off x="4781550" y="3490913"/>
            <a:ext cx="0" cy="25050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4" name="Line 147"/>
          <p:cNvSpPr>
            <a:spLocks noChangeShapeType="1"/>
          </p:cNvSpPr>
          <p:nvPr/>
        </p:nvSpPr>
        <p:spPr bwMode="auto">
          <a:xfrm flipV="1">
            <a:off x="4781550" y="3500438"/>
            <a:ext cx="0" cy="249555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5" name="Line 149"/>
          <p:cNvSpPr>
            <a:spLocks noChangeShapeType="1"/>
          </p:cNvSpPr>
          <p:nvPr/>
        </p:nvSpPr>
        <p:spPr bwMode="auto">
          <a:xfrm flipH="1">
            <a:off x="1452563" y="5972175"/>
            <a:ext cx="42386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6" name="Line 150"/>
          <p:cNvSpPr>
            <a:spLocks noChangeShapeType="1"/>
          </p:cNvSpPr>
          <p:nvPr/>
        </p:nvSpPr>
        <p:spPr bwMode="auto">
          <a:xfrm>
            <a:off x="1671638" y="3500438"/>
            <a:ext cx="0" cy="2471737"/>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75817" name="Line 151"/>
          <p:cNvSpPr>
            <a:spLocks noChangeShapeType="1"/>
          </p:cNvSpPr>
          <p:nvPr/>
        </p:nvSpPr>
        <p:spPr bwMode="auto">
          <a:xfrm flipH="1">
            <a:off x="1352550" y="3490913"/>
            <a:ext cx="862013" cy="0"/>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5818" name="Line 152"/>
          <p:cNvSpPr>
            <a:spLocks noChangeShapeType="1"/>
          </p:cNvSpPr>
          <p:nvPr/>
        </p:nvSpPr>
        <p:spPr bwMode="auto">
          <a:xfrm flipV="1">
            <a:off x="2214563" y="2805113"/>
            <a:ext cx="0" cy="676275"/>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5819" name="Line 154"/>
          <p:cNvSpPr>
            <a:spLocks noChangeShapeType="1"/>
          </p:cNvSpPr>
          <p:nvPr/>
        </p:nvSpPr>
        <p:spPr bwMode="auto">
          <a:xfrm flipV="1">
            <a:off x="3490913" y="2809875"/>
            <a:ext cx="0" cy="676275"/>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5820" name="Line 155"/>
          <p:cNvSpPr>
            <a:spLocks noChangeShapeType="1"/>
          </p:cNvSpPr>
          <p:nvPr/>
        </p:nvSpPr>
        <p:spPr bwMode="auto">
          <a:xfrm flipV="1">
            <a:off x="4786313" y="2809875"/>
            <a:ext cx="0" cy="676275"/>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5821" name="Line 156"/>
          <p:cNvSpPr>
            <a:spLocks noChangeShapeType="1"/>
          </p:cNvSpPr>
          <p:nvPr/>
        </p:nvSpPr>
        <p:spPr bwMode="auto">
          <a:xfrm flipV="1">
            <a:off x="6091238" y="2809875"/>
            <a:ext cx="0" cy="676275"/>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2" name="TextBox 71"/>
          <p:cNvSpPr txBox="1"/>
          <p:nvPr/>
        </p:nvSpPr>
        <p:spPr>
          <a:xfrm>
            <a:off x="531813" y="1465263"/>
            <a:ext cx="8086725" cy="720725"/>
          </a:xfrm>
          <a:prstGeom prst="rect">
            <a:avLst/>
          </a:prstGeom>
          <a:solidFill>
            <a:schemeClr val="tx1">
              <a:lumMod val="95000"/>
              <a:alpha val="62000"/>
            </a:schemeClr>
          </a:solidFill>
          <a:ln w="38100" cap="flat">
            <a:solidFill>
              <a:schemeClr val="bg1"/>
            </a:solidFill>
            <a:bevel/>
          </a:ln>
        </p:spPr>
        <p:txBody>
          <a:bodyPr anchor="ctr"/>
          <a:lstStyle/>
          <a:p>
            <a:pPr>
              <a:defRPr/>
            </a:pPr>
            <a:r>
              <a:rPr lang="en-US" sz="2000">
                <a:solidFill>
                  <a:schemeClr val="bg1"/>
                </a:solidFill>
              </a:rPr>
              <a:t>Note that in a full structure all displacements within a story are similar.</a:t>
            </a:r>
            <a:endParaRPr lang="en-US" sz="2000">
              <a:solidFill>
                <a:schemeClr val="bg1"/>
              </a:solidFill>
              <a:latin typeface="Symbol" pitchFamily="18" charset="2"/>
            </a:endParaRPr>
          </a:p>
        </p:txBody>
      </p:sp>
      <p:sp>
        <p:nvSpPr>
          <p:cNvPr id="35" name="TextBox 34"/>
          <p:cNvSpPr txBox="1"/>
          <p:nvPr/>
        </p:nvSpPr>
        <p:spPr>
          <a:xfrm>
            <a:off x="504825" y="500063"/>
            <a:ext cx="81407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6" name="Rectangle 35"/>
          <p:cNvSpPr/>
          <p:nvPr/>
        </p:nvSpPr>
        <p:spPr bwMode="auto">
          <a:xfrm>
            <a:off x="1036638" y="2312988"/>
            <a:ext cx="7204075" cy="41021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TextBox 71"/>
          <p:cNvSpPr txBox="1"/>
          <p:nvPr/>
        </p:nvSpPr>
        <p:spPr>
          <a:xfrm>
            <a:off x="531813" y="1465263"/>
            <a:ext cx="8086725" cy="720725"/>
          </a:xfrm>
          <a:prstGeom prst="rect">
            <a:avLst/>
          </a:prstGeom>
          <a:solidFill>
            <a:schemeClr val="tx1">
              <a:lumMod val="95000"/>
              <a:alpha val="62000"/>
            </a:schemeClr>
          </a:solidFill>
          <a:ln w="38100" cap="flat">
            <a:solidFill>
              <a:schemeClr val="bg1"/>
            </a:solidFill>
            <a:bevel/>
          </a:ln>
        </p:spPr>
        <p:txBody>
          <a:bodyPr anchor="ctr"/>
          <a:lstStyle/>
          <a:p>
            <a:pPr>
              <a:defRPr/>
            </a:pPr>
            <a:r>
              <a:rPr lang="en-US" sz="2000">
                <a:solidFill>
                  <a:schemeClr val="bg1"/>
                </a:solidFill>
              </a:rPr>
              <a:t>Note that in a full structure all displacements within a story are similar.</a:t>
            </a:r>
            <a:endParaRPr lang="en-US" sz="2000">
              <a:solidFill>
                <a:schemeClr val="bg1"/>
              </a:solidFill>
              <a:latin typeface="Symbol" pitchFamily="18" charset="2"/>
            </a:endParaRPr>
          </a:p>
        </p:txBody>
      </p:sp>
      <p:sp>
        <p:nvSpPr>
          <p:cNvPr id="76805" name="TextBox 68"/>
          <p:cNvSpPr txBox="1">
            <a:spLocks noChangeArrowheads="1"/>
          </p:cNvSpPr>
          <p:nvPr/>
        </p:nvSpPr>
        <p:spPr bwMode="auto">
          <a:xfrm>
            <a:off x="1273175" y="304323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76806" name="TextBox 68"/>
          <p:cNvSpPr txBox="1">
            <a:spLocks noChangeArrowheads="1"/>
          </p:cNvSpPr>
          <p:nvPr/>
        </p:nvSpPr>
        <p:spPr bwMode="auto">
          <a:xfrm>
            <a:off x="1287463" y="4468813"/>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76807" name="TextBox 68"/>
          <p:cNvSpPr txBox="1">
            <a:spLocks noChangeArrowheads="1"/>
          </p:cNvSpPr>
          <p:nvPr/>
        </p:nvSpPr>
        <p:spPr bwMode="auto">
          <a:xfrm>
            <a:off x="5632450" y="2495550"/>
            <a:ext cx="587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r>
              <a:rPr lang="en-US" altLang="en-US" b="1" i="1" baseline="-25000">
                <a:solidFill>
                  <a:schemeClr val="bg1"/>
                </a:solidFill>
                <a:cs typeface="Arial" panose="020B0604020202020204" pitchFamily="34" charset="0"/>
              </a:rPr>
              <a:t>4</a:t>
            </a:r>
          </a:p>
        </p:txBody>
      </p:sp>
      <p:sp>
        <p:nvSpPr>
          <p:cNvPr id="76808" name="TextBox 68"/>
          <p:cNvSpPr txBox="1">
            <a:spLocks noChangeArrowheads="1"/>
          </p:cNvSpPr>
          <p:nvPr/>
        </p:nvSpPr>
        <p:spPr bwMode="auto">
          <a:xfrm>
            <a:off x="4833938" y="2493963"/>
            <a:ext cx="57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r>
              <a:rPr lang="en-US" altLang="en-US" b="1" i="1" baseline="-25000">
                <a:solidFill>
                  <a:schemeClr val="bg1"/>
                </a:solidFill>
                <a:cs typeface="Arial" panose="020B0604020202020204" pitchFamily="34" charset="0"/>
              </a:rPr>
              <a:t>3</a:t>
            </a:r>
          </a:p>
        </p:txBody>
      </p:sp>
      <p:sp>
        <p:nvSpPr>
          <p:cNvPr id="76809" name="TextBox 68"/>
          <p:cNvSpPr txBox="1">
            <a:spLocks noChangeArrowheads="1"/>
          </p:cNvSpPr>
          <p:nvPr/>
        </p:nvSpPr>
        <p:spPr bwMode="auto">
          <a:xfrm>
            <a:off x="3514725" y="2497138"/>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r>
              <a:rPr lang="en-US" altLang="en-US" b="1" i="1" baseline="-25000">
                <a:solidFill>
                  <a:schemeClr val="bg1"/>
                </a:solidFill>
                <a:cs typeface="Arial" panose="020B0604020202020204" pitchFamily="34" charset="0"/>
              </a:rPr>
              <a:t>2</a:t>
            </a:r>
          </a:p>
        </p:txBody>
      </p:sp>
      <p:sp>
        <p:nvSpPr>
          <p:cNvPr id="76810" name="TextBox 68"/>
          <p:cNvSpPr txBox="1">
            <a:spLocks noChangeArrowheads="1"/>
          </p:cNvSpPr>
          <p:nvPr/>
        </p:nvSpPr>
        <p:spPr bwMode="auto">
          <a:xfrm>
            <a:off x="1778000" y="2498725"/>
            <a:ext cx="63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r>
              <a:rPr lang="en-US" altLang="en-US" b="1" i="1" baseline="-25000">
                <a:solidFill>
                  <a:schemeClr val="bg1"/>
                </a:solidFill>
                <a:cs typeface="Arial" panose="020B0604020202020204" pitchFamily="34" charset="0"/>
              </a:rPr>
              <a:t>1</a:t>
            </a:r>
          </a:p>
        </p:txBody>
      </p:sp>
      <p:sp>
        <p:nvSpPr>
          <p:cNvPr id="70" name="Slide Number Placeholder 69"/>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C8BDBA2-6D08-439E-8329-5954BA8823F6}" type="slidenum">
              <a:rPr lang="en-US" altLang="en-US" sz="1200">
                <a:solidFill>
                  <a:srgbClr val="BCBCBC"/>
                </a:solidFill>
              </a:rPr>
              <a:pPr algn="r"/>
              <a:t>74</a:t>
            </a:fld>
            <a:endParaRPr lang="en-US" altLang="en-US" sz="1200">
              <a:solidFill>
                <a:srgbClr val="BCBCBC"/>
              </a:solidFill>
            </a:endParaRPr>
          </a:p>
        </p:txBody>
      </p:sp>
      <p:sp>
        <p:nvSpPr>
          <p:cNvPr id="76812" name="Line 14"/>
          <p:cNvSpPr>
            <a:spLocks noChangeShapeType="1"/>
          </p:cNvSpPr>
          <p:nvPr/>
        </p:nvSpPr>
        <p:spPr bwMode="auto">
          <a:xfrm>
            <a:off x="1995488"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3" name="Line 15"/>
          <p:cNvSpPr>
            <a:spLocks noChangeShapeType="1"/>
          </p:cNvSpPr>
          <p:nvPr/>
        </p:nvSpPr>
        <p:spPr bwMode="auto">
          <a:xfrm>
            <a:off x="2405063" y="60309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4" name="Line 16"/>
          <p:cNvSpPr>
            <a:spLocks noChangeShapeType="1"/>
          </p:cNvSpPr>
          <p:nvPr/>
        </p:nvSpPr>
        <p:spPr bwMode="auto">
          <a:xfrm>
            <a:off x="2208213"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5" name="Line 17"/>
          <p:cNvSpPr>
            <a:spLocks noChangeShapeType="1"/>
          </p:cNvSpPr>
          <p:nvPr/>
        </p:nvSpPr>
        <p:spPr bwMode="auto">
          <a:xfrm>
            <a:off x="2100263" y="60309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6" name="Line 18"/>
          <p:cNvSpPr>
            <a:spLocks noChangeShapeType="1"/>
          </p:cNvSpPr>
          <p:nvPr/>
        </p:nvSpPr>
        <p:spPr bwMode="auto">
          <a:xfrm>
            <a:off x="2312988"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7" name="Line 20"/>
          <p:cNvSpPr>
            <a:spLocks noChangeShapeType="1"/>
          </p:cNvSpPr>
          <p:nvPr/>
        </p:nvSpPr>
        <p:spPr bwMode="auto">
          <a:xfrm>
            <a:off x="3300413"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8" name="Line 21"/>
          <p:cNvSpPr>
            <a:spLocks noChangeShapeType="1"/>
          </p:cNvSpPr>
          <p:nvPr/>
        </p:nvSpPr>
        <p:spPr bwMode="auto">
          <a:xfrm>
            <a:off x="3709988" y="60309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9" name="Line 22"/>
          <p:cNvSpPr>
            <a:spLocks noChangeShapeType="1"/>
          </p:cNvSpPr>
          <p:nvPr/>
        </p:nvSpPr>
        <p:spPr bwMode="auto">
          <a:xfrm>
            <a:off x="3513138"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0" name="Line 23"/>
          <p:cNvSpPr>
            <a:spLocks noChangeShapeType="1"/>
          </p:cNvSpPr>
          <p:nvPr/>
        </p:nvSpPr>
        <p:spPr bwMode="auto">
          <a:xfrm>
            <a:off x="3405188" y="60309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1" name="Line 24"/>
          <p:cNvSpPr>
            <a:spLocks noChangeShapeType="1"/>
          </p:cNvSpPr>
          <p:nvPr/>
        </p:nvSpPr>
        <p:spPr bwMode="auto">
          <a:xfrm>
            <a:off x="3617913"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2" name="Line 26"/>
          <p:cNvSpPr>
            <a:spLocks noChangeShapeType="1"/>
          </p:cNvSpPr>
          <p:nvPr/>
        </p:nvSpPr>
        <p:spPr bwMode="auto">
          <a:xfrm>
            <a:off x="4576763"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3" name="Line 27"/>
          <p:cNvSpPr>
            <a:spLocks noChangeShapeType="1"/>
          </p:cNvSpPr>
          <p:nvPr/>
        </p:nvSpPr>
        <p:spPr bwMode="auto">
          <a:xfrm>
            <a:off x="4986338" y="60309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4" name="Line 28"/>
          <p:cNvSpPr>
            <a:spLocks noChangeShapeType="1"/>
          </p:cNvSpPr>
          <p:nvPr/>
        </p:nvSpPr>
        <p:spPr bwMode="auto">
          <a:xfrm>
            <a:off x="4789488"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5" name="Line 29"/>
          <p:cNvSpPr>
            <a:spLocks noChangeShapeType="1"/>
          </p:cNvSpPr>
          <p:nvPr/>
        </p:nvSpPr>
        <p:spPr bwMode="auto">
          <a:xfrm>
            <a:off x="4681538" y="60309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6" name="Line 30"/>
          <p:cNvSpPr>
            <a:spLocks noChangeShapeType="1"/>
          </p:cNvSpPr>
          <p:nvPr/>
        </p:nvSpPr>
        <p:spPr bwMode="auto">
          <a:xfrm>
            <a:off x="4894263"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7" name="Line 32"/>
          <p:cNvSpPr>
            <a:spLocks noChangeShapeType="1"/>
          </p:cNvSpPr>
          <p:nvPr/>
        </p:nvSpPr>
        <p:spPr bwMode="auto">
          <a:xfrm>
            <a:off x="5900738" y="60436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8" name="Line 33"/>
          <p:cNvSpPr>
            <a:spLocks noChangeShapeType="1"/>
          </p:cNvSpPr>
          <p:nvPr/>
        </p:nvSpPr>
        <p:spPr bwMode="auto">
          <a:xfrm>
            <a:off x="6310313" y="604043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9" name="Line 34"/>
          <p:cNvSpPr>
            <a:spLocks noChangeShapeType="1"/>
          </p:cNvSpPr>
          <p:nvPr/>
        </p:nvSpPr>
        <p:spPr bwMode="auto">
          <a:xfrm>
            <a:off x="6113463" y="60436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0" name="Line 35"/>
          <p:cNvSpPr>
            <a:spLocks noChangeShapeType="1"/>
          </p:cNvSpPr>
          <p:nvPr/>
        </p:nvSpPr>
        <p:spPr bwMode="auto">
          <a:xfrm>
            <a:off x="6005513" y="604043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1" name="Line 36"/>
          <p:cNvSpPr>
            <a:spLocks noChangeShapeType="1"/>
          </p:cNvSpPr>
          <p:nvPr/>
        </p:nvSpPr>
        <p:spPr bwMode="auto">
          <a:xfrm>
            <a:off x="6218238" y="60436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2" name="Freeform 37"/>
          <p:cNvSpPr>
            <a:spLocks/>
          </p:cNvSpPr>
          <p:nvPr/>
        </p:nvSpPr>
        <p:spPr bwMode="auto">
          <a:xfrm>
            <a:off x="2219325" y="3495675"/>
            <a:ext cx="3876675" cy="2495550"/>
          </a:xfrm>
          <a:custGeom>
            <a:avLst/>
            <a:gdLst>
              <a:gd name="T0" fmla="*/ 0 w 2442"/>
              <a:gd name="T1" fmla="*/ 2147483647 h 1572"/>
              <a:gd name="T2" fmla="*/ 0 w 2442"/>
              <a:gd name="T3" fmla="*/ 0 h 1572"/>
              <a:gd name="T4" fmla="*/ 2147483647 w 2442"/>
              <a:gd name="T5" fmla="*/ 0 h 1572"/>
              <a:gd name="T6" fmla="*/ 2147483647 w 2442"/>
              <a:gd name="T7" fmla="*/ 2147483647 h 1572"/>
              <a:gd name="T8" fmla="*/ 0 60000 65536"/>
              <a:gd name="T9" fmla="*/ 0 60000 65536"/>
              <a:gd name="T10" fmla="*/ 0 60000 65536"/>
              <a:gd name="T11" fmla="*/ 0 60000 65536"/>
              <a:gd name="T12" fmla="*/ 0 w 2442"/>
              <a:gd name="T13" fmla="*/ 0 h 1572"/>
              <a:gd name="T14" fmla="*/ 2442 w 2442"/>
              <a:gd name="T15" fmla="*/ 1572 h 1572"/>
            </a:gdLst>
            <a:ahLst/>
            <a:cxnLst>
              <a:cxn ang="T8">
                <a:pos x="T0" y="T1"/>
              </a:cxn>
              <a:cxn ang="T9">
                <a:pos x="T2" y="T3"/>
              </a:cxn>
              <a:cxn ang="T10">
                <a:pos x="T4" y="T5"/>
              </a:cxn>
              <a:cxn ang="T11">
                <a:pos x="T6" y="T7"/>
              </a:cxn>
            </a:cxnLst>
            <a:rect l="T12" t="T13" r="T14" b="T15"/>
            <a:pathLst>
              <a:path w="2442" h="1572">
                <a:moveTo>
                  <a:pt x="0" y="1572"/>
                </a:moveTo>
                <a:lnTo>
                  <a:pt x="0" y="0"/>
                </a:lnTo>
                <a:lnTo>
                  <a:pt x="2442" y="0"/>
                </a:lnTo>
                <a:lnTo>
                  <a:pt x="2442" y="1569"/>
                </a:lnTo>
              </a:path>
            </a:pathLst>
          </a:custGeom>
          <a:noFill/>
          <a:ln w="635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33" name="Line 38"/>
          <p:cNvSpPr>
            <a:spLocks noChangeShapeType="1"/>
          </p:cNvSpPr>
          <p:nvPr/>
        </p:nvSpPr>
        <p:spPr bwMode="auto">
          <a:xfrm flipV="1">
            <a:off x="3490913" y="3505200"/>
            <a:ext cx="0" cy="2490788"/>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4" name="Line 39"/>
          <p:cNvSpPr>
            <a:spLocks noChangeShapeType="1"/>
          </p:cNvSpPr>
          <p:nvPr/>
        </p:nvSpPr>
        <p:spPr bwMode="auto">
          <a:xfrm flipV="1">
            <a:off x="4781550" y="3490913"/>
            <a:ext cx="0" cy="25050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5" name="Line 40"/>
          <p:cNvSpPr>
            <a:spLocks noChangeShapeType="1"/>
          </p:cNvSpPr>
          <p:nvPr/>
        </p:nvSpPr>
        <p:spPr bwMode="auto">
          <a:xfrm flipV="1">
            <a:off x="4781550" y="3500438"/>
            <a:ext cx="0" cy="249555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6" name="Line 41"/>
          <p:cNvSpPr>
            <a:spLocks noChangeShapeType="1"/>
          </p:cNvSpPr>
          <p:nvPr/>
        </p:nvSpPr>
        <p:spPr bwMode="auto">
          <a:xfrm flipH="1">
            <a:off x="1452563" y="5972175"/>
            <a:ext cx="42386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7" name="Line 42"/>
          <p:cNvSpPr>
            <a:spLocks noChangeShapeType="1"/>
          </p:cNvSpPr>
          <p:nvPr/>
        </p:nvSpPr>
        <p:spPr bwMode="auto">
          <a:xfrm>
            <a:off x="1671638" y="3500438"/>
            <a:ext cx="0" cy="2471737"/>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76838" name="Line 43"/>
          <p:cNvSpPr>
            <a:spLocks noChangeShapeType="1"/>
          </p:cNvSpPr>
          <p:nvPr/>
        </p:nvSpPr>
        <p:spPr bwMode="auto">
          <a:xfrm flipH="1">
            <a:off x="1352550" y="3490913"/>
            <a:ext cx="862013" cy="0"/>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6839" name="Line 44"/>
          <p:cNvSpPr>
            <a:spLocks noChangeShapeType="1"/>
          </p:cNvSpPr>
          <p:nvPr/>
        </p:nvSpPr>
        <p:spPr bwMode="auto">
          <a:xfrm flipV="1">
            <a:off x="2214563" y="2805113"/>
            <a:ext cx="0" cy="676275"/>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6840" name="Line 45"/>
          <p:cNvSpPr>
            <a:spLocks noChangeShapeType="1"/>
          </p:cNvSpPr>
          <p:nvPr/>
        </p:nvSpPr>
        <p:spPr bwMode="auto">
          <a:xfrm flipV="1">
            <a:off x="3490913" y="2809875"/>
            <a:ext cx="0" cy="676275"/>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6841" name="Line 46"/>
          <p:cNvSpPr>
            <a:spLocks noChangeShapeType="1"/>
          </p:cNvSpPr>
          <p:nvPr/>
        </p:nvSpPr>
        <p:spPr bwMode="auto">
          <a:xfrm flipV="1">
            <a:off x="4786313" y="2809875"/>
            <a:ext cx="0" cy="676275"/>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6842" name="Line 47"/>
          <p:cNvSpPr>
            <a:spLocks noChangeShapeType="1"/>
          </p:cNvSpPr>
          <p:nvPr/>
        </p:nvSpPr>
        <p:spPr bwMode="auto">
          <a:xfrm flipV="1">
            <a:off x="6091238" y="2809875"/>
            <a:ext cx="0" cy="676275"/>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6843" name="Text Box 161"/>
          <p:cNvSpPr txBox="1">
            <a:spLocks noChangeArrowheads="1"/>
          </p:cNvSpPr>
          <p:nvPr/>
        </p:nvSpPr>
        <p:spPr bwMode="auto">
          <a:xfrm>
            <a:off x="2520950" y="2641600"/>
            <a:ext cx="43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77" name="Freeform 138"/>
          <p:cNvSpPr>
            <a:spLocks/>
          </p:cNvSpPr>
          <p:nvPr/>
        </p:nvSpPr>
        <p:spPr bwMode="auto">
          <a:xfrm>
            <a:off x="5840413" y="3449638"/>
            <a:ext cx="1250950" cy="193675"/>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63500">
            <a:solidFill>
              <a:schemeClr val="bg1">
                <a:lumMod val="50000"/>
                <a:lumOff val="50000"/>
              </a:schemeClr>
            </a:solidFill>
            <a:prstDash val="dash"/>
            <a:round/>
            <a:headEnd/>
            <a:tailEnd/>
          </a:ln>
        </p:spPr>
        <p:txBody>
          <a:bodyPr/>
          <a:lstStyle/>
          <a:p>
            <a:pPr>
              <a:defRPr/>
            </a:pPr>
            <a:endParaRPr lang="en-US">
              <a:cs typeface="Arial" pitchFamily="34" charset="0"/>
            </a:endParaRPr>
          </a:p>
        </p:txBody>
      </p:sp>
      <p:sp>
        <p:nvSpPr>
          <p:cNvPr id="79" name="Freeform 138"/>
          <p:cNvSpPr>
            <a:spLocks/>
          </p:cNvSpPr>
          <p:nvPr/>
        </p:nvSpPr>
        <p:spPr bwMode="auto">
          <a:xfrm>
            <a:off x="4552950" y="3392488"/>
            <a:ext cx="1271588" cy="279400"/>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63500">
            <a:solidFill>
              <a:schemeClr val="bg1">
                <a:lumMod val="50000"/>
                <a:lumOff val="50000"/>
              </a:schemeClr>
            </a:solidFill>
            <a:prstDash val="dash"/>
            <a:round/>
            <a:headEnd/>
            <a:tailEnd/>
          </a:ln>
        </p:spPr>
        <p:txBody>
          <a:bodyPr/>
          <a:lstStyle/>
          <a:p>
            <a:pPr>
              <a:defRPr/>
            </a:pPr>
            <a:endParaRPr lang="en-US">
              <a:cs typeface="Arial" pitchFamily="34" charset="0"/>
            </a:endParaRPr>
          </a:p>
        </p:txBody>
      </p:sp>
      <p:sp>
        <p:nvSpPr>
          <p:cNvPr id="80" name="Freeform 138"/>
          <p:cNvSpPr>
            <a:spLocks/>
          </p:cNvSpPr>
          <p:nvPr/>
        </p:nvSpPr>
        <p:spPr bwMode="auto">
          <a:xfrm>
            <a:off x="3249613" y="3448050"/>
            <a:ext cx="1249362" cy="180975"/>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63500">
            <a:solidFill>
              <a:schemeClr val="bg1">
                <a:lumMod val="50000"/>
                <a:lumOff val="50000"/>
              </a:schemeClr>
            </a:solidFill>
            <a:prstDash val="dash"/>
            <a:round/>
            <a:headEnd/>
            <a:tailEnd/>
          </a:ln>
        </p:spPr>
        <p:txBody>
          <a:bodyPr/>
          <a:lstStyle/>
          <a:p>
            <a:pPr>
              <a:defRPr/>
            </a:pPr>
            <a:endParaRPr lang="en-US">
              <a:cs typeface="Arial" pitchFamily="34" charset="0"/>
            </a:endParaRPr>
          </a:p>
        </p:txBody>
      </p:sp>
      <p:sp>
        <p:nvSpPr>
          <p:cNvPr id="76847" name="Line 68"/>
          <p:cNvSpPr>
            <a:spLocks noChangeShapeType="1"/>
          </p:cNvSpPr>
          <p:nvPr/>
        </p:nvSpPr>
        <p:spPr bwMode="auto">
          <a:xfrm flipV="1">
            <a:off x="3186113" y="2895600"/>
            <a:ext cx="0" cy="4857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8" name="Line 69"/>
          <p:cNvSpPr>
            <a:spLocks noChangeShapeType="1"/>
          </p:cNvSpPr>
          <p:nvPr/>
        </p:nvSpPr>
        <p:spPr bwMode="auto">
          <a:xfrm>
            <a:off x="2214563" y="3067050"/>
            <a:ext cx="976312" cy="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76849" name="Text Box 161"/>
          <p:cNvSpPr txBox="1">
            <a:spLocks noChangeArrowheads="1"/>
          </p:cNvSpPr>
          <p:nvPr/>
        </p:nvSpPr>
        <p:spPr bwMode="auto">
          <a:xfrm>
            <a:off x="6421438" y="2641600"/>
            <a:ext cx="43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76850" name="Line 71"/>
          <p:cNvSpPr>
            <a:spLocks noChangeShapeType="1"/>
          </p:cNvSpPr>
          <p:nvPr/>
        </p:nvSpPr>
        <p:spPr bwMode="auto">
          <a:xfrm flipV="1">
            <a:off x="7086600" y="2895600"/>
            <a:ext cx="0" cy="4857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51" name="Line 72"/>
          <p:cNvSpPr>
            <a:spLocks noChangeShapeType="1"/>
          </p:cNvSpPr>
          <p:nvPr/>
        </p:nvSpPr>
        <p:spPr bwMode="auto">
          <a:xfrm>
            <a:off x="6115050" y="3067050"/>
            <a:ext cx="976313" cy="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76852" name="Freeform 102"/>
          <p:cNvSpPr>
            <a:spLocks/>
          </p:cNvSpPr>
          <p:nvPr/>
        </p:nvSpPr>
        <p:spPr bwMode="auto">
          <a:xfrm>
            <a:off x="2212975" y="3490913"/>
            <a:ext cx="1039813" cy="2505075"/>
          </a:xfrm>
          <a:custGeom>
            <a:avLst/>
            <a:gdLst>
              <a:gd name="T0" fmla="*/ 2147483647 w 655"/>
              <a:gd name="T1" fmla="*/ 2147483647 h 1578"/>
              <a:gd name="T2" fmla="*/ 2147483647 w 655"/>
              <a:gd name="T3" fmla="*/ 2147483647 h 1578"/>
              <a:gd name="T4" fmla="*/ 2147483647 w 655"/>
              <a:gd name="T5" fmla="*/ 2147483647 h 1578"/>
              <a:gd name="T6" fmla="*/ 2147483647 w 655"/>
              <a:gd name="T7" fmla="*/ 2147483647 h 1578"/>
              <a:gd name="T8" fmla="*/ 2147483647 w 655"/>
              <a:gd name="T9" fmla="*/ 2147483647 h 1578"/>
              <a:gd name="T10" fmla="*/ 2147483647 w 655"/>
              <a:gd name="T11" fmla="*/ 2147483647 h 1578"/>
              <a:gd name="T12" fmla="*/ 2147483647 w 655"/>
              <a:gd name="T13" fmla="*/ 2147483647 h 1578"/>
              <a:gd name="T14" fmla="*/ 2147483647 w 655"/>
              <a:gd name="T15" fmla="*/ 2147483647 h 1578"/>
              <a:gd name="T16" fmla="*/ 2147483647 w 655"/>
              <a:gd name="T17" fmla="*/ 2147483647 h 1578"/>
              <a:gd name="T18" fmla="*/ 2147483647 w 655"/>
              <a:gd name="T19" fmla="*/ 0 h 1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5"/>
              <a:gd name="T31" fmla="*/ 0 h 1578"/>
              <a:gd name="T32" fmla="*/ 655 w 655"/>
              <a:gd name="T33" fmla="*/ 1578 h 15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5" h="1578">
                <a:moveTo>
                  <a:pt x="4" y="1578"/>
                </a:moveTo>
                <a:cubicBezTo>
                  <a:pt x="2" y="1577"/>
                  <a:pt x="0" y="1577"/>
                  <a:pt x="4" y="1542"/>
                </a:cubicBezTo>
                <a:cubicBezTo>
                  <a:pt x="8" y="1507"/>
                  <a:pt x="19" y="1429"/>
                  <a:pt x="28" y="1365"/>
                </a:cubicBezTo>
                <a:cubicBezTo>
                  <a:pt x="37" y="1301"/>
                  <a:pt x="48" y="1227"/>
                  <a:pt x="61" y="1155"/>
                </a:cubicBezTo>
                <a:cubicBezTo>
                  <a:pt x="74" y="1083"/>
                  <a:pt x="85" y="1015"/>
                  <a:pt x="109" y="933"/>
                </a:cubicBezTo>
                <a:cubicBezTo>
                  <a:pt x="133" y="851"/>
                  <a:pt x="161" y="758"/>
                  <a:pt x="205" y="663"/>
                </a:cubicBezTo>
                <a:cubicBezTo>
                  <a:pt x="249" y="568"/>
                  <a:pt x="316" y="439"/>
                  <a:pt x="370" y="366"/>
                </a:cubicBezTo>
                <a:cubicBezTo>
                  <a:pt x="424" y="293"/>
                  <a:pt x="489" y="263"/>
                  <a:pt x="529" y="222"/>
                </a:cubicBezTo>
                <a:cubicBezTo>
                  <a:pt x="569" y="181"/>
                  <a:pt x="592" y="154"/>
                  <a:pt x="613" y="117"/>
                </a:cubicBezTo>
                <a:cubicBezTo>
                  <a:pt x="634" y="80"/>
                  <a:pt x="644" y="40"/>
                  <a:pt x="655" y="0"/>
                </a:cubicBezTo>
              </a:path>
            </a:pathLst>
          </a:custGeom>
          <a:noFill/>
          <a:ln w="57150" cap="flat" cmpd="sng">
            <a:solidFill>
              <a:srgbClr val="7F7F7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53" name="Freeform 103"/>
          <p:cNvSpPr>
            <a:spLocks/>
          </p:cNvSpPr>
          <p:nvPr/>
        </p:nvSpPr>
        <p:spPr bwMode="auto">
          <a:xfrm>
            <a:off x="3475038" y="3486150"/>
            <a:ext cx="1039812" cy="2505075"/>
          </a:xfrm>
          <a:custGeom>
            <a:avLst/>
            <a:gdLst>
              <a:gd name="T0" fmla="*/ 2147483647 w 655"/>
              <a:gd name="T1" fmla="*/ 2147483647 h 1578"/>
              <a:gd name="T2" fmla="*/ 2147483647 w 655"/>
              <a:gd name="T3" fmla="*/ 2147483647 h 1578"/>
              <a:gd name="T4" fmla="*/ 2147483647 w 655"/>
              <a:gd name="T5" fmla="*/ 2147483647 h 1578"/>
              <a:gd name="T6" fmla="*/ 2147483647 w 655"/>
              <a:gd name="T7" fmla="*/ 2147483647 h 1578"/>
              <a:gd name="T8" fmla="*/ 2147483647 w 655"/>
              <a:gd name="T9" fmla="*/ 2147483647 h 1578"/>
              <a:gd name="T10" fmla="*/ 2147483647 w 655"/>
              <a:gd name="T11" fmla="*/ 2147483647 h 1578"/>
              <a:gd name="T12" fmla="*/ 2147483647 w 655"/>
              <a:gd name="T13" fmla="*/ 2147483647 h 1578"/>
              <a:gd name="T14" fmla="*/ 2147483647 w 655"/>
              <a:gd name="T15" fmla="*/ 2147483647 h 1578"/>
              <a:gd name="T16" fmla="*/ 2147483647 w 655"/>
              <a:gd name="T17" fmla="*/ 2147483647 h 1578"/>
              <a:gd name="T18" fmla="*/ 2147483647 w 655"/>
              <a:gd name="T19" fmla="*/ 0 h 1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5"/>
              <a:gd name="T31" fmla="*/ 0 h 1578"/>
              <a:gd name="T32" fmla="*/ 655 w 655"/>
              <a:gd name="T33" fmla="*/ 1578 h 15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5" h="1578">
                <a:moveTo>
                  <a:pt x="4" y="1578"/>
                </a:moveTo>
                <a:cubicBezTo>
                  <a:pt x="2" y="1577"/>
                  <a:pt x="0" y="1577"/>
                  <a:pt x="4" y="1542"/>
                </a:cubicBezTo>
                <a:cubicBezTo>
                  <a:pt x="8" y="1507"/>
                  <a:pt x="19" y="1429"/>
                  <a:pt x="28" y="1365"/>
                </a:cubicBezTo>
                <a:cubicBezTo>
                  <a:pt x="37" y="1301"/>
                  <a:pt x="48" y="1227"/>
                  <a:pt x="61" y="1155"/>
                </a:cubicBezTo>
                <a:cubicBezTo>
                  <a:pt x="74" y="1083"/>
                  <a:pt x="85" y="1015"/>
                  <a:pt x="109" y="933"/>
                </a:cubicBezTo>
                <a:cubicBezTo>
                  <a:pt x="133" y="851"/>
                  <a:pt x="161" y="758"/>
                  <a:pt x="205" y="663"/>
                </a:cubicBezTo>
                <a:cubicBezTo>
                  <a:pt x="249" y="568"/>
                  <a:pt x="316" y="439"/>
                  <a:pt x="370" y="366"/>
                </a:cubicBezTo>
                <a:cubicBezTo>
                  <a:pt x="424" y="293"/>
                  <a:pt x="489" y="263"/>
                  <a:pt x="529" y="222"/>
                </a:cubicBezTo>
                <a:cubicBezTo>
                  <a:pt x="569" y="181"/>
                  <a:pt x="592" y="154"/>
                  <a:pt x="613" y="117"/>
                </a:cubicBezTo>
                <a:cubicBezTo>
                  <a:pt x="634" y="80"/>
                  <a:pt x="644" y="40"/>
                  <a:pt x="655" y="0"/>
                </a:cubicBezTo>
              </a:path>
            </a:pathLst>
          </a:custGeom>
          <a:noFill/>
          <a:ln w="57150" cap="flat" cmpd="sng">
            <a:solidFill>
              <a:srgbClr val="7F7F7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54" name="Freeform 104"/>
          <p:cNvSpPr>
            <a:spLocks/>
          </p:cNvSpPr>
          <p:nvPr/>
        </p:nvSpPr>
        <p:spPr bwMode="auto">
          <a:xfrm>
            <a:off x="4775200" y="3467100"/>
            <a:ext cx="1039813" cy="2505075"/>
          </a:xfrm>
          <a:custGeom>
            <a:avLst/>
            <a:gdLst>
              <a:gd name="T0" fmla="*/ 2147483647 w 655"/>
              <a:gd name="T1" fmla="*/ 2147483647 h 1578"/>
              <a:gd name="T2" fmla="*/ 2147483647 w 655"/>
              <a:gd name="T3" fmla="*/ 2147483647 h 1578"/>
              <a:gd name="T4" fmla="*/ 2147483647 w 655"/>
              <a:gd name="T5" fmla="*/ 2147483647 h 1578"/>
              <a:gd name="T6" fmla="*/ 2147483647 w 655"/>
              <a:gd name="T7" fmla="*/ 2147483647 h 1578"/>
              <a:gd name="T8" fmla="*/ 2147483647 w 655"/>
              <a:gd name="T9" fmla="*/ 2147483647 h 1578"/>
              <a:gd name="T10" fmla="*/ 2147483647 w 655"/>
              <a:gd name="T11" fmla="*/ 2147483647 h 1578"/>
              <a:gd name="T12" fmla="*/ 2147483647 w 655"/>
              <a:gd name="T13" fmla="*/ 2147483647 h 1578"/>
              <a:gd name="T14" fmla="*/ 2147483647 w 655"/>
              <a:gd name="T15" fmla="*/ 2147483647 h 1578"/>
              <a:gd name="T16" fmla="*/ 2147483647 w 655"/>
              <a:gd name="T17" fmla="*/ 2147483647 h 1578"/>
              <a:gd name="T18" fmla="*/ 2147483647 w 655"/>
              <a:gd name="T19" fmla="*/ 0 h 1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5"/>
              <a:gd name="T31" fmla="*/ 0 h 1578"/>
              <a:gd name="T32" fmla="*/ 655 w 655"/>
              <a:gd name="T33" fmla="*/ 1578 h 15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5" h="1578">
                <a:moveTo>
                  <a:pt x="4" y="1578"/>
                </a:moveTo>
                <a:cubicBezTo>
                  <a:pt x="2" y="1577"/>
                  <a:pt x="0" y="1577"/>
                  <a:pt x="4" y="1542"/>
                </a:cubicBezTo>
                <a:cubicBezTo>
                  <a:pt x="8" y="1507"/>
                  <a:pt x="19" y="1429"/>
                  <a:pt x="28" y="1365"/>
                </a:cubicBezTo>
                <a:cubicBezTo>
                  <a:pt x="37" y="1301"/>
                  <a:pt x="48" y="1227"/>
                  <a:pt x="61" y="1155"/>
                </a:cubicBezTo>
                <a:cubicBezTo>
                  <a:pt x="74" y="1083"/>
                  <a:pt x="85" y="1015"/>
                  <a:pt x="109" y="933"/>
                </a:cubicBezTo>
                <a:cubicBezTo>
                  <a:pt x="133" y="851"/>
                  <a:pt x="161" y="758"/>
                  <a:pt x="205" y="663"/>
                </a:cubicBezTo>
                <a:cubicBezTo>
                  <a:pt x="249" y="568"/>
                  <a:pt x="316" y="439"/>
                  <a:pt x="370" y="366"/>
                </a:cubicBezTo>
                <a:cubicBezTo>
                  <a:pt x="424" y="293"/>
                  <a:pt x="489" y="263"/>
                  <a:pt x="529" y="222"/>
                </a:cubicBezTo>
                <a:cubicBezTo>
                  <a:pt x="569" y="181"/>
                  <a:pt x="592" y="154"/>
                  <a:pt x="613" y="117"/>
                </a:cubicBezTo>
                <a:cubicBezTo>
                  <a:pt x="634" y="80"/>
                  <a:pt x="644" y="40"/>
                  <a:pt x="655" y="0"/>
                </a:cubicBezTo>
              </a:path>
            </a:pathLst>
          </a:custGeom>
          <a:noFill/>
          <a:ln w="57150" cap="flat" cmpd="sng">
            <a:solidFill>
              <a:srgbClr val="7F7F7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55" name="Freeform 105"/>
          <p:cNvSpPr>
            <a:spLocks/>
          </p:cNvSpPr>
          <p:nvPr/>
        </p:nvSpPr>
        <p:spPr bwMode="auto">
          <a:xfrm>
            <a:off x="6089650" y="3457575"/>
            <a:ext cx="1030288" cy="2533650"/>
          </a:xfrm>
          <a:custGeom>
            <a:avLst/>
            <a:gdLst>
              <a:gd name="T0" fmla="*/ 2147483647 w 655"/>
              <a:gd name="T1" fmla="*/ 2147483647 h 1578"/>
              <a:gd name="T2" fmla="*/ 2147483647 w 655"/>
              <a:gd name="T3" fmla="*/ 2147483647 h 1578"/>
              <a:gd name="T4" fmla="*/ 2147483647 w 655"/>
              <a:gd name="T5" fmla="*/ 2147483647 h 1578"/>
              <a:gd name="T6" fmla="*/ 2147483647 w 655"/>
              <a:gd name="T7" fmla="*/ 2147483647 h 1578"/>
              <a:gd name="T8" fmla="*/ 2147483647 w 655"/>
              <a:gd name="T9" fmla="*/ 2147483647 h 1578"/>
              <a:gd name="T10" fmla="*/ 2147483647 w 655"/>
              <a:gd name="T11" fmla="*/ 2147483647 h 1578"/>
              <a:gd name="T12" fmla="*/ 2147483647 w 655"/>
              <a:gd name="T13" fmla="*/ 2147483647 h 1578"/>
              <a:gd name="T14" fmla="*/ 2147483647 w 655"/>
              <a:gd name="T15" fmla="*/ 2147483647 h 1578"/>
              <a:gd name="T16" fmla="*/ 2147483647 w 655"/>
              <a:gd name="T17" fmla="*/ 2147483647 h 1578"/>
              <a:gd name="T18" fmla="*/ 2147483647 w 655"/>
              <a:gd name="T19" fmla="*/ 0 h 1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5"/>
              <a:gd name="T31" fmla="*/ 0 h 1578"/>
              <a:gd name="T32" fmla="*/ 655 w 655"/>
              <a:gd name="T33" fmla="*/ 1578 h 15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5" h="1578">
                <a:moveTo>
                  <a:pt x="4" y="1578"/>
                </a:moveTo>
                <a:cubicBezTo>
                  <a:pt x="2" y="1577"/>
                  <a:pt x="0" y="1577"/>
                  <a:pt x="4" y="1542"/>
                </a:cubicBezTo>
                <a:cubicBezTo>
                  <a:pt x="8" y="1507"/>
                  <a:pt x="19" y="1429"/>
                  <a:pt x="28" y="1365"/>
                </a:cubicBezTo>
                <a:cubicBezTo>
                  <a:pt x="37" y="1301"/>
                  <a:pt x="48" y="1227"/>
                  <a:pt x="61" y="1155"/>
                </a:cubicBezTo>
                <a:cubicBezTo>
                  <a:pt x="74" y="1083"/>
                  <a:pt x="85" y="1015"/>
                  <a:pt x="109" y="933"/>
                </a:cubicBezTo>
                <a:cubicBezTo>
                  <a:pt x="133" y="851"/>
                  <a:pt x="161" y="758"/>
                  <a:pt x="205" y="663"/>
                </a:cubicBezTo>
                <a:cubicBezTo>
                  <a:pt x="249" y="568"/>
                  <a:pt x="316" y="439"/>
                  <a:pt x="370" y="366"/>
                </a:cubicBezTo>
                <a:cubicBezTo>
                  <a:pt x="424" y="293"/>
                  <a:pt x="489" y="263"/>
                  <a:pt x="529" y="222"/>
                </a:cubicBezTo>
                <a:cubicBezTo>
                  <a:pt x="569" y="181"/>
                  <a:pt x="592" y="154"/>
                  <a:pt x="613" y="117"/>
                </a:cubicBezTo>
                <a:cubicBezTo>
                  <a:pt x="634" y="80"/>
                  <a:pt x="644" y="40"/>
                  <a:pt x="655" y="0"/>
                </a:cubicBezTo>
              </a:path>
            </a:pathLst>
          </a:custGeom>
          <a:noFill/>
          <a:ln w="57150" cap="flat" cmpd="sng">
            <a:solidFill>
              <a:srgbClr val="7F7F7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56" name="Line 13"/>
          <p:cNvSpPr>
            <a:spLocks noChangeShapeType="1"/>
          </p:cNvSpPr>
          <p:nvPr/>
        </p:nvSpPr>
        <p:spPr bwMode="auto">
          <a:xfrm>
            <a:off x="1985963" y="6000750"/>
            <a:ext cx="4381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57" name="Line 19"/>
          <p:cNvSpPr>
            <a:spLocks noChangeShapeType="1"/>
          </p:cNvSpPr>
          <p:nvPr/>
        </p:nvSpPr>
        <p:spPr bwMode="auto">
          <a:xfrm>
            <a:off x="3290888" y="6000750"/>
            <a:ext cx="4381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58" name="Line 25"/>
          <p:cNvSpPr>
            <a:spLocks noChangeShapeType="1"/>
          </p:cNvSpPr>
          <p:nvPr/>
        </p:nvSpPr>
        <p:spPr bwMode="auto">
          <a:xfrm>
            <a:off x="4567238" y="6000750"/>
            <a:ext cx="4381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59" name="Line 31"/>
          <p:cNvSpPr>
            <a:spLocks noChangeShapeType="1"/>
          </p:cNvSpPr>
          <p:nvPr/>
        </p:nvSpPr>
        <p:spPr bwMode="auto">
          <a:xfrm>
            <a:off x="5891213" y="6010275"/>
            <a:ext cx="4381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TextBox 34"/>
          <p:cNvSpPr txBox="1"/>
          <p:nvPr/>
        </p:nvSpPr>
        <p:spPr>
          <a:xfrm>
            <a:off x="504825" y="500063"/>
            <a:ext cx="81407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6" name="Rectangle 35"/>
          <p:cNvSpPr/>
          <p:nvPr/>
        </p:nvSpPr>
        <p:spPr bwMode="auto">
          <a:xfrm>
            <a:off x="1036638" y="2312988"/>
            <a:ext cx="7204075" cy="41021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7828" name="Line 31"/>
          <p:cNvSpPr>
            <a:spLocks noChangeShapeType="1"/>
          </p:cNvSpPr>
          <p:nvPr/>
        </p:nvSpPr>
        <p:spPr bwMode="auto">
          <a:xfrm>
            <a:off x="5891213" y="6010275"/>
            <a:ext cx="4381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29" name="TextBox 68"/>
          <p:cNvSpPr txBox="1">
            <a:spLocks noChangeArrowheads="1"/>
          </p:cNvSpPr>
          <p:nvPr/>
        </p:nvSpPr>
        <p:spPr bwMode="auto">
          <a:xfrm>
            <a:off x="1273175" y="304323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77830" name="TextBox 68"/>
          <p:cNvSpPr txBox="1">
            <a:spLocks noChangeArrowheads="1"/>
          </p:cNvSpPr>
          <p:nvPr/>
        </p:nvSpPr>
        <p:spPr bwMode="auto">
          <a:xfrm>
            <a:off x="1287463" y="4468813"/>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70" name="Slide Number Placeholder 69"/>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E5F4AF9-8B50-44B1-8AAB-258B40791BF7}" type="slidenum">
              <a:rPr lang="en-US" altLang="en-US" sz="1200">
                <a:solidFill>
                  <a:srgbClr val="BCBCBC"/>
                </a:solidFill>
              </a:rPr>
              <a:pPr algn="r"/>
              <a:t>75</a:t>
            </a:fld>
            <a:endParaRPr lang="en-US" altLang="en-US" sz="1200">
              <a:solidFill>
                <a:srgbClr val="BCBCBC"/>
              </a:solidFill>
            </a:endParaRPr>
          </a:p>
        </p:txBody>
      </p:sp>
      <p:sp>
        <p:nvSpPr>
          <p:cNvPr id="77832" name="Line 14"/>
          <p:cNvSpPr>
            <a:spLocks noChangeShapeType="1"/>
          </p:cNvSpPr>
          <p:nvPr/>
        </p:nvSpPr>
        <p:spPr bwMode="auto">
          <a:xfrm>
            <a:off x="1995488"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3" name="Line 15"/>
          <p:cNvSpPr>
            <a:spLocks noChangeShapeType="1"/>
          </p:cNvSpPr>
          <p:nvPr/>
        </p:nvSpPr>
        <p:spPr bwMode="auto">
          <a:xfrm>
            <a:off x="2405063" y="60309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4" name="Line 16"/>
          <p:cNvSpPr>
            <a:spLocks noChangeShapeType="1"/>
          </p:cNvSpPr>
          <p:nvPr/>
        </p:nvSpPr>
        <p:spPr bwMode="auto">
          <a:xfrm>
            <a:off x="2208213"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5" name="Line 17"/>
          <p:cNvSpPr>
            <a:spLocks noChangeShapeType="1"/>
          </p:cNvSpPr>
          <p:nvPr/>
        </p:nvSpPr>
        <p:spPr bwMode="auto">
          <a:xfrm>
            <a:off x="2100263" y="60309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6" name="Line 18"/>
          <p:cNvSpPr>
            <a:spLocks noChangeShapeType="1"/>
          </p:cNvSpPr>
          <p:nvPr/>
        </p:nvSpPr>
        <p:spPr bwMode="auto">
          <a:xfrm>
            <a:off x="2312988"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7" name="Line 20"/>
          <p:cNvSpPr>
            <a:spLocks noChangeShapeType="1"/>
          </p:cNvSpPr>
          <p:nvPr/>
        </p:nvSpPr>
        <p:spPr bwMode="auto">
          <a:xfrm>
            <a:off x="3300413"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8" name="Line 21"/>
          <p:cNvSpPr>
            <a:spLocks noChangeShapeType="1"/>
          </p:cNvSpPr>
          <p:nvPr/>
        </p:nvSpPr>
        <p:spPr bwMode="auto">
          <a:xfrm>
            <a:off x="3709988" y="60309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9" name="Line 22"/>
          <p:cNvSpPr>
            <a:spLocks noChangeShapeType="1"/>
          </p:cNvSpPr>
          <p:nvPr/>
        </p:nvSpPr>
        <p:spPr bwMode="auto">
          <a:xfrm>
            <a:off x="3513138"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0" name="Line 23"/>
          <p:cNvSpPr>
            <a:spLocks noChangeShapeType="1"/>
          </p:cNvSpPr>
          <p:nvPr/>
        </p:nvSpPr>
        <p:spPr bwMode="auto">
          <a:xfrm>
            <a:off x="3405188" y="60309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1" name="Line 24"/>
          <p:cNvSpPr>
            <a:spLocks noChangeShapeType="1"/>
          </p:cNvSpPr>
          <p:nvPr/>
        </p:nvSpPr>
        <p:spPr bwMode="auto">
          <a:xfrm>
            <a:off x="3617913"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2" name="Line 26"/>
          <p:cNvSpPr>
            <a:spLocks noChangeShapeType="1"/>
          </p:cNvSpPr>
          <p:nvPr/>
        </p:nvSpPr>
        <p:spPr bwMode="auto">
          <a:xfrm>
            <a:off x="4576763"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3" name="Line 27"/>
          <p:cNvSpPr>
            <a:spLocks noChangeShapeType="1"/>
          </p:cNvSpPr>
          <p:nvPr/>
        </p:nvSpPr>
        <p:spPr bwMode="auto">
          <a:xfrm>
            <a:off x="4986338" y="60309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4" name="Line 28"/>
          <p:cNvSpPr>
            <a:spLocks noChangeShapeType="1"/>
          </p:cNvSpPr>
          <p:nvPr/>
        </p:nvSpPr>
        <p:spPr bwMode="auto">
          <a:xfrm>
            <a:off x="4789488"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5" name="Line 29"/>
          <p:cNvSpPr>
            <a:spLocks noChangeShapeType="1"/>
          </p:cNvSpPr>
          <p:nvPr/>
        </p:nvSpPr>
        <p:spPr bwMode="auto">
          <a:xfrm>
            <a:off x="4681538" y="60309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6" name="Line 30"/>
          <p:cNvSpPr>
            <a:spLocks noChangeShapeType="1"/>
          </p:cNvSpPr>
          <p:nvPr/>
        </p:nvSpPr>
        <p:spPr bwMode="auto">
          <a:xfrm>
            <a:off x="4894263"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7" name="Line 32"/>
          <p:cNvSpPr>
            <a:spLocks noChangeShapeType="1"/>
          </p:cNvSpPr>
          <p:nvPr/>
        </p:nvSpPr>
        <p:spPr bwMode="auto">
          <a:xfrm>
            <a:off x="5900738" y="60436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8" name="Line 33"/>
          <p:cNvSpPr>
            <a:spLocks noChangeShapeType="1"/>
          </p:cNvSpPr>
          <p:nvPr/>
        </p:nvSpPr>
        <p:spPr bwMode="auto">
          <a:xfrm>
            <a:off x="6310313" y="604043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9" name="Line 34"/>
          <p:cNvSpPr>
            <a:spLocks noChangeShapeType="1"/>
          </p:cNvSpPr>
          <p:nvPr/>
        </p:nvSpPr>
        <p:spPr bwMode="auto">
          <a:xfrm>
            <a:off x="6113463" y="60436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0" name="Line 35"/>
          <p:cNvSpPr>
            <a:spLocks noChangeShapeType="1"/>
          </p:cNvSpPr>
          <p:nvPr/>
        </p:nvSpPr>
        <p:spPr bwMode="auto">
          <a:xfrm>
            <a:off x="6005513" y="604043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1" name="Line 36"/>
          <p:cNvSpPr>
            <a:spLocks noChangeShapeType="1"/>
          </p:cNvSpPr>
          <p:nvPr/>
        </p:nvSpPr>
        <p:spPr bwMode="auto">
          <a:xfrm>
            <a:off x="6218238" y="60436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2" name="Freeform 37"/>
          <p:cNvSpPr>
            <a:spLocks/>
          </p:cNvSpPr>
          <p:nvPr/>
        </p:nvSpPr>
        <p:spPr bwMode="auto">
          <a:xfrm>
            <a:off x="2219325" y="3495675"/>
            <a:ext cx="3876675" cy="2495550"/>
          </a:xfrm>
          <a:custGeom>
            <a:avLst/>
            <a:gdLst>
              <a:gd name="T0" fmla="*/ 0 w 2442"/>
              <a:gd name="T1" fmla="*/ 2147483647 h 1572"/>
              <a:gd name="T2" fmla="*/ 0 w 2442"/>
              <a:gd name="T3" fmla="*/ 0 h 1572"/>
              <a:gd name="T4" fmla="*/ 2147483647 w 2442"/>
              <a:gd name="T5" fmla="*/ 0 h 1572"/>
              <a:gd name="T6" fmla="*/ 2147483647 w 2442"/>
              <a:gd name="T7" fmla="*/ 2147483647 h 1572"/>
              <a:gd name="T8" fmla="*/ 0 60000 65536"/>
              <a:gd name="T9" fmla="*/ 0 60000 65536"/>
              <a:gd name="T10" fmla="*/ 0 60000 65536"/>
              <a:gd name="T11" fmla="*/ 0 60000 65536"/>
              <a:gd name="T12" fmla="*/ 0 w 2442"/>
              <a:gd name="T13" fmla="*/ 0 h 1572"/>
              <a:gd name="T14" fmla="*/ 2442 w 2442"/>
              <a:gd name="T15" fmla="*/ 1572 h 1572"/>
            </a:gdLst>
            <a:ahLst/>
            <a:cxnLst>
              <a:cxn ang="T8">
                <a:pos x="T0" y="T1"/>
              </a:cxn>
              <a:cxn ang="T9">
                <a:pos x="T2" y="T3"/>
              </a:cxn>
              <a:cxn ang="T10">
                <a:pos x="T4" y="T5"/>
              </a:cxn>
              <a:cxn ang="T11">
                <a:pos x="T6" y="T7"/>
              </a:cxn>
            </a:cxnLst>
            <a:rect l="T12" t="T13" r="T14" b="T15"/>
            <a:pathLst>
              <a:path w="2442" h="1572">
                <a:moveTo>
                  <a:pt x="0" y="1572"/>
                </a:moveTo>
                <a:lnTo>
                  <a:pt x="0" y="0"/>
                </a:lnTo>
                <a:lnTo>
                  <a:pt x="2442" y="0"/>
                </a:lnTo>
                <a:lnTo>
                  <a:pt x="2442" y="1569"/>
                </a:lnTo>
              </a:path>
            </a:pathLst>
          </a:custGeom>
          <a:noFill/>
          <a:ln w="635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53" name="Line 38"/>
          <p:cNvSpPr>
            <a:spLocks noChangeShapeType="1"/>
          </p:cNvSpPr>
          <p:nvPr/>
        </p:nvSpPr>
        <p:spPr bwMode="auto">
          <a:xfrm flipV="1">
            <a:off x="3490913" y="3505200"/>
            <a:ext cx="0" cy="2490788"/>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4" name="Line 39"/>
          <p:cNvSpPr>
            <a:spLocks noChangeShapeType="1"/>
          </p:cNvSpPr>
          <p:nvPr/>
        </p:nvSpPr>
        <p:spPr bwMode="auto">
          <a:xfrm flipV="1">
            <a:off x="4781550" y="3490913"/>
            <a:ext cx="0" cy="25050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5" name="Line 40"/>
          <p:cNvSpPr>
            <a:spLocks noChangeShapeType="1"/>
          </p:cNvSpPr>
          <p:nvPr/>
        </p:nvSpPr>
        <p:spPr bwMode="auto">
          <a:xfrm flipV="1">
            <a:off x="4781550" y="3500438"/>
            <a:ext cx="0" cy="249555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6" name="Line 41"/>
          <p:cNvSpPr>
            <a:spLocks noChangeShapeType="1"/>
          </p:cNvSpPr>
          <p:nvPr/>
        </p:nvSpPr>
        <p:spPr bwMode="auto">
          <a:xfrm flipH="1">
            <a:off x="1452563" y="5972175"/>
            <a:ext cx="42386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7" name="Line 42"/>
          <p:cNvSpPr>
            <a:spLocks noChangeShapeType="1"/>
          </p:cNvSpPr>
          <p:nvPr/>
        </p:nvSpPr>
        <p:spPr bwMode="auto">
          <a:xfrm>
            <a:off x="1671638" y="3500438"/>
            <a:ext cx="0" cy="2471737"/>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77858" name="Line 43"/>
          <p:cNvSpPr>
            <a:spLocks noChangeShapeType="1"/>
          </p:cNvSpPr>
          <p:nvPr/>
        </p:nvSpPr>
        <p:spPr bwMode="auto">
          <a:xfrm flipH="1">
            <a:off x="1352550" y="3490913"/>
            <a:ext cx="862013" cy="0"/>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7859" name="Line 44"/>
          <p:cNvSpPr>
            <a:spLocks noChangeShapeType="1"/>
          </p:cNvSpPr>
          <p:nvPr/>
        </p:nvSpPr>
        <p:spPr bwMode="auto">
          <a:xfrm flipV="1">
            <a:off x="2214563" y="2805113"/>
            <a:ext cx="0" cy="676275"/>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7860" name="Line 45"/>
          <p:cNvSpPr>
            <a:spLocks noChangeShapeType="1"/>
          </p:cNvSpPr>
          <p:nvPr/>
        </p:nvSpPr>
        <p:spPr bwMode="auto">
          <a:xfrm flipV="1">
            <a:off x="3490913" y="2809875"/>
            <a:ext cx="0" cy="676275"/>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7861" name="Line 46"/>
          <p:cNvSpPr>
            <a:spLocks noChangeShapeType="1"/>
          </p:cNvSpPr>
          <p:nvPr/>
        </p:nvSpPr>
        <p:spPr bwMode="auto">
          <a:xfrm flipV="1">
            <a:off x="4786313" y="2809875"/>
            <a:ext cx="0" cy="676275"/>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7862" name="Line 47"/>
          <p:cNvSpPr>
            <a:spLocks noChangeShapeType="1"/>
          </p:cNvSpPr>
          <p:nvPr/>
        </p:nvSpPr>
        <p:spPr bwMode="auto">
          <a:xfrm flipV="1">
            <a:off x="6091238" y="2809875"/>
            <a:ext cx="0" cy="676275"/>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7863" name="Text Box 161"/>
          <p:cNvSpPr txBox="1">
            <a:spLocks noChangeArrowheads="1"/>
          </p:cNvSpPr>
          <p:nvPr/>
        </p:nvSpPr>
        <p:spPr bwMode="auto">
          <a:xfrm>
            <a:off x="2520950" y="2641600"/>
            <a:ext cx="43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77" name="Freeform 138"/>
          <p:cNvSpPr>
            <a:spLocks/>
          </p:cNvSpPr>
          <p:nvPr/>
        </p:nvSpPr>
        <p:spPr bwMode="auto">
          <a:xfrm>
            <a:off x="5840413" y="3449638"/>
            <a:ext cx="1250950" cy="193675"/>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63500">
            <a:solidFill>
              <a:schemeClr val="bg1">
                <a:lumMod val="50000"/>
                <a:lumOff val="50000"/>
              </a:schemeClr>
            </a:solidFill>
            <a:prstDash val="dash"/>
            <a:round/>
            <a:headEnd/>
            <a:tailEnd/>
          </a:ln>
        </p:spPr>
        <p:txBody>
          <a:bodyPr/>
          <a:lstStyle/>
          <a:p>
            <a:pPr>
              <a:defRPr/>
            </a:pPr>
            <a:endParaRPr lang="en-US">
              <a:cs typeface="Arial" pitchFamily="34" charset="0"/>
            </a:endParaRPr>
          </a:p>
        </p:txBody>
      </p:sp>
      <p:sp>
        <p:nvSpPr>
          <p:cNvPr id="79" name="Freeform 138"/>
          <p:cNvSpPr>
            <a:spLocks/>
          </p:cNvSpPr>
          <p:nvPr/>
        </p:nvSpPr>
        <p:spPr bwMode="auto">
          <a:xfrm>
            <a:off x="4552950" y="3392488"/>
            <a:ext cx="1271588" cy="279400"/>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63500">
            <a:solidFill>
              <a:schemeClr val="bg1">
                <a:lumMod val="50000"/>
                <a:lumOff val="50000"/>
              </a:schemeClr>
            </a:solidFill>
            <a:prstDash val="dash"/>
            <a:round/>
            <a:headEnd/>
            <a:tailEnd/>
          </a:ln>
        </p:spPr>
        <p:txBody>
          <a:bodyPr/>
          <a:lstStyle/>
          <a:p>
            <a:pPr>
              <a:defRPr/>
            </a:pPr>
            <a:endParaRPr lang="en-US">
              <a:cs typeface="Arial" pitchFamily="34" charset="0"/>
            </a:endParaRPr>
          </a:p>
        </p:txBody>
      </p:sp>
      <p:sp>
        <p:nvSpPr>
          <p:cNvPr id="80" name="Freeform 138"/>
          <p:cNvSpPr>
            <a:spLocks/>
          </p:cNvSpPr>
          <p:nvPr/>
        </p:nvSpPr>
        <p:spPr bwMode="auto">
          <a:xfrm>
            <a:off x="3249613" y="3448050"/>
            <a:ext cx="1249362" cy="180975"/>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63500">
            <a:solidFill>
              <a:schemeClr val="bg1">
                <a:lumMod val="50000"/>
                <a:lumOff val="50000"/>
              </a:schemeClr>
            </a:solidFill>
            <a:prstDash val="dash"/>
            <a:round/>
            <a:headEnd/>
            <a:tailEnd/>
          </a:ln>
        </p:spPr>
        <p:txBody>
          <a:bodyPr/>
          <a:lstStyle/>
          <a:p>
            <a:pPr>
              <a:defRPr/>
            </a:pPr>
            <a:endParaRPr lang="en-US">
              <a:cs typeface="Arial" pitchFamily="34" charset="0"/>
            </a:endParaRPr>
          </a:p>
        </p:txBody>
      </p:sp>
      <p:sp>
        <p:nvSpPr>
          <p:cNvPr id="77867" name="Line 52"/>
          <p:cNvSpPr>
            <a:spLocks noChangeShapeType="1"/>
          </p:cNvSpPr>
          <p:nvPr/>
        </p:nvSpPr>
        <p:spPr bwMode="auto">
          <a:xfrm flipV="1">
            <a:off x="3186113" y="2895600"/>
            <a:ext cx="0" cy="4857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68" name="Line 53"/>
          <p:cNvSpPr>
            <a:spLocks noChangeShapeType="1"/>
          </p:cNvSpPr>
          <p:nvPr/>
        </p:nvSpPr>
        <p:spPr bwMode="auto">
          <a:xfrm>
            <a:off x="2214563" y="3067050"/>
            <a:ext cx="976312" cy="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77869" name="Text Box 161"/>
          <p:cNvSpPr txBox="1">
            <a:spLocks noChangeArrowheads="1"/>
          </p:cNvSpPr>
          <p:nvPr/>
        </p:nvSpPr>
        <p:spPr bwMode="auto">
          <a:xfrm>
            <a:off x="6421438" y="2641600"/>
            <a:ext cx="43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77870" name="Line 55"/>
          <p:cNvSpPr>
            <a:spLocks noChangeShapeType="1"/>
          </p:cNvSpPr>
          <p:nvPr/>
        </p:nvSpPr>
        <p:spPr bwMode="auto">
          <a:xfrm flipV="1">
            <a:off x="7086600" y="2895600"/>
            <a:ext cx="0" cy="4857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71" name="Line 56"/>
          <p:cNvSpPr>
            <a:spLocks noChangeShapeType="1"/>
          </p:cNvSpPr>
          <p:nvPr/>
        </p:nvSpPr>
        <p:spPr bwMode="auto">
          <a:xfrm>
            <a:off x="6115050" y="3067050"/>
            <a:ext cx="976313" cy="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77872" name="Freeform 57"/>
          <p:cNvSpPr>
            <a:spLocks/>
          </p:cNvSpPr>
          <p:nvPr/>
        </p:nvSpPr>
        <p:spPr bwMode="auto">
          <a:xfrm>
            <a:off x="2212975" y="3490913"/>
            <a:ext cx="1039813" cy="2505075"/>
          </a:xfrm>
          <a:custGeom>
            <a:avLst/>
            <a:gdLst>
              <a:gd name="T0" fmla="*/ 2147483647 w 655"/>
              <a:gd name="T1" fmla="*/ 2147483647 h 1578"/>
              <a:gd name="T2" fmla="*/ 2147483647 w 655"/>
              <a:gd name="T3" fmla="*/ 2147483647 h 1578"/>
              <a:gd name="T4" fmla="*/ 2147483647 w 655"/>
              <a:gd name="T5" fmla="*/ 2147483647 h 1578"/>
              <a:gd name="T6" fmla="*/ 2147483647 w 655"/>
              <a:gd name="T7" fmla="*/ 2147483647 h 1578"/>
              <a:gd name="T8" fmla="*/ 2147483647 w 655"/>
              <a:gd name="T9" fmla="*/ 2147483647 h 1578"/>
              <a:gd name="T10" fmla="*/ 2147483647 w 655"/>
              <a:gd name="T11" fmla="*/ 2147483647 h 1578"/>
              <a:gd name="T12" fmla="*/ 2147483647 w 655"/>
              <a:gd name="T13" fmla="*/ 2147483647 h 1578"/>
              <a:gd name="T14" fmla="*/ 2147483647 w 655"/>
              <a:gd name="T15" fmla="*/ 2147483647 h 1578"/>
              <a:gd name="T16" fmla="*/ 2147483647 w 655"/>
              <a:gd name="T17" fmla="*/ 2147483647 h 1578"/>
              <a:gd name="T18" fmla="*/ 2147483647 w 655"/>
              <a:gd name="T19" fmla="*/ 0 h 1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5"/>
              <a:gd name="T31" fmla="*/ 0 h 1578"/>
              <a:gd name="T32" fmla="*/ 655 w 655"/>
              <a:gd name="T33" fmla="*/ 1578 h 15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5" h="1578">
                <a:moveTo>
                  <a:pt x="4" y="1578"/>
                </a:moveTo>
                <a:cubicBezTo>
                  <a:pt x="2" y="1577"/>
                  <a:pt x="0" y="1577"/>
                  <a:pt x="4" y="1542"/>
                </a:cubicBezTo>
                <a:cubicBezTo>
                  <a:pt x="8" y="1507"/>
                  <a:pt x="19" y="1429"/>
                  <a:pt x="28" y="1365"/>
                </a:cubicBezTo>
                <a:cubicBezTo>
                  <a:pt x="37" y="1301"/>
                  <a:pt x="48" y="1227"/>
                  <a:pt x="61" y="1155"/>
                </a:cubicBezTo>
                <a:cubicBezTo>
                  <a:pt x="74" y="1083"/>
                  <a:pt x="85" y="1015"/>
                  <a:pt x="109" y="933"/>
                </a:cubicBezTo>
                <a:cubicBezTo>
                  <a:pt x="133" y="851"/>
                  <a:pt x="161" y="758"/>
                  <a:pt x="205" y="663"/>
                </a:cubicBezTo>
                <a:cubicBezTo>
                  <a:pt x="249" y="568"/>
                  <a:pt x="316" y="439"/>
                  <a:pt x="370" y="366"/>
                </a:cubicBezTo>
                <a:cubicBezTo>
                  <a:pt x="424" y="293"/>
                  <a:pt x="489" y="263"/>
                  <a:pt x="529" y="222"/>
                </a:cubicBezTo>
                <a:cubicBezTo>
                  <a:pt x="569" y="181"/>
                  <a:pt x="592" y="154"/>
                  <a:pt x="613" y="117"/>
                </a:cubicBezTo>
                <a:cubicBezTo>
                  <a:pt x="634" y="80"/>
                  <a:pt x="644" y="40"/>
                  <a:pt x="655" y="0"/>
                </a:cubicBezTo>
              </a:path>
            </a:pathLst>
          </a:custGeom>
          <a:noFill/>
          <a:ln w="57150" cap="flat" cmpd="sng">
            <a:solidFill>
              <a:srgbClr val="7F7F7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73" name="Freeform 58"/>
          <p:cNvSpPr>
            <a:spLocks/>
          </p:cNvSpPr>
          <p:nvPr/>
        </p:nvSpPr>
        <p:spPr bwMode="auto">
          <a:xfrm>
            <a:off x="3475038" y="3486150"/>
            <a:ext cx="1039812" cy="2505075"/>
          </a:xfrm>
          <a:custGeom>
            <a:avLst/>
            <a:gdLst>
              <a:gd name="T0" fmla="*/ 2147483647 w 655"/>
              <a:gd name="T1" fmla="*/ 2147483647 h 1578"/>
              <a:gd name="T2" fmla="*/ 2147483647 w 655"/>
              <a:gd name="T3" fmla="*/ 2147483647 h 1578"/>
              <a:gd name="T4" fmla="*/ 2147483647 w 655"/>
              <a:gd name="T5" fmla="*/ 2147483647 h 1578"/>
              <a:gd name="T6" fmla="*/ 2147483647 w 655"/>
              <a:gd name="T7" fmla="*/ 2147483647 h 1578"/>
              <a:gd name="T8" fmla="*/ 2147483647 w 655"/>
              <a:gd name="T9" fmla="*/ 2147483647 h 1578"/>
              <a:gd name="T10" fmla="*/ 2147483647 w 655"/>
              <a:gd name="T11" fmla="*/ 2147483647 h 1578"/>
              <a:gd name="T12" fmla="*/ 2147483647 w 655"/>
              <a:gd name="T13" fmla="*/ 2147483647 h 1578"/>
              <a:gd name="T14" fmla="*/ 2147483647 w 655"/>
              <a:gd name="T15" fmla="*/ 2147483647 h 1578"/>
              <a:gd name="T16" fmla="*/ 2147483647 w 655"/>
              <a:gd name="T17" fmla="*/ 2147483647 h 1578"/>
              <a:gd name="T18" fmla="*/ 2147483647 w 655"/>
              <a:gd name="T19" fmla="*/ 0 h 1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5"/>
              <a:gd name="T31" fmla="*/ 0 h 1578"/>
              <a:gd name="T32" fmla="*/ 655 w 655"/>
              <a:gd name="T33" fmla="*/ 1578 h 15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5" h="1578">
                <a:moveTo>
                  <a:pt x="4" y="1578"/>
                </a:moveTo>
                <a:cubicBezTo>
                  <a:pt x="2" y="1577"/>
                  <a:pt x="0" y="1577"/>
                  <a:pt x="4" y="1542"/>
                </a:cubicBezTo>
                <a:cubicBezTo>
                  <a:pt x="8" y="1507"/>
                  <a:pt x="19" y="1429"/>
                  <a:pt x="28" y="1365"/>
                </a:cubicBezTo>
                <a:cubicBezTo>
                  <a:pt x="37" y="1301"/>
                  <a:pt x="48" y="1227"/>
                  <a:pt x="61" y="1155"/>
                </a:cubicBezTo>
                <a:cubicBezTo>
                  <a:pt x="74" y="1083"/>
                  <a:pt x="85" y="1015"/>
                  <a:pt x="109" y="933"/>
                </a:cubicBezTo>
                <a:cubicBezTo>
                  <a:pt x="133" y="851"/>
                  <a:pt x="161" y="758"/>
                  <a:pt x="205" y="663"/>
                </a:cubicBezTo>
                <a:cubicBezTo>
                  <a:pt x="249" y="568"/>
                  <a:pt x="316" y="439"/>
                  <a:pt x="370" y="366"/>
                </a:cubicBezTo>
                <a:cubicBezTo>
                  <a:pt x="424" y="293"/>
                  <a:pt x="489" y="263"/>
                  <a:pt x="529" y="222"/>
                </a:cubicBezTo>
                <a:cubicBezTo>
                  <a:pt x="569" y="181"/>
                  <a:pt x="592" y="154"/>
                  <a:pt x="613" y="117"/>
                </a:cubicBezTo>
                <a:cubicBezTo>
                  <a:pt x="634" y="80"/>
                  <a:pt x="644" y="40"/>
                  <a:pt x="655" y="0"/>
                </a:cubicBezTo>
              </a:path>
            </a:pathLst>
          </a:custGeom>
          <a:noFill/>
          <a:ln w="57150" cap="flat" cmpd="sng">
            <a:solidFill>
              <a:srgbClr val="7F7F7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74" name="Freeform 59"/>
          <p:cNvSpPr>
            <a:spLocks/>
          </p:cNvSpPr>
          <p:nvPr/>
        </p:nvSpPr>
        <p:spPr bwMode="auto">
          <a:xfrm>
            <a:off x="4775200" y="3467100"/>
            <a:ext cx="1039813" cy="2505075"/>
          </a:xfrm>
          <a:custGeom>
            <a:avLst/>
            <a:gdLst>
              <a:gd name="T0" fmla="*/ 2147483647 w 655"/>
              <a:gd name="T1" fmla="*/ 2147483647 h 1578"/>
              <a:gd name="T2" fmla="*/ 2147483647 w 655"/>
              <a:gd name="T3" fmla="*/ 2147483647 h 1578"/>
              <a:gd name="T4" fmla="*/ 2147483647 w 655"/>
              <a:gd name="T5" fmla="*/ 2147483647 h 1578"/>
              <a:gd name="T6" fmla="*/ 2147483647 w 655"/>
              <a:gd name="T7" fmla="*/ 2147483647 h 1578"/>
              <a:gd name="T8" fmla="*/ 2147483647 w 655"/>
              <a:gd name="T9" fmla="*/ 2147483647 h 1578"/>
              <a:gd name="T10" fmla="*/ 2147483647 w 655"/>
              <a:gd name="T11" fmla="*/ 2147483647 h 1578"/>
              <a:gd name="T12" fmla="*/ 2147483647 w 655"/>
              <a:gd name="T13" fmla="*/ 2147483647 h 1578"/>
              <a:gd name="T14" fmla="*/ 2147483647 w 655"/>
              <a:gd name="T15" fmla="*/ 2147483647 h 1578"/>
              <a:gd name="T16" fmla="*/ 2147483647 w 655"/>
              <a:gd name="T17" fmla="*/ 2147483647 h 1578"/>
              <a:gd name="T18" fmla="*/ 2147483647 w 655"/>
              <a:gd name="T19" fmla="*/ 0 h 1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5"/>
              <a:gd name="T31" fmla="*/ 0 h 1578"/>
              <a:gd name="T32" fmla="*/ 655 w 655"/>
              <a:gd name="T33" fmla="*/ 1578 h 15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5" h="1578">
                <a:moveTo>
                  <a:pt x="4" y="1578"/>
                </a:moveTo>
                <a:cubicBezTo>
                  <a:pt x="2" y="1577"/>
                  <a:pt x="0" y="1577"/>
                  <a:pt x="4" y="1542"/>
                </a:cubicBezTo>
                <a:cubicBezTo>
                  <a:pt x="8" y="1507"/>
                  <a:pt x="19" y="1429"/>
                  <a:pt x="28" y="1365"/>
                </a:cubicBezTo>
                <a:cubicBezTo>
                  <a:pt x="37" y="1301"/>
                  <a:pt x="48" y="1227"/>
                  <a:pt x="61" y="1155"/>
                </a:cubicBezTo>
                <a:cubicBezTo>
                  <a:pt x="74" y="1083"/>
                  <a:pt x="85" y="1015"/>
                  <a:pt x="109" y="933"/>
                </a:cubicBezTo>
                <a:cubicBezTo>
                  <a:pt x="133" y="851"/>
                  <a:pt x="161" y="758"/>
                  <a:pt x="205" y="663"/>
                </a:cubicBezTo>
                <a:cubicBezTo>
                  <a:pt x="249" y="568"/>
                  <a:pt x="316" y="439"/>
                  <a:pt x="370" y="366"/>
                </a:cubicBezTo>
                <a:cubicBezTo>
                  <a:pt x="424" y="293"/>
                  <a:pt x="489" y="263"/>
                  <a:pt x="529" y="222"/>
                </a:cubicBezTo>
                <a:cubicBezTo>
                  <a:pt x="569" y="181"/>
                  <a:pt x="592" y="154"/>
                  <a:pt x="613" y="117"/>
                </a:cubicBezTo>
                <a:cubicBezTo>
                  <a:pt x="634" y="80"/>
                  <a:pt x="644" y="40"/>
                  <a:pt x="655" y="0"/>
                </a:cubicBezTo>
              </a:path>
            </a:pathLst>
          </a:custGeom>
          <a:noFill/>
          <a:ln w="57150" cap="flat" cmpd="sng">
            <a:solidFill>
              <a:srgbClr val="7F7F7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75" name="Freeform 60"/>
          <p:cNvSpPr>
            <a:spLocks/>
          </p:cNvSpPr>
          <p:nvPr/>
        </p:nvSpPr>
        <p:spPr bwMode="auto">
          <a:xfrm>
            <a:off x="6089650" y="3486150"/>
            <a:ext cx="1039813" cy="2505075"/>
          </a:xfrm>
          <a:custGeom>
            <a:avLst/>
            <a:gdLst>
              <a:gd name="T0" fmla="*/ 2147483647 w 655"/>
              <a:gd name="T1" fmla="*/ 2147483647 h 1578"/>
              <a:gd name="T2" fmla="*/ 2147483647 w 655"/>
              <a:gd name="T3" fmla="*/ 2147483647 h 1578"/>
              <a:gd name="T4" fmla="*/ 2147483647 w 655"/>
              <a:gd name="T5" fmla="*/ 2147483647 h 1578"/>
              <a:gd name="T6" fmla="*/ 2147483647 w 655"/>
              <a:gd name="T7" fmla="*/ 2147483647 h 1578"/>
              <a:gd name="T8" fmla="*/ 2147483647 w 655"/>
              <a:gd name="T9" fmla="*/ 2147483647 h 1578"/>
              <a:gd name="T10" fmla="*/ 2147483647 w 655"/>
              <a:gd name="T11" fmla="*/ 2147483647 h 1578"/>
              <a:gd name="T12" fmla="*/ 2147483647 w 655"/>
              <a:gd name="T13" fmla="*/ 2147483647 h 1578"/>
              <a:gd name="T14" fmla="*/ 2147483647 w 655"/>
              <a:gd name="T15" fmla="*/ 2147483647 h 1578"/>
              <a:gd name="T16" fmla="*/ 2147483647 w 655"/>
              <a:gd name="T17" fmla="*/ 2147483647 h 1578"/>
              <a:gd name="T18" fmla="*/ 2147483647 w 655"/>
              <a:gd name="T19" fmla="*/ 0 h 1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5"/>
              <a:gd name="T31" fmla="*/ 0 h 1578"/>
              <a:gd name="T32" fmla="*/ 655 w 655"/>
              <a:gd name="T33" fmla="*/ 1578 h 15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5" h="1578">
                <a:moveTo>
                  <a:pt x="4" y="1578"/>
                </a:moveTo>
                <a:cubicBezTo>
                  <a:pt x="2" y="1577"/>
                  <a:pt x="0" y="1577"/>
                  <a:pt x="4" y="1542"/>
                </a:cubicBezTo>
                <a:cubicBezTo>
                  <a:pt x="8" y="1507"/>
                  <a:pt x="19" y="1429"/>
                  <a:pt x="28" y="1365"/>
                </a:cubicBezTo>
                <a:cubicBezTo>
                  <a:pt x="37" y="1301"/>
                  <a:pt x="48" y="1227"/>
                  <a:pt x="61" y="1155"/>
                </a:cubicBezTo>
                <a:cubicBezTo>
                  <a:pt x="74" y="1083"/>
                  <a:pt x="85" y="1015"/>
                  <a:pt x="109" y="933"/>
                </a:cubicBezTo>
                <a:cubicBezTo>
                  <a:pt x="133" y="851"/>
                  <a:pt x="161" y="758"/>
                  <a:pt x="205" y="663"/>
                </a:cubicBezTo>
                <a:cubicBezTo>
                  <a:pt x="249" y="568"/>
                  <a:pt x="316" y="439"/>
                  <a:pt x="370" y="366"/>
                </a:cubicBezTo>
                <a:cubicBezTo>
                  <a:pt x="424" y="293"/>
                  <a:pt x="489" y="263"/>
                  <a:pt x="529" y="222"/>
                </a:cubicBezTo>
                <a:cubicBezTo>
                  <a:pt x="569" y="181"/>
                  <a:pt x="592" y="154"/>
                  <a:pt x="613" y="117"/>
                </a:cubicBezTo>
                <a:cubicBezTo>
                  <a:pt x="634" y="80"/>
                  <a:pt x="644" y="40"/>
                  <a:pt x="655" y="0"/>
                </a:cubicBezTo>
              </a:path>
            </a:pathLst>
          </a:custGeom>
          <a:noFill/>
          <a:ln w="57150" cap="flat" cmpd="sng">
            <a:solidFill>
              <a:srgbClr val="7F7F7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Rectangle 27"/>
          <p:cNvSpPr/>
          <p:nvPr/>
        </p:nvSpPr>
        <p:spPr>
          <a:xfrm>
            <a:off x="6215063" y="4210050"/>
            <a:ext cx="2928937" cy="2173288"/>
          </a:xfrm>
          <a:prstGeom prst="rect">
            <a:avLst/>
          </a:prstGeom>
          <a:solidFill>
            <a:srgbClr val="FFFF99"/>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77877" name="Object 7"/>
          <p:cNvGraphicFramePr>
            <a:graphicFrameLocks noChangeAspect="1"/>
          </p:cNvGraphicFramePr>
          <p:nvPr/>
        </p:nvGraphicFramePr>
        <p:xfrm>
          <a:off x="6288088" y="4297363"/>
          <a:ext cx="2838450" cy="1878012"/>
        </p:xfrm>
        <a:graphic>
          <a:graphicData uri="http://schemas.openxmlformats.org/presentationml/2006/ole">
            <mc:AlternateContent xmlns:mc="http://schemas.openxmlformats.org/markup-compatibility/2006">
              <mc:Choice xmlns:v="urn:schemas-microsoft-com:vml" Requires="v">
                <p:oleObj spid="_x0000_s77892" name="Equation" r:id="rId4" imgW="1231366" imgH="812447" progId="Equation.3">
                  <p:embed/>
                </p:oleObj>
              </mc:Choice>
              <mc:Fallback>
                <p:oleObj name="Equation" r:id="rId4" imgW="1231366" imgH="812447"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088" y="4297363"/>
                        <a:ext cx="2838450" cy="187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 name="TextBox 71"/>
          <p:cNvSpPr txBox="1"/>
          <p:nvPr/>
        </p:nvSpPr>
        <p:spPr>
          <a:xfrm>
            <a:off x="531813" y="1465263"/>
            <a:ext cx="8086725" cy="720725"/>
          </a:xfrm>
          <a:prstGeom prst="rect">
            <a:avLst/>
          </a:prstGeom>
          <a:solidFill>
            <a:schemeClr val="tx1">
              <a:lumMod val="95000"/>
              <a:alpha val="62000"/>
            </a:schemeClr>
          </a:solidFill>
          <a:ln w="38100" cap="flat">
            <a:solidFill>
              <a:schemeClr val="bg1"/>
            </a:solidFill>
            <a:bevel/>
          </a:ln>
        </p:spPr>
        <p:txBody>
          <a:bodyPr anchor="ctr"/>
          <a:lstStyle/>
          <a:p>
            <a:pPr>
              <a:defRPr/>
            </a:pPr>
            <a:r>
              <a:rPr lang="en-US" sz="2000">
                <a:solidFill>
                  <a:schemeClr val="bg1"/>
                </a:solidFill>
              </a:rPr>
              <a:t>Note that in a full structure all displacements within a story are similar.</a:t>
            </a:r>
            <a:endParaRPr lang="en-US" sz="2000">
              <a:solidFill>
                <a:schemeClr val="bg1"/>
              </a:solidFill>
              <a:latin typeface="Symbol" pitchFamily="18" charset="2"/>
            </a:endParaRPr>
          </a:p>
        </p:txBody>
      </p:sp>
      <p:sp>
        <p:nvSpPr>
          <p:cNvPr id="77879" name="TextBox 68"/>
          <p:cNvSpPr txBox="1">
            <a:spLocks noChangeArrowheads="1"/>
          </p:cNvSpPr>
          <p:nvPr/>
        </p:nvSpPr>
        <p:spPr bwMode="auto">
          <a:xfrm>
            <a:off x="5632450" y="2495550"/>
            <a:ext cx="587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r>
              <a:rPr lang="en-US" altLang="en-US" b="1" i="1" baseline="-25000">
                <a:solidFill>
                  <a:schemeClr val="bg1"/>
                </a:solidFill>
                <a:cs typeface="Arial" panose="020B0604020202020204" pitchFamily="34" charset="0"/>
              </a:rPr>
              <a:t>4</a:t>
            </a:r>
          </a:p>
        </p:txBody>
      </p:sp>
      <p:sp>
        <p:nvSpPr>
          <p:cNvPr id="77880" name="TextBox 68"/>
          <p:cNvSpPr txBox="1">
            <a:spLocks noChangeArrowheads="1"/>
          </p:cNvSpPr>
          <p:nvPr/>
        </p:nvSpPr>
        <p:spPr bwMode="auto">
          <a:xfrm>
            <a:off x="4833938" y="2493963"/>
            <a:ext cx="57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r>
              <a:rPr lang="en-US" altLang="en-US" b="1" i="1" baseline="-25000">
                <a:solidFill>
                  <a:schemeClr val="bg1"/>
                </a:solidFill>
                <a:cs typeface="Arial" panose="020B0604020202020204" pitchFamily="34" charset="0"/>
              </a:rPr>
              <a:t>3</a:t>
            </a:r>
          </a:p>
        </p:txBody>
      </p:sp>
      <p:sp>
        <p:nvSpPr>
          <p:cNvPr id="77881" name="TextBox 68"/>
          <p:cNvSpPr txBox="1">
            <a:spLocks noChangeArrowheads="1"/>
          </p:cNvSpPr>
          <p:nvPr/>
        </p:nvSpPr>
        <p:spPr bwMode="auto">
          <a:xfrm>
            <a:off x="3514725" y="2497138"/>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r>
              <a:rPr lang="en-US" altLang="en-US" b="1" i="1" baseline="-25000">
                <a:solidFill>
                  <a:schemeClr val="bg1"/>
                </a:solidFill>
                <a:cs typeface="Arial" panose="020B0604020202020204" pitchFamily="34" charset="0"/>
              </a:rPr>
              <a:t>2</a:t>
            </a:r>
          </a:p>
        </p:txBody>
      </p:sp>
      <p:sp>
        <p:nvSpPr>
          <p:cNvPr id="77882" name="TextBox 68"/>
          <p:cNvSpPr txBox="1">
            <a:spLocks noChangeArrowheads="1"/>
          </p:cNvSpPr>
          <p:nvPr/>
        </p:nvSpPr>
        <p:spPr bwMode="auto">
          <a:xfrm>
            <a:off x="1778000" y="2498725"/>
            <a:ext cx="63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r>
              <a:rPr lang="en-US" altLang="en-US" b="1" i="1" baseline="-25000">
                <a:solidFill>
                  <a:schemeClr val="bg1"/>
                </a:solidFill>
                <a:cs typeface="Arial" panose="020B0604020202020204" pitchFamily="34" charset="0"/>
              </a:rPr>
              <a:t>1</a:t>
            </a:r>
          </a:p>
        </p:txBody>
      </p:sp>
      <p:sp>
        <p:nvSpPr>
          <p:cNvPr id="77883" name="Line 13"/>
          <p:cNvSpPr>
            <a:spLocks noChangeShapeType="1"/>
          </p:cNvSpPr>
          <p:nvPr/>
        </p:nvSpPr>
        <p:spPr bwMode="auto">
          <a:xfrm>
            <a:off x="1985963" y="6000750"/>
            <a:ext cx="4381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84" name="Line 19"/>
          <p:cNvSpPr>
            <a:spLocks noChangeShapeType="1"/>
          </p:cNvSpPr>
          <p:nvPr/>
        </p:nvSpPr>
        <p:spPr bwMode="auto">
          <a:xfrm>
            <a:off x="3290888" y="6000750"/>
            <a:ext cx="4381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85" name="Line 25"/>
          <p:cNvSpPr>
            <a:spLocks noChangeShapeType="1"/>
          </p:cNvSpPr>
          <p:nvPr/>
        </p:nvSpPr>
        <p:spPr bwMode="auto">
          <a:xfrm>
            <a:off x="4567238" y="6000750"/>
            <a:ext cx="4381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TextBox 34"/>
          <p:cNvSpPr txBox="1"/>
          <p:nvPr/>
        </p:nvSpPr>
        <p:spPr>
          <a:xfrm>
            <a:off x="504825" y="500063"/>
            <a:ext cx="81407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6" name="Rectangle 35"/>
          <p:cNvSpPr/>
          <p:nvPr/>
        </p:nvSpPr>
        <p:spPr bwMode="auto">
          <a:xfrm>
            <a:off x="1036638" y="2312988"/>
            <a:ext cx="7204075" cy="41021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8852" name="TextBox 68"/>
          <p:cNvSpPr txBox="1">
            <a:spLocks noChangeArrowheads="1"/>
          </p:cNvSpPr>
          <p:nvPr/>
        </p:nvSpPr>
        <p:spPr bwMode="auto">
          <a:xfrm>
            <a:off x="1273175" y="304323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78853" name="TextBox 68"/>
          <p:cNvSpPr txBox="1">
            <a:spLocks noChangeArrowheads="1"/>
          </p:cNvSpPr>
          <p:nvPr/>
        </p:nvSpPr>
        <p:spPr bwMode="auto">
          <a:xfrm>
            <a:off x="1287463" y="4468813"/>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70" name="Slide Number Placeholder 69"/>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688B017-E408-4F93-8E3D-3AC5305C3F23}" type="slidenum">
              <a:rPr lang="en-US" altLang="en-US" sz="1200">
                <a:solidFill>
                  <a:srgbClr val="BCBCBC"/>
                </a:solidFill>
              </a:rPr>
              <a:pPr algn="r"/>
              <a:t>76</a:t>
            </a:fld>
            <a:endParaRPr lang="en-US" altLang="en-US" sz="1200">
              <a:solidFill>
                <a:srgbClr val="BCBCBC"/>
              </a:solidFill>
            </a:endParaRPr>
          </a:p>
        </p:txBody>
      </p:sp>
      <p:sp>
        <p:nvSpPr>
          <p:cNvPr id="78855" name="Line 8"/>
          <p:cNvSpPr>
            <a:spLocks noChangeShapeType="1"/>
          </p:cNvSpPr>
          <p:nvPr/>
        </p:nvSpPr>
        <p:spPr bwMode="auto">
          <a:xfrm>
            <a:off x="1985963" y="6000750"/>
            <a:ext cx="4381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6" name="Line 9"/>
          <p:cNvSpPr>
            <a:spLocks noChangeShapeType="1"/>
          </p:cNvSpPr>
          <p:nvPr/>
        </p:nvSpPr>
        <p:spPr bwMode="auto">
          <a:xfrm>
            <a:off x="1995488"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7" name="Line 10"/>
          <p:cNvSpPr>
            <a:spLocks noChangeShapeType="1"/>
          </p:cNvSpPr>
          <p:nvPr/>
        </p:nvSpPr>
        <p:spPr bwMode="auto">
          <a:xfrm>
            <a:off x="2405063" y="60309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8" name="Line 11"/>
          <p:cNvSpPr>
            <a:spLocks noChangeShapeType="1"/>
          </p:cNvSpPr>
          <p:nvPr/>
        </p:nvSpPr>
        <p:spPr bwMode="auto">
          <a:xfrm>
            <a:off x="2208213"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9" name="Line 12"/>
          <p:cNvSpPr>
            <a:spLocks noChangeShapeType="1"/>
          </p:cNvSpPr>
          <p:nvPr/>
        </p:nvSpPr>
        <p:spPr bwMode="auto">
          <a:xfrm>
            <a:off x="2100263" y="60309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0" name="Line 13"/>
          <p:cNvSpPr>
            <a:spLocks noChangeShapeType="1"/>
          </p:cNvSpPr>
          <p:nvPr/>
        </p:nvSpPr>
        <p:spPr bwMode="auto">
          <a:xfrm>
            <a:off x="2312988"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1" name="Line 14"/>
          <p:cNvSpPr>
            <a:spLocks noChangeShapeType="1"/>
          </p:cNvSpPr>
          <p:nvPr/>
        </p:nvSpPr>
        <p:spPr bwMode="auto">
          <a:xfrm>
            <a:off x="3290888" y="6251575"/>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2" name="Line 15"/>
          <p:cNvSpPr>
            <a:spLocks noChangeShapeType="1"/>
          </p:cNvSpPr>
          <p:nvPr/>
        </p:nvSpPr>
        <p:spPr bwMode="auto">
          <a:xfrm>
            <a:off x="3700463" y="6248400"/>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3" name="Line 16"/>
          <p:cNvSpPr>
            <a:spLocks noChangeShapeType="1"/>
          </p:cNvSpPr>
          <p:nvPr/>
        </p:nvSpPr>
        <p:spPr bwMode="auto">
          <a:xfrm>
            <a:off x="3503613" y="6251575"/>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4" name="Line 17"/>
          <p:cNvSpPr>
            <a:spLocks noChangeShapeType="1"/>
          </p:cNvSpPr>
          <p:nvPr/>
        </p:nvSpPr>
        <p:spPr bwMode="auto">
          <a:xfrm>
            <a:off x="3395663" y="6248400"/>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5" name="Line 18"/>
          <p:cNvSpPr>
            <a:spLocks noChangeShapeType="1"/>
          </p:cNvSpPr>
          <p:nvPr/>
        </p:nvSpPr>
        <p:spPr bwMode="auto">
          <a:xfrm>
            <a:off x="3608388" y="6251575"/>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6" name="Line 19"/>
          <p:cNvSpPr>
            <a:spLocks noChangeShapeType="1"/>
          </p:cNvSpPr>
          <p:nvPr/>
        </p:nvSpPr>
        <p:spPr bwMode="auto">
          <a:xfrm>
            <a:off x="4600575" y="6261100"/>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7" name="Line 20"/>
          <p:cNvSpPr>
            <a:spLocks noChangeShapeType="1"/>
          </p:cNvSpPr>
          <p:nvPr/>
        </p:nvSpPr>
        <p:spPr bwMode="auto">
          <a:xfrm>
            <a:off x="5010150" y="6257925"/>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8" name="Line 21"/>
          <p:cNvSpPr>
            <a:spLocks noChangeShapeType="1"/>
          </p:cNvSpPr>
          <p:nvPr/>
        </p:nvSpPr>
        <p:spPr bwMode="auto">
          <a:xfrm>
            <a:off x="4813300" y="6261100"/>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9" name="Line 22"/>
          <p:cNvSpPr>
            <a:spLocks noChangeShapeType="1"/>
          </p:cNvSpPr>
          <p:nvPr/>
        </p:nvSpPr>
        <p:spPr bwMode="auto">
          <a:xfrm>
            <a:off x="4705350" y="6257925"/>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0" name="Line 23"/>
          <p:cNvSpPr>
            <a:spLocks noChangeShapeType="1"/>
          </p:cNvSpPr>
          <p:nvPr/>
        </p:nvSpPr>
        <p:spPr bwMode="auto">
          <a:xfrm>
            <a:off x="4918075" y="6261100"/>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1" name="Line 24"/>
          <p:cNvSpPr>
            <a:spLocks noChangeShapeType="1"/>
          </p:cNvSpPr>
          <p:nvPr/>
        </p:nvSpPr>
        <p:spPr bwMode="auto">
          <a:xfrm>
            <a:off x="5891213" y="6010275"/>
            <a:ext cx="4381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2" name="Line 25"/>
          <p:cNvSpPr>
            <a:spLocks noChangeShapeType="1"/>
          </p:cNvSpPr>
          <p:nvPr/>
        </p:nvSpPr>
        <p:spPr bwMode="auto">
          <a:xfrm>
            <a:off x="5900738" y="60436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3" name="Line 26"/>
          <p:cNvSpPr>
            <a:spLocks noChangeShapeType="1"/>
          </p:cNvSpPr>
          <p:nvPr/>
        </p:nvSpPr>
        <p:spPr bwMode="auto">
          <a:xfrm>
            <a:off x="6310313" y="604043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4" name="Line 27"/>
          <p:cNvSpPr>
            <a:spLocks noChangeShapeType="1"/>
          </p:cNvSpPr>
          <p:nvPr/>
        </p:nvSpPr>
        <p:spPr bwMode="auto">
          <a:xfrm>
            <a:off x="6113463" y="60436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5" name="Line 28"/>
          <p:cNvSpPr>
            <a:spLocks noChangeShapeType="1"/>
          </p:cNvSpPr>
          <p:nvPr/>
        </p:nvSpPr>
        <p:spPr bwMode="auto">
          <a:xfrm>
            <a:off x="6005513" y="604043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6" name="Line 29"/>
          <p:cNvSpPr>
            <a:spLocks noChangeShapeType="1"/>
          </p:cNvSpPr>
          <p:nvPr/>
        </p:nvSpPr>
        <p:spPr bwMode="auto">
          <a:xfrm>
            <a:off x="6218238" y="60436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7" name="Freeform 30"/>
          <p:cNvSpPr>
            <a:spLocks/>
          </p:cNvSpPr>
          <p:nvPr/>
        </p:nvSpPr>
        <p:spPr bwMode="auto">
          <a:xfrm>
            <a:off x="2219325" y="3495675"/>
            <a:ext cx="3876675" cy="2495550"/>
          </a:xfrm>
          <a:custGeom>
            <a:avLst/>
            <a:gdLst>
              <a:gd name="T0" fmla="*/ 0 w 2442"/>
              <a:gd name="T1" fmla="*/ 2147483647 h 1572"/>
              <a:gd name="T2" fmla="*/ 0 w 2442"/>
              <a:gd name="T3" fmla="*/ 0 h 1572"/>
              <a:gd name="T4" fmla="*/ 2147483647 w 2442"/>
              <a:gd name="T5" fmla="*/ 0 h 1572"/>
              <a:gd name="T6" fmla="*/ 2147483647 w 2442"/>
              <a:gd name="T7" fmla="*/ 2147483647 h 1572"/>
              <a:gd name="T8" fmla="*/ 0 60000 65536"/>
              <a:gd name="T9" fmla="*/ 0 60000 65536"/>
              <a:gd name="T10" fmla="*/ 0 60000 65536"/>
              <a:gd name="T11" fmla="*/ 0 60000 65536"/>
              <a:gd name="T12" fmla="*/ 0 w 2442"/>
              <a:gd name="T13" fmla="*/ 0 h 1572"/>
              <a:gd name="T14" fmla="*/ 2442 w 2442"/>
              <a:gd name="T15" fmla="*/ 1572 h 1572"/>
            </a:gdLst>
            <a:ahLst/>
            <a:cxnLst>
              <a:cxn ang="T8">
                <a:pos x="T0" y="T1"/>
              </a:cxn>
              <a:cxn ang="T9">
                <a:pos x="T2" y="T3"/>
              </a:cxn>
              <a:cxn ang="T10">
                <a:pos x="T4" y="T5"/>
              </a:cxn>
              <a:cxn ang="T11">
                <a:pos x="T6" y="T7"/>
              </a:cxn>
            </a:cxnLst>
            <a:rect l="T12" t="T13" r="T14" b="T15"/>
            <a:pathLst>
              <a:path w="2442" h="1572">
                <a:moveTo>
                  <a:pt x="0" y="1572"/>
                </a:moveTo>
                <a:lnTo>
                  <a:pt x="0" y="0"/>
                </a:lnTo>
                <a:lnTo>
                  <a:pt x="2442" y="0"/>
                </a:lnTo>
                <a:lnTo>
                  <a:pt x="2442" y="1569"/>
                </a:lnTo>
              </a:path>
            </a:pathLst>
          </a:custGeom>
          <a:noFill/>
          <a:ln w="635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8" name="Line 31"/>
          <p:cNvSpPr>
            <a:spLocks noChangeShapeType="1"/>
          </p:cNvSpPr>
          <p:nvPr/>
        </p:nvSpPr>
        <p:spPr bwMode="auto">
          <a:xfrm flipV="1">
            <a:off x="3490913" y="3505200"/>
            <a:ext cx="0" cy="2490788"/>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9" name="Line 32"/>
          <p:cNvSpPr>
            <a:spLocks noChangeShapeType="1"/>
          </p:cNvSpPr>
          <p:nvPr/>
        </p:nvSpPr>
        <p:spPr bwMode="auto">
          <a:xfrm flipV="1">
            <a:off x="4781550" y="3490913"/>
            <a:ext cx="0" cy="25050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80" name="Line 33"/>
          <p:cNvSpPr>
            <a:spLocks noChangeShapeType="1"/>
          </p:cNvSpPr>
          <p:nvPr/>
        </p:nvSpPr>
        <p:spPr bwMode="auto">
          <a:xfrm flipV="1">
            <a:off x="4781550" y="3500438"/>
            <a:ext cx="0" cy="249555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81" name="Line 34"/>
          <p:cNvSpPr>
            <a:spLocks noChangeShapeType="1"/>
          </p:cNvSpPr>
          <p:nvPr/>
        </p:nvSpPr>
        <p:spPr bwMode="auto">
          <a:xfrm flipH="1">
            <a:off x="1452563" y="5972175"/>
            <a:ext cx="42386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82" name="Line 35"/>
          <p:cNvSpPr>
            <a:spLocks noChangeShapeType="1"/>
          </p:cNvSpPr>
          <p:nvPr/>
        </p:nvSpPr>
        <p:spPr bwMode="auto">
          <a:xfrm>
            <a:off x="1671638" y="3500438"/>
            <a:ext cx="0" cy="2471737"/>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78883" name="Line 36"/>
          <p:cNvSpPr>
            <a:spLocks noChangeShapeType="1"/>
          </p:cNvSpPr>
          <p:nvPr/>
        </p:nvSpPr>
        <p:spPr bwMode="auto">
          <a:xfrm flipH="1">
            <a:off x="1352550" y="3490913"/>
            <a:ext cx="862013" cy="0"/>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8884" name="Line 37"/>
          <p:cNvSpPr>
            <a:spLocks noChangeShapeType="1"/>
          </p:cNvSpPr>
          <p:nvPr/>
        </p:nvSpPr>
        <p:spPr bwMode="auto">
          <a:xfrm flipV="1">
            <a:off x="2214563" y="2805113"/>
            <a:ext cx="0" cy="676275"/>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8885" name="Line 38"/>
          <p:cNvSpPr>
            <a:spLocks noChangeShapeType="1"/>
          </p:cNvSpPr>
          <p:nvPr/>
        </p:nvSpPr>
        <p:spPr bwMode="auto">
          <a:xfrm flipV="1">
            <a:off x="3490913" y="2809875"/>
            <a:ext cx="0" cy="676275"/>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8886" name="Line 39"/>
          <p:cNvSpPr>
            <a:spLocks noChangeShapeType="1"/>
          </p:cNvSpPr>
          <p:nvPr/>
        </p:nvSpPr>
        <p:spPr bwMode="auto">
          <a:xfrm flipV="1">
            <a:off x="4786313" y="2809875"/>
            <a:ext cx="0" cy="676275"/>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8887" name="Line 40"/>
          <p:cNvSpPr>
            <a:spLocks noChangeShapeType="1"/>
          </p:cNvSpPr>
          <p:nvPr/>
        </p:nvSpPr>
        <p:spPr bwMode="auto">
          <a:xfrm flipV="1">
            <a:off x="6091238" y="2809875"/>
            <a:ext cx="0" cy="676275"/>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8888" name="TextBox 68"/>
          <p:cNvSpPr txBox="1">
            <a:spLocks noChangeArrowheads="1"/>
          </p:cNvSpPr>
          <p:nvPr/>
        </p:nvSpPr>
        <p:spPr bwMode="auto">
          <a:xfrm>
            <a:off x="5632450" y="2495550"/>
            <a:ext cx="587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r>
              <a:rPr lang="en-US" altLang="en-US" b="1" i="1" baseline="-25000">
                <a:solidFill>
                  <a:schemeClr val="bg1"/>
                </a:solidFill>
                <a:cs typeface="Arial" panose="020B0604020202020204" pitchFamily="34" charset="0"/>
              </a:rPr>
              <a:t>4</a:t>
            </a:r>
          </a:p>
        </p:txBody>
      </p:sp>
      <p:sp>
        <p:nvSpPr>
          <p:cNvPr id="78889" name="TextBox 68"/>
          <p:cNvSpPr txBox="1">
            <a:spLocks noChangeArrowheads="1"/>
          </p:cNvSpPr>
          <p:nvPr/>
        </p:nvSpPr>
        <p:spPr bwMode="auto">
          <a:xfrm>
            <a:off x="4833938" y="2493963"/>
            <a:ext cx="57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r>
              <a:rPr lang="en-US" altLang="en-US" b="1" i="1" baseline="-25000">
                <a:solidFill>
                  <a:schemeClr val="bg1"/>
                </a:solidFill>
                <a:cs typeface="Arial" panose="020B0604020202020204" pitchFamily="34" charset="0"/>
              </a:rPr>
              <a:t>3</a:t>
            </a:r>
          </a:p>
        </p:txBody>
      </p:sp>
      <p:sp>
        <p:nvSpPr>
          <p:cNvPr id="78890" name="TextBox 68"/>
          <p:cNvSpPr txBox="1">
            <a:spLocks noChangeArrowheads="1"/>
          </p:cNvSpPr>
          <p:nvPr/>
        </p:nvSpPr>
        <p:spPr bwMode="auto">
          <a:xfrm>
            <a:off x="3514725" y="2497138"/>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r>
              <a:rPr lang="en-US" altLang="en-US" b="1" i="1" baseline="-25000">
                <a:solidFill>
                  <a:schemeClr val="bg1"/>
                </a:solidFill>
                <a:cs typeface="Arial" panose="020B0604020202020204" pitchFamily="34" charset="0"/>
              </a:rPr>
              <a:t>2</a:t>
            </a:r>
          </a:p>
        </p:txBody>
      </p:sp>
      <p:sp>
        <p:nvSpPr>
          <p:cNvPr id="78891" name="TextBox 68"/>
          <p:cNvSpPr txBox="1">
            <a:spLocks noChangeArrowheads="1"/>
          </p:cNvSpPr>
          <p:nvPr/>
        </p:nvSpPr>
        <p:spPr bwMode="auto">
          <a:xfrm>
            <a:off x="1778000" y="2498725"/>
            <a:ext cx="63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r>
              <a:rPr lang="en-US" altLang="en-US" b="1" i="1" baseline="-25000">
                <a:solidFill>
                  <a:schemeClr val="bg1"/>
                </a:solidFill>
                <a:cs typeface="Arial" panose="020B0604020202020204" pitchFamily="34" charset="0"/>
              </a:rPr>
              <a:t>1</a:t>
            </a:r>
          </a:p>
        </p:txBody>
      </p:sp>
      <p:sp>
        <p:nvSpPr>
          <p:cNvPr id="78892" name="AutoShape 113"/>
          <p:cNvSpPr>
            <a:spLocks noChangeArrowheads="1"/>
          </p:cNvSpPr>
          <p:nvPr/>
        </p:nvSpPr>
        <p:spPr bwMode="auto">
          <a:xfrm>
            <a:off x="4583113" y="5910263"/>
            <a:ext cx="396875" cy="331787"/>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893" name="AutoShape 113"/>
          <p:cNvSpPr>
            <a:spLocks noChangeArrowheads="1"/>
          </p:cNvSpPr>
          <p:nvPr/>
        </p:nvSpPr>
        <p:spPr bwMode="auto">
          <a:xfrm>
            <a:off x="3300413" y="5915025"/>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7" name="Oval 96"/>
          <p:cNvSpPr/>
          <p:nvPr/>
        </p:nvSpPr>
        <p:spPr>
          <a:xfrm>
            <a:off x="3416300" y="5894388"/>
            <a:ext cx="158750" cy="146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Oval 97"/>
          <p:cNvSpPr/>
          <p:nvPr/>
        </p:nvSpPr>
        <p:spPr>
          <a:xfrm>
            <a:off x="4706938" y="5894388"/>
            <a:ext cx="158750" cy="146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Oval 96"/>
          <p:cNvSpPr/>
          <p:nvPr/>
        </p:nvSpPr>
        <p:spPr>
          <a:xfrm>
            <a:off x="3406775" y="3522663"/>
            <a:ext cx="158750" cy="146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97"/>
          <p:cNvSpPr/>
          <p:nvPr/>
        </p:nvSpPr>
        <p:spPr>
          <a:xfrm>
            <a:off x="4697413" y="3522663"/>
            <a:ext cx="158750" cy="146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TextBox 71"/>
          <p:cNvSpPr txBox="1"/>
          <p:nvPr/>
        </p:nvSpPr>
        <p:spPr>
          <a:xfrm>
            <a:off x="504825" y="1466850"/>
            <a:ext cx="8134350"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This concept is directly applicable to the case of “Leaner Columns” as discussed in the Compression Member module.</a:t>
            </a:r>
            <a:endParaRPr lang="en-US">
              <a:solidFill>
                <a:schemeClr val="bg1"/>
              </a:solidFill>
              <a:latin typeface="Symbol" pitchFamily="18" charset="2"/>
            </a:endParaRPr>
          </a:p>
        </p:txBody>
      </p:sp>
      <p:sp>
        <p:nvSpPr>
          <p:cNvPr id="35" name="TextBox 34"/>
          <p:cNvSpPr txBox="1"/>
          <p:nvPr/>
        </p:nvSpPr>
        <p:spPr>
          <a:xfrm>
            <a:off x="504825" y="500063"/>
            <a:ext cx="81407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6" name="Rectangle 35"/>
          <p:cNvSpPr/>
          <p:nvPr/>
        </p:nvSpPr>
        <p:spPr bwMode="auto">
          <a:xfrm>
            <a:off x="1036638" y="2312988"/>
            <a:ext cx="7204075" cy="41021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9876" name="TextBox 68"/>
          <p:cNvSpPr txBox="1">
            <a:spLocks noChangeArrowheads="1"/>
          </p:cNvSpPr>
          <p:nvPr/>
        </p:nvSpPr>
        <p:spPr bwMode="auto">
          <a:xfrm>
            <a:off x="1273175" y="304323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79877" name="TextBox 68"/>
          <p:cNvSpPr txBox="1">
            <a:spLocks noChangeArrowheads="1"/>
          </p:cNvSpPr>
          <p:nvPr/>
        </p:nvSpPr>
        <p:spPr bwMode="auto">
          <a:xfrm>
            <a:off x="1287463" y="4468813"/>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70" name="Slide Number Placeholder 69"/>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D163C76-D6F1-485B-8434-E502785FA516}" type="slidenum">
              <a:rPr lang="en-US" altLang="en-US" sz="1200">
                <a:solidFill>
                  <a:srgbClr val="BCBCBC"/>
                </a:solidFill>
              </a:rPr>
              <a:pPr algn="r"/>
              <a:t>77</a:t>
            </a:fld>
            <a:endParaRPr lang="en-US" altLang="en-US" sz="1200">
              <a:solidFill>
                <a:srgbClr val="BCBCBC"/>
              </a:solidFill>
            </a:endParaRPr>
          </a:p>
        </p:txBody>
      </p:sp>
      <p:sp>
        <p:nvSpPr>
          <p:cNvPr id="79879" name="Line 9"/>
          <p:cNvSpPr>
            <a:spLocks noChangeShapeType="1"/>
          </p:cNvSpPr>
          <p:nvPr/>
        </p:nvSpPr>
        <p:spPr bwMode="auto">
          <a:xfrm>
            <a:off x="1995488"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0" name="Line 10"/>
          <p:cNvSpPr>
            <a:spLocks noChangeShapeType="1"/>
          </p:cNvSpPr>
          <p:nvPr/>
        </p:nvSpPr>
        <p:spPr bwMode="auto">
          <a:xfrm>
            <a:off x="2405063" y="60309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1" name="Line 11"/>
          <p:cNvSpPr>
            <a:spLocks noChangeShapeType="1"/>
          </p:cNvSpPr>
          <p:nvPr/>
        </p:nvSpPr>
        <p:spPr bwMode="auto">
          <a:xfrm>
            <a:off x="2208213"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2" name="Line 12"/>
          <p:cNvSpPr>
            <a:spLocks noChangeShapeType="1"/>
          </p:cNvSpPr>
          <p:nvPr/>
        </p:nvSpPr>
        <p:spPr bwMode="auto">
          <a:xfrm>
            <a:off x="2100263" y="60309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3" name="Line 13"/>
          <p:cNvSpPr>
            <a:spLocks noChangeShapeType="1"/>
          </p:cNvSpPr>
          <p:nvPr/>
        </p:nvSpPr>
        <p:spPr bwMode="auto">
          <a:xfrm>
            <a:off x="2312988" y="603408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4" name="Line 15"/>
          <p:cNvSpPr>
            <a:spLocks noChangeShapeType="1"/>
          </p:cNvSpPr>
          <p:nvPr/>
        </p:nvSpPr>
        <p:spPr bwMode="auto">
          <a:xfrm>
            <a:off x="3290888" y="6251575"/>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5" name="Line 16"/>
          <p:cNvSpPr>
            <a:spLocks noChangeShapeType="1"/>
          </p:cNvSpPr>
          <p:nvPr/>
        </p:nvSpPr>
        <p:spPr bwMode="auto">
          <a:xfrm>
            <a:off x="3700463" y="6248400"/>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6" name="Line 17"/>
          <p:cNvSpPr>
            <a:spLocks noChangeShapeType="1"/>
          </p:cNvSpPr>
          <p:nvPr/>
        </p:nvSpPr>
        <p:spPr bwMode="auto">
          <a:xfrm>
            <a:off x="3503613" y="6251575"/>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7" name="Line 18"/>
          <p:cNvSpPr>
            <a:spLocks noChangeShapeType="1"/>
          </p:cNvSpPr>
          <p:nvPr/>
        </p:nvSpPr>
        <p:spPr bwMode="auto">
          <a:xfrm>
            <a:off x="3395663" y="6248400"/>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8" name="Line 19"/>
          <p:cNvSpPr>
            <a:spLocks noChangeShapeType="1"/>
          </p:cNvSpPr>
          <p:nvPr/>
        </p:nvSpPr>
        <p:spPr bwMode="auto">
          <a:xfrm>
            <a:off x="3608388" y="6251575"/>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9" name="Line 21"/>
          <p:cNvSpPr>
            <a:spLocks noChangeShapeType="1"/>
          </p:cNvSpPr>
          <p:nvPr/>
        </p:nvSpPr>
        <p:spPr bwMode="auto">
          <a:xfrm>
            <a:off x="4600575" y="6261100"/>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0" name="Line 22"/>
          <p:cNvSpPr>
            <a:spLocks noChangeShapeType="1"/>
          </p:cNvSpPr>
          <p:nvPr/>
        </p:nvSpPr>
        <p:spPr bwMode="auto">
          <a:xfrm>
            <a:off x="5010150" y="6257925"/>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1" name="Line 23"/>
          <p:cNvSpPr>
            <a:spLocks noChangeShapeType="1"/>
          </p:cNvSpPr>
          <p:nvPr/>
        </p:nvSpPr>
        <p:spPr bwMode="auto">
          <a:xfrm>
            <a:off x="4813300" y="6261100"/>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2" name="Line 24"/>
          <p:cNvSpPr>
            <a:spLocks noChangeShapeType="1"/>
          </p:cNvSpPr>
          <p:nvPr/>
        </p:nvSpPr>
        <p:spPr bwMode="auto">
          <a:xfrm>
            <a:off x="4705350" y="6257925"/>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3" name="Line 25"/>
          <p:cNvSpPr>
            <a:spLocks noChangeShapeType="1"/>
          </p:cNvSpPr>
          <p:nvPr/>
        </p:nvSpPr>
        <p:spPr bwMode="auto">
          <a:xfrm>
            <a:off x="4918075" y="6261100"/>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4" name="Line 27"/>
          <p:cNvSpPr>
            <a:spLocks noChangeShapeType="1"/>
          </p:cNvSpPr>
          <p:nvPr/>
        </p:nvSpPr>
        <p:spPr bwMode="auto">
          <a:xfrm>
            <a:off x="5900738" y="60436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5" name="Line 28"/>
          <p:cNvSpPr>
            <a:spLocks noChangeShapeType="1"/>
          </p:cNvSpPr>
          <p:nvPr/>
        </p:nvSpPr>
        <p:spPr bwMode="auto">
          <a:xfrm>
            <a:off x="6310313" y="604043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6" name="Line 29"/>
          <p:cNvSpPr>
            <a:spLocks noChangeShapeType="1"/>
          </p:cNvSpPr>
          <p:nvPr/>
        </p:nvSpPr>
        <p:spPr bwMode="auto">
          <a:xfrm>
            <a:off x="6113463" y="60436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7" name="Line 30"/>
          <p:cNvSpPr>
            <a:spLocks noChangeShapeType="1"/>
          </p:cNvSpPr>
          <p:nvPr/>
        </p:nvSpPr>
        <p:spPr bwMode="auto">
          <a:xfrm>
            <a:off x="6005513" y="6040438"/>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8" name="Line 31"/>
          <p:cNvSpPr>
            <a:spLocks noChangeShapeType="1"/>
          </p:cNvSpPr>
          <p:nvPr/>
        </p:nvSpPr>
        <p:spPr bwMode="auto">
          <a:xfrm>
            <a:off x="6218238" y="6043613"/>
            <a:ext cx="82550" cy="1460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9" name="Freeform 32"/>
          <p:cNvSpPr>
            <a:spLocks/>
          </p:cNvSpPr>
          <p:nvPr/>
        </p:nvSpPr>
        <p:spPr bwMode="auto">
          <a:xfrm>
            <a:off x="2219325" y="3495675"/>
            <a:ext cx="3876675" cy="2495550"/>
          </a:xfrm>
          <a:custGeom>
            <a:avLst/>
            <a:gdLst>
              <a:gd name="T0" fmla="*/ 0 w 2442"/>
              <a:gd name="T1" fmla="*/ 2147483647 h 1572"/>
              <a:gd name="T2" fmla="*/ 0 w 2442"/>
              <a:gd name="T3" fmla="*/ 0 h 1572"/>
              <a:gd name="T4" fmla="*/ 2147483647 w 2442"/>
              <a:gd name="T5" fmla="*/ 0 h 1572"/>
              <a:gd name="T6" fmla="*/ 2147483647 w 2442"/>
              <a:gd name="T7" fmla="*/ 2147483647 h 1572"/>
              <a:gd name="T8" fmla="*/ 0 60000 65536"/>
              <a:gd name="T9" fmla="*/ 0 60000 65536"/>
              <a:gd name="T10" fmla="*/ 0 60000 65536"/>
              <a:gd name="T11" fmla="*/ 0 60000 65536"/>
              <a:gd name="T12" fmla="*/ 0 w 2442"/>
              <a:gd name="T13" fmla="*/ 0 h 1572"/>
              <a:gd name="T14" fmla="*/ 2442 w 2442"/>
              <a:gd name="T15" fmla="*/ 1572 h 1572"/>
            </a:gdLst>
            <a:ahLst/>
            <a:cxnLst>
              <a:cxn ang="T8">
                <a:pos x="T0" y="T1"/>
              </a:cxn>
              <a:cxn ang="T9">
                <a:pos x="T2" y="T3"/>
              </a:cxn>
              <a:cxn ang="T10">
                <a:pos x="T4" y="T5"/>
              </a:cxn>
              <a:cxn ang="T11">
                <a:pos x="T6" y="T7"/>
              </a:cxn>
            </a:cxnLst>
            <a:rect l="T12" t="T13" r="T14" b="T15"/>
            <a:pathLst>
              <a:path w="2442" h="1572">
                <a:moveTo>
                  <a:pt x="0" y="1572"/>
                </a:moveTo>
                <a:lnTo>
                  <a:pt x="0" y="0"/>
                </a:lnTo>
                <a:lnTo>
                  <a:pt x="2442" y="0"/>
                </a:lnTo>
                <a:lnTo>
                  <a:pt x="2442" y="1569"/>
                </a:lnTo>
              </a:path>
            </a:pathLst>
          </a:custGeom>
          <a:noFill/>
          <a:ln w="635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900" name="Line 33"/>
          <p:cNvSpPr>
            <a:spLocks noChangeShapeType="1"/>
          </p:cNvSpPr>
          <p:nvPr/>
        </p:nvSpPr>
        <p:spPr bwMode="auto">
          <a:xfrm flipV="1">
            <a:off x="3490913" y="3505200"/>
            <a:ext cx="0" cy="2490788"/>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901" name="Line 34"/>
          <p:cNvSpPr>
            <a:spLocks noChangeShapeType="1"/>
          </p:cNvSpPr>
          <p:nvPr/>
        </p:nvSpPr>
        <p:spPr bwMode="auto">
          <a:xfrm flipV="1">
            <a:off x="4781550" y="3490913"/>
            <a:ext cx="0" cy="25050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902" name="Line 35"/>
          <p:cNvSpPr>
            <a:spLocks noChangeShapeType="1"/>
          </p:cNvSpPr>
          <p:nvPr/>
        </p:nvSpPr>
        <p:spPr bwMode="auto">
          <a:xfrm flipV="1">
            <a:off x="4781550" y="3500438"/>
            <a:ext cx="0" cy="249555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903" name="Line 36"/>
          <p:cNvSpPr>
            <a:spLocks noChangeShapeType="1"/>
          </p:cNvSpPr>
          <p:nvPr/>
        </p:nvSpPr>
        <p:spPr bwMode="auto">
          <a:xfrm flipH="1">
            <a:off x="1452563" y="5972175"/>
            <a:ext cx="42386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904" name="Line 37"/>
          <p:cNvSpPr>
            <a:spLocks noChangeShapeType="1"/>
          </p:cNvSpPr>
          <p:nvPr/>
        </p:nvSpPr>
        <p:spPr bwMode="auto">
          <a:xfrm>
            <a:off x="1671638" y="3500438"/>
            <a:ext cx="0" cy="2471737"/>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79905" name="Line 38"/>
          <p:cNvSpPr>
            <a:spLocks noChangeShapeType="1"/>
          </p:cNvSpPr>
          <p:nvPr/>
        </p:nvSpPr>
        <p:spPr bwMode="auto">
          <a:xfrm flipH="1">
            <a:off x="1352550" y="3490913"/>
            <a:ext cx="862013" cy="0"/>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9906" name="Line 39"/>
          <p:cNvSpPr>
            <a:spLocks noChangeShapeType="1"/>
          </p:cNvSpPr>
          <p:nvPr/>
        </p:nvSpPr>
        <p:spPr bwMode="auto">
          <a:xfrm flipV="1">
            <a:off x="2214563" y="2805113"/>
            <a:ext cx="0" cy="676275"/>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9907" name="Line 40"/>
          <p:cNvSpPr>
            <a:spLocks noChangeShapeType="1"/>
          </p:cNvSpPr>
          <p:nvPr/>
        </p:nvSpPr>
        <p:spPr bwMode="auto">
          <a:xfrm flipV="1">
            <a:off x="3490913" y="2809875"/>
            <a:ext cx="0" cy="676275"/>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9908" name="Line 41"/>
          <p:cNvSpPr>
            <a:spLocks noChangeShapeType="1"/>
          </p:cNvSpPr>
          <p:nvPr/>
        </p:nvSpPr>
        <p:spPr bwMode="auto">
          <a:xfrm flipV="1">
            <a:off x="4786313" y="2809875"/>
            <a:ext cx="0" cy="676275"/>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9909" name="Line 42"/>
          <p:cNvSpPr>
            <a:spLocks noChangeShapeType="1"/>
          </p:cNvSpPr>
          <p:nvPr/>
        </p:nvSpPr>
        <p:spPr bwMode="auto">
          <a:xfrm flipV="1">
            <a:off x="6091238" y="2809875"/>
            <a:ext cx="0" cy="676275"/>
          </a:xfrm>
          <a:prstGeom prst="line">
            <a:avLst/>
          </a:prstGeom>
          <a:noFill/>
          <a:ln w="762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9910" name="Text Box 161"/>
          <p:cNvSpPr txBox="1">
            <a:spLocks noChangeArrowheads="1"/>
          </p:cNvSpPr>
          <p:nvPr/>
        </p:nvSpPr>
        <p:spPr bwMode="auto">
          <a:xfrm>
            <a:off x="2520950" y="2641600"/>
            <a:ext cx="43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77" name="Freeform 138"/>
          <p:cNvSpPr>
            <a:spLocks/>
          </p:cNvSpPr>
          <p:nvPr/>
        </p:nvSpPr>
        <p:spPr bwMode="auto">
          <a:xfrm>
            <a:off x="5840413" y="3449638"/>
            <a:ext cx="1250950" cy="193675"/>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63500">
            <a:solidFill>
              <a:schemeClr val="bg1">
                <a:lumMod val="50000"/>
                <a:lumOff val="50000"/>
              </a:schemeClr>
            </a:solidFill>
            <a:prstDash val="dash"/>
            <a:round/>
            <a:headEnd/>
            <a:tailEnd/>
          </a:ln>
        </p:spPr>
        <p:txBody>
          <a:bodyPr/>
          <a:lstStyle/>
          <a:p>
            <a:pPr>
              <a:defRPr/>
            </a:pPr>
            <a:endParaRPr lang="en-US">
              <a:cs typeface="Arial" pitchFamily="34" charset="0"/>
            </a:endParaRPr>
          </a:p>
        </p:txBody>
      </p:sp>
      <p:sp>
        <p:nvSpPr>
          <p:cNvPr id="79912" name="Line 47"/>
          <p:cNvSpPr>
            <a:spLocks noChangeShapeType="1"/>
          </p:cNvSpPr>
          <p:nvPr/>
        </p:nvSpPr>
        <p:spPr bwMode="auto">
          <a:xfrm flipV="1">
            <a:off x="3186113" y="2895600"/>
            <a:ext cx="0" cy="4857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913" name="Line 48"/>
          <p:cNvSpPr>
            <a:spLocks noChangeShapeType="1"/>
          </p:cNvSpPr>
          <p:nvPr/>
        </p:nvSpPr>
        <p:spPr bwMode="auto">
          <a:xfrm>
            <a:off x="2214563" y="3067050"/>
            <a:ext cx="976312" cy="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79914" name="Text Box 161"/>
          <p:cNvSpPr txBox="1">
            <a:spLocks noChangeArrowheads="1"/>
          </p:cNvSpPr>
          <p:nvPr/>
        </p:nvSpPr>
        <p:spPr bwMode="auto">
          <a:xfrm>
            <a:off x="6421438" y="2641600"/>
            <a:ext cx="43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79915" name="Line 50"/>
          <p:cNvSpPr>
            <a:spLocks noChangeShapeType="1"/>
          </p:cNvSpPr>
          <p:nvPr/>
        </p:nvSpPr>
        <p:spPr bwMode="auto">
          <a:xfrm flipV="1">
            <a:off x="7086600" y="2895600"/>
            <a:ext cx="0" cy="4857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916" name="Line 51"/>
          <p:cNvSpPr>
            <a:spLocks noChangeShapeType="1"/>
          </p:cNvSpPr>
          <p:nvPr/>
        </p:nvSpPr>
        <p:spPr bwMode="auto">
          <a:xfrm>
            <a:off x="6115050" y="3067050"/>
            <a:ext cx="976313" cy="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79917" name="Freeform 52"/>
          <p:cNvSpPr>
            <a:spLocks/>
          </p:cNvSpPr>
          <p:nvPr/>
        </p:nvSpPr>
        <p:spPr bwMode="auto">
          <a:xfrm>
            <a:off x="2212975" y="3490913"/>
            <a:ext cx="1039813" cy="2505075"/>
          </a:xfrm>
          <a:custGeom>
            <a:avLst/>
            <a:gdLst>
              <a:gd name="T0" fmla="*/ 2147483647 w 655"/>
              <a:gd name="T1" fmla="*/ 2147483647 h 1578"/>
              <a:gd name="T2" fmla="*/ 2147483647 w 655"/>
              <a:gd name="T3" fmla="*/ 2147483647 h 1578"/>
              <a:gd name="T4" fmla="*/ 2147483647 w 655"/>
              <a:gd name="T5" fmla="*/ 2147483647 h 1578"/>
              <a:gd name="T6" fmla="*/ 2147483647 w 655"/>
              <a:gd name="T7" fmla="*/ 2147483647 h 1578"/>
              <a:gd name="T8" fmla="*/ 2147483647 w 655"/>
              <a:gd name="T9" fmla="*/ 2147483647 h 1578"/>
              <a:gd name="T10" fmla="*/ 2147483647 w 655"/>
              <a:gd name="T11" fmla="*/ 2147483647 h 1578"/>
              <a:gd name="T12" fmla="*/ 2147483647 w 655"/>
              <a:gd name="T13" fmla="*/ 2147483647 h 1578"/>
              <a:gd name="T14" fmla="*/ 2147483647 w 655"/>
              <a:gd name="T15" fmla="*/ 2147483647 h 1578"/>
              <a:gd name="T16" fmla="*/ 2147483647 w 655"/>
              <a:gd name="T17" fmla="*/ 2147483647 h 1578"/>
              <a:gd name="T18" fmla="*/ 2147483647 w 655"/>
              <a:gd name="T19" fmla="*/ 0 h 1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5"/>
              <a:gd name="T31" fmla="*/ 0 h 1578"/>
              <a:gd name="T32" fmla="*/ 655 w 655"/>
              <a:gd name="T33" fmla="*/ 1578 h 15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5" h="1578">
                <a:moveTo>
                  <a:pt x="4" y="1578"/>
                </a:moveTo>
                <a:cubicBezTo>
                  <a:pt x="2" y="1577"/>
                  <a:pt x="0" y="1577"/>
                  <a:pt x="4" y="1542"/>
                </a:cubicBezTo>
                <a:cubicBezTo>
                  <a:pt x="8" y="1507"/>
                  <a:pt x="19" y="1429"/>
                  <a:pt x="28" y="1365"/>
                </a:cubicBezTo>
                <a:cubicBezTo>
                  <a:pt x="37" y="1301"/>
                  <a:pt x="48" y="1227"/>
                  <a:pt x="61" y="1155"/>
                </a:cubicBezTo>
                <a:cubicBezTo>
                  <a:pt x="74" y="1083"/>
                  <a:pt x="85" y="1015"/>
                  <a:pt x="109" y="933"/>
                </a:cubicBezTo>
                <a:cubicBezTo>
                  <a:pt x="133" y="851"/>
                  <a:pt x="161" y="758"/>
                  <a:pt x="205" y="663"/>
                </a:cubicBezTo>
                <a:cubicBezTo>
                  <a:pt x="249" y="568"/>
                  <a:pt x="316" y="439"/>
                  <a:pt x="370" y="366"/>
                </a:cubicBezTo>
                <a:cubicBezTo>
                  <a:pt x="424" y="293"/>
                  <a:pt x="489" y="263"/>
                  <a:pt x="529" y="222"/>
                </a:cubicBezTo>
                <a:cubicBezTo>
                  <a:pt x="569" y="181"/>
                  <a:pt x="592" y="154"/>
                  <a:pt x="613" y="117"/>
                </a:cubicBezTo>
                <a:cubicBezTo>
                  <a:pt x="634" y="80"/>
                  <a:pt x="644" y="40"/>
                  <a:pt x="655" y="0"/>
                </a:cubicBezTo>
              </a:path>
            </a:pathLst>
          </a:custGeom>
          <a:noFill/>
          <a:ln w="57150" cap="flat" cmpd="sng">
            <a:solidFill>
              <a:srgbClr val="7F7F7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918" name="Freeform 55"/>
          <p:cNvSpPr>
            <a:spLocks/>
          </p:cNvSpPr>
          <p:nvPr/>
        </p:nvSpPr>
        <p:spPr bwMode="auto">
          <a:xfrm>
            <a:off x="6089650" y="3486150"/>
            <a:ext cx="1039813" cy="2505075"/>
          </a:xfrm>
          <a:custGeom>
            <a:avLst/>
            <a:gdLst>
              <a:gd name="T0" fmla="*/ 2147483647 w 655"/>
              <a:gd name="T1" fmla="*/ 2147483647 h 1578"/>
              <a:gd name="T2" fmla="*/ 2147483647 w 655"/>
              <a:gd name="T3" fmla="*/ 2147483647 h 1578"/>
              <a:gd name="T4" fmla="*/ 2147483647 w 655"/>
              <a:gd name="T5" fmla="*/ 2147483647 h 1578"/>
              <a:gd name="T6" fmla="*/ 2147483647 w 655"/>
              <a:gd name="T7" fmla="*/ 2147483647 h 1578"/>
              <a:gd name="T8" fmla="*/ 2147483647 w 655"/>
              <a:gd name="T9" fmla="*/ 2147483647 h 1578"/>
              <a:gd name="T10" fmla="*/ 2147483647 w 655"/>
              <a:gd name="T11" fmla="*/ 2147483647 h 1578"/>
              <a:gd name="T12" fmla="*/ 2147483647 w 655"/>
              <a:gd name="T13" fmla="*/ 2147483647 h 1578"/>
              <a:gd name="T14" fmla="*/ 2147483647 w 655"/>
              <a:gd name="T15" fmla="*/ 2147483647 h 1578"/>
              <a:gd name="T16" fmla="*/ 2147483647 w 655"/>
              <a:gd name="T17" fmla="*/ 2147483647 h 1578"/>
              <a:gd name="T18" fmla="*/ 2147483647 w 655"/>
              <a:gd name="T19" fmla="*/ 0 h 1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5"/>
              <a:gd name="T31" fmla="*/ 0 h 1578"/>
              <a:gd name="T32" fmla="*/ 655 w 655"/>
              <a:gd name="T33" fmla="*/ 1578 h 15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5" h="1578">
                <a:moveTo>
                  <a:pt x="4" y="1578"/>
                </a:moveTo>
                <a:cubicBezTo>
                  <a:pt x="2" y="1577"/>
                  <a:pt x="0" y="1577"/>
                  <a:pt x="4" y="1542"/>
                </a:cubicBezTo>
                <a:cubicBezTo>
                  <a:pt x="8" y="1507"/>
                  <a:pt x="19" y="1429"/>
                  <a:pt x="28" y="1365"/>
                </a:cubicBezTo>
                <a:cubicBezTo>
                  <a:pt x="37" y="1301"/>
                  <a:pt x="48" y="1227"/>
                  <a:pt x="61" y="1155"/>
                </a:cubicBezTo>
                <a:cubicBezTo>
                  <a:pt x="74" y="1083"/>
                  <a:pt x="85" y="1015"/>
                  <a:pt x="109" y="933"/>
                </a:cubicBezTo>
                <a:cubicBezTo>
                  <a:pt x="133" y="851"/>
                  <a:pt x="161" y="758"/>
                  <a:pt x="205" y="663"/>
                </a:cubicBezTo>
                <a:cubicBezTo>
                  <a:pt x="249" y="568"/>
                  <a:pt x="316" y="439"/>
                  <a:pt x="370" y="366"/>
                </a:cubicBezTo>
                <a:cubicBezTo>
                  <a:pt x="424" y="293"/>
                  <a:pt x="489" y="263"/>
                  <a:pt x="529" y="222"/>
                </a:cubicBezTo>
                <a:cubicBezTo>
                  <a:pt x="569" y="181"/>
                  <a:pt x="592" y="154"/>
                  <a:pt x="613" y="117"/>
                </a:cubicBezTo>
                <a:cubicBezTo>
                  <a:pt x="634" y="80"/>
                  <a:pt x="644" y="40"/>
                  <a:pt x="655" y="0"/>
                </a:cubicBezTo>
              </a:path>
            </a:pathLst>
          </a:custGeom>
          <a:noFill/>
          <a:ln w="57150" cap="flat" cmpd="sng">
            <a:solidFill>
              <a:srgbClr val="7F7F7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919" name="TextBox 68"/>
          <p:cNvSpPr txBox="1">
            <a:spLocks noChangeArrowheads="1"/>
          </p:cNvSpPr>
          <p:nvPr/>
        </p:nvSpPr>
        <p:spPr bwMode="auto">
          <a:xfrm>
            <a:off x="5632450" y="2495550"/>
            <a:ext cx="587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r>
              <a:rPr lang="en-US" altLang="en-US" b="1" i="1" baseline="-25000">
                <a:solidFill>
                  <a:schemeClr val="bg1"/>
                </a:solidFill>
                <a:cs typeface="Arial" panose="020B0604020202020204" pitchFamily="34" charset="0"/>
              </a:rPr>
              <a:t>4</a:t>
            </a:r>
          </a:p>
        </p:txBody>
      </p:sp>
      <p:sp>
        <p:nvSpPr>
          <p:cNvPr id="79920" name="TextBox 68"/>
          <p:cNvSpPr txBox="1">
            <a:spLocks noChangeArrowheads="1"/>
          </p:cNvSpPr>
          <p:nvPr/>
        </p:nvSpPr>
        <p:spPr bwMode="auto">
          <a:xfrm>
            <a:off x="4833938" y="2493963"/>
            <a:ext cx="57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r>
              <a:rPr lang="en-US" altLang="en-US" b="1" i="1" baseline="-25000">
                <a:solidFill>
                  <a:schemeClr val="bg1"/>
                </a:solidFill>
                <a:cs typeface="Arial" panose="020B0604020202020204" pitchFamily="34" charset="0"/>
              </a:rPr>
              <a:t>3</a:t>
            </a:r>
          </a:p>
        </p:txBody>
      </p:sp>
      <p:sp>
        <p:nvSpPr>
          <p:cNvPr id="79921" name="TextBox 68"/>
          <p:cNvSpPr txBox="1">
            <a:spLocks noChangeArrowheads="1"/>
          </p:cNvSpPr>
          <p:nvPr/>
        </p:nvSpPr>
        <p:spPr bwMode="auto">
          <a:xfrm>
            <a:off x="3514725" y="2497138"/>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r>
              <a:rPr lang="en-US" altLang="en-US" b="1" i="1" baseline="-25000">
                <a:solidFill>
                  <a:schemeClr val="bg1"/>
                </a:solidFill>
                <a:cs typeface="Arial" panose="020B0604020202020204" pitchFamily="34" charset="0"/>
              </a:rPr>
              <a:t>2</a:t>
            </a:r>
          </a:p>
        </p:txBody>
      </p:sp>
      <p:sp>
        <p:nvSpPr>
          <p:cNvPr id="79922" name="TextBox 68"/>
          <p:cNvSpPr txBox="1">
            <a:spLocks noChangeArrowheads="1"/>
          </p:cNvSpPr>
          <p:nvPr/>
        </p:nvSpPr>
        <p:spPr bwMode="auto">
          <a:xfrm>
            <a:off x="1778000" y="2498725"/>
            <a:ext cx="63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r>
              <a:rPr lang="en-US" altLang="en-US" b="1" i="1" baseline="-25000">
                <a:solidFill>
                  <a:schemeClr val="bg1"/>
                </a:solidFill>
                <a:cs typeface="Arial" panose="020B0604020202020204" pitchFamily="34" charset="0"/>
              </a:rPr>
              <a:t>1</a:t>
            </a:r>
          </a:p>
        </p:txBody>
      </p:sp>
      <p:sp>
        <p:nvSpPr>
          <p:cNvPr id="79923" name="AutoShape 113"/>
          <p:cNvSpPr>
            <a:spLocks noChangeArrowheads="1"/>
          </p:cNvSpPr>
          <p:nvPr/>
        </p:nvSpPr>
        <p:spPr bwMode="auto">
          <a:xfrm>
            <a:off x="4583113" y="5910263"/>
            <a:ext cx="396875" cy="331787"/>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924" name="AutoShape 113"/>
          <p:cNvSpPr>
            <a:spLocks noChangeArrowheads="1"/>
          </p:cNvSpPr>
          <p:nvPr/>
        </p:nvSpPr>
        <p:spPr bwMode="auto">
          <a:xfrm>
            <a:off x="3300413" y="5915025"/>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925" name="Line 70"/>
          <p:cNvSpPr>
            <a:spLocks noChangeShapeType="1"/>
          </p:cNvSpPr>
          <p:nvPr/>
        </p:nvSpPr>
        <p:spPr bwMode="auto">
          <a:xfrm flipV="1">
            <a:off x="3486150" y="3495675"/>
            <a:ext cx="1019175" cy="2476500"/>
          </a:xfrm>
          <a:prstGeom prst="line">
            <a:avLst/>
          </a:prstGeom>
          <a:noFill/>
          <a:ln w="57150">
            <a:solidFill>
              <a:srgbClr val="7F7F7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9926" name="Line 71"/>
          <p:cNvSpPr>
            <a:spLocks noChangeShapeType="1"/>
          </p:cNvSpPr>
          <p:nvPr/>
        </p:nvSpPr>
        <p:spPr bwMode="auto">
          <a:xfrm flipV="1">
            <a:off x="4781550" y="3467100"/>
            <a:ext cx="1019175" cy="2476500"/>
          </a:xfrm>
          <a:prstGeom prst="line">
            <a:avLst/>
          </a:prstGeom>
          <a:noFill/>
          <a:ln w="57150">
            <a:solidFill>
              <a:srgbClr val="7F7F7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Oval 96"/>
          <p:cNvSpPr/>
          <p:nvPr/>
        </p:nvSpPr>
        <p:spPr>
          <a:xfrm>
            <a:off x="3416300" y="5894388"/>
            <a:ext cx="158750" cy="146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Oval 97"/>
          <p:cNvSpPr/>
          <p:nvPr/>
        </p:nvSpPr>
        <p:spPr>
          <a:xfrm>
            <a:off x="4706938" y="5894388"/>
            <a:ext cx="158750" cy="146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Oval 96"/>
          <p:cNvSpPr>
            <a:spLocks noChangeArrowheads="1"/>
          </p:cNvSpPr>
          <p:nvPr/>
        </p:nvSpPr>
        <p:spPr bwMode="auto">
          <a:xfrm>
            <a:off x="3406775" y="3522663"/>
            <a:ext cx="158750" cy="146050"/>
          </a:xfrm>
          <a:prstGeom prst="ellipse">
            <a:avLst/>
          </a:prstGeom>
          <a:solidFill>
            <a:schemeClr val="accent1">
              <a:alpha val="55000"/>
            </a:schemeClr>
          </a:solidFill>
          <a:ln w="25400" algn="ctr">
            <a:solidFill>
              <a:srgbClr val="9B320E"/>
            </a:solidFill>
            <a:round/>
            <a:headEnd/>
            <a:tailEnd/>
          </a:ln>
        </p:spPr>
        <p:txBody>
          <a:bodyPr anchor="ctr"/>
          <a:lstStyle/>
          <a:p>
            <a:pPr algn="ctr">
              <a:defRPr/>
            </a:pPr>
            <a:endParaRPr lang="en-US">
              <a:solidFill>
                <a:schemeClr val="lt1"/>
              </a:solidFill>
              <a:latin typeface="+mn-lt"/>
            </a:endParaRPr>
          </a:p>
        </p:txBody>
      </p:sp>
      <p:sp>
        <p:nvSpPr>
          <p:cNvPr id="3" name="Oval 97"/>
          <p:cNvSpPr>
            <a:spLocks noChangeArrowheads="1"/>
          </p:cNvSpPr>
          <p:nvPr/>
        </p:nvSpPr>
        <p:spPr bwMode="auto">
          <a:xfrm>
            <a:off x="4697413" y="3522663"/>
            <a:ext cx="158750" cy="146050"/>
          </a:xfrm>
          <a:prstGeom prst="ellipse">
            <a:avLst/>
          </a:prstGeom>
          <a:solidFill>
            <a:schemeClr val="accent1">
              <a:alpha val="55000"/>
            </a:schemeClr>
          </a:solidFill>
          <a:ln w="25400" algn="ctr">
            <a:solidFill>
              <a:srgbClr val="9B320E"/>
            </a:solidFill>
            <a:round/>
            <a:headEnd/>
            <a:tailEnd/>
          </a:ln>
        </p:spPr>
        <p:txBody>
          <a:bodyPr anchor="ctr"/>
          <a:lstStyle/>
          <a:p>
            <a:pPr algn="ctr">
              <a:defRPr/>
            </a:pPr>
            <a:endParaRPr lang="en-US">
              <a:solidFill>
                <a:schemeClr val="lt1"/>
              </a:solidFill>
              <a:latin typeface="+mn-lt"/>
            </a:endParaRPr>
          </a:p>
        </p:txBody>
      </p:sp>
      <p:sp>
        <p:nvSpPr>
          <p:cNvPr id="99" name="Oval 98"/>
          <p:cNvSpPr/>
          <p:nvPr/>
        </p:nvSpPr>
        <p:spPr>
          <a:xfrm>
            <a:off x="4391025" y="3509963"/>
            <a:ext cx="160338" cy="144462"/>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98"/>
          <p:cNvSpPr/>
          <p:nvPr/>
        </p:nvSpPr>
        <p:spPr>
          <a:xfrm>
            <a:off x="5686425" y="3471863"/>
            <a:ext cx="160338" cy="144462"/>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TextBox 71"/>
          <p:cNvSpPr txBox="1"/>
          <p:nvPr/>
        </p:nvSpPr>
        <p:spPr>
          <a:xfrm>
            <a:off x="504825" y="1466850"/>
            <a:ext cx="8134350"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This concept is directly applicable to the case of “Leaner Columns” as discussed in the Compression Member module.</a:t>
            </a:r>
            <a:endParaRPr lang="en-US">
              <a:solidFill>
                <a:schemeClr val="bg1"/>
              </a:solidFill>
              <a:latin typeface="Symbol" pitchFamily="18" charset="2"/>
            </a:endParaRPr>
          </a:p>
        </p:txBody>
      </p:sp>
      <p:sp>
        <p:nvSpPr>
          <p:cNvPr id="79" name="Freeform 138"/>
          <p:cNvSpPr>
            <a:spLocks/>
          </p:cNvSpPr>
          <p:nvPr/>
        </p:nvSpPr>
        <p:spPr bwMode="auto">
          <a:xfrm>
            <a:off x="4552950" y="3392488"/>
            <a:ext cx="1271588" cy="279400"/>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63500">
            <a:solidFill>
              <a:schemeClr val="bg1">
                <a:lumMod val="50000"/>
                <a:lumOff val="50000"/>
              </a:schemeClr>
            </a:solidFill>
            <a:prstDash val="dash"/>
            <a:round/>
            <a:headEnd/>
            <a:tailEnd/>
          </a:ln>
        </p:spPr>
        <p:txBody>
          <a:bodyPr/>
          <a:lstStyle/>
          <a:p>
            <a:pPr>
              <a:defRPr/>
            </a:pPr>
            <a:endParaRPr lang="en-US">
              <a:cs typeface="Arial" pitchFamily="34" charset="0"/>
            </a:endParaRPr>
          </a:p>
        </p:txBody>
      </p:sp>
      <p:sp>
        <p:nvSpPr>
          <p:cNvPr id="80" name="Freeform 138"/>
          <p:cNvSpPr>
            <a:spLocks/>
          </p:cNvSpPr>
          <p:nvPr/>
        </p:nvSpPr>
        <p:spPr bwMode="auto">
          <a:xfrm>
            <a:off x="3249613" y="3448050"/>
            <a:ext cx="1249362" cy="180975"/>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63500">
            <a:solidFill>
              <a:schemeClr val="bg1">
                <a:lumMod val="50000"/>
                <a:lumOff val="50000"/>
              </a:schemeClr>
            </a:solidFill>
            <a:prstDash val="dash"/>
            <a:round/>
            <a:headEnd/>
            <a:tailEnd/>
          </a:ln>
        </p:spPr>
        <p:txBody>
          <a:bodyPr/>
          <a:lstStyle/>
          <a:p>
            <a:pPr>
              <a:defRPr/>
            </a:pPr>
            <a:endParaRPr lang="en-US">
              <a:cs typeface="Arial" pitchFamily="34" charset="0"/>
            </a:endParaRPr>
          </a:p>
        </p:txBody>
      </p:sp>
      <p:sp>
        <p:nvSpPr>
          <p:cNvPr id="79936" name="Line 8"/>
          <p:cNvSpPr>
            <a:spLocks noChangeShapeType="1"/>
          </p:cNvSpPr>
          <p:nvPr/>
        </p:nvSpPr>
        <p:spPr bwMode="auto">
          <a:xfrm>
            <a:off x="1985963" y="6000750"/>
            <a:ext cx="4381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937" name="Line 26"/>
          <p:cNvSpPr>
            <a:spLocks noChangeShapeType="1"/>
          </p:cNvSpPr>
          <p:nvPr/>
        </p:nvSpPr>
        <p:spPr bwMode="auto">
          <a:xfrm>
            <a:off x="5891213" y="6010275"/>
            <a:ext cx="4381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TextBox 34"/>
          <p:cNvSpPr txBox="1"/>
          <p:nvPr/>
        </p:nvSpPr>
        <p:spPr>
          <a:xfrm>
            <a:off x="504825" y="500063"/>
            <a:ext cx="81407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4" name="TextBox 3"/>
          <p:cNvSpPr txBox="1"/>
          <p:nvPr/>
        </p:nvSpPr>
        <p:spPr>
          <a:xfrm>
            <a:off x="504825" y="636588"/>
            <a:ext cx="8140700" cy="502920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dirty="0">
                <a:solidFill>
                  <a:schemeClr val="bg1"/>
                </a:solidFill>
              </a:rPr>
              <a:t>NOTIONAL LOADS</a:t>
            </a:r>
            <a:endParaRPr lang="en-US" b="1" dirty="0">
              <a:solidFill>
                <a:schemeClr val="bg1"/>
              </a:solidFill>
            </a:endParaRPr>
          </a:p>
        </p:txBody>
      </p:sp>
      <p:sp>
        <p:nvSpPr>
          <p:cNvPr id="3" name="Slide Number Placeholder 2"/>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4962D04-A12C-49A1-9891-DDF44DEB5531}" type="slidenum">
              <a:rPr lang="en-US" altLang="en-US" sz="1200">
                <a:solidFill>
                  <a:srgbClr val="BCBCBC"/>
                </a:solidFill>
              </a:rPr>
              <a:pPr/>
              <a:t>78</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81923" name="TextBox 6"/>
          <p:cNvSpPr txBox="1">
            <a:spLocks noChangeArrowheads="1"/>
          </p:cNvSpPr>
          <p:nvPr/>
        </p:nvSpPr>
        <p:spPr bwMode="auto">
          <a:xfrm>
            <a:off x="504825" y="1685925"/>
            <a:ext cx="8201025" cy="49530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cs typeface="Arial" panose="020B0604020202020204" pitchFamily="34" charset="0"/>
              </a:rPr>
              <a:t>Notional loads are a function of the gravity load being applied.</a:t>
            </a:r>
          </a:p>
        </p:txBody>
      </p:sp>
      <p:sp>
        <p:nvSpPr>
          <p:cNvPr id="81924" name="TextBox 8"/>
          <p:cNvSpPr txBox="1">
            <a:spLocks noChangeArrowheads="1"/>
          </p:cNvSpPr>
          <p:nvPr/>
        </p:nvSpPr>
        <p:spPr bwMode="auto">
          <a:xfrm>
            <a:off x="504825" y="2457450"/>
            <a:ext cx="8243888" cy="122555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cs typeface="Arial" panose="020B0604020202020204" pitchFamily="34" charset="0"/>
              </a:rPr>
              <a:t>Notional loads are applied as a lateral load at each floor level in the direction that adds to the destabilizing effects of the load combination being considered.</a:t>
            </a:r>
          </a:p>
        </p:txBody>
      </p:sp>
      <p:sp>
        <p:nvSpPr>
          <p:cNvPr id="81925" name="TextBox 9"/>
          <p:cNvSpPr txBox="1">
            <a:spLocks noChangeArrowheads="1"/>
          </p:cNvSpPr>
          <p:nvPr/>
        </p:nvSpPr>
        <p:spPr bwMode="auto">
          <a:xfrm>
            <a:off x="504825" y="3954463"/>
            <a:ext cx="8229600"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cs typeface="Arial" panose="020B0604020202020204" pitchFamily="34" charset="0"/>
              </a:rPr>
              <a:t>Notional loads can account for geometric imperfections, inelasticity of members, and other non-ideal conditions.</a:t>
            </a:r>
          </a:p>
        </p:txBody>
      </p:sp>
      <p:sp>
        <p:nvSpPr>
          <p:cNvPr id="8" name="TextBox 7"/>
          <p:cNvSpPr txBox="1"/>
          <p:nvPr/>
        </p:nvSpPr>
        <p:spPr>
          <a:xfrm>
            <a:off x="504825" y="655638"/>
            <a:ext cx="8140700" cy="64770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sz="3600" b="1" dirty="0">
                <a:solidFill>
                  <a:schemeClr val="bg1"/>
                </a:solidFill>
              </a:rPr>
              <a:t>NOTIONAL LOADS</a:t>
            </a:r>
          </a:p>
        </p:txBody>
      </p:sp>
      <p:sp>
        <p:nvSpPr>
          <p:cNvPr id="11" name="Slide Number Placeholder 10"/>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E045DA-F783-453A-BDAB-A132DDA8C4ED}" type="slidenum">
              <a:rPr lang="en-US" altLang="en-US" sz="1200">
                <a:solidFill>
                  <a:srgbClr val="BCBCBC"/>
                </a:solidFill>
              </a:rPr>
              <a:pPr/>
              <a:t>79</a:t>
            </a:fld>
            <a:endParaRPr lang="en-US" altLang="en-US" sz="1200">
              <a:solidFill>
                <a:srgbClr val="BCBCBC"/>
              </a:solidFill>
            </a:endParaRPr>
          </a:p>
        </p:txBody>
      </p:sp>
      <p:sp>
        <p:nvSpPr>
          <p:cNvPr id="81928" name="TextBox 9"/>
          <p:cNvSpPr txBox="1">
            <a:spLocks noChangeArrowheads="1"/>
          </p:cNvSpPr>
          <p:nvPr/>
        </p:nvSpPr>
        <p:spPr bwMode="auto">
          <a:xfrm>
            <a:off x="1063625" y="5045075"/>
            <a:ext cx="7524750" cy="122555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cs typeface="Arial" panose="020B0604020202020204" pitchFamily="34" charset="0"/>
              </a:rPr>
              <a:t>Notional loads can be thought of as representing an initial out-of-plumbness in each story of the structure of 1/500 times the story height.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71" name="TextBox 70"/>
          <p:cNvSpPr txBox="1"/>
          <p:nvPr/>
        </p:nvSpPr>
        <p:spPr>
          <a:xfrm>
            <a:off x="504825" y="700088"/>
            <a:ext cx="81407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Combination of multiple states of stress</a:t>
            </a:r>
            <a:r>
              <a:rPr lang="en-US" sz="3600">
                <a:solidFill>
                  <a:schemeClr val="bg1"/>
                </a:solidFill>
              </a:rPr>
              <a:t> </a:t>
            </a:r>
          </a:p>
        </p:txBody>
      </p:sp>
      <p:sp>
        <p:nvSpPr>
          <p:cNvPr id="72" name="TextBox 71"/>
          <p:cNvSpPr txBox="1"/>
          <p:nvPr/>
        </p:nvSpPr>
        <p:spPr>
          <a:xfrm>
            <a:off x="1087438" y="1692275"/>
            <a:ext cx="7064375" cy="12255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Design provisions are simplified and rely on the inherent ductility of steel to redistribute stresses throughout the section.</a:t>
            </a:r>
          </a:p>
        </p:txBody>
      </p:sp>
      <p:sp>
        <p:nvSpPr>
          <p:cNvPr id="7" name="TextBox 6"/>
          <p:cNvSpPr txBox="1"/>
          <p:nvPr/>
        </p:nvSpPr>
        <p:spPr>
          <a:xfrm>
            <a:off x="1087438" y="3216275"/>
            <a:ext cx="7064375" cy="12255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The basic principle for design is an interaction equation which combines axial and bending forces with shear  being checked independently.</a:t>
            </a:r>
          </a:p>
        </p:txBody>
      </p:sp>
      <p:sp>
        <p:nvSpPr>
          <p:cNvPr id="8" name="TextBox 7"/>
          <p:cNvSpPr txBox="1"/>
          <p:nvPr/>
        </p:nvSpPr>
        <p:spPr>
          <a:xfrm>
            <a:off x="1087438" y="4718050"/>
            <a:ext cx="7064375" cy="15684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cs typeface="Arial" pitchFamily="34" charset="0"/>
              </a:rPr>
              <a:t>Modes of failure from all independent modes are analyzed independently of other modes and forces. This does not capture complete behavior, but is sufficiently accurate for design purposes.</a:t>
            </a:r>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7B72641-4883-4E3E-B2A3-AF375F9EED3A}" type="slidenum">
              <a:rPr lang="en-US" altLang="en-US" sz="1200">
                <a:solidFill>
                  <a:srgbClr val="BCBCBC"/>
                </a:solidFill>
              </a:rPr>
              <a:pPr/>
              <a:t>8</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36" name="Rectangle 35"/>
          <p:cNvSpPr/>
          <p:nvPr/>
        </p:nvSpPr>
        <p:spPr bwMode="auto">
          <a:xfrm>
            <a:off x="1044575" y="2144713"/>
            <a:ext cx="5138738" cy="433546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TextBox 31"/>
          <p:cNvSpPr txBox="1"/>
          <p:nvPr/>
        </p:nvSpPr>
        <p:spPr>
          <a:xfrm>
            <a:off x="6183313" y="1727200"/>
            <a:ext cx="2960687" cy="23209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Recall that a vertical load acting through a displacement, </a:t>
            </a:r>
            <a:r>
              <a:rPr lang="en-US">
                <a:solidFill>
                  <a:schemeClr val="bg1"/>
                </a:solidFill>
                <a:latin typeface="Symbol" pitchFamily="18" charset="2"/>
              </a:rPr>
              <a:t>D,</a:t>
            </a:r>
            <a:r>
              <a:rPr lang="en-US">
                <a:solidFill>
                  <a:schemeClr val="bg1"/>
                </a:solidFill>
              </a:rPr>
              <a:t> is similar to the application of a horizontal load </a:t>
            </a:r>
            <a:r>
              <a:rPr lang="en-US" i="1">
                <a:solidFill>
                  <a:schemeClr val="bg1"/>
                </a:solidFill>
              </a:rPr>
              <a:t>P</a:t>
            </a:r>
            <a:r>
              <a:rPr lang="en-US">
                <a:solidFill>
                  <a:schemeClr val="bg1"/>
                </a:solidFill>
                <a:latin typeface="Symbol" pitchFamily="18" charset="2"/>
              </a:rPr>
              <a:t>D</a:t>
            </a:r>
            <a:r>
              <a:rPr lang="en-US">
                <a:solidFill>
                  <a:schemeClr val="bg1"/>
                </a:solidFill>
              </a:rPr>
              <a:t>/</a:t>
            </a:r>
            <a:r>
              <a:rPr lang="en-US" i="1">
                <a:solidFill>
                  <a:schemeClr val="bg1"/>
                </a:solidFill>
              </a:rPr>
              <a:t>L.</a:t>
            </a:r>
            <a:endParaRPr lang="en-US" i="1">
              <a:solidFill>
                <a:schemeClr val="bg1"/>
              </a:solidFill>
              <a:latin typeface="Symbol" pitchFamily="18" charset="2"/>
            </a:endParaRPr>
          </a:p>
        </p:txBody>
      </p:sp>
      <p:sp>
        <p:nvSpPr>
          <p:cNvPr id="34" name="TextBox 33"/>
          <p:cNvSpPr txBox="1"/>
          <p:nvPr/>
        </p:nvSpPr>
        <p:spPr>
          <a:xfrm>
            <a:off x="6183313" y="4151313"/>
            <a:ext cx="2960687" cy="23209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Therefore, a notional load can be considered the equivalent effect of an assumed geometric imperfection, </a:t>
            </a:r>
            <a:r>
              <a:rPr lang="en-US" dirty="0">
                <a:solidFill>
                  <a:schemeClr val="bg1"/>
                </a:solidFill>
                <a:latin typeface="Symbol" pitchFamily="18" charset="2"/>
              </a:rPr>
              <a:t>D.</a:t>
            </a:r>
          </a:p>
        </p:txBody>
      </p:sp>
      <p:graphicFrame>
        <p:nvGraphicFramePr>
          <p:cNvPr id="82950" name="Object 2"/>
          <p:cNvGraphicFramePr>
            <a:graphicFrameLocks noChangeAspect="1"/>
          </p:cNvGraphicFramePr>
          <p:nvPr/>
        </p:nvGraphicFramePr>
        <p:xfrm>
          <a:off x="3090863" y="4281488"/>
          <a:ext cx="668337" cy="692150"/>
        </p:xfrm>
        <a:graphic>
          <a:graphicData uri="http://schemas.openxmlformats.org/presentationml/2006/ole">
            <mc:AlternateContent xmlns:mc="http://schemas.openxmlformats.org/markup-compatibility/2006">
              <mc:Choice xmlns:v="urn:schemas-microsoft-com:vml" Requires="v">
                <p:oleObj spid="_x0000_s83001" name="Equation" r:id="rId4" imgW="126725" imgH="126725" progId="Equation.3">
                  <p:embed/>
                </p:oleObj>
              </mc:Choice>
              <mc:Fallback>
                <p:oleObj name="Equation" r:id="rId4" imgW="126725" imgH="126725"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0863" y="4281488"/>
                        <a:ext cx="668337"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 name="Slide Number Placeholder 48"/>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225011-FB87-41F8-9DE7-05658AFF6657}" type="slidenum">
              <a:rPr lang="en-US" altLang="en-US" sz="1200">
                <a:solidFill>
                  <a:srgbClr val="BCBCBC"/>
                </a:solidFill>
              </a:rPr>
              <a:pPr/>
              <a:t>80</a:t>
            </a:fld>
            <a:endParaRPr lang="en-US" altLang="en-US" sz="1200">
              <a:solidFill>
                <a:srgbClr val="BCBCBC"/>
              </a:solidFill>
            </a:endParaRPr>
          </a:p>
        </p:txBody>
      </p:sp>
      <p:sp>
        <p:nvSpPr>
          <p:cNvPr id="82952" name="Line 115"/>
          <p:cNvSpPr>
            <a:spLocks noChangeShapeType="1"/>
          </p:cNvSpPr>
          <p:nvPr/>
        </p:nvSpPr>
        <p:spPr bwMode="auto">
          <a:xfrm rot="5400000">
            <a:off x="3410744" y="493950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3" name="TextBox 68"/>
          <p:cNvSpPr txBox="1">
            <a:spLocks noChangeArrowheads="1"/>
          </p:cNvSpPr>
          <p:nvPr/>
        </p:nvSpPr>
        <p:spPr bwMode="auto">
          <a:xfrm>
            <a:off x="3586163" y="3279775"/>
            <a:ext cx="1298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i="1">
                <a:solidFill>
                  <a:schemeClr val="bg1"/>
                </a:solidFill>
                <a:cs typeface="Arial" panose="020B0604020202020204" pitchFamily="34" charset="0"/>
              </a:rPr>
              <a:t>H+P</a:t>
            </a:r>
            <a:r>
              <a:rPr lang="en-US" altLang="en-US" sz="2000" b="1">
                <a:solidFill>
                  <a:schemeClr val="bg1"/>
                </a:solidFill>
                <a:latin typeface="Symbol" panose="05050102010706020507" pitchFamily="18" charset="2"/>
                <a:cs typeface="Arial" panose="020B0604020202020204" pitchFamily="34" charset="0"/>
              </a:rPr>
              <a:t>D</a:t>
            </a:r>
            <a:r>
              <a:rPr lang="en-US" altLang="en-US" sz="2000" b="1" i="1">
                <a:solidFill>
                  <a:schemeClr val="bg1"/>
                </a:solidFill>
                <a:cs typeface="Arial" panose="020B0604020202020204" pitchFamily="34" charset="0"/>
              </a:rPr>
              <a:t>/L</a:t>
            </a:r>
          </a:p>
        </p:txBody>
      </p:sp>
      <p:sp>
        <p:nvSpPr>
          <p:cNvPr id="82954" name="TextBox 68"/>
          <p:cNvSpPr txBox="1">
            <a:spLocks noChangeArrowheads="1"/>
          </p:cNvSpPr>
          <p:nvPr/>
        </p:nvSpPr>
        <p:spPr bwMode="auto">
          <a:xfrm>
            <a:off x="3744913" y="466248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82955" name="Line 72"/>
          <p:cNvSpPr>
            <a:spLocks noChangeShapeType="1"/>
          </p:cNvSpPr>
          <p:nvPr/>
        </p:nvSpPr>
        <p:spPr bwMode="auto">
          <a:xfrm>
            <a:off x="4300538" y="619125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6" name="Line 73"/>
          <p:cNvSpPr>
            <a:spLocks noChangeShapeType="1"/>
          </p:cNvSpPr>
          <p:nvPr/>
        </p:nvSpPr>
        <p:spPr bwMode="auto">
          <a:xfrm>
            <a:off x="4305300" y="622458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7" name="Line 74"/>
          <p:cNvSpPr>
            <a:spLocks noChangeShapeType="1"/>
          </p:cNvSpPr>
          <p:nvPr/>
        </p:nvSpPr>
        <p:spPr bwMode="auto">
          <a:xfrm>
            <a:off x="4414838" y="622458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8" name="Line 75"/>
          <p:cNvSpPr>
            <a:spLocks noChangeShapeType="1"/>
          </p:cNvSpPr>
          <p:nvPr/>
        </p:nvSpPr>
        <p:spPr bwMode="auto">
          <a:xfrm>
            <a:off x="4529138" y="622458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9" name="Line 76"/>
          <p:cNvSpPr>
            <a:spLocks noChangeShapeType="1"/>
          </p:cNvSpPr>
          <p:nvPr/>
        </p:nvSpPr>
        <p:spPr bwMode="auto">
          <a:xfrm>
            <a:off x="4643438" y="622458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0" name="Line 77"/>
          <p:cNvSpPr>
            <a:spLocks noChangeShapeType="1"/>
          </p:cNvSpPr>
          <p:nvPr/>
        </p:nvSpPr>
        <p:spPr bwMode="auto">
          <a:xfrm>
            <a:off x="4762500" y="622458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1" name="Line 78"/>
          <p:cNvSpPr>
            <a:spLocks noChangeShapeType="1"/>
          </p:cNvSpPr>
          <p:nvPr/>
        </p:nvSpPr>
        <p:spPr bwMode="auto">
          <a:xfrm>
            <a:off x="4886325" y="622458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2" name="Line 79"/>
          <p:cNvSpPr>
            <a:spLocks noChangeShapeType="1"/>
          </p:cNvSpPr>
          <p:nvPr/>
        </p:nvSpPr>
        <p:spPr bwMode="auto">
          <a:xfrm flipH="1">
            <a:off x="3881438" y="615791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3" name="Line 80"/>
          <p:cNvSpPr>
            <a:spLocks noChangeShapeType="1"/>
          </p:cNvSpPr>
          <p:nvPr/>
        </p:nvSpPr>
        <p:spPr bwMode="auto">
          <a:xfrm>
            <a:off x="4110038" y="371316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82964" name="Line 81"/>
          <p:cNvSpPr>
            <a:spLocks noChangeShapeType="1"/>
          </p:cNvSpPr>
          <p:nvPr/>
        </p:nvSpPr>
        <p:spPr bwMode="auto">
          <a:xfrm flipV="1">
            <a:off x="4662488" y="2890838"/>
            <a:ext cx="0" cy="6762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5" name="Freeform 137"/>
          <p:cNvSpPr>
            <a:spLocks/>
          </p:cNvSpPr>
          <p:nvPr/>
        </p:nvSpPr>
        <p:spPr bwMode="auto">
          <a:xfrm flipH="1" flipV="1">
            <a:off x="4676775" y="367030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66" name="Line 83"/>
          <p:cNvSpPr>
            <a:spLocks noChangeShapeType="1"/>
          </p:cNvSpPr>
          <p:nvPr/>
        </p:nvSpPr>
        <p:spPr bwMode="auto">
          <a:xfrm flipV="1">
            <a:off x="5653088" y="2905125"/>
            <a:ext cx="0" cy="65246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7" name="Line 84"/>
          <p:cNvSpPr>
            <a:spLocks noChangeShapeType="1"/>
          </p:cNvSpPr>
          <p:nvPr/>
        </p:nvSpPr>
        <p:spPr bwMode="auto">
          <a:xfrm>
            <a:off x="4657725" y="3143250"/>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8" name="Line 85"/>
          <p:cNvSpPr>
            <a:spLocks noChangeShapeType="1"/>
          </p:cNvSpPr>
          <p:nvPr/>
        </p:nvSpPr>
        <p:spPr bwMode="auto">
          <a:xfrm flipH="1">
            <a:off x="4214813" y="3141663"/>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82969" name="Line 86"/>
          <p:cNvSpPr>
            <a:spLocks noChangeShapeType="1"/>
          </p:cNvSpPr>
          <p:nvPr/>
        </p:nvSpPr>
        <p:spPr bwMode="auto">
          <a:xfrm>
            <a:off x="5653088" y="3141663"/>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82970" name="Text Box 161"/>
          <p:cNvSpPr txBox="1">
            <a:spLocks noChangeArrowheads="1"/>
          </p:cNvSpPr>
          <p:nvPr/>
        </p:nvSpPr>
        <p:spPr bwMode="auto">
          <a:xfrm>
            <a:off x="4959350" y="274955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82971" name="Line 88"/>
          <p:cNvSpPr>
            <a:spLocks noChangeShapeType="1"/>
          </p:cNvSpPr>
          <p:nvPr/>
        </p:nvSpPr>
        <p:spPr bwMode="auto">
          <a:xfrm>
            <a:off x="5002213" y="621665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72" name="Line 89"/>
          <p:cNvSpPr>
            <a:spLocks noChangeShapeType="1"/>
          </p:cNvSpPr>
          <p:nvPr/>
        </p:nvSpPr>
        <p:spPr bwMode="auto">
          <a:xfrm flipH="1">
            <a:off x="3657600" y="368617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2973" name="Line 115"/>
          <p:cNvSpPr>
            <a:spLocks noChangeShapeType="1"/>
          </p:cNvSpPr>
          <p:nvPr/>
        </p:nvSpPr>
        <p:spPr bwMode="auto">
          <a:xfrm rot="5400000">
            <a:off x="953294" y="4920456"/>
            <a:ext cx="25273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74" name="TextBox 68"/>
          <p:cNvSpPr txBox="1">
            <a:spLocks noChangeArrowheads="1"/>
          </p:cNvSpPr>
          <p:nvPr/>
        </p:nvSpPr>
        <p:spPr bwMode="auto">
          <a:xfrm>
            <a:off x="1366838" y="3213100"/>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82975" name="TextBox 68"/>
          <p:cNvSpPr txBox="1">
            <a:spLocks noChangeArrowheads="1"/>
          </p:cNvSpPr>
          <p:nvPr/>
        </p:nvSpPr>
        <p:spPr bwMode="auto">
          <a:xfrm>
            <a:off x="1287463" y="4643438"/>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L</a:t>
            </a:r>
          </a:p>
        </p:txBody>
      </p:sp>
      <p:sp>
        <p:nvSpPr>
          <p:cNvPr id="82976" name="Line 95"/>
          <p:cNvSpPr>
            <a:spLocks noChangeShapeType="1"/>
          </p:cNvSpPr>
          <p:nvPr/>
        </p:nvSpPr>
        <p:spPr bwMode="auto">
          <a:xfrm>
            <a:off x="1843088" y="6172200"/>
            <a:ext cx="79057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77" name="Line 96"/>
          <p:cNvSpPr>
            <a:spLocks noChangeShapeType="1"/>
          </p:cNvSpPr>
          <p:nvPr/>
        </p:nvSpPr>
        <p:spPr bwMode="auto">
          <a:xfrm>
            <a:off x="18478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78" name="Line 97"/>
          <p:cNvSpPr>
            <a:spLocks noChangeShapeType="1"/>
          </p:cNvSpPr>
          <p:nvPr/>
        </p:nvSpPr>
        <p:spPr bwMode="auto">
          <a:xfrm>
            <a:off x="19573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79" name="Line 98"/>
          <p:cNvSpPr>
            <a:spLocks noChangeShapeType="1"/>
          </p:cNvSpPr>
          <p:nvPr/>
        </p:nvSpPr>
        <p:spPr bwMode="auto">
          <a:xfrm>
            <a:off x="20716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80" name="Line 99"/>
          <p:cNvSpPr>
            <a:spLocks noChangeShapeType="1"/>
          </p:cNvSpPr>
          <p:nvPr/>
        </p:nvSpPr>
        <p:spPr bwMode="auto">
          <a:xfrm>
            <a:off x="2185988"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81" name="Line 100"/>
          <p:cNvSpPr>
            <a:spLocks noChangeShapeType="1"/>
          </p:cNvSpPr>
          <p:nvPr/>
        </p:nvSpPr>
        <p:spPr bwMode="auto">
          <a:xfrm>
            <a:off x="2305050"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82" name="Line 101"/>
          <p:cNvSpPr>
            <a:spLocks noChangeShapeType="1"/>
          </p:cNvSpPr>
          <p:nvPr/>
        </p:nvSpPr>
        <p:spPr bwMode="auto">
          <a:xfrm>
            <a:off x="2428875" y="6205538"/>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83" name="Line 102"/>
          <p:cNvSpPr>
            <a:spLocks noChangeShapeType="1"/>
          </p:cNvSpPr>
          <p:nvPr/>
        </p:nvSpPr>
        <p:spPr bwMode="auto">
          <a:xfrm flipH="1">
            <a:off x="1423988" y="6138863"/>
            <a:ext cx="3571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84" name="Line 103"/>
          <p:cNvSpPr>
            <a:spLocks noChangeShapeType="1"/>
          </p:cNvSpPr>
          <p:nvPr/>
        </p:nvSpPr>
        <p:spPr bwMode="auto">
          <a:xfrm>
            <a:off x="1652588" y="3694113"/>
            <a:ext cx="0" cy="2444750"/>
          </a:xfrm>
          <a:prstGeom prst="line">
            <a:avLst/>
          </a:prstGeom>
          <a:noFill/>
          <a:ln w="28575">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82985" name="Line 104"/>
          <p:cNvSpPr>
            <a:spLocks noChangeShapeType="1"/>
          </p:cNvSpPr>
          <p:nvPr/>
        </p:nvSpPr>
        <p:spPr bwMode="auto">
          <a:xfrm flipV="1">
            <a:off x="2205038" y="2871788"/>
            <a:ext cx="0" cy="6667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86" name="TextBox 68"/>
          <p:cNvSpPr txBox="1">
            <a:spLocks noChangeArrowheads="1"/>
          </p:cNvSpPr>
          <p:nvPr/>
        </p:nvSpPr>
        <p:spPr bwMode="auto">
          <a:xfrm>
            <a:off x="3295650" y="305593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82987" name="Freeform 137"/>
          <p:cNvSpPr>
            <a:spLocks/>
          </p:cNvSpPr>
          <p:nvPr/>
        </p:nvSpPr>
        <p:spPr bwMode="auto">
          <a:xfrm flipH="1" flipV="1">
            <a:off x="2219325" y="3651250"/>
            <a:ext cx="981075" cy="2511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88" name="Line 109"/>
          <p:cNvSpPr>
            <a:spLocks noChangeShapeType="1"/>
          </p:cNvSpPr>
          <p:nvPr/>
        </p:nvSpPr>
        <p:spPr bwMode="auto">
          <a:xfrm flipV="1">
            <a:off x="3205163" y="2714625"/>
            <a:ext cx="9525" cy="93345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2989" name="Line 112"/>
          <p:cNvSpPr>
            <a:spLocks noChangeShapeType="1"/>
          </p:cNvSpPr>
          <p:nvPr/>
        </p:nvSpPr>
        <p:spPr bwMode="auto">
          <a:xfrm>
            <a:off x="2200275" y="3143250"/>
            <a:ext cx="9858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90" name="Line 113"/>
          <p:cNvSpPr>
            <a:spLocks noChangeShapeType="1"/>
          </p:cNvSpPr>
          <p:nvPr/>
        </p:nvSpPr>
        <p:spPr bwMode="auto">
          <a:xfrm flipH="1">
            <a:off x="1757363" y="3141663"/>
            <a:ext cx="442912"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82991" name="Line 114"/>
          <p:cNvSpPr>
            <a:spLocks noChangeShapeType="1"/>
          </p:cNvSpPr>
          <p:nvPr/>
        </p:nvSpPr>
        <p:spPr bwMode="auto">
          <a:xfrm>
            <a:off x="3195638" y="3141663"/>
            <a:ext cx="490537" cy="0"/>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82992" name="Line 117"/>
          <p:cNvSpPr>
            <a:spLocks noChangeShapeType="1"/>
          </p:cNvSpPr>
          <p:nvPr/>
        </p:nvSpPr>
        <p:spPr bwMode="auto">
          <a:xfrm>
            <a:off x="2544763" y="6197600"/>
            <a:ext cx="180975" cy="1809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93" name="Line 118"/>
          <p:cNvSpPr>
            <a:spLocks noChangeShapeType="1"/>
          </p:cNvSpPr>
          <p:nvPr/>
        </p:nvSpPr>
        <p:spPr bwMode="auto">
          <a:xfrm flipH="1">
            <a:off x="1200150" y="3667125"/>
            <a:ext cx="981075" cy="0"/>
          </a:xfrm>
          <a:prstGeom prst="line">
            <a:avLst/>
          </a:prstGeom>
          <a:noFill/>
          <a:ln w="635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2994" name="Text Box 161"/>
          <p:cNvSpPr txBox="1">
            <a:spLocks noChangeArrowheads="1"/>
          </p:cNvSpPr>
          <p:nvPr/>
        </p:nvSpPr>
        <p:spPr bwMode="auto">
          <a:xfrm>
            <a:off x="2501900" y="274002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sp>
        <p:nvSpPr>
          <p:cNvPr id="53" name="TextBox 52"/>
          <p:cNvSpPr txBox="1"/>
          <p:nvPr/>
        </p:nvSpPr>
        <p:spPr>
          <a:xfrm>
            <a:off x="504825" y="655638"/>
            <a:ext cx="8140700" cy="64770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sz="3600" b="1" dirty="0">
                <a:solidFill>
                  <a:schemeClr val="bg1"/>
                </a:solidFill>
              </a:rPr>
              <a:t>NOTIONAL LOADS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83971" name="TextBox 3"/>
          <p:cNvSpPr txBox="1">
            <a:spLocks noChangeArrowheads="1"/>
          </p:cNvSpPr>
          <p:nvPr/>
        </p:nvSpPr>
        <p:spPr bwMode="auto">
          <a:xfrm>
            <a:off x="504825" y="636588"/>
            <a:ext cx="8140700" cy="5029200"/>
          </a:xfrm>
          <a:prstGeom prst="rect">
            <a:avLst/>
          </a:prstGeom>
          <a:solidFill>
            <a:srgbClr val="FFFF99"/>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b="1">
                <a:solidFill>
                  <a:schemeClr val="bg1"/>
                </a:solidFill>
              </a:rPr>
              <a:t>MODELING ISSUES</a:t>
            </a:r>
            <a:endParaRPr lang="en-US" altLang="en-US" b="1">
              <a:solidFill>
                <a:schemeClr val="bg1"/>
              </a:solidFill>
            </a:endParaRPr>
          </a:p>
        </p:txBody>
      </p:sp>
      <p:sp>
        <p:nvSpPr>
          <p:cNvPr id="3" name="Slide Number Placeholder 2"/>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455F99-8635-4C47-AFBA-41458450563C}" type="slidenum">
              <a:rPr lang="en-US" altLang="en-US" sz="1200">
                <a:solidFill>
                  <a:srgbClr val="BCBCBC"/>
                </a:solidFill>
              </a:rPr>
              <a:pPr/>
              <a:t>81</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71" name="TextBox 70"/>
          <p:cNvSpPr txBox="1"/>
          <p:nvPr/>
        </p:nvSpPr>
        <p:spPr>
          <a:xfrm>
            <a:off x="504825" y="700088"/>
            <a:ext cx="81407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
        <p:nvSpPr>
          <p:cNvPr id="72" name="TextBox 71"/>
          <p:cNvSpPr txBox="1"/>
          <p:nvPr/>
        </p:nvSpPr>
        <p:spPr>
          <a:xfrm>
            <a:off x="1030288" y="1582738"/>
            <a:ext cx="7064375"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Final deflections and moments can be calculated  in several different ways.</a:t>
            </a:r>
          </a:p>
        </p:txBody>
      </p:sp>
      <p:sp>
        <p:nvSpPr>
          <p:cNvPr id="7" name="TextBox 6"/>
          <p:cNvSpPr txBox="1"/>
          <p:nvPr/>
        </p:nvSpPr>
        <p:spPr>
          <a:xfrm>
            <a:off x="1044575" y="2628900"/>
            <a:ext cx="7064375" cy="12255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Closed form mathematical solutions: </a:t>
            </a:r>
          </a:p>
          <a:p>
            <a:pPr>
              <a:defRPr/>
            </a:pPr>
            <a:r>
              <a:rPr lang="en-US">
                <a:solidFill>
                  <a:schemeClr val="bg1"/>
                </a:solidFill>
              </a:rPr>
              <a:t>Derivations exist for standard results, but very difficult, if not impossible, for a full structure.</a:t>
            </a:r>
          </a:p>
        </p:txBody>
      </p:sp>
      <p:sp>
        <p:nvSpPr>
          <p:cNvPr id="6" name="TextBox 5"/>
          <p:cNvSpPr txBox="1"/>
          <p:nvPr/>
        </p:nvSpPr>
        <p:spPr>
          <a:xfrm>
            <a:off x="1058863" y="4064000"/>
            <a:ext cx="7064375" cy="23209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Approximate Methods:</a:t>
            </a:r>
          </a:p>
          <a:p>
            <a:pPr>
              <a:defRPr/>
            </a:pPr>
            <a:r>
              <a:rPr lang="en-US">
                <a:solidFill>
                  <a:schemeClr val="bg1"/>
                </a:solidFill>
              </a:rPr>
              <a:t>Amplification factor applied to first order displacement and moments by simple method</a:t>
            </a:r>
          </a:p>
          <a:p>
            <a:pPr>
              <a:defRPr/>
            </a:pPr>
            <a:r>
              <a:rPr lang="en-US">
                <a:solidFill>
                  <a:schemeClr val="bg1"/>
                </a:solidFill>
              </a:rPr>
              <a:t>		OR</a:t>
            </a:r>
          </a:p>
          <a:p>
            <a:pPr>
              <a:defRPr/>
            </a:pPr>
            <a:r>
              <a:rPr lang="en-US">
                <a:solidFill>
                  <a:schemeClr val="bg1"/>
                </a:solidFill>
              </a:rPr>
              <a:t>approximate computer methods will provide results within a given tolerance.</a:t>
            </a:r>
          </a:p>
        </p:txBody>
      </p:sp>
      <p:sp>
        <p:nvSpPr>
          <p:cNvPr id="8" name="Slide Number Placeholder 7"/>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1419212-F1AD-451A-9886-869F5F8A341A}" type="slidenum">
              <a:rPr lang="en-US" altLang="en-US" sz="1200">
                <a:solidFill>
                  <a:srgbClr val="BCBCBC"/>
                </a:solidFill>
              </a:rPr>
              <a:pPr/>
              <a:t>82</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5" name="TextBox 4"/>
          <p:cNvSpPr txBox="1"/>
          <p:nvPr/>
        </p:nvSpPr>
        <p:spPr>
          <a:xfrm>
            <a:off x="4300538" y="4916488"/>
            <a:ext cx="4116387"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Amplified First Order Analysis</a:t>
            </a:r>
          </a:p>
        </p:txBody>
      </p:sp>
      <p:sp>
        <p:nvSpPr>
          <p:cNvPr id="3" name="TextBox 2"/>
          <p:cNvSpPr txBox="1"/>
          <p:nvPr/>
        </p:nvSpPr>
        <p:spPr>
          <a:xfrm>
            <a:off x="3114675" y="3827463"/>
            <a:ext cx="3735388"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Computer Analysis</a:t>
            </a:r>
          </a:p>
        </p:txBody>
      </p:sp>
      <p:sp>
        <p:nvSpPr>
          <p:cNvPr id="6" name="TextBox 5"/>
          <p:cNvSpPr txBox="1"/>
          <p:nvPr/>
        </p:nvSpPr>
        <p:spPr>
          <a:xfrm>
            <a:off x="1630363" y="2767013"/>
            <a:ext cx="4192587"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Exact Closed-Form Solution</a:t>
            </a:r>
          </a:p>
        </p:txBody>
      </p:sp>
      <p:sp>
        <p:nvSpPr>
          <p:cNvPr id="7" name="Slide Number Placeholder 6"/>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FDBB0AC-A17A-4E4E-8F44-25C0AAE01165}" type="slidenum">
              <a:rPr lang="en-US" altLang="en-US" sz="1200">
                <a:solidFill>
                  <a:srgbClr val="BCBCBC"/>
                </a:solidFill>
              </a:rPr>
              <a:pPr/>
              <a:t>83</a:t>
            </a:fld>
            <a:endParaRPr lang="en-US" altLang="en-US" sz="1200">
              <a:solidFill>
                <a:srgbClr val="BCBCBC"/>
              </a:solidFill>
            </a:endParaRPr>
          </a:p>
        </p:txBody>
      </p:sp>
      <p:sp>
        <p:nvSpPr>
          <p:cNvPr id="9" name="TextBox 8"/>
          <p:cNvSpPr txBox="1"/>
          <p:nvPr/>
        </p:nvSpPr>
        <p:spPr>
          <a:xfrm>
            <a:off x="1622425" y="1658938"/>
            <a:ext cx="6394450"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2</a:t>
            </a:r>
            <a:r>
              <a:rPr lang="en-US" baseline="30000">
                <a:solidFill>
                  <a:schemeClr val="bg1"/>
                </a:solidFill>
              </a:rPr>
              <a:t>nd</a:t>
            </a:r>
            <a:r>
              <a:rPr lang="en-US">
                <a:solidFill>
                  <a:schemeClr val="bg1"/>
                </a:solidFill>
              </a:rPr>
              <a:t> order analysis is any method that accounts for P-</a:t>
            </a:r>
            <a:r>
              <a:rPr lang="en-US">
                <a:solidFill>
                  <a:schemeClr val="bg1"/>
                </a:solidFill>
                <a:latin typeface="Symbol" pitchFamily="18" charset="2"/>
              </a:rPr>
              <a:t>D</a:t>
            </a:r>
            <a:r>
              <a:rPr lang="en-US">
                <a:solidFill>
                  <a:schemeClr val="bg1"/>
                </a:solidFill>
              </a:rPr>
              <a:t> and P-</a:t>
            </a:r>
            <a:r>
              <a:rPr lang="en-US">
                <a:solidFill>
                  <a:schemeClr val="bg1"/>
                </a:solidFill>
                <a:latin typeface="Symbol" pitchFamily="18" charset="2"/>
              </a:rPr>
              <a:t>d</a:t>
            </a:r>
            <a:r>
              <a:rPr lang="en-US">
                <a:solidFill>
                  <a:schemeClr val="bg1"/>
                </a:solidFill>
              </a:rPr>
              <a:t> effects.</a:t>
            </a:r>
          </a:p>
        </p:txBody>
      </p:sp>
      <p:sp>
        <p:nvSpPr>
          <p:cNvPr id="71" name="TextBox 70"/>
          <p:cNvSpPr txBox="1"/>
          <p:nvPr/>
        </p:nvSpPr>
        <p:spPr>
          <a:xfrm>
            <a:off x="504825" y="700088"/>
            <a:ext cx="8140700" cy="6794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sz="3600" b="1">
                <a:solidFill>
                  <a:schemeClr val="bg1"/>
                </a:solidFill>
              </a:rPr>
              <a:t>Second Order Effects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5" name="TextBox 4"/>
          <p:cNvSpPr txBox="1"/>
          <p:nvPr/>
        </p:nvSpPr>
        <p:spPr>
          <a:xfrm>
            <a:off x="965200" y="2139950"/>
            <a:ext cx="6569075" cy="8318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cs typeface="Arial" pitchFamily="34" charset="0"/>
              </a:rPr>
              <a:t>Exact solutions for </a:t>
            </a:r>
            <a:r>
              <a:rPr lang="en-US" i="1" dirty="0">
                <a:solidFill>
                  <a:schemeClr val="bg1"/>
                </a:solidFill>
                <a:cs typeface="Arial" pitchFamily="34" charset="0"/>
              </a:rPr>
              <a:t>P</a:t>
            </a:r>
            <a:r>
              <a:rPr lang="en-US" dirty="0">
                <a:solidFill>
                  <a:schemeClr val="bg1"/>
                </a:solidFill>
                <a:cs typeface="Arial" pitchFamily="34" charset="0"/>
              </a:rPr>
              <a:t>-</a:t>
            </a:r>
            <a:r>
              <a:rPr lang="en-US" dirty="0">
                <a:solidFill>
                  <a:schemeClr val="bg1"/>
                </a:solidFill>
                <a:latin typeface="Symbol" pitchFamily="18" charset="2"/>
                <a:cs typeface="Arial" pitchFamily="34" charset="0"/>
              </a:rPr>
              <a:t>d</a:t>
            </a:r>
            <a:r>
              <a:rPr lang="en-US" dirty="0">
                <a:solidFill>
                  <a:schemeClr val="bg1"/>
                </a:solidFill>
                <a:cs typeface="Arial" pitchFamily="34" charset="0"/>
              </a:rPr>
              <a:t> and </a:t>
            </a:r>
            <a:r>
              <a:rPr lang="en-US" i="1" dirty="0">
                <a:solidFill>
                  <a:schemeClr val="bg1"/>
                </a:solidFill>
                <a:cs typeface="Arial" pitchFamily="34" charset="0"/>
              </a:rPr>
              <a:t>P</a:t>
            </a:r>
            <a:r>
              <a:rPr lang="en-US" dirty="0">
                <a:solidFill>
                  <a:schemeClr val="bg1"/>
                </a:solidFill>
                <a:cs typeface="Arial" pitchFamily="34" charset="0"/>
              </a:rPr>
              <a:t>-</a:t>
            </a:r>
            <a:r>
              <a:rPr lang="en-US" dirty="0">
                <a:solidFill>
                  <a:schemeClr val="bg1"/>
                </a:solidFill>
                <a:latin typeface="Symbol" pitchFamily="18" charset="2"/>
                <a:cs typeface="Arial" pitchFamily="34" charset="0"/>
              </a:rPr>
              <a:t>D</a:t>
            </a:r>
            <a:r>
              <a:rPr lang="en-US" dirty="0">
                <a:solidFill>
                  <a:schemeClr val="bg1"/>
                </a:solidFill>
                <a:cs typeface="Arial" pitchFamily="34" charset="0"/>
              </a:rPr>
              <a:t> can be derived for simple structures.</a:t>
            </a:r>
          </a:p>
        </p:txBody>
      </p:sp>
      <p:sp>
        <p:nvSpPr>
          <p:cNvPr id="6" name="TextBox 5"/>
          <p:cNvSpPr txBox="1"/>
          <p:nvPr/>
        </p:nvSpPr>
        <p:spPr>
          <a:xfrm>
            <a:off x="1741488" y="455613"/>
            <a:ext cx="4926012" cy="557212"/>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sz="2800" b="1">
                <a:solidFill>
                  <a:schemeClr val="bg1"/>
                </a:solidFill>
              </a:rPr>
              <a:t>Exact Closed-Form Solution</a:t>
            </a:r>
          </a:p>
        </p:txBody>
      </p:sp>
      <p:sp>
        <p:nvSpPr>
          <p:cNvPr id="7" name="TextBox 6"/>
          <p:cNvSpPr txBox="1"/>
          <p:nvPr/>
        </p:nvSpPr>
        <p:spPr>
          <a:xfrm>
            <a:off x="976313" y="3433763"/>
            <a:ext cx="6569075" cy="8318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cs typeface="Arial" pitchFamily="34" charset="0"/>
              </a:rPr>
              <a:t>For full structures typically encountered in design the process is generally too tedious to perform.</a:t>
            </a:r>
          </a:p>
        </p:txBody>
      </p:sp>
      <p:sp>
        <p:nvSpPr>
          <p:cNvPr id="8" name="Slide Number Placeholder 7"/>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25727DC-40E3-4015-AB2F-6B79D1C7F4BC}" type="slidenum">
              <a:rPr lang="en-US" altLang="en-US" sz="1200">
                <a:solidFill>
                  <a:srgbClr val="BCBCBC"/>
                </a:solidFill>
              </a:rPr>
              <a:pPr/>
              <a:t>84</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213" y="1752600"/>
            <a:ext cx="7678737" cy="830263"/>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Most structural analysis programs will include some form of “second order” analysis. </a:t>
            </a:r>
          </a:p>
        </p:txBody>
      </p:sp>
      <p:sp>
        <p:nvSpPr>
          <p:cNvPr id="7" name="TextBox 6"/>
          <p:cNvSpPr txBox="1"/>
          <p:nvPr/>
        </p:nvSpPr>
        <p:spPr>
          <a:xfrm>
            <a:off x="808038" y="2776538"/>
            <a:ext cx="7678737" cy="12001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To satisfy a “rigorous 2</a:t>
            </a:r>
            <a:r>
              <a:rPr lang="en-US" baseline="30000" dirty="0">
                <a:solidFill>
                  <a:schemeClr val="bg1"/>
                </a:solidFill>
              </a:rPr>
              <a:t>nd</a:t>
            </a:r>
            <a:r>
              <a:rPr lang="en-US" dirty="0">
                <a:solidFill>
                  <a:schemeClr val="bg1"/>
                </a:solidFill>
              </a:rPr>
              <a:t> order analysis” a program must include both </a:t>
            </a:r>
            <a:r>
              <a:rPr lang="en-US" i="1" dirty="0">
                <a:solidFill>
                  <a:schemeClr val="bg1"/>
                </a:solidFill>
              </a:rPr>
              <a:t>P</a:t>
            </a:r>
            <a:r>
              <a:rPr lang="en-US" dirty="0">
                <a:solidFill>
                  <a:schemeClr val="bg1"/>
                </a:solidFill>
              </a:rPr>
              <a:t>-</a:t>
            </a:r>
            <a:r>
              <a:rPr lang="en-US" dirty="0">
                <a:solidFill>
                  <a:schemeClr val="bg1"/>
                </a:solidFill>
                <a:latin typeface="Symbol" pitchFamily="18" charset="2"/>
              </a:rPr>
              <a:t>D</a:t>
            </a:r>
            <a:r>
              <a:rPr lang="en-US" dirty="0">
                <a:solidFill>
                  <a:schemeClr val="bg1"/>
                </a:solidFill>
              </a:rPr>
              <a:t> and </a:t>
            </a:r>
            <a:r>
              <a:rPr lang="en-US" i="1" dirty="0">
                <a:solidFill>
                  <a:schemeClr val="bg1"/>
                </a:solidFill>
              </a:rPr>
              <a:t>P</a:t>
            </a:r>
            <a:r>
              <a:rPr lang="en-US" dirty="0">
                <a:solidFill>
                  <a:schemeClr val="bg1"/>
                </a:solidFill>
              </a:rPr>
              <a:t>-</a:t>
            </a:r>
            <a:r>
              <a:rPr lang="en-US" dirty="0">
                <a:solidFill>
                  <a:schemeClr val="bg1"/>
                </a:solidFill>
                <a:latin typeface="Symbol" pitchFamily="18" charset="2"/>
              </a:rPr>
              <a:t>d</a:t>
            </a:r>
            <a:r>
              <a:rPr lang="en-US" dirty="0">
                <a:solidFill>
                  <a:schemeClr val="bg1"/>
                </a:solidFill>
              </a:rPr>
              <a:t> analysis, or the designer must verify that </a:t>
            </a:r>
            <a:r>
              <a:rPr lang="en-US" i="1" dirty="0">
                <a:solidFill>
                  <a:schemeClr val="bg1"/>
                </a:solidFill>
              </a:rPr>
              <a:t>P</a:t>
            </a:r>
            <a:r>
              <a:rPr lang="en-US" dirty="0">
                <a:solidFill>
                  <a:schemeClr val="bg1"/>
                </a:solidFill>
              </a:rPr>
              <a:t>-</a:t>
            </a:r>
            <a:r>
              <a:rPr lang="en-US" dirty="0">
                <a:solidFill>
                  <a:schemeClr val="bg1"/>
                </a:solidFill>
                <a:latin typeface="Symbol" pitchFamily="18" charset="2"/>
              </a:rPr>
              <a:t>d</a:t>
            </a:r>
            <a:r>
              <a:rPr lang="en-US" dirty="0">
                <a:solidFill>
                  <a:schemeClr val="bg1"/>
                </a:solidFill>
              </a:rPr>
              <a:t> effects are minimal in the structure.</a:t>
            </a:r>
          </a:p>
        </p:txBody>
      </p:sp>
      <p:sp>
        <p:nvSpPr>
          <p:cNvPr id="8" name="TextBox 7"/>
          <p:cNvSpPr txBox="1"/>
          <p:nvPr/>
        </p:nvSpPr>
        <p:spPr>
          <a:xfrm>
            <a:off x="806450" y="4191000"/>
            <a:ext cx="7678738" cy="12001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Computers use approximate solutions rather than exact closed form solutions, and iterate until a specified error tolerance is reached. </a:t>
            </a:r>
          </a:p>
        </p:txBody>
      </p:sp>
      <p:sp>
        <p:nvSpPr>
          <p:cNvPr id="9" name="Slide Number Placeholder 8"/>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051A3F0-C96A-4F31-9EB1-042DACB432A6}" type="slidenum">
              <a:rPr lang="en-US" altLang="en-US" sz="1200">
                <a:solidFill>
                  <a:srgbClr val="BCBCBC"/>
                </a:solidFill>
              </a:rPr>
              <a:pPr/>
              <a:t>85</a:t>
            </a:fld>
            <a:endParaRPr lang="en-US" altLang="en-US" sz="1200">
              <a:solidFill>
                <a:srgbClr val="BCBCBC"/>
              </a:solidFill>
            </a:endParaRPr>
          </a:p>
        </p:txBody>
      </p:sp>
      <p:sp>
        <p:nvSpPr>
          <p:cNvPr id="10" name="TextBox 9"/>
          <p:cNvSpPr txBox="1"/>
          <p:nvPr/>
        </p:nvSpPr>
        <p:spPr>
          <a:xfrm>
            <a:off x="2484438" y="457200"/>
            <a:ext cx="3735387" cy="557213"/>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sz="2800" b="1">
                <a:solidFill>
                  <a:schemeClr val="bg1"/>
                </a:solidFill>
              </a:rPr>
              <a:t>Computer Analysis</a:t>
            </a:r>
          </a:p>
        </p:txBody>
      </p:sp>
      <p:sp>
        <p:nvSpPr>
          <p:cNvPr id="8807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10" name="TextBox 9"/>
          <p:cNvSpPr txBox="1"/>
          <p:nvPr/>
        </p:nvSpPr>
        <p:spPr>
          <a:xfrm>
            <a:off x="812800" y="2765425"/>
            <a:ext cx="7675563" cy="159067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Verify that load combinations include second order effects. Some programs analyze individual load cases only. Load case results are factored and summed to produce load combinations, but are not re-analyzed. </a:t>
            </a:r>
          </a:p>
        </p:txBody>
      </p:sp>
      <p:sp>
        <p:nvSpPr>
          <p:cNvPr id="11" name="TextBox 10"/>
          <p:cNvSpPr txBox="1"/>
          <p:nvPr/>
        </p:nvSpPr>
        <p:spPr>
          <a:xfrm>
            <a:off x="815975" y="1720850"/>
            <a:ext cx="7675563" cy="830263"/>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cs typeface="Arial" pitchFamily="34" charset="0"/>
              </a:rPr>
              <a:t>Designers must verify that second order effects are correctly handled by the programs being used.</a:t>
            </a:r>
          </a:p>
        </p:txBody>
      </p:sp>
      <p:sp>
        <p:nvSpPr>
          <p:cNvPr id="13" name="TextBox 12"/>
          <p:cNvSpPr txBox="1"/>
          <p:nvPr/>
        </p:nvSpPr>
        <p:spPr>
          <a:xfrm>
            <a:off x="823913" y="4562475"/>
            <a:ext cx="7675562" cy="12255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Therefore, moments resulting from lateral loads in one load case may not be correctly amplified by axial load in a separate load case when combined in a load combination.</a:t>
            </a:r>
          </a:p>
        </p:txBody>
      </p:sp>
      <p:sp>
        <p:nvSpPr>
          <p:cNvPr id="7" name="Slide Number Placeholder 6"/>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74A51C-D90E-4DC3-B801-A1E99C887C43}" type="slidenum">
              <a:rPr lang="en-US" altLang="en-US" sz="1200">
                <a:solidFill>
                  <a:srgbClr val="BCBCBC"/>
                </a:solidFill>
              </a:rPr>
              <a:pPr/>
              <a:t>86</a:t>
            </a:fld>
            <a:endParaRPr lang="en-US" altLang="en-US" sz="1200">
              <a:solidFill>
                <a:srgbClr val="BCBCBC"/>
              </a:solidFill>
            </a:endParaRPr>
          </a:p>
        </p:txBody>
      </p:sp>
      <p:sp>
        <p:nvSpPr>
          <p:cNvPr id="6" name="TextBox 5"/>
          <p:cNvSpPr txBox="1"/>
          <p:nvPr/>
        </p:nvSpPr>
        <p:spPr>
          <a:xfrm>
            <a:off x="2484438" y="457200"/>
            <a:ext cx="3735387" cy="557213"/>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sz="2800" b="1">
                <a:solidFill>
                  <a:schemeClr val="bg1"/>
                </a:solidFill>
              </a:rPr>
              <a:t>Computer Analysis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90115" name="TextBox 31"/>
          <p:cNvSpPr txBox="1">
            <a:spLocks noChangeArrowheads="1"/>
          </p:cNvSpPr>
          <p:nvPr/>
        </p:nvSpPr>
        <p:spPr bwMode="auto">
          <a:xfrm>
            <a:off x="1081088" y="966788"/>
            <a:ext cx="8062912" cy="449421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85" name="TextBox 84"/>
          <p:cNvSpPr txBox="1"/>
          <p:nvPr/>
        </p:nvSpPr>
        <p:spPr>
          <a:xfrm>
            <a:off x="5267325" y="981075"/>
            <a:ext cx="3876675" cy="6794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sz="1800">
                <a:solidFill>
                  <a:schemeClr val="bg1"/>
                </a:solidFill>
              </a:rPr>
              <a:t>Verify computer programs correctly analyze load combinations.</a:t>
            </a:r>
          </a:p>
        </p:txBody>
      </p:sp>
      <p:sp>
        <p:nvSpPr>
          <p:cNvPr id="60" name="Slide Number Placeholder 59"/>
          <p:cNvSpPr txBox="1">
            <a:spLocks noGrp="1"/>
          </p:cNvSpPr>
          <p:nvPr/>
        </p:nvSpPr>
        <p:spPr>
          <a:xfrm>
            <a:off x="7924800" y="6300788"/>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0926EA6A-1135-4940-B2FD-A9FD4FEE2CC8}" type="slidenum">
              <a:rPr lang="en-US" altLang="en-US" sz="1200">
                <a:solidFill>
                  <a:srgbClr val="BCBCBC"/>
                </a:solidFill>
              </a:rPr>
              <a:pPr algn="r"/>
              <a:t>87</a:t>
            </a:fld>
            <a:endParaRPr lang="en-US" altLang="en-US" sz="1200">
              <a:solidFill>
                <a:srgbClr val="BCBCBC"/>
              </a:solidFill>
            </a:endParaRPr>
          </a:p>
        </p:txBody>
      </p:sp>
      <p:grpSp>
        <p:nvGrpSpPr>
          <p:cNvPr id="90118" name="Group 32"/>
          <p:cNvGrpSpPr>
            <a:grpSpLocks/>
          </p:cNvGrpSpPr>
          <p:nvPr/>
        </p:nvGrpSpPr>
        <p:grpSpPr bwMode="auto">
          <a:xfrm rot="5400000">
            <a:off x="6799262" y="2106613"/>
            <a:ext cx="455613" cy="401638"/>
            <a:chOff x="6896100" y="788988"/>
            <a:chExt cx="455613" cy="401637"/>
          </a:xfrm>
        </p:grpSpPr>
        <p:grpSp>
          <p:nvGrpSpPr>
            <p:cNvPr id="90139" name="Group 85"/>
            <p:cNvGrpSpPr>
              <a:grpSpLocks/>
            </p:cNvGrpSpPr>
            <p:nvPr/>
          </p:nvGrpSpPr>
          <p:grpSpPr bwMode="auto">
            <a:xfrm>
              <a:off x="7227888" y="788988"/>
              <a:ext cx="123825" cy="401637"/>
              <a:chOff x="7227743" y="788410"/>
              <a:chExt cx="124691" cy="402216"/>
            </a:xfrm>
          </p:grpSpPr>
          <p:sp>
            <p:nvSpPr>
              <p:cNvPr id="7" name="Oval 6"/>
              <p:cNvSpPr>
                <a:spLocks noChangeArrowheads="1"/>
              </p:cNvSpPr>
              <p:nvPr/>
            </p:nvSpPr>
            <p:spPr bwMode="auto">
              <a:xfrm>
                <a:off x="7227743" y="788410"/>
                <a:ext cx="124691" cy="116055"/>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sp>
            <p:nvSpPr>
              <p:cNvPr id="8" name="Oval 7"/>
              <p:cNvSpPr>
                <a:spLocks noChangeArrowheads="1"/>
              </p:cNvSpPr>
              <p:nvPr/>
            </p:nvSpPr>
            <p:spPr bwMode="auto">
              <a:xfrm>
                <a:off x="7227743" y="931491"/>
                <a:ext cx="124691" cy="116055"/>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sp>
            <p:nvSpPr>
              <p:cNvPr id="9" name="Oval 8"/>
              <p:cNvSpPr>
                <a:spLocks noChangeArrowheads="1"/>
              </p:cNvSpPr>
              <p:nvPr/>
            </p:nvSpPr>
            <p:spPr bwMode="auto">
              <a:xfrm>
                <a:off x="7227743" y="1074571"/>
                <a:ext cx="124691" cy="116055"/>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grpSp>
        <p:sp>
          <p:nvSpPr>
            <p:cNvPr id="90140" name="AutoShape 113"/>
            <p:cNvSpPr>
              <a:spLocks noChangeArrowheads="1"/>
            </p:cNvSpPr>
            <p:nvPr/>
          </p:nvSpPr>
          <p:spPr bwMode="auto">
            <a:xfrm rot="-5400000">
              <a:off x="6863556" y="821532"/>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90119" name="AutoShape 113"/>
          <p:cNvSpPr>
            <a:spLocks noChangeArrowheads="1"/>
          </p:cNvSpPr>
          <p:nvPr/>
        </p:nvSpPr>
        <p:spPr bwMode="auto">
          <a:xfrm>
            <a:off x="1873250" y="2076450"/>
            <a:ext cx="396875" cy="33020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cxnSp>
        <p:nvCxnSpPr>
          <p:cNvPr id="21" name="Straight Arrow Connector 20"/>
          <p:cNvCxnSpPr/>
          <p:nvPr/>
        </p:nvCxnSpPr>
        <p:spPr bwMode="auto">
          <a:xfrm rot="16200000" flipH="1" flipV="1">
            <a:off x="4116387" y="1670051"/>
            <a:ext cx="790575"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0121" name="TextBox 68"/>
          <p:cNvSpPr txBox="1">
            <a:spLocks noChangeArrowheads="1"/>
          </p:cNvSpPr>
          <p:nvPr/>
        </p:nvSpPr>
        <p:spPr bwMode="auto">
          <a:xfrm>
            <a:off x="4540250" y="1158875"/>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cxnSp>
        <p:nvCxnSpPr>
          <p:cNvPr id="70" name="Straight Arrow Connector 69"/>
          <p:cNvCxnSpPr/>
          <p:nvPr/>
        </p:nvCxnSpPr>
        <p:spPr bwMode="auto">
          <a:xfrm flipH="1">
            <a:off x="7048500" y="3005138"/>
            <a:ext cx="788988"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90123" name="Group 32"/>
          <p:cNvGrpSpPr>
            <a:grpSpLocks/>
          </p:cNvGrpSpPr>
          <p:nvPr/>
        </p:nvGrpSpPr>
        <p:grpSpPr bwMode="auto">
          <a:xfrm rot="5400000">
            <a:off x="6819900" y="3052763"/>
            <a:ext cx="455613" cy="401637"/>
            <a:chOff x="6896100" y="788988"/>
            <a:chExt cx="455638" cy="401853"/>
          </a:xfrm>
        </p:grpSpPr>
        <p:grpSp>
          <p:nvGrpSpPr>
            <p:cNvPr id="90134" name="Group 85"/>
            <p:cNvGrpSpPr>
              <a:grpSpLocks/>
            </p:cNvGrpSpPr>
            <p:nvPr/>
          </p:nvGrpSpPr>
          <p:grpSpPr bwMode="auto">
            <a:xfrm>
              <a:off x="7227996" y="789214"/>
              <a:ext cx="123742" cy="401627"/>
              <a:chOff x="7227827" y="788636"/>
              <a:chExt cx="124607" cy="402206"/>
            </a:xfrm>
          </p:grpSpPr>
          <p:sp>
            <p:nvSpPr>
              <p:cNvPr id="91" name="Oval 6"/>
              <p:cNvSpPr>
                <a:spLocks noChangeArrowheads="1"/>
              </p:cNvSpPr>
              <p:nvPr/>
            </p:nvSpPr>
            <p:spPr bwMode="auto">
              <a:xfrm>
                <a:off x="7227736" y="788410"/>
                <a:ext cx="124698" cy="116117"/>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sp>
            <p:nvSpPr>
              <p:cNvPr id="92" name="Oval 91"/>
              <p:cNvSpPr>
                <a:spLocks noChangeArrowheads="1"/>
              </p:cNvSpPr>
              <p:nvPr/>
            </p:nvSpPr>
            <p:spPr bwMode="auto">
              <a:xfrm>
                <a:off x="7227736" y="931568"/>
                <a:ext cx="124698" cy="116117"/>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sp>
            <p:nvSpPr>
              <p:cNvPr id="93" name="Oval 92"/>
              <p:cNvSpPr>
                <a:spLocks noChangeArrowheads="1"/>
              </p:cNvSpPr>
              <p:nvPr/>
            </p:nvSpPr>
            <p:spPr bwMode="auto">
              <a:xfrm>
                <a:off x="7227736" y="1074725"/>
                <a:ext cx="124698" cy="116117"/>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grpSp>
        <p:sp>
          <p:nvSpPr>
            <p:cNvPr id="90135" name="AutoShape 113"/>
            <p:cNvSpPr>
              <a:spLocks noChangeArrowheads="1"/>
            </p:cNvSpPr>
            <p:nvPr/>
          </p:nvSpPr>
          <p:spPr bwMode="auto">
            <a:xfrm rot="-5400000">
              <a:off x="6863556" y="821532"/>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90124" name="AutoShape 113"/>
          <p:cNvSpPr>
            <a:spLocks noChangeArrowheads="1"/>
          </p:cNvSpPr>
          <p:nvPr/>
        </p:nvSpPr>
        <p:spPr bwMode="auto">
          <a:xfrm>
            <a:off x="1874838" y="3032125"/>
            <a:ext cx="396875" cy="33020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cxnSp>
        <p:nvCxnSpPr>
          <p:cNvPr id="80" name="Straight Arrow Connector 79"/>
          <p:cNvCxnSpPr/>
          <p:nvPr/>
        </p:nvCxnSpPr>
        <p:spPr bwMode="auto">
          <a:xfrm>
            <a:off x="1244600" y="3008313"/>
            <a:ext cx="788988"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0126" name="TextBox 68"/>
          <p:cNvSpPr txBox="1">
            <a:spLocks noChangeArrowheads="1"/>
          </p:cNvSpPr>
          <p:nvPr/>
        </p:nvSpPr>
        <p:spPr bwMode="auto">
          <a:xfrm>
            <a:off x="7521575" y="307498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90127" name="TextBox 68"/>
          <p:cNvSpPr txBox="1">
            <a:spLocks noChangeArrowheads="1"/>
          </p:cNvSpPr>
          <p:nvPr/>
        </p:nvSpPr>
        <p:spPr bwMode="auto">
          <a:xfrm>
            <a:off x="1219200" y="3014663"/>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90128" name="TextBox 93"/>
          <p:cNvSpPr txBox="1">
            <a:spLocks noChangeArrowheads="1"/>
          </p:cNvSpPr>
          <p:nvPr/>
        </p:nvSpPr>
        <p:spPr bwMode="auto">
          <a:xfrm>
            <a:off x="4330700" y="2222500"/>
            <a:ext cx="18446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bevel/>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chemeClr val="bg1"/>
                </a:solidFill>
                <a:cs typeface="Arial" panose="020B0604020202020204" pitchFamily="34" charset="0"/>
              </a:rPr>
              <a:t>+</a:t>
            </a:r>
          </a:p>
        </p:txBody>
      </p:sp>
      <p:sp>
        <p:nvSpPr>
          <p:cNvPr id="90129" name="TextBox 94"/>
          <p:cNvSpPr txBox="1">
            <a:spLocks noChangeArrowheads="1"/>
          </p:cNvSpPr>
          <p:nvPr/>
        </p:nvSpPr>
        <p:spPr bwMode="auto">
          <a:xfrm>
            <a:off x="3883025" y="2767013"/>
            <a:ext cx="1846263"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bevel/>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solidFill>
                  <a:schemeClr val="bg1"/>
                </a:solidFill>
                <a:cs typeface="Arial" panose="020B0604020202020204" pitchFamily="34" charset="0"/>
              </a:rPr>
              <a:t>Load Case 2</a:t>
            </a:r>
          </a:p>
        </p:txBody>
      </p:sp>
      <p:sp>
        <p:nvSpPr>
          <p:cNvPr id="90130" name="TextBox 95"/>
          <p:cNvSpPr txBox="1">
            <a:spLocks noChangeArrowheads="1"/>
          </p:cNvSpPr>
          <p:nvPr/>
        </p:nvSpPr>
        <p:spPr bwMode="auto">
          <a:xfrm>
            <a:off x="3905250" y="1809750"/>
            <a:ext cx="1844675"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bevel/>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solidFill>
                  <a:schemeClr val="bg1"/>
                </a:solidFill>
                <a:cs typeface="Arial" panose="020B0604020202020204" pitchFamily="34" charset="0"/>
              </a:rPr>
              <a:t>Load Case 1</a:t>
            </a:r>
          </a:p>
        </p:txBody>
      </p:sp>
      <p:sp>
        <p:nvSpPr>
          <p:cNvPr id="90131" name="Line 43"/>
          <p:cNvSpPr>
            <a:spLocks noChangeShapeType="1"/>
          </p:cNvSpPr>
          <p:nvPr/>
        </p:nvSpPr>
        <p:spPr bwMode="auto">
          <a:xfrm>
            <a:off x="2066925" y="2062163"/>
            <a:ext cx="4981575"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2" name="Line 44"/>
          <p:cNvSpPr>
            <a:spLocks noChangeShapeType="1"/>
          </p:cNvSpPr>
          <p:nvPr/>
        </p:nvSpPr>
        <p:spPr bwMode="auto">
          <a:xfrm>
            <a:off x="2066925" y="3019425"/>
            <a:ext cx="4995863"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TextBox 4"/>
          <p:cNvSpPr txBox="1"/>
          <p:nvPr/>
        </p:nvSpPr>
        <p:spPr>
          <a:xfrm>
            <a:off x="1084263" y="200025"/>
            <a:ext cx="8059737" cy="557213"/>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sz="2800" b="1">
                <a:solidFill>
                  <a:schemeClr val="bg1"/>
                </a:solidFill>
              </a:rPr>
              <a:t>Computer Analysis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91139" name="TextBox 31"/>
          <p:cNvSpPr txBox="1">
            <a:spLocks noChangeArrowheads="1"/>
          </p:cNvSpPr>
          <p:nvPr/>
        </p:nvSpPr>
        <p:spPr bwMode="auto">
          <a:xfrm>
            <a:off x="1081088" y="966788"/>
            <a:ext cx="8062912" cy="449421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85" name="TextBox 84"/>
          <p:cNvSpPr txBox="1"/>
          <p:nvPr/>
        </p:nvSpPr>
        <p:spPr>
          <a:xfrm>
            <a:off x="5267325" y="981075"/>
            <a:ext cx="3876675" cy="6794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sz="1800">
                <a:solidFill>
                  <a:schemeClr val="bg1"/>
                </a:solidFill>
              </a:rPr>
              <a:t>Verify computer programs correctly analyze load combinations.</a:t>
            </a:r>
          </a:p>
        </p:txBody>
      </p:sp>
      <p:sp>
        <p:nvSpPr>
          <p:cNvPr id="60" name="Slide Number Placeholder 59"/>
          <p:cNvSpPr txBox="1">
            <a:spLocks noGrp="1"/>
          </p:cNvSpPr>
          <p:nvPr/>
        </p:nvSpPr>
        <p:spPr>
          <a:xfrm>
            <a:off x="7924800" y="6300788"/>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9A950EE-C86A-40A2-8419-ADC627B3443D}" type="slidenum">
              <a:rPr lang="en-US" altLang="en-US" sz="1200">
                <a:solidFill>
                  <a:srgbClr val="BCBCBC"/>
                </a:solidFill>
              </a:rPr>
              <a:pPr algn="r"/>
              <a:t>88</a:t>
            </a:fld>
            <a:endParaRPr lang="en-US" altLang="en-US" sz="1200">
              <a:solidFill>
                <a:srgbClr val="BCBCBC"/>
              </a:solidFill>
            </a:endParaRPr>
          </a:p>
        </p:txBody>
      </p:sp>
      <p:cxnSp>
        <p:nvCxnSpPr>
          <p:cNvPr id="70" name="Straight Arrow Connector 69"/>
          <p:cNvCxnSpPr/>
          <p:nvPr/>
        </p:nvCxnSpPr>
        <p:spPr bwMode="auto">
          <a:xfrm flipH="1">
            <a:off x="7038975" y="4300538"/>
            <a:ext cx="788988"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91143" name="Group 32"/>
          <p:cNvGrpSpPr>
            <a:grpSpLocks/>
          </p:cNvGrpSpPr>
          <p:nvPr/>
        </p:nvGrpSpPr>
        <p:grpSpPr bwMode="auto">
          <a:xfrm rot="5400000">
            <a:off x="6810376" y="4333875"/>
            <a:ext cx="455612" cy="401637"/>
            <a:chOff x="6896100" y="788988"/>
            <a:chExt cx="455638" cy="401853"/>
          </a:xfrm>
        </p:grpSpPr>
        <p:grpSp>
          <p:nvGrpSpPr>
            <p:cNvPr id="91179" name="Group 85"/>
            <p:cNvGrpSpPr>
              <a:grpSpLocks/>
            </p:cNvGrpSpPr>
            <p:nvPr/>
          </p:nvGrpSpPr>
          <p:grpSpPr bwMode="auto">
            <a:xfrm>
              <a:off x="7227996" y="789214"/>
              <a:ext cx="123742" cy="401627"/>
              <a:chOff x="7227827" y="788636"/>
              <a:chExt cx="124607" cy="402206"/>
            </a:xfrm>
          </p:grpSpPr>
          <p:sp>
            <p:nvSpPr>
              <p:cNvPr id="2" name="Oval 6"/>
              <p:cNvSpPr>
                <a:spLocks noChangeArrowheads="1"/>
              </p:cNvSpPr>
              <p:nvPr/>
            </p:nvSpPr>
            <p:spPr bwMode="auto">
              <a:xfrm>
                <a:off x="7227737" y="788411"/>
                <a:ext cx="124698" cy="116117"/>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sp>
            <p:nvSpPr>
              <p:cNvPr id="3" name="Oval 91"/>
              <p:cNvSpPr>
                <a:spLocks noChangeArrowheads="1"/>
              </p:cNvSpPr>
              <p:nvPr/>
            </p:nvSpPr>
            <p:spPr bwMode="auto">
              <a:xfrm>
                <a:off x="7227737" y="931569"/>
                <a:ext cx="124698" cy="116117"/>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sp>
            <p:nvSpPr>
              <p:cNvPr id="4" name="Oval 92"/>
              <p:cNvSpPr>
                <a:spLocks noChangeArrowheads="1"/>
              </p:cNvSpPr>
              <p:nvPr/>
            </p:nvSpPr>
            <p:spPr bwMode="auto">
              <a:xfrm>
                <a:off x="7227737" y="1074726"/>
                <a:ext cx="124698" cy="116117"/>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grpSp>
        <p:sp>
          <p:nvSpPr>
            <p:cNvPr id="91180" name="AutoShape 113"/>
            <p:cNvSpPr>
              <a:spLocks noChangeArrowheads="1"/>
            </p:cNvSpPr>
            <p:nvPr/>
          </p:nvSpPr>
          <p:spPr bwMode="auto">
            <a:xfrm rot="-5400000">
              <a:off x="6863556" y="821532"/>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91144" name="AutoShape 113"/>
          <p:cNvSpPr>
            <a:spLocks noChangeArrowheads="1"/>
          </p:cNvSpPr>
          <p:nvPr/>
        </p:nvSpPr>
        <p:spPr bwMode="auto">
          <a:xfrm>
            <a:off x="1874838" y="4327525"/>
            <a:ext cx="396875" cy="33020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cxnSp>
        <p:nvCxnSpPr>
          <p:cNvPr id="80" name="Straight Arrow Connector 79"/>
          <p:cNvCxnSpPr/>
          <p:nvPr/>
        </p:nvCxnSpPr>
        <p:spPr bwMode="auto">
          <a:xfrm>
            <a:off x="1292225" y="4303713"/>
            <a:ext cx="788988"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1146" name="TextBox 68"/>
          <p:cNvSpPr txBox="1">
            <a:spLocks noChangeArrowheads="1"/>
          </p:cNvSpPr>
          <p:nvPr/>
        </p:nvSpPr>
        <p:spPr bwMode="auto">
          <a:xfrm>
            <a:off x="7483475" y="433228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91147" name="TextBox 68"/>
          <p:cNvSpPr txBox="1">
            <a:spLocks noChangeArrowheads="1"/>
          </p:cNvSpPr>
          <p:nvPr/>
        </p:nvSpPr>
        <p:spPr bwMode="auto">
          <a:xfrm>
            <a:off x="1247775" y="4329113"/>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cxnSp>
        <p:nvCxnSpPr>
          <p:cNvPr id="21" name="Straight Arrow Connector 20"/>
          <p:cNvCxnSpPr/>
          <p:nvPr/>
        </p:nvCxnSpPr>
        <p:spPr bwMode="auto">
          <a:xfrm rot="16200000" flipH="1" flipV="1">
            <a:off x="4087812" y="3889376"/>
            <a:ext cx="790575"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1149" name="TextBox 68"/>
          <p:cNvSpPr txBox="1">
            <a:spLocks noChangeArrowheads="1"/>
          </p:cNvSpPr>
          <p:nvPr/>
        </p:nvSpPr>
        <p:spPr bwMode="auto">
          <a:xfrm>
            <a:off x="4521200" y="3378200"/>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84" name="TextBox 83"/>
          <p:cNvSpPr txBox="1"/>
          <p:nvPr/>
        </p:nvSpPr>
        <p:spPr>
          <a:xfrm>
            <a:off x="1081088" y="5449888"/>
            <a:ext cx="8062912" cy="6794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sz="1800">
                <a:solidFill>
                  <a:schemeClr val="bg1"/>
                </a:solidFill>
              </a:rPr>
              <a:t>Compare 2</a:t>
            </a:r>
            <a:r>
              <a:rPr lang="en-US" sz="1800" baseline="30000">
                <a:solidFill>
                  <a:schemeClr val="bg1"/>
                </a:solidFill>
              </a:rPr>
              <a:t>nd</a:t>
            </a:r>
            <a:r>
              <a:rPr lang="en-US" sz="1800">
                <a:solidFill>
                  <a:schemeClr val="bg1"/>
                </a:solidFill>
              </a:rPr>
              <a:t> order analysis from the load combination and load case 3. If results are identical, the program correctly includes 2</a:t>
            </a:r>
            <a:r>
              <a:rPr lang="en-US" sz="1800" baseline="30000">
                <a:solidFill>
                  <a:schemeClr val="bg1"/>
                </a:solidFill>
              </a:rPr>
              <a:t>nd</a:t>
            </a:r>
            <a:r>
              <a:rPr lang="en-US" sz="1800">
                <a:solidFill>
                  <a:schemeClr val="bg1"/>
                </a:solidFill>
              </a:rPr>
              <a:t> order analysis in load combinations. </a:t>
            </a:r>
          </a:p>
        </p:txBody>
      </p:sp>
      <p:sp>
        <p:nvSpPr>
          <p:cNvPr id="91151" name="TextBox 96"/>
          <p:cNvSpPr txBox="1">
            <a:spLocks noChangeArrowheads="1"/>
          </p:cNvSpPr>
          <p:nvPr/>
        </p:nvSpPr>
        <p:spPr bwMode="auto">
          <a:xfrm>
            <a:off x="2755900" y="4475163"/>
            <a:ext cx="36068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bevel/>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solidFill>
                  <a:schemeClr val="bg1"/>
                </a:solidFill>
                <a:cs typeface="Arial" panose="020B0604020202020204" pitchFamily="34" charset="0"/>
              </a:rPr>
              <a:t>Load Combination (LC1+LC2)</a:t>
            </a:r>
          </a:p>
          <a:p>
            <a:pPr algn="ctr" eaLnBrk="1" hangingPunct="1"/>
            <a:r>
              <a:rPr lang="en-US" altLang="en-US" sz="1800">
                <a:solidFill>
                  <a:schemeClr val="bg1"/>
                </a:solidFill>
                <a:cs typeface="Arial" panose="020B0604020202020204" pitchFamily="34" charset="0"/>
              </a:rPr>
              <a:t>OR</a:t>
            </a:r>
          </a:p>
          <a:p>
            <a:pPr algn="ctr" eaLnBrk="1" hangingPunct="1"/>
            <a:r>
              <a:rPr lang="en-US" altLang="en-US" sz="1800">
                <a:solidFill>
                  <a:schemeClr val="bg1"/>
                </a:solidFill>
                <a:cs typeface="Arial" panose="020B0604020202020204" pitchFamily="34" charset="0"/>
              </a:rPr>
              <a:t>Load Case 3</a:t>
            </a:r>
          </a:p>
        </p:txBody>
      </p:sp>
      <p:grpSp>
        <p:nvGrpSpPr>
          <p:cNvPr id="91152" name="Group 32"/>
          <p:cNvGrpSpPr>
            <a:grpSpLocks/>
          </p:cNvGrpSpPr>
          <p:nvPr/>
        </p:nvGrpSpPr>
        <p:grpSpPr bwMode="auto">
          <a:xfrm rot="5400000">
            <a:off x="6799262" y="2106613"/>
            <a:ext cx="455613" cy="401638"/>
            <a:chOff x="6896100" y="788988"/>
            <a:chExt cx="455613" cy="401637"/>
          </a:xfrm>
        </p:grpSpPr>
        <p:grpSp>
          <p:nvGrpSpPr>
            <p:cNvPr id="91174" name="Group 85"/>
            <p:cNvGrpSpPr>
              <a:grpSpLocks/>
            </p:cNvGrpSpPr>
            <p:nvPr/>
          </p:nvGrpSpPr>
          <p:grpSpPr bwMode="auto">
            <a:xfrm>
              <a:off x="7227888" y="788988"/>
              <a:ext cx="123825" cy="401637"/>
              <a:chOff x="7227743" y="788410"/>
              <a:chExt cx="124691" cy="402216"/>
            </a:xfrm>
          </p:grpSpPr>
          <p:sp>
            <p:nvSpPr>
              <p:cNvPr id="7" name="Oval 6"/>
              <p:cNvSpPr>
                <a:spLocks noChangeArrowheads="1"/>
              </p:cNvSpPr>
              <p:nvPr/>
            </p:nvSpPr>
            <p:spPr bwMode="auto">
              <a:xfrm>
                <a:off x="7227743" y="788410"/>
                <a:ext cx="124691" cy="116055"/>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sp>
            <p:nvSpPr>
              <p:cNvPr id="8" name="Oval 7"/>
              <p:cNvSpPr>
                <a:spLocks noChangeArrowheads="1"/>
              </p:cNvSpPr>
              <p:nvPr/>
            </p:nvSpPr>
            <p:spPr bwMode="auto">
              <a:xfrm>
                <a:off x="7227743" y="931491"/>
                <a:ext cx="124691" cy="116055"/>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sp>
            <p:nvSpPr>
              <p:cNvPr id="9" name="Oval 8"/>
              <p:cNvSpPr>
                <a:spLocks noChangeArrowheads="1"/>
              </p:cNvSpPr>
              <p:nvPr/>
            </p:nvSpPr>
            <p:spPr bwMode="auto">
              <a:xfrm>
                <a:off x="7227743" y="1074571"/>
                <a:ext cx="124691" cy="116055"/>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grpSp>
        <p:sp>
          <p:nvSpPr>
            <p:cNvPr id="91175" name="AutoShape 113"/>
            <p:cNvSpPr>
              <a:spLocks noChangeArrowheads="1"/>
            </p:cNvSpPr>
            <p:nvPr/>
          </p:nvSpPr>
          <p:spPr bwMode="auto">
            <a:xfrm rot="-5400000">
              <a:off x="6863556" y="821532"/>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91153" name="AutoShape 113"/>
          <p:cNvSpPr>
            <a:spLocks noChangeArrowheads="1"/>
          </p:cNvSpPr>
          <p:nvPr/>
        </p:nvSpPr>
        <p:spPr bwMode="auto">
          <a:xfrm>
            <a:off x="1873250" y="2076450"/>
            <a:ext cx="396875" cy="33020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cxnSp>
        <p:nvCxnSpPr>
          <p:cNvPr id="6" name="Straight Arrow Connector 20"/>
          <p:cNvCxnSpPr/>
          <p:nvPr/>
        </p:nvCxnSpPr>
        <p:spPr bwMode="auto">
          <a:xfrm rot="16200000" flipH="1" flipV="1">
            <a:off x="4116387" y="1670051"/>
            <a:ext cx="790575"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1155" name="TextBox 68"/>
          <p:cNvSpPr txBox="1">
            <a:spLocks noChangeArrowheads="1"/>
          </p:cNvSpPr>
          <p:nvPr/>
        </p:nvSpPr>
        <p:spPr bwMode="auto">
          <a:xfrm>
            <a:off x="4540250" y="1158875"/>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cxnSp>
        <p:nvCxnSpPr>
          <p:cNvPr id="10" name="Straight Arrow Connector 69"/>
          <p:cNvCxnSpPr/>
          <p:nvPr/>
        </p:nvCxnSpPr>
        <p:spPr bwMode="auto">
          <a:xfrm flipH="1">
            <a:off x="7048500" y="3005138"/>
            <a:ext cx="788988"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91157" name="Group 32"/>
          <p:cNvGrpSpPr>
            <a:grpSpLocks/>
          </p:cNvGrpSpPr>
          <p:nvPr/>
        </p:nvGrpSpPr>
        <p:grpSpPr bwMode="auto">
          <a:xfrm rot="5400000">
            <a:off x="6819900" y="3052763"/>
            <a:ext cx="455613" cy="401637"/>
            <a:chOff x="6896100" y="788988"/>
            <a:chExt cx="455638" cy="401853"/>
          </a:xfrm>
        </p:grpSpPr>
        <p:grpSp>
          <p:nvGrpSpPr>
            <p:cNvPr id="91169" name="Group 85"/>
            <p:cNvGrpSpPr>
              <a:grpSpLocks/>
            </p:cNvGrpSpPr>
            <p:nvPr/>
          </p:nvGrpSpPr>
          <p:grpSpPr bwMode="auto">
            <a:xfrm>
              <a:off x="7227996" y="789214"/>
              <a:ext cx="123742" cy="401627"/>
              <a:chOff x="7227827" y="788636"/>
              <a:chExt cx="124607" cy="402206"/>
            </a:xfrm>
          </p:grpSpPr>
          <p:sp>
            <p:nvSpPr>
              <p:cNvPr id="91" name="Oval 6"/>
              <p:cNvSpPr>
                <a:spLocks noChangeArrowheads="1"/>
              </p:cNvSpPr>
              <p:nvPr/>
            </p:nvSpPr>
            <p:spPr bwMode="auto">
              <a:xfrm>
                <a:off x="7227736" y="788410"/>
                <a:ext cx="124698" cy="116117"/>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sp>
            <p:nvSpPr>
              <p:cNvPr id="92" name="Oval 91"/>
              <p:cNvSpPr>
                <a:spLocks noChangeArrowheads="1"/>
              </p:cNvSpPr>
              <p:nvPr/>
            </p:nvSpPr>
            <p:spPr bwMode="auto">
              <a:xfrm>
                <a:off x="7227736" y="931568"/>
                <a:ext cx="124698" cy="116117"/>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sp>
            <p:nvSpPr>
              <p:cNvPr id="93" name="Oval 92"/>
              <p:cNvSpPr>
                <a:spLocks noChangeArrowheads="1"/>
              </p:cNvSpPr>
              <p:nvPr/>
            </p:nvSpPr>
            <p:spPr bwMode="auto">
              <a:xfrm>
                <a:off x="7227736" y="1074725"/>
                <a:ext cx="124698" cy="116117"/>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grpSp>
        <p:sp>
          <p:nvSpPr>
            <p:cNvPr id="91170" name="AutoShape 113"/>
            <p:cNvSpPr>
              <a:spLocks noChangeArrowheads="1"/>
            </p:cNvSpPr>
            <p:nvPr/>
          </p:nvSpPr>
          <p:spPr bwMode="auto">
            <a:xfrm rot="-5400000">
              <a:off x="6863556" y="821532"/>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91158" name="AutoShape 113"/>
          <p:cNvSpPr>
            <a:spLocks noChangeArrowheads="1"/>
          </p:cNvSpPr>
          <p:nvPr/>
        </p:nvSpPr>
        <p:spPr bwMode="auto">
          <a:xfrm>
            <a:off x="1874838" y="3032125"/>
            <a:ext cx="396875" cy="33020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cxnSp>
        <p:nvCxnSpPr>
          <p:cNvPr id="11" name="Straight Arrow Connector 79"/>
          <p:cNvCxnSpPr/>
          <p:nvPr/>
        </p:nvCxnSpPr>
        <p:spPr bwMode="auto">
          <a:xfrm>
            <a:off x="1244600" y="3008313"/>
            <a:ext cx="788988"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1160" name="TextBox 68"/>
          <p:cNvSpPr txBox="1">
            <a:spLocks noChangeArrowheads="1"/>
          </p:cNvSpPr>
          <p:nvPr/>
        </p:nvSpPr>
        <p:spPr bwMode="auto">
          <a:xfrm>
            <a:off x="7521575" y="307498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91161" name="TextBox 68"/>
          <p:cNvSpPr txBox="1">
            <a:spLocks noChangeArrowheads="1"/>
          </p:cNvSpPr>
          <p:nvPr/>
        </p:nvSpPr>
        <p:spPr bwMode="auto">
          <a:xfrm>
            <a:off x="1219200" y="3014663"/>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91162" name="TextBox 93"/>
          <p:cNvSpPr txBox="1">
            <a:spLocks noChangeArrowheads="1"/>
          </p:cNvSpPr>
          <p:nvPr/>
        </p:nvSpPr>
        <p:spPr bwMode="auto">
          <a:xfrm>
            <a:off x="4330700" y="2222500"/>
            <a:ext cx="18446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bevel/>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chemeClr val="bg1"/>
                </a:solidFill>
                <a:cs typeface="Arial" panose="020B0604020202020204" pitchFamily="34" charset="0"/>
              </a:rPr>
              <a:t>+</a:t>
            </a:r>
          </a:p>
        </p:txBody>
      </p:sp>
      <p:sp>
        <p:nvSpPr>
          <p:cNvPr id="91163" name="TextBox 94"/>
          <p:cNvSpPr txBox="1">
            <a:spLocks noChangeArrowheads="1"/>
          </p:cNvSpPr>
          <p:nvPr/>
        </p:nvSpPr>
        <p:spPr bwMode="auto">
          <a:xfrm>
            <a:off x="3883025" y="2767013"/>
            <a:ext cx="1846263"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bevel/>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solidFill>
                  <a:schemeClr val="bg1"/>
                </a:solidFill>
                <a:cs typeface="Arial" panose="020B0604020202020204" pitchFamily="34" charset="0"/>
              </a:rPr>
              <a:t>Load Case 2</a:t>
            </a:r>
          </a:p>
        </p:txBody>
      </p:sp>
      <p:sp>
        <p:nvSpPr>
          <p:cNvPr id="91164" name="TextBox 95"/>
          <p:cNvSpPr txBox="1">
            <a:spLocks noChangeArrowheads="1"/>
          </p:cNvSpPr>
          <p:nvPr/>
        </p:nvSpPr>
        <p:spPr bwMode="auto">
          <a:xfrm>
            <a:off x="3905250" y="1809750"/>
            <a:ext cx="1844675"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bevel/>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solidFill>
                  <a:schemeClr val="bg1"/>
                </a:solidFill>
                <a:cs typeface="Arial" panose="020B0604020202020204" pitchFamily="34" charset="0"/>
              </a:rPr>
              <a:t>Load Case 1</a:t>
            </a:r>
          </a:p>
        </p:txBody>
      </p:sp>
      <p:sp>
        <p:nvSpPr>
          <p:cNvPr id="91165" name="Line 74"/>
          <p:cNvSpPr>
            <a:spLocks noChangeShapeType="1"/>
          </p:cNvSpPr>
          <p:nvPr/>
        </p:nvSpPr>
        <p:spPr bwMode="auto">
          <a:xfrm>
            <a:off x="2066925" y="2062163"/>
            <a:ext cx="4981575"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66" name="Line 75"/>
          <p:cNvSpPr>
            <a:spLocks noChangeShapeType="1"/>
          </p:cNvSpPr>
          <p:nvPr/>
        </p:nvSpPr>
        <p:spPr bwMode="auto">
          <a:xfrm>
            <a:off x="2066925" y="3019425"/>
            <a:ext cx="4995863"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67" name="Line 77"/>
          <p:cNvSpPr>
            <a:spLocks noChangeShapeType="1"/>
          </p:cNvSpPr>
          <p:nvPr/>
        </p:nvSpPr>
        <p:spPr bwMode="auto">
          <a:xfrm>
            <a:off x="2062163" y="4295775"/>
            <a:ext cx="4995862"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TextBox 4"/>
          <p:cNvSpPr txBox="1"/>
          <p:nvPr/>
        </p:nvSpPr>
        <p:spPr>
          <a:xfrm>
            <a:off x="1084263" y="200025"/>
            <a:ext cx="8059737" cy="557213"/>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sz="2800" b="1">
                <a:solidFill>
                  <a:schemeClr val="bg1"/>
                </a:solidFill>
              </a:rPr>
              <a:t>Computer Analysis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9" name="TextBox 8"/>
          <p:cNvSpPr txBox="1"/>
          <p:nvPr/>
        </p:nvSpPr>
        <p:spPr>
          <a:xfrm>
            <a:off x="815975" y="1706563"/>
            <a:ext cx="7683500"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Designers must verify that second order effects are correctly handled by the programs being used.</a:t>
            </a:r>
          </a:p>
        </p:txBody>
      </p:sp>
      <p:sp>
        <p:nvSpPr>
          <p:cNvPr id="7" name="Slide Number Placeholder 6"/>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6EB49C3-32EB-46E7-A518-728C6FB620C9}" type="slidenum">
              <a:rPr lang="en-US" altLang="en-US" sz="1200">
                <a:solidFill>
                  <a:srgbClr val="BCBCBC"/>
                </a:solidFill>
              </a:rPr>
              <a:pPr algn="r"/>
              <a:t>89</a:t>
            </a:fld>
            <a:endParaRPr lang="en-US" altLang="en-US" sz="1200">
              <a:solidFill>
                <a:srgbClr val="BCBCBC"/>
              </a:solidFill>
            </a:endParaRPr>
          </a:p>
        </p:txBody>
      </p:sp>
      <p:sp>
        <p:nvSpPr>
          <p:cNvPr id="6" name="TextBox 5"/>
          <p:cNvSpPr txBox="1"/>
          <p:nvPr/>
        </p:nvSpPr>
        <p:spPr>
          <a:xfrm>
            <a:off x="2484438" y="457200"/>
            <a:ext cx="3735387" cy="557213"/>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sz="2800" b="1">
                <a:solidFill>
                  <a:schemeClr val="bg1"/>
                </a:solidFill>
              </a:rPr>
              <a:t>Computer Analysis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04825" y="723900"/>
            <a:ext cx="8140700" cy="1755775"/>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sz="3600" b="1" dirty="0">
                <a:solidFill>
                  <a:schemeClr val="bg1"/>
                </a:solidFill>
              </a:rPr>
              <a:t>DIRECT ANALYSIS</a:t>
            </a:r>
          </a:p>
          <a:p>
            <a:pPr algn="ctr">
              <a:defRPr/>
            </a:pPr>
            <a:r>
              <a:rPr lang="en-US" sz="3600" b="1" dirty="0">
                <a:solidFill>
                  <a:schemeClr val="bg1"/>
                </a:solidFill>
              </a:rPr>
              <a:t>OR</a:t>
            </a:r>
          </a:p>
          <a:p>
            <a:pPr algn="ctr">
              <a:defRPr/>
            </a:pPr>
            <a:r>
              <a:rPr lang="en-US" sz="3600" b="1" dirty="0">
                <a:solidFill>
                  <a:schemeClr val="bg1"/>
                </a:solidFill>
              </a:rPr>
              <a:t>“TRADITIONAL” METHODS</a:t>
            </a:r>
            <a:endParaRPr lang="en-US" b="1" dirty="0">
              <a:solidFill>
                <a:schemeClr val="bg1"/>
              </a:solidFill>
            </a:endParaRPr>
          </a:p>
        </p:txBody>
      </p:sp>
      <p:sp>
        <p:nvSpPr>
          <p:cNvPr id="3" name="TextBox 2"/>
          <p:cNvSpPr txBox="1"/>
          <p:nvPr/>
        </p:nvSpPr>
        <p:spPr>
          <a:xfrm>
            <a:off x="504825" y="2740015"/>
            <a:ext cx="8140700" cy="341632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dirty="0">
                <a:solidFill>
                  <a:schemeClr val="bg1"/>
                </a:solidFill>
              </a:rPr>
              <a:t>Analysis methods and design calculations are determined by the method used.</a:t>
            </a:r>
          </a:p>
          <a:p>
            <a:pPr>
              <a:defRPr/>
            </a:pPr>
            <a:endParaRPr lang="en-US" dirty="0">
              <a:solidFill>
                <a:schemeClr val="bg1"/>
              </a:solidFill>
            </a:endParaRPr>
          </a:p>
          <a:p>
            <a:pPr>
              <a:defRPr/>
            </a:pPr>
            <a:r>
              <a:rPr lang="en-US" dirty="0">
                <a:solidFill>
                  <a:schemeClr val="bg1"/>
                </a:solidFill>
              </a:rPr>
              <a:t>Direct Analysis applies additional “notional” loads and reduced member stiffness but uses </a:t>
            </a:r>
            <a:r>
              <a:rPr lang="en-US" i="1" dirty="0">
                <a:solidFill>
                  <a:schemeClr val="bg1"/>
                </a:solidFill>
              </a:rPr>
              <a:t>K </a:t>
            </a:r>
            <a:r>
              <a:rPr lang="en-US" dirty="0">
                <a:solidFill>
                  <a:schemeClr val="bg1"/>
                </a:solidFill>
              </a:rPr>
              <a:t>= 1 in column design. </a:t>
            </a:r>
          </a:p>
          <a:p>
            <a:pPr>
              <a:defRPr/>
            </a:pPr>
            <a:endParaRPr lang="en-US" dirty="0">
              <a:solidFill>
                <a:schemeClr val="bg1"/>
              </a:solidFill>
            </a:endParaRPr>
          </a:p>
          <a:p>
            <a:pPr>
              <a:defRPr/>
            </a:pPr>
            <a:r>
              <a:rPr lang="en-US" dirty="0">
                <a:solidFill>
                  <a:schemeClr val="bg1"/>
                </a:solidFill>
              </a:rPr>
              <a:t>Traditional method uses </a:t>
            </a:r>
            <a:r>
              <a:rPr lang="en-US" dirty="0" smtClean="0">
                <a:solidFill>
                  <a:schemeClr val="bg1"/>
                </a:solidFill>
              </a:rPr>
              <a:t>“notional” loads, calculated </a:t>
            </a:r>
            <a:r>
              <a:rPr lang="en-US" i="1" dirty="0">
                <a:solidFill>
                  <a:schemeClr val="bg1"/>
                </a:solidFill>
              </a:rPr>
              <a:t>K</a:t>
            </a:r>
            <a:r>
              <a:rPr lang="en-US" dirty="0">
                <a:solidFill>
                  <a:schemeClr val="bg1"/>
                </a:solidFill>
              </a:rPr>
              <a:t> values (alignment chart) in column design and nominal stiffness properties.</a:t>
            </a:r>
          </a:p>
        </p:txBody>
      </p:sp>
      <p:sp>
        <p:nvSpPr>
          <p:cNvPr id="4" name="Slide Number Placeholder 3"/>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BDD06DA-7B9F-4203-8591-E8935507BB31}" type="slidenum">
              <a:rPr lang="en-US" altLang="en-US" sz="1200">
                <a:solidFill>
                  <a:srgbClr val="BCBCBC"/>
                </a:solidFill>
              </a:rPr>
              <a:pPr/>
              <a:t>9</a:t>
            </a:fld>
            <a:endParaRPr lang="en-US" altLang="en-US" sz="1200">
              <a:solidFill>
                <a:srgbClr val="BCBCBC"/>
              </a:solidFill>
            </a:endParaRPr>
          </a:p>
        </p:txBody>
      </p:sp>
      <p:sp>
        <p:nvSpPr>
          <p:cNvPr id="5" name="Footer Placeholder 4"/>
          <p:cNvSpPr>
            <a:spLocks noGrp="1"/>
          </p:cNvSpPr>
          <p:nvPr>
            <p:ph type="ftr" sz="quarter" idx="11"/>
          </p:nvPr>
        </p:nvSpPr>
        <p:spPr/>
        <p:txBody>
          <a:bodyPr/>
          <a:lstStyle/>
          <a:p>
            <a:pPr>
              <a:defRPr/>
            </a:pPr>
            <a:r>
              <a:rPr lang="en-US"/>
              <a:t>Combined Forces Module</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2800" y="4578350"/>
            <a:ext cx="7683500" cy="1201738"/>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Most programs only include </a:t>
            </a:r>
            <a:r>
              <a:rPr lang="en-US" i="1" dirty="0">
                <a:solidFill>
                  <a:schemeClr val="bg1"/>
                </a:solidFill>
              </a:rPr>
              <a:t>P</a:t>
            </a:r>
            <a:r>
              <a:rPr lang="en-US" dirty="0">
                <a:solidFill>
                  <a:schemeClr val="bg1"/>
                </a:solidFill>
              </a:rPr>
              <a:t>-</a:t>
            </a:r>
            <a:r>
              <a:rPr lang="en-US" dirty="0">
                <a:solidFill>
                  <a:schemeClr val="bg1"/>
                </a:solidFill>
                <a:latin typeface="Symbol" pitchFamily="18" charset="2"/>
              </a:rPr>
              <a:t>D</a:t>
            </a:r>
            <a:r>
              <a:rPr lang="en-US" dirty="0">
                <a:solidFill>
                  <a:schemeClr val="bg1"/>
                </a:solidFill>
              </a:rPr>
              <a:t>. If </a:t>
            </a:r>
            <a:r>
              <a:rPr lang="en-US" i="1" dirty="0">
                <a:solidFill>
                  <a:schemeClr val="bg1"/>
                </a:solidFill>
              </a:rPr>
              <a:t>P</a:t>
            </a:r>
            <a:r>
              <a:rPr lang="en-US" dirty="0">
                <a:solidFill>
                  <a:schemeClr val="bg1"/>
                </a:solidFill>
              </a:rPr>
              <a:t>-</a:t>
            </a:r>
            <a:r>
              <a:rPr lang="en-US" dirty="0">
                <a:solidFill>
                  <a:schemeClr val="bg1"/>
                </a:solidFill>
                <a:latin typeface="Symbol" pitchFamily="18" charset="2"/>
              </a:rPr>
              <a:t>d</a:t>
            </a:r>
            <a:r>
              <a:rPr lang="en-US" dirty="0">
                <a:solidFill>
                  <a:schemeClr val="bg1"/>
                </a:solidFill>
              </a:rPr>
              <a:t> effects are significant the designer can use multiple elements to provide equivalent </a:t>
            </a:r>
            <a:r>
              <a:rPr lang="en-US" i="1" dirty="0">
                <a:solidFill>
                  <a:schemeClr val="bg1"/>
                </a:solidFill>
              </a:rPr>
              <a:t>P</a:t>
            </a:r>
            <a:r>
              <a:rPr lang="en-US" dirty="0">
                <a:solidFill>
                  <a:schemeClr val="bg1"/>
                </a:solidFill>
              </a:rPr>
              <a:t>-</a:t>
            </a:r>
            <a:r>
              <a:rPr lang="en-US" dirty="0">
                <a:solidFill>
                  <a:schemeClr val="bg1"/>
                </a:solidFill>
                <a:latin typeface="Symbol" pitchFamily="18" charset="2"/>
              </a:rPr>
              <a:t>D</a:t>
            </a:r>
            <a:r>
              <a:rPr lang="en-US" dirty="0">
                <a:solidFill>
                  <a:schemeClr val="bg1"/>
                </a:solidFill>
              </a:rPr>
              <a:t> effects within the original element.</a:t>
            </a:r>
          </a:p>
        </p:txBody>
      </p:sp>
      <p:sp>
        <p:nvSpPr>
          <p:cNvPr id="9" name="TextBox 8"/>
          <p:cNvSpPr txBox="1"/>
          <p:nvPr/>
        </p:nvSpPr>
        <p:spPr>
          <a:xfrm>
            <a:off x="815975" y="1720850"/>
            <a:ext cx="7683500" cy="830263"/>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Designers must verify that second order effects are correctly handled by the programs being used</a:t>
            </a:r>
          </a:p>
        </p:txBody>
      </p:sp>
      <p:sp>
        <p:nvSpPr>
          <p:cNvPr id="10" name="TextBox 9"/>
          <p:cNvSpPr txBox="1"/>
          <p:nvPr/>
        </p:nvSpPr>
        <p:spPr>
          <a:xfrm>
            <a:off x="811213" y="2778125"/>
            <a:ext cx="7683500" cy="15684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To determine the capabilities of a specific program compare first and second order analysis results for known load cases – typically a flagpole (</a:t>
            </a:r>
            <a:r>
              <a:rPr lang="en-US" i="1" dirty="0">
                <a:solidFill>
                  <a:schemeClr val="bg1"/>
                </a:solidFill>
              </a:rPr>
              <a:t>P</a:t>
            </a:r>
            <a:r>
              <a:rPr lang="en-US" dirty="0">
                <a:solidFill>
                  <a:schemeClr val="bg1"/>
                </a:solidFill>
              </a:rPr>
              <a:t>-</a:t>
            </a:r>
            <a:r>
              <a:rPr lang="en-US" dirty="0">
                <a:solidFill>
                  <a:schemeClr val="bg1"/>
                </a:solidFill>
                <a:latin typeface="Symbol" pitchFamily="18" charset="2"/>
              </a:rPr>
              <a:t>D</a:t>
            </a:r>
            <a:r>
              <a:rPr lang="en-US" dirty="0">
                <a:solidFill>
                  <a:schemeClr val="bg1"/>
                </a:solidFill>
              </a:rPr>
              <a:t>) and simple beam (</a:t>
            </a:r>
            <a:r>
              <a:rPr lang="en-US" i="1" dirty="0">
                <a:solidFill>
                  <a:schemeClr val="bg1"/>
                </a:solidFill>
              </a:rPr>
              <a:t>P</a:t>
            </a:r>
            <a:r>
              <a:rPr lang="en-US" dirty="0">
                <a:solidFill>
                  <a:schemeClr val="bg1"/>
                </a:solidFill>
              </a:rPr>
              <a:t>-</a:t>
            </a:r>
            <a:r>
              <a:rPr lang="en-US" dirty="0">
                <a:solidFill>
                  <a:schemeClr val="bg1"/>
                </a:solidFill>
                <a:latin typeface="Symbol" pitchFamily="18" charset="2"/>
              </a:rPr>
              <a:t>d</a:t>
            </a:r>
            <a:r>
              <a:rPr lang="en-US" dirty="0">
                <a:solidFill>
                  <a:schemeClr val="bg1"/>
                </a:solidFill>
              </a:rPr>
              <a:t>) with axial and lateral loads applied. </a:t>
            </a:r>
            <a:r>
              <a:rPr lang="en-US" dirty="0">
                <a:solidFill>
                  <a:schemeClr val="bg1"/>
                </a:solidFill>
              </a:rPr>
              <a:t>(Figures </a:t>
            </a:r>
            <a:r>
              <a:rPr lang="en-US" dirty="0" smtClean="0">
                <a:solidFill>
                  <a:schemeClr val="bg1"/>
                </a:solidFill>
              </a:rPr>
              <a:t>C-C2.2 </a:t>
            </a:r>
            <a:r>
              <a:rPr lang="en-US" dirty="0">
                <a:solidFill>
                  <a:schemeClr val="bg1"/>
                </a:solidFill>
              </a:rPr>
              <a:t>and </a:t>
            </a:r>
            <a:r>
              <a:rPr lang="en-US" dirty="0" smtClean="0">
                <a:solidFill>
                  <a:schemeClr val="bg1"/>
                </a:solidFill>
              </a:rPr>
              <a:t>C-C2.3</a:t>
            </a:r>
            <a:r>
              <a:rPr lang="en-US" dirty="0">
                <a:solidFill>
                  <a:schemeClr val="bg1"/>
                </a:solidFill>
              </a:rPr>
              <a:t>)</a:t>
            </a:r>
          </a:p>
        </p:txBody>
      </p:sp>
      <p:sp>
        <p:nvSpPr>
          <p:cNvPr id="7" name="Slide Number Placeholder 6"/>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C4B91AC-0775-4CB3-9EE3-B23B8B5B85A2}" type="slidenum">
              <a:rPr lang="en-US" altLang="en-US" sz="1200">
                <a:solidFill>
                  <a:srgbClr val="BCBCBC"/>
                </a:solidFill>
              </a:rPr>
              <a:pPr/>
              <a:t>90</a:t>
            </a:fld>
            <a:endParaRPr lang="en-US" altLang="en-US" sz="1200">
              <a:solidFill>
                <a:srgbClr val="BCBCBC"/>
              </a:solidFill>
            </a:endParaRPr>
          </a:p>
        </p:txBody>
      </p:sp>
      <p:sp>
        <p:nvSpPr>
          <p:cNvPr id="11" name="TextBox 10"/>
          <p:cNvSpPr txBox="1"/>
          <p:nvPr/>
        </p:nvSpPr>
        <p:spPr>
          <a:xfrm>
            <a:off x="2484438" y="457200"/>
            <a:ext cx="3735387" cy="557213"/>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sz="2800" b="1">
                <a:solidFill>
                  <a:schemeClr val="bg1"/>
                </a:solidFill>
              </a:rPr>
              <a:t>Computer Analysis</a:t>
            </a:r>
          </a:p>
        </p:txBody>
      </p:sp>
      <p:sp>
        <p:nvSpPr>
          <p:cNvPr id="9319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94211" name="TextBox 31"/>
          <p:cNvSpPr txBox="1">
            <a:spLocks noChangeArrowheads="1"/>
          </p:cNvSpPr>
          <p:nvPr/>
        </p:nvSpPr>
        <p:spPr bwMode="auto">
          <a:xfrm>
            <a:off x="1081088" y="942975"/>
            <a:ext cx="8062912" cy="5246688"/>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5" name="TextBox 4"/>
          <p:cNvSpPr txBox="1"/>
          <p:nvPr/>
        </p:nvSpPr>
        <p:spPr>
          <a:xfrm>
            <a:off x="1084263" y="200025"/>
            <a:ext cx="8059737" cy="557213"/>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sz="2800" b="1">
                <a:solidFill>
                  <a:schemeClr val="bg1"/>
                </a:solidFill>
              </a:rPr>
              <a:t>Computer Analysis</a:t>
            </a:r>
          </a:p>
        </p:txBody>
      </p:sp>
      <p:cxnSp>
        <p:nvCxnSpPr>
          <p:cNvPr id="70" name="Straight Arrow Connector 69"/>
          <p:cNvCxnSpPr/>
          <p:nvPr/>
        </p:nvCxnSpPr>
        <p:spPr bwMode="auto">
          <a:xfrm flipH="1">
            <a:off x="7038975" y="2081213"/>
            <a:ext cx="788988"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bwMode="auto">
          <a:xfrm>
            <a:off x="1292225" y="2084388"/>
            <a:ext cx="788988"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4215" name="TextBox 68"/>
          <p:cNvSpPr txBox="1">
            <a:spLocks noChangeArrowheads="1"/>
          </p:cNvSpPr>
          <p:nvPr/>
        </p:nvSpPr>
        <p:spPr bwMode="auto">
          <a:xfrm>
            <a:off x="7483475" y="2112963"/>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94216" name="TextBox 68"/>
          <p:cNvSpPr txBox="1">
            <a:spLocks noChangeArrowheads="1"/>
          </p:cNvSpPr>
          <p:nvPr/>
        </p:nvSpPr>
        <p:spPr bwMode="auto">
          <a:xfrm>
            <a:off x="1247775" y="210978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cxnSp>
        <p:nvCxnSpPr>
          <p:cNvPr id="21" name="Straight Arrow Connector 20"/>
          <p:cNvCxnSpPr/>
          <p:nvPr/>
        </p:nvCxnSpPr>
        <p:spPr bwMode="auto">
          <a:xfrm rot="16200000" flipH="1" flipV="1">
            <a:off x="4087812" y="1670051"/>
            <a:ext cx="790575"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4218" name="TextBox 68"/>
          <p:cNvSpPr txBox="1">
            <a:spLocks noChangeArrowheads="1"/>
          </p:cNvSpPr>
          <p:nvPr/>
        </p:nvSpPr>
        <p:spPr bwMode="auto">
          <a:xfrm>
            <a:off x="4511675" y="1158875"/>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85" name="TextBox 84"/>
          <p:cNvSpPr txBox="1"/>
          <p:nvPr/>
        </p:nvSpPr>
        <p:spPr>
          <a:xfrm>
            <a:off x="5046663" y="955675"/>
            <a:ext cx="4097337" cy="6794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sz="1800">
                <a:solidFill>
                  <a:schemeClr val="bg1"/>
                </a:solidFill>
              </a:rPr>
              <a:t>Some computer programs do not analyze </a:t>
            </a:r>
            <a:r>
              <a:rPr lang="en-US" sz="1800" i="1">
                <a:solidFill>
                  <a:schemeClr val="bg1"/>
                </a:solidFill>
              </a:rPr>
              <a:t>P</a:t>
            </a:r>
            <a:r>
              <a:rPr lang="en-US" sz="1800">
                <a:solidFill>
                  <a:schemeClr val="bg1"/>
                </a:solidFill>
              </a:rPr>
              <a:t>-</a:t>
            </a:r>
            <a:r>
              <a:rPr lang="en-US" sz="1800">
                <a:solidFill>
                  <a:schemeClr val="bg1"/>
                </a:solidFill>
                <a:latin typeface="Symbol" pitchFamily="18" charset="2"/>
              </a:rPr>
              <a:t>d</a:t>
            </a:r>
            <a:r>
              <a:rPr lang="en-US" sz="1800">
                <a:solidFill>
                  <a:schemeClr val="bg1"/>
                </a:solidFill>
              </a:rPr>
              <a:t> effects such as the case shown.</a:t>
            </a:r>
          </a:p>
        </p:txBody>
      </p:sp>
      <p:sp>
        <p:nvSpPr>
          <p:cNvPr id="94220" name="Freeform 137"/>
          <p:cNvSpPr>
            <a:spLocks/>
          </p:cNvSpPr>
          <p:nvPr/>
        </p:nvSpPr>
        <p:spPr bwMode="auto">
          <a:xfrm rot="-5400000" flipH="1" flipV="1">
            <a:off x="3088482" y="1131094"/>
            <a:ext cx="455612" cy="2444750"/>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1" name="Freeform 137"/>
          <p:cNvSpPr>
            <a:spLocks/>
          </p:cNvSpPr>
          <p:nvPr/>
        </p:nvSpPr>
        <p:spPr bwMode="auto">
          <a:xfrm rot="16200000" flipH="1">
            <a:off x="5526088" y="1120775"/>
            <a:ext cx="450850" cy="24733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2" name="Line 14"/>
          <p:cNvSpPr>
            <a:spLocks noChangeShapeType="1"/>
          </p:cNvSpPr>
          <p:nvPr/>
        </p:nvSpPr>
        <p:spPr bwMode="auto">
          <a:xfrm>
            <a:off x="4481513" y="2100263"/>
            <a:ext cx="0" cy="490537"/>
          </a:xfrm>
          <a:prstGeom prst="line">
            <a:avLst/>
          </a:prstGeom>
          <a:noFill/>
          <a:ln w="19050">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94223" name="Text Box 161"/>
          <p:cNvSpPr txBox="1">
            <a:spLocks noChangeArrowheads="1"/>
          </p:cNvSpPr>
          <p:nvPr/>
        </p:nvSpPr>
        <p:spPr bwMode="auto">
          <a:xfrm>
            <a:off x="4524375" y="2106613"/>
            <a:ext cx="465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grpSp>
        <p:nvGrpSpPr>
          <p:cNvPr id="94224" name="Group 32"/>
          <p:cNvGrpSpPr>
            <a:grpSpLocks/>
          </p:cNvGrpSpPr>
          <p:nvPr/>
        </p:nvGrpSpPr>
        <p:grpSpPr bwMode="auto">
          <a:xfrm rot="5400000">
            <a:off x="6799262" y="2125663"/>
            <a:ext cx="455613" cy="401638"/>
            <a:chOff x="6896100" y="788988"/>
            <a:chExt cx="455613" cy="401637"/>
          </a:xfrm>
        </p:grpSpPr>
        <p:grpSp>
          <p:nvGrpSpPr>
            <p:cNvPr id="94227" name="Group 85"/>
            <p:cNvGrpSpPr>
              <a:grpSpLocks/>
            </p:cNvGrpSpPr>
            <p:nvPr/>
          </p:nvGrpSpPr>
          <p:grpSpPr bwMode="auto">
            <a:xfrm>
              <a:off x="7227888" y="788988"/>
              <a:ext cx="123825" cy="401637"/>
              <a:chOff x="7227743" y="788410"/>
              <a:chExt cx="124691" cy="402216"/>
            </a:xfrm>
          </p:grpSpPr>
          <p:sp>
            <p:nvSpPr>
              <p:cNvPr id="7" name="Oval 6"/>
              <p:cNvSpPr>
                <a:spLocks noChangeArrowheads="1"/>
              </p:cNvSpPr>
              <p:nvPr/>
            </p:nvSpPr>
            <p:spPr bwMode="auto">
              <a:xfrm>
                <a:off x="7227743" y="788410"/>
                <a:ext cx="124691" cy="116055"/>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sp>
            <p:nvSpPr>
              <p:cNvPr id="8" name="Oval 7"/>
              <p:cNvSpPr>
                <a:spLocks noChangeArrowheads="1"/>
              </p:cNvSpPr>
              <p:nvPr/>
            </p:nvSpPr>
            <p:spPr bwMode="auto">
              <a:xfrm>
                <a:off x="7227743" y="931491"/>
                <a:ext cx="124691" cy="116055"/>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sp>
            <p:nvSpPr>
              <p:cNvPr id="9" name="Oval 8"/>
              <p:cNvSpPr>
                <a:spLocks noChangeArrowheads="1"/>
              </p:cNvSpPr>
              <p:nvPr/>
            </p:nvSpPr>
            <p:spPr bwMode="auto">
              <a:xfrm>
                <a:off x="7227743" y="1074571"/>
                <a:ext cx="124691" cy="116055"/>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grpSp>
        <p:sp>
          <p:nvSpPr>
            <p:cNvPr id="94228" name="AutoShape 113"/>
            <p:cNvSpPr>
              <a:spLocks noChangeArrowheads="1"/>
            </p:cNvSpPr>
            <p:nvPr/>
          </p:nvSpPr>
          <p:spPr bwMode="auto">
            <a:xfrm rot="-5400000">
              <a:off x="6863556" y="821532"/>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94225" name="AutoShape 113"/>
          <p:cNvSpPr>
            <a:spLocks noChangeArrowheads="1"/>
          </p:cNvSpPr>
          <p:nvPr/>
        </p:nvSpPr>
        <p:spPr bwMode="auto">
          <a:xfrm>
            <a:off x="1873250" y="2095500"/>
            <a:ext cx="396875" cy="33020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226" name="Line 46"/>
          <p:cNvSpPr>
            <a:spLocks noChangeShapeType="1"/>
          </p:cNvSpPr>
          <p:nvPr/>
        </p:nvSpPr>
        <p:spPr bwMode="auto">
          <a:xfrm>
            <a:off x="2066925" y="2081213"/>
            <a:ext cx="4981575"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95235" name="TextBox 31"/>
          <p:cNvSpPr txBox="1">
            <a:spLocks noChangeArrowheads="1"/>
          </p:cNvSpPr>
          <p:nvPr/>
        </p:nvSpPr>
        <p:spPr bwMode="auto">
          <a:xfrm>
            <a:off x="1081088" y="942975"/>
            <a:ext cx="8062912" cy="5246688"/>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60" name="Slide Number Placeholder 59"/>
          <p:cNvSpPr txBox="1">
            <a:spLocks noGrp="1"/>
          </p:cNvSpPr>
          <p:nvPr/>
        </p:nvSpPr>
        <p:spPr>
          <a:xfrm>
            <a:off x="7924800" y="6300788"/>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DA7DF35-7F3F-4340-A307-F4E5255DD604}" type="slidenum">
              <a:rPr lang="en-US" altLang="en-US" sz="1200">
                <a:solidFill>
                  <a:srgbClr val="BCBCBC"/>
                </a:solidFill>
              </a:rPr>
              <a:pPr algn="r"/>
              <a:t>92</a:t>
            </a:fld>
            <a:endParaRPr lang="en-US" altLang="en-US" sz="1200">
              <a:solidFill>
                <a:srgbClr val="BCBCBC"/>
              </a:solidFill>
            </a:endParaRPr>
          </a:p>
        </p:txBody>
      </p:sp>
      <p:cxnSp>
        <p:nvCxnSpPr>
          <p:cNvPr id="70" name="Straight Arrow Connector 69"/>
          <p:cNvCxnSpPr/>
          <p:nvPr/>
        </p:nvCxnSpPr>
        <p:spPr bwMode="auto">
          <a:xfrm flipH="1">
            <a:off x="7038975" y="2081213"/>
            <a:ext cx="788988"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bwMode="auto">
          <a:xfrm>
            <a:off x="1292225" y="2084388"/>
            <a:ext cx="788988"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5239" name="TextBox 68"/>
          <p:cNvSpPr txBox="1">
            <a:spLocks noChangeArrowheads="1"/>
          </p:cNvSpPr>
          <p:nvPr/>
        </p:nvSpPr>
        <p:spPr bwMode="auto">
          <a:xfrm>
            <a:off x="7483475" y="2112963"/>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95240" name="TextBox 68"/>
          <p:cNvSpPr txBox="1">
            <a:spLocks noChangeArrowheads="1"/>
          </p:cNvSpPr>
          <p:nvPr/>
        </p:nvSpPr>
        <p:spPr bwMode="auto">
          <a:xfrm>
            <a:off x="1247775" y="210978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cxnSp>
        <p:nvCxnSpPr>
          <p:cNvPr id="21" name="Straight Arrow Connector 20"/>
          <p:cNvCxnSpPr/>
          <p:nvPr/>
        </p:nvCxnSpPr>
        <p:spPr bwMode="auto">
          <a:xfrm rot="16200000" flipH="1" flipV="1">
            <a:off x="4087812" y="1670051"/>
            <a:ext cx="790575"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5242" name="TextBox 68"/>
          <p:cNvSpPr txBox="1">
            <a:spLocks noChangeArrowheads="1"/>
          </p:cNvSpPr>
          <p:nvPr/>
        </p:nvSpPr>
        <p:spPr bwMode="auto">
          <a:xfrm>
            <a:off x="4511675" y="1158875"/>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85" name="TextBox 84"/>
          <p:cNvSpPr txBox="1"/>
          <p:nvPr/>
        </p:nvSpPr>
        <p:spPr>
          <a:xfrm>
            <a:off x="5046663" y="955675"/>
            <a:ext cx="4097337" cy="6794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sz="1800">
                <a:solidFill>
                  <a:schemeClr val="bg1"/>
                </a:solidFill>
              </a:rPr>
              <a:t>Some computer programs do not analyze </a:t>
            </a:r>
            <a:r>
              <a:rPr lang="en-US" sz="1800" i="1">
                <a:solidFill>
                  <a:schemeClr val="bg1"/>
                </a:solidFill>
              </a:rPr>
              <a:t>P</a:t>
            </a:r>
            <a:r>
              <a:rPr lang="en-US" sz="1800">
                <a:solidFill>
                  <a:schemeClr val="bg1"/>
                </a:solidFill>
              </a:rPr>
              <a:t>-</a:t>
            </a:r>
            <a:r>
              <a:rPr lang="en-US" sz="1800">
                <a:solidFill>
                  <a:schemeClr val="bg1"/>
                </a:solidFill>
                <a:latin typeface="Symbol" pitchFamily="18" charset="2"/>
              </a:rPr>
              <a:t>d</a:t>
            </a:r>
            <a:r>
              <a:rPr lang="en-US" sz="1800">
                <a:solidFill>
                  <a:schemeClr val="bg1"/>
                </a:solidFill>
              </a:rPr>
              <a:t> effects such as the case shown.</a:t>
            </a:r>
          </a:p>
        </p:txBody>
      </p:sp>
      <p:sp>
        <p:nvSpPr>
          <p:cNvPr id="95244" name="Freeform 137"/>
          <p:cNvSpPr>
            <a:spLocks/>
          </p:cNvSpPr>
          <p:nvPr/>
        </p:nvSpPr>
        <p:spPr bwMode="auto">
          <a:xfrm rot="-5400000" flipH="1" flipV="1">
            <a:off x="3088482" y="1131094"/>
            <a:ext cx="455612" cy="2444750"/>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45" name="Freeform 137"/>
          <p:cNvSpPr>
            <a:spLocks/>
          </p:cNvSpPr>
          <p:nvPr/>
        </p:nvSpPr>
        <p:spPr bwMode="auto">
          <a:xfrm rot="16200000" flipH="1">
            <a:off x="5526088" y="1120775"/>
            <a:ext cx="450850" cy="24733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46" name="Line 14"/>
          <p:cNvSpPr>
            <a:spLocks noChangeShapeType="1"/>
          </p:cNvSpPr>
          <p:nvPr/>
        </p:nvSpPr>
        <p:spPr bwMode="auto">
          <a:xfrm>
            <a:off x="4481513" y="2100263"/>
            <a:ext cx="0" cy="490537"/>
          </a:xfrm>
          <a:prstGeom prst="line">
            <a:avLst/>
          </a:prstGeom>
          <a:noFill/>
          <a:ln w="19050">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95247" name="Line 15"/>
          <p:cNvSpPr>
            <a:spLocks noChangeShapeType="1"/>
          </p:cNvSpPr>
          <p:nvPr/>
        </p:nvSpPr>
        <p:spPr bwMode="auto">
          <a:xfrm>
            <a:off x="4281488" y="2590800"/>
            <a:ext cx="4191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48" name="Text Box 161"/>
          <p:cNvSpPr txBox="1">
            <a:spLocks noChangeArrowheads="1"/>
          </p:cNvSpPr>
          <p:nvPr/>
        </p:nvSpPr>
        <p:spPr bwMode="auto">
          <a:xfrm>
            <a:off x="4524375" y="2106613"/>
            <a:ext cx="465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cxnSp>
        <p:nvCxnSpPr>
          <p:cNvPr id="2" name="Straight Arrow Connector 69"/>
          <p:cNvCxnSpPr/>
          <p:nvPr/>
        </p:nvCxnSpPr>
        <p:spPr bwMode="auto">
          <a:xfrm flipH="1">
            <a:off x="7048500" y="4510088"/>
            <a:ext cx="788988"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95250" name="Group 32"/>
          <p:cNvGrpSpPr>
            <a:grpSpLocks/>
          </p:cNvGrpSpPr>
          <p:nvPr/>
        </p:nvGrpSpPr>
        <p:grpSpPr bwMode="auto">
          <a:xfrm rot="5400000">
            <a:off x="6810375" y="4548188"/>
            <a:ext cx="455613" cy="401637"/>
            <a:chOff x="6896100" y="788988"/>
            <a:chExt cx="455638" cy="401853"/>
          </a:xfrm>
        </p:grpSpPr>
        <p:grpSp>
          <p:nvGrpSpPr>
            <p:cNvPr id="95273" name="Group 85"/>
            <p:cNvGrpSpPr>
              <a:grpSpLocks/>
            </p:cNvGrpSpPr>
            <p:nvPr/>
          </p:nvGrpSpPr>
          <p:grpSpPr bwMode="auto">
            <a:xfrm>
              <a:off x="7227996" y="789214"/>
              <a:ext cx="123742" cy="401627"/>
              <a:chOff x="7227827" y="788636"/>
              <a:chExt cx="124607" cy="402206"/>
            </a:xfrm>
          </p:grpSpPr>
          <p:sp>
            <p:nvSpPr>
              <p:cNvPr id="91" name="Oval 6"/>
              <p:cNvSpPr>
                <a:spLocks noChangeArrowheads="1"/>
              </p:cNvSpPr>
              <p:nvPr/>
            </p:nvSpPr>
            <p:spPr bwMode="auto">
              <a:xfrm>
                <a:off x="7227736" y="788410"/>
                <a:ext cx="124698" cy="116117"/>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sp>
            <p:nvSpPr>
              <p:cNvPr id="92" name="Oval 91"/>
              <p:cNvSpPr>
                <a:spLocks noChangeArrowheads="1"/>
              </p:cNvSpPr>
              <p:nvPr/>
            </p:nvSpPr>
            <p:spPr bwMode="auto">
              <a:xfrm>
                <a:off x="7227736" y="931568"/>
                <a:ext cx="124698" cy="116117"/>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sp>
            <p:nvSpPr>
              <p:cNvPr id="93" name="Oval 92"/>
              <p:cNvSpPr>
                <a:spLocks noChangeArrowheads="1"/>
              </p:cNvSpPr>
              <p:nvPr/>
            </p:nvSpPr>
            <p:spPr bwMode="auto">
              <a:xfrm>
                <a:off x="7227736" y="1074725"/>
                <a:ext cx="124698" cy="116117"/>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grpSp>
        <p:sp>
          <p:nvSpPr>
            <p:cNvPr id="95274" name="AutoShape 113"/>
            <p:cNvSpPr>
              <a:spLocks noChangeArrowheads="1"/>
            </p:cNvSpPr>
            <p:nvPr/>
          </p:nvSpPr>
          <p:spPr bwMode="auto">
            <a:xfrm rot="-5400000">
              <a:off x="6863556" y="821532"/>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95251" name="AutoShape 113"/>
          <p:cNvSpPr>
            <a:spLocks noChangeArrowheads="1"/>
          </p:cNvSpPr>
          <p:nvPr/>
        </p:nvSpPr>
        <p:spPr bwMode="auto">
          <a:xfrm>
            <a:off x="1884363" y="4527550"/>
            <a:ext cx="396875" cy="33020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cxnSp>
        <p:nvCxnSpPr>
          <p:cNvPr id="3" name="Straight Arrow Connector 79"/>
          <p:cNvCxnSpPr/>
          <p:nvPr/>
        </p:nvCxnSpPr>
        <p:spPr bwMode="auto">
          <a:xfrm>
            <a:off x="1301750" y="4513263"/>
            <a:ext cx="788988"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5253" name="TextBox 68"/>
          <p:cNvSpPr txBox="1">
            <a:spLocks noChangeArrowheads="1"/>
          </p:cNvSpPr>
          <p:nvPr/>
        </p:nvSpPr>
        <p:spPr bwMode="auto">
          <a:xfrm>
            <a:off x="7493000" y="454183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95254" name="TextBox 68"/>
          <p:cNvSpPr txBox="1">
            <a:spLocks noChangeArrowheads="1"/>
          </p:cNvSpPr>
          <p:nvPr/>
        </p:nvSpPr>
        <p:spPr bwMode="auto">
          <a:xfrm>
            <a:off x="1257300" y="4538663"/>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cxnSp>
        <p:nvCxnSpPr>
          <p:cNvPr id="4" name="Straight Arrow Connector 20"/>
          <p:cNvCxnSpPr/>
          <p:nvPr/>
        </p:nvCxnSpPr>
        <p:spPr bwMode="auto">
          <a:xfrm rot="16200000" flipH="1" flipV="1">
            <a:off x="4116387" y="4098926"/>
            <a:ext cx="790575"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5256" name="TextBox 68"/>
          <p:cNvSpPr txBox="1">
            <a:spLocks noChangeArrowheads="1"/>
          </p:cNvSpPr>
          <p:nvPr/>
        </p:nvSpPr>
        <p:spPr bwMode="auto">
          <a:xfrm>
            <a:off x="4540250" y="3559175"/>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95257" name="Freeform 137"/>
          <p:cNvSpPr>
            <a:spLocks/>
          </p:cNvSpPr>
          <p:nvPr/>
        </p:nvSpPr>
        <p:spPr bwMode="auto">
          <a:xfrm rot="-5400000" flipH="1" flipV="1">
            <a:off x="3098007" y="3559969"/>
            <a:ext cx="455612" cy="2444750"/>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58" name="Freeform 137"/>
          <p:cNvSpPr>
            <a:spLocks/>
          </p:cNvSpPr>
          <p:nvPr/>
        </p:nvSpPr>
        <p:spPr bwMode="auto">
          <a:xfrm rot="16200000" flipH="1">
            <a:off x="5535613" y="3549650"/>
            <a:ext cx="450850" cy="24733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 name="TextBox 64"/>
          <p:cNvSpPr txBox="1"/>
          <p:nvPr/>
        </p:nvSpPr>
        <p:spPr>
          <a:xfrm>
            <a:off x="5073650" y="3052763"/>
            <a:ext cx="4070350" cy="954087"/>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sz="1800">
                <a:solidFill>
                  <a:schemeClr val="bg1"/>
                </a:solidFill>
              </a:rPr>
              <a:t>Provide additional joints in the member. </a:t>
            </a:r>
          </a:p>
          <a:p>
            <a:pPr>
              <a:defRPr/>
            </a:pPr>
            <a:r>
              <a:rPr lang="en-US" sz="1800">
                <a:solidFill>
                  <a:schemeClr val="bg1"/>
                </a:solidFill>
              </a:rPr>
              <a:t>Member shown is now made up of 4 shorter members.</a:t>
            </a:r>
          </a:p>
        </p:txBody>
      </p:sp>
      <p:grpSp>
        <p:nvGrpSpPr>
          <p:cNvPr id="95260" name="Group 32"/>
          <p:cNvGrpSpPr>
            <a:grpSpLocks/>
          </p:cNvGrpSpPr>
          <p:nvPr/>
        </p:nvGrpSpPr>
        <p:grpSpPr bwMode="auto">
          <a:xfrm rot="5400000">
            <a:off x="6799262" y="2125663"/>
            <a:ext cx="455613" cy="401638"/>
            <a:chOff x="6896100" y="788988"/>
            <a:chExt cx="455613" cy="401637"/>
          </a:xfrm>
        </p:grpSpPr>
        <p:grpSp>
          <p:nvGrpSpPr>
            <p:cNvPr id="95268" name="Group 85"/>
            <p:cNvGrpSpPr>
              <a:grpSpLocks/>
            </p:cNvGrpSpPr>
            <p:nvPr/>
          </p:nvGrpSpPr>
          <p:grpSpPr bwMode="auto">
            <a:xfrm>
              <a:off x="7227888" y="788988"/>
              <a:ext cx="123825" cy="401637"/>
              <a:chOff x="7227743" y="788410"/>
              <a:chExt cx="124691" cy="402216"/>
            </a:xfrm>
          </p:grpSpPr>
          <p:sp>
            <p:nvSpPr>
              <p:cNvPr id="7" name="Oval 6"/>
              <p:cNvSpPr>
                <a:spLocks noChangeArrowheads="1"/>
              </p:cNvSpPr>
              <p:nvPr/>
            </p:nvSpPr>
            <p:spPr bwMode="auto">
              <a:xfrm>
                <a:off x="7227743" y="788410"/>
                <a:ext cx="124691" cy="116055"/>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sp>
            <p:nvSpPr>
              <p:cNvPr id="8" name="Oval 7"/>
              <p:cNvSpPr>
                <a:spLocks noChangeArrowheads="1"/>
              </p:cNvSpPr>
              <p:nvPr/>
            </p:nvSpPr>
            <p:spPr bwMode="auto">
              <a:xfrm>
                <a:off x="7227743" y="931491"/>
                <a:ext cx="124691" cy="116055"/>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sp>
            <p:nvSpPr>
              <p:cNvPr id="9" name="Oval 8"/>
              <p:cNvSpPr>
                <a:spLocks noChangeArrowheads="1"/>
              </p:cNvSpPr>
              <p:nvPr/>
            </p:nvSpPr>
            <p:spPr bwMode="auto">
              <a:xfrm>
                <a:off x="7227743" y="1074571"/>
                <a:ext cx="124691" cy="116055"/>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grpSp>
        <p:sp>
          <p:nvSpPr>
            <p:cNvPr id="95269" name="AutoShape 113"/>
            <p:cNvSpPr>
              <a:spLocks noChangeArrowheads="1"/>
            </p:cNvSpPr>
            <p:nvPr/>
          </p:nvSpPr>
          <p:spPr bwMode="auto">
            <a:xfrm rot="-5400000">
              <a:off x="6863556" y="821532"/>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95261" name="AutoShape 113"/>
          <p:cNvSpPr>
            <a:spLocks noChangeArrowheads="1"/>
          </p:cNvSpPr>
          <p:nvPr/>
        </p:nvSpPr>
        <p:spPr bwMode="auto">
          <a:xfrm>
            <a:off x="1873250" y="2095500"/>
            <a:ext cx="396875" cy="33020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5262" name="Line 46"/>
          <p:cNvSpPr>
            <a:spLocks noChangeShapeType="1"/>
          </p:cNvSpPr>
          <p:nvPr/>
        </p:nvSpPr>
        <p:spPr bwMode="auto">
          <a:xfrm>
            <a:off x="2066925" y="2081213"/>
            <a:ext cx="4981575"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63" name="Line 47"/>
          <p:cNvSpPr>
            <a:spLocks noChangeShapeType="1"/>
          </p:cNvSpPr>
          <p:nvPr/>
        </p:nvSpPr>
        <p:spPr bwMode="auto">
          <a:xfrm>
            <a:off x="2076450" y="4510088"/>
            <a:ext cx="4981575"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Rectangle 66"/>
          <p:cNvSpPr/>
          <p:nvPr/>
        </p:nvSpPr>
        <p:spPr>
          <a:xfrm>
            <a:off x="3182938" y="4443413"/>
            <a:ext cx="117475" cy="119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66"/>
          <p:cNvSpPr/>
          <p:nvPr/>
        </p:nvSpPr>
        <p:spPr>
          <a:xfrm>
            <a:off x="4454525" y="4457700"/>
            <a:ext cx="117475"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Rectangle 68"/>
          <p:cNvSpPr/>
          <p:nvPr/>
        </p:nvSpPr>
        <p:spPr>
          <a:xfrm>
            <a:off x="5764213" y="4452938"/>
            <a:ext cx="117475" cy="119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a:off x="1084263" y="200025"/>
            <a:ext cx="8059737" cy="557213"/>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sz="2800" b="1">
                <a:solidFill>
                  <a:schemeClr val="bg1"/>
                </a:solidFill>
              </a:rPr>
              <a:t>Computer Analysis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96259" name="TextBox 31"/>
          <p:cNvSpPr txBox="1">
            <a:spLocks noChangeArrowheads="1"/>
          </p:cNvSpPr>
          <p:nvPr/>
        </p:nvSpPr>
        <p:spPr bwMode="auto">
          <a:xfrm>
            <a:off x="1081088" y="942975"/>
            <a:ext cx="8062912" cy="5246688"/>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60" name="Slide Number Placeholder 59"/>
          <p:cNvSpPr txBox="1">
            <a:spLocks noGrp="1"/>
          </p:cNvSpPr>
          <p:nvPr/>
        </p:nvSpPr>
        <p:spPr>
          <a:xfrm>
            <a:off x="7924800" y="6300788"/>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07882456-D4A3-4861-B81B-9B0DC40203AB}" type="slidenum">
              <a:rPr lang="en-US" altLang="en-US" sz="1200">
                <a:solidFill>
                  <a:srgbClr val="BCBCBC"/>
                </a:solidFill>
              </a:rPr>
              <a:pPr algn="r"/>
              <a:t>93</a:t>
            </a:fld>
            <a:endParaRPr lang="en-US" altLang="en-US" sz="1200">
              <a:solidFill>
                <a:srgbClr val="BCBCBC"/>
              </a:solidFill>
            </a:endParaRPr>
          </a:p>
        </p:txBody>
      </p:sp>
      <p:cxnSp>
        <p:nvCxnSpPr>
          <p:cNvPr id="70" name="Straight Arrow Connector 69"/>
          <p:cNvCxnSpPr/>
          <p:nvPr/>
        </p:nvCxnSpPr>
        <p:spPr bwMode="auto">
          <a:xfrm flipH="1">
            <a:off x="7038975" y="2081213"/>
            <a:ext cx="788988"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bwMode="auto">
          <a:xfrm>
            <a:off x="1292225" y="2084388"/>
            <a:ext cx="788988"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263" name="TextBox 68"/>
          <p:cNvSpPr txBox="1">
            <a:spLocks noChangeArrowheads="1"/>
          </p:cNvSpPr>
          <p:nvPr/>
        </p:nvSpPr>
        <p:spPr bwMode="auto">
          <a:xfrm>
            <a:off x="7483475" y="2112963"/>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96264" name="TextBox 68"/>
          <p:cNvSpPr txBox="1">
            <a:spLocks noChangeArrowheads="1"/>
          </p:cNvSpPr>
          <p:nvPr/>
        </p:nvSpPr>
        <p:spPr bwMode="auto">
          <a:xfrm>
            <a:off x="1247775" y="210978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cxnSp>
        <p:nvCxnSpPr>
          <p:cNvPr id="21" name="Straight Arrow Connector 20"/>
          <p:cNvCxnSpPr/>
          <p:nvPr/>
        </p:nvCxnSpPr>
        <p:spPr bwMode="auto">
          <a:xfrm rot="16200000" flipH="1" flipV="1">
            <a:off x="4087812" y="1670051"/>
            <a:ext cx="790575"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266" name="TextBox 68"/>
          <p:cNvSpPr txBox="1">
            <a:spLocks noChangeArrowheads="1"/>
          </p:cNvSpPr>
          <p:nvPr/>
        </p:nvSpPr>
        <p:spPr bwMode="auto">
          <a:xfrm>
            <a:off x="4511675" y="1158875"/>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85" name="TextBox 84"/>
          <p:cNvSpPr txBox="1"/>
          <p:nvPr/>
        </p:nvSpPr>
        <p:spPr>
          <a:xfrm>
            <a:off x="5046663" y="955675"/>
            <a:ext cx="4097337" cy="6794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sz="1800">
                <a:solidFill>
                  <a:schemeClr val="bg1"/>
                </a:solidFill>
              </a:rPr>
              <a:t>Some computer programs do not analyze </a:t>
            </a:r>
            <a:r>
              <a:rPr lang="en-US" sz="1800" i="1">
                <a:solidFill>
                  <a:schemeClr val="bg1"/>
                </a:solidFill>
              </a:rPr>
              <a:t>P</a:t>
            </a:r>
            <a:r>
              <a:rPr lang="en-US" sz="1800">
                <a:solidFill>
                  <a:schemeClr val="bg1"/>
                </a:solidFill>
              </a:rPr>
              <a:t>-</a:t>
            </a:r>
            <a:r>
              <a:rPr lang="en-US" sz="1800">
                <a:solidFill>
                  <a:schemeClr val="bg1"/>
                </a:solidFill>
                <a:latin typeface="Symbol" pitchFamily="18" charset="2"/>
              </a:rPr>
              <a:t>d</a:t>
            </a:r>
            <a:r>
              <a:rPr lang="en-US" sz="1800">
                <a:solidFill>
                  <a:schemeClr val="bg1"/>
                </a:solidFill>
              </a:rPr>
              <a:t> effects such as the case shown.</a:t>
            </a:r>
          </a:p>
        </p:txBody>
      </p:sp>
      <p:sp>
        <p:nvSpPr>
          <p:cNvPr id="96268" name="Freeform 137"/>
          <p:cNvSpPr>
            <a:spLocks/>
          </p:cNvSpPr>
          <p:nvPr/>
        </p:nvSpPr>
        <p:spPr bwMode="auto">
          <a:xfrm rot="-5400000" flipH="1" flipV="1">
            <a:off x="3088482" y="1131094"/>
            <a:ext cx="455612" cy="2444750"/>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269" name="Freeform 137"/>
          <p:cNvSpPr>
            <a:spLocks/>
          </p:cNvSpPr>
          <p:nvPr/>
        </p:nvSpPr>
        <p:spPr bwMode="auto">
          <a:xfrm rot="16200000" flipH="1">
            <a:off x="5526088" y="1120775"/>
            <a:ext cx="450850" cy="24733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270" name="Line 53"/>
          <p:cNvSpPr>
            <a:spLocks noChangeShapeType="1"/>
          </p:cNvSpPr>
          <p:nvPr/>
        </p:nvSpPr>
        <p:spPr bwMode="auto">
          <a:xfrm>
            <a:off x="4481513" y="2100263"/>
            <a:ext cx="0" cy="490537"/>
          </a:xfrm>
          <a:prstGeom prst="line">
            <a:avLst/>
          </a:prstGeom>
          <a:noFill/>
          <a:ln w="19050">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96271" name="Line 54"/>
          <p:cNvSpPr>
            <a:spLocks noChangeShapeType="1"/>
          </p:cNvSpPr>
          <p:nvPr/>
        </p:nvSpPr>
        <p:spPr bwMode="auto">
          <a:xfrm>
            <a:off x="4281488" y="2590800"/>
            <a:ext cx="4191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72" name="Text Box 161"/>
          <p:cNvSpPr txBox="1">
            <a:spLocks noChangeArrowheads="1"/>
          </p:cNvSpPr>
          <p:nvPr/>
        </p:nvSpPr>
        <p:spPr bwMode="auto">
          <a:xfrm>
            <a:off x="4524375" y="2106613"/>
            <a:ext cx="465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endParaRPr lang="en-US" altLang="en-US" baseline="-25000">
              <a:solidFill>
                <a:schemeClr val="bg1"/>
              </a:solidFill>
              <a:latin typeface="Symbol" panose="05050102010706020507" pitchFamily="18" charset="2"/>
              <a:cs typeface="Arial" panose="020B0604020202020204" pitchFamily="34" charset="0"/>
            </a:endParaRPr>
          </a:p>
        </p:txBody>
      </p:sp>
      <p:cxnSp>
        <p:nvCxnSpPr>
          <p:cNvPr id="2" name="Straight Arrow Connector 69"/>
          <p:cNvCxnSpPr/>
          <p:nvPr/>
        </p:nvCxnSpPr>
        <p:spPr bwMode="auto">
          <a:xfrm flipH="1">
            <a:off x="7048500" y="4510088"/>
            <a:ext cx="788988"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96274" name="Group 32"/>
          <p:cNvGrpSpPr>
            <a:grpSpLocks/>
          </p:cNvGrpSpPr>
          <p:nvPr/>
        </p:nvGrpSpPr>
        <p:grpSpPr bwMode="auto">
          <a:xfrm rot="5400000">
            <a:off x="6810375" y="4548188"/>
            <a:ext cx="455613" cy="401637"/>
            <a:chOff x="6896100" y="788988"/>
            <a:chExt cx="455638" cy="401853"/>
          </a:xfrm>
        </p:grpSpPr>
        <p:grpSp>
          <p:nvGrpSpPr>
            <p:cNvPr id="96313" name="Group 85"/>
            <p:cNvGrpSpPr>
              <a:grpSpLocks/>
            </p:cNvGrpSpPr>
            <p:nvPr/>
          </p:nvGrpSpPr>
          <p:grpSpPr bwMode="auto">
            <a:xfrm>
              <a:off x="7227996" y="789214"/>
              <a:ext cx="123742" cy="401627"/>
              <a:chOff x="7227827" y="788636"/>
              <a:chExt cx="124607" cy="402206"/>
            </a:xfrm>
          </p:grpSpPr>
          <p:sp>
            <p:nvSpPr>
              <p:cNvPr id="91" name="Oval 6"/>
              <p:cNvSpPr>
                <a:spLocks noChangeArrowheads="1"/>
              </p:cNvSpPr>
              <p:nvPr/>
            </p:nvSpPr>
            <p:spPr bwMode="auto">
              <a:xfrm>
                <a:off x="7227736" y="788410"/>
                <a:ext cx="124698" cy="116117"/>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sp>
            <p:nvSpPr>
              <p:cNvPr id="92" name="Oval 91"/>
              <p:cNvSpPr>
                <a:spLocks noChangeArrowheads="1"/>
              </p:cNvSpPr>
              <p:nvPr/>
            </p:nvSpPr>
            <p:spPr bwMode="auto">
              <a:xfrm>
                <a:off x="7227736" y="931568"/>
                <a:ext cx="124698" cy="116117"/>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sp>
            <p:nvSpPr>
              <p:cNvPr id="93" name="Oval 92"/>
              <p:cNvSpPr>
                <a:spLocks noChangeArrowheads="1"/>
              </p:cNvSpPr>
              <p:nvPr/>
            </p:nvSpPr>
            <p:spPr bwMode="auto">
              <a:xfrm>
                <a:off x="7227736" y="1074725"/>
                <a:ext cx="124698" cy="116117"/>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grpSp>
        <p:sp>
          <p:nvSpPr>
            <p:cNvPr id="96314" name="AutoShape 113"/>
            <p:cNvSpPr>
              <a:spLocks noChangeArrowheads="1"/>
            </p:cNvSpPr>
            <p:nvPr/>
          </p:nvSpPr>
          <p:spPr bwMode="auto">
            <a:xfrm rot="-5400000">
              <a:off x="6863556" y="821532"/>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96275" name="AutoShape 113"/>
          <p:cNvSpPr>
            <a:spLocks noChangeArrowheads="1"/>
          </p:cNvSpPr>
          <p:nvPr/>
        </p:nvSpPr>
        <p:spPr bwMode="auto">
          <a:xfrm>
            <a:off x="1884363" y="4527550"/>
            <a:ext cx="396875" cy="33020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cxnSp>
        <p:nvCxnSpPr>
          <p:cNvPr id="3" name="Straight Arrow Connector 79"/>
          <p:cNvCxnSpPr/>
          <p:nvPr/>
        </p:nvCxnSpPr>
        <p:spPr bwMode="auto">
          <a:xfrm>
            <a:off x="1301750" y="4513263"/>
            <a:ext cx="788988"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277" name="TextBox 68"/>
          <p:cNvSpPr txBox="1">
            <a:spLocks noChangeArrowheads="1"/>
          </p:cNvSpPr>
          <p:nvPr/>
        </p:nvSpPr>
        <p:spPr bwMode="auto">
          <a:xfrm>
            <a:off x="7493000" y="4541838"/>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sp>
        <p:nvSpPr>
          <p:cNvPr id="96278" name="TextBox 68"/>
          <p:cNvSpPr txBox="1">
            <a:spLocks noChangeArrowheads="1"/>
          </p:cNvSpPr>
          <p:nvPr/>
        </p:nvSpPr>
        <p:spPr bwMode="auto">
          <a:xfrm>
            <a:off x="1257300" y="4538663"/>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P</a:t>
            </a:r>
          </a:p>
        </p:txBody>
      </p:sp>
      <p:cxnSp>
        <p:nvCxnSpPr>
          <p:cNvPr id="4" name="Straight Arrow Connector 20"/>
          <p:cNvCxnSpPr/>
          <p:nvPr/>
        </p:nvCxnSpPr>
        <p:spPr bwMode="auto">
          <a:xfrm rot="16200000" flipH="1" flipV="1">
            <a:off x="4116387" y="4098926"/>
            <a:ext cx="790575"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280" name="TextBox 68"/>
          <p:cNvSpPr txBox="1">
            <a:spLocks noChangeArrowheads="1"/>
          </p:cNvSpPr>
          <p:nvPr/>
        </p:nvSpPr>
        <p:spPr bwMode="auto">
          <a:xfrm>
            <a:off x="4540250" y="3559175"/>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H</a:t>
            </a:r>
          </a:p>
        </p:txBody>
      </p:sp>
      <p:sp>
        <p:nvSpPr>
          <p:cNvPr id="96281" name="Freeform 137"/>
          <p:cNvSpPr>
            <a:spLocks/>
          </p:cNvSpPr>
          <p:nvPr/>
        </p:nvSpPr>
        <p:spPr bwMode="auto">
          <a:xfrm rot="-5400000" flipH="1" flipV="1">
            <a:off x="3098007" y="3559969"/>
            <a:ext cx="455612" cy="2444750"/>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282" name="Freeform 137"/>
          <p:cNvSpPr>
            <a:spLocks/>
          </p:cNvSpPr>
          <p:nvPr/>
        </p:nvSpPr>
        <p:spPr bwMode="auto">
          <a:xfrm rot="16200000" flipH="1">
            <a:off x="5535613" y="3549650"/>
            <a:ext cx="450850" cy="24733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 name="TextBox 64"/>
          <p:cNvSpPr txBox="1"/>
          <p:nvPr/>
        </p:nvSpPr>
        <p:spPr>
          <a:xfrm>
            <a:off x="5073650" y="3068638"/>
            <a:ext cx="4070350" cy="922337"/>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sz="1800" dirty="0">
                <a:solidFill>
                  <a:schemeClr val="bg1"/>
                </a:solidFill>
                <a:cs typeface="Arial" pitchFamily="34" charset="0"/>
              </a:rPr>
              <a:t>Provide additional joints in the member </a:t>
            </a:r>
          </a:p>
          <a:p>
            <a:pPr>
              <a:defRPr/>
            </a:pPr>
            <a:r>
              <a:rPr lang="en-US" sz="1800" dirty="0">
                <a:solidFill>
                  <a:schemeClr val="bg1"/>
                </a:solidFill>
                <a:cs typeface="Arial" pitchFamily="34" charset="0"/>
              </a:rPr>
              <a:t>(Member shown is now made up of 4 shorter members)</a:t>
            </a:r>
          </a:p>
        </p:txBody>
      </p:sp>
      <p:sp>
        <p:nvSpPr>
          <p:cNvPr id="96284" name="Text Box 161"/>
          <p:cNvSpPr txBox="1">
            <a:spLocks noChangeArrowheads="1"/>
          </p:cNvSpPr>
          <p:nvPr/>
        </p:nvSpPr>
        <p:spPr bwMode="auto">
          <a:xfrm>
            <a:off x="3478213" y="44196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1</a:t>
            </a:r>
          </a:p>
        </p:txBody>
      </p:sp>
      <p:sp>
        <p:nvSpPr>
          <p:cNvPr id="67" name="Rectangle 66"/>
          <p:cNvSpPr/>
          <p:nvPr/>
        </p:nvSpPr>
        <p:spPr>
          <a:xfrm>
            <a:off x="3187700" y="4805363"/>
            <a:ext cx="117475" cy="119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Rectangle 67"/>
          <p:cNvSpPr/>
          <p:nvPr/>
        </p:nvSpPr>
        <p:spPr>
          <a:xfrm>
            <a:off x="4454525" y="4943475"/>
            <a:ext cx="117475"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Rectangle 68"/>
          <p:cNvSpPr/>
          <p:nvPr/>
        </p:nvSpPr>
        <p:spPr>
          <a:xfrm>
            <a:off x="5768975" y="4819650"/>
            <a:ext cx="117475"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288" name="Text Box 161"/>
          <p:cNvSpPr txBox="1">
            <a:spLocks noChangeArrowheads="1"/>
          </p:cNvSpPr>
          <p:nvPr/>
        </p:nvSpPr>
        <p:spPr bwMode="auto">
          <a:xfrm>
            <a:off x="5249863" y="4419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1</a:t>
            </a:r>
          </a:p>
        </p:txBody>
      </p:sp>
      <p:sp>
        <p:nvSpPr>
          <p:cNvPr id="96289" name="Text Box 161"/>
          <p:cNvSpPr txBox="1">
            <a:spLocks noChangeArrowheads="1"/>
          </p:cNvSpPr>
          <p:nvPr/>
        </p:nvSpPr>
        <p:spPr bwMode="auto">
          <a:xfrm>
            <a:off x="3525838" y="4995863"/>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latin typeface="Symbol" panose="05050102010706020507" pitchFamily="18" charset="2"/>
                <a:cs typeface="Arial" panose="020B0604020202020204" pitchFamily="34" charset="0"/>
              </a:rPr>
              <a:t>2</a:t>
            </a:r>
          </a:p>
        </p:txBody>
      </p:sp>
      <p:grpSp>
        <p:nvGrpSpPr>
          <p:cNvPr id="96290" name="Group 32"/>
          <p:cNvGrpSpPr>
            <a:grpSpLocks/>
          </p:cNvGrpSpPr>
          <p:nvPr/>
        </p:nvGrpSpPr>
        <p:grpSpPr bwMode="auto">
          <a:xfrm rot="5400000">
            <a:off x="6799262" y="2125663"/>
            <a:ext cx="455613" cy="401638"/>
            <a:chOff x="6896100" y="788988"/>
            <a:chExt cx="455613" cy="401637"/>
          </a:xfrm>
        </p:grpSpPr>
        <p:grpSp>
          <p:nvGrpSpPr>
            <p:cNvPr id="96308" name="Group 85"/>
            <p:cNvGrpSpPr>
              <a:grpSpLocks/>
            </p:cNvGrpSpPr>
            <p:nvPr/>
          </p:nvGrpSpPr>
          <p:grpSpPr bwMode="auto">
            <a:xfrm>
              <a:off x="7227888" y="788988"/>
              <a:ext cx="123825" cy="401637"/>
              <a:chOff x="7227743" y="788410"/>
              <a:chExt cx="124691" cy="402216"/>
            </a:xfrm>
          </p:grpSpPr>
          <p:sp>
            <p:nvSpPr>
              <p:cNvPr id="7" name="Oval 6"/>
              <p:cNvSpPr>
                <a:spLocks noChangeArrowheads="1"/>
              </p:cNvSpPr>
              <p:nvPr/>
            </p:nvSpPr>
            <p:spPr bwMode="auto">
              <a:xfrm>
                <a:off x="7227743" y="788410"/>
                <a:ext cx="124691" cy="116055"/>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sp>
            <p:nvSpPr>
              <p:cNvPr id="8" name="Oval 7"/>
              <p:cNvSpPr>
                <a:spLocks noChangeArrowheads="1"/>
              </p:cNvSpPr>
              <p:nvPr/>
            </p:nvSpPr>
            <p:spPr bwMode="auto">
              <a:xfrm>
                <a:off x="7227743" y="931491"/>
                <a:ext cx="124691" cy="116055"/>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sp>
            <p:nvSpPr>
              <p:cNvPr id="9" name="Oval 8"/>
              <p:cNvSpPr>
                <a:spLocks noChangeArrowheads="1"/>
              </p:cNvSpPr>
              <p:nvPr/>
            </p:nvSpPr>
            <p:spPr bwMode="auto">
              <a:xfrm>
                <a:off x="7227743" y="1074571"/>
                <a:ext cx="124691" cy="116055"/>
              </a:xfrm>
              <a:prstGeom prst="ellipse">
                <a:avLst/>
              </a:prstGeom>
              <a:solidFill>
                <a:schemeClr val="accent1"/>
              </a:solidFill>
              <a:ln w="25400" algn="ctr">
                <a:solidFill>
                  <a:schemeClr val="bg1"/>
                </a:solidFill>
                <a:round/>
                <a:headEnd/>
                <a:tailEnd/>
              </a:ln>
            </p:spPr>
            <p:txBody>
              <a:bodyPr rot="10800000" vert="eaVert" anchor="ctr"/>
              <a:lstStyle/>
              <a:p>
                <a:pPr algn="ctr">
                  <a:defRPr/>
                </a:pPr>
                <a:endParaRPr lang="en-US">
                  <a:solidFill>
                    <a:schemeClr val="lt1"/>
                  </a:solidFill>
                  <a:latin typeface="+mn-lt"/>
                </a:endParaRPr>
              </a:p>
            </p:txBody>
          </p:sp>
        </p:grpSp>
        <p:sp>
          <p:nvSpPr>
            <p:cNvPr id="96309" name="AutoShape 113"/>
            <p:cNvSpPr>
              <a:spLocks noChangeArrowheads="1"/>
            </p:cNvSpPr>
            <p:nvPr/>
          </p:nvSpPr>
          <p:spPr bwMode="auto">
            <a:xfrm rot="-5400000">
              <a:off x="6863556" y="821532"/>
              <a:ext cx="396875" cy="3317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96291" name="AutoShape 113"/>
          <p:cNvSpPr>
            <a:spLocks noChangeArrowheads="1"/>
          </p:cNvSpPr>
          <p:nvPr/>
        </p:nvSpPr>
        <p:spPr bwMode="auto">
          <a:xfrm>
            <a:off x="1873250" y="2095500"/>
            <a:ext cx="396875" cy="33020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6292" name="Line 102"/>
          <p:cNvSpPr>
            <a:spLocks noChangeShapeType="1"/>
          </p:cNvSpPr>
          <p:nvPr/>
        </p:nvSpPr>
        <p:spPr bwMode="auto">
          <a:xfrm>
            <a:off x="2066925" y="2081213"/>
            <a:ext cx="4981575"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93" name="Line 103"/>
          <p:cNvSpPr>
            <a:spLocks noChangeShapeType="1"/>
          </p:cNvSpPr>
          <p:nvPr/>
        </p:nvSpPr>
        <p:spPr bwMode="auto">
          <a:xfrm>
            <a:off x="2076450" y="4510088"/>
            <a:ext cx="4981575"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Rectangle 66"/>
          <p:cNvSpPr/>
          <p:nvPr/>
        </p:nvSpPr>
        <p:spPr>
          <a:xfrm>
            <a:off x="3182938" y="4443413"/>
            <a:ext cx="117475" cy="119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66"/>
          <p:cNvSpPr/>
          <p:nvPr/>
        </p:nvSpPr>
        <p:spPr>
          <a:xfrm>
            <a:off x="4454525" y="4457700"/>
            <a:ext cx="117475"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68"/>
          <p:cNvSpPr/>
          <p:nvPr/>
        </p:nvSpPr>
        <p:spPr>
          <a:xfrm>
            <a:off x="5764213" y="4452938"/>
            <a:ext cx="117475" cy="119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297" name="Line 108"/>
          <p:cNvSpPr>
            <a:spLocks noChangeShapeType="1"/>
          </p:cNvSpPr>
          <p:nvPr/>
        </p:nvSpPr>
        <p:spPr bwMode="auto">
          <a:xfrm>
            <a:off x="3243263" y="4862513"/>
            <a:ext cx="113347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98" name="Line 109"/>
          <p:cNvSpPr>
            <a:spLocks noChangeShapeType="1"/>
          </p:cNvSpPr>
          <p:nvPr/>
        </p:nvSpPr>
        <p:spPr bwMode="auto">
          <a:xfrm>
            <a:off x="3467100" y="4510088"/>
            <a:ext cx="0" cy="347662"/>
          </a:xfrm>
          <a:prstGeom prst="line">
            <a:avLst/>
          </a:prstGeom>
          <a:noFill/>
          <a:ln w="19050">
            <a:solidFill>
              <a:schemeClr val="bg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6299" name="Line 110"/>
          <p:cNvSpPr>
            <a:spLocks noChangeShapeType="1"/>
          </p:cNvSpPr>
          <p:nvPr/>
        </p:nvSpPr>
        <p:spPr bwMode="auto">
          <a:xfrm>
            <a:off x="5462588" y="4876800"/>
            <a:ext cx="3810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00" name="Line 111"/>
          <p:cNvSpPr>
            <a:spLocks noChangeShapeType="1"/>
          </p:cNvSpPr>
          <p:nvPr/>
        </p:nvSpPr>
        <p:spPr bwMode="auto">
          <a:xfrm>
            <a:off x="5686425" y="4524375"/>
            <a:ext cx="0" cy="347663"/>
          </a:xfrm>
          <a:prstGeom prst="line">
            <a:avLst/>
          </a:prstGeom>
          <a:noFill/>
          <a:ln w="19050">
            <a:solidFill>
              <a:schemeClr val="bg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6301" name="Line 113"/>
          <p:cNvSpPr>
            <a:spLocks noChangeShapeType="1"/>
          </p:cNvSpPr>
          <p:nvPr/>
        </p:nvSpPr>
        <p:spPr bwMode="auto">
          <a:xfrm flipH="1">
            <a:off x="3952875" y="5005388"/>
            <a:ext cx="557213"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02" name="Line 115"/>
          <p:cNvSpPr>
            <a:spLocks noChangeShapeType="1"/>
          </p:cNvSpPr>
          <p:nvPr/>
        </p:nvSpPr>
        <p:spPr bwMode="auto">
          <a:xfrm>
            <a:off x="4133850" y="4862513"/>
            <a:ext cx="0" cy="1428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03" name="Line 117"/>
          <p:cNvSpPr>
            <a:spLocks noChangeShapeType="1"/>
          </p:cNvSpPr>
          <p:nvPr/>
        </p:nvSpPr>
        <p:spPr bwMode="auto">
          <a:xfrm>
            <a:off x="4129088" y="5005388"/>
            <a:ext cx="0" cy="357187"/>
          </a:xfrm>
          <a:prstGeom prst="line">
            <a:avLst/>
          </a:prstGeom>
          <a:noFill/>
          <a:ln w="19050">
            <a:solidFill>
              <a:schemeClr val="bg1"/>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sp>
        <p:nvSpPr>
          <p:cNvPr id="96304" name="Line 118"/>
          <p:cNvSpPr>
            <a:spLocks noChangeShapeType="1"/>
          </p:cNvSpPr>
          <p:nvPr/>
        </p:nvSpPr>
        <p:spPr bwMode="auto">
          <a:xfrm flipV="1">
            <a:off x="4133850" y="4586288"/>
            <a:ext cx="0" cy="280987"/>
          </a:xfrm>
          <a:prstGeom prst="line">
            <a:avLst/>
          </a:prstGeom>
          <a:noFill/>
          <a:ln w="19050">
            <a:solidFill>
              <a:schemeClr val="bg1"/>
            </a:solidFill>
            <a:round/>
            <a:headEnd type="arrow" w="lg" len="lg"/>
            <a:tailEnd type="none" w="lg" len="lg"/>
          </a:ln>
          <a:extLst>
            <a:ext uri="{909E8E84-426E-40DD-AFC4-6F175D3DCCD1}">
              <a14:hiddenFill xmlns:a14="http://schemas.microsoft.com/office/drawing/2010/main">
                <a:noFill/>
              </a14:hiddenFill>
            </a:ext>
          </a:extLst>
        </p:spPr>
        <p:txBody>
          <a:bodyPr/>
          <a:lstStyle/>
          <a:p>
            <a:endParaRPr lang="en-US"/>
          </a:p>
        </p:txBody>
      </p:sp>
      <p:sp>
        <p:nvSpPr>
          <p:cNvPr id="84" name="TextBox 83"/>
          <p:cNvSpPr txBox="1"/>
          <p:nvPr/>
        </p:nvSpPr>
        <p:spPr>
          <a:xfrm>
            <a:off x="2422525" y="5492750"/>
            <a:ext cx="6721475" cy="67945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sz="1800" i="1">
                <a:solidFill>
                  <a:schemeClr val="bg1"/>
                </a:solidFill>
              </a:rPr>
              <a:t>P</a:t>
            </a:r>
            <a:r>
              <a:rPr lang="en-US" sz="1800">
                <a:solidFill>
                  <a:schemeClr val="bg1"/>
                </a:solidFill>
              </a:rPr>
              <a:t>-</a:t>
            </a:r>
            <a:r>
              <a:rPr lang="en-US" sz="1800">
                <a:solidFill>
                  <a:schemeClr val="bg1"/>
                </a:solidFill>
                <a:latin typeface="Symbol" pitchFamily="18" charset="2"/>
              </a:rPr>
              <a:t>d</a:t>
            </a:r>
            <a:r>
              <a:rPr lang="en-US" sz="1800">
                <a:solidFill>
                  <a:schemeClr val="bg1"/>
                </a:solidFill>
              </a:rPr>
              <a:t> analysis of the overall member is now analyzed as </a:t>
            </a:r>
            <a:r>
              <a:rPr lang="en-US" sz="1800" i="1">
                <a:solidFill>
                  <a:schemeClr val="bg1"/>
                </a:solidFill>
              </a:rPr>
              <a:t>P</a:t>
            </a:r>
            <a:r>
              <a:rPr lang="en-US" sz="1800">
                <a:solidFill>
                  <a:schemeClr val="bg1"/>
                </a:solidFill>
              </a:rPr>
              <a:t>-</a:t>
            </a:r>
            <a:r>
              <a:rPr lang="en-US" sz="1800">
                <a:solidFill>
                  <a:schemeClr val="bg1"/>
                </a:solidFill>
                <a:latin typeface="Symbol" pitchFamily="18" charset="2"/>
              </a:rPr>
              <a:t>D</a:t>
            </a:r>
            <a:r>
              <a:rPr lang="en-US" sz="1800">
                <a:solidFill>
                  <a:schemeClr val="bg1"/>
                </a:solidFill>
              </a:rPr>
              <a:t> analysis of each individual member, which most programs will be able to analyze.</a:t>
            </a:r>
          </a:p>
        </p:txBody>
      </p:sp>
      <p:sp>
        <p:nvSpPr>
          <p:cNvPr id="88" name="TextBox 87"/>
          <p:cNvSpPr txBox="1"/>
          <p:nvPr/>
        </p:nvSpPr>
        <p:spPr>
          <a:xfrm>
            <a:off x="1081088" y="6183313"/>
            <a:ext cx="8062912" cy="404812"/>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sz="1800" dirty="0">
                <a:solidFill>
                  <a:schemeClr val="bg1"/>
                </a:solidFill>
                <a:cs typeface="Arial" pitchFamily="34" charset="0"/>
              </a:rPr>
              <a:t>Such an analysis is only required for members which will have significant </a:t>
            </a:r>
            <a:r>
              <a:rPr lang="en-US" sz="1800" i="1" dirty="0">
                <a:solidFill>
                  <a:schemeClr val="bg1"/>
                </a:solidFill>
                <a:cs typeface="Arial" pitchFamily="34" charset="0"/>
              </a:rPr>
              <a:t>P</a:t>
            </a:r>
            <a:r>
              <a:rPr lang="en-US" sz="1800" dirty="0">
                <a:solidFill>
                  <a:schemeClr val="bg1"/>
                </a:solidFill>
                <a:cs typeface="Arial" pitchFamily="34" charset="0"/>
              </a:rPr>
              <a:t>-</a:t>
            </a:r>
            <a:r>
              <a:rPr lang="en-US" sz="1800" dirty="0">
                <a:solidFill>
                  <a:schemeClr val="bg1"/>
                </a:solidFill>
                <a:latin typeface="Symbol" pitchFamily="18" charset="2"/>
                <a:cs typeface="Arial" pitchFamily="34" charset="0"/>
              </a:rPr>
              <a:t>d</a:t>
            </a:r>
            <a:r>
              <a:rPr lang="en-US" sz="1800" dirty="0">
                <a:solidFill>
                  <a:schemeClr val="bg1"/>
                </a:solidFill>
                <a:cs typeface="Arial" pitchFamily="34" charset="0"/>
              </a:rPr>
              <a:t> effects</a:t>
            </a:r>
          </a:p>
        </p:txBody>
      </p:sp>
      <p:sp>
        <p:nvSpPr>
          <p:cNvPr id="5" name="TextBox 4"/>
          <p:cNvSpPr txBox="1"/>
          <p:nvPr/>
        </p:nvSpPr>
        <p:spPr>
          <a:xfrm>
            <a:off x="1084263" y="200025"/>
            <a:ext cx="8059737" cy="557213"/>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sz="2800" b="1">
                <a:solidFill>
                  <a:schemeClr val="bg1"/>
                </a:solidFill>
              </a:rPr>
              <a:t>Computer Analysis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5" name="TextBox 4"/>
          <p:cNvSpPr txBox="1"/>
          <p:nvPr/>
        </p:nvSpPr>
        <p:spPr>
          <a:xfrm>
            <a:off x="1754188" y="1824038"/>
            <a:ext cx="6462712" cy="49530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a:solidFill>
                  <a:schemeClr val="bg1"/>
                </a:solidFill>
              </a:rPr>
              <a:t>Braced frames with pinned member connections:</a:t>
            </a:r>
          </a:p>
        </p:txBody>
      </p:sp>
      <p:sp>
        <p:nvSpPr>
          <p:cNvPr id="8" name="TextBox 7"/>
          <p:cNvSpPr txBox="1"/>
          <p:nvPr/>
        </p:nvSpPr>
        <p:spPr>
          <a:xfrm>
            <a:off x="2279650" y="2652713"/>
            <a:ext cx="5937250" cy="831850"/>
          </a:xfrm>
          <a:prstGeom prst="rect">
            <a:avLst/>
          </a:prstGeom>
          <a:solidFill>
            <a:schemeClr val="tx1">
              <a:lumMod val="95000"/>
              <a:alpha val="62000"/>
            </a:schemeClr>
          </a:solidFill>
          <a:ln w="38100" cap="flat">
            <a:solidFill>
              <a:schemeClr val="bg1"/>
            </a:solidFill>
            <a:bevel/>
          </a:ln>
        </p:spPr>
        <p:txBody>
          <a:bodyPr>
            <a:spAutoFit/>
          </a:bodyPr>
          <a:lstStyle/>
          <a:p>
            <a:pPr>
              <a:defRPr/>
            </a:pPr>
            <a:r>
              <a:rPr lang="en-US" dirty="0">
                <a:solidFill>
                  <a:schemeClr val="bg1"/>
                </a:solidFill>
                <a:cs typeface="Arial" pitchFamily="34" charset="0"/>
              </a:rPr>
              <a:t>If loads applied at the nodes, members are subjected to axial forces only.</a:t>
            </a:r>
          </a:p>
        </p:txBody>
      </p:sp>
      <p:sp>
        <p:nvSpPr>
          <p:cNvPr id="9" name="TextBox 8"/>
          <p:cNvSpPr txBox="1"/>
          <p:nvPr/>
        </p:nvSpPr>
        <p:spPr>
          <a:xfrm>
            <a:off x="2484438" y="457200"/>
            <a:ext cx="3735387" cy="557213"/>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sz="2800" b="1">
                <a:solidFill>
                  <a:schemeClr val="bg1"/>
                </a:solidFill>
              </a:rPr>
              <a:t>Combined Forces</a:t>
            </a:r>
          </a:p>
        </p:txBody>
      </p:sp>
      <p:sp>
        <p:nvSpPr>
          <p:cNvPr id="10" name="TextBox 9"/>
          <p:cNvSpPr txBox="1"/>
          <p:nvPr/>
        </p:nvSpPr>
        <p:spPr>
          <a:xfrm>
            <a:off x="2290763" y="3822700"/>
            <a:ext cx="5937250" cy="1973263"/>
          </a:xfrm>
          <a:prstGeom prst="rect">
            <a:avLst/>
          </a:prstGeom>
          <a:solidFill>
            <a:schemeClr val="tx1">
              <a:lumMod val="95000"/>
              <a:alpha val="62000"/>
            </a:schemeClr>
          </a:solidFill>
          <a:ln w="38100" cap="flat">
            <a:solidFill>
              <a:schemeClr val="bg1"/>
            </a:solidFill>
            <a:bevel/>
          </a:ln>
        </p:spPr>
        <p:txBody>
          <a:bodyPr>
            <a:spAutoFit/>
          </a:bodyPr>
          <a:lstStyle/>
          <a:p>
            <a:pPr>
              <a:defRPr/>
            </a:pPr>
            <a:r>
              <a:rPr lang="en-US" dirty="0">
                <a:solidFill>
                  <a:schemeClr val="bg1"/>
                </a:solidFill>
                <a:cs typeface="Arial" pitchFamily="34" charset="0"/>
              </a:rPr>
              <a:t>Beams and girders may be subjected to combined forces, but designers should take care in understanding whether analysis results represent compressive forces present in the steel section or carried by the floor slab.</a:t>
            </a:r>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A20EC0B-569F-4256-95CB-BA2248AF9BA1}" type="slidenum">
              <a:rPr lang="en-US" altLang="en-US" sz="1200">
                <a:solidFill>
                  <a:srgbClr val="BCBCBC"/>
                </a:solidFill>
              </a:rPr>
              <a:pPr/>
              <a:t>94</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solidFill>
                  <a:srgbClr val="BCBCBC"/>
                </a:solidFill>
                <a:cs typeface="Arial" panose="020B0604020202020204" pitchFamily="34" charset="0"/>
              </a:rPr>
              <a:t>Combined Forces Theory</a:t>
            </a:r>
          </a:p>
        </p:txBody>
      </p:sp>
      <p:sp>
        <p:nvSpPr>
          <p:cNvPr id="5" name="TextBox 4"/>
          <p:cNvSpPr txBox="1"/>
          <p:nvPr/>
        </p:nvSpPr>
        <p:spPr>
          <a:xfrm>
            <a:off x="1754188" y="1824038"/>
            <a:ext cx="6462712" cy="495300"/>
          </a:xfrm>
          <a:prstGeom prst="rect">
            <a:avLst/>
          </a:prstGeom>
          <a:solidFill>
            <a:schemeClr val="tx1">
              <a:lumMod val="95000"/>
              <a:alpha val="62000"/>
            </a:schemeClr>
          </a:solidFill>
          <a:ln w="38100" cap="flat">
            <a:solidFill>
              <a:schemeClr val="bg1"/>
            </a:solidFill>
            <a:bevel/>
          </a:ln>
        </p:spPr>
        <p:txBody>
          <a:bodyPr anchor="ctr" anchorCtr="1">
            <a:spAutoFit/>
          </a:bodyPr>
          <a:lstStyle/>
          <a:p>
            <a:pPr algn="ctr">
              <a:defRPr/>
            </a:pPr>
            <a:r>
              <a:rPr lang="en-US">
                <a:solidFill>
                  <a:schemeClr val="bg1"/>
                </a:solidFill>
              </a:rPr>
              <a:t>Moment frames with fixed member connections:</a:t>
            </a:r>
          </a:p>
        </p:txBody>
      </p:sp>
      <p:sp>
        <p:nvSpPr>
          <p:cNvPr id="8" name="TextBox 7"/>
          <p:cNvSpPr txBox="1"/>
          <p:nvPr/>
        </p:nvSpPr>
        <p:spPr>
          <a:xfrm>
            <a:off x="2279650" y="2652713"/>
            <a:ext cx="5937250" cy="831850"/>
          </a:xfrm>
          <a:prstGeom prst="rect">
            <a:avLst/>
          </a:prstGeom>
          <a:solidFill>
            <a:schemeClr val="tx1">
              <a:lumMod val="95000"/>
              <a:alpha val="62000"/>
            </a:schemeClr>
          </a:solidFill>
          <a:ln w="38100" cap="flat">
            <a:solidFill>
              <a:schemeClr val="bg1"/>
            </a:solidFill>
            <a:bevel/>
          </a:ln>
        </p:spPr>
        <p:txBody>
          <a:bodyPr>
            <a:spAutoFit/>
          </a:bodyPr>
          <a:lstStyle/>
          <a:p>
            <a:pPr>
              <a:defRPr/>
            </a:pPr>
            <a:r>
              <a:rPr lang="en-US" dirty="0">
                <a:solidFill>
                  <a:schemeClr val="bg1"/>
                </a:solidFill>
                <a:cs typeface="Arial" pitchFamily="34" charset="0"/>
              </a:rPr>
              <a:t>Most if not all members will be subjected to a combination of axial forces, flexure and shear.</a:t>
            </a:r>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54D0286-072A-4DFB-AF47-FA6E6886E342}" type="slidenum">
              <a:rPr lang="en-US" altLang="en-US" sz="1200">
                <a:solidFill>
                  <a:srgbClr val="BCBCBC"/>
                </a:solidFill>
              </a:rPr>
              <a:pPr/>
              <a:t>95</a:t>
            </a:fld>
            <a:endParaRPr lang="en-US" altLang="en-US" sz="1200">
              <a:solidFill>
                <a:srgbClr val="BCBCBC"/>
              </a:solidFill>
            </a:endParaRPr>
          </a:p>
        </p:txBody>
      </p:sp>
      <p:sp>
        <p:nvSpPr>
          <p:cNvPr id="9" name="TextBox 8"/>
          <p:cNvSpPr txBox="1"/>
          <p:nvPr/>
        </p:nvSpPr>
        <p:spPr>
          <a:xfrm>
            <a:off x="2484438" y="457200"/>
            <a:ext cx="3735387" cy="557213"/>
          </a:xfrm>
          <a:prstGeom prst="rect">
            <a:avLst/>
          </a:prstGeom>
          <a:solidFill>
            <a:schemeClr val="tx1">
              <a:lumMod val="95000"/>
              <a:alpha val="62000"/>
            </a:schemeClr>
          </a:solidFill>
          <a:ln w="38100" cap="flat">
            <a:solidFill>
              <a:schemeClr val="bg1"/>
            </a:solidFill>
            <a:bevel/>
          </a:ln>
        </p:spPr>
        <p:txBody>
          <a:bodyPr anchor="ctr">
            <a:spAutoFit/>
          </a:bodyPr>
          <a:lstStyle/>
          <a:p>
            <a:pPr algn="ctr">
              <a:defRPr/>
            </a:pPr>
            <a:r>
              <a:rPr lang="en-US" sz="2800" b="1">
                <a:solidFill>
                  <a:schemeClr val="bg1"/>
                </a:solidFill>
              </a:rPr>
              <a:t>Combined Forces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600200"/>
            <a:ext cx="8229600" cy="3921125"/>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defRPr/>
            </a:pPr>
            <a:endParaRPr lang="en-US" dirty="0" smtClean="0">
              <a:solidFill>
                <a:schemeClr val="bg1"/>
              </a:solidFill>
            </a:endParaRPr>
          </a:p>
          <a:p>
            <a:pPr lvl="1">
              <a:buFont typeface="Wingdings 2" pitchFamily="18" charset="2"/>
              <a:buNone/>
              <a:defRPr/>
            </a:pPr>
            <a:r>
              <a:rPr lang="en-US" sz="4800" b="1" dirty="0" smtClean="0">
                <a:solidFill>
                  <a:schemeClr val="bg1"/>
                </a:solidFill>
              </a:rPr>
              <a:t>Appendix 8: </a:t>
            </a:r>
          </a:p>
          <a:p>
            <a:pPr lvl="1">
              <a:buFont typeface="Wingdings 2" pitchFamily="18" charset="2"/>
              <a:buNone/>
              <a:defRPr/>
            </a:pPr>
            <a:r>
              <a:rPr lang="en-US" sz="4800" b="1" dirty="0" smtClean="0">
                <a:solidFill>
                  <a:schemeClr val="bg1"/>
                </a:solidFill>
              </a:rPr>
              <a:t>Approximate Second- Order Analysis</a:t>
            </a:r>
          </a:p>
          <a:p>
            <a:pPr lvl="1">
              <a:buFont typeface="Wingdings 2" pitchFamily="18" charset="2"/>
              <a:buNone/>
              <a:defRPr/>
            </a:pPr>
            <a:endParaRPr lang="en-US" sz="4800" b="1" dirty="0" smtClean="0">
              <a:solidFill>
                <a:schemeClr val="bg1"/>
              </a:solidFill>
            </a:endParaRPr>
          </a:p>
        </p:txBody>
      </p:sp>
      <p:sp>
        <p:nvSpPr>
          <p:cNvPr id="9933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4" name="Slide Number Placeholder 3"/>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6AB23F2-C8D4-4494-A421-0692D25B6E88}" type="slidenum">
              <a:rPr lang="en-US" altLang="en-US" sz="1200">
                <a:solidFill>
                  <a:srgbClr val="BCBCBC"/>
                </a:solidFill>
              </a:rPr>
              <a:pPr/>
              <a:t>96</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7950" y="492125"/>
            <a:ext cx="5159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b="1">
                <a:solidFill>
                  <a:schemeClr val="bg1"/>
                </a:solidFill>
              </a:rPr>
              <a:t>Amplified First Order Analysis</a:t>
            </a:r>
          </a:p>
        </p:txBody>
      </p:sp>
      <p:sp>
        <p:nvSpPr>
          <p:cNvPr id="7" name="TextBox 6"/>
          <p:cNvSpPr txBox="1"/>
          <p:nvPr/>
        </p:nvSpPr>
        <p:spPr>
          <a:xfrm>
            <a:off x="1389063" y="1438275"/>
            <a:ext cx="5834062"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Amplification of First-Order Elastic Analysis </a:t>
            </a:r>
          </a:p>
        </p:txBody>
      </p:sp>
      <p:sp>
        <p:nvSpPr>
          <p:cNvPr id="8" name="TextBox 7"/>
          <p:cNvSpPr txBox="1"/>
          <p:nvPr/>
        </p:nvSpPr>
        <p:spPr>
          <a:xfrm>
            <a:off x="1400175" y="2854325"/>
            <a:ext cx="7340600"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This method is typically used in the following situations:</a:t>
            </a:r>
          </a:p>
        </p:txBody>
      </p:sp>
      <p:sp>
        <p:nvSpPr>
          <p:cNvPr id="9" name="TextBox 8"/>
          <p:cNvSpPr txBox="1"/>
          <p:nvPr/>
        </p:nvSpPr>
        <p:spPr>
          <a:xfrm>
            <a:off x="1401763" y="2189163"/>
            <a:ext cx="1998662" cy="46037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Appendix 8</a:t>
            </a:r>
          </a:p>
        </p:txBody>
      </p:sp>
      <p:sp>
        <p:nvSpPr>
          <p:cNvPr id="10" name="TextBox 9"/>
          <p:cNvSpPr txBox="1"/>
          <p:nvPr/>
        </p:nvSpPr>
        <p:spPr>
          <a:xfrm>
            <a:off x="1706563" y="3540125"/>
            <a:ext cx="7034212"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To analyze and design simple structures being performed by hand calculations.</a:t>
            </a:r>
          </a:p>
        </p:txBody>
      </p:sp>
      <p:sp>
        <p:nvSpPr>
          <p:cNvPr id="11" name="TextBox 10"/>
          <p:cNvSpPr txBox="1"/>
          <p:nvPr/>
        </p:nvSpPr>
        <p:spPr>
          <a:xfrm>
            <a:off x="1706563" y="4525963"/>
            <a:ext cx="7034212" cy="46037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To verify second order results in computer analyses. </a:t>
            </a:r>
          </a:p>
        </p:txBody>
      </p:sp>
      <p:sp>
        <p:nvSpPr>
          <p:cNvPr id="12" name="TextBox 11"/>
          <p:cNvSpPr txBox="1"/>
          <p:nvPr/>
        </p:nvSpPr>
        <p:spPr>
          <a:xfrm>
            <a:off x="1706563" y="5168900"/>
            <a:ext cx="7034212" cy="46037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To determine the significance of </a:t>
            </a:r>
            <a:r>
              <a:rPr lang="en-US" i="1" dirty="0">
                <a:solidFill>
                  <a:schemeClr val="bg1"/>
                </a:solidFill>
              </a:rPr>
              <a:t>P</a:t>
            </a:r>
            <a:r>
              <a:rPr lang="en-US" dirty="0">
                <a:solidFill>
                  <a:schemeClr val="bg1"/>
                </a:solidFill>
              </a:rPr>
              <a:t>-</a:t>
            </a:r>
            <a:r>
              <a:rPr lang="en-US" dirty="0">
                <a:solidFill>
                  <a:schemeClr val="bg1"/>
                </a:solidFill>
                <a:latin typeface="Symbol" pitchFamily="18" charset="2"/>
              </a:rPr>
              <a:t>d</a:t>
            </a:r>
            <a:r>
              <a:rPr lang="en-US" dirty="0">
                <a:solidFill>
                  <a:schemeClr val="bg1"/>
                </a:solidFill>
              </a:rPr>
              <a:t> effects (B</a:t>
            </a:r>
            <a:r>
              <a:rPr lang="en-US" baseline="-25000" dirty="0">
                <a:solidFill>
                  <a:schemeClr val="bg1"/>
                </a:solidFill>
              </a:rPr>
              <a:t>1</a:t>
            </a:r>
            <a:r>
              <a:rPr lang="en-US" dirty="0">
                <a:solidFill>
                  <a:schemeClr val="bg1"/>
                </a:solidFill>
              </a:rPr>
              <a:t> factor).</a:t>
            </a:r>
          </a:p>
        </p:txBody>
      </p:sp>
      <p:sp>
        <p:nvSpPr>
          <p:cNvPr id="13" name="Slide Number Placeholder 12"/>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A48C985-502C-4AF8-8955-5490EBB65E65}" type="slidenum">
              <a:rPr lang="en-US" altLang="en-US" sz="1200">
                <a:solidFill>
                  <a:srgbClr val="BCBCBC"/>
                </a:solidFill>
              </a:rPr>
              <a:pPr/>
              <a:t>97</a:t>
            </a:fld>
            <a:endParaRPr lang="en-US" altLang="en-US" sz="1200">
              <a:solidFill>
                <a:srgbClr val="BCBCBC"/>
              </a:solidFill>
            </a:endParaRPr>
          </a:p>
        </p:txBody>
      </p:sp>
      <p:sp>
        <p:nvSpPr>
          <p:cNvPr id="10036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cs typeface="Arial" panose="020B0604020202020204" pitchFamily="34" charset="0"/>
              </a:rPr>
              <a:t>Combined Forces – AISC </a:t>
            </a:r>
            <a:r>
              <a:rPr lang="en-US" altLang="en-US" sz="1200" i="1" dirty="0" smtClean="0">
                <a:solidFill>
                  <a:srgbClr val="BCBCBC"/>
                </a:solidFill>
                <a:cs typeface="Arial" panose="020B0604020202020204" pitchFamily="34" charset="0"/>
              </a:rPr>
              <a:t>Manual</a:t>
            </a:r>
            <a:r>
              <a:rPr lang="en-US" altLang="en-US" sz="1200" dirty="0" smtClean="0">
                <a:solidFill>
                  <a:srgbClr val="BCBCBC"/>
                </a:solidFill>
                <a:cs typeface="Arial" panose="020B0604020202020204" pitchFamily="34" charset="0"/>
              </a:rPr>
              <a:t> </a:t>
            </a:r>
            <a:r>
              <a:rPr lang="en-US" altLang="en-US" sz="1200" dirty="0" smtClean="0">
                <a:solidFill>
                  <a:srgbClr val="BCBCBC"/>
                </a:solidFill>
                <a:cs typeface="Arial" panose="020B0604020202020204" pitchFamily="34" charset="0"/>
              </a:rPr>
              <a:t>15th </a:t>
            </a:r>
            <a:r>
              <a:rPr lang="en-US" altLang="en-US" sz="1200" dirty="0" smtClean="0">
                <a:solidFill>
                  <a:srgbClr val="BCBCBC"/>
                </a:solidFill>
                <a:cs typeface="Arial" panose="020B0604020202020204" pitchFamily="34" charset="0"/>
              </a:rPr>
              <a:t>Ed</a:t>
            </a:r>
          </a:p>
        </p:txBody>
      </p:sp>
      <p:sp>
        <p:nvSpPr>
          <p:cNvPr id="14" name="TextBox 13"/>
          <p:cNvSpPr txBox="1"/>
          <p:nvPr/>
        </p:nvSpPr>
        <p:spPr>
          <a:xfrm>
            <a:off x="1401763" y="5791200"/>
            <a:ext cx="7340600" cy="461963"/>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dirty="0">
                <a:solidFill>
                  <a:schemeClr val="bg1"/>
                </a:solidFill>
              </a:rPr>
              <a:t>Basis for the factors is in 2</a:t>
            </a:r>
            <a:r>
              <a:rPr lang="en-US" baseline="30000" dirty="0">
                <a:solidFill>
                  <a:schemeClr val="bg1"/>
                </a:solidFill>
              </a:rPr>
              <a:t>nd</a:t>
            </a:r>
            <a:r>
              <a:rPr lang="en-US" dirty="0">
                <a:solidFill>
                  <a:schemeClr val="bg1"/>
                </a:solidFill>
              </a:rPr>
              <a:t> order analysis theory slides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3" name="TextBox 2"/>
          <p:cNvSpPr txBox="1"/>
          <p:nvPr/>
        </p:nvSpPr>
        <p:spPr>
          <a:xfrm>
            <a:off x="1397000" y="1512888"/>
            <a:ext cx="5899150" cy="46037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i="1" dirty="0" err="1">
                <a:solidFill>
                  <a:schemeClr val="bg1"/>
                </a:solidFill>
              </a:rPr>
              <a:t>M</a:t>
            </a:r>
            <a:r>
              <a:rPr lang="en-US" i="1" baseline="-25000" dirty="0" err="1">
                <a:solidFill>
                  <a:schemeClr val="bg1"/>
                </a:solidFill>
              </a:rPr>
              <a:t>r</a:t>
            </a:r>
            <a:r>
              <a:rPr lang="en-US" i="1" baseline="-25000" dirty="0">
                <a:solidFill>
                  <a:schemeClr val="bg1"/>
                </a:solidFill>
              </a:rPr>
              <a:t> </a:t>
            </a:r>
            <a:r>
              <a:rPr lang="en-US" dirty="0">
                <a:solidFill>
                  <a:schemeClr val="bg1"/>
                </a:solidFill>
              </a:rPr>
              <a:t>= </a:t>
            </a:r>
            <a:r>
              <a:rPr lang="en-US" i="1" dirty="0">
                <a:solidFill>
                  <a:schemeClr val="bg1"/>
                </a:solidFill>
              </a:rPr>
              <a:t>B</a:t>
            </a:r>
            <a:r>
              <a:rPr lang="en-US" i="1" baseline="-25000" dirty="0">
                <a:solidFill>
                  <a:schemeClr val="bg1"/>
                </a:solidFill>
              </a:rPr>
              <a:t>1</a:t>
            </a:r>
            <a:r>
              <a:rPr lang="en-US" i="1" dirty="0">
                <a:solidFill>
                  <a:schemeClr val="bg1"/>
                </a:solidFill>
              </a:rPr>
              <a:t>M</a:t>
            </a:r>
            <a:r>
              <a:rPr lang="en-US" i="1" baseline="-25000" dirty="0">
                <a:solidFill>
                  <a:schemeClr val="bg1"/>
                </a:solidFill>
              </a:rPr>
              <a:t>nt </a:t>
            </a:r>
            <a:r>
              <a:rPr lang="en-US" dirty="0">
                <a:solidFill>
                  <a:schemeClr val="bg1"/>
                </a:solidFill>
              </a:rPr>
              <a:t>+ </a:t>
            </a:r>
            <a:r>
              <a:rPr lang="en-US" i="1" dirty="0">
                <a:solidFill>
                  <a:schemeClr val="bg1"/>
                </a:solidFill>
              </a:rPr>
              <a:t>B</a:t>
            </a:r>
            <a:r>
              <a:rPr lang="en-US" i="1" baseline="-25000" dirty="0">
                <a:solidFill>
                  <a:schemeClr val="bg1"/>
                </a:solidFill>
              </a:rPr>
              <a:t>2</a:t>
            </a:r>
            <a:r>
              <a:rPr lang="en-US" i="1" dirty="0">
                <a:solidFill>
                  <a:schemeClr val="bg1"/>
                </a:solidFill>
              </a:rPr>
              <a:t>M</a:t>
            </a:r>
            <a:r>
              <a:rPr lang="en-US" i="1" baseline="-25000" dirty="0">
                <a:solidFill>
                  <a:schemeClr val="bg1"/>
                </a:solidFill>
              </a:rPr>
              <a:t>lt</a:t>
            </a:r>
            <a:r>
              <a:rPr lang="en-US" baseline="-25000" dirty="0">
                <a:solidFill>
                  <a:schemeClr val="bg1"/>
                </a:solidFill>
              </a:rPr>
              <a:t>		</a:t>
            </a:r>
            <a:r>
              <a:rPr lang="en-US" dirty="0">
                <a:solidFill>
                  <a:schemeClr val="bg1"/>
                </a:solidFill>
              </a:rPr>
              <a:t>Equation A-8-1</a:t>
            </a:r>
          </a:p>
        </p:txBody>
      </p:sp>
      <p:sp>
        <p:nvSpPr>
          <p:cNvPr id="5" name="TextBox 4"/>
          <p:cNvSpPr txBox="1"/>
          <p:nvPr/>
        </p:nvSpPr>
        <p:spPr>
          <a:xfrm>
            <a:off x="1387475" y="2174875"/>
            <a:ext cx="7280275" cy="4154488"/>
          </a:xfrm>
          <a:prstGeom prst="rect">
            <a:avLst/>
          </a:prstGeom>
          <a:solidFill>
            <a:schemeClr val="tx1">
              <a:lumMod val="95000"/>
              <a:alpha val="62000"/>
            </a:schemeClr>
          </a:solidFill>
          <a:ln w="38100" cap="flat">
            <a:solidFill>
              <a:schemeClr val="bg1"/>
            </a:solidFill>
            <a:bevel/>
          </a:ln>
        </p:spPr>
        <p:txBody>
          <a:bodyPr anchor="ctr">
            <a:spAutoFit/>
          </a:bodyPr>
          <a:lstStyle/>
          <a:p>
            <a:pPr>
              <a:tabLst>
                <a:tab pos="508000" algn="l"/>
                <a:tab pos="798513" algn="l"/>
              </a:tabLst>
              <a:defRPr/>
            </a:pPr>
            <a:r>
              <a:rPr lang="en-US" i="1" dirty="0" err="1">
                <a:solidFill>
                  <a:schemeClr val="bg1"/>
                </a:solidFill>
              </a:rPr>
              <a:t>M</a:t>
            </a:r>
            <a:r>
              <a:rPr lang="en-US" i="1" baseline="-25000" dirty="0" err="1">
                <a:solidFill>
                  <a:schemeClr val="bg1"/>
                </a:solidFill>
              </a:rPr>
              <a:t>r</a:t>
            </a:r>
            <a:r>
              <a:rPr lang="en-US" i="1" baseline="-25000" dirty="0">
                <a:solidFill>
                  <a:schemeClr val="bg1"/>
                </a:solidFill>
              </a:rPr>
              <a:t>	</a:t>
            </a:r>
            <a:r>
              <a:rPr lang="en-US" dirty="0">
                <a:solidFill>
                  <a:schemeClr val="bg1"/>
                </a:solidFill>
              </a:rPr>
              <a:t>=	second order required flexural strength</a:t>
            </a:r>
          </a:p>
          <a:p>
            <a:pPr>
              <a:tabLst>
                <a:tab pos="508000" algn="l"/>
                <a:tab pos="798513" algn="l"/>
              </a:tabLst>
              <a:defRPr/>
            </a:pPr>
            <a:r>
              <a:rPr lang="en-US" i="1" dirty="0">
                <a:solidFill>
                  <a:schemeClr val="bg1"/>
                </a:solidFill>
              </a:rPr>
              <a:t>B</a:t>
            </a:r>
            <a:r>
              <a:rPr lang="en-US" i="1" baseline="-25000" dirty="0">
                <a:solidFill>
                  <a:schemeClr val="bg1"/>
                </a:solidFill>
              </a:rPr>
              <a:t>1	</a:t>
            </a:r>
            <a:r>
              <a:rPr lang="en-US" dirty="0">
                <a:solidFill>
                  <a:schemeClr val="bg1"/>
                </a:solidFill>
              </a:rPr>
              <a:t>=	amplification factor to account for second order 		effects caused by displacements along member 		length (P-</a:t>
            </a:r>
            <a:r>
              <a:rPr lang="en-US" dirty="0">
                <a:solidFill>
                  <a:schemeClr val="bg1"/>
                </a:solidFill>
                <a:latin typeface="Symbol" pitchFamily="18" charset="2"/>
              </a:rPr>
              <a:t>d</a:t>
            </a:r>
            <a:r>
              <a:rPr lang="en-US" dirty="0">
                <a:solidFill>
                  <a:schemeClr val="bg1"/>
                </a:solidFill>
              </a:rPr>
              <a:t> effects).</a:t>
            </a:r>
            <a:endParaRPr lang="en-US" baseline="-25000" dirty="0">
              <a:solidFill>
                <a:schemeClr val="bg1"/>
              </a:solidFill>
            </a:endParaRPr>
          </a:p>
          <a:p>
            <a:pPr>
              <a:tabLst>
                <a:tab pos="508000" algn="l"/>
                <a:tab pos="798513" algn="l"/>
              </a:tabLst>
              <a:defRPr/>
            </a:pPr>
            <a:r>
              <a:rPr lang="en-US" i="1" dirty="0" err="1">
                <a:solidFill>
                  <a:schemeClr val="bg1"/>
                </a:solidFill>
              </a:rPr>
              <a:t>M</a:t>
            </a:r>
            <a:r>
              <a:rPr lang="en-US" i="1" baseline="-25000" dirty="0" err="1">
                <a:solidFill>
                  <a:schemeClr val="bg1"/>
                </a:solidFill>
              </a:rPr>
              <a:t>nt</a:t>
            </a:r>
            <a:r>
              <a:rPr lang="en-US" i="1" baseline="-25000" dirty="0">
                <a:solidFill>
                  <a:schemeClr val="bg1"/>
                </a:solidFill>
              </a:rPr>
              <a:t>	</a:t>
            </a:r>
            <a:r>
              <a:rPr lang="en-US" dirty="0">
                <a:solidFill>
                  <a:schemeClr val="bg1"/>
                </a:solidFill>
              </a:rPr>
              <a:t>=	first order moment, assuming no lateral translation 		of frame (from load combinations).</a:t>
            </a:r>
          </a:p>
          <a:p>
            <a:pPr>
              <a:tabLst>
                <a:tab pos="508000" algn="l"/>
                <a:tab pos="798513" algn="l"/>
              </a:tabLst>
              <a:defRPr/>
            </a:pPr>
            <a:r>
              <a:rPr lang="en-US" i="1" dirty="0">
                <a:solidFill>
                  <a:schemeClr val="bg1"/>
                </a:solidFill>
              </a:rPr>
              <a:t>B</a:t>
            </a:r>
            <a:r>
              <a:rPr lang="en-US" i="1" baseline="-25000" dirty="0">
                <a:solidFill>
                  <a:schemeClr val="bg1"/>
                </a:solidFill>
              </a:rPr>
              <a:t>2	</a:t>
            </a:r>
            <a:r>
              <a:rPr lang="en-US" dirty="0">
                <a:solidFill>
                  <a:schemeClr val="bg1"/>
                </a:solidFill>
              </a:rPr>
              <a:t>=	amplification factor to account for second order 		effects caused by displacements of member ends 		(P-</a:t>
            </a:r>
            <a:r>
              <a:rPr lang="en-US" dirty="0">
                <a:solidFill>
                  <a:schemeClr val="bg1"/>
                </a:solidFill>
                <a:latin typeface="Symbol" pitchFamily="18" charset="2"/>
              </a:rPr>
              <a:t>D</a:t>
            </a:r>
            <a:r>
              <a:rPr lang="en-US" dirty="0">
                <a:solidFill>
                  <a:schemeClr val="bg1"/>
                </a:solidFill>
              </a:rPr>
              <a:t> effects).</a:t>
            </a:r>
            <a:endParaRPr lang="en-US" baseline="-25000" dirty="0">
              <a:solidFill>
                <a:schemeClr val="bg1"/>
              </a:solidFill>
            </a:endParaRPr>
          </a:p>
          <a:p>
            <a:pPr>
              <a:tabLst>
                <a:tab pos="508000" algn="l"/>
                <a:tab pos="798513" algn="l"/>
              </a:tabLst>
              <a:defRPr/>
            </a:pPr>
            <a:r>
              <a:rPr lang="en-US" i="1" dirty="0" err="1">
                <a:solidFill>
                  <a:schemeClr val="bg1"/>
                </a:solidFill>
              </a:rPr>
              <a:t>M</a:t>
            </a:r>
            <a:r>
              <a:rPr lang="en-US" i="1" baseline="-25000" dirty="0" err="1">
                <a:solidFill>
                  <a:schemeClr val="bg1"/>
                </a:solidFill>
              </a:rPr>
              <a:t>lt</a:t>
            </a:r>
            <a:r>
              <a:rPr lang="en-US" i="1" baseline="-25000" dirty="0">
                <a:solidFill>
                  <a:schemeClr val="bg1"/>
                </a:solidFill>
              </a:rPr>
              <a:t>	</a:t>
            </a:r>
            <a:r>
              <a:rPr lang="en-US" dirty="0">
                <a:solidFill>
                  <a:schemeClr val="bg1"/>
                </a:solidFill>
              </a:rPr>
              <a:t>=	first order moment caused by lateral translation of 		frame (from load combinations).</a:t>
            </a:r>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0EBAB0-AC2C-4798-B061-E773438A261B}" type="slidenum">
              <a:rPr lang="en-US" altLang="en-US" sz="1200">
                <a:solidFill>
                  <a:srgbClr val="BCBCBC"/>
                </a:solidFill>
              </a:rPr>
              <a:pPr/>
              <a:t>98</a:t>
            </a:fld>
            <a:endParaRPr lang="en-US" altLang="en-US" sz="1200">
              <a:solidFill>
                <a:srgbClr val="BCBCBC"/>
              </a:solidFill>
            </a:endParaRPr>
          </a:p>
        </p:txBody>
      </p:sp>
      <p:sp>
        <p:nvSpPr>
          <p:cNvPr id="2" name="TextBox 5"/>
          <p:cNvSpPr txBox="1"/>
          <p:nvPr/>
        </p:nvSpPr>
        <p:spPr>
          <a:xfrm>
            <a:off x="1377950" y="492125"/>
            <a:ext cx="5159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b="1">
                <a:solidFill>
                  <a:schemeClr val="bg1"/>
                </a:solidFill>
              </a:rPr>
              <a:t>Amplified First Order Analysis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Combined Forces – AISC </a:t>
            </a:r>
            <a:r>
              <a:rPr lang="en-US" altLang="en-US" sz="1200" i="1" dirty="0" smtClean="0">
                <a:solidFill>
                  <a:srgbClr val="BCBCBC"/>
                </a:solidFill>
              </a:rPr>
              <a:t>Manual</a:t>
            </a:r>
            <a:r>
              <a:rPr lang="en-US" altLang="en-US" sz="1200" dirty="0" smtClean="0">
                <a:solidFill>
                  <a:srgbClr val="BCBCBC"/>
                </a:solidFill>
              </a:rPr>
              <a:t> </a:t>
            </a:r>
            <a:r>
              <a:rPr lang="en-US" altLang="en-US" sz="1200" dirty="0" smtClean="0">
                <a:solidFill>
                  <a:srgbClr val="BCBCBC"/>
                </a:solidFill>
              </a:rPr>
              <a:t>15th </a:t>
            </a:r>
            <a:r>
              <a:rPr lang="en-US" altLang="en-US" sz="1200" dirty="0" smtClean="0">
                <a:solidFill>
                  <a:srgbClr val="BCBCBC"/>
                </a:solidFill>
              </a:rPr>
              <a:t>Ed</a:t>
            </a:r>
          </a:p>
        </p:txBody>
      </p:sp>
      <p:sp>
        <p:nvSpPr>
          <p:cNvPr id="6" name="Slide Number Placeholder 5"/>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BD04CBEC-4404-4F1F-80D3-BDB220FC9152}" type="slidenum">
              <a:rPr lang="en-US" altLang="en-US" sz="1200">
                <a:solidFill>
                  <a:srgbClr val="BCBCBC"/>
                </a:solidFill>
              </a:rPr>
              <a:pPr algn="r" eaLnBrk="1" hangingPunct="1"/>
              <a:t>99</a:t>
            </a:fld>
            <a:endParaRPr lang="en-US" altLang="en-US" sz="1200">
              <a:solidFill>
                <a:srgbClr val="BCBCBC"/>
              </a:solidFill>
            </a:endParaRPr>
          </a:p>
        </p:txBody>
      </p:sp>
      <p:sp>
        <p:nvSpPr>
          <p:cNvPr id="2" name="TextBox 5"/>
          <p:cNvSpPr txBox="1"/>
          <p:nvPr/>
        </p:nvSpPr>
        <p:spPr>
          <a:xfrm>
            <a:off x="1377950" y="492125"/>
            <a:ext cx="515937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b="1">
                <a:solidFill>
                  <a:schemeClr val="bg1"/>
                </a:solidFill>
              </a:rPr>
              <a:t>Amplified First Order Analysis</a:t>
            </a:r>
          </a:p>
        </p:txBody>
      </p:sp>
      <p:sp>
        <p:nvSpPr>
          <p:cNvPr id="3" name="TextBox 2"/>
          <p:cNvSpPr txBox="1"/>
          <p:nvPr/>
        </p:nvSpPr>
        <p:spPr>
          <a:xfrm>
            <a:off x="1397000" y="1512888"/>
            <a:ext cx="5957888" cy="46037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i="1" dirty="0" err="1">
                <a:solidFill>
                  <a:schemeClr val="bg1"/>
                </a:solidFill>
              </a:rPr>
              <a:t>P</a:t>
            </a:r>
            <a:r>
              <a:rPr lang="en-US" i="1" baseline="-25000" dirty="0" err="1">
                <a:solidFill>
                  <a:schemeClr val="bg1"/>
                </a:solidFill>
              </a:rPr>
              <a:t>r</a:t>
            </a:r>
            <a:r>
              <a:rPr lang="en-US" i="1" dirty="0">
                <a:solidFill>
                  <a:schemeClr val="bg1"/>
                </a:solidFill>
              </a:rPr>
              <a:t> </a:t>
            </a:r>
            <a:r>
              <a:rPr lang="en-US" dirty="0">
                <a:solidFill>
                  <a:schemeClr val="bg1"/>
                </a:solidFill>
              </a:rPr>
              <a:t>= </a:t>
            </a:r>
            <a:r>
              <a:rPr lang="en-US" i="1" dirty="0" err="1">
                <a:solidFill>
                  <a:schemeClr val="bg1"/>
                </a:solidFill>
              </a:rPr>
              <a:t>P</a:t>
            </a:r>
            <a:r>
              <a:rPr lang="en-US" i="1" baseline="-25000" dirty="0" err="1">
                <a:solidFill>
                  <a:schemeClr val="bg1"/>
                </a:solidFill>
              </a:rPr>
              <a:t>nt</a:t>
            </a:r>
            <a:r>
              <a:rPr lang="en-US" i="1" dirty="0">
                <a:solidFill>
                  <a:schemeClr val="bg1"/>
                </a:solidFill>
              </a:rPr>
              <a:t> </a:t>
            </a:r>
            <a:r>
              <a:rPr lang="en-US" dirty="0">
                <a:solidFill>
                  <a:schemeClr val="bg1"/>
                </a:solidFill>
              </a:rPr>
              <a:t>+ </a:t>
            </a:r>
            <a:r>
              <a:rPr lang="en-US" i="1" dirty="0">
                <a:solidFill>
                  <a:schemeClr val="bg1"/>
                </a:solidFill>
              </a:rPr>
              <a:t>B</a:t>
            </a:r>
            <a:r>
              <a:rPr lang="en-US" i="1" baseline="-25000" dirty="0">
                <a:solidFill>
                  <a:schemeClr val="bg1"/>
                </a:solidFill>
              </a:rPr>
              <a:t>2</a:t>
            </a:r>
            <a:r>
              <a:rPr lang="en-US" i="1" dirty="0">
                <a:solidFill>
                  <a:schemeClr val="bg1"/>
                </a:solidFill>
              </a:rPr>
              <a:t>P</a:t>
            </a:r>
            <a:r>
              <a:rPr lang="en-US" i="1" baseline="-25000" dirty="0">
                <a:solidFill>
                  <a:schemeClr val="bg1"/>
                </a:solidFill>
              </a:rPr>
              <a:t>lt</a:t>
            </a:r>
            <a:r>
              <a:rPr lang="en-US" dirty="0">
                <a:solidFill>
                  <a:schemeClr val="bg1"/>
                </a:solidFill>
              </a:rPr>
              <a:t>		Equation A-8-2</a:t>
            </a:r>
          </a:p>
        </p:txBody>
      </p:sp>
      <p:sp>
        <p:nvSpPr>
          <p:cNvPr id="5" name="TextBox 4"/>
          <p:cNvSpPr txBox="1"/>
          <p:nvPr/>
        </p:nvSpPr>
        <p:spPr>
          <a:xfrm>
            <a:off x="1387475" y="2176463"/>
            <a:ext cx="7227888" cy="3046412"/>
          </a:xfrm>
          <a:prstGeom prst="rect">
            <a:avLst/>
          </a:prstGeom>
          <a:solidFill>
            <a:schemeClr val="tx1">
              <a:lumMod val="95000"/>
              <a:alpha val="62000"/>
            </a:schemeClr>
          </a:solidFill>
          <a:ln w="38100" cap="flat">
            <a:solidFill>
              <a:schemeClr val="bg1"/>
            </a:solidFill>
            <a:bevel/>
          </a:ln>
        </p:spPr>
        <p:txBody>
          <a:bodyPr anchor="ctr">
            <a:spAutoFit/>
          </a:bodyPr>
          <a:lstStyle/>
          <a:p>
            <a:pPr>
              <a:tabLst>
                <a:tab pos="406400" algn="l"/>
                <a:tab pos="682625" algn="l"/>
              </a:tabLst>
              <a:defRPr/>
            </a:pPr>
            <a:r>
              <a:rPr lang="en-US" i="1" dirty="0" err="1">
                <a:solidFill>
                  <a:schemeClr val="bg1"/>
                </a:solidFill>
              </a:rPr>
              <a:t>P</a:t>
            </a:r>
            <a:r>
              <a:rPr lang="en-US" i="1" baseline="-25000" dirty="0" err="1">
                <a:solidFill>
                  <a:schemeClr val="bg1"/>
                </a:solidFill>
              </a:rPr>
              <a:t>r</a:t>
            </a:r>
            <a:r>
              <a:rPr lang="en-US" i="1" baseline="-25000" dirty="0">
                <a:solidFill>
                  <a:schemeClr val="bg1"/>
                </a:solidFill>
              </a:rPr>
              <a:t>	</a:t>
            </a:r>
            <a:r>
              <a:rPr lang="en-US" dirty="0">
                <a:solidFill>
                  <a:schemeClr val="bg1"/>
                </a:solidFill>
              </a:rPr>
              <a:t>=	second order required axial strength.</a:t>
            </a:r>
          </a:p>
          <a:p>
            <a:pPr>
              <a:tabLst>
                <a:tab pos="406400" algn="l"/>
                <a:tab pos="682625" algn="l"/>
              </a:tabLst>
              <a:defRPr/>
            </a:pPr>
            <a:r>
              <a:rPr lang="en-US" i="1" dirty="0" err="1">
                <a:solidFill>
                  <a:schemeClr val="bg1"/>
                </a:solidFill>
              </a:rPr>
              <a:t>P</a:t>
            </a:r>
            <a:r>
              <a:rPr lang="en-US" i="1" baseline="-25000" dirty="0" err="1">
                <a:solidFill>
                  <a:schemeClr val="bg1"/>
                </a:solidFill>
              </a:rPr>
              <a:t>nt</a:t>
            </a:r>
            <a:r>
              <a:rPr lang="en-US" i="1" baseline="-25000" dirty="0">
                <a:solidFill>
                  <a:schemeClr val="bg1"/>
                </a:solidFill>
              </a:rPr>
              <a:t>	</a:t>
            </a:r>
            <a:r>
              <a:rPr lang="en-US" dirty="0">
                <a:solidFill>
                  <a:schemeClr val="bg1"/>
                </a:solidFill>
              </a:rPr>
              <a:t>=	first order axial force, assuming no lateral 			translation of frame (from load combinations).</a:t>
            </a:r>
          </a:p>
          <a:p>
            <a:pPr>
              <a:tabLst>
                <a:tab pos="406400" algn="l"/>
                <a:tab pos="682625" algn="l"/>
              </a:tabLst>
              <a:defRPr/>
            </a:pPr>
            <a:r>
              <a:rPr lang="en-US" i="1" dirty="0">
                <a:solidFill>
                  <a:schemeClr val="bg1"/>
                </a:solidFill>
              </a:rPr>
              <a:t>B</a:t>
            </a:r>
            <a:r>
              <a:rPr lang="en-US" i="1" baseline="-25000" dirty="0">
                <a:solidFill>
                  <a:schemeClr val="bg1"/>
                </a:solidFill>
              </a:rPr>
              <a:t>2	</a:t>
            </a:r>
            <a:r>
              <a:rPr lang="en-US" dirty="0">
                <a:solidFill>
                  <a:schemeClr val="bg1"/>
                </a:solidFill>
              </a:rPr>
              <a:t>=	 amplification factor to account for second order 		effects caused by displacements of member ends 		(P-</a:t>
            </a:r>
            <a:r>
              <a:rPr lang="en-US" dirty="0">
                <a:solidFill>
                  <a:schemeClr val="bg1"/>
                </a:solidFill>
                <a:latin typeface="Symbol" pitchFamily="18" charset="2"/>
              </a:rPr>
              <a:t>D</a:t>
            </a:r>
            <a:r>
              <a:rPr lang="en-US" dirty="0">
                <a:solidFill>
                  <a:schemeClr val="bg1"/>
                </a:solidFill>
              </a:rPr>
              <a:t> effects). </a:t>
            </a:r>
            <a:endParaRPr lang="en-US" baseline="-25000" dirty="0">
              <a:solidFill>
                <a:schemeClr val="bg1"/>
              </a:solidFill>
            </a:endParaRPr>
          </a:p>
          <a:p>
            <a:pPr>
              <a:tabLst>
                <a:tab pos="406400" algn="l"/>
                <a:tab pos="682625" algn="l"/>
              </a:tabLst>
              <a:defRPr/>
            </a:pPr>
            <a:r>
              <a:rPr lang="en-US" i="1" dirty="0" err="1">
                <a:solidFill>
                  <a:schemeClr val="bg1"/>
                </a:solidFill>
              </a:rPr>
              <a:t>P</a:t>
            </a:r>
            <a:r>
              <a:rPr lang="en-US" i="1" baseline="-25000" dirty="0" err="1">
                <a:solidFill>
                  <a:schemeClr val="bg1"/>
                </a:solidFill>
              </a:rPr>
              <a:t>lt</a:t>
            </a:r>
            <a:r>
              <a:rPr lang="en-US" i="1" baseline="-25000" dirty="0">
                <a:solidFill>
                  <a:schemeClr val="bg1"/>
                </a:solidFill>
              </a:rPr>
              <a:t>	</a:t>
            </a:r>
            <a:r>
              <a:rPr lang="en-US" dirty="0">
                <a:solidFill>
                  <a:schemeClr val="bg1"/>
                </a:solidFill>
              </a:rPr>
              <a:t>=	first order axial force caused by lateral translation 		of frame (from load combinations).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1490592408</TotalTime>
  <Pages>1237561</Pages>
  <Words>5266</Words>
  <Application>Microsoft Office PowerPoint</Application>
  <PresentationFormat>On-screen Show (4:3)</PresentationFormat>
  <Paragraphs>1238</Paragraphs>
  <Slides>129</Slides>
  <Notes>127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129</vt:i4>
      </vt:variant>
    </vt:vector>
  </HeadingPairs>
  <TitlesOfParts>
    <vt:vector size="141" baseType="lpstr">
      <vt:lpstr>Times New Roman</vt:lpstr>
      <vt:lpstr>Arial</vt:lpstr>
      <vt:lpstr>Lucida Sans</vt:lpstr>
      <vt:lpstr>Book Antiqua</vt:lpstr>
      <vt:lpstr>Wingdings 2</vt:lpstr>
      <vt:lpstr>Wingdings</vt:lpstr>
      <vt:lpstr>Wingdings 3</vt:lpstr>
      <vt:lpstr>Symbol</vt:lpstr>
      <vt:lpstr>Apex</vt:lpstr>
      <vt:lpstr>Microsoft Equation 3.0</vt:lpstr>
      <vt:lpstr>MathType 6.0 Equation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Retrofit of Steel Moment Frame Connections: Current Testing Program</dc:title>
  <dc:creator>UT</dc:creator>
  <cp:lastModifiedBy>Civjan</cp:lastModifiedBy>
  <cp:revision>1346190653</cp:revision>
  <cp:lastPrinted>2001-05-09T19:19:51Z</cp:lastPrinted>
  <dcterms:created xsi:type="dcterms:W3CDTF">1998-02-18T16:27:01Z</dcterms:created>
  <dcterms:modified xsi:type="dcterms:W3CDTF">2017-11-06T00:51:29Z</dcterms:modified>
</cp:coreProperties>
</file>